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Century Gothic" panose="020B0502020202020204" pitchFamily="34" charset="0"/>
      <p:regular r:id="rId13"/>
      <p:bold r:id="rId14"/>
      <p:italic r:id="rId15"/>
      <p:boldItalic r:id="rId16"/>
    </p:embeddedFont>
    <p:embeddedFont>
      <p:font typeface="Bookman Old Style" panose="02050604050505020204" pitchFamily="18" charset="0"/>
      <p:regular r:id="rId17"/>
      <p:bold r:id="rId18"/>
      <p:italic r:id="rId19"/>
      <p:boldItalic r:id="rId20"/>
    </p:embeddedFont>
    <p:embeddedFont>
      <p:font typeface="Rockwell" panose="02060603020205020403" pitchFamily="18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787" y="4343386"/>
            <a:ext cx="5486382" cy="4114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475" tIns="81475" rIns="81475" bIns="8147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787" y="4343386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475" tIns="81475" rIns="81475" bIns="8147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787" y="4343386"/>
            <a:ext cx="5486382" cy="4114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475" tIns="81475" rIns="81475" bIns="8147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787" y="4343386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475" tIns="81475" rIns="81475" bIns="8147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787" y="4343386"/>
            <a:ext cx="5486382" cy="4114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475" tIns="81475" rIns="81475" bIns="8147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TITLE_AND_BODY_1"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85440" y="457110"/>
            <a:ext cx="7764900" cy="9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685440" y="1571940"/>
            <a:ext cx="7764900" cy="27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  <a:defRPr sz="20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/>
        </p:nvSpPr>
        <p:spPr>
          <a:xfrm>
            <a:off x="1112850" y="1343550"/>
            <a:ext cx="7043700" cy="173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Bookman Old Style"/>
                <a:ea typeface="Bookman Old Style"/>
                <a:cs typeface="Bookman Old Style"/>
                <a:sym typeface="Bookman Old Style"/>
              </a:rPr>
              <a:t>Feature Extraction on Twitter Streaming data using Spark RDD</a:t>
            </a:r>
            <a:endParaRPr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/>
        </p:nvSpPr>
        <p:spPr>
          <a:xfrm>
            <a:off x="750240" y="1364580"/>
            <a:ext cx="7764840" cy="2264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b="1" i="0" u="none" strike="noStrike" cap="none">
                <a:latin typeface="Bookman Old Style"/>
                <a:ea typeface="Bookman Old Style"/>
                <a:cs typeface="Bookman Old Style"/>
                <a:sym typeface="Bookman Old Style"/>
              </a:rPr>
              <a:t>Thank You!</a:t>
            </a:r>
            <a:br>
              <a:rPr lang="en" sz="3300" b="1" i="0" u="none" strike="noStrike" cap="none">
                <a:latin typeface="Bookman Old Style"/>
                <a:ea typeface="Bookman Old Style"/>
                <a:cs typeface="Bookman Old Style"/>
                <a:sym typeface="Bookman Old Style"/>
              </a:rPr>
            </a:br>
            <a:endParaRPr sz="1800" b="0" i="0" u="none" strike="noStrike" cap="none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/>
        </p:nvSpPr>
        <p:spPr>
          <a:xfrm>
            <a:off x="658200" y="400350"/>
            <a:ext cx="7511700" cy="7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Shape 63"/>
          <p:cNvSpPr txBox="1"/>
          <p:nvPr/>
        </p:nvSpPr>
        <p:spPr>
          <a:xfrm>
            <a:off x="1077375" y="318925"/>
            <a:ext cx="7372800" cy="7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50" b="1">
                <a:latin typeface="Bookman Old Style"/>
                <a:ea typeface="Bookman Old Style"/>
                <a:cs typeface="Bookman Old Style"/>
                <a:sym typeface="Bookman Old Style"/>
              </a:rPr>
              <a:t>Agenda</a:t>
            </a:r>
            <a:endParaRPr sz="1800" b="0" i="0" u="none" strike="noStrike" cap="none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4" name="Shape 64"/>
          <p:cNvSpPr txBox="1"/>
          <p:nvPr/>
        </p:nvSpPr>
        <p:spPr>
          <a:xfrm>
            <a:off x="658190" y="1133240"/>
            <a:ext cx="7764900" cy="277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556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ckwell"/>
              <a:buChar char="●"/>
            </a:pPr>
            <a:r>
              <a:rPr lang="en" sz="20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Getting the streaming data from twitter</a:t>
            </a:r>
            <a:endParaRPr sz="20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457200" marR="0" lvl="0" indent="-3556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ckwell"/>
              <a:buChar char="●"/>
            </a:pPr>
            <a:r>
              <a:rPr lang="en" sz="20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Handling the data stream using spark RDD</a:t>
            </a:r>
            <a:endParaRPr sz="20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457200" marR="0" lvl="0" indent="-3556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ckwell"/>
              <a:buChar char="●"/>
            </a:pPr>
            <a:r>
              <a:rPr lang="en"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Ling</a:t>
            </a:r>
            <a:r>
              <a:rPr lang="en" sz="20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uistic feature extraction</a:t>
            </a:r>
            <a:endParaRPr sz="20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/>
        </p:nvSpPr>
        <p:spPr>
          <a:xfrm>
            <a:off x="689540" y="229510"/>
            <a:ext cx="77649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50" b="1" i="0" u="none" strike="noStrike" cap="none">
                <a:latin typeface="Bookman Old Style"/>
                <a:ea typeface="Bookman Old Style"/>
                <a:cs typeface="Bookman Old Style"/>
                <a:sym typeface="Bookman Old Style"/>
              </a:rPr>
              <a:t>Authorization URL</a:t>
            </a:r>
            <a:endParaRPr sz="1800" b="0" i="0" u="none" strike="noStrike" cap="none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70" name="Shape 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51900" y="1451600"/>
            <a:ext cx="4233150" cy="323042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Shape 71"/>
          <p:cNvSpPr txBox="1"/>
          <p:nvPr/>
        </p:nvSpPr>
        <p:spPr>
          <a:xfrm>
            <a:off x="607025" y="1451600"/>
            <a:ext cx="3671700" cy="32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Shape 72"/>
          <p:cNvSpPr txBox="1"/>
          <p:nvPr/>
        </p:nvSpPr>
        <p:spPr>
          <a:xfrm>
            <a:off x="500825" y="1451625"/>
            <a:ext cx="3960000" cy="32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Rockwell"/>
              <a:buChar char="●"/>
            </a:pPr>
            <a:r>
              <a:rPr lang="en" sz="1800">
                <a:latin typeface="Rockwell"/>
                <a:ea typeface="Rockwell"/>
                <a:cs typeface="Rockwell"/>
                <a:sym typeface="Rockwell"/>
              </a:rPr>
              <a:t>Create a developer account in twitter</a:t>
            </a:r>
            <a:endParaRPr sz="1800"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Rockwell"/>
              <a:ea typeface="Rockwell"/>
              <a:cs typeface="Rockwell"/>
              <a:sym typeface="Rockwell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Rockwell"/>
              <a:buChar char="●"/>
            </a:pPr>
            <a:r>
              <a:rPr lang="en" sz="1800">
                <a:latin typeface="Rockwell"/>
                <a:ea typeface="Rockwell"/>
                <a:cs typeface="Rockwell"/>
                <a:sym typeface="Rockwell"/>
              </a:rPr>
              <a:t>Set up Twitter OAuth keys</a:t>
            </a:r>
            <a:br>
              <a:rPr lang="en" sz="1800">
                <a:latin typeface="Rockwell"/>
                <a:ea typeface="Rockwell"/>
                <a:cs typeface="Rockwell"/>
                <a:sym typeface="Rockwell"/>
              </a:rPr>
            </a:br>
            <a:r>
              <a:rPr lang="en" sz="1800">
                <a:latin typeface="Rockwell"/>
                <a:ea typeface="Rockwell"/>
                <a:cs typeface="Rockwell"/>
                <a:sym typeface="Rockwell"/>
              </a:rPr>
              <a:t>	Consumer Key</a:t>
            </a:r>
            <a:br>
              <a:rPr lang="en" sz="1800">
                <a:latin typeface="Rockwell"/>
                <a:ea typeface="Rockwell"/>
                <a:cs typeface="Rockwell"/>
                <a:sym typeface="Rockwell"/>
              </a:rPr>
            </a:br>
            <a:r>
              <a:rPr lang="en" sz="1800">
                <a:latin typeface="Rockwell"/>
                <a:ea typeface="Rockwell"/>
                <a:cs typeface="Rockwell"/>
                <a:sym typeface="Rockwell"/>
              </a:rPr>
              <a:t>	Consumer_secret key</a:t>
            </a:r>
            <a:br>
              <a:rPr lang="en" sz="1800">
                <a:latin typeface="Rockwell"/>
                <a:ea typeface="Rockwell"/>
                <a:cs typeface="Rockwell"/>
                <a:sym typeface="Rockwell"/>
              </a:rPr>
            </a:br>
            <a:r>
              <a:rPr lang="en" sz="1800">
                <a:latin typeface="Rockwell"/>
                <a:ea typeface="Rockwell"/>
                <a:cs typeface="Rockwell"/>
                <a:sym typeface="Rockwell"/>
              </a:rPr>
              <a:t>	Accesss_token</a:t>
            </a:r>
            <a:br>
              <a:rPr lang="en" sz="1800">
                <a:latin typeface="Rockwell"/>
                <a:ea typeface="Rockwell"/>
                <a:cs typeface="Rockwell"/>
                <a:sym typeface="Rockwell"/>
              </a:rPr>
            </a:br>
            <a:r>
              <a:rPr lang="en" sz="1800">
                <a:latin typeface="Rockwell"/>
                <a:ea typeface="Rockwell"/>
                <a:cs typeface="Rockwell"/>
                <a:sym typeface="Rockwell"/>
              </a:rPr>
              <a:t>	Access_token_secret</a:t>
            </a:r>
            <a:br>
              <a:rPr lang="en" sz="1800">
                <a:latin typeface="Rockwell"/>
                <a:ea typeface="Rockwell"/>
                <a:cs typeface="Rockwell"/>
                <a:sym typeface="Rockwell"/>
              </a:rPr>
            </a:br>
            <a:br>
              <a:rPr lang="en" sz="1800">
                <a:latin typeface="Rockwell"/>
                <a:ea typeface="Rockwell"/>
                <a:cs typeface="Rockwell"/>
                <a:sym typeface="Rockwell"/>
              </a:rPr>
            </a:br>
            <a:endParaRPr sz="1800"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/>
        </p:nvSpPr>
        <p:spPr>
          <a:xfrm>
            <a:off x="685450" y="1571951"/>
            <a:ext cx="7764900" cy="30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"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Information about a user</a:t>
            </a:r>
            <a:endParaRPr>
              <a:solidFill>
                <a:schemeClr val="dk1"/>
              </a:solidFill>
            </a:endParaRPr>
          </a:p>
          <a:p>
            <a:pPr marL="0" marR="0" lvl="0" indent="127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"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User’s Followers or Friends</a:t>
            </a:r>
            <a:endParaRPr>
              <a:solidFill>
                <a:schemeClr val="dk1"/>
              </a:solidFill>
            </a:endParaRPr>
          </a:p>
          <a:p>
            <a:pPr marL="0" marR="0" lvl="0" indent="127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"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Tweets published by a user</a:t>
            </a:r>
            <a:endParaRPr>
              <a:solidFill>
                <a:schemeClr val="dk1"/>
              </a:solidFill>
            </a:endParaRPr>
          </a:p>
          <a:p>
            <a:pPr marL="0" marR="0" lvl="0" indent="127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"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Search results on Twitter</a:t>
            </a:r>
            <a:endParaRPr>
              <a:solidFill>
                <a:schemeClr val="dk1"/>
              </a:solidFill>
            </a:endParaRPr>
          </a:p>
          <a:p>
            <a:pPr marL="0" marR="0" lvl="0" indent="1270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"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Places &amp; Geo</a:t>
            </a:r>
            <a:endParaRPr sz="20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8" name="Shape 78"/>
          <p:cNvSpPr txBox="1"/>
          <p:nvPr/>
        </p:nvSpPr>
        <p:spPr>
          <a:xfrm>
            <a:off x="685450" y="457101"/>
            <a:ext cx="7764900" cy="8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50" b="1">
                <a:latin typeface="Bookman Old Style"/>
                <a:ea typeface="Bookman Old Style"/>
                <a:cs typeface="Bookman Old Style"/>
                <a:sym typeface="Bookman Old Style"/>
              </a:rPr>
              <a:t>Data from Twitter</a:t>
            </a:r>
            <a:endParaRPr sz="1800" b="0" i="0" u="none" strike="noStrike" cap="none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/>
        </p:nvSpPr>
        <p:spPr>
          <a:xfrm>
            <a:off x="685440" y="457110"/>
            <a:ext cx="77649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50" b="1" i="0" u="none" strike="noStrike" cap="none">
                <a:latin typeface="Bookman Old Style"/>
                <a:ea typeface="Bookman Old Style"/>
                <a:cs typeface="Bookman Old Style"/>
                <a:sym typeface="Bookman Old Style"/>
              </a:rPr>
              <a:t>STREAMING APIs Limits</a:t>
            </a:r>
            <a:endParaRPr sz="1800" b="0" i="0" u="none" strike="noStrike" cap="none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4" name="Shape 84"/>
          <p:cNvSpPr txBox="1"/>
          <p:nvPr/>
        </p:nvSpPr>
        <p:spPr>
          <a:xfrm>
            <a:off x="640080" y="1417770"/>
            <a:ext cx="7764900" cy="19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Noto Sans Symbols"/>
              <a:buChar char="▪"/>
            </a:pPr>
            <a:r>
              <a:rPr lang="en"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No rate limit</a:t>
            </a:r>
            <a:endParaRPr sz="18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285750" marR="0" lvl="0" indent="-23431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10"/>
              <a:buFont typeface="Noto Sans Symbols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Noto Sans Symbols"/>
              <a:buChar char="▪"/>
            </a:pPr>
            <a:r>
              <a:rPr lang="en"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Streaming API allows to be streamed up to 1% tweets of the total volume</a:t>
            </a:r>
            <a:endParaRPr sz="18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5143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10"/>
              <a:buFont typeface="Noto Sans Symbols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0" i="0" u="none" strike="noStrike" cap="none">
                <a:solidFill>
                  <a:srgbClr val="009900"/>
                </a:solidFill>
                <a:latin typeface="Rockwell"/>
                <a:ea typeface="Rockwell"/>
                <a:cs typeface="Rockwell"/>
                <a:sym typeface="Rockwell"/>
              </a:rPr>
              <a:t>https://dev.twitter.com/streaming/overview</a:t>
            </a: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5143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10"/>
              <a:buFont typeface="Noto Sans Symbols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685450" y="1571950"/>
            <a:ext cx="4564500" cy="224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55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ckwell"/>
              <a:buChar char="●"/>
            </a:pPr>
            <a:r>
              <a:rPr lang="en" sz="2000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Use</a:t>
            </a:r>
            <a:r>
              <a:rPr lang="en-US" sz="20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d</a:t>
            </a:r>
            <a:r>
              <a:rPr lang="en" sz="20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Tweepy library in python</a:t>
            </a:r>
            <a:endParaRPr sz="2000" dirty="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457200" marR="0" lvl="0" indent="-355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ckwell"/>
              <a:buChar char="●"/>
            </a:pPr>
            <a:r>
              <a:rPr lang="en" sz="2000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Import StreamListener to listen when a tweet is generated</a:t>
            </a:r>
            <a:endParaRPr sz="2000" dirty="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457200" marR="0" lvl="0" indent="-355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ckwell"/>
              <a:buChar char="●"/>
            </a:pPr>
            <a:r>
              <a:rPr lang="en" sz="2000" dirty="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Used on_data to print results</a:t>
            </a:r>
            <a:endParaRPr sz="2000" dirty="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90" name="Shape 90"/>
          <p:cNvSpPr/>
          <p:nvPr/>
        </p:nvSpPr>
        <p:spPr>
          <a:xfrm>
            <a:off x="6099500" y="1435775"/>
            <a:ext cx="2865996" cy="1907820"/>
          </a:xfrm>
          <a:prstGeom prst="cloud">
            <a:avLst/>
          </a:prstGeom>
          <a:gradFill>
            <a:gsLst>
              <a:gs pos="0">
                <a:srgbClr val="E0F5F6"/>
              </a:gs>
              <a:gs pos="100000">
                <a:srgbClr val="82DEE4"/>
              </a:gs>
            </a:gsLst>
            <a:lin ang="5400012" scaled="0"/>
          </a:gradFill>
          <a:ln w="12600" cap="flat" cmpd="sng">
            <a:solidFill>
              <a:srgbClr val="27CED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b="0" i="0" u="none" strike="noStrike" cap="none">
                <a:solidFill>
                  <a:srgbClr val="FF0000"/>
                </a:solidFill>
                <a:latin typeface="Rockwell"/>
                <a:ea typeface="Rockwell"/>
                <a:cs typeface="Rockwell"/>
                <a:sym typeface="Rockwell"/>
              </a:rPr>
              <a:t>HOW?</a:t>
            </a: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1" name="Shape 91"/>
          <p:cNvSpPr txBox="1"/>
          <p:nvPr/>
        </p:nvSpPr>
        <p:spPr>
          <a:xfrm>
            <a:off x="1122900" y="457100"/>
            <a:ext cx="7327500" cy="88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50" b="1">
                <a:latin typeface="Bookman Old Style"/>
                <a:ea typeface="Bookman Old Style"/>
                <a:cs typeface="Bookman Old Style"/>
                <a:sym typeface="Bookman Old Style"/>
              </a:rPr>
              <a:t>In Python</a:t>
            </a:r>
            <a:endParaRPr sz="1800" b="0" i="0" u="none" strike="noStrike" cap="none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682200" y="232200"/>
            <a:ext cx="7764900" cy="8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50" b="1">
                <a:latin typeface="Bookman Old Style"/>
                <a:ea typeface="Bookman Old Style"/>
                <a:cs typeface="Bookman Old Style"/>
                <a:sym typeface="Bookman Old Style"/>
              </a:rPr>
              <a:t>Spark Streaming</a:t>
            </a:r>
            <a:endParaRPr sz="1800" b="0" i="0" u="none" strike="noStrike" cap="none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254550" y="1000175"/>
            <a:ext cx="8634900" cy="40389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ckwell"/>
              <a:buChar char="•"/>
            </a:pPr>
            <a:r>
              <a:rPr lang="en" sz="20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Spark RDD	</a:t>
            </a:r>
            <a:endParaRPr sz="20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ckwell"/>
              <a:buChar char="•"/>
            </a:pPr>
            <a:r>
              <a:rPr lang="en" sz="20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DStrems</a:t>
            </a:r>
            <a:endParaRPr sz="20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ckwell"/>
              <a:buChar char="•"/>
            </a:pPr>
            <a:r>
              <a:rPr lang="en" sz="20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Sliding windows</a:t>
            </a:r>
            <a:endParaRPr sz="20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4825" y="1860150"/>
            <a:ext cx="5443774" cy="99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 l="6744" t="142289" r="4508" b="-133372"/>
          <a:stretch/>
        </p:blipFill>
        <p:spPr>
          <a:xfrm>
            <a:off x="64198" y="1494625"/>
            <a:ext cx="8909177" cy="34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20825" y="2715350"/>
            <a:ext cx="5496549" cy="204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/>
        </p:nvSpPr>
        <p:spPr>
          <a:xfrm>
            <a:off x="2065500" y="530900"/>
            <a:ext cx="50130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550" b="1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Streaming Computation</a:t>
            </a:r>
            <a:endParaRPr/>
          </a:p>
        </p:txBody>
      </p:sp>
      <p:sp>
        <p:nvSpPr>
          <p:cNvPr id="106" name="Shape 106"/>
          <p:cNvSpPr txBox="1"/>
          <p:nvPr/>
        </p:nvSpPr>
        <p:spPr>
          <a:xfrm>
            <a:off x="513475" y="1357675"/>
            <a:ext cx="8233200" cy="33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Font typeface="Rockwell"/>
              <a:buChar char="●"/>
            </a:pPr>
            <a:r>
              <a:rPr lang="en" sz="2000">
                <a:latin typeface="Rockwell"/>
                <a:ea typeface="Rockwell"/>
                <a:cs typeface="Rockwell"/>
                <a:sym typeface="Rockwell"/>
              </a:rPr>
              <a:t>Map</a:t>
            </a:r>
            <a:endParaRPr sz="2000"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Rockwell"/>
              <a:ea typeface="Rockwell"/>
              <a:cs typeface="Rockwell"/>
              <a:sym typeface="Rockwell"/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Font typeface="Rockwell"/>
              <a:buChar char="●"/>
            </a:pPr>
            <a:r>
              <a:rPr lang="en" sz="2000">
                <a:latin typeface="Rockwell"/>
                <a:ea typeface="Rockwell"/>
                <a:cs typeface="Rockwell"/>
                <a:sym typeface="Rockwell"/>
              </a:rPr>
              <a:t>Filter</a:t>
            </a:r>
            <a:endParaRPr sz="2000"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Rockwell"/>
              <a:ea typeface="Rockwell"/>
              <a:cs typeface="Rockwell"/>
              <a:sym typeface="Rockwell"/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Font typeface="Rockwell"/>
              <a:buChar char="●"/>
            </a:pPr>
            <a:r>
              <a:rPr lang="en" sz="2000">
                <a:latin typeface="Rockwell"/>
                <a:ea typeface="Rockwell"/>
                <a:cs typeface="Rockwell"/>
                <a:sym typeface="Rockwell"/>
              </a:rPr>
              <a:t>Reduce By Key</a:t>
            </a:r>
            <a:endParaRPr sz="2000"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Rockwell"/>
              <a:ea typeface="Rockwell"/>
              <a:cs typeface="Rockwell"/>
              <a:sym typeface="Rockwell"/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Font typeface="Rockwell"/>
              <a:buChar char="●"/>
            </a:pPr>
            <a:r>
              <a:rPr lang="en" sz="2000">
                <a:latin typeface="Rockwell"/>
                <a:ea typeface="Rockwell"/>
                <a:cs typeface="Rockwell"/>
                <a:sym typeface="Rockwell"/>
              </a:rPr>
              <a:t>Flat Map and  more</a:t>
            </a:r>
            <a:endParaRPr sz="2000"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/>
        </p:nvSpPr>
        <p:spPr>
          <a:xfrm>
            <a:off x="712525" y="957925"/>
            <a:ext cx="8268300" cy="401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ckwell"/>
                <a:ea typeface="Rockwell"/>
                <a:cs typeface="Rockwell"/>
                <a:sym typeface="Rockwell"/>
              </a:rPr>
              <a:t>Opinion Count</a:t>
            </a:r>
            <a:endParaRPr sz="1800">
              <a:latin typeface="Rockwell"/>
              <a:ea typeface="Rockwell"/>
              <a:cs typeface="Rockwell"/>
              <a:sym typeface="Rockwell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Rockwell"/>
              <a:buChar char="-"/>
            </a:pPr>
            <a:r>
              <a:rPr lang="en" sz="1800">
                <a:latin typeface="Rockwell"/>
                <a:ea typeface="Rockwell"/>
                <a:cs typeface="Rockwell"/>
                <a:sym typeface="Rockwell"/>
              </a:rPr>
              <a:t>"think", "thought", "thinks", "thinking", "knowing", "knew", "knows","know","considering","considers", "considered", "consider"</a:t>
            </a:r>
            <a:endParaRPr sz="1800"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ckwell"/>
                <a:ea typeface="Rockwell"/>
                <a:cs typeface="Rockwell"/>
                <a:sym typeface="Rockwell"/>
              </a:rPr>
              <a:t>Tentative Count</a:t>
            </a:r>
            <a:endParaRPr sz="1800">
              <a:latin typeface="Rockwell"/>
              <a:ea typeface="Rockwell"/>
              <a:cs typeface="Rockwell"/>
              <a:sym typeface="Rockwell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Rockwell"/>
              <a:buChar char="-"/>
            </a:pPr>
            <a:r>
              <a:rPr lang="en" sz="1800">
                <a:latin typeface="Rockwell"/>
                <a:ea typeface="Rockwell"/>
                <a:cs typeface="Rockwell"/>
                <a:sym typeface="Rockwell"/>
              </a:rPr>
              <a:t>"maybe", "guess", "perhaps", "experimental" , "experiment" </a:t>
            </a:r>
            <a:endParaRPr sz="1800"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ckwell"/>
                <a:ea typeface="Rockwell"/>
                <a:cs typeface="Rockwell"/>
                <a:sym typeface="Rockwell"/>
              </a:rPr>
              <a:t>Vulgarity Count</a:t>
            </a:r>
            <a:endParaRPr sz="1800">
              <a:latin typeface="Rockwell"/>
              <a:ea typeface="Rockwell"/>
              <a:cs typeface="Rockwell"/>
              <a:sym typeface="Rockwell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Rockwell"/>
              <a:buChar char="-"/>
            </a:pPr>
            <a:r>
              <a:rPr lang="en" sz="1800">
                <a:latin typeface="Rockwell"/>
                <a:ea typeface="Rockwell"/>
                <a:cs typeface="Rockwell"/>
                <a:sym typeface="Rockwell"/>
              </a:rPr>
              <a:t>Offensive words</a:t>
            </a:r>
            <a:endParaRPr sz="1800"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Rockwell"/>
              <a:ea typeface="Rockwell"/>
              <a:cs typeface="Rockwell"/>
              <a:sym typeface="Rockwel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ckwell"/>
                <a:ea typeface="Rockwell"/>
                <a:cs typeface="Rockwell"/>
                <a:sym typeface="Rockwell"/>
              </a:rPr>
              <a:t>Positive, Negative, Neutral Count</a:t>
            </a:r>
            <a:endParaRPr sz="1800">
              <a:latin typeface="Rockwell"/>
              <a:ea typeface="Rockwell"/>
              <a:cs typeface="Rockwell"/>
              <a:sym typeface="Rockwell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Rockwell"/>
              <a:buChar char="-"/>
            </a:pPr>
            <a:r>
              <a:rPr lang="en" sz="1800">
                <a:latin typeface="Rockwell"/>
                <a:ea typeface="Rockwell"/>
                <a:cs typeface="Rockwell"/>
                <a:sym typeface="Rockwell"/>
              </a:rPr>
              <a:t>TextBlob library</a:t>
            </a:r>
            <a:endParaRPr sz="1800">
              <a:latin typeface="Rockwell"/>
              <a:ea typeface="Rockwell"/>
              <a:cs typeface="Rockwell"/>
              <a:sym typeface="Rockwell"/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Rockwell"/>
              <a:buChar char="-"/>
            </a:pPr>
            <a:r>
              <a:rPr lang="en" sz="1800">
                <a:latin typeface="Rockwell"/>
                <a:ea typeface="Rockwell"/>
                <a:cs typeface="Rockwell"/>
                <a:sym typeface="Rockwell"/>
              </a:rPr>
              <a:t>Returns sentimental polarity</a:t>
            </a:r>
            <a:endParaRPr sz="18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12" name="Shape 112"/>
          <p:cNvSpPr/>
          <p:nvPr/>
        </p:nvSpPr>
        <p:spPr>
          <a:xfrm>
            <a:off x="487350" y="99125"/>
            <a:ext cx="77649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 sz="2550" b="1">
                <a:latin typeface="Bookman Old Style"/>
                <a:ea typeface="Bookman Old Style"/>
                <a:cs typeface="Bookman Old Style"/>
                <a:sym typeface="Bookman Old Style"/>
              </a:rPr>
              <a:t>Linguistic  Feature extraction</a:t>
            </a:r>
            <a:endParaRPr sz="1800" b="0" i="0" u="none" strike="noStrike" cap="none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214</Words>
  <Application>Microsoft Office PowerPoint</Application>
  <PresentationFormat>On-screen Show (16:9)</PresentationFormat>
  <Paragraphs>74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Bookman Old Style</vt:lpstr>
      <vt:lpstr>Noto Sans Symbols</vt:lpstr>
      <vt:lpstr>Rockwell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Mercy Nani</dc:creator>
  <cp:lastModifiedBy>Nani, Mercy</cp:lastModifiedBy>
  <cp:revision>2</cp:revision>
  <dcterms:modified xsi:type="dcterms:W3CDTF">2018-04-10T21:19:42Z</dcterms:modified>
</cp:coreProperties>
</file>