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6" r:id="rId8"/>
    <p:sldId id="261" r:id="rId9"/>
    <p:sldId id="264" r:id="rId10"/>
    <p:sldId id="263" r:id="rId11"/>
    <p:sldId id="262" r:id="rId12"/>
    <p:sldId id="274" r:id="rId13"/>
    <p:sldId id="271" r:id="rId14"/>
    <p:sldId id="267" r:id="rId15"/>
    <p:sldId id="265" r:id="rId16"/>
    <p:sldId id="268" r:id="rId17"/>
    <p:sldId id="269" r:id="rId18"/>
    <p:sldId id="270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Condensed Light" panose="020B0604020202020204" charset="0"/>
      <p:regular r:id="rId25"/>
      <p:bold r:id="rId26"/>
      <p:italic r:id="rId27"/>
      <p:boldItalic r:id="rId28"/>
    </p:embeddedFont>
    <p:embeddedFont>
      <p:font typeface="Roboto Medium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>
        <p:scale>
          <a:sx n="70" d="100"/>
          <a:sy n="70" d="100"/>
        </p:scale>
        <p:origin x="501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534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76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28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apis.com/maps/api/place/nearbysearch/json?location=41.1536674,-81.3578859&amp;radius=19312.079999999998&amp;&amp;types=restaurant&amp;keyword=American&amp;key=AIzaSyCrC87vfVbf9r5LDWSCVAMc54TazyMQP9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BDAGroup/Maximal-Dominance/tree/master/BigDataDominance/Jar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db.org/pvldb/vol9/p1509-miao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osoft.net/projects/restaurant-search/dl/article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906082" y="1045029"/>
            <a:ext cx="9946834" cy="233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A</a:t>
            </a:r>
            <a:r>
              <a:rPr lang="en-US" sz="5400" dirty="0">
                <a:latin typeface="Athelas" panose="02000503000000020003"/>
                <a:ea typeface="Arial"/>
                <a:cs typeface="Arial"/>
                <a:sym typeface="Arial"/>
              </a:rPr>
              <a:t> </a:t>
            </a:r>
            <a:r>
              <a:rPr lang="en-US" sz="5400" b="1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Restaurant Recommendation System Based on Range and Skyline Queries</a:t>
            </a:r>
            <a:endParaRPr sz="5400" b="1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51492" y="11614772"/>
            <a:ext cx="7049104" cy="8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490149" y="3835024"/>
            <a:ext cx="4778700" cy="224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By:</a:t>
            </a:r>
            <a:endParaRPr sz="2800" dirty="0">
              <a:latin typeface="Athelas" panose="02000503000000020003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Abhishek Singh</a:t>
            </a:r>
            <a:endParaRPr sz="2800" dirty="0">
              <a:latin typeface="Athelas" panose="02000503000000020003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Asaad Althoubi</a:t>
            </a:r>
            <a:endParaRPr sz="2800" dirty="0">
              <a:latin typeface="Athelas" panose="02000503000000020003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Pavan Poudel</a:t>
            </a:r>
            <a:endParaRPr sz="2800" b="1" i="0" u="none" strike="noStrike" cap="none" dirty="0">
              <a:solidFill>
                <a:schemeClr val="dk1"/>
              </a:solidFill>
              <a:latin typeface="Athelas" panose="02000503000000020003" pitchFamily="2" charset="77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Tala Talaei</a:t>
            </a:r>
            <a:endParaRPr sz="2800" b="1" i="0" u="none" strike="noStrike" cap="none" dirty="0">
              <a:solidFill>
                <a:schemeClr val="dk1"/>
              </a:solidFill>
              <a:latin typeface="Athelas" panose="02000503000000020003" pitchFamily="2" charset="77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9E90E-ECDE-4747-A9D4-00FEF3F8CE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smtClean="0"/>
              <a:t>1</a:t>
            </a:fld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688075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Queries and Architecture (Cont.)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838200" y="1825625"/>
            <a:ext cx="10515600" cy="46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The user submits a query through the user interface, and the query is then sent to the system for processing</a:t>
            </a:r>
            <a:endParaRPr dirty="0">
              <a:latin typeface="Athelas" panose="02000503000000020003" pitchFamily="2" charset="77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After the query is processed, the results are sent back to the user and displayed on Google Maps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What’s more?</a:t>
            </a:r>
            <a:endParaRPr lang="en-US" dirty="0">
              <a:latin typeface="Athelas" panose="02000503000000020003" pitchFamily="2" charset="77"/>
            </a:endParaRPr>
          </a:p>
          <a:p>
            <a:pPr lvl="1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	The system suggests the most</a:t>
            </a:r>
            <a:r>
              <a:rPr lang="en-US" sz="2800" dirty="0">
                <a:solidFill>
                  <a:schemeClr val="dk1"/>
                </a:solidFill>
                <a:latin typeface="Athelas" panose="02000503000000020003" pitchFamily="2" charset="77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dominating restaurants in the 	selected region and based on</a:t>
            </a:r>
            <a:r>
              <a:rPr lang="en-US" sz="2800" dirty="0">
                <a:solidFill>
                  <a:schemeClr val="dk1"/>
                </a:solidFill>
                <a:latin typeface="Athelas" panose="02000503000000020003" pitchFamily="2" charset="77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chosen attributes</a:t>
            </a:r>
            <a:endParaRPr dirty="0">
              <a:latin typeface="Athelas" panose="02000503000000020003" pitchFamily="2" charset="77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73690-4E85-4FAC-8F09-A8CD823AD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Queries and Architecture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68108"/>
            <a:ext cx="10515600" cy="463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Queries are based on the dominance relationship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>
              <a:latin typeface="Athelas" panose="02000503000000020003" pitchFamily="2" charset="77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For instance, given two objects p and q, p dominates q if these conditions hold:</a:t>
            </a:r>
            <a:endParaRPr dirty="0">
              <a:latin typeface="Athelas" panose="02000503000000020003" pitchFamily="2" charset="77"/>
            </a:endParaRPr>
          </a:p>
          <a:p>
            <a:pPr marL="809625" marR="0" lvl="0" indent="-458788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For every dimension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, either p[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] is no worse than q[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]</a:t>
            </a:r>
            <a:endParaRPr dirty="0">
              <a:latin typeface="Athelas" panose="02000503000000020003" pitchFamily="2" charset="77"/>
            </a:endParaRPr>
          </a:p>
          <a:p>
            <a:pPr marL="809625" marR="0" lvl="0" indent="-458788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There is at least one dimension j, in which both p[j] and q[j] are observed and p[j] is better than q[j]</a:t>
            </a:r>
          </a:p>
          <a:p>
            <a:pPr marL="350837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thelas" panose="02000503000000020003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BCCDF-E418-4410-9820-6AB574793B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Queries and Architecture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8DF98-12C6-465A-9287-134C7D26D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020" y="6250677"/>
            <a:ext cx="9388522" cy="83237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Fig. : Skyline results based on distance and score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DC81A-C485-493F-A2AD-64DA208A2E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BB911-EDF4-440D-9E39-257C1314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09" y="1450960"/>
            <a:ext cx="7945891" cy="493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6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Queries and Architecture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68108"/>
            <a:ext cx="10515600" cy="463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spcBef>
                <a:spcPts val="0"/>
              </a:spcBef>
            </a:pP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Price: Lower price dominates the higher prices</a:t>
            </a:r>
          </a:p>
          <a:p>
            <a:pPr marL="228600" lvl="0" indent="-228600" algn="just">
              <a:spcBef>
                <a:spcPts val="0"/>
              </a:spcBef>
            </a:pPr>
            <a:endParaRPr lang="en-US" dirty="0"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lvl="0" indent="-228600" algn="just">
              <a:spcBef>
                <a:spcPts val="0"/>
              </a:spcBef>
            </a:pP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Distance: Nearer distance dominates the far distances</a:t>
            </a:r>
          </a:p>
          <a:p>
            <a:pPr marL="228600" lvl="0" indent="-228600" algn="just">
              <a:spcBef>
                <a:spcPts val="0"/>
              </a:spcBef>
            </a:pPr>
            <a:endParaRPr lang="en-US" dirty="0"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lvl="0" indent="-228600" algn="just">
              <a:spcBef>
                <a:spcPts val="0"/>
              </a:spcBef>
            </a:pP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Score (Rating): Higher score dominates the lower scores</a:t>
            </a:r>
          </a:p>
          <a:p>
            <a:pPr marL="685800" lvl="1" indent="-228600" algn="just">
              <a:spcBef>
                <a:spcPts val="0"/>
              </a:spcBef>
            </a:pP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(Recalculation of score is needed for skyline query)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		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			score = 5.0 - original rating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C72AFF-F270-462D-A92C-E79A261B2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1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Challenges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4" name="Shape 133"/>
          <p:cNvSpPr txBox="1"/>
          <p:nvPr/>
        </p:nvSpPr>
        <p:spPr>
          <a:xfrm>
            <a:off x="838200" y="1825625"/>
            <a:ext cx="10515600" cy="46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90000"/>
              </a:lnSpc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thelas" panose="02000503000000020003" pitchFamily="2" charset="77"/>
              </a:rPr>
              <a:t>Integration </a:t>
            </a:r>
            <a:endParaRPr lang="en-US" sz="2800" dirty="0">
              <a:latin typeface="Athelas" panose="02000503000000020003" pitchFamily="2" charset="77"/>
            </a:endParaRPr>
          </a:p>
          <a:p>
            <a:pPr marL="685800" lvl="1" indent="-228600" algn="just">
              <a:lnSpc>
                <a:spcPct val="9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thelas" panose="02000503000000020003" pitchFamily="2" charset="77"/>
              </a:rPr>
              <a:t>Google Map API</a:t>
            </a:r>
          </a:p>
          <a:p>
            <a:pPr marL="685800" lvl="1" indent="-228600" algn="just">
              <a:lnSpc>
                <a:spcPct val="90000"/>
              </a:lnSpc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thelas" panose="02000503000000020003" pitchFamily="2" charset="77"/>
              </a:rPr>
              <a:t>Graphical Analysis Tools</a:t>
            </a:r>
            <a:endParaRPr lang="en-US" sz="2800" dirty="0">
              <a:solidFill>
                <a:schemeClr val="dk1"/>
              </a:solidFill>
              <a:latin typeface="Athelas" panose="02000503000000020003" pitchFamily="2" charset="77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  <a:latin typeface="Athelas" panose="02000503000000020003" pitchFamily="2" charset="77"/>
            </a:endParaRPr>
          </a:p>
          <a:p>
            <a:pPr marL="228600" lvl="0" indent="-228600" algn="just">
              <a:lnSpc>
                <a:spcPct val="9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thelas" panose="02000503000000020003" pitchFamily="2" charset="77"/>
              </a:rPr>
              <a:t>Feature Selection</a:t>
            </a:r>
          </a:p>
          <a:p>
            <a:pPr marL="685800" lvl="1" indent="-228600" algn="just">
              <a:lnSpc>
                <a:spcPct val="9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thelas" panose="02000503000000020003" pitchFamily="2" charset="77"/>
              </a:rPr>
              <a:t>Primary Features</a:t>
            </a:r>
          </a:p>
          <a:p>
            <a:pPr marL="685800" lvl="1" indent="-228600" algn="just">
              <a:lnSpc>
                <a:spcPct val="90000"/>
              </a:lnSpc>
              <a:buSzPts val="2400"/>
              <a:buFont typeface="Arial"/>
              <a:buChar char="•"/>
            </a:pPr>
            <a:r>
              <a:rPr lang="en-US" sz="2400" dirty="0">
                <a:latin typeface="Athelas" panose="02000503000000020003" pitchFamily="2" charset="77"/>
              </a:rPr>
              <a:t>Secondary Features</a:t>
            </a:r>
            <a:endParaRPr lang="en-US" sz="2800" dirty="0">
              <a:solidFill>
                <a:schemeClr val="dk1"/>
              </a:solidFill>
              <a:latin typeface="Athelas" panose="02000503000000020003" pitchFamily="2" charset="77"/>
            </a:endParaRPr>
          </a:p>
          <a:p>
            <a:pPr marL="228600" lvl="0" indent="-228600" algn="just">
              <a:lnSpc>
                <a:spcPct val="90000"/>
              </a:lnSpc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Athelas" panose="02000503000000020003" pitchFamily="2" charset="77"/>
            </a:endParaRPr>
          </a:p>
          <a:p>
            <a:pPr marL="228600" lvl="0" indent="-228600" algn="just">
              <a:lnSpc>
                <a:spcPct val="9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thelas" panose="02000503000000020003" pitchFamily="2" charset="77"/>
              </a:rPr>
              <a:t>Quality Testing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DE31D4-97F1-45BD-A146-893AD41CF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10102945" y="3483203"/>
            <a:ext cx="1639876" cy="472781"/>
            <a:chOff x="10102945" y="3483203"/>
            <a:chExt cx="1639876" cy="472781"/>
          </a:xfrm>
        </p:grpSpPr>
        <p:sp>
          <p:nvSpPr>
            <p:cNvPr id="145" name="Shape 145"/>
            <p:cNvSpPr txBox="1"/>
            <p:nvPr/>
          </p:nvSpPr>
          <p:spPr>
            <a:xfrm>
              <a:off x="10102945" y="3702068"/>
              <a:ext cx="163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D8D8D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10102945" y="3483203"/>
              <a:ext cx="13635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D8D8D8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8621559" y="401109"/>
            <a:ext cx="1639876" cy="472781"/>
            <a:chOff x="10102945" y="3483203"/>
            <a:chExt cx="1639876" cy="472781"/>
          </a:xfrm>
        </p:grpSpPr>
        <p:sp>
          <p:nvSpPr>
            <p:cNvPr id="148" name="Shape 148"/>
            <p:cNvSpPr txBox="1"/>
            <p:nvPr/>
          </p:nvSpPr>
          <p:spPr>
            <a:xfrm>
              <a:off x="10102945" y="3702068"/>
              <a:ext cx="163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D8D8D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10102945" y="3483203"/>
              <a:ext cx="13635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D8D8D8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150" name="Shape 150"/>
          <p:cNvSpPr txBox="1"/>
          <p:nvPr/>
        </p:nvSpPr>
        <p:spPr>
          <a:xfrm>
            <a:off x="2100772" y="600737"/>
            <a:ext cx="163987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D8D8D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</a:t>
            </a:r>
            <a:endParaRPr/>
          </a:p>
        </p:txBody>
      </p:sp>
      <p:grpSp>
        <p:nvGrpSpPr>
          <p:cNvPr id="151" name="Shape 151"/>
          <p:cNvGrpSpPr/>
          <p:nvPr/>
        </p:nvGrpSpPr>
        <p:grpSpPr>
          <a:xfrm rot="10800000" flipH="1">
            <a:off x="983037" y="4080062"/>
            <a:ext cx="1639876" cy="750846"/>
            <a:chOff x="10038404" y="1762079"/>
            <a:chExt cx="1639876" cy="1982734"/>
          </a:xfrm>
        </p:grpSpPr>
        <p:sp>
          <p:nvSpPr>
            <p:cNvPr id="152" name="Shape 152"/>
            <p:cNvSpPr txBox="1"/>
            <p:nvPr/>
          </p:nvSpPr>
          <p:spPr>
            <a:xfrm>
              <a:off x="10038404" y="1762079"/>
              <a:ext cx="163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D8D8D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.</a:t>
              </a:r>
              <a:endParaRPr/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10102945" y="3483203"/>
              <a:ext cx="13635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D8D8D8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2281391" y="5740490"/>
            <a:ext cx="1639876" cy="348893"/>
            <a:chOff x="10102945" y="3483203"/>
            <a:chExt cx="1639876" cy="803986"/>
          </a:xfrm>
        </p:grpSpPr>
        <p:sp>
          <p:nvSpPr>
            <p:cNvPr id="155" name="Shape 155"/>
            <p:cNvSpPr txBox="1"/>
            <p:nvPr/>
          </p:nvSpPr>
          <p:spPr>
            <a:xfrm>
              <a:off x="10102945" y="3702067"/>
              <a:ext cx="1639876" cy="585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rgbClr val="D8D8D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10102945" y="3483203"/>
              <a:ext cx="1363579" cy="602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D8D8D8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7073197" y="5773310"/>
            <a:ext cx="1639876" cy="472781"/>
            <a:chOff x="10102945" y="3483203"/>
            <a:chExt cx="1639876" cy="472781"/>
          </a:xfrm>
        </p:grpSpPr>
        <p:sp>
          <p:nvSpPr>
            <p:cNvPr id="158" name="Shape 158"/>
            <p:cNvSpPr txBox="1"/>
            <p:nvPr/>
          </p:nvSpPr>
          <p:spPr>
            <a:xfrm>
              <a:off x="10102945" y="3702068"/>
              <a:ext cx="163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D8D8D8"/>
                  </a:solidFill>
                  <a:latin typeface="Roboto Condensed Light"/>
                  <a:ea typeface="Roboto Condensed Light"/>
                  <a:cs typeface="Roboto Condensed Light"/>
                  <a:sym typeface="Roboto Condensed Light"/>
                </a:rPr>
                <a:t>.</a:t>
              </a:r>
              <a:endParaRPr/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10102945" y="3483203"/>
              <a:ext cx="13635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D8D8D8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160" name="Shape 160"/>
          <p:cNvSpPr txBox="1"/>
          <p:nvPr/>
        </p:nvSpPr>
        <p:spPr>
          <a:xfrm>
            <a:off x="838200" y="6276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u="sng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Tools and Languages</a:t>
            </a:r>
            <a:endParaRPr sz="5400" b="1" u="sng" dirty="0">
              <a:solidFill>
                <a:schemeClr val="dk1"/>
              </a:solidFill>
              <a:latin typeface="Athelas" panose="02000503000000020003" pitchFamily="2" charset="77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838200" y="1640321"/>
            <a:ext cx="10515600" cy="495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u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Java8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b="0" u="none" dirty="0">
              <a:solidFill>
                <a:schemeClr val="dk1"/>
              </a:solidFill>
              <a:latin typeface="Athelas" panose="02000503000000020003" pitchFamily="2" charset="77"/>
              <a:sym typeface="Arial"/>
            </a:endParaRPr>
          </a:p>
          <a:p>
            <a:pPr marL="228600" indent="-228600" algn="just">
              <a:lnSpc>
                <a:spcPct val="9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thelas" panose="02000503000000020003" pitchFamily="2" charset="77"/>
              </a:rPr>
              <a:t>Google Maps and Google Client API</a:t>
            </a:r>
            <a:endParaRPr lang="en-US" sz="2800" dirty="0">
              <a:latin typeface="Athelas" panose="02000503000000020003" pitchFamily="2" charset="77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800" b="0" u="none" dirty="0">
              <a:solidFill>
                <a:schemeClr val="dk1"/>
              </a:solidFill>
              <a:latin typeface="Athelas" panose="02000503000000020003" pitchFamily="2" charset="77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u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JSON</a:t>
            </a:r>
            <a:r>
              <a:rPr lang="en-US" dirty="0">
                <a:latin typeface="Athelas" panose="02000503000000020003" pitchFamily="2" charset="77"/>
              </a:rPr>
              <a:t>- </a:t>
            </a:r>
            <a:r>
              <a:rPr lang="en-US" dirty="0">
                <a:latin typeface="Athelas" panose="02000503000000020003" pitchFamily="2" charset="77"/>
                <a:hlinkClick r:id="rId3"/>
              </a:rPr>
              <a:t>Link</a:t>
            </a:r>
            <a:endParaRPr lang="en-US" dirty="0">
              <a:latin typeface="Athelas" panose="02000503000000020003" pitchFamily="2" charset="77"/>
            </a:endParaRPr>
          </a:p>
          <a:p>
            <a:pPr marR="0"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b="0" u="none" dirty="0">
              <a:solidFill>
                <a:schemeClr val="dk1"/>
              </a:solidFill>
              <a:latin typeface="Athelas" panose="02000503000000020003" pitchFamily="2" charset="77"/>
              <a:sym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u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Java Libraries  - </a:t>
            </a:r>
            <a:r>
              <a:rPr lang="en-US" u="sng" dirty="0">
                <a:hlinkClick r:id="rId4"/>
              </a:rPr>
              <a:t>Library Link</a:t>
            </a:r>
            <a:endParaRPr lang="en-US" u="sng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endParaRPr lang="en-US" u="sng" dirty="0">
              <a:latin typeface="Athelas" panose="02000503000000020003" pitchFamily="2" charset="77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u="none" dirty="0">
                <a:solidFill>
                  <a:schemeClr val="dk1"/>
                </a:solidFill>
                <a:latin typeface="Athelas" panose="02000503000000020003" pitchFamily="2" charset="77"/>
                <a:sym typeface="Arial"/>
              </a:rPr>
              <a:t>GitHub</a:t>
            </a:r>
            <a:endParaRPr dirty="0">
              <a:latin typeface="Athelas" panose="02000503000000020003" pitchFamily="2" charset="77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B9AF9-EB74-442F-BDC7-698429F760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Conclusion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In this project, we developed a restaurants recommendation system based on preference queries </a:t>
            </a: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The recommended restaurants can be visualized in graphs</a:t>
            </a: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The system is based on real-time Google dataset, range query, and Skyline queries</a:t>
            </a: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E3FE8-707D-4830-AAA3-C0016BD309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Future Work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Visualizing the query results properly is a critical part in enhancing search experience in 3D</a:t>
            </a:r>
            <a:endParaRPr sz="259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64135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Allow the users specifying an interested region by drawing a rectangle in map to obtain restaurants in that area</a:t>
            </a:r>
            <a:endParaRPr dirty="0">
              <a:latin typeface="Athelas" panose="02000503000000020003" pitchFamily="2" charset="77"/>
            </a:endParaRPr>
          </a:p>
          <a:p>
            <a:pPr marL="228600" marR="0" lvl="0" indent="-64135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Allow the users to write reviews on the restaurants and score them such that the information of restaurants is updated</a:t>
            </a:r>
            <a:endParaRPr dirty="0">
              <a:latin typeface="Athelas" panose="02000503000000020003" pitchFamily="2" charset="77"/>
            </a:endParaRPr>
          </a:p>
          <a:p>
            <a:pPr marL="228600" marR="0" lvl="0" indent="-64135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The system can be implemented on a mobile platform which provides  user current locations using mobile GPS</a:t>
            </a:r>
            <a:endParaRPr sz="259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F850C5-2D41-44F4-B840-31F5E7C9E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701723" y="26988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Demo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37517-CC93-45A3-9379-AD7FA1AE5D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Introduction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61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Over the last decade, an increasing interest in preference queries has witnessed</a:t>
            </a:r>
            <a:endParaRPr dirty="0">
              <a:latin typeface="Athelas" panose="02000503000000020003" pitchFamily="2" charset="77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The reason behind that increasing concern comes from:</a:t>
            </a:r>
            <a:endParaRPr dirty="0">
              <a:latin typeface="Athelas" panose="02000503000000020003" pitchFamily="2" charset="77"/>
            </a:endParaRPr>
          </a:p>
          <a:p>
            <a:pPr marL="915987" indent="-457200" algn="just"/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It is desirable to offer flexible queries that meet the user’s minds</a:t>
            </a:r>
            <a:endParaRPr dirty="0">
              <a:latin typeface="Athelas" panose="02000503000000020003" pitchFamily="2" charset="77"/>
            </a:endParaRPr>
          </a:p>
          <a:p>
            <a:pPr marL="915987" indent="-457200" algn="just"/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These queries usually provide a basis for rank-ordering the objects retrieved</a:t>
            </a:r>
            <a:endParaRPr dirty="0">
              <a:latin typeface="Athelas" panose="02000503000000020003" pitchFamily="2" charset="77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Thus, we have developed a restaurant recommendation system to satisfy the user’s requests.</a:t>
            </a: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In this system, a list of restaurants is shown to the user based on certain queries</a:t>
            </a:r>
            <a:endParaRPr sz="2800" b="0" i="0" u="none" strike="noStrike" cap="none" dirty="0">
              <a:solidFill>
                <a:srgbClr val="FF0000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15763-7E15-4603-9C74-011C6BADF2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Introduction (Cont.)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Five attributes are involved in this query system, namely cuisine, distance, price-level, score, and time.</a:t>
            </a: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The supported queries in this system are categorized into 2 types: </a:t>
            </a:r>
            <a:endParaRPr dirty="0">
              <a:latin typeface="Athelas" panose="02000503000000020003" pitchFamily="2" charset="77"/>
            </a:endParaRPr>
          </a:p>
          <a:p>
            <a:pPr marL="688975" marR="0" lvl="0" indent="-392113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Range queries:  </a:t>
            </a: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96862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	</a:t>
            </a: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96862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2.  Skyline queries:</a:t>
            </a: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96862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1CFB3-67DD-4F84-BDF2-D3C2ACFFD4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Introduction (Range Query)</a:t>
            </a:r>
            <a:endParaRPr sz="5400" b="1" i="0" u="sng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36600" y="1690688"/>
            <a:ext cx="10515600" cy="461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54062" indent="-457200" algn="just"/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Two attributes are considered in this query</a:t>
            </a:r>
          </a:p>
          <a:p>
            <a:pPr marL="754062" indent="-457200" algn="just"/>
            <a:endParaRPr lang="en-US" dirty="0">
              <a:latin typeface="Athelas" panose="02000503000000020003" pitchFamily="2" charset="77"/>
              <a:cs typeface="Arial"/>
            </a:endParaRPr>
          </a:p>
          <a:p>
            <a:pPr marL="754062" indent="-457200" algn="just"/>
            <a:r>
              <a:rPr lang="en-US" b="1" dirty="0">
                <a:latin typeface="Athelas" panose="02000503000000020003" pitchFamily="2" charset="77"/>
                <a:cs typeface="Arial"/>
              </a:rPr>
              <a:t>Range query </a:t>
            </a:r>
            <a:r>
              <a:rPr lang="en-US" dirty="0">
                <a:latin typeface="Athelas" panose="02000503000000020003" pitchFamily="2" charset="77"/>
                <a:cs typeface="Arial"/>
              </a:rPr>
              <a:t>retrieves all records where some value is between an upper and lower bound</a:t>
            </a:r>
          </a:p>
          <a:p>
            <a:pPr marL="754062" indent="-457200" algn="just"/>
            <a:endParaRPr lang="en-US" dirty="0">
              <a:latin typeface="Athelas" panose="02000503000000020003" pitchFamily="2" charset="77"/>
              <a:cs typeface="Arial"/>
              <a:sym typeface="Arial"/>
            </a:endParaRPr>
          </a:p>
          <a:p>
            <a:pPr marL="754062" indent="-457200" algn="just"/>
            <a:r>
              <a:rPr lang="en-US" b="1" dirty="0">
                <a:latin typeface="Athelas" panose="02000503000000020003" pitchFamily="2" charset="77"/>
                <a:cs typeface="Arial"/>
              </a:rPr>
              <a:t>Geospatial query </a:t>
            </a:r>
            <a:r>
              <a:rPr lang="en-US" dirty="0">
                <a:latin typeface="Athelas" panose="02000503000000020003" pitchFamily="2" charset="77"/>
                <a:cs typeface="Arial"/>
              </a:rPr>
              <a:t>allows to efficiently execute queries on a collection that contains geospatial points</a:t>
            </a:r>
          </a:p>
          <a:p>
            <a:pPr marL="296862" indent="0" algn="just">
              <a:buNone/>
            </a:pPr>
            <a:endParaRPr lang="en-US" dirty="0">
              <a:latin typeface="Athelas" panose="02000503000000020003" pitchFamily="2" charset="77"/>
              <a:cs typeface="Arial"/>
            </a:endParaRPr>
          </a:p>
          <a:p>
            <a:pPr marL="754062" indent="-457200" algn="just"/>
            <a:endParaRPr lang="en-US" dirty="0"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754062" indent="-457200" algn="just"/>
            <a:endParaRPr lang="en-US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4062" indent="-457200" algn="just"/>
            <a:endParaRPr lang="en-US" sz="2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4062" indent="-457200" algn="just"/>
            <a:endParaRPr lang="en-US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4062" indent="-457200" algn="just"/>
            <a:endParaRPr sz="2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4B716A-665C-49E0-ACDF-574A799C7C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Introduction (Range Query)</a:t>
            </a:r>
            <a:endParaRPr sz="5400" b="1" i="0" u="sng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36600" y="1690688"/>
            <a:ext cx="10515600" cy="461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54062" indent="-457200" algn="just"/>
            <a:r>
              <a:rPr lang="en-US" dirty="0">
                <a:latin typeface="Athelas" panose="02000503000000020003" pitchFamily="2" charset="77"/>
                <a:cs typeface="Arial"/>
              </a:rPr>
              <a:t>Utilizing spatial range queries</a:t>
            </a:r>
          </a:p>
          <a:p>
            <a:pPr marL="296862" indent="0" algn="just">
              <a:buNone/>
            </a:pPr>
            <a:endParaRPr lang="en-US" dirty="0">
              <a:latin typeface="Athelas" panose="02000503000000020003" pitchFamily="2" charset="77"/>
              <a:cs typeface="Arial"/>
              <a:sym typeface="Arial"/>
            </a:endParaRPr>
          </a:p>
          <a:p>
            <a:pPr marL="754062" indent="-457200" algn="just"/>
            <a:r>
              <a:rPr lang="en-US" dirty="0">
                <a:latin typeface="Athelas" panose="02000503000000020003" pitchFamily="2" charset="77"/>
                <a:cs typeface="Arial"/>
                <a:sym typeface="Arial"/>
              </a:rPr>
              <a:t>In this system: </a:t>
            </a:r>
          </a:p>
          <a:p>
            <a:pPr marL="1211262" lvl="1" indent="-457200" algn="just"/>
            <a:r>
              <a:rPr lang="en-US" sz="2800" dirty="0">
                <a:latin typeface="Athelas" panose="02000503000000020003" pitchFamily="2" charset="77"/>
                <a:cs typeface="Arial"/>
                <a:sym typeface="Arial"/>
              </a:rPr>
              <a:t>A user requests restaurants of certain type of cuisine within a certain range</a:t>
            </a:r>
          </a:p>
          <a:p>
            <a:pPr marL="1211262" lvl="1" indent="-457200" algn="just"/>
            <a:r>
              <a:rPr lang="en-US" sz="2800" dirty="0">
                <a:latin typeface="Athelas" panose="02000503000000020003" pitchFamily="2" charset="77"/>
                <a:cs typeface="Arial"/>
                <a:sym typeface="Arial"/>
              </a:rPr>
              <a:t>A list of restaurants is provided to the user which is later sent to another query (Skyline)</a:t>
            </a:r>
          </a:p>
          <a:p>
            <a:pPr marL="754062" indent="-457200" algn="just"/>
            <a:endParaRPr lang="en-US" dirty="0"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754062" indent="-457200" algn="just"/>
            <a:endParaRPr lang="en-US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4062" indent="-457200" algn="just"/>
            <a:endParaRPr lang="en-US" sz="2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4062" indent="-457200" algn="just"/>
            <a:endParaRPr lang="en-US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54062" indent="-457200" algn="just"/>
            <a:endParaRPr sz="2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6D19B-7932-4F30-8DE4-E72017694E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0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Introduction (Skyline Query)</a:t>
            </a:r>
            <a:endParaRPr sz="5400" b="1" i="0" u="sng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1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54062" indent="-457200" algn="just"/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Three attributes are considered in this query</a:t>
            </a:r>
          </a:p>
          <a:p>
            <a:pPr marL="754062" indent="-457200" algn="just"/>
            <a:endParaRPr lang="en-US" dirty="0"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754062" indent="-457200" algn="just"/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A set of restaurants that are not dominated by any other restaurants is returned</a:t>
            </a:r>
          </a:p>
          <a:p>
            <a:pPr marL="754062" indent="-457200" algn="just"/>
            <a:endParaRPr lang="en-US" sz="2800" b="0" i="0" u="none" strike="noStrike" cap="none" dirty="0">
              <a:solidFill>
                <a:srgbClr val="FF0000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754062" indent="-457200" algn="just"/>
            <a:r>
              <a:rPr lang="en-US" dirty="0">
                <a:latin typeface="Athelas" panose="02000503000000020003" pitchFamily="2" charset="77"/>
                <a:cs typeface="Arial"/>
                <a:sym typeface="Arial"/>
              </a:rPr>
              <a:t>Four options of dominating restaurants are displayed:</a:t>
            </a:r>
          </a:p>
          <a:p>
            <a:pPr marL="296862" indent="0" algn="just">
              <a:buNone/>
            </a:pPr>
            <a:r>
              <a:rPr lang="en-US" dirty="0">
                <a:latin typeface="Athelas" panose="02000503000000020003" pitchFamily="2" charset="77"/>
                <a:cs typeface="Arial"/>
                <a:sym typeface="Arial"/>
              </a:rPr>
              <a:t>	3D (distance, price, score)</a:t>
            </a:r>
          </a:p>
          <a:p>
            <a:pPr marL="296862" indent="0" algn="just">
              <a:buNone/>
            </a:pPr>
            <a:r>
              <a:rPr lang="en-US" dirty="0">
                <a:latin typeface="Athelas" panose="02000503000000020003" pitchFamily="2" charset="77"/>
                <a:cs typeface="Arial"/>
                <a:sym typeface="Arial"/>
              </a:rPr>
              <a:t>	2D (distance, price), (distance, score), (price, score)</a:t>
            </a:r>
            <a:endParaRPr dirty="0">
              <a:latin typeface="Athelas" panose="02000503000000020003" pitchFamily="2" charset="77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A73D80-7D36-4F76-8897-CAEF4AD55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Related Works</a:t>
            </a:r>
            <a:endParaRPr sz="5400" b="1" i="0" u="sng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 algn="just">
              <a:spcBef>
                <a:spcPts val="0"/>
              </a:spcBef>
            </a:pPr>
            <a:endParaRPr lang="en-US" dirty="0"/>
          </a:p>
          <a:p>
            <a:pPr marL="635000" indent="-457200" algn="just">
              <a:spcBef>
                <a:spcPts val="0"/>
              </a:spcBef>
            </a:pPr>
            <a:r>
              <a:rPr lang="en-US" dirty="0">
                <a:latin typeface="Athelas" panose="02000503000000020003" pitchFamily="2" charset="77"/>
              </a:rPr>
              <a:t>A Restaurant Recommendation System Using Preference Queries over Incomplete Information</a:t>
            </a:r>
          </a:p>
          <a:p>
            <a:pPr marL="177800" indent="0" algn="just">
              <a:spcBef>
                <a:spcPts val="0"/>
              </a:spcBef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	</a:t>
            </a: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  <a:hlinkClick r:id="rId3"/>
              </a:rPr>
              <a:t>http://www.vldb.org/pvldb/vol9/p1509-miao.pdf</a:t>
            </a:r>
            <a:endParaRPr lang="en-US" dirty="0"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177800" indent="0" algn="just">
              <a:spcBef>
                <a:spcPts val="0"/>
              </a:spcBef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177800" indent="0" algn="just">
              <a:spcBef>
                <a:spcPts val="0"/>
              </a:spcBef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635000" indent="-457200" algn="just">
              <a:spcBef>
                <a:spcPts val="0"/>
              </a:spcBef>
            </a:pPr>
            <a:r>
              <a:rPr lang="en-US" dirty="0">
                <a:latin typeface="Athelas" panose="02000503000000020003" pitchFamily="2" charset="77"/>
              </a:rPr>
              <a:t>Restaurant Search with Predictive Multi-space Queries</a:t>
            </a:r>
          </a:p>
          <a:p>
            <a:pPr marL="177800" indent="0" algn="just">
              <a:spcBef>
                <a:spcPts val="0"/>
              </a:spcBef>
              <a:buNone/>
            </a:pP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</a:rPr>
              <a:t>	</a:t>
            </a:r>
            <a:r>
              <a:rPr lang="en-US" dirty="0">
                <a:latin typeface="Athelas" panose="02000503000000020003" pitchFamily="2" charset="77"/>
                <a:ea typeface="Arial"/>
                <a:cs typeface="Arial"/>
                <a:sym typeface="Arial"/>
                <a:hlinkClick r:id="rId4"/>
              </a:rPr>
              <a:t>https://foosoft.net/projects/restaurant-search/dl/article.pdf</a:t>
            </a:r>
            <a:endParaRPr lang="en-US" dirty="0"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177800" indent="0" algn="just">
              <a:spcBef>
                <a:spcPts val="0"/>
              </a:spcBef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26904-62F5-42DD-A3C2-44DE1958B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Features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The system is capable of recommending restaurants based on selected attributes</a:t>
            </a:r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indent="-457200" algn="just"/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It provides a real-time system for satisfying the existing preferences</a:t>
            </a:r>
            <a:endParaRPr dirty="0">
              <a:latin typeface="Athelas" panose="02000503000000020003" pitchFamily="2" charset="77"/>
            </a:endParaRPr>
          </a:p>
          <a:p>
            <a:pPr marL="635000" indent="-457200" algn="just"/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It uses a real-time restaurants dataset from Google stream </a:t>
            </a:r>
            <a:endParaRPr dirty="0">
              <a:latin typeface="Athelas" panose="02000503000000020003" pitchFamily="2" charset="77"/>
            </a:endParaRPr>
          </a:p>
          <a:p>
            <a:pPr marL="635000" indent="-457200" algn="just"/>
            <a:endParaRPr sz="2800" b="0" i="0" u="none" strike="noStrike" cap="none" dirty="0">
              <a:solidFill>
                <a:schemeClr val="dk1"/>
              </a:solidFill>
              <a:latin typeface="Athelas" panose="02000503000000020003" pitchFamily="2" charset="77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It uses a preprocessing query step to reduce the complexity time of the Skyline query</a:t>
            </a:r>
            <a:endParaRPr dirty="0">
              <a:latin typeface="Athelas" panose="02000503000000020003" pitchFamily="2" charset="77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B9AE2E-B092-4223-8738-9EDA512EA8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729017" y="37877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sng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Dataset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25817" y="1704335"/>
            <a:ext cx="11462983" cy="503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We utilize a real-time restaurants dataset crawled from Google to give the users the opportunity to interact and experience how the system can be used for retrieving the restaurants</a:t>
            </a:r>
            <a:endParaRPr dirty="0">
              <a:latin typeface="Athelas" panose="02000503000000020003" pitchFamily="2" charset="77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No noisy data, such as incomplete or missing data</a:t>
            </a:r>
            <a:endParaRPr dirty="0">
              <a:latin typeface="Athelas" panose="02000503000000020003" pitchFamily="2" charset="77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Live dataset obtained by using Google API </a:t>
            </a:r>
            <a:endParaRPr dirty="0">
              <a:latin typeface="Athelas" panose="02000503000000020003" pitchFamily="2" charset="77"/>
            </a:endParaRPr>
          </a:p>
          <a:p>
            <a:pPr marL="754063" indent="-457200" algn="just"/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 The dataset consists of various types attributes</a:t>
            </a:r>
            <a:endParaRPr dirty="0">
              <a:latin typeface="Athelas" panose="02000503000000020003" pitchFamily="2" charset="77"/>
            </a:endParaRPr>
          </a:p>
          <a:p>
            <a:pPr marL="754063" indent="-457200" algn="just"/>
            <a:r>
              <a:rPr lang="en-US" sz="28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 The attributes were divided into two groups based on the query category</a:t>
            </a:r>
            <a:endParaRPr dirty="0">
              <a:latin typeface="Athelas" panose="02000503000000020003" pitchFamily="2" charset="77"/>
            </a:endParaRPr>
          </a:p>
          <a:p>
            <a:pPr marL="1211262" marR="0" lvl="1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Range query ( Cuisine, Distance)</a:t>
            </a:r>
            <a:endParaRPr dirty="0">
              <a:latin typeface="Athelas" panose="02000503000000020003" pitchFamily="2" charset="77"/>
            </a:endParaRPr>
          </a:p>
          <a:p>
            <a:pPr marL="1211262" marR="0" lvl="1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thelas" panose="02000503000000020003" pitchFamily="2" charset="77"/>
                <a:ea typeface="Arial"/>
                <a:cs typeface="Arial"/>
                <a:sym typeface="Arial"/>
              </a:rPr>
              <a:t>Skyline query ( Distance, Price, Rating )</a:t>
            </a:r>
            <a:endParaRPr dirty="0">
              <a:latin typeface="Athelas" panose="02000503000000020003" pitchFamily="2" charset="7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706D2-8C67-4D81-AB28-C300A32793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714</Words>
  <Application>Microsoft Office PowerPoint</Application>
  <PresentationFormat>Widescreen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Roboto Condensed Light</vt:lpstr>
      <vt:lpstr>Athelas</vt:lpstr>
      <vt:lpstr>Roboto Medium</vt:lpstr>
      <vt:lpstr>Office Theme</vt:lpstr>
      <vt:lpstr>            A Restaurant Recommendation System Based on Range and Skyline Queries</vt:lpstr>
      <vt:lpstr>Introduction</vt:lpstr>
      <vt:lpstr>Introduction (Cont.)</vt:lpstr>
      <vt:lpstr>Introduction (Range Query)</vt:lpstr>
      <vt:lpstr>Introduction (Range Query)</vt:lpstr>
      <vt:lpstr>Introduction (Skyline Query)</vt:lpstr>
      <vt:lpstr>Related Works</vt:lpstr>
      <vt:lpstr>Features</vt:lpstr>
      <vt:lpstr>Dataset</vt:lpstr>
      <vt:lpstr>PowerPoint Presentation</vt:lpstr>
      <vt:lpstr>Queries and Architecture</vt:lpstr>
      <vt:lpstr>Queries and Architecture</vt:lpstr>
      <vt:lpstr>Queries and Architecture</vt:lpstr>
      <vt:lpstr>Challenges</vt:lpstr>
      <vt:lpstr>PowerPoint Presentation</vt:lpstr>
      <vt:lpstr>Conclusion</vt:lpstr>
      <vt:lpstr>Future Work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Restaurant Recommendation System</dc:title>
  <dc:creator>Talal TalaeiKhoei,,,,</dc:creator>
  <cp:lastModifiedBy>Abhishek Singh</cp:lastModifiedBy>
  <cp:revision>22</cp:revision>
  <dcterms:modified xsi:type="dcterms:W3CDTF">2018-04-24T23:01:15Z</dcterms:modified>
</cp:coreProperties>
</file>