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281" r:id="rId4"/>
    <p:sldId id="298" r:id="rId5"/>
    <p:sldId id="296" r:id="rId6"/>
    <p:sldId id="297" r:id="rId7"/>
    <p:sldId id="299" r:id="rId8"/>
    <p:sldId id="307" r:id="rId9"/>
    <p:sldId id="306" r:id="rId10"/>
    <p:sldId id="292" r:id="rId11"/>
    <p:sldId id="300" r:id="rId12"/>
    <p:sldId id="308" r:id="rId13"/>
    <p:sldId id="309" r:id="rId14"/>
    <p:sldId id="310" r:id="rId15"/>
    <p:sldId id="304" r:id="rId16"/>
    <p:sldId id="314" r:id="rId17"/>
    <p:sldId id="311" r:id="rId18"/>
    <p:sldId id="301" r:id="rId19"/>
    <p:sldId id="321" r:id="rId20"/>
    <p:sldId id="336" r:id="rId21"/>
    <p:sldId id="322" r:id="rId22"/>
    <p:sldId id="338" r:id="rId23"/>
    <p:sldId id="337" r:id="rId24"/>
    <p:sldId id="323" r:id="rId25"/>
    <p:sldId id="341" r:id="rId26"/>
    <p:sldId id="312" r:id="rId27"/>
    <p:sldId id="313" r:id="rId28"/>
    <p:sldId id="302" r:id="rId29"/>
    <p:sldId id="303" r:id="rId30"/>
    <p:sldId id="315" r:id="rId31"/>
    <p:sldId id="318" r:id="rId32"/>
    <p:sldId id="319" r:id="rId33"/>
    <p:sldId id="320" r:id="rId34"/>
    <p:sldId id="324" r:id="rId35"/>
    <p:sldId id="342" r:id="rId36"/>
    <p:sldId id="325" r:id="rId37"/>
    <p:sldId id="316" r:id="rId38"/>
    <p:sldId id="327" r:id="rId39"/>
    <p:sldId id="340" r:id="rId40"/>
    <p:sldId id="339" r:id="rId41"/>
    <p:sldId id="329" r:id="rId42"/>
    <p:sldId id="334" r:id="rId43"/>
    <p:sldId id="335" r:id="rId44"/>
    <p:sldId id="330" r:id="rId45"/>
    <p:sldId id="317" r:id="rId46"/>
    <p:sldId id="328" r:id="rId47"/>
    <p:sldId id="33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6172" autoAdjust="0"/>
  </p:normalViewPr>
  <p:slideViewPr>
    <p:cSldViewPr>
      <p:cViewPr varScale="1">
        <p:scale>
          <a:sx n="128" d="100"/>
          <a:sy n="128" d="100"/>
        </p:scale>
        <p:origin x="2856" y="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1/10/2018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slides of this Big Data </a:t>
            </a:r>
            <a:r>
              <a:rPr lang="en-US" dirty="0" smtClean="0"/>
              <a:t>course</a:t>
            </a:r>
            <a:r>
              <a:rPr lang="en-US" baseline="0" dirty="0" smtClean="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20</a:t>
            </a:fld>
            <a:endParaRPr lang="en-US"/>
          </a:p>
        </p:txBody>
      </p:sp>
    </p:spTree>
    <p:extLst>
      <p:ext uri="{BB962C8B-B14F-4D97-AF65-F5344CB8AC3E}">
        <p14:creationId xmlns:p14="http://schemas.microsoft.com/office/powerpoint/2010/main" val="775004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Source: Digital Universe study of International Data Corporation (IDC), December, 2012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23</a:t>
            </a:fld>
            <a:endParaRPr lang="en-US"/>
          </a:p>
        </p:txBody>
      </p:sp>
    </p:spTree>
    <p:extLst>
      <p:ext uri="{BB962C8B-B14F-4D97-AF65-F5344CB8AC3E}">
        <p14:creationId xmlns:p14="http://schemas.microsoft.com/office/powerpoint/2010/main" val="2625983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http://www.cs.kent.edu/~jin/BigData/</a:t>
            </a:r>
          </a:p>
        </p:txBody>
      </p:sp>
      <p:sp>
        <p:nvSpPr>
          <p:cNvPr id="4" name="Slide Number Placeholder 3"/>
          <p:cNvSpPr>
            <a:spLocks noGrp="1"/>
          </p:cNvSpPr>
          <p:nvPr>
            <p:ph type="sldNum" sz="quarter" idx="10"/>
          </p:nvPr>
        </p:nvSpPr>
        <p:spPr/>
        <p:txBody>
          <a:bodyPr/>
          <a:lstStyle/>
          <a:p>
            <a:fld id="{15033E84-6385-41D0-8ED3-74655242C4C0}" type="slidenum">
              <a:rPr lang="en-US" smtClean="0"/>
              <a:pPr/>
              <a:t>25</a:t>
            </a:fld>
            <a:endParaRPr lang="en-US"/>
          </a:p>
        </p:txBody>
      </p:sp>
    </p:spTree>
    <p:extLst>
      <p:ext uri="{BB962C8B-B14F-4D97-AF65-F5344CB8AC3E}">
        <p14:creationId xmlns:p14="http://schemas.microsoft.com/office/powerpoint/2010/main" val="152059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Data being stored on storages connected with certain network topology. Data are interpreted into different data models and accordingly, particular data processing tools or APIs are provided for applications on the top. </a:t>
            </a:r>
          </a:p>
          <a:p>
            <a:endParaRPr lang="en-US" baseline="0" dirty="0" smtClean="0"/>
          </a:p>
          <a:p>
            <a:r>
              <a:rPr lang="en-US" baseline="0" dirty="0" smtClean="0"/>
              <a:t>However, for big data, current storage network is not ready for data in tremendous growth and updating pace. There are constraints on the network traffic volume, cost to add more storage node and handle failures. </a:t>
            </a:r>
          </a:p>
          <a:p>
            <a:endParaRPr lang="en-US" baseline="0" dirty="0" smtClean="0"/>
          </a:p>
          <a:p>
            <a:r>
              <a:rPr lang="en-US" baseline="0" dirty="0" smtClean="0"/>
              <a:t>As data are coming from heterogeneous sources, single or simply hierarchical data interpretation does not work.</a:t>
            </a:r>
          </a:p>
          <a:p>
            <a:endParaRPr lang="en-US" baseline="0" dirty="0" smtClean="0"/>
          </a:p>
          <a:p>
            <a:r>
              <a:rPr lang="en-US" baseline="0" dirty="0" smtClean="0"/>
              <a:t>And new tools are necessary to adapt the 3V features of big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26</a:t>
            </a:fld>
            <a:endParaRPr lang="en-US"/>
          </a:p>
        </p:txBody>
      </p:sp>
    </p:spTree>
    <p:extLst>
      <p:ext uri="{BB962C8B-B14F-4D97-AF65-F5344CB8AC3E}">
        <p14:creationId xmlns:p14="http://schemas.microsoft.com/office/powerpoint/2010/main" val="241136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volume: Scale up/down refers to vertical dimension, meaning increasing processing power for certain machines, or the workload of certain machines. </a:t>
            </a:r>
          </a:p>
          <a:p>
            <a:r>
              <a:rPr lang="en-US" baseline="0" dirty="0" smtClean="0"/>
              <a:t>while scale out/in refer to horizontal dimension, meaning adding machines to increase capability and limited the computation to maybe only a few nodes.</a:t>
            </a:r>
          </a:p>
          <a:p>
            <a:endParaRPr lang="en-US" baseline="0" dirty="0" smtClean="0"/>
          </a:p>
          <a:p>
            <a:r>
              <a:rPr lang="en-US" baseline="0" dirty="0" smtClean="0"/>
              <a:t>For velocity: since the underlying data may from different data source or even different fields, the data model must be adaptive enough such that data from various sources can be effectively processed. It requires the data model to be flexible and interactive, i.e., allowing the upper level processing be easily defined and performed. </a:t>
            </a:r>
          </a:p>
          <a:p>
            <a:endParaRPr lang="en-US" baseline="0" dirty="0" smtClean="0"/>
          </a:p>
          <a:p>
            <a:r>
              <a:rPr lang="en-US" baseline="0" dirty="0" smtClean="0"/>
              <a:t>For variety: since data could be from various sources, the challenge is how to make it simple but able to adapt all the heterogeneity. </a:t>
            </a:r>
          </a:p>
          <a:p>
            <a:endParaRPr lang="en-US" baseline="0" dirty="0" smtClean="0"/>
          </a:p>
          <a:p>
            <a:r>
              <a:rPr lang="en-US" dirty="0" smtClean="0"/>
              <a:t>None of existing</a:t>
            </a:r>
            <a:r>
              <a:rPr lang="en-US" baseline="0" dirty="0" smtClean="0"/>
              <a:t> data models can directly applied. A new tradeoff between functionality and simplicity must be found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27</a:t>
            </a:fld>
            <a:endParaRPr lang="en-US"/>
          </a:p>
        </p:txBody>
      </p:sp>
    </p:spTree>
    <p:extLst>
      <p:ext uri="{BB962C8B-B14F-4D97-AF65-F5344CB8AC3E}">
        <p14:creationId xmlns:p14="http://schemas.microsoft.com/office/powerpoint/2010/main" val="59598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storage,</a:t>
            </a:r>
            <a:r>
              <a:rPr lang="en-US" baseline="0" dirty="0" smtClean="0"/>
              <a:t> big data does not propose essential new challenges, because the same challenging problems have be identified when it come to large scale of distributed storage.</a:t>
            </a:r>
          </a:p>
          <a:p>
            <a:endParaRPr lang="en-US" baseline="0" dirty="0" smtClean="0"/>
          </a:p>
          <a:p>
            <a:r>
              <a:rPr lang="en-US" baseline="0" dirty="0" smtClean="0"/>
              <a:t>For storage system, it concerns about reliability, availability and scalability. Reliability mainly contains two part: fault tolerance and consistency. </a:t>
            </a:r>
          </a:p>
          <a:p>
            <a:endParaRPr lang="en-US" baseline="0" dirty="0" smtClean="0"/>
          </a:p>
          <a:p>
            <a:r>
              <a:rPr lang="en-US" baseline="0" dirty="0" smtClean="0"/>
              <a:t>However, there is a CAP </a:t>
            </a:r>
            <a:r>
              <a:rPr lang="en-US" baseline="0" dirty="0" err="1" smtClean="0"/>
              <a:t>theorm</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28</a:t>
            </a:fld>
            <a:endParaRPr lang="en-US"/>
          </a:p>
        </p:txBody>
      </p:sp>
    </p:spTree>
    <p:extLst>
      <p:ext uri="{BB962C8B-B14F-4D97-AF65-F5344CB8AC3E}">
        <p14:creationId xmlns:p14="http://schemas.microsoft.com/office/powerpoint/2010/main" val="292081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challenges of big data does not only lie in storing the huge volume of data, we want effective management of them. </a:t>
            </a:r>
          </a:p>
          <a:p>
            <a:endParaRPr lang="en-US" baseline="0" dirty="0" smtClean="0"/>
          </a:p>
          <a:p>
            <a:r>
              <a:rPr lang="en-US" baseline="0" dirty="0" smtClean="0"/>
              <a:t>In general, 3V features ask for the management provides both rich functionality and flexibility. With rich functionality, great Velocity(performance) can be achieved, and Variety feature cannot survive without adaptive updates of management 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29</a:t>
            </a:fld>
            <a:endParaRPr lang="en-US"/>
          </a:p>
        </p:txBody>
      </p:sp>
    </p:spTree>
    <p:extLst>
      <p:ext uri="{BB962C8B-B14F-4D97-AF65-F5344CB8AC3E}">
        <p14:creationId xmlns:p14="http://schemas.microsoft.com/office/powerpoint/2010/main" val="2941958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shall</a:t>
            </a:r>
            <a:r>
              <a:rPr lang="en-US" baseline="0" dirty="0" smtClean="0"/>
              <a:t> take indexing big data as an example. Considering two features, volume and variety. The box on the left side is what we want, the box in the middle is the state of art implementation technique, and the box on the right most is the inevitable cost or undesired problems. </a:t>
            </a:r>
          </a:p>
          <a:p>
            <a:endParaRPr lang="en-US" baseline="0" dirty="0" smtClean="0"/>
          </a:p>
          <a:p>
            <a:r>
              <a:rPr lang="en-US" baseline="0" dirty="0" smtClean="0"/>
              <a:t>For example, to index the large volume of data, we must use distributed adaptive index, however, there is significant cost to maintain the index considering the frequent updates and the update volume.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30</a:t>
            </a:fld>
            <a:endParaRPr lang="en-US"/>
          </a:p>
        </p:txBody>
      </p:sp>
    </p:spTree>
    <p:extLst>
      <p:ext uri="{BB962C8B-B14F-4D97-AF65-F5344CB8AC3E}">
        <p14:creationId xmlns:p14="http://schemas.microsoft.com/office/powerpoint/2010/main" val="4173285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all, well defined data processing operations are what we want. However, current processing tools (or languages) may not applicable. The above table summarizes the desired features of new query language for big data, however, there are always sacrifices and extra overhead. A optimal tradeoff must be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31</a:t>
            </a:fld>
            <a:endParaRPr lang="en-US"/>
          </a:p>
        </p:txBody>
      </p:sp>
    </p:spTree>
    <p:extLst>
      <p:ext uri="{BB962C8B-B14F-4D97-AF65-F5344CB8AC3E}">
        <p14:creationId xmlns:p14="http://schemas.microsoft.com/office/powerpoint/2010/main" val="72157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a:t>
            </a:r>
            <a:r>
              <a:rPr lang="en-US" baseline="0" dirty="0" smtClean="0"/>
              <a:t> for query language, current computing paradigms need to be re-explored too. </a:t>
            </a:r>
          </a:p>
          <a:p>
            <a:endParaRPr lang="en-US" baseline="0" dirty="0" smtClean="0"/>
          </a:p>
          <a:p>
            <a:r>
              <a:rPr lang="en-US" baseline="0" dirty="0" smtClean="0"/>
              <a:t>The well acknowledged three distributed computing paradigms are message passing, unified access and </a:t>
            </a:r>
            <a:r>
              <a:rPr lang="en-US" baseline="0" dirty="0" err="1" smtClean="0"/>
              <a:t>mapreduce</a:t>
            </a:r>
            <a:r>
              <a:rPr lang="en-US" baseline="0" dirty="0" smtClean="0"/>
              <a:t>. Although the first have the advantages in handling complex computing process and computing efficiency, they are not easy to maintain and not fault tolerant. </a:t>
            </a:r>
            <a:r>
              <a:rPr lang="en-US" baseline="0" dirty="0" err="1" smtClean="0"/>
              <a:t>Mapreduce</a:t>
            </a:r>
            <a:r>
              <a:rPr lang="en-US" baseline="0" dirty="0" smtClean="0"/>
              <a:t> is popular for its great scalability and fault tolerant, but suffers from naïve parallelism framework that limits the functionalities.  </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32</a:t>
            </a:fld>
            <a:endParaRPr lang="en-US"/>
          </a:p>
        </p:txBody>
      </p:sp>
    </p:spTree>
    <p:extLst>
      <p:ext uri="{BB962C8B-B14F-4D97-AF65-F5344CB8AC3E}">
        <p14:creationId xmlns:p14="http://schemas.microsoft.com/office/powerpoint/2010/main" val="167887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39261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conflicting optimization methodologies exists for distributed computing for a long time. We don’t believe there is a one-for-all solution, therefore, the optimization methodology must be considered case by case, depending on applications.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33</a:t>
            </a:fld>
            <a:endParaRPr lang="en-US"/>
          </a:p>
        </p:txBody>
      </p:sp>
    </p:spTree>
    <p:extLst>
      <p:ext uri="{BB962C8B-B14F-4D97-AF65-F5344CB8AC3E}">
        <p14:creationId xmlns:p14="http://schemas.microsoft.com/office/powerpoint/2010/main" val="2803609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http://clinithink.com/wp-content/uploads//2012/02/find_in_file_5121.png</a:t>
            </a:r>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34</a:t>
            </a:fld>
            <a:endParaRPr lang="en-US"/>
          </a:p>
        </p:txBody>
      </p:sp>
    </p:spTree>
    <p:extLst>
      <p:ext uri="{BB962C8B-B14F-4D97-AF65-F5344CB8AC3E}">
        <p14:creationId xmlns:p14="http://schemas.microsoft.com/office/powerpoint/2010/main" val="3500447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35</a:t>
            </a:fld>
            <a:endParaRPr lang="en-US"/>
          </a:p>
        </p:txBody>
      </p:sp>
    </p:spTree>
    <p:extLst>
      <p:ext uri="{BB962C8B-B14F-4D97-AF65-F5344CB8AC3E}">
        <p14:creationId xmlns:p14="http://schemas.microsoft.com/office/powerpoint/2010/main" val="1021549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54019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 </a:t>
            </a:r>
            <a:r>
              <a:rPr lang="en-US" dirty="0" err="1" smtClean="0"/>
              <a:t>Jin</a:t>
            </a:r>
            <a:r>
              <a:rPr lang="en-US" dirty="0" smtClean="0"/>
              <a:t>, Big Data Analytics, Kent State University,</a:t>
            </a:r>
            <a:r>
              <a:rPr lang="en-US" baseline="0" dirty="0" smtClean="0"/>
              <a:t>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39</a:t>
            </a:fld>
            <a:endParaRPr lang="en-US"/>
          </a:p>
        </p:txBody>
      </p:sp>
    </p:spTree>
    <p:extLst>
      <p:ext uri="{BB962C8B-B14F-4D97-AF65-F5344CB8AC3E}">
        <p14:creationId xmlns:p14="http://schemas.microsoft.com/office/powerpoint/2010/main" val="2736584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 </a:t>
            </a:r>
            <a:r>
              <a:rPr lang="en-US" dirty="0" err="1" smtClean="0"/>
              <a:t>Jin</a:t>
            </a:r>
            <a:r>
              <a:rPr lang="en-US" dirty="0" smtClean="0"/>
              <a:t>, Big Data Analytics, Kent State University,</a:t>
            </a:r>
            <a:r>
              <a:rPr lang="en-US" baseline="0" dirty="0" smtClean="0"/>
              <a:t>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40</a:t>
            </a:fld>
            <a:endParaRPr lang="en-US"/>
          </a:p>
        </p:txBody>
      </p:sp>
    </p:spTree>
    <p:extLst>
      <p:ext uri="{BB962C8B-B14F-4D97-AF65-F5344CB8AC3E}">
        <p14:creationId xmlns:p14="http://schemas.microsoft.com/office/powerpoint/2010/main" val="2631465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852776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1261053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3793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652339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smtClean="0">
              <a:latin typeface="Arial" pitchFamily="34" charset="0"/>
            </a:endParaRPr>
          </a:p>
        </p:txBody>
      </p:sp>
    </p:spTree>
    <p:extLst>
      <p:ext uri="{BB962C8B-B14F-4D97-AF65-F5344CB8AC3E}">
        <p14:creationId xmlns:p14="http://schemas.microsoft.com/office/powerpoint/2010/main" val="272375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http://www.cs.kent.edu/~jin/BigData/</a:t>
            </a:r>
          </a:p>
          <a:p>
            <a:endParaRPr lang="en-US" dirty="0" smtClean="0"/>
          </a:p>
          <a:p>
            <a:r>
              <a:rPr lang="en-US" dirty="0" smtClean="0"/>
              <a:t>Gartner thinks</a:t>
            </a:r>
            <a:r>
              <a:rPr lang="en-US" baseline="0" dirty="0" smtClean="0"/>
              <a:t> the essential features of </a:t>
            </a:r>
            <a:r>
              <a:rPr lang="en-US" dirty="0" smtClean="0"/>
              <a:t> Big data can be summarized</a:t>
            </a:r>
            <a:r>
              <a:rPr lang="en-US" baseline="0" dirty="0" smtClean="0"/>
              <a:t> in 3V</a:t>
            </a:r>
          </a:p>
          <a:p>
            <a:endParaRPr lang="en-US" baseline="0" dirty="0" smtClean="0"/>
          </a:p>
          <a:p>
            <a:r>
              <a:rPr lang="en-US" baseline="0" dirty="0" smtClean="0"/>
              <a:t>Variety: ability to handle heterogeneous data source, representation and quality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Volume: the ability to scale out the storage as long as there is a data allocation require</a:t>
            </a:r>
            <a:endParaRPr lang="en-US" dirty="0" smtClean="0"/>
          </a:p>
          <a:p>
            <a:r>
              <a:rPr lang="en-US" baseline="0" dirty="0" smtClean="0"/>
              <a:t>Velocity: the ability to capture and analyze data with performance guarantees</a:t>
            </a:r>
          </a:p>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17</a:t>
            </a:fld>
            <a:endParaRPr lang="en-US"/>
          </a:p>
        </p:txBody>
      </p:sp>
    </p:spTree>
    <p:extLst>
      <p:ext uri="{BB962C8B-B14F-4D97-AF65-F5344CB8AC3E}">
        <p14:creationId xmlns:p14="http://schemas.microsoft.com/office/powerpoint/2010/main" val="3886013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https://en.wikipedia.org/wiki/Big_data</a:t>
            </a:r>
          </a:p>
          <a:p>
            <a:endParaRPr lang="en-US" dirty="0" smtClean="0"/>
          </a:p>
          <a:p>
            <a:r>
              <a:rPr lang="en-US" altLang="en-US" sz="1200" dirty="0" smtClean="0">
                <a:latin typeface="Times New Roman" panose="02020603050405020304" pitchFamily="18" charset="0"/>
                <a:cs typeface="Times New Roman" panose="02020603050405020304" pitchFamily="18" charset="0"/>
              </a:rPr>
              <a:t>Patrick </a:t>
            </a:r>
            <a:r>
              <a:rPr lang="en-US" altLang="en-US" sz="1200" dirty="0" err="1" smtClean="0">
                <a:latin typeface="Times New Roman" panose="02020603050405020304" pitchFamily="18" charset="0"/>
                <a:cs typeface="Times New Roman" panose="02020603050405020304" pitchFamily="18" charset="0"/>
              </a:rPr>
              <a:t>Valduriez</a:t>
            </a:r>
            <a:r>
              <a:rPr lang="en-US" altLang="en-US" sz="1200" dirty="0" smtClean="0">
                <a:latin typeface="Times New Roman" panose="02020603050405020304" pitchFamily="18" charset="0"/>
                <a:cs typeface="Times New Roman" panose="02020603050405020304" pitchFamily="18" charset="0"/>
              </a:rPr>
              <a:t>, Indexing and Processing Big Data,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18</a:t>
            </a:fld>
            <a:endParaRPr lang="en-US"/>
          </a:p>
        </p:txBody>
      </p:sp>
    </p:spTree>
    <p:extLst>
      <p:ext uri="{BB962C8B-B14F-4D97-AF65-F5344CB8AC3E}">
        <p14:creationId xmlns:p14="http://schemas.microsoft.com/office/powerpoint/2010/main" val="812842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DF3CA9-5E56-4AB9-8AB6-E5864ACB62C3}" type="slidenum">
              <a:rPr lang="en-US" smtClean="0"/>
              <a:t>19</a:t>
            </a:fld>
            <a:endParaRPr lang="en-US"/>
          </a:p>
        </p:txBody>
      </p:sp>
    </p:spTree>
    <p:extLst>
      <p:ext uri="{BB962C8B-B14F-4D97-AF65-F5344CB8AC3E}">
        <p14:creationId xmlns:p14="http://schemas.microsoft.com/office/powerpoint/2010/main" val="255264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smtClean="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smtClean="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D442EF-3B18-4B98-A531-9906D68737B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43834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eeexplore.ieee.org/Xplore/home.jsp" TargetMode="External"/><Relationship Id="rId2" Type="http://schemas.openxmlformats.org/officeDocument/2006/relationships/hyperlink" Target="http://dl.acm.org/" TargetMode="External"/><Relationship Id="rId1" Type="http://schemas.openxmlformats.org/officeDocument/2006/relationships/slideLayout" Target="../slideLayouts/slideLayout2.xml"/><Relationship Id="rId4" Type="http://schemas.openxmlformats.org/officeDocument/2006/relationships/hyperlink" Target="http://dblp.uni-trier.d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n.wikipedia.org/wiki/Big_dat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CAP_theore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kent.edu/~xlian/2018Spring_CS63016_CS73016.html" TargetMode="External"/><Relationship Id="rId2" Type="http://schemas.openxmlformats.org/officeDocument/2006/relationships/hyperlink" Target="mailto:xlian@kent.edu"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gif"/><Relationship Id="rId9" Type="http://schemas.openxmlformats.org/officeDocument/2006/relationships/image" Target="../media/image10.wmf"/></Relationships>
</file>

<file path=ppt/slides/_rels/slide46.xml.rels><?xml version="1.0" encoding="UTF-8" standalone="yes"?>
<Relationships xmlns="http://schemas.openxmlformats.org/package/2006/relationships"><Relationship Id="rId3" Type="http://schemas.openxmlformats.org/officeDocument/2006/relationships/hyperlink" Target="https://www.purdue.edu/discoverypark/cyber/assets/pdfs/BigDataWhitePaper.pdf" TargetMode="External"/><Relationship Id="rId2" Type="http://schemas.openxmlformats.org/officeDocument/2006/relationships/hyperlink" Target="https://en.wikipedia.org/wiki/Big_data" TargetMode="External"/><Relationship Id="rId1" Type="http://schemas.openxmlformats.org/officeDocument/2006/relationships/slideLayout" Target="../slideLayouts/slideLayout2.xml"/><Relationship Id="rId5" Type="http://schemas.openxmlformats.org/officeDocument/2006/relationships/hyperlink" Target="https://aws.amazon.com/" TargetMode="External"/><Relationship Id="rId4" Type="http://schemas.openxmlformats.org/officeDocument/2006/relationships/hyperlink" Target="https://en.wikipedia.org/wiki/Apache_Hadoo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848600" cy="1752600"/>
          </a:xfrm>
        </p:spPr>
        <p:txBody>
          <a:bodyPr>
            <a:noAutofit/>
          </a:bodyPr>
          <a:lstStyle/>
          <a:p>
            <a:r>
              <a:rPr lang="en-US" sz="4800" dirty="0" smtClean="0">
                <a:latin typeface="Times New Roman" pitchFamily="18" charset="0"/>
                <a:ea typeface="Tahoma" pitchFamily="34" charset="0"/>
                <a:cs typeface="Times New Roman" pitchFamily="18" charset="0"/>
              </a:rPr>
              <a:t>CS </a:t>
            </a:r>
            <a:r>
              <a:rPr lang="en-US" sz="4800" dirty="0" smtClean="0">
                <a:latin typeface="Times New Roman" pitchFamily="18" charset="0"/>
                <a:ea typeface="Tahoma" pitchFamily="34" charset="0"/>
                <a:cs typeface="Times New Roman" pitchFamily="18" charset="0"/>
              </a:rPr>
              <a:t>63016 </a:t>
            </a:r>
            <a:r>
              <a:rPr lang="en-US" sz="4800" dirty="0">
                <a:latin typeface="Times New Roman" pitchFamily="18" charset="0"/>
                <a:ea typeface="Tahoma" pitchFamily="34" charset="0"/>
                <a:cs typeface="Times New Roman" pitchFamily="18" charset="0"/>
              </a:rPr>
              <a:t>&amp; CS </a:t>
            </a:r>
            <a:r>
              <a:rPr lang="en-US" sz="4800" dirty="0" smtClean="0">
                <a:latin typeface="Times New Roman" pitchFamily="18" charset="0"/>
                <a:ea typeface="Tahoma" pitchFamily="34" charset="0"/>
                <a:cs typeface="Times New Roman" pitchFamily="18" charset="0"/>
              </a:rPr>
              <a:t>73016 </a:t>
            </a:r>
            <a:r>
              <a:rPr lang="en-US" sz="4800" dirty="0" smtClean="0">
                <a:latin typeface="Times New Roman" pitchFamily="18" charset="0"/>
                <a:ea typeface="Tahoma" pitchFamily="34" charset="0"/>
                <a:cs typeface="Times New Roman" pitchFamily="18" charset="0"/>
              </a:rPr>
              <a:t/>
            </a:r>
            <a:br>
              <a:rPr lang="en-US" sz="4800" dirty="0" smtClean="0">
                <a:latin typeface="Times New Roman" pitchFamily="18" charset="0"/>
                <a:ea typeface="Tahoma" pitchFamily="34" charset="0"/>
                <a:cs typeface="Times New Roman" pitchFamily="18" charset="0"/>
              </a:rPr>
            </a:br>
            <a:r>
              <a:rPr lang="en-US" sz="4800" dirty="0" smtClean="0">
                <a:latin typeface="Times New Roman" pitchFamily="18" charset="0"/>
                <a:ea typeface="Tahoma" pitchFamily="34" charset="0"/>
                <a:cs typeface="Times New Roman" pitchFamily="18" charset="0"/>
              </a:rPr>
              <a:t>Big </a:t>
            </a:r>
            <a:r>
              <a:rPr lang="en-US" sz="4800" dirty="0" smtClean="0">
                <a:latin typeface="Times New Roman" pitchFamily="18" charset="0"/>
                <a:ea typeface="Tahoma" pitchFamily="34" charset="0"/>
                <a:cs typeface="Times New Roman" pitchFamily="18" charset="0"/>
              </a:rPr>
              <a:t>Data Analytics</a:t>
            </a:r>
            <a:endParaRPr lang="en-US" sz="4800" dirty="0">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6440" y="4312920"/>
            <a:ext cx="6385560" cy="2087880"/>
          </a:xfrm>
        </p:spPr>
        <p:txBody>
          <a:bodyPr>
            <a:normAutofit fontScale="85000" lnSpcReduction="20000"/>
          </a:bodyPr>
          <a:lstStyle/>
          <a:p>
            <a:r>
              <a:rPr lang="en-US" altLang="en-US" sz="3000" dirty="0" smtClean="0">
                <a:latin typeface="Times New Roman" panose="02020603050405020304" pitchFamily="18" charset="0"/>
                <a:cs typeface="Times New Roman" panose="02020603050405020304" pitchFamily="18" charset="0"/>
              </a:rPr>
              <a:t>Xiang </a:t>
            </a:r>
            <a:r>
              <a:rPr lang="en-US" altLang="en-US" sz="3000" dirty="0">
                <a:latin typeface="Times New Roman" panose="02020603050405020304" pitchFamily="18" charset="0"/>
                <a:cs typeface="Times New Roman" panose="02020603050405020304" pitchFamily="18" charset="0"/>
              </a:rPr>
              <a:t>Lian</a:t>
            </a:r>
          </a:p>
          <a:p>
            <a:r>
              <a:rPr lang="en-US" altLang="en-US" sz="3000" dirty="0" smtClean="0">
                <a:latin typeface="Times New Roman" panose="02020603050405020304" pitchFamily="18" charset="0"/>
                <a:cs typeface="Times New Roman" panose="02020603050405020304" pitchFamily="18" charset="0"/>
              </a:rPr>
              <a:t>Department of Computer Science</a:t>
            </a:r>
          </a:p>
          <a:p>
            <a:r>
              <a:rPr lang="en-US" altLang="en-US" sz="3000" dirty="0" smtClean="0">
                <a:latin typeface="Times New Roman" panose="02020603050405020304" pitchFamily="18" charset="0"/>
                <a:cs typeface="Times New Roman" panose="02020603050405020304" pitchFamily="18" charset="0"/>
              </a:rPr>
              <a:t>Kent </a:t>
            </a:r>
            <a:r>
              <a:rPr lang="en-US" altLang="en-US" sz="3000" dirty="0">
                <a:latin typeface="Times New Roman" panose="02020603050405020304" pitchFamily="18" charset="0"/>
                <a:cs typeface="Times New Roman" panose="02020603050405020304" pitchFamily="18" charset="0"/>
              </a:rPr>
              <a:t>State University</a:t>
            </a:r>
          </a:p>
          <a:p>
            <a:r>
              <a:rPr lang="en-US" altLang="en-US" sz="3000" dirty="0" smtClean="0">
                <a:latin typeface="Times New Roman" panose="02020603050405020304" pitchFamily="18" charset="0"/>
                <a:cs typeface="Times New Roman" panose="02020603050405020304" pitchFamily="18" charset="0"/>
              </a:rPr>
              <a:t>Email: </a:t>
            </a:r>
            <a:r>
              <a:rPr lang="en-US" altLang="en-US" sz="3000" i="1" dirty="0" smtClean="0">
                <a:latin typeface="Times New Roman" panose="02020603050405020304" pitchFamily="18" charset="0"/>
                <a:cs typeface="Times New Roman" panose="02020603050405020304" pitchFamily="18" charset="0"/>
              </a:rPr>
              <a:t>xlian@kent.edu </a:t>
            </a:r>
          </a:p>
          <a:p>
            <a:r>
              <a:rPr lang="en-US" altLang="en-US" sz="3000" dirty="0" smtClean="0">
                <a:latin typeface="Times New Roman" panose="02020603050405020304" pitchFamily="18" charset="0"/>
                <a:cs typeface="Times New Roman" panose="02020603050405020304" pitchFamily="18" charset="0"/>
              </a:rPr>
              <a:t>Homepage: </a:t>
            </a:r>
            <a:r>
              <a:rPr lang="en-US" altLang="en-US" sz="3000" i="1" dirty="0" smtClean="0">
                <a:latin typeface="Times New Roman" panose="02020603050405020304" pitchFamily="18" charset="0"/>
                <a:cs typeface="Times New Roman" panose="02020603050405020304" pitchFamily="18" charset="0"/>
              </a:rPr>
              <a:t>http</a:t>
            </a:r>
            <a:r>
              <a:rPr lang="en-US" altLang="en-US" sz="3000" i="1" dirty="0">
                <a:latin typeface="Times New Roman" panose="02020603050405020304" pitchFamily="18" charset="0"/>
                <a:cs typeface="Times New Roman" panose="02020603050405020304" pitchFamily="18" charset="0"/>
              </a:rPr>
              <a:t>://www.cs.kent.edu/~xlian/</a:t>
            </a:r>
          </a:p>
        </p:txBody>
      </p:sp>
      <p:sp>
        <p:nvSpPr>
          <p:cNvPr id="4" name="Title 1"/>
          <p:cNvSpPr txBox="1">
            <a:spLocks/>
          </p:cNvSpPr>
          <p:nvPr/>
        </p:nvSpPr>
        <p:spPr bwMode="auto">
          <a:xfrm>
            <a:off x="1996440" y="3276600"/>
            <a:ext cx="637032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000" kern="0" dirty="0" smtClean="0">
                <a:solidFill>
                  <a:schemeClr val="tx1"/>
                </a:solidFill>
                <a:latin typeface="Times New Roman" pitchFamily="18" charset="0"/>
                <a:ea typeface="Tahoma" pitchFamily="34" charset="0"/>
                <a:cs typeface="Times New Roman" pitchFamily="18" charset="0"/>
              </a:rPr>
              <a:t>Chapter 1: Introduction</a:t>
            </a:r>
            <a:endParaRPr lang="en-US" sz="4000" kern="0" dirty="0">
              <a:solidFill>
                <a:schemeClr val="tx1"/>
              </a:solidFill>
              <a:latin typeface="Times New Roman" pitchFamily="18" charset="0"/>
              <a:ea typeface="Tahoma"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mtClean="0">
                <a:latin typeface="Times New Roman" pitchFamily="18" charset="0"/>
              </a:rPr>
              <a:t>Reference Books</a:t>
            </a:r>
            <a:endParaRPr lang="en-US" altLang="zh-CN" dirty="0" smtClean="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eaLnBrk="1" hangingPunct="1"/>
            <a:r>
              <a:rPr lang="en-US" altLang="zh-CN" sz="2400" dirty="0" smtClean="0">
                <a:latin typeface="Times New Roman" pitchFamily="18" charset="0"/>
              </a:rPr>
              <a:t>Books</a:t>
            </a:r>
          </a:p>
          <a:p>
            <a:pPr lvl="1" algn="just" eaLnBrk="1" hangingPunct="1"/>
            <a:r>
              <a:rPr lang="en-US" altLang="zh-CN" sz="2000" dirty="0" err="1" smtClean="0">
                <a:latin typeface="Times New Roman" pitchFamily="18" charset="0"/>
              </a:rPr>
              <a:t>Kuan</a:t>
            </a:r>
            <a:r>
              <a:rPr lang="en-US" altLang="zh-CN" sz="2000" dirty="0" smtClean="0">
                <a:latin typeface="Times New Roman" pitchFamily="18" charset="0"/>
              </a:rPr>
              <a:t>-Ching </a:t>
            </a:r>
            <a:r>
              <a:rPr lang="en-US" altLang="zh-CN" sz="2000" dirty="0">
                <a:latin typeface="Times New Roman" pitchFamily="18" charset="0"/>
              </a:rPr>
              <a:t>Li, Hai Jiang, Laurence T. Yang, and Alfredo </a:t>
            </a:r>
            <a:r>
              <a:rPr lang="en-US" altLang="zh-CN" sz="2000" dirty="0" err="1">
                <a:latin typeface="Times New Roman" pitchFamily="18" charset="0"/>
              </a:rPr>
              <a:t>Cuzzocrea</a:t>
            </a:r>
            <a:r>
              <a:rPr lang="en-US" altLang="zh-CN" sz="2000" dirty="0">
                <a:latin typeface="Times New Roman" pitchFamily="18" charset="0"/>
              </a:rPr>
              <a:t>. Big Data: Algorithms, Analytics, and Applications. Chapman &amp; Hall/CRC Big Data Series, ISBN 9781482240559, 2015. </a:t>
            </a:r>
          </a:p>
          <a:p>
            <a:pPr lvl="1" algn="just" eaLnBrk="1" hangingPunct="1"/>
            <a:r>
              <a:rPr lang="en-US" altLang="zh-CN" sz="2000" dirty="0" smtClean="0">
                <a:latin typeface="Times New Roman" pitchFamily="18" charset="0"/>
              </a:rPr>
              <a:t>Thomas </a:t>
            </a:r>
            <a:r>
              <a:rPr lang="en-US" altLang="zh-CN" sz="2000" dirty="0" err="1">
                <a:latin typeface="Times New Roman" pitchFamily="18" charset="0"/>
              </a:rPr>
              <a:t>Erl</a:t>
            </a:r>
            <a:r>
              <a:rPr lang="en-US" altLang="zh-CN" sz="2000" dirty="0">
                <a:latin typeface="Times New Roman" pitchFamily="18" charset="0"/>
              </a:rPr>
              <a:t>, </a:t>
            </a:r>
            <a:r>
              <a:rPr lang="en-US" altLang="zh-CN" sz="2000" dirty="0" err="1">
                <a:latin typeface="Times New Roman" pitchFamily="18" charset="0"/>
              </a:rPr>
              <a:t>Wajid</a:t>
            </a:r>
            <a:r>
              <a:rPr lang="en-US" altLang="zh-CN" sz="2000" dirty="0">
                <a:latin typeface="Times New Roman" pitchFamily="18" charset="0"/>
              </a:rPr>
              <a:t> </a:t>
            </a:r>
            <a:r>
              <a:rPr lang="en-US" altLang="zh-CN" sz="2000" dirty="0" err="1">
                <a:latin typeface="Times New Roman" pitchFamily="18" charset="0"/>
              </a:rPr>
              <a:t>Khattak</a:t>
            </a:r>
            <a:r>
              <a:rPr lang="en-US" altLang="zh-CN" sz="2000" dirty="0">
                <a:latin typeface="Times New Roman" pitchFamily="18" charset="0"/>
              </a:rPr>
              <a:t>, and Dr. Paul Buhler. Big Data Fundamentals: Concepts, Drivers &amp; Techniques. The Prentice Hall Service Technology Series, ISBN-13: 978-0134291079, 2016.</a:t>
            </a:r>
          </a:p>
          <a:p>
            <a:pPr algn="just" eaLnBrk="1" hangingPunct="1"/>
            <a:r>
              <a:rPr lang="en-US" altLang="zh-CN" sz="2400" dirty="0" smtClean="0">
                <a:latin typeface="Times New Roman" pitchFamily="18" charset="0"/>
              </a:rPr>
              <a:t>Resources</a:t>
            </a:r>
          </a:p>
          <a:p>
            <a:pPr lvl="1" algn="just" eaLnBrk="1" hangingPunct="1"/>
            <a:r>
              <a:rPr lang="en-US" altLang="zh-CN" sz="2000" dirty="0" smtClean="0">
                <a:latin typeface="Times New Roman" pitchFamily="18" charset="0"/>
              </a:rPr>
              <a:t>Please refer to a reading list of research papers on the course website</a:t>
            </a:r>
          </a:p>
          <a:p>
            <a:pPr lvl="2" algn="just" eaLnBrk="1" hangingPunct="1"/>
            <a:r>
              <a:rPr lang="en-US" altLang="zh-CN" sz="1600" dirty="0" smtClean="0">
                <a:latin typeface="Times New Roman" pitchFamily="18" charset="0"/>
              </a:rPr>
              <a:t>Conferences: SIGMOD, PVLDB, ICDE</a:t>
            </a:r>
          </a:p>
          <a:p>
            <a:pPr lvl="2" algn="just" eaLnBrk="1" hangingPunct="1"/>
            <a:r>
              <a:rPr lang="en-US" altLang="zh-CN" sz="1600" dirty="0" smtClean="0">
                <a:latin typeface="Times New Roman" pitchFamily="18" charset="0"/>
              </a:rPr>
              <a:t>Journals: TODS, VLDBJ, TKDE</a:t>
            </a:r>
          </a:p>
          <a:p>
            <a:pPr lvl="2" algn="just" eaLnBrk="1" hangingPunct="1"/>
            <a:endParaRPr lang="en-US" altLang="zh-CN" sz="1600" dirty="0" smtClean="0">
              <a:latin typeface="Times New Roman" pitchFamily="18" charset="0"/>
            </a:endParaRPr>
          </a:p>
          <a:p>
            <a:pPr lvl="2" algn="just" eaLnBrk="1" hangingPunct="1"/>
            <a:endParaRPr lang="en-US" altLang="zh-CN" sz="1200" dirty="0">
              <a:latin typeface="Times New Roman" pitchFamily="18" charset="0"/>
            </a:endParaRPr>
          </a:p>
          <a:p>
            <a:pPr algn="just" eaLnBrk="1" hangingPunct="1"/>
            <a:endParaRPr lang="en-US" altLang="zh-CN" sz="3600" dirty="0" smtClean="0">
              <a:latin typeface="Times New Roman" pitchFamily="18" charset="0"/>
            </a:endParaRPr>
          </a:p>
        </p:txBody>
      </p:sp>
    </p:spTree>
    <p:extLst>
      <p:ext uri="{BB962C8B-B14F-4D97-AF65-F5344CB8AC3E}">
        <p14:creationId xmlns:p14="http://schemas.microsoft.com/office/powerpoint/2010/main" val="364420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Resources</a:t>
            </a:r>
          </a:p>
        </p:txBody>
      </p:sp>
      <p:sp>
        <p:nvSpPr>
          <p:cNvPr id="12291" name="Content Placeholder 2"/>
          <p:cNvSpPr>
            <a:spLocks noGrp="1"/>
          </p:cNvSpPr>
          <p:nvPr>
            <p:ph idx="1"/>
          </p:nvPr>
        </p:nvSpPr>
        <p:spPr/>
        <p:txBody>
          <a:bodyPr>
            <a:normAutofit fontScale="92500" lnSpcReduction="10000"/>
          </a:bodyPr>
          <a:lstStyle/>
          <a:p>
            <a:pPr algn="just" eaLnBrk="1" hangingPunct="1">
              <a:defRPr/>
            </a:pPr>
            <a:r>
              <a:rPr lang="en-US" altLang="en-US" dirty="0">
                <a:latin typeface="Times New Roman" panose="02020603050405020304" pitchFamily="18" charset="0"/>
                <a:cs typeface="Times New Roman" panose="02020603050405020304" pitchFamily="18" charset="0"/>
              </a:rPr>
              <a:t>ACM digital library</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2"/>
              </a:rPr>
              <a:t>http://dl.acm.org/</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IEEE </a:t>
            </a:r>
            <a:r>
              <a:rPr lang="en-US" altLang="en-US" dirty="0" err="1">
                <a:latin typeface="Times New Roman" panose="02020603050405020304" pitchFamily="18" charset="0"/>
                <a:cs typeface="Times New Roman" panose="02020603050405020304" pitchFamily="18" charset="0"/>
              </a:rPr>
              <a:t>Xplore</a:t>
            </a:r>
            <a:r>
              <a:rPr lang="en-US" altLang="en-US" dirty="0">
                <a:latin typeface="Times New Roman" panose="02020603050405020304" pitchFamily="18" charset="0"/>
                <a:cs typeface="Times New Roman" panose="02020603050405020304" pitchFamily="18" charset="0"/>
              </a:rPr>
              <a:t> Digital Library</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3"/>
              </a:rPr>
              <a:t>http://ieeexplore.ieee.org/Xplore/home.jsp</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DBLP</a:t>
            </a:r>
          </a:p>
          <a:p>
            <a:pPr lvl="1" algn="just" eaLnBrk="1" hangingPunct="1">
              <a:defRPr/>
            </a:pPr>
            <a:r>
              <a:rPr lang="en-US" altLang="en-US" dirty="0">
                <a:latin typeface="Times New Roman" panose="02020603050405020304" pitchFamily="18" charset="0"/>
                <a:cs typeface="Times New Roman" panose="02020603050405020304" pitchFamily="18" charset="0"/>
                <a:hlinkClick r:id="rId4"/>
              </a:rPr>
              <a:t>http://dblp.uni-trier.de/</a:t>
            </a:r>
            <a:r>
              <a:rPr lang="en-US" altLang="en-US" dirty="0">
                <a:latin typeface="Times New Roman" panose="02020603050405020304" pitchFamily="18" charset="0"/>
                <a:cs typeface="Times New Roman" panose="02020603050405020304" pitchFamily="18" charset="0"/>
              </a:rPr>
              <a:t> </a:t>
            </a:r>
          </a:p>
          <a:p>
            <a:pPr algn="just" eaLnBrk="1" hangingPunct="1">
              <a:defRPr/>
            </a:pPr>
            <a:r>
              <a:rPr lang="en-US" altLang="en-US" dirty="0">
                <a:latin typeface="Times New Roman" panose="02020603050405020304" pitchFamily="18" charset="0"/>
                <a:cs typeface="Times New Roman" panose="02020603050405020304" pitchFamily="18" charset="0"/>
              </a:rPr>
              <a:t>Database Conferences</a:t>
            </a:r>
          </a:p>
          <a:p>
            <a:pPr lvl="1" algn="just" eaLnBrk="1" hangingPunct="1">
              <a:defRPr/>
            </a:pPr>
            <a:r>
              <a:rPr lang="en-US" altLang="en-US" b="1" dirty="0">
                <a:latin typeface="Times New Roman" panose="02020603050405020304" pitchFamily="18" charset="0"/>
                <a:cs typeface="Times New Roman" panose="02020603050405020304" pitchFamily="18" charset="0"/>
              </a:rPr>
              <a:t>SIGMOD, PVLDB, ICDE</a:t>
            </a:r>
            <a:r>
              <a:rPr lang="en-US" altLang="en-US" dirty="0">
                <a:latin typeface="Times New Roman" panose="02020603050405020304" pitchFamily="18" charset="0"/>
                <a:cs typeface="Times New Roman" panose="02020603050405020304" pitchFamily="18" charset="0"/>
              </a:rPr>
              <a:t>, EDBT, CIKM</a:t>
            </a:r>
          </a:p>
          <a:p>
            <a:pPr algn="just" eaLnBrk="1" hangingPunct="1">
              <a:defRPr/>
            </a:pPr>
            <a:r>
              <a:rPr lang="en-US" altLang="en-US" dirty="0">
                <a:latin typeface="Times New Roman" panose="02020603050405020304" pitchFamily="18" charset="0"/>
                <a:cs typeface="Times New Roman" panose="02020603050405020304" pitchFamily="18" charset="0"/>
              </a:rPr>
              <a:t>Database Journals</a:t>
            </a:r>
          </a:p>
          <a:p>
            <a:pPr lvl="1" algn="just" eaLnBrk="1" hangingPunct="1">
              <a:defRPr/>
            </a:pPr>
            <a:r>
              <a:rPr lang="en-US" altLang="en-US" b="1" dirty="0">
                <a:latin typeface="Times New Roman" panose="02020603050405020304" pitchFamily="18" charset="0"/>
                <a:cs typeface="Times New Roman" panose="02020603050405020304" pitchFamily="18" charset="0"/>
              </a:rPr>
              <a:t>TODS, VLDBJ, </a:t>
            </a:r>
            <a:r>
              <a:rPr lang="en-US" altLang="en-US" b="1" dirty="0" smtClean="0">
                <a:latin typeface="Times New Roman" panose="02020603050405020304" pitchFamily="18" charset="0"/>
                <a:cs typeface="Times New Roman" panose="02020603050405020304" pitchFamily="18" charset="0"/>
              </a:rPr>
              <a:t>TKDE</a:t>
            </a:r>
            <a:endParaRPr lang="en-US" altLang="en-US" b="1"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11</a:t>
            </a:fld>
            <a:endParaRPr lang="en-US" altLang="en-US" sz="1200" smtClean="0">
              <a:solidFill>
                <a:srgbClr val="898989"/>
              </a:solidFill>
            </a:endParaRPr>
          </a:p>
        </p:txBody>
      </p:sp>
    </p:spTree>
    <p:extLst>
      <p:ext uri="{BB962C8B-B14F-4D97-AF65-F5344CB8AC3E}">
        <p14:creationId xmlns:p14="http://schemas.microsoft.com/office/powerpoint/2010/main" val="1053051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Surveys/Projects</a:t>
            </a:r>
          </a:p>
        </p:txBody>
      </p:sp>
      <p:sp>
        <p:nvSpPr>
          <p:cNvPr id="17411" name="Content Placeholder 2"/>
          <p:cNvSpPr>
            <a:spLocks noGrp="1"/>
          </p:cNvSpPr>
          <p:nvPr>
            <p:ph idx="1"/>
          </p:nvPr>
        </p:nvSpPr>
        <p:spPr/>
        <p:txBody>
          <a:bodyPr/>
          <a:lstStyle/>
          <a:p>
            <a:pPr algn="just"/>
            <a:r>
              <a:rPr lang="en-US" altLang="en-US" dirty="0" smtClean="0">
                <a:latin typeface="Times New Roman" panose="02020603050405020304" pitchFamily="18" charset="0"/>
                <a:cs typeface="Times New Roman" panose="02020603050405020304" pitchFamily="18" charset="0"/>
              </a:rPr>
              <a:t>If the surveys and projects are of high quality and novel, I highly recommend you to submit them to database conferences or journals</a:t>
            </a:r>
          </a:p>
          <a:p>
            <a:pPr algn="just"/>
            <a:r>
              <a:rPr lang="en-US" altLang="en-US" dirty="0" smtClean="0">
                <a:latin typeface="Times New Roman" panose="02020603050405020304" pitchFamily="18" charset="0"/>
                <a:cs typeface="Times New Roman" panose="02020603050405020304" pitchFamily="18" charset="0"/>
              </a:rPr>
              <a:t>After this class, I would like to invite some self-motivated, hardworking, and creative students to join my lab (Big Data Science Research Lab)!</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245DE0-7A89-4231-9F4D-F7EE7721A23E}" type="slidenum">
              <a:rPr lang="en-US" altLang="en-US" smtClean="0">
                <a:solidFill>
                  <a:srgbClr val="898989"/>
                </a:solidFill>
                <a:latin typeface="Times New Roman" panose="02020603050405020304" pitchFamily="18" charset="0"/>
                <a:cs typeface="Times New Roman" panose="02020603050405020304" pitchFamily="18" charset="0"/>
              </a:rPr>
              <a:pPr/>
              <a:t>12</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10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Academic Dishonesty Policy</a:t>
            </a:r>
            <a:endParaRPr lang="en-US" altLang="en-US" dirty="0" smtClean="0">
              <a:latin typeface="Times New Roman" panose="02020603050405020304" pitchFamily="18" charset="0"/>
              <a:cs typeface="Times New Roman" panose="02020603050405020304" pitchFamily="18" charset="0"/>
            </a:endParaRPr>
          </a:p>
        </p:txBody>
      </p:sp>
      <p:sp>
        <p:nvSpPr>
          <p:cNvPr id="16387" name="Content Placeholder 2"/>
          <p:cNvSpPr>
            <a:spLocks noGrp="1"/>
          </p:cNvSpPr>
          <p:nvPr>
            <p:ph idx="1"/>
          </p:nvPr>
        </p:nvSpPr>
        <p:spPr/>
        <p:txBody>
          <a:bodyPr/>
          <a:lstStyle/>
          <a:p>
            <a:pPr algn="just"/>
            <a:r>
              <a:rPr lang="en-US" altLang="en-US" b="1" u="sng" dirty="0" smtClean="0">
                <a:solidFill>
                  <a:srgbClr val="FF0000"/>
                </a:solidFill>
                <a:latin typeface="Times New Roman" panose="02020603050405020304" pitchFamily="18" charset="0"/>
                <a:cs typeface="Times New Roman" panose="02020603050405020304" pitchFamily="18" charset="0"/>
              </a:rPr>
              <a:t>Warning</a:t>
            </a:r>
            <a:r>
              <a:rPr lang="en-US" altLang="en-US" b="1" dirty="0" smtClean="0">
                <a:solidFill>
                  <a:srgbClr val="FF0000"/>
                </a:solidFill>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Do not copy from any sources (even for the survey)</a:t>
            </a:r>
          </a:p>
          <a:p>
            <a:pPr lvl="1" algn="just"/>
            <a:r>
              <a:rPr lang="en-US" altLang="en-US" dirty="0" smtClean="0">
                <a:latin typeface="Times New Roman" panose="02020603050405020304" pitchFamily="18" charset="0"/>
                <a:cs typeface="Times New Roman" panose="02020603050405020304" pitchFamily="18" charset="0"/>
              </a:rPr>
              <a:t>Any form of academic dishonesty will be strictly forbidden and will be punished to the maximum extent</a:t>
            </a:r>
          </a:p>
          <a:p>
            <a:pPr lvl="1" algn="just"/>
            <a:r>
              <a:rPr lang="en-US" altLang="en-US" dirty="0" smtClean="0">
                <a:latin typeface="Times New Roman" panose="02020603050405020304" pitchFamily="18" charset="0"/>
                <a:cs typeface="Times New Roman" panose="02020603050405020304" pitchFamily="18" charset="0"/>
              </a:rPr>
              <a:t>Allowing another student to copy one's work will be treated as an act of academic dishonesty, leading to the same penalty as copying</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638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683A45-9D93-41F6-9B2F-BA458079019D}" type="slidenum">
              <a:rPr lang="en-US" altLang="en-US" smtClean="0">
                <a:solidFill>
                  <a:srgbClr val="898989"/>
                </a:solidFill>
                <a:latin typeface="Times New Roman" panose="02020603050405020304" pitchFamily="18" charset="0"/>
                <a:cs typeface="Times New Roman" panose="02020603050405020304" pitchFamily="18" charset="0"/>
              </a:rPr>
              <a:pPr/>
              <a:t>13</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940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78493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What are Big Data?</a:t>
            </a:r>
          </a:p>
        </p:txBody>
      </p:sp>
      <p:sp>
        <p:nvSpPr>
          <p:cNvPr id="12291" name="Content Placeholder 2"/>
          <p:cNvSpPr>
            <a:spLocks noGrp="1"/>
          </p:cNvSpPr>
          <p:nvPr>
            <p:ph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Wikipedia (</a:t>
            </a:r>
            <a:r>
              <a:rPr lang="en-US" altLang="en-US" sz="2800" dirty="0">
                <a:latin typeface="Times New Roman" panose="02020603050405020304" pitchFamily="18" charset="0"/>
                <a:cs typeface="Times New Roman" panose="02020603050405020304" pitchFamily="18" charset="0"/>
                <a:hlinkClick r:id="rId2"/>
              </a:rPr>
              <a:t>https://</a:t>
            </a:r>
            <a:r>
              <a:rPr lang="en-US" altLang="en-US" sz="2800" dirty="0" smtClean="0">
                <a:latin typeface="Times New Roman" panose="02020603050405020304" pitchFamily="18" charset="0"/>
                <a:cs typeface="Times New Roman" panose="02020603050405020304" pitchFamily="18" charset="0"/>
                <a:hlinkClick r:id="rId2"/>
              </a:rPr>
              <a:t>en.wikipedia.org/wiki/Big_data</a:t>
            </a:r>
            <a:r>
              <a:rPr lang="en-US" altLang="en-US" sz="2800" dirty="0" smtClean="0">
                <a:latin typeface="Times New Roman" panose="02020603050405020304" pitchFamily="18" charset="0"/>
                <a:cs typeface="Times New Roman" panose="02020603050405020304" pitchFamily="18" charset="0"/>
              </a:rPr>
              <a:t>)</a:t>
            </a:r>
          </a:p>
          <a:p>
            <a:pPr lvl="1" algn="just">
              <a:defRPr/>
            </a:pPr>
            <a:r>
              <a:rPr lang="en-US" altLang="en-US" sz="2400" b="1" dirty="0" smtClean="0">
                <a:latin typeface="Times New Roman" panose="02020603050405020304" pitchFamily="18" charset="0"/>
                <a:cs typeface="Times New Roman" panose="02020603050405020304" pitchFamily="18" charset="0"/>
              </a:rPr>
              <a:t>"Big </a:t>
            </a:r>
            <a:r>
              <a:rPr lang="en-US" altLang="en-US" sz="2400" b="1" dirty="0">
                <a:latin typeface="Times New Roman" panose="02020603050405020304" pitchFamily="18" charset="0"/>
                <a:cs typeface="Times New Roman" panose="02020603050405020304" pitchFamily="18" charset="0"/>
              </a:rPr>
              <a:t>data </a:t>
            </a:r>
            <a:r>
              <a:rPr lang="en-US" altLang="en-US" sz="2400" dirty="0">
                <a:latin typeface="Times New Roman" panose="02020603050405020304" pitchFamily="18" charset="0"/>
                <a:cs typeface="Times New Roman" panose="02020603050405020304" pitchFamily="18" charset="0"/>
              </a:rPr>
              <a:t>is a term for data sets that are </a:t>
            </a:r>
            <a:r>
              <a:rPr lang="en-US" altLang="en-US" sz="2400" i="1" u="sng" dirty="0">
                <a:latin typeface="Times New Roman" panose="02020603050405020304" pitchFamily="18" charset="0"/>
                <a:cs typeface="Times New Roman" panose="02020603050405020304" pitchFamily="18" charset="0"/>
              </a:rPr>
              <a:t>so large or complex that traditional data processing applications are inadequate to deal with them</a:t>
            </a:r>
            <a:r>
              <a:rPr lang="en-US" altLang="en-US" sz="2400" dirty="0">
                <a:latin typeface="Times New Roman" panose="02020603050405020304" pitchFamily="18" charset="0"/>
                <a:cs typeface="Times New Roman" panose="02020603050405020304" pitchFamily="18" charset="0"/>
              </a:rPr>
              <a:t>. Challenges include </a:t>
            </a:r>
            <a:r>
              <a:rPr lang="en-US" altLang="en-US" sz="2400" b="1" i="1" dirty="0">
                <a:latin typeface="Times New Roman" panose="02020603050405020304" pitchFamily="18" charset="0"/>
                <a:cs typeface="Times New Roman" panose="02020603050405020304" pitchFamily="18" charset="0"/>
              </a:rPr>
              <a:t>analysis</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capture</a:t>
            </a:r>
            <a:r>
              <a:rPr lang="en-US" altLang="en-US" sz="2400" dirty="0">
                <a:latin typeface="Times New Roman" panose="02020603050405020304" pitchFamily="18" charset="0"/>
                <a:cs typeface="Times New Roman" panose="02020603050405020304" pitchFamily="18" charset="0"/>
              </a:rPr>
              <a:t>, </a:t>
            </a:r>
            <a:r>
              <a:rPr lang="en-US" altLang="en-US" sz="2400" b="1" i="1" dirty="0" smtClean="0">
                <a:latin typeface="Times New Roman" panose="02020603050405020304" pitchFamily="18" charset="0"/>
                <a:cs typeface="Times New Roman" panose="02020603050405020304" pitchFamily="18" charset="0"/>
              </a:rPr>
              <a:t>data curation</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search</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sharing</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storage</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transfer</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visualization</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querying</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updating</a:t>
            </a:r>
            <a:r>
              <a:rPr lang="en-US" altLang="en-US" sz="2400" dirty="0">
                <a:latin typeface="Times New Roman" panose="02020603050405020304" pitchFamily="18" charset="0"/>
                <a:cs typeface="Times New Roman" panose="02020603050405020304" pitchFamily="18" charset="0"/>
              </a:rPr>
              <a:t> and </a:t>
            </a:r>
            <a:r>
              <a:rPr lang="en-US" altLang="en-US" sz="2400" b="1" i="1" dirty="0">
                <a:latin typeface="Times New Roman" panose="02020603050405020304" pitchFamily="18" charset="0"/>
                <a:cs typeface="Times New Roman" panose="02020603050405020304" pitchFamily="18" charset="0"/>
              </a:rPr>
              <a:t>information </a:t>
            </a:r>
            <a:r>
              <a:rPr lang="en-US" altLang="en-US" sz="2400" b="1" i="1" dirty="0" smtClean="0">
                <a:latin typeface="Times New Roman" panose="02020603050405020304" pitchFamily="18" charset="0"/>
                <a:cs typeface="Times New Roman" panose="02020603050405020304" pitchFamily="18" charset="0"/>
              </a:rPr>
              <a:t>privacy</a:t>
            </a:r>
            <a:r>
              <a:rPr lang="en-US" altLang="en-US" sz="2400" dirty="0" smtClean="0">
                <a:latin typeface="Times New Roman" panose="02020603050405020304" pitchFamily="18" charset="0"/>
                <a:cs typeface="Times New Roman" panose="02020603050405020304" pitchFamily="18" charset="0"/>
              </a:rPr>
              <a:t>“</a:t>
            </a:r>
          </a:p>
          <a:p>
            <a:pPr algn="just">
              <a:defRPr/>
            </a:pPr>
            <a:r>
              <a:rPr lang="en-US" altLang="en-US" sz="2800" dirty="0" smtClean="0">
                <a:latin typeface="Times New Roman" panose="02020603050405020304" pitchFamily="18" charset="0"/>
                <a:cs typeface="Times New Roman" panose="02020603050405020304" pitchFamily="18" charset="0"/>
              </a:rPr>
              <a:t>Gartner (2011)</a:t>
            </a:r>
          </a:p>
          <a:p>
            <a:pPr lvl="1" algn="just">
              <a:defRPr/>
            </a:pPr>
            <a:r>
              <a:rPr lang="en-US" altLang="en-US" sz="2400" dirty="0" smtClean="0">
                <a:latin typeface="Times New Roman" panose="02020603050405020304" pitchFamily="18" charset="0"/>
                <a:cs typeface="Times New Roman" panose="02020603050405020304" pitchFamily="18" charset="0"/>
              </a:rPr>
              <a:t>Big </a:t>
            </a:r>
            <a:r>
              <a:rPr lang="en-US" altLang="en-US" sz="2400" dirty="0">
                <a:latin typeface="Times New Roman" panose="02020603050405020304" pitchFamily="18" charset="0"/>
                <a:cs typeface="Times New Roman" panose="02020603050405020304" pitchFamily="18" charset="0"/>
              </a:rPr>
              <a:t>data is a popular term used to acknowledge the </a:t>
            </a:r>
            <a:r>
              <a:rPr lang="en-US" altLang="en-US" sz="2400" b="1" i="1" dirty="0">
                <a:latin typeface="Times New Roman" panose="02020603050405020304" pitchFamily="18" charset="0"/>
                <a:cs typeface="Times New Roman" panose="02020603050405020304" pitchFamily="18" charset="0"/>
              </a:rPr>
              <a:t>exponential growth</a:t>
            </a:r>
            <a:r>
              <a:rPr lang="en-US" altLang="en-US" sz="2400" dirty="0">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availability</a:t>
            </a:r>
            <a:r>
              <a:rPr lang="en-US" altLang="en-US" sz="2400" dirty="0">
                <a:latin typeface="Times New Roman" panose="02020603050405020304" pitchFamily="18" charset="0"/>
                <a:cs typeface="Times New Roman" panose="02020603050405020304" pitchFamily="18" charset="0"/>
              </a:rPr>
              <a:t> and </a:t>
            </a:r>
            <a:r>
              <a:rPr lang="en-US" altLang="en-US" sz="2400" b="1" i="1" dirty="0">
                <a:latin typeface="Times New Roman" panose="02020603050405020304" pitchFamily="18" charset="0"/>
                <a:cs typeface="Times New Roman" panose="02020603050405020304" pitchFamily="18" charset="0"/>
              </a:rPr>
              <a:t>use</a:t>
            </a:r>
            <a:r>
              <a:rPr lang="en-US" altLang="en-US" sz="2400" dirty="0">
                <a:latin typeface="Times New Roman" panose="02020603050405020304" pitchFamily="18" charset="0"/>
                <a:cs typeface="Times New Roman" panose="02020603050405020304" pitchFamily="18" charset="0"/>
              </a:rPr>
              <a:t> of information in the data-rich landscape of tomorrow.</a:t>
            </a:r>
          </a:p>
          <a:p>
            <a:pPr algn="just">
              <a:defRPr/>
            </a:pPr>
            <a:endParaRPr lang="en-US" alt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15</a:t>
            </a:fld>
            <a:endParaRPr lang="en-US" altLang="en-US" sz="1200" smtClean="0">
              <a:solidFill>
                <a:srgbClr val="898989"/>
              </a:solidFill>
            </a:endParaRPr>
          </a:p>
        </p:txBody>
      </p:sp>
    </p:spTree>
    <p:extLst>
      <p:ext uri="{BB962C8B-B14F-4D97-AF65-F5344CB8AC3E}">
        <p14:creationId xmlns:p14="http://schemas.microsoft.com/office/powerpoint/2010/main" val="1918256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4129874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Characteristics of Big Data</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17</a:t>
            </a:fld>
            <a:endParaRPr lang="en-US"/>
          </a:p>
        </p:txBody>
      </p:sp>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540" y="1541643"/>
            <a:ext cx="8460432" cy="35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857556" y="3068960"/>
            <a:ext cx="3298620" cy="76944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Big data</a:t>
            </a:r>
            <a:endParaRPr lang="en-US" sz="4400" b="1" cap="all" spc="0" dirty="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3" name="Oval 2"/>
          <p:cNvSpPr/>
          <p:nvPr/>
        </p:nvSpPr>
        <p:spPr>
          <a:xfrm>
            <a:off x="2958694" y="1268760"/>
            <a:ext cx="3096344" cy="1944216"/>
          </a:xfrm>
          <a:prstGeom prst="ellipse">
            <a:avLst/>
          </a:prstGeom>
          <a:solidFill>
            <a:srgbClr val="7030A0">
              <a:alpha val="10000"/>
            </a:srgbClr>
          </a:solidFill>
          <a:ln w="508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868144" y="2938299"/>
            <a:ext cx="2952328" cy="2149257"/>
          </a:xfrm>
          <a:prstGeom prst="ellipse">
            <a:avLst/>
          </a:prstGeom>
          <a:solidFill>
            <a:srgbClr val="FF0000">
              <a:alpha val="10000"/>
            </a:srgb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1040" y="3068959"/>
            <a:ext cx="2918792" cy="2018599"/>
          </a:xfrm>
          <a:prstGeom prst="ellipse">
            <a:avLst/>
          </a:prstGeom>
          <a:solidFill>
            <a:srgbClr val="CC6600">
              <a:alpha val="9804"/>
            </a:srgbClr>
          </a:solidFill>
          <a:ln w="50800">
            <a:solidFill>
              <a:srgbClr val="CC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 shot 2013-01-13 at 4.45.1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736" y="4180520"/>
            <a:ext cx="1962503" cy="2370395"/>
          </a:xfrm>
          <a:prstGeom prst="rect">
            <a:avLst/>
          </a:prstGeom>
        </p:spPr>
      </p:pic>
    </p:spTree>
    <p:extLst>
      <p:ext uri="{BB962C8B-B14F-4D97-AF65-F5344CB8AC3E}">
        <p14:creationId xmlns:p14="http://schemas.microsoft.com/office/powerpoint/2010/main" val="5817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Characteristics of Big </a:t>
            </a:r>
            <a:r>
              <a:rPr lang="en-US" dirty="0" smtClean="0">
                <a:latin typeface="Times New Roman" panose="02020603050405020304" pitchFamily="18" charset="0"/>
                <a:cs typeface="Times New Roman" panose="02020603050405020304" pitchFamily="18" charset="0"/>
              </a:rPr>
              <a:t>Data (cont'd)</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92500" lnSpcReduction="20000"/>
          </a:bodyPr>
          <a:lstStyle/>
          <a:p>
            <a:pPr algn="just">
              <a:defRPr/>
            </a:pPr>
            <a:r>
              <a:rPr lang="en-US" altLang="en-US" sz="2800" dirty="0">
                <a:latin typeface="Times New Roman" panose="02020603050405020304" pitchFamily="18" charset="0"/>
                <a:cs typeface="Times New Roman" panose="02020603050405020304" pitchFamily="18" charset="0"/>
              </a:rPr>
              <a:t>Variety: ability to handle heterogeneous data source, representation and quality</a:t>
            </a:r>
          </a:p>
          <a:p>
            <a:pPr algn="just">
              <a:defRPr/>
            </a:pPr>
            <a:r>
              <a:rPr lang="en-US" altLang="en-US" sz="2800" dirty="0">
                <a:latin typeface="Times New Roman" panose="02020603050405020304" pitchFamily="18" charset="0"/>
                <a:cs typeface="Times New Roman" panose="02020603050405020304" pitchFamily="18" charset="0"/>
              </a:rPr>
              <a:t>Velocity: the ability to capture and analyze data with performance guarantees</a:t>
            </a:r>
          </a:p>
          <a:p>
            <a:pPr algn="just">
              <a:defRPr/>
            </a:pPr>
            <a:r>
              <a:rPr lang="en-US" altLang="en-US" sz="2800" dirty="0">
                <a:latin typeface="Times New Roman" panose="02020603050405020304" pitchFamily="18" charset="0"/>
                <a:cs typeface="Times New Roman" panose="02020603050405020304" pitchFamily="18" charset="0"/>
              </a:rPr>
              <a:t>Volume: the ability to scale out the storage as long as there is a data allocation require</a:t>
            </a:r>
          </a:p>
          <a:p>
            <a:pPr algn="just">
              <a:defRPr/>
            </a:pPr>
            <a:r>
              <a:rPr lang="en-US" altLang="en-US" sz="2800" dirty="0" smtClean="0">
                <a:latin typeface="Times New Roman" panose="02020603050405020304" pitchFamily="18" charset="0"/>
                <a:cs typeface="Times New Roman" panose="02020603050405020304" pitchFamily="18" charset="0"/>
              </a:rPr>
              <a:t>Other features (from Wiki and P. </a:t>
            </a:r>
            <a:r>
              <a:rPr lang="en-US" altLang="en-US" sz="2800" dirty="0" err="1" smtClean="0">
                <a:latin typeface="Times New Roman" panose="02020603050405020304" pitchFamily="18" charset="0"/>
                <a:cs typeface="Times New Roman" panose="02020603050405020304" pitchFamily="18" charset="0"/>
              </a:rPr>
              <a:t>Valduriez</a:t>
            </a:r>
            <a:r>
              <a:rPr lang="en-US" altLang="en-US" sz="2800" dirty="0" smtClean="0">
                <a:latin typeface="Times New Roman" panose="02020603050405020304" pitchFamily="18" charset="0"/>
                <a:cs typeface="Times New Roman" panose="02020603050405020304" pitchFamily="18" charset="0"/>
              </a:rPr>
              <a:t>):</a:t>
            </a:r>
          </a:p>
          <a:p>
            <a:pPr lvl="1" algn="just">
              <a:defRPr/>
            </a:pPr>
            <a:r>
              <a:rPr lang="en-US" altLang="en-US" sz="2400" dirty="0" smtClean="0">
                <a:latin typeface="Times New Roman" panose="02020603050405020304" pitchFamily="18" charset="0"/>
                <a:cs typeface="Times New Roman" panose="02020603050405020304" pitchFamily="18" charset="0"/>
              </a:rPr>
              <a:t>Variability: Inconsistency </a:t>
            </a:r>
            <a:r>
              <a:rPr lang="en-US" altLang="en-US" sz="2400" dirty="0">
                <a:latin typeface="Times New Roman" panose="02020603050405020304" pitchFamily="18" charset="0"/>
                <a:cs typeface="Times New Roman" panose="02020603050405020304" pitchFamily="18" charset="0"/>
              </a:rPr>
              <a:t>of the data set can hamper processes to handle and manage </a:t>
            </a:r>
            <a:r>
              <a:rPr lang="en-US" altLang="en-US" sz="2400" dirty="0" smtClean="0">
                <a:latin typeface="Times New Roman" panose="02020603050405020304" pitchFamily="18" charset="0"/>
                <a:cs typeface="Times New Roman" panose="02020603050405020304" pitchFamily="18" charset="0"/>
              </a:rPr>
              <a:t>it</a:t>
            </a:r>
          </a:p>
          <a:p>
            <a:pPr lvl="1" algn="just">
              <a:defRPr/>
            </a:pPr>
            <a:r>
              <a:rPr lang="en-US" altLang="en-US" sz="2400" dirty="0" smtClean="0">
                <a:latin typeface="Times New Roman" panose="02020603050405020304" pitchFamily="18" charset="0"/>
                <a:cs typeface="Times New Roman" panose="02020603050405020304" pitchFamily="18" charset="0"/>
              </a:rPr>
              <a:t>Veracity: The </a:t>
            </a:r>
            <a:r>
              <a:rPr lang="en-US" altLang="en-US" sz="2400" dirty="0">
                <a:latin typeface="Times New Roman" panose="02020603050405020304" pitchFamily="18" charset="0"/>
                <a:cs typeface="Times New Roman" panose="02020603050405020304" pitchFamily="18" charset="0"/>
              </a:rPr>
              <a:t>quality of captured data can vary greatly, affecting accurate </a:t>
            </a:r>
            <a:r>
              <a:rPr lang="en-US" altLang="en-US" sz="2400" dirty="0" smtClean="0">
                <a:latin typeface="Times New Roman" panose="02020603050405020304" pitchFamily="18" charset="0"/>
                <a:cs typeface="Times New Roman" panose="02020603050405020304" pitchFamily="18" charset="0"/>
              </a:rPr>
              <a:t>analysis</a:t>
            </a:r>
          </a:p>
          <a:p>
            <a:pPr lvl="1" algn="just">
              <a:defRPr/>
            </a:pPr>
            <a:r>
              <a:rPr lang="en-US" altLang="en-US" sz="2400" dirty="0" smtClean="0">
                <a:latin typeface="Times New Roman" panose="02020603050405020304" pitchFamily="18" charset="0"/>
                <a:cs typeface="Times New Roman" panose="02020603050405020304" pitchFamily="18" charset="0"/>
              </a:rPr>
              <a:t>Validity: Is the data correct and accurate?</a:t>
            </a:r>
          </a:p>
          <a:p>
            <a:pPr lvl="1" algn="just">
              <a:defRPr/>
            </a:pPr>
            <a:r>
              <a:rPr lang="en-US" altLang="en-US" sz="2400" dirty="0" smtClean="0">
                <a:latin typeface="Times New Roman" panose="02020603050405020304" pitchFamily="18" charset="0"/>
                <a:cs typeface="Times New Roman" panose="02020603050405020304" pitchFamily="18" charset="0"/>
              </a:rPr>
              <a:t>Volatility: How long do you need to store the data? </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spTree>
    <p:extLst>
      <p:ext uri="{BB962C8B-B14F-4D97-AF65-F5344CB8AC3E}">
        <p14:creationId xmlns:p14="http://schemas.microsoft.com/office/powerpoint/2010/main" val="13931364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39825"/>
          </a:xfrm>
        </p:spPr>
        <p:txBody>
          <a:bodyPr/>
          <a:lstStyle/>
          <a:p>
            <a:r>
              <a:rPr lang="en-US" dirty="0" smtClean="0">
                <a:latin typeface="Times New Roman" panose="02020603050405020304" pitchFamily="18" charset="0"/>
                <a:cs typeface="Times New Roman" panose="02020603050405020304" pitchFamily="18" charset="0"/>
              </a:rPr>
              <a:t>Variety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6553200" y="6241697"/>
            <a:ext cx="2133600" cy="457200"/>
          </a:xfrm>
        </p:spPr>
        <p:txBody>
          <a:bodyPr/>
          <a:lstStyle/>
          <a:p>
            <a:fld id="{C68EDB1A-060A-4E3F-B35D-E6BA25721345}" type="slidenum">
              <a:rPr lang="en-US" smtClean="0"/>
              <a:t>19</a:t>
            </a:fld>
            <a:endParaRPr lang="en-US"/>
          </a:p>
        </p:txBody>
      </p:sp>
      <p:sp>
        <p:nvSpPr>
          <p:cNvPr id="5" name="TextBox 4"/>
          <p:cNvSpPr txBox="1"/>
          <p:nvPr/>
        </p:nvSpPr>
        <p:spPr>
          <a:xfrm>
            <a:off x="83873" y="3060414"/>
            <a:ext cx="2708358" cy="1107996"/>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Satellite imagery, mobile station, distributed sensor networks, geographical plotting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815" y="1510817"/>
            <a:ext cx="1888132" cy="14160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81" y="4273902"/>
            <a:ext cx="934448" cy="14567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275857" y="5834318"/>
            <a:ext cx="2103654"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Digital health care</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232" y="4904964"/>
            <a:ext cx="1857381" cy="11617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3" name="TextBox 12"/>
          <p:cNvSpPr txBox="1"/>
          <p:nvPr/>
        </p:nvSpPr>
        <p:spPr>
          <a:xfrm>
            <a:off x="1810536" y="6240149"/>
            <a:ext cx="2792772"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Intelligent transportation</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470868" y="828426"/>
            <a:ext cx="3168352"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Hurricane moving path predication</a:t>
            </a:r>
            <a:endParaRPr lang="en-US" dirty="0">
              <a:latin typeface="Times New Roman" panose="02020603050405020304" pitchFamily="18" charset="0"/>
              <a:cs typeface="Times New Roman" panose="02020603050405020304" pitchFamily="18" charset="0"/>
            </a:endParaRPr>
          </a:p>
        </p:txBody>
      </p:sp>
      <p:pic>
        <p:nvPicPr>
          <p:cNvPr id="15" name="Picture 14" descr="hurricane.jpg"/>
          <p:cNvPicPr>
            <a:picLocks noChangeAspect="1"/>
          </p:cNvPicPr>
          <p:nvPr/>
        </p:nvPicPr>
        <p:blipFill>
          <a:blip r:embed="rId6" cstate="print"/>
          <a:stretch>
            <a:fillRect/>
          </a:stretch>
        </p:blipFill>
        <p:spPr>
          <a:xfrm>
            <a:off x="3059523" y="1268138"/>
            <a:ext cx="2088232" cy="1307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6" name="TextBox 15"/>
          <p:cNvSpPr txBox="1"/>
          <p:nvPr/>
        </p:nvSpPr>
        <p:spPr>
          <a:xfrm>
            <a:off x="4939953" y="6409426"/>
            <a:ext cx="1990887"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Volcano monitoring</a:t>
            </a:r>
            <a:endParaRPr lang="en-US" dirty="0">
              <a:latin typeface="Times New Roman" panose="02020603050405020304" pitchFamily="18" charset="0"/>
              <a:cs typeface="Times New Roman" panose="02020603050405020304" pitchFamily="18" charset="0"/>
            </a:endParaRPr>
          </a:p>
        </p:txBody>
      </p:sp>
      <p:pic>
        <p:nvPicPr>
          <p:cNvPr id="17" name="Picture 16" descr="volcano2.jpg"/>
          <p:cNvPicPr>
            <a:picLocks noChangeAspect="1"/>
          </p:cNvPicPr>
          <p:nvPr/>
        </p:nvPicPr>
        <p:blipFill>
          <a:blip r:embed="rId7" cstate="print"/>
          <a:stretch>
            <a:fillRect/>
          </a:stretch>
        </p:blipFill>
        <p:spPr>
          <a:xfrm>
            <a:off x="4800384" y="4841878"/>
            <a:ext cx="2270026" cy="15133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4274" name="Picture 2" descr="C:\Users\lianx\Documents\personal document_local\award\job application\2015\interview\PPI network examp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9992" y="1427197"/>
            <a:ext cx="2173134" cy="1583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5263760" y="1022359"/>
            <a:ext cx="3613300"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Protein-to-protein interaction networks</a:t>
            </a:r>
            <a:endParaRPr lang="en-US" dirty="0">
              <a:latin typeface="Times New Roman" panose="02020603050405020304" pitchFamily="18" charset="0"/>
              <a:cs typeface="Times New Roman" panose="02020603050405020304" pitchFamily="18" charset="0"/>
            </a:endParaRPr>
          </a:p>
        </p:txBody>
      </p:sp>
      <p:pic>
        <p:nvPicPr>
          <p:cNvPr id="54275" name="Picture 3" descr="C:\Users\lianx\Documents\personal document_local\award\job application\2015\interview\images\Internet-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1062" y="3270892"/>
            <a:ext cx="2101579" cy="130929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970028" y="4648046"/>
            <a:ext cx="1403649"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Web data</a:t>
            </a:r>
            <a:endParaRPr lang="en-US" dirty="0">
              <a:latin typeface="Times New Roman" panose="02020603050405020304" pitchFamily="18" charset="0"/>
              <a:cs typeface="Times New Roman" panose="02020603050405020304" pitchFamily="18" charset="0"/>
            </a:endParaRPr>
          </a:p>
        </p:txBody>
      </p:sp>
      <p:sp>
        <p:nvSpPr>
          <p:cNvPr id="18" name="Explosion 1 17"/>
          <p:cNvSpPr/>
          <p:nvPr/>
        </p:nvSpPr>
        <p:spPr>
          <a:xfrm rot="20716304">
            <a:off x="2042334" y="2428737"/>
            <a:ext cx="4811207" cy="2445294"/>
          </a:xfrm>
          <a:prstGeom prst="irregularSeal1">
            <a:avLst/>
          </a:prstGeom>
          <a:solidFill>
            <a:srgbClr val="FF0000">
              <a:alpha val="2000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Heterogeneous</a:t>
            </a:r>
          </a:p>
          <a:p>
            <a:pPr algn="ctr"/>
            <a:r>
              <a:rPr lang="en-US" sz="2400" b="1" dirty="0" smtClean="0">
                <a:solidFill>
                  <a:srgbClr val="FF0000"/>
                </a:solidFill>
                <a:latin typeface="Times New Roman" panose="02020603050405020304" pitchFamily="18" charset="0"/>
                <a:cs typeface="Times New Roman" panose="02020603050405020304" pitchFamily="18" charset="0"/>
              </a:rPr>
              <a:t>Data</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rot="20745058">
            <a:off x="868876" y="4881595"/>
            <a:ext cx="7872467"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FF"/>
                </a:solidFill>
                <a:latin typeface="Times New Roman" panose="02020603050405020304" pitchFamily="18" charset="0"/>
                <a:cs typeface="Times New Roman" panose="02020603050405020304" pitchFamily="18" charset="0"/>
              </a:rPr>
              <a:t>Heterogeneous </a:t>
            </a:r>
            <a:r>
              <a:rPr lang="en-US" sz="2400" b="1" dirty="0">
                <a:solidFill>
                  <a:srgbClr val="FF00FF"/>
                </a:solidFill>
                <a:latin typeface="Times New Roman" panose="02020603050405020304" pitchFamily="18" charset="0"/>
                <a:cs typeface="Times New Roman" panose="02020603050405020304" pitchFamily="18" charset="0"/>
              </a:rPr>
              <a:t>Data </a:t>
            </a:r>
            <a:r>
              <a:rPr lang="en-US" sz="2400" b="1" dirty="0" smtClean="0">
                <a:solidFill>
                  <a:srgbClr val="FF00FF"/>
                </a:solidFill>
                <a:latin typeface="Times New Roman" panose="02020603050405020304" pitchFamily="18" charset="0"/>
                <a:cs typeface="Times New Roman" panose="02020603050405020304" pitchFamily="18" charset="0"/>
              </a:rPr>
              <a:t>of Various Formats and Data Qualities!! </a:t>
            </a:r>
            <a:endParaRPr lang="en-US" sz="2400" b="1" dirty="0">
              <a:solidFill>
                <a:srgbClr val="FF00FF"/>
              </a:solidFill>
              <a:latin typeface="Times New Roman" panose="02020603050405020304" pitchFamily="18" charset="0"/>
              <a:cs typeface="Times New Roman" panose="02020603050405020304" pitchFamily="18" charset="0"/>
            </a:endParaRPr>
          </a:p>
        </p:txBody>
      </p:sp>
      <p:grpSp>
        <p:nvGrpSpPr>
          <p:cNvPr id="21" name="Group 20"/>
          <p:cNvGrpSpPr/>
          <p:nvPr/>
        </p:nvGrpSpPr>
        <p:grpSpPr>
          <a:xfrm>
            <a:off x="7832056" y="617559"/>
            <a:ext cx="1082370" cy="2035403"/>
            <a:chOff x="7832056" y="617559"/>
            <a:chExt cx="1082370" cy="2035403"/>
          </a:xfrm>
        </p:grpSpPr>
        <p:pic>
          <p:nvPicPr>
            <p:cNvPr id="24"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7962736" y="639753"/>
              <a:ext cx="261360" cy="411903"/>
            </a:xfrm>
            <a:prstGeom prst="rect">
              <a:avLst/>
            </a:prstGeom>
            <a:noFill/>
          </p:spPr>
        </p:pic>
        <p:pic>
          <p:nvPicPr>
            <p:cNvPr id="26"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224096" y="2241059"/>
              <a:ext cx="261360" cy="411903"/>
            </a:xfrm>
            <a:prstGeom prst="rect">
              <a:avLst/>
            </a:prstGeom>
            <a:noFill/>
          </p:spPr>
        </p:pic>
        <p:pic>
          <p:nvPicPr>
            <p:cNvPr id="27"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7832056" y="1290332"/>
              <a:ext cx="261360" cy="411903"/>
            </a:xfrm>
            <a:prstGeom prst="rect">
              <a:avLst/>
            </a:prstGeom>
            <a:noFill/>
          </p:spPr>
        </p:pic>
        <p:pic>
          <p:nvPicPr>
            <p:cNvPr id="28"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485456" y="617559"/>
              <a:ext cx="261360" cy="411903"/>
            </a:xfrm>
            <a:prstGeom prst="rect">
              <a:avLst/>
            </a:prstGeom>
            <a:noFill/>
          </p:spPr>
        </p:pic>
        <p:pic>
          <p:nvPicPr>
            <p:cNvPr id="29"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557522" y="1829157"/>
              <a:ext cx="261360" cy="411903"/>
            </a:xfrm>
            <a:prstGeom prst="rect">
              <a:avLst/>
            </a:prstGeom>
            <a:noFill/>
          </p:spPr>
        </p:pic>
        <p:pic>
          <p:nvPicPr>
            <p:cNvPr id="30"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653066" y="1327059"/>
              <a:ext cx="261360" cy="411903"/>
            </a:xfrm>
            <a:prstGeom prst="rect">
              <a:avLst/>
            </a:prstGeom>
            <a:noFill/>
          </p:spPr>
        </p:pic>
        <p:pic>
          <p:nvPicPr>
            <p:cNvPr id="31" name="Picture 2" descr="C:\Users\Will\AppData\Local\Microsoft\Windows\Temporary Internet Files\Content.IE5\MK5YZDAH\MC900436816[1].wmf"/>
            <p:cNvPicPr>
              <a:picLocks noChangeAspect="1" noChangeArrowheads="1"/>
            </p:cNvPicPr>
            <p:nvPr/>
          </p:nvPicPr>
          <p:blipFill>
            <a:blip r:embed="rId10" cstate="print"/>
            <a:srcRect/>
            <a:stretch>
              <a:fillRect/>
            </a:stretch>
          </p:blipFill>
          <p:spPr bwMode="auto">
            <a:xfrm>
              <a:off x="8226214" y="1383107"/>
              <a:ext cx="261360" cy="411903"/>
            </a:xfrm>
            <a:prstGeom prst="rect">
              <a:avLst/>
            </a:prstGeom>
            <a:noFill/>
          </p:spPr>
        </p:pic>
      </p:grpSp>
    </p:spTree>
    <p:extLst>
      <p:ext uri="{BB962C8B-B14F-4D97-AF65-F5344CB8AC3E}">
        <p14:creationId xmlns:p14="http://schemas.microsoft.com/office/powerpoint/2010/main" val="308726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dissolve">
                                      <p:cBhvr>
                                        <p:cTn id="14" dur="500"/>
                                        <p:tgtEl>
                                          <p:spTgt spid="15"/>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par>
                          <p:cTn id="18" fill="hold">
                            <p:stCondLst>
                              <p:cond delay="1000"/>
                            </p:stCondLst>
                            <p:childTnLst>
                              <p:par>
                                <p:cTn id="19" presetID="9" presetClass="entr" presetSubtype="0" fill="hold" nodeType="afterEffect">
                                  <p:stCondLst>
                                    <p:cond delay="0"/>
                                  </p:stCondLst>
                                  <p:childTnLst>
                                    <p:set>
                                      <p:cBhvr>
                                        <p:cTn id="20" dur="1" fill="hold">
                                          <p:stCondLst>
                                            <p:cond delay="0"/>
                                          </p:stCondLst>
                                        </p:cTn>
                                        <p:tgtEl>
                                          <p:spTgt spid="54274"/>
                                        </p:tgtEl>
                                        <p:attrNameLst>
                                          <p:attrName>style.visibility</p:attrName>
                                        </p:attrNameLst>
                                      </p:cBhvr>
                                      <p:to>
                                        <p:strVal val="visible"/>
                                      </p:to>
                                    </p:set>
                                    <p:animEffect transition="in" filter="dissolve">
                                      <p:cBhvr>
                                        <p:cTn id="21" dur="500"/>
                                        <p:tgtEl>
                                          <p:spTgt spid="54274"/>
                                        </p:tgtEl>
                                      </p:cBhvr>
                                    </p:animEffect>
                                  </p:childTnLst>
                                </p:cTn>
                              </p:par>
                              <p:par>
                                <p:cTn id="22" presetID="9"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par>
                          <p:cTn id="28" fill="hold">
                            <p:stCondLst>
                              <p:cond delay="1500"/>
                            </p:stCondLst>
                            <p:childTnLst>
                              <p:par>
                                <p:cTn id="29" presetID="9" presetClass="entr" presetSubtype="0" fill="hold" nodeType="afterEffect">
                                  <p:stCondLst>
                                    <p:cond delay="0"/>
                                  </p:stCondLst>
                                  <p:childTnLst>
                                    <p:set>
                                      <p:cBhvr>
                                        <p:cTn id="30" dur="1" fill="hold">
                                          <p:stCondLst>
                                            <p:cond delay="0"/>
                                          </p:stCondLst>
                                        </p:cTn>
                                        <p:tgtEl>
                                          <p:spTgt spid="54275"/>
                                        </p:tgtEl>
                                        <p:attrNameLst>
                                          <p:attrName>style.visibility</p:attrName>
                                        </p:attrNameLst>
                                      </p:cBhvr>
                                      <p:to>
                                        <p:strVal val="visible"/>
                                      </p:to>
                                    </p:set>
                                    <p:animEffect transition="in" filter="dissolve">
                                      <p:cBhvr>
                                        <p:cTn id="31" dur="500"/>
                                        <p:tgtEl>
                                          <p:spTgt spid="5427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childTnLst>
                          </p:cTn>
                        </p:par>
                        <p:par>
                          <p:cTn id="35" fill="hold">
                            <p:stCondLst>
                              <p:cond delay="2000"/>
                            </p:stCondLst>
                            <p:childTnLst>
                              <p:par>
                                <p:cTn id="36" presetID="9"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dissolve">
                                      <p:cBhvr>
                                        <p:cTn id="38" dur="500"/>
                                        <p:tgtEl>
                                          <p:spTgt spid="1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par>
                          <p:cTn id="42" fill="hold">
                            <p:stCondLst>
                              <p:cond delay="2500"/>
                            </p:stCondLst>
                            <p:childTnLst>
                              <p:par>
                                <p:cTn id="43" presetID="9" presetClass="entr" presetSubtype="0" fill="hold"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dissolve">
                                      <p:cBhvr>
                                        <p:cTn id="45" dur="500"/>
                                        <p:tgtEl>
                                          <p:spTgt spid="1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childTnLst>
                          </p:cTn>
                        </p:par>
                        <p:par>
                          <p:cTn id="49" fill="hold">
                            <p:stCondLst>
                              <p:cond delay="3000"/>
                            </p:stCondLst>
                            <p:childTnLst>
                              <p:par>
                                <p:cTn id="50" presetID="9"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dissolve">
                                      <p:cBhvr>
                                        <p:cTn id="52" dur="500"/>
                                        <p:tgtEl>
                                          <p:spTgt spid="10"/>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dissolv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ircle(ou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16" grpId="0"/>
      <p:bldP spid="19" grpId="0"/>
      <p:bldP spid="22" grpId="0"/>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Objectives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smtClean="0">
                <a:latin typeface="Times New Roman" pitchFamily="18" charset="0"/>
              </a:rPr>
              <a:t>In this chapter, you will:</a:t>
            </a:r>
          </a:p>
          <a:p>
            <a:pPr lvl="1" algn="just" eaLnBrk="1" hangingPunct="1"/>
            <a:r>
              <a:rPr lang="en-US" altLang="zh-CN" sz="2800" dirty="0" smtClean="0">
                <a:latin typeface="Times New Roman" pitchFamily="18" charset="0"/>
              </a:rPr>
              <a:t>Get an overview of this course</a:t>
            </a:r>
          </a:p>
          <a:p>
            <a:pPr lvl="1" algn="just" eaLnBrk="1" hangingPunct="1"/>
            <a:r>
              <a:rPr lang="en-US" altLang="zh-CN" sz="2800" dirty="0" smtClean="0">
                <a:latin typeface="Times New Roman" pitchFamily="18" charset="0"/>
              </a:rPr>
              <a:t>Know what are big data</a:t>
            </a:r>
          </a:p>
          <a:p>
            <a:pPr lvl="1" algn="just" eaLnBrk="1" hangingPunct="1"/>
            <a:r>
              <a:rPr lang="en-US" altLang="zh-CN" sz="2800" dirty="0" smtClean="0">
                <a:latin typeface="Times New Roman" pitchFamily="18" charset="0"/>
              </a:rPr>
              <a:t>Explore characteristics and challenges of the big data</a:t>
            </a:r>
          </a:p>
          <a:p>
            <a:pPr lvl="1" algn="just" eaLnBrk="1" hangingPunct="1"/>
            <a:r>
              <a:rPr lang="en-US" altLang="zh-CN" sz="2800" dirty="0" smtClean="0">
                <a:latin typeface="Times New Roman" pitchFamily="18" charset="0"/>
              </a:rPr>
              <a:t>Learn the solutions to deal with the big data</a:t>
            </a:r>
          </a:p>
          <a:p>
            <a:pPr lvl="1" algn="just" eaLnBrk="1" hangingPunct="1"/>
            <a:r>
              <a:rPr lang="en-US" altLang="zh-CN" sz="2800" dirty="0" smtClean="0">
                <a:latin typeface="Times New Roman" pitchFamily="18" charset="0"/>
              </a:rPr>
              <a:t>Be aware of the applications of the big data</a:t>
            </a:r>
          </a:p>
        </p:txBody>
      </p:sp>
    </p:spTree>
    <p:extLst>
      <p:ext uri="{BB962C8B-B14F-4D97-AF65-F5344CB8AC3E}">
        <p14:creationId xmlns:p14="http://schemas.microsoft.com/office/powerpoint/2010/main" val="853353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Variety (cont'd)</a:t>
            </a: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fontScale="77500" lnSpcReduction="20000"/>
          </a:bodyPr>
          <a:lstStyle/>
          <a:p>
            <a:pPr algn="just">
              <a:defRPr/>
            </a:pPr>
            <a:r>
              <a:rPr lang="en-US" altLang="en-US" sz="2800" dirty="0" smtClean="0">
                <a:latin typeface="Times New Roman" panose="02020603050405020304" pitchFamily="18" charset="0"/>
                <a:cs typeface="Times New Roman" panose="02020603050405020304" pitchFamily="18" charset="0"/>
              </a:rPr>
              <a:t>Many types of big data</a:t>
            </a:r>
          </a:p>
          <a:p>
            <a:pPr lvl="1" algn="just">
              <a:defRPr/>
            </a:pPr>
            <a:r>
              <a:rPr lang="en-US" altLang="en-US" sz="2400" dirty="0" smtClean="0">
                <a:latin typeface="Times New Roman" panose="02020603050405020304" pitchFamily="18" charset="0"/>
                <a:cs typeface="Times New Roman" panose="02020603050405020304" pitchFamily="18" charset="0"/>
              </a:rPr>
              <a:t>Key-value pairs</a:t>
            </a:r>
          </a:p>
          <a:p>
            <a:pPr lvl="1" algn="just">
              <a:defRPr/>
            </a:pPr>
            <a:r>
              <a:rPr lang="en-US" altLang="en-US" sz="2400" dirty="0" smtClean="0">
                <a:latin typeface="Times New Roman" panose="02020603050405020304" pitchFamily="18" charset="0"/>
                <a:cs typeface="Times New Roman" panose="02020603050405020304" pitchFamily="18" charset="0"/>
              </a:rPr>
              <a:t>Relational tables</a:t>
            </a:r>
          </a:p>
          <a:p>
            <a:pPr lvl="2" algn="just">
              <a:defRPr/>
            </a:pPr>
            <a:r>
              <a:rPr lang="en-US" altLang="en-US" sz="2000" dirty="0" smtClean="0">
                <a:latin typeface="Times New Roman" panose="02020603050405020304" pitchFamily="18" charset="0"/>
                <a:cs typeface="Times New Roman" panose="02020603050405020304" pitchFamily="18" charset="0"/>
              </a:rPr>
              <a:t>Numeric data, text data</a:t>
            </a:r>
          </a:p>
          <a:p>
            <a:pPr lvl="1" algn="just">
              <a:defRPr/>
            </a:pPr>
            <a:r>
              <a:rPr lang="en-US" altLang="en-US" sz="2400" dirty="0" smtClean="0">
                <a:latin typeface="Times New Roman" panose="02020603050405020304" pitchFamily="18" charset="0"/>
                <a:cs typeface="Times New Roman" panose="02020603050405020304" pitchFamily="18" charset="0"/>
              </a:rPr>
              <a:t>Arrays</a:t>
            </a:r>
          </a:p>
          <a:p>
            <a:pPr lvl="1" algn="just">
              <a:defRPr/>
            </a:pPr>
            <a:r>
              <a:rPr lang="en-US" altLang="en-US" sz="2400" dirty="0" smtClean="0">
                <a:latin typeface="Times New Roman" panose="02020603050405020304" pitchFamily="18" charset="0"/>
                <a:cs typeface="Times New Roman" panose="02020603050405020304" pitchFamily="18" charset="0"/>
              </a:rPr>
              <a:t>Documents</a:t>
            </a:r>
          </a:p>
          <a:p>
            <a:pPr lvl="2" algn="just">
              <a:defRPr/>
            </a:pPr>
            <a:r>
              <a:rPr lang="en-US" altLang="en-US" sz="2000" dirty="0" smtClean="0">
                <a:latin typeface="Times New Roman" panose="02020603050405020304" pitchFamily="18" charset="0"/>
                <a:cs typeface="Times New Roman" panose="02020603050405020304" pitchFamily="18" charset="0"/>
              </a:rPr>
              <a:t>Unstructured text data (Web)</a:t>
            </a:r>
          </a:p>
          <a:p>
            <a:pPr lvl="2" algn="just">
              <a:defRPr/>
            </a:pPr>
            <a:r>
              <a:rPr lang="en-US" altLang="en-US" sz="2000" dirty="0" smtClean="0">
                <a:latin typeface="Times New Roman" panose="02020603050405020304" pitchFamily="18" charset="0"/>
                <a:cs typeface="Times New Roman" panose="02020603050405020304" pitchFamily="18" charset="0"/>
              </a:rPr>
              <a:t>Semi-structured data (XML, RDF triples, etc.)</a:t>
            </a:r>
          </a:p>
          <a:p>
            <a:pPr lvl="1" algn="just">
              <a:defRPr/>
            </a:pPr>
            <a:r>
              <a:rPr lang="en-US" altLang="en-US" sz="2400" dirty="0" smtClean="0">
                <a:latin typeface="Times New Roman" panose="02020603050405020304" pitchFamily="18" charset="0"/>
                <a:cs typeface="Times New Roman" panose="02020603050405020304" pitchFamily="18" charset="0"/>
              </a:rPr>
              <a:t>Graphs</a:t>
            </a:r>
          </a:p>
          <a:p>
            <a:pPr lvl="2" algn="just">
              <a:defRPr/>
            </a:pPr>
            <a:r>
              <a:rPr lang="en-US" altLang="en-US" sz="2000" dirty="0" smtClean="0">
                <a:latin typeface="Times New Roman" panose="02020603050405020304" pitchFamily="18" charset="0"/>
                <a:cs typeface="Times New Roman" panose="02020603050405020304" pitchFamily="18" charset="0"/>
              </a:rPr>
              <a:t>Social networks, Semantic Web (RDF graphs), road networks, …</a:t>
            </a:r>
          </a:p>
          <a:p>
            <a:pPr lvl="1" algn="just">
              <a:defRPr/>
            </a:pPr>
            <a:r>
              <a:rPr lang="en-US" altLang="en-US" sz="2400" dirty="0" smtClean="0">
                <a:latin typeface="Times New Roman" panose="02020603050405020304" pitchFamily="18" charset="0"/>
                <a:cs typeface="Times New Roman" panose="02020603050405020304" pitchFamily="18" charset="0"/>
              </a:rPr>
              <a:t>Data streams</a:t>
            </a:r>
          </a:p>
          <a:p>
            <a:pPr lvl="2" algn="just">
              <a:defRPr/>
            </a:pPr>
            <a:r>
              <a:rPr lang="en-US" altLang="en-US" sz="2000" dirty="0" smtClean="0">
                <a:latin typeface="Times New Roman" panose="02020603050405020304" pitchFamily="18" charset="0"/>
                <a:cs typeface="Times New Roman" panose="02020603050405020304" pitchFamily="18" charset="0"/>
              </a:rPr>
              <a:t>Sensor data, RFID data, network data, trajectory data, etc.</a:t>
            </a:r>
          </a:p>
          <a:p>
            <a:pPr lvl="1" algn="just">
              <a:defRPr/>
            </a:pPr>
            <a:r>
              <a:rPr lang="en-US" altLang="en-US" sz="2400" dirty="0" smtClean="0">
                <a:latin typeface="Times New Roman" panose="02020603050405020304" pitchFamily="18" charset="0"/>
                <a:cs typeface="Times New Roman" panose="02020603050405020304" pitchFamily="18" charset="0"/>
              </a:rPr>
              <a:t>Time series data</a:t>
            </a:r>
          </a:p>
          <a:p>
            <a:pPr lvl="2" algn="just">
              <a:defRPr/>
            </a:pPr>
            <a:r>
              <a:rPr lang="en-US" altLang="en-US" sz="2000" dirty="0" smtClean="0">
                <a:latin typeface="Times New Roman" panose="02020603050405020304" pitchFamily="18" charset="0"/>
                <a:cs typeface="Times New Roman" panose="02020603050405020304" pitchFamily="18" charset="0"/>
              </a:rPr>
              <a:t>Stock exchange data, video/audio data, trajectory, EEG data, etc.</a:t>
            </a:r>
          </a:p>
          <a:p>
            <a:pPr lvl="1" algn="just">
              <a:defRPr/>
            </a:pPr>
            <a:r>
              <a:rPr lang="en-US" altLang="en-US" sz="2400" dirty="0" smtClean="0">
                <a:latin typeface="Times New Roman" panose="02020603050405020304" pitchFamily="18" charset="0"/>
                <a:cs typeface="Times New Roman" panose="02020603050405020304" pitchFamily="18" charset="0"/>
              </a:rPr>
              <a:t>Multimedia data</a:t>
            </a:r>
          </a:p>
          <a:p>
            <a:pPr lvl="2" algn="just">
              <a:defRPr/>
            </a:pPr>
            <a:r>
              <a:rPr lang="en-US" altLang="en-US" sz="2000" dirty="0" smtClean="0">
                <a:latin typeface="Times New Roman" panose="02020603050405020304" pitchFamily="18" charset="0"/>
                <a:cs typeface="Times New Roman" panose="02020603050405020304" pitchFamily="18" charset="0"/>
              </a:rPr>
              <a:t>Audio, video, image, etc.</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Tree>
    <p:extLst>
      <p:ext uri="{BB962C8B-B14F-4D97-AF65-F5344CB8AC3E}">
        <p14:creationId xmlns:p14="http://schemas.microsoft.com/office/powerpoint/2010/main" val="366233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Volume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21</a:t>
            </a:fld>
            <a:endParaRPr lang="en-US"/>
          </a:p>
        </p:txBody>
      </p:sp>
      <p:pic>
        <p:nvPicPr>
          <p:cNvPr id="5" name="Picture 4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4999" y="1406042"/>
            <a:ext cx="6086648" cy="438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54999" y="1124744"/>
            <a:ext cx="6120680" cy="461665"/>
          </a:xfrm>
          <a:prstGeom prst="rect">
            <a:avLst/>
          </a:prstGeom>
          <a:noFill/>
        </p:spPr>
        <p:txBody>
          <a:bodyPr wrap="square" rtlCol="0">
            <a:spAutoFit/>
          </a:bodyPr>
          <a:lstStyle/>
          <a:p>
            <a:pPr algn="ctr"/>
            <a:r>
              <a:rPr lang="en-US" sz="2400" i="1" dirty="0" smtClean="0">
                <a:latin typeface="Times New Roman" panose="02020603050405020304" pitchFamily="18" charset="0"/>
                <a:cs typeface="Times New Roman" panose="02020603050405020304" pitchFamily="18" charset="0"/>
              </a:rPr>
              <a:t>Super exponential growth in data volume</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91680" y="5833405"/>
            <a:ext cx="5619589" cy="307777"/>
          </a:xfrm>
          <a:prstGeom prst="rect">
            <a:avLst/>
          </a:prstGeom>
          <a:noFill/>
        </p:spPr>
        <p:txBody>
          <a:bodyPr wrap="square" rtlCol="0">
            <a:spAutoFit/>
          </a:bodyPr>
          <a:lstStyle/>
          <a:p>
            <a:r>
              <a:rPr lang="en-US" sz="1400" dirty="0" smtClean="0"/>
              <a:t>Copyright belongs to “Data Analysis Challenges”, JSR-08-142, Dec</a:t>
            </a:r>
            <a:endParaRPr lang="en-US" sz="1400" dirty="0"/>
          </a:p>
        </p:txBody>
      </p:sp>
      <p:sp>
        <p:nvSpPr>
          <p:cNvPr id="8" name="Rectangle 7"/>
          <p:cNvSpPr/>
          <p:nvPr/>
        </p:nvSpPr>
        <p:spPr>
          <a:xfrm rot="20745058">
            <a:off x="514327" y="4869278"/>
            <a:ext cx="8296426"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FF"/>
                </a:solidFill>
                <a:latin typeface="Times New Roman" panose="02020603050405020304" pitchFamily="18" charset="0"/>
                <a:cs typeface="Times New Roman" panose="02020603050405020304" pitchFamily="18" charset="0"/>
              </a:rPr>
              <a:t>Large-Scale Data to Collect, Store, Organize, and Manipulate! </a:t>
            </a:r>
            <a:endParaRPr lang="en-US" sz="2400" b="1" dirty="0">
              <a:solidFill>
                <a:srgbClr val="FF00FF"/>
              </a:solidFill>
              <a:latin typeface="Times New Roman" panose="02020603050405020304" pitchFamily="18" charset="0"/>
              <a:cs typeface="Times New Roman" panose="02020603050405020304" pitchFamily="18" charset="0"/>
            </a:endParaRPr>
          </a:p>
        </p:txBody>
      </p:sp>
      <p:pic>
        <p:nvPicPr>
          <p:cNvPr id="56323" name="Picture 3" descr="C:\Users\lianx\AppData\Local\Microsoft\Windows\Temporary Internet Files\Content.IE5\23BOVI7I\MM910001106[1].gif"/>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83751" y="1466427"/>
            <a:ext cx="1676400" cy="10763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2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Volume (cont'd)</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22</a:t>
            </a:fld>
            <a:endParaRPr lang="en-US" altLang="zh-CN">
              <a:solidFill>
                <a:srgbClr val="000000"/>
              </a:solidFill>
              <a:latin typeface="Times New Roman" panose="02020603050405020304" pitchFamily="18" charset="0"/>
              <a:cs typeface="Times New Roman" panose="02020603050405020304" pitchFamily="18" charset="0"/>
            </a:endParaRPr>
          </a:p>
        </p:txBody>
      </p:sp>
      <p:pic>
        <p:nvPicPr>
          <p:cNvPr id="5" name="Picture 4" descr="Screen shot 2013-01-13 at 5.4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8821" y="2650862"/>
            <a:ext cx="996168" cy="928795"/>
          </a:xfrm>
          <a:prstGeom prst="rect">
            <a:avLst/>
          </a:prstGeom>
        </p:spPr>
      </p:pic>
      <p:pic>
        <p:nvPicPr>
          <p:cNvPr id="6" name="Picture 5"/>
          <p:cNvPicPr>
            <a:picLocks noChangeAspect="1"/>
          </p:cNvPicPr>
          <p:nvPr/>
        </p:nvPicPr>
        <p:blipFill>
          <a:blip r:embed="rId3"/>
          <a:stretch>
            <a:fillRect/>
          </a:stretch>
        </p:blipFill>
        <p:spPr>
          <a:xfrm>
            <a:off x="2518729" y="2650862"/>
            <a:ext cx="889834" cy="889149"/>
          </a:xfrm>
          <a:prstGeom prst="rect">
            <a:avLst/>
          </a:prstGeom>
        </p:spPr>
      </p:pic>
      <p:sp>
        <p:nvSpPr>
          <p:cNvPr id="7" name="TextBox 6"/>
          <p:cNvSpPr txBox="1"/>
          <p:nvPr/>
        </p:nvSpPr>
        <p:spPr>
          <a:xfrm>
            <a:off x="533400" y="1600200"/>
            <a:ext cx="8001000" cy="830997"/>
          </a:xfrm>
          <a:prstGeom prst="rect">
            <a:avLst/>
          </a:prstGeom>
          <a:noFill/>
        </p:spPr>
        <p:txBody>
          <a:bodyPr wrap="square" rtlCol="0">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Old days: </a:t>
            </a:r>
            <a:r>
              <a:rPr lang="en-US" sz="2400" dirty="0" smtClean="0">
                <a:latin typeface="Times New Roman" panose="02020603050405020304" pitchFamily="18" charset="0"/>
                <a:cs typeface="Times New Roman" panose="02020603050405020304" pitchFamily="18" charset="0"/>
              </a:rPr>
              <a:t>Only a few companies are generating data, all others are consuming data </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5562600" y="2559936"/>
            <a:ext cx="1251853" cy="929560"/>
          </a:xfrm>
          <a:prstGeom prst="rect">
            <a:avLst/>
          </a:prstGeom>
        </p:spPr>
      </p:pic>
      <p:sp>
        <p:nvSpPr>
          <p:cNvPr id="9" name="Right Arrow 8"/>
          <p:cNvSpPr/>
          <p:nvPr/>
        </p:nvSpPr>
        <p:spPr>
          <a:xfrm>
            <a:off x="3574068" y="2843705"/>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565825" y="3810000"/>
            <a:ext cx="8197175" cy="1828604"/>
            <a:chOff x="413460" y="4565868"/>
            <a:chExt cx="7832895" cy="1828604"/>
          </a:xfrm>
        </p:grpSpPr>
        <p:pic>
          <p:nvPicPr>
            <p:cNvPr id="11" name="Picture 10" descr="Screen shot 2013-01-13 at 5.50.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4681" y="5480268"/>
              <a:ext cx="1317519" cy="914204"/>
            </a:xfrm>
            <a:prstGeom prst="rect">
              <a:avLst/>
            </a:prstGeom>
          </p:spPr>
        </p:pic>
        <p:sp>
          <p:nvSpPr>
            <p:cNvPr id="12" name="Rectangle 11"/>
            <p:cNvSpPr/>
            <p:nvPr/>
          </p:nvSpPr>
          <p:spPr>
            <a:xfrm>
              <a:off x="413460" y="4565868"/>
              <a:ext cx="7832895" cy="830997"/>
            </a:xfrm>
            <a:prstGeom prst="rect">
              <a:avLst/>
            </a:prstGeom>
          </p:spPr>
          <p:txBody>
            <a:bodyPr wrap="square">
              <a:spAutoFit/>
            </a:bodyPr>
            <a:lstStyle/>
            <a:p>
              <a:r>
                <a:rPr lang="en-US" sz="2400" b="1" dirty="0" smtClean="0">
                  <a:solidFill>
                    <a:srgbClr val="0000FF"/>
                  </a:solidFill>
                  <a:latin typeface="Times New Roman" panose="02020603050405020304" pitchFamily="18" charset="0"/>
                  <a:cs typeface="Times New Roman" panose="02020603050405020304" pitchFamily="18" charset="0"/>
                </a:rPr>
                <a:t>Nowadays: </a:t>
              </a:r>
              <a:r>
                <a:rPr lang="en-US" sz="2400" dirty="0">
                  <a:latin typeface="Times New Roman" panose="02020603050405020304" pitchFamily="18" charset="0"/>
                  <a:cs typeface="Times New Roman" panose="02020603050405020304" pitchFamily="18" charset="0"/>
                </a:rPr>
                <a:t>A</a:t>
              </a:r>
              <a:r>
                <a:rPr lang="en-US" sz="2400" dirty="0" smtClean="0">
                  <a:latin typeface="Times New Roman" panose="02020603050405020304" pitchFamily="18" charset="0"/>
                  <a:cs typeface="Times New Roman" panose="02020603050405020304" pitchFamily="18" charset="0"/>
                </a:rPr>
                <a:t>ll of us are generating data, and all of us are consuming data </a:t>
              </a:r>
              <a:endParaRPr lang="en-US" sz="2400" dirty="0">
                <a:latin typeface="Times New Roman" panose="02020603050405020304" pitchFamily="18" charset="0"/>
                <a:cs typeface="Times New Roman" panose="02020603050405020304" pitchFamily="18" charset="0"/>
              </a:endParaRPr>
            </a:p>
          </p:txBody>
        </p:sp>
        <p:sp>
          <p:nvSpPr>
            <p:cNvPr id="13" name="Right Arrow 12"/>
            <p:cNvSpPr/>
            <p:nvPr/>
          </p:nvSpPr>
          <p:spPr>
            <a:xfrm>
              <a:off x="3282560" y="5671604"/>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5391506" y="5383225"/>
              <a:ext cx="1251853" cy="929560"/>
            </a:xfrm>
            <a:prstGeom prst="rect">
              <a:avLst/>
            </a:prstGeom>
          </p:spPr>
        </p:pic>
      </p:grpSp>
    </p:spTree>
    <p:extLst>
      <p:ext uri="{BB962C8B-B14F-4D97-AF65-F5344CB8AC3E}">
        <p14:creationId xmlns:p14="http://schemas.microsoft.com/office/powerpoint/2010/main" val="193766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Volume (cont'd</a:t>
            </a:r>
            <a:r>
              <a:rPr lang="en-US"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Data volume is increasing exponentially </a:t>
            </a:r>
          </a:p>
          <a:p>
            <a:r>
              <a:rPr lang="en-US" dirty="0" smtClean="0">
                <a:latin typeface="Times New Roman" panose="02020603050405020304" pitchFamily="18" charset="0"/>
                <a:cs typeface="Times New Roman" panose="02020603050405020304" pitchFamily="18" charset="0"/>
              </a:rPr>
              <a:t>1.8 </a:t>
            </a:r>
            <a:r>
              <a:rPr lang="en-US" dirty="0" err="1">
                <a:latin typeface="Times New Roman" panose="02020603050405020304" pitchFamily="18" charset="0"/>
                <a:cs typeface="Times New Roman" panose="02020603050405020304" pitchFamily="18" charset="0"/>
              </a:rPr>
              <a:t>zetabytes</a:t>
            </a:r>
            <a:r>
              <a:rPr lang="en-US" dirty="0">
                <a:latin typeface="Times New Roman" panose="02020603050405020304" pitchFamily="18" charset="0"/>
                <a:cs typeface="Times New Roman" panose="02020603050405020304" pitchFamily="18" charset="0"/>
              </a:rPr>
              <a:t> (10</a:t>
            </a:r>
            <a:r>
              <a:rPr lang="en-US" baseline="30000" dirty="0">
                <a:latin typeface="Times New Roman" panose="02020603050405020304" pitchFamily="18" charset="0"/>
                <a:cs typeface="Times New Roman" panose="02020603050405020304" pitchFamily="18" charset="0"/>
              </a:rPr>
              <a:t>21</a:t>
            </a:r>
            <a:r>
              <a:rPr lang="en-US" dirty="0">
                <a:latin typeface="Times New Roman" panose="02020603050405020304" pitchFamily="18" charset="0"/>
                <a:cs typeface="Times New Roman" panose="02020603050405020304" pitchFamily="18" charset="0"/>
              </a:rPr>
              <a:t> bytes, or </a:t>
            </a:r>
            <a:r>
              <a:rPr lang="en-US" dirty="0" smtClean="0">
                <a:latin typeface="Times New Roman" panose="02020603050405020304" pitchFamily="18" charset="0"/>
                <a:cs typeface="Times New Roman" panose="02020603050405020304" pitchFamily="18" charset="0"/>
              </a:rPr>
              <a:t>1,024 </a:t>
            </a:r>
            <a:r>
              <a:rPr lang="en-US" dirty="0" err="1">
                <a:latin typeface="Times New Roman" panose="02020603050405020304" pitchFamily="18" charset="0"/>
                <a:cs typeface="Times New Roman" panose="02020603050405020304" pitchFamily="18" charset="0"/>
              </a:rPr>
              <a:t>exabytes</a:t>
            </a:r>
            <a:r>
              <a:rPr lang="en-US" dirty="0">
                <a:latin typeface="Times New Roman" panose="02020603050405020304" pitchFamily="18" charset="0"/>
                <a:cs typeface="Times New Roman" panose="02020603050405020304" pitchFamily="18" charset="0"/>
              </a:rPr>
              <a:t>)</a:t>
            </a:r>
          </a:p>
          <a:p>
            <a:pPr lvl="1"/>
            <a:r>
              <a:rPr lang="en-US" dirty="0" smtClean="0">
                <a:latin typeface="Times New Roman" panose="02020603050405020304" pitchFamily="18" charset="0"/>
                <a:cs typeface="Times New Roman" panose="02020603050405020304" pitchFamily="18" charset="0"/>
              </a:rPr>
              <a:t>An </a:t>
            </a:r>
            <a:r>
              <a:rPr lang="en-US" dirty="0">
                <a:latin typeface="Times New Roman" panose="02020603050405020304" pitchFamily="18" charset="0"/>
                <a:cs typeface="Times New Roman" panose="02020603050405020304" pitchFamily="18" charset="0"/>
              </a:rPr>
              <a:t>estimation for the data stored by </a:t>
            </a:r>
            <a:r>
              <a:rPr lang="en-US" dirty="0" smtClean="0">
                <a:latin typeface="Times New Roman" panose="02020603050405020304" pitchFamily="18" charset="0"/>
                <a:cs typeface="Times New Roman" panose="02020603050405020304" pitchFamily="18" charset="0"/>
              </a:rPr>
              <a:t>human kind in 2011</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40 </a:t>
            </a:r>
            <a:r>
              <a:rPr lang="en-US" dirty="0" err="1">
                <a:latin typeface="Times New Roman" panose="02020603050405020304" pitchFamily="18" charset="0"/>
                <a:cs typeface="Times New Roman" panose="02020603050405020304" pitchFamily="18" charset="0"/>
              </a:rPr>
              <a:t>zetabytes</a:t>
            </a:r>
            <a:r>
              <a:rPr lang="en-US" dirty="0">
                <a:latin typeface="Times New Roman" panose="02020603050405020304" pitchFamily="18" charset="0"/>
                <a:cs typeface="Times New Roman" panose="02020603050405020304" pitchFamily="18" charset="0"/>
              </a:rPr>
              <a:t> in 2020</a:t>
            </a:r>
          </a:p>
          <a:p>
            <a:r>
              <a:rPr lang="en-US" dirty="0">
                <a:latin typeface="Times New Roman" panose="02020603050405020304" pitchFamily="18" charset="0"/>
                <a:cs typeface="Times New Roman" panose="02020603050405020304" pitchFamily="18" charset="0"/>
              </a:rPr>
              <a:t>• But</a:t>
            </a:r>
          </a:p>
          <a:p>
            <a:pPr lvl="1"/>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than 1% of big data is analyzed</a:t>
            </a:r>
          </a:p>
          <a:p>
            <a:pPr lvl="1"/>
            <a:r>
              <a:rPr lang="en-US" dirty="0" smtClean="0">
                <a:latin typeface="Times New Roman" panose="02020603050405020304" pitchFamily="18" charset="0"/>
                <a:cs typeface="Times New Roman" panose="02020603050405020304" pitchFamily="18" charset="0"/>
              </a:rPr>
              <a:t>Less </a:t>
            </a:r>
            <a:r>
              <a:rPr lang="en-US" dirty="0">
                <a:latin typeface="Times New Roman" panose="02020603050405020304" pitchFamily="18" charset="0"/>
                <a:cs typeface="Times New Roman" panose="02020603050405020304" pitchFamily="18" charset="0"/>
              </a:rPr>
              <a:t>than 20% of big data is protected</a:t>
            </a:r>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Source</a:t>
            </a:r>
            <a:r>
              <a:rPr lang="en-US" sz="2000" dirty="0">
                <a:latin typeface="Times New Roman" panose="02020603050405020304" pitchFamily="18" charset="0"/>
                <a:cs typeface="Times New Roman" panose="02020603050405020304" pitchFamily="18" charset="0"/>
              </a:rPr>
              <a:t>: Digital Universe study of International </a:t>
            </a:r>
            <a:r>
              <a:rPr lang="en-US" sz="2000" dirty="0" smtClean="0">
                <a:latin typeface="Times New Roman" panose="02020603050405020304" pitchFamily="18" charset="0"/>
                <a:cs typeface="Times New Roman" panose="02020603050405020304" pitchFamily="18" charset="0"/>
              </a:rPr>
              <a:t>Data Corporation </a:t>
            </a:r>
            <a:r>
              <a:rPr lang="en-US" sz="2000" dirty="0">
                <a:latin typeface="Times New Roman" panose="02020603050405020304" pitchFamily="18" charset="0"/>
                <a:cs typeface="Times New Roman" panose="02020603050405020304" pitchFamily="18" charset="0"/>
              </a:rPr>
              <a:t>(IDC), </a:t>
            </a:r>
            <a:r>
              <a:rPr lang="en-US" sz="2000" dirty="0" smtClean="0">
                <a:latin typeface="Times New Roman" panose="02020603050405020304" pitchFamily="18" charset="0"/>
                <a:cs typeface="Times New Roman" panose="02020603050405020304" pitchFamily="18" charset="0"/>
              </a:rPr>
              <a:t>December, </a:t>
            </a:r>
            <a:r>
              <a:rPr lang="en-US" sz="2000" dirty="0">
                <a:latin typeface="Times New Roman" panose="02020603050405020304" pitchFamily="18" charset="0"/>
                <a:cs typeface="Times New Roman" panose="02020603050405020304" pitchFamily="18" charset="0"/>
              </a:rPr>
              <a:t>2012 </a:t>
            </a: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latin typeface="Times New Roman" panose="02020603050405020304" pitchFamily="18" charset="0"/>
                <a:cs typeface="Times New Roman" panose="02020603050405020304" pitchFamily="18" charset="0"/>
              </a:rPr>
              <a:pPr>
                <a:defRPr/>
              </a:pPr>
              <a:t>23</a:t>
            </a:fld>
            <a:endParaRPr lang="en-US" altLang="zh-CN">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4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Velocity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24</a:t>
            </a:fld>
            <a:endParaRPr lang="en-US"/>
          </a:p>
        </p:txBody>
      </p:sp>
      <p:pic>
        <p:nvPicPr>
          <p:cNvPr id="57347" name="Picture 3" descr="C:\Users\lianx\AppData\Local\Microsoft\Windows\Temporary Internet Files\Content.IE5\J9KJX5N2\MC900332674[1].wmf"/>
          <p:cNvPicPr>
            <a:picLocks noChangeAspect="1" noChangeArrowheads="1"/>
          </p:cNvPicPr>
          <p:nvPr/>
        </p:nvPicPr>
        <p:blipFill>
          <a:blip r:embed="rId2" cstate="print">
            <a:clrChange>
              <a:clrFrom>
                <a:srgbClr val="F9E2BC"/>
              </a:clrFrom>
              <a:clrTo>
                <a:srgbClr val="F9E2BC">
                  <a:alpha val="0"/>
                </a:srgbClr>
              </a:clrTo>
            </a:clrChange>
            <a:extLst>
              <a:ext uri="{28A0092B-C50C-407E-A947-70E740481C1C}">
                <a14:useLocalDpi xmlns:a14="http://schemas.microsoft.com/office/drawing/2010/main" val="0"/>
              </a:ext>
            </a:extLst>
          </a:blip>
          <a:srcRect/>
          <a:stretch>
            <a:fillRect/>
          </a:stretch>
        </p:blipFill>
        <p:spPr bwMode="auto">
          <a:xfrm>
            <a:off x="4571998" y="1250988"/>
            <a:ext cx="3580183" cy="4057136"/>
          </a:xfrm>
          <a:prstGeom prst="rect">
            <a:avLst/>
          </a:prstGeom>
          <a:noFill/>
          <a:extLst>
            <a:ext uri="{909E8E84-426E-40DD-AFC4-6F175D3DCCD1}">
              <a14:hiddenFill xmlns:a14="http://schemas.microsoft.com/office/drawing/2010/main">
                <a:solidFill>
                  <a:srgbClr val="FFFFFF"/>
                </a:solidFill>
              </a14:hiddenFill>
            </a:ext>
          </a:extLst>
        </p:spPr>
      </p:pic>
      <p:pic>
        <p:nvPicPr>
          <p:cNvPr id="57348" name="Picture 4" descr="C:\Users\lianx\AppData\Local\Microsoft\Windows\Temporary Internet Files\Content.IE5\3O4M90T5\MC900439359[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2993" y="751652"/>
            <a:ext cx="2376264" cy="237626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4843" y="3960684"/>
            <a:ext cx="2244696" cy="1801095"/>
            <a:chOff x="537294" y="1642393"/>
            <a:chExt cx="2244696" cy="1801095"/>
          </a:xfrm>
        </p:grpSpPr>
        <p:pic>
          <p:nvPicPr>
            <p:cNvPr id="57364" name="Picture 20" descr="C:\Users\lianx\AppData\Local\Microsoft\Windows\Temporary Internet Files\Content.IE5\J5X50IQ1\MC91021635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294" y="2370797"/>
              <a:ext cx="1049368" cy="914187"/>
            </a:xfrm>
            <a:prstGeom prst="rect">
              <a:avLst/>
            </a:prstGeom>
            <a:noFill/>
            <a:extLst>
              <a:ext uri="{909E8E84-426E-40DD-AFC4-6F175D3DCCD1}">
                <a14:hiddenFill xmlns:a14="http://schemas.microsoft.com/office/drawing/2010/main">
                  <a:solidFill>
                    <a:srgbClr val="FFFFFF"/>
                  </a:solidFill>
                </a14:hiddenFill>
              </a:ext>
            </a:extLst>
          </p:spPr>
        </p:pic>
        <p:pic>
          <p:nvPicPr>
            <p:cNvPr id="57365" name="Picture 21" descr="C:\Users\lianx\AppData\Local\Microsoft\Windows\Temporary Internet Files\Content.IE5\594R071O\MP90039023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6490" y="2370797"/>
              <a:ext cx="1085500" cy="774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7366" name="Picture 22" descr="C:\Users\lianx\AppData\Local\Microsoft\Windows\Temporary Internet Files\Content.IE5\XXFKCFPB\MP900337348[1].jpg"/>
            <p:cNvPicPr>
              <a:picLocks noChangeAspect="1" noChangeArrowheads="1"/>
            </p:cNvPicPr>
            <p:nvPr/>
          </p:nvPicPr>
          <p:blipFill>
            <a:blip r:embed="rId6" cstate="print">
              <a:clrChange>
                <a:clrFrom>
                  <a:srgbClr val="030303"/>
                </a:clrFrom>
                <a:clrTo>
                  <a:srgbClr val="030303">
                    <a:alpha val="0"/>
                  </a:srgbClr>
                </a:clrTo>
              </a:clrChange>
              <a:extLst>
                <a:ext uri="{28A0092B-C50C-407E-A947-70E740481C1C}">
                  <a14:useLocalDpi xmlns:a14="http://schemas.microsoft.com/office/drawing/2010/main" val="0"/>
                </a:ext>
              </a:extLst>
            </a:blip>
            <a:srcRect/>
            <a:stretch>
              <a:fillRect/>
            </a:stretch>
          </p:blipFill>
          <p:spPr bwMode="auto">
            <a:xfrm rot="18445677">
              <a:off x="1252879" y="2712369"/>
              <a:ext cx="853446" cy="608792"/>
            </a:xfrm>
            <a:prstGeom prst="rect">
              <a:avLst/>
            </a:prstGeom>
            <a:noFill/>
            <a:extLst>
              <a:ext uri="{909E8E84-426E-40DD-AFC4-6F175D3DCCD1}">
                <a14:hiddenFill xmlns:a14="http://schemas.microsoft.com/office/drawing/2010/main">
                  <a:solidFill>
                    <a:srgbClr val="FFFFFF"/>
                  </a:solidFill>
                </a14:hiddenFill>
              </a:ext>
            </a:extLst>
          </p:spPr>
        </p:pic>
        <p:pic>
          <p:nvPicPr>
            <p:cNvPr id="57367" name="Picture 23" descr="C:\Users\lianx\AppData\Local\Microsoft\Windows\Temporary Internet Files\Content.IE5\OCP20KBL\MC91021636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1770" y="1642393"/>
              <a:ext cx="1141864" cy="994768"/>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2" descr="C:\Users\lianx\AppData\Local\Microsoft\Windows\Temporary Internet Files\Content.IE5\TG4YF4O2\MP900438776[1].jpg"/>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81990" y="4951172"/>
            <a:ext cx="5370193" cy="10801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C:\Users\lianx\AppData\Local\Microsoft\Windows\Temporary Internet Files\Content.IE5\TIG1J2K5\MC90043162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4570" y="4450874"/>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094570" y="5757802"/>
            <a:ext cx="413446" cy="413446"/>
          </a:xfrm>
          <a:prstGeom prst="rect">
            <a:avLst/>
          </a:prstGeom>
          <a:noFill/>
        </p:spPr>
      </p:pic>
      <p:pic>
        <p:nvPicPr>
          <p:cNvPr id="49"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1829049" y="5139039"/>
            <a:ext cx="413446" cy="413446"/>
          </a:xfrm>
          <a:prstGeom prst="rect">
            <a:avLst/>
          </a:prstGeom>
          <a:noFill/>
        </p:spPr>
      </p:pic>
      <p:pic>
        <p:nvPicPr>
          <p:cNvPr id="50"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094570" y="4320009"/>
            <a:ext cx="413446" cy="413446"/>
          </a:xfrm>
          <a:prstGeom prst="rect">
            <a:avLst/>
          </a:prstGeom>
          <a:noFill/>
        </p:spPr>
      </p:pic>
      <p:pic>
        <p:nvPicPr>
          <p:cNvPr id="51"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726506" y="5208971"/>
            <a:ext cx="413446" cy="413446"/>
          </a:xfrm>
          <a:prstGeom prst="rect">
            <a:avLst/>
          </a:prstGeom>
          <a:noFill/>
        </p:spPr>
      </p:pic>
      <p:pic>
        <p:nvPicPr>
          <p:cNvPr id="52"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673343" y="6031292"/>
            <a:ext cx="413446" cy="413446"/>
          </a:xfrm>
          <a:prstGeom prst="rect">
            <a:avLst/>
          </a:prstGeom>
          <a:noFill/>
        </p:spPr>
      </p:pic>
      <p:pic>
        <p:nvPicPr>
          <p:cNvPr id="53"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519783" y="4331757"/>
            <a:ext cx="413446" cy="413446"/>
          </a:xfrm>
          <a:prstGeom prst="rect">
            <a:avLst/>
          </a:prstGeom>
          <a:noFill/>
        </p:spPr>
      </p:pic>
      <p:pic>
        <p:nvPicPr>
          <p:cNvPr id="54"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2821041" y="4037428"/>
            <a:ext cx="413446" cy="413446"/>
          </a:xfrm>
          <a:prstGeom prst="rect">
            <a:avLst/>
          </a:prstGeom>
          <a:noFill/>
        </p:spPr>
      </p:pic>
      <p:pic>
        <p:nvPicPr>
          <p:cNvPr id="55" name="Picture 3" descr="C:\Users\Will\AppData\Local\Microsoft\Windows\Temporary Internet Files\Content.IE5\0914OYCK\MC900434845[1].png"/>
          <p:cNvPicPr>
            <a:picLocks noChangeAspect="1" noChangeArrowheads="1"/>
          </p:cNvPicPr>
          <p:nvPr/>
        </p:nvPicPr>
        <p:blipFill>
          <a:blip r:embed="rId10" cstate="print"/>
          <a:srcRect/>
          <a:stretch>
            <a:fillRect/>
          </a:stretch>
        </p:blipFill>
        <p:spPr bwMode="auto">
          <a:xfrm>
            <a:off x="3408252" y="5824569"/>
            <a:ext cx="413446" cy="413446"/>
          </a:xfrm>
          <a:prstGeom prst="rect">
            <a:avLst/>
          </a:prstGeom>
          <a:noFill/>
        </p:spPr>
      </p:pic>
      <p:sp>
        <p:nvSpPr>
          <p:cNvPr id="63" name="Explosion 1 62"/>
          <p:cNvSpPr/>
          <p:nvPr/>
        </p:nvSpPr>
        <p:spPr>
          <a:xfrm rot="20874631">
            <a:off x="2278126" y="2468618"/>
            <a:ext cx="6971402" cy="1772164"/>
          </a:xfrm>
          <a:prstGeom prst="irregularSeal1">
            <a:avLst/>
          </a:prstGeom>
          <a:solidFill>
            <a:srgbClr val="FFC9C9"/>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anose="02020603050405020304" pitchFamily="18" charset="0"/>
                <a:cs typeface="Times New Roman" panose="02020603050405020304" pitchFamily="18" charset="0"/>
              </a:rPr>
              <a:t>Fast Data Retrieval, Analysis, and</a:t>
            </a:r>
            <a:r>
              <a:rPr lang="en-US" sz="2400" b="1" dirty="0">
                <a:solidFill>
                  <a:srgbClr val="FF0000"/>
                </a:solidFill>
                <a:latin typeface="Times New Roman" panose="02020603050405020304" pitchFamily="18" charset="0"/>
                <a:cs typeface="Times New Roman" panose="02020603050405020304" pitchFamily="18" charset="0"/>
              </a:rPr>
              <a:t> Mining</a:t>
            </a:r>
          </a:p>
        </p:txBody>
      </p:sp>
      <p:sp>
        <p:nvSpPr>
          <p:cNvPr id="66" name="Rectangle 65"/>
          <p:cNvSpPr/>
          <p:nvPr/>
        </p:nvSpPr>
        <p:spPr>
          <a:xfrm rot="21033522">
            <a:off x="56258" y="4937451"/>
            <a:ext cx="9009960" cy="832018"/>
          </a:xfrm>
          <a:prstGeom prst="rect">
            <a:avLst/>
          </a:prstGeom>
          <a:solidFill>
            <a:srgbClr val="FFCDFF"/>
          </a:solidFill>
          <a:ln w="508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FF"/>
                </a:solidFill>
                <a:latin typeface="Times New Roman" panose="02020603050405020304" pitchFamily="18" charset="0"/>
                <a:cs typeface="Times New Roman" panose="02020603050405020304" pitchFamily="18" charset="0"/>
              </a:rPr>
              <a:t>Efficient and </a:t>
            </a:r>
            <a:r>
              <a:rPr lang="en-US" sz="2400" b="1" dirty="0" smtClean="0">
                <a:solidFill>
                  <a:srgbClr val="FF00FF"/>
                </a:solidFill>
                <a:latin typeface="Times New Roman" panose="02020603050405020304" pitchFamily="18" charset="0"/>
                <a:cs typeface="Times New Roman" panose="02020603050405020304" pitchFamily="18" charset="0"/>
              </a:rPr>
              <a:t>Quality-Aware Query Processing Over Big Data! </a:t>
            </a:r>
            <a:endParaRPr lang="en-US" sz="2400" b="1"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03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7347"/>
                                        </p:tgtEl>
                                        <p:attrNameLst>
                                          <p:attrName>style.visibility</p:attrName>
                                        </p:attrNameLst>
                                      </p:cBhvr>
                                      <p:to>
                                        <p:strVal val="visible"/>
                                      </p:to>
                                    </p:set>
                                    <p:animEffect transition="in" filter="wipe(down)">
                                      <p:cBhvr>
                                        <p:cTn id="11" dur="500"/>
                                        <p:tgtEl>
                                          <p:spTgt spid="5734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dissolve">
                                      <p:cBhvr>
                                        <p:cTn id="15" dur="500"/>
                                        <p:tgtEl>
                                          <p:spTgt spid="5734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dissolve">
                                      <p:cBhvr>
                                        <p:cTn id="20" dur="50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anose="02020603050405020304" pitchFamily="18" charset="0"/>
                <a:cs typeface="Times New Roman" panose="02020603050405020304" pitchFamily="18" charset="0"/>
              </a:rPr>
              <a:t>Real-Time/Fast Data</a:t>
            </a:r>
            <a:endParaRPr lang="en-US"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42403" y="2286000"/>
            <a:ext cx="2603598" cy="2202149"/>
            <a:chOff x="320661" y="1694798"/>
            <a:chExt cx="2603598" cy="2202149"/>
          </a:xfrm>
        </p:grpSpPr>
        <p:pic>
          <p:nvPicPr>
            <p:cNvPr id="9" name="Picture 8" descr="Screen shot 2013-01-13 at 5.24.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73" y="1694798"/>
              <a:ext cx="1092761" cy="1806907"/>
            </a:xfrm>
            <a:prstGeom prst="rect">
              <a:avLst/>
            </a:prstGeom>
          </p:spPr>
        </p:pic>
        <p:sp>
          <p:nvSpPr>
            <p:cNvPr id="18" name="TextBox 17"/>
            <p:cNvSpPr txBox="1"/>
            <p:nvPr/>
          </p:nvSpPr>
          <p:spPr>
            <a:xfrm>
              <a:off x="320661" y="3312172"/>
              <a:ext cx="2603598" cy="584775"/>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Social media and networks</a:t>
              </a:r>
            </a:p>
            <a:p>
              <a:r>
                <a:rPr lang="en-US" sz="1600" dirty="0" smtClean="0">
                  <a:latin typeface="Times New Roman" panose="02020603050405020304" pitchFamily="18" charset="0"/>
                  <a:cs typeface="Times New Roman" panose="02020603050405020304" pitchFamily="18" charset="0"/>
                </a:rPr>
                <a:t>(all of us are generating data)</a:t>
              </a:r>
              <a:endParaRPr lang="en-US" sz="1600" dirty="0">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2969173" y="2268459"/>
            <a:ext cx="2791218" cy="2266489"/>
            <a:chOff x="3047431" y="1677257"/>
            <a:chExt cx="2791218" cy="2266489"/>
          </a:xfrm>
        </p:grpSpPr>
        <p:pic>
          <p:nvPicPr>
            <p:cNvPr id="5" name="Picture 4"/>
            <p:cNvPicPr>
              <a:picLocks noChangeAspect="1"/>
            </p:cNvPicPr>
            <p:nvPr/>
          </p:nvPicPr>
          <p:blipFill>
            <a:blip r:embed="rId4"/>
            <a:stretch>
              <a:fillRect/>
            </a:stretch>
          </p:blipFill>
          <p:spPr>
            <a:xfrm>
              <a:off x="4641644" y="1868931"/>
              <a:ext cx="994591" cy="671289"/>
            </a:xfrm>
            <a:prstGeom prst="rect">
              <a:avLst/>
            </a:prstGeom>
          </p:spPr>
        </p:pic>
        <p:pic>
          <p:nvPicPr>
            <p:cNvPr id="6" name="Picture 5"/>
            <p:cNvPicPr>
              <a:picLocks noChangeAspect="1"/>
            </p:cNvPicPr>
            <p:nvPr/>
          </p:nvPicPr>
          <p:blipFill>
            <a:blip r:embed="rId5"/>
            <a:stretch>
              <a:fillRect/>
            </a:stretch>
          </p:blipFill>
          <p:spPr>
            <a:xfrm>
              <a:off x="3841011" y="1868931"/>
              <a:ext cx="800633" cy="671289"/>
            </a:xfrm>
            <a:prstGeom prst="rect">
              <a:avLst/>
            </a:prstGeom>
          </p:spPr>
        </p:pic>
        <p:pic>
          <p:nvPicPr>
            <p:cNvPr id="10" name="Picture 9"/>
            <p:cNvPicPr>
              <a:picLocks noChangeAspect="1"/>
            </p:cNvPicPr>
            <p:nvPr/>
          </p:nvPicPr>
          <p:blipFill>
            <a:blip r:embed="rId6"/>
            <a:stretch>
              <a:fillRect/>
            </a:stretch>
          </p:blipFill>
          <p:spPr>
            <a:xfrm>
              <a:off x="4651715" y="2540220"/>
              <a:ext cx="984520" cy="747822"/>
            </a:xfrm>
            <a:prstGeom prst="rect">
              <a:avLst/>
            </a:prstGeom>
          </p:spPr>
        </p:pic>
        <p:pic>
          <p:nvPicPr>
            <p:cNvPr id="11" name="Picture 10"/>
            <p:cNvPicPr>
              <a:picLocks noChangeAspect="1"/>
            </p:cNvPicPr>
            <p:nvPr/>
          </p:nvPicPr>
          <p:blipFill>
            <a:blip r:embed="rId7"/>
            <a:stretch>
              <a:fillRect/>
            </a:stretch>
          </p:blipFill>
          <p:spPr>
            <a:xfrm>
              <a:off x="3047431" y="1677257"/>
              <a:ext cx="691475" cy="968065"/>
            </a:xfrm>
            <a:prstGeom prst="rect">
              <a:avLst/>
            </a:prstGeom>
          </p:spPr>
        </p:pic>
        <p:pic>
          <p:nvPicPr>
            <p:cNvPr id="12" name="Picture 11"/>
            <p:cNvPicPr>
              <a:picLocks noChangeAspect="1"/>
            </p:cNvPicPr>
            <p:nvPr/>
          </p:nvPicPr>
          <p:blipFill>
            <a:blip r:embed="rId8"/>
            <a:stretch>
              <a:fillRect/>
            </a:stretch>
          </p:blipFill>
          <p:spPr>
            <a:xfrm>
              <a:off x="3492577" y="2540220"/>
              <a:ext cx="1149067" cy="747822"/>
            </a:xfrm>
            <a:prstGeom prst="rect">
              <a:avLst/>
            </a:prstGeom>
          </p:spPr>
        </p:pic>
        <p:sp>
          <p:nvSpPr>
            <p:cNvPr id="19" name="TextBox 18"/>
            <p:cNvSpPr txBox="1"/>
            <p:nvPr/>
          </p:nvSpPr>
          <p:spPr>
            <a:xfrm>
              <a:off x="3289353" y="3358970"/>
              <a:ext cx="2549296" cy="584776"/>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Scientific instruments</a:t>
              </a:r>
            </a:p>
            <a:p>
              <a:r>
                <a:rPr lang="en-US" sz="1600" dirty="0" smtClean="0">
                  <a:latin typeface="Times New Roman" panose="02020603050405020304" pitchFamily="18" charset="0"/>
                  <a:cs typeface="Times New Roman" panose="02020603050405020304" pitchFamily="18" charset="0"/>
                </a:rPr>
                <a:t>(collecting all sorts of data) </a:t>
              </a:r>
              <a:endParaRPr lang="en-US" sz="16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5781468" y="2024673"/>
            <a:ext cx="2957260" cy="1359828"/>
            <a:chOff x="6115278" y="1765168"/>
            <a:chExt cx="2957260" cy="1359828"/>
          </a:xfrm>
        </p:grpSpPr>
        <p:pic>
          <p:nvPicPr>
            <p:cNvPr id="16" name="Picture 15"/>
            <p:cNvPicPr>
              <a:picLocks noChangeAspect="1"/>
            </p:cNvPicPr>
            <p:nvPr/>
          </p:nvPicPr>
          <p:blipFill>
            <a:blip r:embed="rId9"/>
            <a:stretch>
              <a:fillRect/>
            </a:stretch>
          </p:blipFill>
          <p:spPr>
            <a:xfrm>
              <a:off x="7575339" y="1765168"/>
              <a:ext cx="797063" cy="797063"/>
            </a:xfrm>
            <a:prstGeom prst="rect">
              <a:avLst/>
            </a:prstGeom>
          </p:spPr>
        </p:pic>
        <p:pic>
          <p:nvPicPr>
            <p:cNvPr id="17" name="Picture 16"/>
            <p:cNvPicPr>
              <a:picLocks noChangeAspect="1"/>
            </p:cNvPicPr>
            <p:nvPr/>
          </p:nvPicPr>
          <p:blipFill>
            <a:blip r:embed="rId10"/>
            <a:stretch>
              <a:fillRect/>
            </a:stretch>
          </p:blipFill>
          <p:spPr>
            <a:xfrm>
              <a:off x="6697879" y="1766568"/>
              <a:ext cx="877460" cy="795663"/>
            </a:xfrm>
            <a:prstGeom prst="rect">
              <a:avLst/>
            </a:prstGeom>
          </p:spPr>
        </p:pic>
        <p:sp>
          <p:nvSpPr>
            <p:cNvPr id="20" name="TextBox 19"/>
            <p:cNvSpPr txBox="1"/>
            <p:nvPr/>
          </p:nvSpPr>
          <p:spPr>
            <a:xfrm>
              <a:off x="6115278" y="2540220"/>
              <a:ext cx="2957260" cy="584776"/>
            </a:xfrm>
            <a:prstGeom prst="rect">
              <a:avLst/>
            </a:prstGeom>
            <a:noFill/>
          </p:spPr>
          <p:txBody>
            <a:bodyPr wrap="non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Mobile devices </a:t>
              </a:r>
            </a:p>
            <a:p>
              <a:r>
                <a:rPr lang="en-US" sz="1600" dirty="0" smtClean="0">
                  <a:latin typeface="Times New Roman" panose="02020603050405020304" pitchFamily="18" charset="0"/>
                  <a:cs typeface="Times New Roman" panose="02020603050405020304" pitchFamily="18" charset="0"/>
                </a:rPr>
                <a:t>(tracking all objects all the time)</a:t>
              </a:r>
              <a:endParaRPr lang="en-US" sz="16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781468" y="3465819"/>
            <a:ext cx="3161506" cy="1228153"/>
            <a:chOff x="5859696" y="3469326"/>
            <a:chExt cx="3161506" cy="1228153"/>
          </a:xfrm>
        </p:grpSpPr>
        <p:pic>
          <p:nvPicPr>
            <p:cNvPr id="13" name="Picture 12"/>
            <p:cNvPicPr>
              <a:picLocks noChangeAspect="1"/>
            </p:cNvPicPr>
            <p:nvPr/>
          </p:nvPicPr>
          <p:blipFill>
            <a:blip r:embed="rId11"/>
            <a:stretch>
              <a:fillRect/>
            </a:stretch>
          </p:blipFill>
          <p:spPr>
            <a:xfrm>
              <a:off x="6369098" y="3501410"/>
              <a:ext cx="984502" cy="640989"/>
            </a:xfrm>
            <a:prstGeom prst="rect">
              <a:avLst/>
            </a:prstGeom>
          </p:spPr>
        </p:pic>
        <p:pic>
          <p:nvPicPr>
            <p:cNvPr id="14" name="Picture 13"/>
            <p:cNvPicPr>
              <a:picLocks noChangeAspect="1"/>
            </p:cNvPicPr>
            <p:nvPr/>
          </p:nvPicPr>
          <p:blipFill>
            <a:blip r:embed="rId12"/>
            <a:stretch>
              <a:fillRect/>
            </a:stretch>
          </p:blipFill>
          <p:spPr>
            <a:xfrm>
              <a:off x="7353600" y="3469326"/>
              <a:ext cx="1143056" cy="643377"/>
            </a:xfrm>
            <a:prstGeom prst="rect">
              <a:avLst/>
            </a:prstGeom>
          </p:spPr>
        </p:pic>
        <p:sp>
          <p:nvSpPr>
            <p:cNvPr id="21" name="TextBox 20"/>
            <p:cNvSpPr txBox="1"/>
            <p:nvPr/>
          </p:nvSpPr>
          <p:spPr>
            <a:xfrm>
              <a:off x="5859696" y="4112703"/>
              <a:ext cx="3161506" cy="584776"/>
            </a:xfrm>
            <a:prstGeom prst="rect">
              <a:avLst/>
            </a:prstGeom>
            <a:noFill/>
          </p:spPr>
          <p:txBody>
            <a:bodyPr wrap="square" rtlCol="0">
              <a:spAutoFit/>
            </a:bodyPr>
            <a:lstStyle/>
            <a:p>
              <a:r>
                <a:rPr lang="en-US" sz="1600" b="1" dirty="0" smtClean="0">
                  <a:solidFill>
                    <a:srgbClr val="800000"/>
                  </a:solidFill>
                  <a:latin typeface="Times New Roman" panose="02020603050405020304" pitchFamily="18" charset="0"/>
                  <a:cs typeface="Times New Roman" panose="02020603050405020304" pitchFamily="18" charset="0"/>
                </a:rPr>
                <a:t>Sensor technology and networks</a:t>
              </a:r>
            </a:p>
            <a:p>
              <a:r>
                <a:rPr lang="en-US" sz="1600" dirty="0" smtClean="0">
                  <a:latin typeface="Times New Roman" panose="02020603050405020304" pitchFamily="18" charset="0"/>
                  <a:cs typeface="Times New Roman" panose="02020603050405020304" pitchFamily="18" charset="0"/>
                </a:rPr>
                <a:t>(measuring all kinds of data) </a:t>
              </a:r>
              <a:endParaRPr lang="en-US" sz="1600" dirty="0">
                <a:latin typeface="Times New Roman" panose="02020603050405020304" pitchFamily="18" charset="0"/>
                <a:cs typeface="Times New Roman" panose="02020603050405020304" pitchFamily="18" charset="0"/>
              </a:endParaRPr>
            </a:p>
          </p:txBody>
        </p:sp>
      </p:grpSp>
      <p:sp>
        <p:nvSpPr>
          <p:cNvPr id="22" name="Content Placeholder 2"/>
          <p:cNvSpPr>
            <a:spLocks noGrp="1"/>
          </p:cNvSpPr>
          <p:nvPr>
            <p:ph idx="1"/>
          </p:nvPr>
        </p:nvSpPr>
        <p:spPr>
          <a:xfrm>
            <a:off x="425331" y="4985478"/>
            <a:ext cx="8071325" cy="1329316"/>
          </a:xfrm>
        </p:spPr>
        <p:txBody>
          <a:bodyPr>
            <a:normAutofit fontScale="55000" lnSpcReduction="20000"/>
          </a:bodyPr>
          <a:lstStyle/>
          <a:p>
            <a:pPr>
              <a:lnSpc>
                <a:spcPct val="12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progress and innovation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no longer hindered by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ability to collect </a:t>
            </a:r>
            <a:r>
              <a:rPr lang="en-US" dirty="0" smtClean="0">
                <a:latin typeface="Times New Roman" panose="02020603050405020304" pitchFamily="18" charset="0"/>
                <a:cs typeface="Times New Roman" panose="02020603050405020304" pitchFamily="18" charset="0"/>
              </a:rPr>
              <a:t>data</a:t>
            </a:r>
          </a:p>
          <a:p>
            <a:pPr>
              <a:lnSpc>
                <a:spcPct val="120000"/>
              </a:lnSpc>
            </a:pPr>
            <a:r>
              <a:rPr lang="en-US" dirty="0" smtClean="0">
                <a:latin typeface="Times New Roman" panose="02020603050405020304" pitchFamily="18" charset="0"/>
                <a:cs typeface="Times New Roman" panose="02020603050405020304" pitchFamily="18" charset="0"/>
              </a:rPr>
              <a:t>But, </a:t>
            </a:r>
            <a:r>
              <a:rPr lang="en-US" dirty="0">
                <a:latin typeface="Times New Roman" panose="02020603050405020304" pitchFamily="18" charset="0"/>
                <a:cs typeface="Times New Roman" panose="02020603050405020304" pitchFamily="18" charset="0"/>
              </a:rPr>
              <a:t>by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ability to manage, analyze</a:t>
            </a:r>
            <a:r>
              <a:rPr lang="en-US" dirty="0" smtClean="0">
                <a:latin typeface="Times New Roman" panose="02020603050405020304" pitchFamily="18" charset="0"/>
                <a:cs typeface="Times New Roman" panose="02020603050405020304" pitchFamily="18" charset="0"/>
              </a:rPr>
              <a:t>, summarize</a:t>
            </a:r>
            <a:r>
              <a:rPr lang="en-US" dirty="0">
                <a:latin typeface="Times New Roman" panose="02020603050405020304" pitchFamily="18" charset="0"/>
                <a:cs typeface="Times New Roman" panose="02020603050405020304" pitchFamily="18" charset="0"/>
              </a:rPr>
              <a:t>, visualize, and discover knowledge from the collected data </a:t>
            </a:r>
            <a:r>
              <a:rPr lang="en-US" b="1" i="1" u="sng" dirty="0">
                <a:latin typeface="Times New Roman" panose="02020603050405020304" pitchFamily="18" charset="0"/>
                <a:cs typeface="Times New Roman" panose="02020603050405020304" pitchFamily="18" charset="0"/>
              </a:rPr>
              <a:t>in a timely manner and in a </a:t>
            </a:r>
            <a:r>
              <a:rPr lang="en-US" b="1" i="1" u="sng" dirty="0" smtClean="0">
                <a:latin typeface="Times New Roman" panose="02020603050405020304" pitchFamily="18" charset="0"/>
                <a:cs typeface="Times New Roman" panose="02020603050405020304" pitchFamily="18" charset="0"/>
              </a:rPr>
              <a:t>scalable fashion</a:t>
            </a:r>
            <a:endParaRPr lang="en-US" b="1" i="1" u="sng"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EBFB1032-EA64-7144-B003-9BCC9D94B503}" type="slidenum">
              <a:rPr lang="en-US" smtClean="0">
                <a:latin typeface="Times New Roman" panose="02020603050405020304" pitchFamily="18" charset="0"/>
                <a:cs typeface="Times New Roman" panose="02020603050405020304" pitchFamily="18" charset="0"/>
              </a:rPr>
              <a:t>25</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925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heckerboard(across)">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dissolve">
                                      <p:cBhvr>
                                        <p:cTn id="27" dur="500"/>
                                        <p:tgtEl>
                                          <p:spTgt spid="22">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xEl>
                                              <p:pRg st="1" end="1"/>
                                            </p:txEl>
                                          </p:spTgt>
                                        </p:tgtEl>
                                        <p:attrNameLst>
                                          <p:attrName>style.visibility</p:attrName>
                                        </p:attrNameLst>
                                      </p:cBhvr>
                                      <p:to>
                                        <p:strVal val="visible"/>
                                      </p:to>
                                    </p:set>
                                    <p:animEffect transition="in" filter="dissolve">
                                      <p:cBhvr>
                                        <p:cTn id="30"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Ground </a:t>
            </a:r>
            <a:r>
              <a:rPr lang="en-US" altLang="en-US" dirty="0" smtClean="0">
                <a:latin typeface="Times New Roman" panose="02020603050405020304" pitchFamily="18" charset="0"/>
                <a:cs typeface="Times New Roman" panose="02020603050405020304" pitchFamily="18" charset="0"/>
              </a:rPr>
              <a:t>Challenges </a:t>
            </a:r>
            <a:r>
              <a:rPr lang="en-US" altLang="en-US" dirty="0">
                <a:latin typeface="Times New Roman" panose="02020603050405020304" pitchFamily="18" charset="0"/>
                <a:cs typeface="Times New Roman" panose="02020603050405020304" pitchFamily="18" charset="0"/>
              </a:rPr>
              <a:t>for </a:t>
            </a:r>
            <a:r>
              <a:rPr lang="en-US" altLang="en-US" dirty="0" smtClean="0">
                <a:latin typeface="Times New Roman" panose="02020603050405020304" pitchFamily="18" charset="0"/>
                <a:cs typeface="Times New Roman" panose="02020603050405020304" pitchFamily="18" charset="0"/>
              </a:rPr>
              <a:t>Current Data Service Infrastructure</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26</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
        <p:nvSpPr>
          <p:cNvPr id="5" name="Slide Number Placeholder 3"/>
          <p:cNvSpPr txBox="1">
            <a:spLocks/>
          </p:cNvSpPr>
          <p:nvPr/>
        </p:nvSpPr>
        <p:spPr bwMode="auto">
          <a:xfrm>
            <a:off x="5533784" y="5450839"/>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0" latinLnBrk="0" hangingPunct="0">
              <a:defRPr sz="1200" kern="1200">
                <a:solidFill>
                  <a:schemeClr val="tx1"/>
                </a:solidFill>
                <a:latin typeface="Calibri" pitchFamily="34" charset="0"/>
                <a:ea typeface="+mn-ea"/>
                <a:cs typeface="Arial" charset="0"/>
              </a:defRPr>
            </a:lvl1pPr>
            <a:lvl2pPr marL="742950" indent="-285750" algn="l" defTabSz="914400" rtl="0" eaLnBrk="0" latinLnBrk="0" hangingPunct="0">
              <a:defRPr sz="1800" kern="1200">
                <a:solidFill>
                  <a:schemeClr val="tx1"/>
                </a:solidFill>
                <a:latin typeface="Calibri" pitchFamily="34" charset="0"/>
                <a:ea typeface="+mn-ea"/>
                <a:cs typeface="Arial" charset="0"/>
              </a:defRPr>
            </a:lvl2pPr>
            <a:lvl3pPr marL="1143000" indent="-228600" algn="l" defTabSz="914400" rtl="0" eaLnBrk="0" latinLnBrk="0" hangingPunct="0">
              <a:defRPr sz="1800" kern="1200">
                <a:solidFill>
                  <a:schemeClr val="tx1"/>
                </a:solidFill>
                <a:latin typeface="Calibri" pitchFamily="34" charset="0"/>
                <a:ea typeface="+mn-ea"/>
                <a:cs typeface="Arial" charset="0"/>
              </a:defRPr>
            </a:lvl3pPr>
            <a:lvl4pPr marL="1600200" indent="-228600" algn="l" defTabSz="914400" rtl="0" eaLnBrk="0" latinLnBrk="0" hangingPunct="0">
              <a:defRPr sz="1800" kern="1200">
                <a:solidFill>
                  <a:schemeClr val="tx1"/>
                </a:solidFill>
                <a:latin typeface="Calibri" pitchFamily="34" charset="0"/>
                <a:ea typeface="+mn-ea"/>
                <a:cs typeface="Arial" charset="0"/>
              </a:defRPr>
            </a:lvl4pPr>
            <a:lvl5pPr marL="2057400" indent="-228600" algn="l" defTabSz="914400" rtl="0" eaLnBrk="0" latinLnBrk="0" hangingPunct="0">
              <a:defRPr sz="18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defRPr sz="1800" kern="1200">
                <a:solidFill>
                  <a:schemeClr val="tx1"/>
                </a:solidFill>
                <a:latin typeface="Calibri" pitchFamily="34" charset="0"/>
                <a:ea typeface="+mn-ea"/>
                <a:cs typeface="Arial" charset="0"/>
              </a:defRPr>
            </a:lvl9pPr>
          </a:lstStyle>
          <a:p>
            <a:pPr eaLnBrk="1" hangingPunct="1"/>
            <a:fld id="{F372FA77-49C4-4497-9A90-0ADAA2945510}" type="slidenum">
              <a:rPr lang="en-GB" smtClean="0">
                <a:solidFill>
                  <a:srgbClr val="898989"/>
                </a:solidFill>
                <a:latin typeface="Times New Roman" panose="02020603050405020304" pitchFamily="18" charset="0"/>
                <a:cs typeface="Times New Roman" panose="02020603050405020304" pitchFamily="18" charset="0"/>
              </a:rPr>
              <a:pPr eaLnBrk="1" hangingPunct="1"/>
              <a:t>26</a:t>
            </a:fld>
            <a:endParaRPr lang="en-GB" smtClean="0">
              <a:solidFill>
                <a:srgbClr val="898989"/>
              </a:solidFill>
              <a:latin typeface="Times New Roman" panose="02020603050405020304" pitchFamily="18" charset="0"/>
              <a:cs typeface="Times New Roman" panose="02020603050405020304" pitchFamily="18" charset="0"/>
            </a:endParaRPr>
          </a:p>
        </p:txBody>
      </p:sp>
      <p:sp>
        <p:nvSpPr>
          <p:cNvPr id="6" name="Documents"/>
          <p:cNvSpPr>
            <a:spLocks noEditPoints="1" noChangeArrowheads="1"/>
          </p:cNvSpPr>
          <p:nvPr/>
        </p:nvSpPr>
        <p:spPr bwMode="auto">
          <a:xfrm>
            <a:off x="911114"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7" name="Documents"/>
          <p:cNvSpPr>
            <a:spLocks noEditPoints="1" noChangeArrowheads="1"/>
          </p:cNvSpPr>
          <p:nvPr/>
        </p:nvSpPr>
        <p:spPr bwMode="auto">
          <a:xfrm>
            <a:off x="1847218"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8" name="Documents"/>
          <p:cNvSpPr>
            <a:spLocks noEditPoints="1" noChangeArrowheads="1"/>
          </p:cNvSpPr>
          <p:nvPr/>
        </p:nvSpPr>
        <p:spPr bwMode="auto">
          <a:xfrm>
            <a:off x="2783322"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sp>
        <p:nvSpPr>
          <p:cNvPr id="9" name="Documents"/>
          <p:cNvSpPr>
            <a:spLocks noEditPoints="1" noChangeArrowheads="1"/>
          </p:cNvSpPr>
          <p:nvPr/>
        </p:nvSpPr>
        <p:spPr bwMode="auto">
          <a:xfrm>
            <a:off x="3719426" y="3673216"/>
            <a:ext cx="748283" cy="4524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a:latin typeface="Times New Roman" panose="02020603050405020304" pitchFamily="18" charset="0"/>
              <a:cs typeface="Times New Roman" panose="02020603050405020304" pitchFamily="18" charset="0"/>
            </a:endParaRPr>
          </a:p>
        </p:txBody>
      </p:sp>
      <p:pic>
        <p:nvPicPr>
          <p:cNvPr id="10"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848017" y="5056212"/>
            <a:ext cx="413446" cy="413446"/>
          </a:xfrm>
          <a:prstGeom prst="rect">
            <a:avLst/>
          </a:prstGeom>
          <a:noFill/>
        </p:spPr>
      </p:pic>
      <p:pic>
        <p:nvPicPr>
          <p:cNvPr id="11"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1723126" y="5497569"/>
            <a:ext cx="413446" cy="413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2689834" y="5474902"/>
            <a:ext cx="445249" cy="445249"/>
          </a:xfrm>
          <a:prstGeom prst="rect">
            <a:avLst/>
          </a:prstGeom>
          <a:noFill/>
        </p:spPr>
      </p:pic>
      <p:pic>
        <p:nvPicPr>
          <p:cNvPr id="13"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3715948" y="5460957"/>
            <a:ext cx="445249" cy="445249"/>
          </a:xfrm>
          <a:prstGeom prst="rect">
            <a:avLst/>
          </a:prstGeom>
          <a:noFill/>
        </p:spPr>
      </p:pic>
      <p:pic>
        <p:nvPicPr>
          <p:cNvPr id="14"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4652052" y="5388949"/>
            <a:ext cx="477053" cy="477053"/>
          </a:xfrm>
          <a:prstGeom prst="rect">
            <a:avLst/>
          </a:prstGeom>
          <a:noFill/>
        </p:spPr>
      </p:pic>
      <p:sp>
        <p:nvSpPr>
          <p:cNvPr id="15" name="Cloud 14"/>
          <p:cNvSpPr/>
          <p:nvPr/>
        </p:nvSpPr>
        <p:spPr>
          <a:xfrm>
            <a:off x="1771732" y="4596861"/>
            <a:ext cx="2389465" cy="66607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1992222" y="4744801"/>
            <a:ext cx="2016224"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Network Topology</a:t>
            </a:r>
            <a:endParaRPr lang="en-US" b="1" dirty="0">
              <a:latin typeface="Times New Roman" panose="02020603050405020304" pitchFamily="18" charset="0"/>
              <a:cs typeface="Times New Roman" panose="02020603050405020304" pitchFamily="18" charset="0"/>
            </a:endParaRPr>
          </a:p>
        </p:txBody>
      </p:sp>
      <p:cxnSp>
        <p:nvCxnSpPr>
          <p:cNvPr id="17" name="Straight Connector 16"/>
          <p:cNvCxnSpPr>
            <a:stCxn id="15" idx="2"/>
            <a:endCxn id="10" idx="0"/>
          </p:cNvCxnSpPr>
          <p:nvPr/>
        </p:nvCxnSpPr>
        <p:spPr>
          <a:xfrm flipH="1">
            <a:off x="1054740" y="4929898"/>
            <a:ext cx="724404" cy="12631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1" idx="0"/>
          </p:cNvCxnSpPr>
          <p:nvPr/>
        </p:nvCxnSpPr>
        <p:spPr>
          <a:xfrm flipH="1">
            <a:off x="1929849" y="5262149"/>
            <a:ext cx="366291" cy="23542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5" idx="1"/>
            <a:endCxn id="12" idx="0"/>
          </p:cNvCxnSpPr>
          <p:nvPr/>
        </p:nvCxnSpPr>
        <p:spPr>
          <a:xfrm flipH="1">
            <a:off x="2912459" y="5262226"/>
            <a:ext cx="54006" cy="21267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3" idx="0"/>
          </p:cNvCxnSpPr>
          <p:nvPr/>
        </p:nvCxnSpPr>
        <p:spPr>
          <a:xfrm>
            <a:off x="3715948" y="5141421"/>
            <a:ext cx="222625" cy="31953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5" idx="0"/>
            <a:endCxn id="14" idx="0"/>
          </p:cNvCxnSpPr>
          <p:nvPr/>
        </p:nvCxnSpPr>
        <p:spPr>
          <a:xfrm>
            <a:off x="4159206" y="4929898"/>
            <a:ext cx="731373" cy="45905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16063" y="4171548"/>
            <a:ext cx="43204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940084" y="4956901"/>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093567" y="4596860"/>
            <a:ext cx="1187209" cy="144017"/>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4129767192"/>
              </p:ext>
            </p:extLst>
          </p:nvPr>
        </p:nvGraphicFramePr>
        <p:xfrm>
          <a:off x="696213" y="2813484"/>
          <a:ext cx="1308199"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308199"/>
              </a:tblGrid>
              <a:tr h="370840">
                <a:tc>
                  <a:txBody>
                    <a:bodyPr/>
                    <a:lstStyle/>
                    <a:p>
                      <a:pPr algn="ctr"/>
                      <a:r>
                        <a:rPr lang="en-US" sz="1600" dirty="0" smtClean="0"/>
                        <a:t>&lt;</a:t>
                      </a:r>
                      <a:r>
                        <a:rPr lang="en-US" sz="1600" dirty="0" err="1" smtClean="0"/>
                        <a:t>key,vals</a:t>
                      </a:r>
                      <a:r>
                        <a:rPr lang="en-US" sz="1600" dirty="0" smtClean="0"/>
                        <a:t>&gt;</a:t>
                      </a:r>
                      <a:endParaRPr lang="en-US" sz="1600" dirty="0"/>
                    </a:p>
                  </a:txBody>
                  <a:tcPr/>
                </a:tc>
              </a:tr>
              <a:tr h="370840">
                <a:tc>
                  <a:txBody>
                    <a:bodyPr/>
                    <a:lstStyle/>
                    <a:p>
                      <a:endParaRPr lang="en-US" dirty="0"/>
                    </a:p>
                  </a:txBody>
                  <a:tcPr/>
                </a:tc>
              </a:tr>
            </a:tbl>
          </a:graphicData>
        </a:graphic>
      </p:graphicFrame>
      <p:cxnSp>
        <p:nvCxnSpPr>
          <p:cNvPr id="26" name="Straight Connector 25"/>
          <p:cNvCxnSpPr/>
          <p:nvPr/>
        </p:nvCxnSpPr>
        <p:spPr>
          <a:xfrm>
            <a:off x="1212324"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2187087812"/>
              </p:ext>
            </p:extLst>
          </p:nvPr>
        </p:nvGraphicFramePr>
        <p:xfrm>
          <a:off x="2220436" y="2813484"/>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Object</a:t>
                      </a:r>
                      <a:endParaRPr lang="en-US" sz="1600" dirty="0"/>
                    </a:p>
                  </a:txBody>
                  <a:tcPr/>
                </a:tc>
              </a:tr>
              <a:tr h="370840">
                <a:tc>
                  <a:txBody>
                    <a:bodyPr/>
                    <a:lstStyle/>
                    <a:p>
                      <a:endParaRPr lang="en-US" dirty="0"/>
                    </a:p>
                  </a:txBody>
                  <a:tcPr/>
                </a:tc>
              </a:tr>
            </a:tbl>
          </a:graphicData>
        </a:graphic>
      </p:graphicFrame>
      <p:cxnSp>
        <p:nvCxnSpPr>
          <p:cNvPr id="28" name="Straight Connector 27"/>
          <p:cNvCxnSpPr/>
          <p:nvPr/>
        </p:nvCxnSpPr>
        <p:spPr>
          <a:xfrm>
            <a:off x="2364452"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9" name="Table 28"/>
          <p:cNvGraphicFramePr>
            <a:graphicFrameLocks noGrp="1"/>
          </p:cNvGraphicFramePr>
          <p:nvPr>
            <p:extLst>
              <p:ext uri="{D42A27DB-BD31-4B8C-83A1-F6EECF244321}">
                <p14:modId xmlns:p14="http://schemas.microsoft.com/office/powerpoint/2010/main" val="3321525203"/>
              </p:ext>
            </p:extLst>
          </p:nvPr>
        </p:nvGraphicFramePr>
        <p:xfrm>
          <a:off x="3300556" y="2813484"/>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E-R</a:t>
                      </a:r>
                      <a:endParaRPr lang="en-US" sz="1600" dirty="0"/>
                    </a:p>
                  </a:txBody>
                  <a:tcPr/>
                </a:tc>
              </a:tr>
              <a:tr h="370840">
                <a:tc>
                  <a:txBody>
                    <a:bodyPr/>
                    <a:lstStyle/>
                    <a:p>
                      <a:endParaRPr lang="en-US" dirty="0"/>
                    </a:p>
                  </a:txBody>
                  <a:tcPr/>
                </a:tc>
              </a:tr>
            </a:tbl>
          </a:graphicData>
        </a:graphic>
      </p:graphicFrame>
      <p:cxnSp>
        <p:nvCxnSpPr>
          <p:cNvPr id="30" name="Straight Connector 29"/>
          <p:cNvCxnSpPr/>
          <p:nvPr/>
        </p:nvCxnSpPr>
        <p:spPr>
          <a:xfrm>
            <a:off x="3444572"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1" name="Table 30"/>
          <p:cNvGraphicFramePr>
            <a:graphicFrameLocks noGrp="1"/>
          </p:cNvGraphicFramePr>
          <p:nvPr>
            <p:extLst>
              <p:ext uri="{D42A27DB-BD31-4B8C-83A1-F6EECF244321}">
                <p14:modId xmlns:p14="http://schemas.microsoft.com/office/powerpoint/2010/main" val="1497989826"/>
              </p:ext>
            </p:extLst>
          </p:nvPr>
        </p:nvGraphicFramePr>
        <p:xfrm>
          <a:off x="4308667" y="2813484"/>
          <a:ext cx="1421091"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421091"/>
              </a:tblGrid>
              <a:tr h="370840">
                <a:tc>
                  <a:txBody>
                    <a:bodyPr/>
                    <a:lstStyle/>
                    <a:p>
                      <a:pPr algn="ctr"/>
                      <a:r>
                        <a:rPr lang="en-US" sz="1600" dirty="0" smtClean="0"/>
                        <a:t>Hierarchical</a:t>
                      </a:r>
                      <a:endParaRPr lang="en-US" sz="1600" dirty="0"/>
                    </a:p>
                  </a:txBody>
                  <a:tcPr/>
                </a:tc>
              </a:tr>
              <a:tr h="370840">
                <a:tc>
                  <a:txBody>
                    <a:bodyPr/>
                    <a:lstStyle/>
                    <a:p>
                      <a:endParaRPr lang="en-US" dirty="0"/>
                    </a:p>
                  </a:txBody>
                  <a:tcPr/>
                </a:tc>
              </a:tr>
            </a:tbl>
          </a:graphicData>
        </a:graphic>
      </p:graphicFrame>
      <p:cxnSp>
        <p:nvCxnSpPr>
          <p:cNvPr id="32" name="Straight Connector 31"/>
          <p:cNvCxnSpPr/>
          <p:nvPr/>
        </p:nvCxnSpPr>
        <p:spPr>
          <a:xfrm>
            <a:off x="4668708" y="3389548"/>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3" name="Up-Down Arrow 32"/>
          <p:cNvSpPr/>
          <p:nvPr/>
        </p:nvSpPr>
        <p:spPr>
          <a:xfrm>
            <a:off x="3092778" y="4164813"/>
            <a:ext cx="270030" cy="432048"/>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Right Brace 33"/>
          <p:cNvSpPr/>
          <p:nvPr/>
        </p:nvSpPr>
        <p:spPr>
          <a:xfrm rot="16200000">
            <a:off x="3138538" y="599238"/>
            <a:ext cx="216024" cy="406845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5" name="Picture 4" descr="C:\Program Files (x86)\Microsoft Office\MEDIA\CAGCAT10\j0252349.wmf"/>
          <p:cNvPicPr>
            <a:picLocks noChangeAspect="1" noChangeArrowheads="1"/>
          </p:cNvPicPr>
          <p:nvPr/>
        </p:nvPicPr>
        <p:blipFill>
          <a:blip r:embed="rId4" cstate="print"/>
          <a:srcRect/>
          <a:stretch>
            <a:fillRect/>
          </a:stretch>
        </p:blipFill>
        <p:spPr bwMode="auto">
          <a:xfrm>
            <a:off x="1259679" y="2163064"/>
            <a:ext cx="576064" cy="350309"/>
          </a:xfrm>
          <a:prstGeom prst="rect">
            <a:avLst/>
          </a:prstGeom>
          <a:noFill/>
        </p:spPr>
      </p:pic>
      <p:pic>
        <p:nvPicPr>
          <p:cNvPr id="36" name="Picture 4" descr="C:\Program Files (x86)\Microsoft Office\MEDIA\CAGCAT10\j0252349.wmf"/>
          <p:cNvPicPr>
            <a:picLocks noChangeAspect="1" noChangeArrowheads="1"/>
          </p:cNvPicPr>
          <p:nvPr/>
        </p:nvPicPr>
        <p:blipFill>
          <a:blip r:embed="rId4" cstate="print"/>
          <a:srcRect/>
          <a:stretch>
            <a:fillRect/>
          </a:stretch>
        </p:blipFill>
        <p:spPr bwMode="auto">
          <a:xfrm>
            <a:off x="2339799" y="2163064"/>
            <a:ext cx="576064" cy="350309"/>
          </a:xfrm>
          <a:prstGeom prst="rect">
            <a:avLst/>
          </a:prstGeom>
          <a:noFill/>
        </p:spPr>
      </p:pic>
      <p:pic>
        <p:nvPicPr>
          <p:cNvPr id="37" name="Picture 4" descr="C:\Program Files (x86)\Microsoft Office\MEDIA\CAGCAT10\j0252349.wmf"/>
          <p:cNvPicPr>
            <a:picLocks noChangeAspect="1" noChangeArrowheads="1"/>
          </p:cNvPicPr>
          <p:nvPr/>
        </p:nvPicPr>
        <p:blipFill>
          <a:blip r:embed="rId4" cstate="print"/>
          <a:srcRect/>
          <a:stretch>
            <a:fillRect/>
          </a:stretch>
        </p:blipFill>
        <p:spPr bwMode="auto">
          <a:xfrm>
            <a:off x="3419919" y="2163064"/>
            <a:ext cx="576064" cy="350309"/>
          </a:xfrm>
          <a:prstGeom prst="rect">
            <a:avLst/>
          </a:prstGeom>
          <a:noFill/>
        </p:spPr>
      </p:pic>
      <p:pic>
        <p:nvPicPr>
          <p:cNvPr id="38" name="Picture 4" descr="C:\Program Files (x86)\Microsoft Office\MEDIA\CAGCAT10\j0252349.wmf"/>
          <p:cNvPicPr>
            <a:picLocks noChangeAspect="1" noChangeArrowheads="1"/>
          </p:cNvPicPr>
          <p:nvPr/>
        </p:nvPicPr>
        <p:blipFill>
          <a:blip r:embed="rId4" cstate="print"/>
          <a:srcRect/>
          <a:stretch>
            <a:fillRect/>
          </a:stretch>
        </p:blipFill>
        <p:spPr bwMode="auto">
          <a:xfrm>
            <a:off x="4572047" y="2163064"/>
            <a:ext cx="576064" cy="350309"/>
          </a:xfrm>
          <a:prstGeom prst="rect">
            <a:avLst/>
          </a:prstGeom>
          <a:noFill/>
        </p:spPr>
      </p:pic>
      <p:pic>
        <p:nvPicPr>
          <p:cNvPr id="39" name="Picture 3" descr="C:\Users\Will\AppData\Local\Microsoft\Windows\Temporary Internet Files\Content.IE5\0914OYCK\MC900434845[1].png"/>
          <p:cNvPicPr>
            <a:picLocks noChangeAspect="1" noChangeArrowheads="1"/>
          </p:cNvPicPr>
          <p:nvPr/>
        </p:nvPicPr>
        <p:blipFill>
          <a:blip r:embed="rId3" cstate="print"/>
          <a:srcRect/>
          <a:stretch>
            <a:fillRect/>
          </a:stretch>
        </p:blipFill>
        <p:spPr bwMode="auto">
          <a:xfrm>
            <a:off x="5205613" y="4358334"/>
            <a:ext cx="477053" cy="477053"/>
          </a:xfrm>
          <a:prstGeom prst="rect">
            <a:avLst/>
          </a:prstGeom>
          <a:noFill/>
        </p:spPr>
      </p:pic>
      <p:sp>
        <p:nvSpPr>
          <p:cNvPr id="40" name="Rounded Rectangle 39"/>
          <p:cNvSpPr/>
          <p:nvPr/>
        </p:nvSpPr>
        <p:spPr>
          <a:xfrm>
            <a:off x="911114" y="1769427"/>
            <a:ext cx="4595683" cy="39363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Applications</a:t>
            </a:r>
            <a:endParaRPr lang="en-US" sz="2800" b="1"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6048224" y="4701798"/>
            <a:ext cx="1818884" cy="1120702"/>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Storage</a:t>
            </a:r>
          </a:p>
          <a:p>
            <a:pPr algn="ctr"/>
            <a:r>
              <a:rPr lang="en-US" i="1" dirty="0" smtClean="0">
                <a:latin typeface="Times New Roman" panose="02020603050405020304" pitchFamily="18" charset="0"/>
                <a:cs typeface="Times New Roman" panose="02020603050405020304" pitchFamily="18" charset="0"/>
              </a:rPr>
              <a:t>(Reliability, Scalability, Availability)</a:t>
            </a:r>
            <a:endParaRPr lang="en-US" i="1" dirty="0">
              <a:latin typeface="Times New Roman" panose="02020603050405020304" pitchFamily="18" charset="0"/>
              <a:cs typeface="Times New Roman" panose="02020603050405020304" pitchFamily="18" charset="0"/>
            </a:endParaRPr>
          </a:p>
        </p:txBody>
      </p:sp>
      <p:sp>
        <p:nvSpPr>
          <p:cNvPr id="42" name="Rounded Rectangle 41"/>
          <p:cNvSpPr/>
          <p:nvPr/>
        </p:nvSpPr>
        <p:spPr>
          <a:xfrm>
            <a:off x="6032816" y="3557521"/>
            <a:ext cx="1818884" cy="93795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Data Model</a:t>
            </a:r>
          </a:p>
          <a:p>
            <a:pPr algn="ctr"/>
            <a:r>
              <a:rPr lang="en-US" i="1" dirty="0" smtClean="0">
                <a:latin typeface="Times New Roman" panose="02020603050405020304" pitchFamily="18" charset="0"/>
                <a:cs typeface="Times New Roman" panose="02020603050405020304" pitchFamily="18" charset="0"/>
              </a:rPr>
              <a:t>(Interpretation, representation)</a:t>
            </a:r>
            <a:endParaRPr lang="en-US" i="1" dirty="0">
              <a:latin typeface="Times New Roman" panose="02020603050405020304" pitchFamily="18" charset="0"/>
              <a:cs typeface="Times New Roman" panose="02020603050405020304" pitchFamily="18" charset="0"/>
            </a:endParaRPr>
          </a:p>
        </p:txBody>
      </p:sp>
      <p:sp>
        <p:nvSpPr>
          <p:cNvPr id="43" name="Rounded Rectangle 42"/>
          <p:cNvSpPr/>
          <p:nvPr/>
        </p:nvSpPr>
        <p:spPr>
          <a:xfrm>
            <a:off x="6019800" y="2057400"/>
            <a:ext cx="1818884" cy="1152128"/>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Data Processing</a:t>
            </a:r>
          </a:p>
          <a:p>
            <a:pPr algn="ctr"/>
            <a:r>
              <a:rPr lang="en-US" i="1" dirty="0" smtClean="0">
                <a:latin typeface="Times New Roman" panose="02020603050405020304" pitchFamily="18" charset="0"/>
                <a:cs typeface="Times New Roman" panose="02020603050405020304" pitchFamily="18" charset="0"/>
              </a:rPr>
              <a:t>(Processing lang., indexing, optimization)</a:t>
            </a:r>
            <a:endParaRPr lang="en-US" i="1" dirty="0">
              <a:latin typeface="Times New Roman" panose="02020603050405020304" pitchFamily="18" charset="0"/>
              <a:cs typeface="Times New Roman" panose="02020603050405020304" pitchFamily="18" charset="0"/>
            </a:endParaRPr>
          </a:p>
        </p:txBody>
      </p:sp>
      <p:cxnSp>
        <p:nvCxnSpPr>
          <p:cNvPr id="44" name="Straight Arrow Connector 43"/>
          <p:cNvCxnSpPr>
            <a:endCxn id="38" idx="3"/>
          </p:cNvCxnSpPr>
          <p:nvPr/>
        </p:nvCxnSpPr>
        <p:spPr>
          <a:xfrm flipH="1" flipV="1">
            <a:off x="5148111" y="2338219"/>
            <a:ext cx="884705" cy="31582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506797" y="3444968"/>
            <a:ext cx="513003" cy="44123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5506797" y="4522057"/>
            <a:ext cx="513003" cy="61936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45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par>
                                <p:cTn id="72" presetID="10" presetClass="entr" presetSubtype="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par>
                                <p:cTn id="81" presetID="10"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par>
                                <p:cTn id="84" presetID="10" presetClass="entr" presetSubtype="0" fill="hold"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nodeType="with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childTnLst>
                                </p:cTn>
                              </p:par>
                              <p:par>
                                <p:cTn id="102" presetID="10" presetClass="entr" presetSubtype="0" fill="hold" nodeType="withEffect">
                                  <p:stCondLst>
                                    <p:cond delay="0"/>
                                  </p:stCondLst>
                                  <p:childTnLst>
                                    <p:set>
                                      <p:cBhvr>
                                        <p:cTn id="103" dur="1" fill="hold">
                                          <p:stCondLst>
                                            <p:cond delay="0"/>
                                          </p:stCondLst>
                                        </p:cTn>
                                        <p:tgtEl>
                                          <p:spTgt spid="38"/>
                                        </p:tgtEl>
                                        <p:attrNameLst>
                                          <p:attrName>style.visibility</p:attrName>
                                        </p:attrNameLst>
                                      </p:cBhvr>
                                      <p:to>
                                        <p:strVal val="visible"/>
                                      </p:to>
                                    </p:set>
                                    <p:animEffect transition="in" filter="fade">
                                      <p:cBhvr>
                                        <p:cTn id="104" dur="500"/>
                                        <p:tgtEl>
                                          <p:spTgt spid="38"/>
                                        </p:tgtEl>
                                      </p:cBhvr>
                                    </p:animEffect>
                                  </p:childTnLst>
                                </p:cTn>
                              </p:par>
                              <p:par>
                                <p:cTn id="105" presetID="10" presetClass="entr" presetSubtype="0" fill="hold" nodeType="with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childTnLst>
                          </p:cTn>
                        </p:par>
                        <p:par>
                          <p:cTn id="113" fill="hold">
                            <p:stCondLst>
                              <p:cond delay="500"/>
                            </p:stCondLst>
                            <p:childTnLst>
                              <p:par>
                                <p:cTn id="114" presetID="1"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fade">
                                      <p:cBhvr>
                                        <p:cTn id="120" dur="500"/>
                                        <p:tgtEl>
                                          <p:spTgt spid="42"/>
                                        </p:tgtEl>
                                      </p:cBhvr>
                                    </p:animEffect>
                                  </p:childTnLst>
                                </p:cTn>
                              </p:par>
                            </p:childTnLst>
                          </p:cTn>
                        </p:par>
                        <p:par>
                          <p:cTn id="121" fill="hold">
                            <p:stCondLst>
                              <p:cond delay="500"/>
                            </p:stCondLst>
                            <p:childTnLst>
                              <p:par>
                                <p:cTn id="122" presetID="1" presetClass="entr" presetSubtype="0" fill="hold" nodeType="afterEffect">
                                  <p:stCondLst>
                                    <p:cond delay="0"/>
                                  </p:stCondLst>
                                  <p:childTnLst>
                                    <p:set>
                                      <p:cBhvr>
                                        <p:cTn id="123" dur="1" fill="hold">
                                          <p:stCondLst>
                                            <p:cond delay="0"/>
                                          </p:stCondLst>
                                        </p:cTn>
                                        <p:tgtEl>
                                          <p:spTgt spid="45"/>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fade">
                                      <p:cBhvr>
                                        <p:cTn id="128" dur="500"/>
                                        <p:tgtEl>
                                          <p:spTgt spid="43"/>
                                        </p:tgtEl>
                                      </p:cBhvr>
                                    </p:animEffect>
                                  </p:childTnLst>
                                </p:cTn>
                              </p:par>
                            </p:childTnLst>
                          </p:cTn>
                        </p:par>
                        <p:par>
                          <p:cTn id="129" fill="hold">
                            <p:stCondLst>
                              <p:cond delay="500"/>
                            </p:stCondLst>
                            <p:childTnLst>
                              <p:par>
                                <p:cTn id="130" presetID="1" presetClass="entr" presetSubtype="0" fill="hold" nodeType="afterEffect">
                                  <p:stCondLst>
                                    <p:cond delay="0"/>
                                  </p:stCondLst>
                                  <p:childTnLst>
                                    <p:set>
                                      <p:cBhvr>
                                        <p:cTn id="131"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5" grpId="0" animBg="1"/>
      <p:bldP spid="16" grpId="0"/>
      <p:bldP spid="33" grpId="0" animBg="1"/>
      <p:bldP spid="34"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Data </a:t>
            </a:r>
            <a:r>
              <a:rPr lang="en-US" altLang="en-US" dirty="0" smtClean="0">
                <a:latin typeface="Times New Roman" panose="02020603050405020304" pitchFamily="18" charset="0"/>
                <a:cs typeface="Times New Roman" panose="02020603050405020304" pitchFamily="18" charset="0"/>
              </a:rPr>
              <a:t>Model </a:t>
            </a:r>
            <a:r>
              <a:rPr lang="en-US" altLang="en-US" dirty="0">
                <a:latin typeface="Times New Roman" panose="02020603050405020304" pitchFamily="18" charset="0"/>
                <a:cs typeface="Times New Roman" panose="02020603050405020304" pitchFamily="18" charset="0"/>
              </a:rPr>
              <a:t>C</a:t>
            </a:r>
            <a:r>
              <a:rPr lang="en-US" altLang="en-US" dirty="0" smtClean="0">
                <a:latin typeface="Times New Roman" panose="02020603050405020304" pitchFamily="18" charset="0"/>
                <a:cs typeface="Times New Roman" panose="02020603050405020304" pitchFamily="18" charset="0"/>
              </a:rPr>
              <a:t>hallenges</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27</a:t>
            </a:fld>
            <a:endParaRPr lang="en-US" altLang="en-US" sz="1200" smtClean="0">
              <a:solidFill>
                <a:srgbClr val="89898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85976859"/>
              </p:ext>
            </p:extLst>
          </p:nvPr>
        </p:nvGraphicFramePr>
        <p:xfrm>
          <a:off x="1066800" y="4806963"/>
          <a:ext cx="1213765"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213765"/>
              </a:tblGrid>
              <a:tr h="370840">
                <a:tc>
                  <a:txBody>
                    <a:bodyPr/>
                    <a:lstStyle/>
                    <a:p>
                      <a:pPr algn="ctr"/>
                      <a:r>
                        <a:rPr lang="en-US" sz="1600" dirty="0" smtClean="0"/>
                        <a:t>&lt;</a:t>
                      </a:r>
                      <a:r>
                        <a:rPr lang="en-US" sz="1600" dirty="0" err="1" smtClean="0"/>
                        <a:t>key,vals</a:t>
                      </a:r>
                      <a:r>
                        <a:rPr lang="en-US" sz="1600" dirty="0" smtClean="0"/>
                        <a:t>&gt;</a:t>
                      </a:r>
                      <a:endParaRPr lang="en-US" sz="1600" dirty="0"/>
                    </a:p>
                  </a:txBody>
                  <a:tcPr/>
                </a:tc>
              </a:tr>
              <a:tr h="370840">
                <a:tc>
                  <a:txBody>
                    <a:bodyPr/>
                    <a:lstStyle/>
                    <a:p>
                      <a:endParaRPr lang="en-US" dirty="0"/>
                    </a:p>
                  </a:txBody>
                  <a:tcPr/>
                </a:tc>
              </a:tr>
            </a:tbl>
          </a:graphicData>
        </a:graphic>
      </p:graphicFrame>
      <p:cxnSp>
        <p:nvCxnSpPr>
          <p:cNvPr id="6" name="Straight Connector 5"/>
          <p:cNvCxnSpPr/>
          <p:nvPr/>
        </p:nvCxnSpPr>
        <p:spPr>
          <a:xfrm>
            <a:off x="1488477"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1176553621"/>
              </p:ext>
            </p:extLst>
          </p:nvPr>
        </p:nvGraphicFramePr>
        <p:xfrm>
          <a:off x="2496589" y="4806963"/>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Object</a:t>
                      </a:r>
                      <a:endParaRPr lang="en-US" sz="1600" dirty="0"/>
                    </a:p>
                  </a:txBody>
                  <a:tcPr/>
                </a:tc>
              </a:tr>
              <a:tr h="370840">
                <a:tc>
                  <a:txBody>
                    <a:bodyPr/>
                    <a:lstStyle/>
                    <a:p>
                      <a:endParaRPr lang="en-US" dirty="0"/>
                    </a:p>
                  </a:txBody>
                  <a:tcPr/>
                </a:tc>
              </a:tr>
            </a:tbl>
          </a:graphicData>
        </a:graphic>
      </p:graphicFrame>
      <p:cxnSp>
        <p:nvCxnSpPr>
          <p:cNvPr id="8" name="Straight Connector 7"/>
          <p:cNvCxnSpPr/>
          <p:nvPr/>
        </p:nvCxnSpPr>
        <p:spPr>
          <a:xfrm>
            <a:off x="2640605"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777929453"/>
              </p:ext>
            </p:extLst>
          </p:nvPr>
        </p:nvGraphicFramePr>
        <p:xfrm>
          <a:off x="3576709" y="4806963"/>
          <a:ext cx="864096"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864096"/>
              </a:tblGrid>
              <a:tr h="370840">
                <a:tc>
                  <a:txBody>
                    <a:bodyPr/>
                    <a:lstStyle/>
                    <a:p>
                      <a:pPr algn="ctr"/>
                      <a:r>
                        <a:rPr lang="en-US" sz="1600" dirty="0" smtClean="0"/>
                        <a:t>E-R</a:t>
                      </a:r>
                      <a:endParaRPr lang="en-US" sz="1600" dirty="0"/>
                    </a:p>
                  </a:txBody>
                  <a:tcPr/>
                </a:tc>
              </a:tr>
              <a:tr h="370840">
                <a:tc>
                  <a:txBody>
                    <a:bodyPr/>
                    <a:lstStyle/>
                    <a:p>
                      <a:endParaRPr lang="en-US" dirty="0"/>
                    </a:p>
                  </a:txBody>
                  <a:tcPr/>
                </a:tc>
              </a:tr>
            </a:tbl>
          </a:graphicData>
        </a:graphic>
      </p:graphicFrame>
      <p:cxnSp>
        <p:nvCxnSpPr>
          <p:cNvPr id="10" name="Straight Connector 9"/>
          <p:cNvCxnSpPr/>
          <p:nvPr/>
        </p:nvCxnSpPr>
        <p:spPr>
          <a:xfrm>
            <a:off x="3720725"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33148088"/>
              </p:ext>
            </p:extLst>
          </p:nvPr>
        </p:nvGraphicFramePr>
        <p:xfrm>
          <a:off x="4584820" y="4806963"/>
          <a:ext cx="1486779" cy="741680"/>
        </p:xfrm>
        <a:graphic>
          <a:graphicData uri="http://schemas.openxmlformats.org/drawingml/2006/table">
            <a:tbl>
              <a:tblPr firstRow="1" bandRow="1">
                <a:effectLst>
                  <a:reflection blurRad="6350" stA="52000" endA="300" endPos="35000" dir="5400000" sy="-100000" algn="bl" rotWithShape="0"/>
                </a:effectLst>
                <a:tableStyleId>{073A0DAA-6AF3-43AB-8588-CEC1D06C72B9}</a:tableStyleId>
              </a:tblPr>
              <a:tblGrid>
                <a:gridCol w="1486779"/>
              </a:tblGrid>
              <a:tr h="370840">
                <a:tc>
                  <a:txBody>
                    <a:bodyPr/>
                    <a:lstStyle/>
                    <a:p>
                      <a:pPr algn="ctr"/>
                      <a:r>
                        <a:rPr lang="en-US" sz="1600" dirty="0" smtClean="0"/>
                        <a:t>Hierarchical</a:t>
                      </a:r>
                      <a:endParaRPr lang="en-US" sz="1600" dirty="0"/>
                    </a:p>
                  </a:txBody>
                  <a:tcPr/>
                </a:tc>
              </a:tr>
              <a:tr h="370840">
                <a:tc>
                  <a:txBody>
                    <a:bodyPr/>
                    <a:lstStyle/>
                    <a:p>
                      <a:endParaRPr lang="en-US" dirty="0"/>
                    </a:p>
                  </a:txBody>
                  <a:tcPr/>
                </a:tc>
              </a:tr>
            </a:tbl>
          </a:graphicData>
        </a:graphic>
      </p:graphicFrame>
      <p:cxnSp>
        <p:nvCxnSpPr>
          <p:cNvPr id="12" name="Straight Connector 11"/>
          <p:cNvCxnSpPr/>
          <p:nvPr/>
        </p:nvCxnSpPr>
        <p:spPr>
          <a:xfrm>
            <a:off x="4944861" y="5383027"/>
            <a:ext cx="50405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3" name="Pentagon 12"/>
          <p:cNvSpPr/>
          <p:nvPr/>
        </p:nvSpPr>
        <p:spPr>
          <a:xfrm>
            <a:off x="1239498" y="1905000"/>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Volume</a:t>
            </a:r>
            <a:endParaRPr lang="en-US" sz="2800" dirty="0">
              <a:latin typeface="Times New Roman" panose="02020603050405020304" pitchFamily="18" charset="0"/>
              <a:cs typeface="Times New Roman" panose="02020603050405020304" pitchFamily="18" charset="0"/>
            </a:endParaRPr>
          </a:p>
        </p:txBody>
      </p:sp>
      <p:sp>
        <p:nvSpPr>
          <p:cNvPr id="14" name="Chevron 13"/>
          <p:cNvSpPr/>
          <p:nvPr/>
        </p:nvSpPr>
        <p:spPr>
          <a:xfrm>
            <a:off x="2743200" y="1905000"/>
            <a:ext cx="5049026"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Scale up, scale out, and scale in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Pentagon 14"/>
          <p:cNvSpPr/>
          <p:nvPr/>
        </p:nvSpPr>
        <p:spPr>
          <a:xfrm>
            <a:off x="1239498" y="2632676"/>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Velocity</a:t>
            </a:r>
            <a:endParaRPr lang="en-US" sz="2800" dirty="0">
              <a:latin typeface="Times New Roman" panose="02020603050405020304" pitchFamily="18" charset="0"/>
              <a:cs typeface="Times New Roman" panose="02020603050405020304" pitchFamily="18" charset="0"/>
            </a:endParaRPr>
          </a:p>
        </p:txBody>
      </p:sp>
      <p:sp>
        <p:nvSpPr>
          <p:cNvPr id="16" name="Chevron 15"/>
          <p:cNvSpPr/>
          <p:nvPr/>
        </p:nvSpPr>
        <p:spPr>
          <a:xfrm>
            <a:off x="2743200" y="2632676"/>
            <a:ext cx="5049026"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"Interactive" properties to facilitate processing</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Pentagon 16"/>
          <p:cNvSpPr/>
          <p:nvPr/>
        </p:nvSpPr>
        <p:spPr>
          <a:xfrm>
            <a:off x="1243442" y="3371081"/>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Variety</a:t>
            </a:r>
            <a:endParaRPr lang="en-US" sz="2800" dirty="0">
              <a:latin typeface="Times New Roman" panose="02020603050405020304" pitchFamily="18" charset="0"/>
              <a:cs typeface="Times New Roman" panose="02020603050405020304" pitchFamily="18" charset="0"/>
            </a:endParaRPr>
          </a:p>
        </p:txBody>
      </p:sp>
      <p:sp>
        <p:nvSpPr>
          <p:cNvPr id="18" name="Chevron 17"/>
          <p:cNvSpPr/>
          <p:nvPr/>
        </p:nvSpPr>
        <p:spPr>
          <a:xfrm>
            <a:off x="2747144" y="3371081"/>
            <a:ext cx="5045082" cy="457969"/>
          </a:xfrm>
          <a:prstGeom prst="chevr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Simple but unified to adapt heterogeneity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87837" y="4211099"/>
            <a:ext cx="5253732"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Existing data models are not satisfactory</a:t>
            </a:r>
            <a:endParaRPr lang="en-US" sz="2400" dirty="0">
              <a:latin typeface="Times New Roman" panose="02020603050405020304" pitchFamily="18" charset="0"/>
              <a:cs typeface="Times New Roman" panose="02020603050405020304" pitchFamily="18" charset="0"/>
            </a:endParaRPr>
          </a:p>
        </p:txBody>
      </p:sp>
      <p:sp>
        <p:nvSpPr>
          <p:cNvPr id="20" name="Rounded Rectangle 19"/>
          <p:cNvSpPr/>
          <p:nvPr/>
        </p:nvSpPr>
        <p:spPr>
          <a:xfrm>
            <a:off x="6359632" y="4389422"/>
            <a:ext cx="1689139" cy="936104"/>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latin typeface="Times New Roman" panose="02020603050405020304" pitchFamily="18" charset="0"/>
                <a:cs typeface="Times New Roman" panose="02020603050405020304" pitchFamily="18" charset="0"/>
              </a:rPr>
              <a:t>Functionality vs. Simplicity</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8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Storage </a:t>
            </a:r>
            <a:r>
              <a:rPr lang="en-US" altLang="en-US" dirty="0" smtClean="0">
                <a:latin typeface="Times New Roman" panose="02020603050405020304" pitchFamily="18" charset="0"/>
                <a:cs typeface="Times New Roman" panose="02020603050405020304" pitchFamily="18" charset="0"/>
              </a:rPr>
              <a:t>Challenges</a:t>
            </a:r>
          </a:p>
        </p:txBody>
      </p:sp>
      <p:sp>
        <p:nvSpPr>
          <p:cNvPr id="12291" name="Content Placeholder 2"/>
          <p:cNvSpPr>
            <a:spLocks noGrp="1"/>
          </p:cNvSpPr>
          <p:nvPr>
            <p:ph idx="1"/>
          </p:nvPr>
        </p:nvSpPr>
        <p:spPr/>
        <p:txBody>
          <a:bodyPr>
            <a:normAutofit fontScale="85000" lnSpcReduction="10000"/>
          </a:bodyPr>
          <a:lstStyle/>
          <a:p>
            <a:pPr algn="just">
              <a:defRPr/>
            </a:pPr>
            <a:r>
              <a:rPr lang="en-US" altLang="en-US" sz="3300" dirty="0">
                <a:latin typeface="Times New Roman" panose="02020603050405020304" pitchFamily="18" charset="0"/>
                <a:cs typeface="Times New Roman" panose="02020603050405020304" pitchFamily="18" charset="0"/>
              </a:rPr>
              <a:t>Storage concerns:</a:t>
            </a:r>
          </a:p>
          <a:p>
            <a:pPr lvl="1" algn="just">
              <a:defRPr/>
            </a:pPr>
            <a:r>
              <a:rPr lang="en-US" altLang="en-US" dirty="0" smtClean="0">
                <a:latin typeface="Times New Roman" panose="02020603050405020304" pitchFamily="18" charset="0"/>
                <a:cs typeface="Times New Roman" panose="02020603050405020304" pitchFamily="18" charset="0"/>
              </a:rPr>
              <a:t>Reliability</a:t>
            </a:r>
            <a:r>
              <a:rPr lang="en-US" altLang="en-US" dirty="0">
                <a:latin typeface="Times New Roman" panose="02020603050405020304" pitchFamily="18" charset="0"/>
                <a:cs typeface="Times New Roman" panose="02020603050405020304" pitchFamily="18" charset="0"/>
              </a:rPr>
              <a:t>: data </a:t>
            </a:r>
            <a:r>
              <a:rPr lang="en-US" altLang="en-US" dirty="0" smtClean="0">
                <a:latin typeface="Times New Roman" panose="02020603050405020304" pitchFamily="18" charset="0"/>
                <a:cs typeface="Times New Roman" panose="02020603050405020304" pitchFamily="18" charset="0"/>
              </a:rPr>
              <a:t>are safe </a:t>
            </a:r>
            <a:r>
              <a:rPr lang="en-US" altLang="en-US" dirty="0">
                <a:latin typeface="Times New Roman" panose="02020603050405020304" pitchFamily="18" charset="0"/>
                <a:cs typeface="Times New Roman" panose="02020603050405020304" pitchFamily="18" charset="0"/>
              </a:rPr>
              <a:t>and trustable</a:t>
            </a:r>
          </a:p>
          <a:p>
            <a:pPr lvl="1" algn="just">
              <a:defRPr/>
            </a:pPr>
            <a:r>
              <a:rPr lang="en-US" altLang="en-US" dirty="0" smtClean="0">
                <a:latin typeface="Times New Roman" panose="02020603050405020304" pitchFamily="18" charset="0"/>
                <a:cs typeface="Times New Roman" panose="02020603050405020304" pitchFamily="18" charset="0"/>
              </a:rPr>
              <a:t>Availability</a:t>
            </a:r>
            <a:r>
              <a:rPr lang="en-US" altLang="en-US" dirty="0">
                <a:latin typeface="Times New Roman" panose="02020603050405020304" pitchFamily="18" charset="0"/>
                <a:cs typeface="Times New Roman" panose="02020603050405020304" pitchFamily="18" charset="0"/>
              </a:rPr>
              <a:t>: data are accessible</a:t>
            </a:r>
          </a:p>
          <a:p>
            <a:pPr lvl="1" algn="just">
              <a:defRPr/>
            </a:pPr>
            <a:r>
              <a:rPr lang="en-US" altLang="en-US" dirty="0" smtClean="0">
                <a:latin typeface="Times New Roman" panose="02020603050405020304" pitchFamily="18" charset="0"/>
                <a:cs typeface="Times New Roman" panose="02020603050405020304" pitchFamily="18" charset="0"/>
              </a:rPr>
              <a:t>Scalability</a:t>
            </a:r>
            <a:r>
              <a:rPr lang="en-US" altLang="en-US" dirty="0">
                <a:latin typeface="Times New Roman" panose="02020603050405020304" pitchFamily="18" charset="0"/>
                <a:cs typeface="Times New Roman" panose="02020603050405020304" pitchFamily="18" charset="0"/>
              </a:rPr>
              <a:t>: data operation performance does not decay along with data size </a:t>
            </a:r>
            <a:r>
              <a:rPr lang="en-US" altLang="en-US" dirty="0" smtClean="0">
                <a:latin typeface="Times New Roman" panose="02020603050405020304" pitchFamily="18" charset="0"/>
                <a:cs typeface="Times New Roman" panose="02020603050405020304" pitchFamily="18" charset="0"/>
              </a:rPr>
              <a:t>growth</a:t>
            </a:r>
          </a:p>
          <a:p>
            <a:pPr algn="just">
              <a:defRPr/>
            </a:pPr>
            <a:r>
              <a:rPr lang="en-US" altLang="en-US" sz="3300" dirty="0">
                <a:solidFill>
                  <a:srgbClr val="FF0000"/>
                </a:solidFill>
                <a:latin typeface="Times New Roman" panose="02020603050405020304" pitchFamily="18" charset="0"/>
                <a:cs typeface="Times New Roman" panose="02020603050405020304" pitchFamily="18" charset="0"/>
              </a:rPr>
              <a:t>However, the CAP theorem is the bottleneck. No one-for-all solution </a:t>
            </a:r>
            <a:r>
              <a:rPr lang="en-US" altLang="en-US" sz="3300" dirty="0" smtClean="0">
                <a:solidFill>
                  <a:srgbClr val="FF0000"/>
                </a:solidFill>
                <a:latin typeface="Times New Roman" panose="02020603050405020304" pitchFamily="18" charset="0"/>
                <a:cs typeface="Times New Roman" panose="02020603050405020304" pitchFamily="18" charset="0"/>
              </a:rPr>
              <a:t>exists</a:t>
            </a:r>
          </a:p>
          <a:p>
            <a:pPr lvl="1" algn="just">
              <a:defRPr/>
            </a:pPr>
            <a:r>
              <a:rPr lang="en-US" sz="2400" dirty="0">
                <a:latin typeface="Times New Roman" panose="02020603050405020304" pitchFamily="18" charset="0"/>
                <a:cs typeface="Times New Roman" panose="02020603050405020304" pitchFamily="18" charset="0"/>
              </a:rPr>
              <a:t>In theoretical computer science, the </a:t>
            </a:r>
            <a:r>
              <a:rPr lang="en-US" sz="2400" b="1" dirty="0">
                <a:latin typeface="Times New Roman" panose="02020603050405020304" pitchFamily="18" charset="0"/>
                <a:cs typeface="Times New Roman" panose="02020603050405020304" pitchFamily="18" charset="0"/>
              </a:rPr>
              <a:t>CAP theorem</a:t>
            </a:r>
            <a:r>
              <a:rPr lang="en-US" sz="2400" dirty="0">
                <a:latin typeface="Times New Roman" panose="02020603050405020304" pitchFamily="18" charset="0"/>
                <a:cs typeface="Times New Roman" panose="02020603050405020304" pitchFamily="18" charset="0"/>
              </a:rPr>
              <a:t>, also named </a:t>
            </a:r>
            <a:r>
              <a:rPr lang="en-US" sz="2400" b="1" dirty="0" smtClean="0">
                <a:latin typeface="Times New Roman" panose="02020603050405020304" pitchFamily="18" charset="0"/>
                <a:cs typeface="Times New Roman" panose="02020603050405020304" pitchFamily="18" charset="0"/>
              </a:rPr>
              <a:t>Brewer's</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theorem </a:t>
            </a:r>
            <a:r>
              <a:rPr lang="en-US" sz="2400" dirty="0" smtClean="0">
                <a:latin typeface="Times New Roman" panose="02020603050405020304" pitchFamily="18" charset="0"/>
                <a:cs typeface="Times New Roman" panose="02020603050405020304" pitchFamily="18" charset="0"/>
              </a:rPr>
              <a:t>after </a:t>
            </a:r>
            <a:r>
              <a:rPr lang="en-US" sz="2400" dirty="0">
                <a:latin typeface="Times New Roman" panose="02020603050405020304" pitchFamily="18" charset="0"/>
                <a:cs typeface="Times New Roman" panose="02020603050405020304" pitchFamily="18" charset="0"/>
              </a:rPr>
              <a:t>computer scientist Eric Brewer, states that it is </a:t>
            </a:r>
            <a:r>
              <a:rPr lang="en-US" sz="2400" i="1" dirty="0">
                <a:latin typeface="Times New Roman" panose="02020603050405020304" pitchFamily="18" charset="0"/>
                <a:cs typeface="Times New Roman" panose="02020603050405020304" pitchFamily="18" charset="0"/>
              </a:rPr>
              <a:t>impossible</a:t>
            </a:r>
            <a:r>
              <a:rPr lang="en-US" sz="2400" dirty="0">
                <a:latin typeface="Times New Roman" panose="02020603050405020304" pitchFamily="18" charset="0"/>
                <a:cs typeface="Times New Roman" panose="02020603050405020304" pitchFamily="18" charset="0"/>
              </a:rPr>
              <a:t> for a distributed computer system to simultaneously provide more than two out of three of the following guarantees: </a:t>
            </a:r>
            <a:r>
              <a:rPr lang="en-US" sz="2400" i="1" dirty="0" smtClean="0">
                <a:latin typeface="Times New Roman" panose="02020603050405020304" pitchFamily="18" charset="0"/>
                <a:cs typeface="Times New Roman" panose="02020603050405020304" pitchFamily="18" charset="0"/>
              </a:rPr>
              <a:t>Consistency</a:t>
            </a:r>
            <a:r>
              <a:rPr lang="en-US" sz="2400" dirty="0" smtClean="0">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Availability</a:t>
            </a:r>
            <a:r>
              <a:rPr lang="en-US" sz="2400" dirty="0" smtClean="0">
                <a:latin typeface="Times New Roman" panose="02020603050405020304" pitchFamily="18" charset="0"/>
                <a:cs typeface="Times New Roman" panose="02020603050405020304" pitchFamily="18" charset="0"/>
              </a:rPr>
              <a:t>, and </a:t>
            </a:r>
            <a:r>
              <a:rPr lang="en-US" sz="2400" i="1">
                <a:latin typeface="Times New Roman" panose="02020603050405020304" pitchFamily="18" charset="0"/>
                <a:cs typeface="Times New Roman" panose="02020603050405020304" pitchFamily="18" charset="0"/>
              </a:rPr>
              <a:t>Partition</a:t>
            </a:r>
            <a:r>
              <a:rPr lang="en-US" sz="2400">
                <a:latin typeface="Times New Roman" panose="02020603050405020304" pitchFamily="18" charset="0"/>
                <a:cs typeface="Times New Roman" panose="02020603050405020304" pitchFamily="18" charset="0"/>
              </a:rPr>
              <a:t> </a:t>
            </a:r>
            <a:r>
              <a:rPr lang="en-US" sz="2400" i="1" smtClean="0">
                <a:latin typeface="Times New Roman" panose="02020603050405020304" pitchFamily="18" charset="0"/>
                <a:cs typeface="Times New Roman" panose="02020603050405020304" pitchFamily="18" charset="0"/>
              </a:rPr>
              <a:t>tolerance</a:t>
            </a:r>
            <a:endParaRPr lang="en-US" sz="2400" dirty="0" smtClean="0">
              <a:latin typeface="Times New Roman" panose="02020603050405020304" pitchFamily="18" charset="0"/>
              <a:cs typeface="Times New Roman" panose="02020603050405020304" pitchFamily="18" charset="0"/>
            </a:endParaRPr>
          </a:p>
          <a:p>
            <a:pPr lvl="1" algn="just">
              <a:defRPr/>
            </a:pPr>
            <a:r>
              <a:rPr lang="en-US" altLang="en-US" sz="2400" dirty="0">
                <a:latin typeface="Times New Roman" panose="02020603050405020304" pitchFamily="18" charset="0"/>
                <a:cs typeface="Times New Roman" panose="02020603050405020304" pitchFamily="18" charset="0"/>
                <a:hlinkClick r:id="rId3"/>
              </a:rPr>
              <a:t>https://</a:t>
            </a:r>
            <a:r>
              <a:rPr lang="en-US" altLang="en-US" sz="2400" dirty="0" smtClean="0">
                <a:latin typeface="Times New Roman" panose="02020603050405020304" pitchFamily="18" charset="0"/>
                <a:cs typeface="Times New Roman" panose="02020603050405020304" pitchFamily="18" charset="0"/>
                <a:hlinkClick r:id="rId3"/>
              </a:rPr>
              <a:t>en.wikipedia.org/wiki/CAP_theorem</a:t>
            </a:r>
            <a:r>
              <a:rPr lang="en-US" altLang="en-US" sz="2400" dirty="0" smtClean="0">
                <a:latin typeface="Times New Roman" panose="02020603050405020304" pitchFamily="18"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spTree>
    <p:extLst>
      <p:ext uri="{BB962C8B-B14F-4D97-AF65-F5344CB8AC3E}">
        <p14:creationId xmlns:p14="http://schemas.microsoft.com/office/powerpoint/2010/main" val="630002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Management </a:t>
            </a:r>
            <a:r>
              <a:rPr lang="en-US" altLang="en-US" dirty="0" smtClean="0">
                <a:latin typeface="Times New Roman" panose="02020603050405020304" pitchFamily="18" charset="0"/>
                <a:cs typeface="Times New Roman" panose="02020603050405020304" pitchFamily="18" charset="0"/>
              </a:rPr>
              <a:t>Challenges</a:t>
            </a: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r>
              <a:rPr lang="en-US" sz="2800" i="1" dirty="0" smtClean="0">
                <a:latin typeface="Times New Roman" panose="02020603050405020304" pitchFamily="18" charset="0"/>
                <a:cs typeface="Times New Roman" panose="02020603050405020304" pitchFamily="18" charset="0"/>
              </a:rPr>
              <a:t>Solving </a:t>
            </a:r>
            <a:r>
              <a:rPr lang="en-US" sz="2800" i="1" dirty="0">
                <a:latin typeface="Times New Roman" panose="02020603050405020304" pitchFamily="18" charset="0"/>
                <a:cs typeface="Times New Roman" panose="02020603050405020304" pitchFamily="18" charset="0"/>
              </a:rPr>
              <a:t>'Big Data' Challenge Involves More Than Just Managing Volumes of </a:t>
            </a:r>
            <a:r>
              <a:rPr lang="en-US" sz="2800" i="1" dirty="0" smtClean="0">
                <a:latin typeface="Times New Roman" panose="02020603050405020304" pitchFamily="18" charset="0"/>
                <a:cs typeface="Times New Roman" panose="02020603050405020304" pitchFamily="18" charset="0"/>
              </a:rPr>
              <a:t>Data  -- Gartner (2011</a:t>
            </a:r>
            <a:r>
              <a:rPr lang="en-US" sz="2800" i="1" dirty="0">
                <a:latin typeface="Times New Roman" panose="02020603050405020304" pitchFamily="18" charset="0"/>
                <a:cs typeface="Times New Roman" panose="02020603050405020304" pitchFamily="18" charset="0"/>
              </a:rPr>
              <a:t>)</a:t>
            </a: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29</a:t>
            </a:fld>
            <a:endParaRPr lang="en-US" altLang="en-US" sz="1200" smtClean="0">
              <a:solidFill>
                <a:srgbClr val="898989"/>
              </a:solidFill>
            </a:endParaRPr>
          </a:p>
        </p:txBody>
      </p:sp>
      <p:sp>
        <p:nvSpPr>
          <p:cNvPr id="6" name="TextBox 5"/>
          <p:cNvSpPr txBox="1"/>
          <p:nvPr/>
        </p:nvSpPr>
        <p:spPr>
          <a:xfrm>
            <a:off x="2743200" y="2963391"/>
            <a:ext cx="3810000"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Big Data </a:t>
            </a:r>
            <a:r>
              <a:rPr lang="en-US" sz="2800" b="1" dirty="0">
                <a:latin typeface="Times New Roman" panose="02020603050405020304" pitchFamily="18" charset="0"/>
                <a:cs typeface="Times New Roman" panose="02020603050405020304" pitchFamily="18" charset="0"/>
              </a:rPr>
              <a:t>M</a:t>
            </a:r>
            <a:r>
              <a:rPr lang="en-US" sz="2800" b="1" dirty="0" smtClean="0">
                <a:latin typeface="Times New Roman" panose="02020603050405020304" pitchFamily="18" charset="0"/>
                <a:cs typeface="Times New Roman" panose="02020603050405020304" pitchFamily="18" charset="0"/>
              </a:rPr>
              <a:t>anagement</a:t>
            </a:r>
            <a:endParaRPr lang="en-US" sz="2800" b="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1600200" y="3836660"/>
            <a:ext cx="2246548" cy="19442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Indexing &amp;</a:t>
            </a:r>
          </a:p>
          <a:p>
            <a:pPr algn="ctr"/>
            <a:r>
              <a:rPr lang="en-US" sz="2400" dirty="0" smtClean="0">
                <a:solidFill>
                  <a:schemeClr val="tx1"/>
                </a:solidFill>
                <a:latin typeface="Times New Roman" panose="02020603050405020304" pitchFamily="18" charset="0"/>
                <a:cs typeface="Times New Roman" panose="02020603050405020304" pitchFamily="18" charset="0"/>
              </a:rPr>
              <a:t>Partition</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1600200" y="3836660"/>
            <a:ext cx="2246548"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Functionality</a:t>
            </a:r>
            <a:endParaRPr lang="en-US" sz="2800" dirty="0">
              <a:latin typeface="Times New Roman" panose="02020603050405020304" pitchFamily="18" charset="0"/>
              <a:cs typeface="Times New Roman" panose="02020603050405020304" pitchFamily="18" charset="0"/>
            </a:endParaRPr>
          </a:p>
        </p:txBody>
      </p:sp>
      <p:sp>
        <p:nvSpPr>
          <p:cNvPr id="9" name="Rounded Rectangle 8"/>
          <p:cNvSpPr/>
          <p:nvPr/>
        </p:nvSpPr>
        <p:spPr>
          <a:xfrm>
            <a:off x="5464076" y="3836660"/>
            <a:ext cx="2460724" cy="19442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Times New Roman" panose="02020603050405020304" pitchFamily="18" charset="0"/>
              <a:cs typeface="Times New Roman" panose="02020603050405020304" pitchFamily="18" charset="0"/>
            </a:endParaRPr>
          </a:p>
          <a:p>
            <a:pPr algn="ctr"/>
            <a:r>
              <a:rPr lang="en-US" sz="2400" dirty="0" smtClean="0">
                <a:solidFill>
                  <a:schemeClr val="tx1"/>
                </a:solidFill>
                <a:latin typeface="Times New Roman" panose="02020603050405020304" pitchFamily="18" charset="0"/>
                <a:cs typeface="Times New Roman" panose="02020603050405020304" pitchFamily="18" charset="0"/>
              </a:rPr>
              <a:t>Adaption to new requirement and new component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5464076" y="3836660"/>
            <a:ext cx="2460724" cy="50405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Flexibility</a:t>
            </a:r>
            <a:endParaRPr lang="en-US" sz="2800" dirty="0">
              <a:latin typeface="Times New Roman" panose="02020603050405020304" pitchFamily="18" charset="0"/>
              <a:cs typeface="Times New Roman" panose="02020603050405020304" pitchFamily="18" charset="0"/>
            </a:endParaRPr>
          </a:p>
        </p:txBody>
      </p:sp>
      <p:cxnSp>
        <p:nvCxnSpPr>
          <p:cNvPr id="11" name="Straight Arrow Connector 10"/>
          <p:cNvCxnSpPr>
            <a:stCxn id="6" idx="2"/>
            <a:endCxn id="7" idx="0"/>
          </p:cNvCxnSpPr>
          <p:nvPr/>
        </p:nvCxnSpPr>
        <p:spPr>
          <a:xfrm flipH="1">
            <a:off x="2723474" y="3486611"/>
            <a:ext cx="1924726" cy="3500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2"/>
          </p:cNvCxnSpPr>
          <p:nvPr/>
        </p:nvCxnSpPr>
        <p:spPr>
          <a:xfrm>
            <a:off x="4648200" y="3486611"/>
            <a:ext cx="2105372" cy="3500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223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latin typeface="Times New Roman" pitchFamily="18" charset="0"/>
              </a:rPr>
              <a:t>The </a:t>
            </a:r>
            <a:r>
              <a:rPr lang="en-US" altLang="zh-CN" sz="3200" dirty="0">
                <a:latin typeface="Times New Roman" pitchFamily="18" charset="0"/>
              </a:rPr>
              <a:t>Overview </a:t>
            </a:r>
            <a:r>
              <a:rPr lang="en-US" altLang="zh-CN" sz="3200" dirty="0" smtClean="0">
                <a:latin typeface="Times New Roman" pitchFamily="18" charset="0"/>
              </a:rPr>
              <a:t>of the Course</a:t>
            </a:r>
          </a:p>
          <a:p>
            <a:pPr algn="just" eaLnBrk="1" hangingPunct="1"/>
            <a:r>
              <a:rPr lang="en-US" altLang="zh-CN" sz="3200" dirty="0" smtClean="0">
                <a:latin typeface="Times New Roman" pitchFamily="18" charset="0"/>
              </a:rPr>
              <a:t>The Definition of Big Data</a:t>
            </a:r>
          </a:p>
          <a:p>
            <a:pPr algn="just" eaLnBrk="1" hangingPunct="1"/>
            <a:r>
              <a:rPr lang="en-US" altLang="zh-CN" sz="3200" dirty="0" smtClean="0">
                <a:latin typeface="Times New Roman" pitchFamily="18" charset="0"/>
              </a:rPr>
              <a:t>Characteristics/Challenges of Big Data</a:t>
            </a:r>
          </a:p>
          <a:p>
            <a:pPr algn="just" eaLnBrk="1" hangingPunct="1"/>
            <a:r>
              <a:rPr lang="en-US" altLang="zh-CN" sz="3200" dirty="0" smtClean="0">
                <a:latin typeface="Times New Roman" pitchFamily="18" charset="0"/>
              </a:rPr>
              <a:t>Topics of Big Data</a:t>
            </a:r>
          </a:p>
          <a:p>
            <a:pPr algn="just" eaLnBrk="1" hangingPunct="1"/>
            <a:r>
              <a:rPr lang="en-US" altLang="zh-CN" sz="3200" dirty="0" smtClean="0">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151653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Management </a:t>
            </a:r>
            <a:r>
              <a:rPr lang="en-US" altLang="en-US" dirty="0" smtClean="0">
                <a:latin typeface="Times New Roman" panose="02020603050405020304" pitchFamily="18" charset="0"/>
                <a:cs typeface="Times New Roman" panose="02020603050405020304" pitchFamily="18" charset="0"/>
              </a:rPr>
              <a:t>Challenges (cont'd)</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indexing over big data</a:t>
            </a:r>
          </a:p>
          <a:p>
            <a:pPr lvl="1" algn="just">
              <a:defRPr/>
            </a:pPr>
            <a:endParaRPr lang="en-US" altLang="en-US" sz="24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30</a:t>
            </a:fld>
            <a:endParaRPr lang="en-US" altLang="en-US" sz="1200" smtClean="0">
              <a:solidFill>
                <a:srgbClr val="898989"/>
              </a:solidFill>
            </a:endParaRPr>
          </a:p>
        </p:txBody>
      </p:sp>
      <p:sp>
        <p:nvSpPr>
          <p:cNvPr id="21" name="Pentagon 20"/>
          <p:cNvSpPr/>
          <p:nvPr/>
        </p:nvSpPr>
        <p:spPr>
          <a:xfrm>
            <a:off x="1219200" y="2438400"/>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Volume</a:t>
            </a:r>
            <a:endParaRPr lang="en-US" sz="2800" dirty="0">
              <a:latin typeface="Times New Roman" panose="02020603050405020304" pitchFamily="18" charset="0"/>
              <a:cs typeface="Times New Roman" panose="02020603050405020304" pitchFamily="18" charset="0"/>
            </a:endParaRPr>
          </a:p>
        </p:txBody>
      </p:sp>
      <p:sp>
        <p:nvSpPr>
          <p:cNvPr id="22" name="Pentagon 21"/>
          <p:cNvSpPr/>
          <p:nvPr/>
        </p:nvSpPr>
        <p:spPr>
          <a:xfrm>
            <a:off x="1223144" y="4133465"/>
            <a:ext cx="1728192" cy="457969"/>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anose="02020603050405020304" pitchFamily="18" charset="0"/>
                <a:cs typeface="Times New Roman" panose="02020603050405020304" pitchFamily="18" charset="0"/>
              </a:rPr>
              <a:t>Variety</a:t>
            </a:r>
            <a:endParaRPr lang="en-US" sz="28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219199" y="3025701"/>
            <a:ext cx="1732138"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Large volume of data captured every time unit</a:t>
            </a:r>
            <a:endParaRPr lang="en-US" dirty="0">
              <a:latin typeface="Times New Roman" panose="02020603050405020304" pitchFamily="18" charset="0"/>
              <a:cs typeface="Times New Roman" panose="02020603050405020304" pitchFamily="18" charset="0"/>
            </a:endParaRPr>
          </a:p>
        </p:txBody>
      </p:sp>
      <p:cxnSp>
        <p:nvCxnSpPr>
          <p:cNvPr id="24" name="Straight Arrow Connector 23"/>
          <p:cNvCxnSpPr>
            <a:stCxn id="23" idx="3"/>
          </p:cNvCxnSpPr>
          <p:nvPr/>
        </p:nvCxnSpPr>
        <p:spPr>
          <a:xfrm>
            <a:off x="2951337" y="3487366"/>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27981" y="3127518"/>
            <a:ext cx="108012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equires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955501" y="3035185"/>
            <a:ext cx="1607271" cy="646331"/>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Distributed adaptive index</a:t>
            </a:r>
            <a:endParaRPr lang="en-US" dirty="0">
              <a:latin typeface="Times New Roman" panose="02020603050405020304" pitchFamily="18" charset="0"/>
              <a:cs typeface="Times New Roman" panose="02020603050405020304" pitchFamily="18" charset="0"/>
            </a:endParaRPr>
          </a:p>
        </p:txBody>
      </p:sp>
      <p:cxnSp>
        <p:nvCxnSpPr>
          <p:cNvPr id="27" name="Straight Arrow Connector 26"/>
          <p:cNvCxnSpPr/>
          <p:nvPr/>
        </p:nvCxnSpPr>
        <p:spPr>
          <a:xfrm>
            <a:off x="5585185" y="3468398"/>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61829" y="3108550"/>
            <a:ext cx="108012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Leads to</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6589352" y="3008863"/>
            <a:ext cx="1607271"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Significant cost on data updates</a:t>
            </a:r>
            <a:endParaRPr lang="en-US"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215254" y="4789263"/>
            <a:ext cx="1732138"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Data captured from different sources</a:t>
            </a:r>
            <a:endParaRPr lang="en-US" dirty="0">
              <a:latin typeface="Times New Roman" panose="02020603050405020304" pitchFamily="18" charset="0"/>
              <a:cs typeface="Times New Roman" panose="02020603050405020304" pitchFamily="18" charset="0"/>
            </a:endParaRPr>
          </a:p>
        </p:txBody>
      </p:sp>
      <p:cxnSp>
        <p:nvCxnSpPr>
          <p:cNvPr id="31" name="Straight Arrow Connector 30"/>
          <p:cNvCxnSpPr>
            <a:stCxn id="30" idx="3"/>
          </p:cNvCxnSpPr>
          <p:nvPr/>
        </p:nvCxnSpPr>
        <p:spPr>
          <a:xfrm>
            <a:off x="2947392" y="5250928"/>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24036" y="4891080"/>
            <a:ext cx="1080120"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R</a:t>
            </a:r>
            <a:r>
              <a:rPr lang="en-US" dirty="0" smtClean="0">
                <a:solidFill>
                  <a:srgbClr val="FF0000"/>
                </a:solidFill>
                <a:latin typeface="Times New Roman" panose="02020603050405020304" pitchFamily="18" charset="0"/>
                <a:cs typeface="Times New Roman" panose="02020603050405020304" pitchFamily="18" charset="0"/>
              </a:rPr>
              <a:t>equires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3" name="TextBox 32"/>
          <p:cNvSpPr txBox="1"/>
          <p:nvPr/>
        </p:nvSpPr>
        <p:spPr>
          <a:xfrm>
            <a:off x="3951556" y="4798747"/>
            <a:ext cx="1607271" cy="646331"/>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Distributed adaptive index</a:t>
            </a:r>
            <a:endParaRPr lang="en-US" dirty="0">
              <a:latin typeface="Times New Roman" panose="02020603050405020304" pitchFamily="18" charset="0"/>
              <a:cs typeface="Times New Roman" panose="02020603050405020304" pitchFamily="18" charset="0"/>
            </a:endParaRPr>
          </a:p>
        </p:txBody>
      </p:sp>
      <p:cxnSp>
        <p:nvCxnSpPr>
          <p:cNvPr id="34" name="Straight Arrow Connector 33"/>
          <p:cNvCxnSpPr/>
          <p:nvPr/>
        </p:nvCxnSpPr>
        <p:spPr>
          <a:xfrm>
            <a:off x="5581240" y="5231960"/>
            <a:ext cx="1004167"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57884" y="4872112"/>
            <a:ext cx="1080120" cy="369332"/>
          </a:xfrm>
          <a:prstGeom prst="rect">
            <a:avLst/>
          </a:prstGeom>
          <a:noFill/>
        </p:spPr>
        <p:txBody>
          <a:bodyPr wrap="square" rtlCol="0">
            <a:spAutoFit/>
          </a:bodyPr>
          <a:lstStyle/>
          <a:p>
            <a:r>
              <a:rPr lang="en-US" dirty="0" smtClean="0">
                <a:solidFill>
                  <a:srgbClr val="FF0000"/>
                </a:solidFill>
                <a:latin typeface="Times New Roman" panose="02020603050405020304" pitchFamily="18" charset="0"/>
                <a:cs typeface="Times New Roman" panose="02020603050405020304" pitchFamily="18" charset="0"/>
              </a:rPr>
              <a:t>Leads to</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6585407" y="4772425"/>
            <a:ext cx="1607271" cy="923330"/>
          </a:xfrm>
          <a:prstGeom prst="rect">
            <a:avLst/>
          </a:prstGeom>
          <a:noFill/>
          <a:ln>
            <a:solidFill>
              <a:schemeClr val="tx1"/>
            </a:solidFill>
          </a:ln>
        </p:spPr>
        <p:txBody>
          <a:bodyPr wrap="square" rtlCol="0">
            <a:spAutoFit/>
          </a:bodyPr>
          <a:lstStyle/>
          <a:p>
            <a:r>
              <a:rPr lang="en-US" dirty="0" smtClean="0">
                <a:latin typeface="Times New Roman" panose="02020603050405020304" pitchFamily="18" charset="0"/>
                <a:cs typeface="Times New Roman" panose="02020603050405020304" pitchFamily="18" charset="0"/>
              </a:rPr>
              <a:t>Ambiguity on indexing the same object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382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a:t>
            </a:r>
            <a:r>
              <a:rPr lang="en-US" altLang="en-US" sz="2800" dirty="0">
                <a:latin typeface="Times New Roman" panose="02020603050405020304" pitchFamily="18" charset="0"/>
                <a:cs typeface="Times New Roman" panose="02020603050405020304" pitchFamily="18" charset="0"/>
              </a:rPr>
              <a:t>n</a:t>
            </a:r>
            <a:r>
              <a:rPr lang="en-US" sz="2800" dirty="0" smtClean="0">
                <a:latin typeface="Times New Roman" panose="02020603050405020304" pitchFamily="18" charset="0"/>
                <a:cs typeface="Times New Roman" panose="02020603050405020304" pitchFamily="18" charset="0"/>
              </a:rPr>
              <a:t>ew </a:t>
            </a:r>
            <a:r>
              <a:rPr lang="en-US" sz="2800" dirty="0">
                <a:latin typeface="Times New Roman" panose="02020603050405020304" pitchFamily="18" charset="0"/>
                <a:cs typeface="Times New Roman" panose="02020603050405020304" pitchFamily="18" charset="0"/>
              </a:rPr>
              <a:t>query language (algebra</a:t>
            </a:r>
            <a:r>
              <a:rPr lang="en-US" sz="2800" dirty="0" smtClean="0">
                <a:latin typeface="Times New Roman" panose="02020603050405020304" pitchFamily="18" charset="0"/>
                <a:cs typeface="Times New Roman" panose="02020603050405020304" pitchFamily="18" charset="0"/>
              </a:rPr>
              <a:t>) for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31</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graphicFrame>
        <p:nvGraphicFramePr>
          <p:cNvPr id="38" name="Table 37"/>
          <p:cNvGraphicFramePr>
            <a:graphicFrameLocks noGrp="1"/>
          </p:cNvGraphicFramePr>
          <p:nvPr>
            <p:extLst>
              <p:ext uri="{D42A27DB-BD31-4B8C-83A1-F6EECF244321}">
                <p14:modId xmlns:p14="http://schemas.microsoft.com/office/powerpoint/2010/main" val="406701177"/>
              </p:ext>
            </p:extLst>
          </p:nvPr>
        </p:nvGraphicFramePr>
        <p:xfrm>
          <a:off x="800100" y="2590800"/>
          <a:ext cx="7543800" cy="3134995"/>
        </p:xfrm>
        <a:graphic>
          <a:graphicData uri="http://schemas.openxmlformats.org/drawingml/2006/table">
            <a:tbl>
              <a:tblPr firstRow="1" bandRow="1">
                <a:tableStyleId>{073A0DAA-6AF3-43AB-8588-CEC1D06C72B9}</a:tableStyleId>
              </a:tblPr>
              <a:tblGrid>
                <a:gridCol w="3581400"/>
                <a:gridCol w="3962400"/>
              </a:tblGrid>
              <a:tr h="370840">
                <a:tc>
                  <a:txBody>
                    <a:bodyPr/>
                    <a:lstStyle/>
                    <a:p>
                      <a:pPr algn="ctr"/>
                      <a:r>
                        <a:rPr lang="en-US" sz="2400" dirty="0" smtClean="0">
                          <a:latin typeface="Times New Roman" panose="02020603050405020304" pitchFamily="18" charset="0"/>
                          <a:cs typeface="Times New Roman" panose="02020603050405020304" pitchFamily="18" charset="0"/>
                        </a:rPr>
                        <a:t>Desired</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Sacrifices &amp; Overhead</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Flexibility</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Complexity in data modeling</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Relational</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Supporting </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a:t>
                      </a:r>
                      <a:r>
                        <a:rPr lang="en-US" sz="2400" baseline="0" dirty="0" smtClean="0">
                          <a:latin typeface="Times New Roman" panose="02020603050405020304" pitchFamily="18" charset="0"/>
                          <a:cs typeface="Times New Roman" panose="02020603050405020304" pitchFamily="18" charset="0"/>
                        </a:rPr>
                        <a:t> scalability</a:t>
                      </a:r>
                      <a:endParaRPr lang="en-US" sz="2400" dirty="0">
                        <a:latin typeface="Times New Roman" panose="02020603050405020304" pitchFamily="18" charset="0"/>
                        <a:cs typeface="Times New Roman" panose="02020603050405020304" pitchFamily="18" charset="0"/>
                      </a:endParaRPr>
                    </a:p>
                  </a:txBody>
                  <a:tcPr/>
                </a:tc>
              </a:tr>
              <a:tr h="848995">
                <a:tc>
                  <a:txBody>
                    <a:bodyPr/>
                    <a:lstStyle/>
                    <a:p>
                      <a:pPr algn="l"/>
                      <a:r>
                        <a:rPr lang="en-US" sz="2400" dirty="0" smtClean="0">
                          <a:latin typeface="Times New Roman" panose="02020603050405020304" pitchFamily="18" charset="0"/>
                          <a:cs typeface="Times New Roman" panose="02020603050405020304" pitchFamily="18" charset="0"/>
                        </a:rPr>
                        <a:t>Uncertain</a:t>
                      </a:r>
                      <a:r>
                        <a:rPr lang="en-US" sz="2400" baseline="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Supporting</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a:t>
                      </a:r>
                      <a:r>
                        <a:rPr lang="en-US" sz="2400" baseline="0" dirty="0" smtClean="0">
                          <a:latin typeface="Times New Roman" panose="02020603050405020304" pitchFamily="18" charset="0"/>
                          <a:cs typeface="Times New Roman" panose="02020603050405020304" pitchFamily="18" charset="0"/>
                        </a:rPr>
                        <a:t> scalability and significant computing overhead</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Scalability</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Less functionality</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l"/>
                      <a:r>
                        <a:rPr lang="en-US" sz="2400" dirty="0" smtClean="0">
                          <a:latin typeface="Times New Roman" panose="02020603050405020304" pitchFamily="18" charset="0"/>
                          <a:cs typeface="Times New Roman" panose="02020603050405020304" pitchFamily="18" charset="0"/>
                        </a:rPr>
                        <a:t>Efficiency &amp;</a:t>
                      </a:r>
                      <a:r>
                        <a:rPr lang="en-US" sz="2400" baseline="0" dirty="0" smtClean="0">
                          <a:latin typeface="Times New Roman" panose="02020603050405020304" pitchFamily="18" charset="0"/>
                          <a:cs typeface="Times New Roman" panose="02020603050405020304" pitchFamily="18" charset="0"/>
                        </a:rPr>
                        <a:t> Effectiveness</a:t>
                      </a:r>
                      <a:endParaRPr lang="en-US" sz="2400" dirty="0">
                        <a:latin typeface="Times New Roman" panose="02020603050405020304" pitchFamily="18" charset="0"/>
                        <a:cs typeface="Times New Roman" panose="02020603050405020304" pitchFamily="18" charset="0"/>
                      </a:endParaRPr>
                    </a:p>
                  </a:txBody>
                  <a:tcPr/>
                </a:tc>
                <a:tc>
                  <a:txBody>
                    <a:bodyPr/>
                    <a:lstStyle/>
                    <a:p>
                      <a:pPr algn="l"/>
                      <a:r>
                        <a:rPr lang="en-US" sz="2400" dirty="0" smtClean="0">
                          <a:latin typeface="Times New Roman" panose="02020603050405020304" pitchFamily="18" charset="0"/>
                          <a:cs typeface="Times New Roman" panose="02020603050405020304" pitchFamily="18" charset="0"/>
                        </a:rPr>
                        <a:t>Poor scalability</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503379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 (cont'd)</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n</a:t>
            </a:r>
            <a:r>
              <a:rPr lang="en-US" sz="2800" dirty="0" smtClean="0">
                <a:latin typeface="Times New Roman" panose="02020603050405020304" pitchFamily="18" charset="0"/>
                <a:cs typeface="Times New Roman" panose="02020603050405020304" pitchFamily="18" charset="0"/>
              </a:rPr>
              <a:t>ew </a:t>
            </a:r>
            <a:r>
              <a:rPr lang="en-US" sz="2800" dirty="0">
                <a:latin typeface="Times New Roman" panose="02020603050405020304" pitchFamily="18" charset="0"/>
                <a:cs typeface="Times New Roman" panose="02020603050405020304" pitchFamily="18" charset="0"/>
              </a:rPr>
              <a:t>computing paradigm for </a:t>
            </a:r>
            <a:r>
              <a:rPr lang="en-US" sz="2800" dirty="0" smtClean="0">
                <a:latin typeface="Times New Roman" panose="02020603050405020304" pitchFamily="18" charset="0"/>
                <a:cs typeface="Times New Roman" panose="02020603050405020304" pitchFamily="18" charset="0"/>
              </a:rPr>
              <a:t>processing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32</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89051155"/>
              </p:ext>
            </p:extLst>
          </p:nvPr>
        </p:nvGraphicFramePr>
        <p:xfrm>
          <a:off x="895350" y="2819400"/>
          <a:ext cx="7772400" cy="2560320"/>
        </p:xfrm>
        <a:graphic>
          <a:graphicData uri="http://schemas.openxmlformats.org/drawingml/2006/table">
            <a:tbl>
              <a:tblPr firstRow="1" bandRow="1">
                <a:tableStyleId>{073A0DAA-6AF3-43AB-8588-CEC1D06C72B9}</a:tableStyleId>
              </a:tblPr>
              <a:tblGrid>
                <a:gridCol w="3048000"/>
                <a:gridCol w="4724400"/>
              </a:tblGrid>
              <a:tr h="370840">
                <a:tc>
                  <a:txBody>
                    <a:bodyPr/>
                    <a:lstStyle/>
                    <a:p>
                      <a:pPr algn="ctr"/>
                      <a:r>
                        <a:rPr lang="en-US" sz="2400" dirty="0" smtClean="0">
                          <a:latin typeface="Times New Roman" panose="02020603050405020304" pitchFamily="18" charset="0"/>
                          <a:cs typeface="Times New Roman" panose="02020603050405020304" pitchFamily="18" charset="0"/>
                        </a:rPr>
                        <a:t>Distributed</a:t>
                      </a:r>
                      <a:r>
                        <a:rPr lang="en-US" sz="2400" baseline="0" dirty="0" smtClean="0">
                          <a:latin typeface="Times New Roman" panose="02020603050405020304" pitchFamily="18" charset="0"/>
                          <a:cs typeface="Times New Roman" panose="02020603050405020304" pitchFamily="18" charset="0"/>
                        </a:rPr>
                        <a:t> Computing Paradigm</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Limitations</a:t>
                      </a:r>
                      <a:endParaRPr lang="en-US" sz="2400" dirty="0">
                        <a:latin typeface="Times New Roman" panose="02020603050405020304" pitchFamily="18" charset="0"/>
                        <a:cs typeface="Times New Roman" panose="02020603050405020304" pitchFamily="18" charset="0"/>
                      </a:endParaRPr>
                    </a:p>
                  </a:txBody>
                  <a:tcPr anchor="ctr"/>
                </a:tc>
              </a:tr>
              <a:tr h="370840">
                <a:tc>
                  <a:txBody>
                    <a:bodyPr/>
                    <a:lstStyle/>
                    <a:p>
                      <a:pPr algn="ctr"/>
                      <a:r>
                        <a:rPr lang="en-US" sz="2400" dirty="0" smtClean="0">
                          <a:latin typeface="Times New Roman" panose="02020603050405020304" pitchFamily="18" charset="0"/>
                          <a:cs typeface="Times New Roman" panose="02020603050405020304" pitchFamily="18" charset="0"/>
                        </a:rPr>
                        <a:t>Message Passing</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Poor scalability and fault tolerance</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400" dirty="0" smtClean="0">
                          <a:latin typeface="Times New Roman" panose="02020603050405020304" pitchFamily="18" charset="0"/>
                          <a:cs typeface="Times New Roman" panose="02020603050405020304" pitchFamily="18" charset="0"/>
                        </a:rPr>
                        <a:t>Unified Access</a:t>
                      </a:r>
                      <a:endParaRPr lang="en-US" sz="2400" dirty="0">
                        <a:latin typeface="Times New Roman" panose="02020603050405020304" pitchFamily="18" charset="0"/>
                        <a:cs typeface="Times New Roman" panose="02020603050405020304" pitchFamily="18" charset="0"/>
                      </a:endParaRPr>
                    </a:p>
                  </a:txBody>
                  <a:tcPr anchor="ctr"/>
                </a:tc>
                <a:tc>
                  <a:txBody>
                    <a:bodyPr/>
                    <a:lstStyle/>
                    <a:p>
                      <a:r>
                        <a:rPr lang="en-US" sz="2400" dirty="0" smtClean="0">
                          <a:latin typeface="Times New Roman" panose="02020603050405020304" pitchFamily="18" charset="0"/>
                          <a:cs typeface="Times New Roman" panose="02020603050405020304" pitchFamily="18" charset="0"/>
                        </a:rPr>
                        <a:t>Invalidated</a:t>
                      </a:r>
                      <a:r>
                        <a:rPr lang="en-US" sz="2400" baseline="0" dirty="0" smtClean="0">
                          <a:latin typeface="Times New Roman" panose="02020603050405020304" pitchFamily="18" charset="0"/>
                          <a:cs typeface="Times New Roman" panose="02020603050405020304" pitchFamily="18" charset="0"/>
                        </a:rPr>
                        <a:t> efficiency over large computing nodes</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400" dirty="0" err="1" smtClean="0">
                          <a:latin typeface="Times New Roman" panose="02020603050405020304" pitchFamily="18" charset="0"/>
                          <a:cs typeface="Times New Roman" panose="02020603050405020304" pitchFamily="18" charset="0"/>
                        </a:rPr>
                        <a:t>MapReduce</a:t>
                      </a:r>
                      <a:endParaRPr lang="en-US" sz="2400" dirty="0">
                        <a:latin typeface="Times New Roman" panose="02020603050405020304" pitchFamily="18" charset="0"/>
                        <a:cs typeface="Times New Roman" panose="02020603050405020304" pitchFamily="18" charset="0"/>
                      </a:endParaRPr>
                    </a:p>
                  </a:txBody>
                  <a:tcPr/>
                </a:tc>
                <a:tc>
                  <a:txBody>
                    <a:bodyPr/>
                    <a:lstStyle/>
                    <a:p>
                      <a:r>
                        <a:rPr lang="en-US" sz="2400" dirty="0" smtClean="0">
                          <a:latin typeface="Times New Roman" panose="02020603050405020304" pitchFamily="18" charset="0"/>
                          <a:cs typeface="Times New Roman" panose="02020603050405020304" pitchFamily="18" charset="0"/>
                        </a:rPr>
                        <a:t>Poor functionality</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8463010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Challenges on </a:t>
            </a:r>
            <a:r>
              <a:rPr lang="en-US" altLang="en-US" sz="4400" dirty="0" smtClean="0">
                <a:latin typeface="Times New Roman" panose="02020603050405020304" pitchFamily="18" charset="0"/>
                <a:cs typeface="Times New Roman" panose="02020603050405020304" pitchFamily="18" charset="0"/>
              </a:rPr>
              <a:t>Processing Big Data (cont'd)</a:t>
            </a:r>
            <a:r>
              <a:rPr lang="en-US" altLang="en-US" sz="4400" dirty="0">
                <a:latin typeface="Times New Roman" panose="02020603050405020304" pitchFamily="18" charset="0"/>
                <a:cs typeface="Times New Roman" panose="02020603050405020304" pitchFamily="18" charset="0"/>
              </a:rPr>
              <a:t/>
            </a:r>
            <a:br>
              <a:rPr lang="en-US" altLang="en-US" sz="4400" dirty="0">
                <a:latin typeface="Times New Roman" panose="02020603050405020304" pitchFamily="18" charset="0"/>
                <a:cs typeface="Times New Roman" panose="02020603050405020304" pitchFamily="18" charset="0"/>
              </a:rPr>
            </a:br>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For example, n</a:t>
            </a:r>
            <a:r>
              <a:rPr lang="en-US" sz="2800" dirty="0">
                <a:latin typeface="Times New Roman" panose="02020603050405020304" pitchFamily="18" charset="0"/>
                <a:cs typeface="Times New Roman" panose="02020603050405020304" pitchFamily="18" charset="0"/>
              </a:rPr>
              <a:t>ew </a:t>
            </a:r>
            <a:r>
              <a:rPr lang="en-US" sz="2800" dirty="0" smtClean="0">
                <a:latin typeface="Times New Roman" panose="02020603050405020304" pitchFamily="18" charset="0"/>
                <a:cs typeface="Times New Roman" panose="02020603050405020304" pitchFamily="18" charset="0"/>
              </a:rPr>
              <a:t>optimization methodology for processing big data</a:t>
            </a:r>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33</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14400" y="2971800"/>
            <a:ext cx="3047206"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Load Balance</a:t>
            </a:r>
            <a:endParaRPr lang="en-US" sz="24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4856095" y="2971800"/>
            <a:ext cx="3153139"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Data Locality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Rounded Rectangle 8"/>
          <p:cNvSpPr/>
          <p:nvPr/>
        </p:nvSpPr>
        <p:spPr>
          <a:xfrm>
            <a:off x="914400" y="3796778"/>
            <a:ext cx="3047206"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High Parallelism</a:t>
            </a:r>
            <a:endParaRPr lang="en-US" sz="2400" dirty="0">
              <a:latin typeface="Times New Roman" panose="02020603050405020304" pitchFamily="18" charset="0"/>
              <a:cs typeface="Times New Roman" panose="02020603050405020304" pitchFamily="18" charset="0"/>
            </a:endParaRPr>
          </a:p>
        </p:txBody>
      </p:sp>
      <p:sp>
        <p:nvSpPr>
          <p:cNvPr id="10" name="Rounded Rectangle 9"/>
          <p:cNvSpPr/>
          <p:nvPr/>
        </p:nvSpPr>
        <p:spPr>
          <a:xfrm>
            <a:off x="4856096" y="3796778"/>
            <a:ext cx="3153137"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Merging Cost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927106" y="4685639"/>
            <a:ext cx="3034500" cy="54133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Less Network I/O</a:t>
            </a:r>
            <a:endParaRPr lang="en-US" sz="2400"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4856980" y="4685639"/>
            <a:ext cx="3152254" cy="5413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anose="02020603050405020304" pitchFamily="18" charset="0"/>
                <a:cs typeface="Times New Roman" panose="02020603050405020304" pitchFamily="18" charset="0"/>
              </a:rPr>
              <a:t>Replicated Computing</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Left-Right Arrow 12"/>
          <p:cNvSpPr/>
          <p:nvPr/>
        </p:nvSpPr>
        <p:spPr>
          <a:xfrm>
            <a:off x="3961606" y="3132929"/>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Left-Right Arrow 13"/>
          <p:cNvSpPr/>
          <p:nvPr/>
        </p:nvSpPr>
        <p:spPr>
          <a:xfrm>
            <a:off x="3961606" y="3956429"/>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5" name="Left-Right Arrow 14"/>
          <p:cNvSpPr/>
          <p:nvPr/>
        </p:nvSpPr>
        <p:spPr>
          <a:xfrm>
            <a:off x="3961606" y="4845290"/>
            <a:ext cx="894490" cy="316323"/>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78177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68" y="1523659"/>
            <a:ext cx="8460432" cy="354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How to Tackle Challenges of Big Data? </a:t>
            </a:r>
          </a:p>
        </p:txBody>
      </p:sp>
      <p:sp>
        <p:nvSpPr>
          <p:cNvPr id="4" name="Slide Number Placeholder 3"/>
          <p:cNvSpPr>
            <a:spLocks noGrp="1"/>
          </p:cNvSpPr>
          <p:nvPr>
            <p:ph type="sldNum" sz="quarter" idx="12"/>
          </p:nvPr>
        </p:nvSpPr>
        <p:spPr/>
        <p:txBody>
          <a:bodyPr/>
          <a:lstStyle/>
          <a:p>
            <a:fld id="{C68EDB1A-060A-4E3F-B35D-E6BA25721345}" type="slidenum">
              <a:rPr lang="en-US" smtClean="0"/>
              <a:t>34</a:t>
            </a:fld>
            <a:endParaRPr lang="en-US" dirty="0"/>
          </a:p>
        </p:txBody>
      </p:sp>
      <p:sp>
        <p:nvSpPr>
          <p:cNvPr id="3" name="Horizontal Scroll 2"/>
          <p:cNvSpPr/>
          <p:nvPr/>
        </p:nvSpPr>
        <p:spPr>
          <a:xfrm>
            <a:off x="2464511" y="1863080"/>
            <a:ext cx="4339737" cy="1074524"/>
          </a:xfrm>
          <a:prstGeom prst="horizontalScroll">
            <a:avLst/>
          </a:prstGeom>
          <a:solidFill>
            <a:srgbClr val="E0C1FF"/>
          </a:solidFill>
          <a:ln>
            <a:solidFill>
              <a:srgbClr val="6600CC"/>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6600CC"/>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Data Modeling with Quality Guarantees</a:t>
            </a:r>
            <a:endParaRPr lang="en-US" sz="2400" b="1" dirty="0">
              <a:solidFill>
                <a:srgbClr val="6600CC"/>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8" name="Horizontal Scroll 7"/>
          <p:cNvSpPr/>
          <p:nvPr/>
        </p:nvSpPr>
        <p:spPr>
          <a:xfrm>
            <a:off x="251520" y="3509504"/>
            <a:ext cx="2771756" cy="1431434"/>
          </a:xfrm>
          <a:prstGeom prst="horizontalScroll">
            <a:avLst/>
          </a:prstGeom>
          <a:solidFill>
            <a:srgbClr val="FFC081"/>
          </a:solidFill>
          <a:ln>
            <a:solidFill>
              <a:srgbClr val="996633"/>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rgbClr val="6633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Efficient and Quality-Aware Query Answering</a:t>
            </a:r>
            <a:endParaRPr lang="en-US" sz="2200" b="1" dirty="0">
              <a:solidFill>
                <a:srgbClr val="6633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
        <p:nvSpPr>
          <p:cNvPr id="9" name="Horizontal Scroll 8"/>
          <p:cNvSpPr/>
          <p:nvPr/>
        </p:nvSpPr>
        <p:spPr>
          <a:xfrm>
            <a:off x="6172200" y="3312355"/>
            <a:ext cx="2749724" cy="1497131"/>
          </a:xfrm>
          <a:prstGeom prst="horizontalScroll">
            <a:avLst/>
          </a:prstGeom>
          <a:solidFill>
            <a:srgbClr val="FFC9C9"/>
          </a:solidFill>
          <a:ln>
            <a:solidFill>
              <a:srgbClr val="FF0000"/>
            </a:solidFill>
          </a:ln>
          <a:effectLst>
            <a:outerShdw blurRad="50800" dist="38100" dir="5400000" algn="t"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Storage and Indexing</a:t>
            </a:r>
            <a:endParaRPr lang="en-US" sz="2400" b="1" dirty="0">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pic>
        <p:nvPicPr>
          <p:cNvPr id="58370" name="Picture 2" descr="C:\Users\lianx\AppData\Local\Microsoft\Windows\Temporary Internet Files\Content.IE5\988KUS94\MC900439356[1].jpg"/>
          <p:cNvPicPr>
            <a:picLocks noChangeAspect="1" noChangeArrowheads="1"/>
          </p:cNvPicPr>
          <p:nvPr/>
        </p:nvPicPr>
        <p:blipFill>
          <a:blip r:embed="rId4" cstate="print">
            <a:clrChange>
              <a:clrFrom>
                <a:srgbClr val="FFFFFF"/>
              </a:clrFrom>
              <a:clrTo>
                <a:srgbClr val="FFFFFF">
                  <a:alpha val="0"/>
                </a:srgbClr>
              </a:clrTo>
            </a:clrChange>
            <a:duotone>
              <a:prstClr val="black"/>
              <a:srgbClr val="6600CC">
                <a:tint val="45000"/>
                <a:satMod val="400000"/>
              </a:srgbClr>
            </a:duotone>
            <a:extLst>
              <a:ext uri="{28A0092B-C50C-407E-A947-70E740481C1C}">
                <a14:useLocalDpi xmlns:a14="http://schemas.microsoft.com/office/drawing/2010/main" val="0"/>
              </a:ext>
            </a:extLst>
          </a:blip>
          <a:srcRect/>
          <a:stretch>
            <a:fillRect/>
          </a:stretch>
        </p:blipFill>
        <p:spPr bwMode="auto">
          <a:xfrm>
            <a:off x="1115616" y="1143000"/>
            <a:ext cx="1800206" cy="180020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6919786" y="1406566"/>
            <a:ext cx="2047549" cy="1905789"/>
            <a:chOff x="7034692" y="1207096"/>
            <a:chExt cx="2096133" cy="1905789"/>
          </a:xfrm>
        </p:grpSpPr>
        <p:pic>
          <p:nvPicPr>
            <p:cNvPr id="58371" name="Picture 3" descr="C:\Users\lianx\AppData\Local\Microsoft\Windows\Temporary Internet Files\Content.IE5\ULG8CV6B\MC90044137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881826">
              <a:off x="7354304" y="1594216"/>
              <a:ext cx="1518669" cy="1518669"/>
            </a:xfrm>
            <a:prstGeom prst="rect">
              <a:avLst/>
            </a:prstGeom>
            <a:noFill/>
            <a:extLst>
              <a:ext uri="{909E8E84-426E-40DD-AFC4-6F175D3DCCD1}">
                <a14:hiddenFill xmlns:a14="http://schemas.microsoft.com/office/drawing/2010/main">
                  <a:solidFill>
                    <a:srgbClr val="FFFFFF"/>
                  </a:solidFill>
                </a14:hiddenFill>
              </a:ext>
            </a:extLst>
          </p:spPr>
        </p:pic>
        <p:sp>
          <p:nvSpPr>
            <p:cNvPr id="43" name="Flowchart: Magnetic Disk 42"/>
            <p:cNvSpPr/>
            <p:nvPr/>
          </p:nvSpPr>
          <p:spPr>
            <a:xfrm>
              <a:off x="8454369" y="1297749"/>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Magnetic Disk 46"/>
            <p:cNvSpPr/>
            <p:nvPr/>
          </p:nvSpPr>
          <p:spPr>
            <a:xfrm>
              <a:off x="8796848" y="1889348"/>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gnetic Disk 47"/>
            <p:cNvSpPr/>
            <p:nvPr/>
          </p:nvSpPr>
          <p:spPr>
            <a:xfrm>
              <a:off x="7639768" y="1207096"/>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gnetic Disk 48"/>
            <p:cNvSpPr/>
            <p:nvPr/>
          </p:nvSpPr>
          <p:spPr>
            <a:xfrm>
              <a:off x="7034692" y="1719294"/>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gnetic Disk 49"/>
            <p:cNvSpPr/>
            <p:nvPr/>
          </p:nvSpPr>
          <p:spPr>
            <a:xfrm>
              <a:off x="8541092" y="2511382"/>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gnetic Disk 50"/>
            <p:cNvSpPr/>
            <p:nvPr/>
          </p:nvSpPr>
          <p:spPr>
            <a:xfrm>
              <a:off x="7140477" y="2439374"/>
              <a:ext cx="333977" cy="378048"/>
            </a:xfrm>
            <a:prstGeom prst="flowChartMagneticDisk">
              <a:avLst/>
            </a:prstGeom>
            <a:gradFill>
              <a:gsLst>
                <a:gs pos="51000">
                  <a:srgbClr val="FFA7A7"/>
                </a:gs>
                <a:gs pos="0">
                  <a:srgbClr val="FF3F3F"/>
                </a:gs>
                <a:gs pos="100000">
                  <a:srgbClr val="FF5757"/>
                </a:gs>
              </a:gsLst>
              <a:lin ang="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8372" name="Picture 4" descr="C:\Users\lianx\Documents\personal document_local\award\job application\2015\interview\images\query_engine.png"/>
          <p:cNvPicPr>
            <a:picLocks noChangeAspect="1" noChangeArrowheads="1"/>
          </p:cNvPicPr>
          <p:nvPr/>
        </p:nvPicPr>
        <p:blipFill>
          <a:blip r:embed="rId6">
            <a:duotone>
              <a:prstClr val="black"/>
              <a:srgbClr val="663300">
                <a:tint val="45000"/>
                <a:satMod val="400000"/>
              </a:srgbClr>
            </a:duotone>
            <a:extLst>
              <a:ext uri="{28A0092B-C50C-407E-A947-70E740481C1C}">
                <a14:useLocalDpi xmlns:a14="http://schemas.microsoft.com/office/drawing/2010/main" val="0"/>
              </a:ext>
            </a:extLst>
          </a:blip>
          <a:srcRect/>
          <a:stretch>
            <a:fillRect/>
          </a:stretch>
        </p:blipFill>
        <p:spPr bwMode="auto">
          <a:xfrm>
            <a:off x="-18984" y="2286000"/>
            <a:ext cx="1547853" cy="15478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88611" y="3459659"/>
            <a:ext cx="3298620"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Big </a:t>
            </a:r>
            <a:r>
              <a:rPr lang="en-US" sz="4000" b="1" spc="0" dirty="0" smtClean="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Data</a:t>
            </a:r>
            <a:endParaRPr lang="en-US" sz="4000" b="1" spc="0" dirty="0">
              <a:ln w="0"/>
              <a:solidFill>
                <a:srgbClr val="FF99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3" name="Flowchart: Magnetic Disk 22"/>
          <p:cNvSpPr/>
          <p:nvPr/>
        </p:nvSpPr>
        <p:spPr>
          <a:xfrm>
            <a:off x="3137450" y="2844475"/>
            <a:ext cx="3041601" cy="1650089"/>
          </a:xfrm>
          <a:prstGeom prst="flowChartMagneticDisk">
            <a:avLst/>
          </a:prstGeom>
          <a:solidFill>
            <a:srgbClr val="DDDDFF">
              <a:alpha val="15000"/>
            </a:srgbClr>
          </a:solidFill>
          <a:ln w="508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826147" y="1441828"/>
            <a:ext cx="1565493" cy="369332"/>
          </a:xfrm>
          <a:prstGeom prst="rect">
            <a:avLst/>
          </a:prstGeom>
        </p:spPr>
        <p:txBody>
          <a:bodyPr wrap="none">
            <a:spAutoFit/>
          </a:bodyPr>
          <a:lstStyle/>
          <a:p>
            <a:r>
              <a:rPr lang="en-US" b="1" dirty="0">
                <a:solidFill>
                  <a:srgbClr val="7030A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Heterogeneit</a:t>
            </a:r>
            <a:r>
              <a:rPr lang="en-US" b="1" dirty="0">
                <a:solidFill>
                  <a:srgbClr val="7030A0"/>
                </a:solidFill>
                <a:latin typeface="Times New Roman" panose="02020603050405020304" pitchFamily="18" charset="0"/>
                <a:cs typeface="Times New Roman" panose="02020603050405020304" pitchFamily="18" charset="0"/>
              </a:rPr>
              <a:t>y</a:t>
            </a:r>
            <a:endParaRPr lang="en-US" b="1" dirty="0">
              <a:solidFill>
                <a:srgbClr val="7030A0"/>
              </a:solidFill>
            </a:endParaRPr>
          </a:p>
        </p:txBody>
      </p:sp>
      <p:sp>
        <p:nvSpPr>
          <p:cNvPr id="26" name="Rectangle 25"/>
          <p:cNvSpPr/>
          <p:nvPr/>
        </p:nvSpPr>
        <p:spPr>
          <a:xfrm>
            <a:off x="6905700" y="4590491"/>
            <a:ext cx="1345240" cy="369332"/>
          </a:xfrm>
          <a:prstGeom prst="rect">
            <a:avLst/>
          </a:prstGeom>
        </p:spPr>
        <p:txBody>
          <a:bodyPr wrap="none">
            <a:spAutoFit/>
          </a:bodyPr>
          <a:lstStyle/>
          <a:p>
            <a:r>
              <a:rPr lang="en-US" b="1" dirty="0" smtClean="0">
                <a:solidFill>
                  <a:srgbClr val="FF0000"/>
                </a:solidFill>
                <a:latin typeface="Times New Roman" panose="02020603050405020304" pitchFamily="18" charset="0"/>
                <a:cs typeface="Times New Roman" panose="02020603050405020304" pitchFamily="18" charset="0"/>
              </a:rPr>
              <a:t>Large Scale</a:t>
            </a:r>
            <a:endParaRPr lang="en-US" b="1" dirty="0">
              <a:solidFill>
                <a:srgbClr val="FF0000"/>
              </a:solidFill>
            </a:endParaRPr>
          </a:p>
        </p:txBody>
      </p:sp>
      <p:sp>
        <p:nvSpPr>
          <p:cNvPr id="27" name="Rectangle 26"/>
          <p:cNvSpPr/>
          <p:nvPr/>
        </p:nvSpPr>
        <p:spPr>
          <a:xfrm>
            <a:off x="1115616" y="4791632"/>
            <a:ext cx="1172116" cy="369332"/>
          </a:xfrm>
          <a:prstGeom prst="rect">
            <a:avLst/>
          </a:prstGeom>
        </p:spPr>
        <p:txBody>
          <a:bodyPr wrap="none">
            <a:spAutoFit/>
          </a:bodyPr>
          <a:lstStyle/>
          <a:p>
            <a:r>
              <a:rPr lang="en-US" b="1" dirty="0" smtClean="0">
                <a:solidFill>
                  <a:srgbClr val="66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Efficiency</a:t>
            </a:r>
            <a:endParaRPr lang="en-US" b="1" dirty="0">
              <a:solidFill>
                <a:srgbClr val="66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6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370"/>
                                        </p:tgtEl>
                                        <p:attrNameLst>
                                          <p:attrName>style.visibility</p:attrName>
                                        </p:attrNameLst>
                                      </p:cBhvr>
                                      <p:to>
                                        <p:strVal val="visible"/>
                                      </p:to>
                                    </p:set>
                                    <p:animEffect transition="in" filter="fade">
                                      <p:cBhvr>
                                        <p:cTn id="11" dur="500"/>
                                        <p:tgtEl>
                                          <p:spTgt spid="5837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outVertical)">
                                      <p:cBhvr>
                                        <p:cTn id="25" dur="500"/>
                                        <p:tgtEl>
                                          <p:spTgt spid="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58372"/>
                                        </p:tgtEl>
                                        <p:attrNameLst>
                                          <p:attrName>style.visibility</p:attrName>
                                        </p:attrNameLst>
                                      </p:cBhvr>
                                      <p:to>
                                        <p:strVal val="visible"/>
                                      </p:to>
                                    </p:set>
                                    <p:animEffect transition="in" filter="fade">
                                      <p:cBhvr>
                                        <p:cTn id="29" dur="500"/>
                                        <p:tgtEl>
                                          <p:spTgt spid="58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Times New Roman" panose="02020603050405020304" pitchFamily="18" charset="0"/>
                <a:cs typeface="Times New Roman" panose="02020603050405020304" pitchFamily="18" charset="0"/>
              </a:rPr>
              <a:t>How to Tackle Challenges of Big Data? (cont'd)</a:t>
            </a:r>
            <a:endParaRPr lang="en-US" sz="3600"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algn="just"/>
            <a:r>
              <a:rPr lang="en-US" dirty="0" smtClean="0">
                <a:latin typeface="Times New Roman" panose="02020603050405020304" pitchFamily="18" charset="0"/>
                <a:cs typeface="Times New Roman" panose="02020603050405020304" pitchFamily="18" charset="0"/>
              </a:rPr>
              <a:t>Scalable computing </a:t>
            </a:r>
            <a:r>
              <a:rPr lang="en-US" dirty="0">
                <a:latin typeface="Times New Roman" panose="02020603050405020304" pitchFamily="18" charset="0"/>
                <a:cs typeface="Times New Roman" panose="02020603050405020304" pitchFamily="18" charset="0"/>
              </a:rPr>
              <a:t>paradigms/platforms </a:t>
            </a:r>
            <a:endParaRPr lang="en-US" dirty="0" smtClean="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Big data programming models</a:t>
            </a:r>
          </a:p>
          <a:p>
            <a:pPr algn="just"/>
            <a:r>
              <a:rPr lang="en-US" dirty="0" smtClean="0">
                <a:latin typeface="Times New Roman" panose="02020603050405020304" pitchFamily="18" charset="0"/>
                <a:cs typeface="Times New Roman" panose="02020603050405020304" pitchFamily="18" charset="0"/>
              </a:rPr>
              <a:t>Scalable storage indexing</a:t>
            </a:r>
          </a:p>
          <a:p>
            <a:pPr algn="just"/>
            <a:r>
              <a:rPr lang="en-US" dirty="0" smtClean="0">
                <a:latin typeface="Times New Roman" panose="02020603050405020304" pitchFamily="18" charset="0"/>
                <a:cs typeface="Times New Roman" panose="02020603050405020304" pitchFamily="18" charset="0"/>
              </a:rPr>
              <a:t>Effective mechanisms and efficient algorithms </a:t>
            </a:r>
          </a:p>
          <a:p>
            <a:pPr algn="just"/>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68EDB1A-060A-4E3F-B35D-E6BA25721345}" type="slidenum">
              <a:rPr lang="en-US" smtClean="0"/>
              <a:t>35</a:t>
            </a:fld>
            <a:endParaRPr lang="en-US" dirty="0"/>
          </a:p>
        </p:txBody>
      </p:sp>
    </p:spTree>
    <p:extLst>
      <p:ext uri="{BB962C8B-B14F-4D97-AF65-F5344CB8AC3E}">
        <p14:creationId xmlns:p14="http://schemas.microsoft.com/office/powerpoint/2010/main" val="1970028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latin typeface="Times New Roman" pitchFamily="18" charset="0"/>
              </a:rPr>
              <a:t>Topics of Big Data</a:t>
            </a:r>
          </a:p>
          <a:p>
            <a:pPr algn="just" eaLnBrk="1" hangingPunct="1"/>
            <a:r>
              <a:rPr lang="en-US" altLang="zh-CN" sz="3200" dirty="0" smtClean="0">
                <a:solidFill>
                  <a:schemeClr val="bg1">
                    <a:lumMod val="50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477442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Major Topics of Big Data</a:t>
            </a:r>
          </a:p>
        </p:txBody>
      </p:sp>
      <p:sp>
        <p:nvSpPr>
          <p:cNvPr id="12291" name="Content Placeholder 2"/>
          <p:cNvSpPr>
            <a:spLocks noGrp="1"/>
          </p:cNvSpPr>
          <p:nvPr>
            <p:ph idx="1"/>
          </p:nvPr>
        </p:nvSpPr>
        <p:spPr/>
        <p:txBody>
          <a:bodyPr>
            <a:noAutofit/>
          </a:bodyPr>
          <a:lstStyle/>
          <a:p>
            <a:pPr lvl="0"/>
            <a:r>
              <a:rPr lang="en-US" sz="2800" dirty="0" smtClean="0">
                <a:latin typeface="Times New Roman" panose="02020603050405020304" pitchFamily="18" charset="0"/>
                <a:cs typeface="Times New Roman" panose="02020603050405020304" pitchFamily="18" charset="0"/>
              </a:rPr>
              <a:t>Scalable </a:t>
            </a:r>
            <a:r>
              <a:rPr lang="en-US" sz="2800" dirty="0">
                <a:latin typeface="Times New Roman" panose="02020603050405020304" pitchFamily="18" charset="0"/>
                <a:cs typeface="Times New Roman" panose="02020603050405020304" pitchFamily="18" charset="0"/>
              </a:rPr>
              <a:t>big data indexing </a:t>
            </a:r>
            <a:endParaRPr lang="en-US" sz="2800" dirty="0" smtClean="0">
              <a:latin typeface="Times New Roman" panose="02020603050405020304" pitchFamily="18" charset="0"/>
              <a:cs typeface="Times New Roman" panose="02020603050405020304" pitchFamily="18" charset="0"/>
            </a:endParaRPr>
          </a:p>
          <a:p>
            <a:pPr lvl="0"/>
            <a:r>
              <a:rPr lang="en-US" sz="2800" dirty="0" smtClean="0">
                <a:latin typeface="Times New Roman" panose="02020603050405020304" pitchFamily="18" charset="0"/>
                <a:cs typeface="Times New Roman" panose="02020603050405020304" pitchFamily="18" charset="0"/>
              </a:rPr>
              <a:t>Big </a:t>
            </a:r>
            <a:r>
              <a:rPr lang="en-US" sz="2800" dirty="0">
                <a:latin typeface="Times New Roman" panose="02020603050405020304" pitchFamily="18" charset="0"/>
                <a:cs typeface="Times New Roman" panose="02020603050405020304" pitchFamily="18" charset="0"/>
              </a:rPr>
              <a:t>data stream techniques and </a:t>
            </a:r>
            <a:r>
              <a:rPr lang="en-US" sz="2800" dirty="0" smtClean="0">
                <a:latin typeface="Times New Roman" panose="02020603050405020304" pitchFamily="18" charset="0"/>
                <a:cs typeface="Times New Roman" panose="02020603050405020304" pitchFamily="18" charset="0"/>
              </a:rPr>
              <a:t>algorithms</a:t>
            </a:r>
          </a:p>
          <a:p>
            <a:pPr lvl="0"/>
            <a:r>
              <a:rPr lang="en-US" sz="2800" dirty="0" smtClean="0">
                <a:latin typeface="Times New Roman" panose="02020603050405020304" pitchFamily="18" charset="0"/>
                <a:cs typeface="Times New Roman" panose="02020603050405020304" pitchFamily="18" charset="0"/>
              </a:rPr>
              <a:t>Big graph processing</a:t>
            </a:r>
          </a:p>
          <a:p>
            <a:pPr lvl="0"/>
            <a:r>
              <a:rPr lang="en-US" sz="2800" dirty="0">
                <a:latin typeface="Times New Roman" panose="02020603050405020304" pitchFamily="18" charset="0"/>
                <a:cs typeface="Times New Roman" panose="02020603050405020304" pitchFamily="18" charset="0"/>
              </a:rPr>
              <a:t>Big data </a:t>
            </a:r>
            <a:r>
              <a:rPr lang="en-US" sz="2800" dirty="0" smtClean="0">
                <a:latin typeface="Times New Roman" panose="02020603050405020304" pitchFamily="18" charset="0"/>
                <a:cs typeface="Times New Roman" panose="02020603050405020304" pitchFamily="18" charset="0"/>
              </a:rPr>
              <a:t>privacy</a:t>
            </a:r>
          </a:p>
          <a:p>
            <a:pPr lvl="0"/>
            <a:r>
              <a:rPr lang="en-US" sz="2800" dirty="0">
                <a:latin typeface="Times New Roman" panose="02020603050405020304" pitchFamily="18" charset="0"/>
                <a:cs typeface="Times New Roman" panose="02020603050405020304" pitchFamily="18" charset="0"/>
              </a:rPr>
              <a:t>Big data </a:t>
            </a:r>
            <a:r>
              <a:rPr lang="en-US" sz="2800" dirty="0" smtClean="0">
                <a:latin typeface="Times New Roman" panose="02020603050405020304" pitchFamily="18" charset="0"/>
                <a:cs typeface="Times New Roman" panose="02020603050405020304" pitchFamily="18" charset="0"/>
              </a:rPr>
              <a:t>visualizations</a:t>
            </a:r>
          </a:p>
          <a:p>
            <a:pPr lvl="0"/>
            <a:r>
              <a:rPr lang="en-US" sz="2800" dirty="0">
                <a:latin typeface="Times New Roman" panose="02020603050405020304" pitchFamily="18" charset="0"/>
                <a:cs typeface="Times New Roman" panose="02020603050405020304" pitchFamily="18" charset="0"/>
              </a:rPr>
              <a:t>Problems in real </a:t>
            </a:r>
            <a:r>
              <a:rPr lang="en-US" sz="2800" dirty="0" smtClean="0">
                <a:latin typeface="Times New Roman" panose="02020603050405020304" pitchFamily="18" charset="0"/>
                <a:cs typeface="Times New Roman" panose="02020603050405020304" pitchFamily="18" charset="0"/>
              </a:rPr>
              <a:t>applications</a:t>
            </a:r>
          </a:p>
          <a:p>
            <a:pPr lvl="1"/>
            <a:r>
              <a:rPr lang="en-US" sz="2400" dirty="0" smtClean="0">
                <a:latin typeface="Times New Roman" panose="02020603050405020304" pitchFamily="18" charset="0"/>
                <a:cs typeface="Times New Roman" panose="02020603050405020304" pitchFamily="18" charset="0"/>
              </a:rPr>
              <a:t>...</a:t>
            </a:r>
          </a:p>
          <a:p>
            <a:pPr lvl="1"/>
            <a:endParaRPr lang="en-US" sz="2400" dirty="0" smtClean="0">
              <a:latin typeface="Times New Roman" panose="02020603050405020304" pitchFamily="18" charset="0"/>
              <a:cs typeface="Times New Roman" panose="02020603050405020304" pitchFamily="18" charset="0"/>
            </a:endParaRPr>
          </a:p>
          <a:p>
            <a:pPr lvl="1"/>
            <a:endParaRPr lang="en-US" sz="2400" dirty="0" smtClean="0">
              <a:latin typeface="Times New Roman" panose="02020603050405020304" pitchFamily="18" charset="0"/>
              <a:cs typeface="Times New Roman" panose="02020603050405020304" pitchFamily="18" charset="0"/>
            </a:endParaRPr>
          </a:p>
          <a:p>
            <a:pPr lvl="0"/>
            <a:endParaRPr lang="en-US" sz="2800" dirty="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37</a:t>
            </a:fld>
            <a:endParaRPr lang="en-US" altLang="en-US" sz="1200" smtClean="0">
              <a:solidFill>
                <a:srgbClr val="898989"/>
              </a:solidFill>
            </a:endParaRPr>
          </a:p>
        </p:txBody>
      </p:sp>
    </p:spTree>
    <p:extLst>
      <p:ext uri="{BB962C8B-B14F-4D97-AF65-F5344CB8AC3E}">
        <p14:creationId xmlns:p14="http://schemas.microsoft.com/office/powerpoint/2010/main" val="883543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latin typeface="Times New Roman" panose="02020603050405020304" pitchFamily="18" charset="0"/>
                <a:cs typeface="Times New Roman" panose="02020603050405020304" pitchFamily="18" charset="0"/>
              </a:rPr>
              <a:t>Major </a:t>
            </a:r>
            <a:r>
              <a:rPr lang="en-US" altLang="en-US" dirty="0" smtClean="0">
                <a:latin typeface="Times New Roman" panose="02020603050405020304" pitchFamily="18" charset="0"/>
                <a:cs typeface="Times New Roman" panose="02020603050405020304" pitchFamily="18" charset="0"/>
              </a:rPr>
              <a:t>Topics of Big Data (cont'd)</a:t>
            </a:r>
          </a:p>
        </p:txBody>
      </p:sp>
      <p:sp>
        <p:nvSpPr>
          <p:cNvPr id="12291" name="Content Placeholder 2"/>
          <p:cNvSpPr>
            <a:spLocks noGrp="1"/>
          </p:cNvSpPr>
          <p:nvPr>
            <p:ph idx="1"/>
          </p:nvPr>
        </p:nvSpPr>
        <p:spPr/>
        <p:txBody>
          <a:bodyPr>
            <a:noAutofit/>
          </a:bodyPr>
          <a:lstStyle/>
          <a:p>
            <a:pPr lvl="0"/>
            <a:r>
              <a:rPr lang="en-US" sz="2800" dirty="0">
                <a:latin typeface="Times New Roman" panose="02020603050405020304" pitchFamily="18" charset="0"/>
                <a:cs typeface="Times New Roman" panose="02020603050405020304" pitchFamily="18" charset="0"/>
              </a:rPr>
              <a:t>Problems in real applications</a:t>
            </a:r>
          </a:p>
          <a:p>
            <a:pPr lvl="1"/>
            <a:r>
              <a:rPr lang="en-US" sz="2400" dirty="0">
                <a:latin typeface="Times New Roman" panose="02020603050405020304" pitchFamily="18" charset="0"/>
                <a:cs typeface="Times New Roman" panose="02020603050405020304" pitchFamily="18" charset="0"/>
              </a:rPr>
              <a:t>Big spatial-temporal data (e.g., geographical databases)</a:t>
            </a:r>
          </a:p>
          <a:p>
            <a:pPr lvl="1"/>
            <a:r>
              <a:rPr lang="en-US" sz="2400" dirty="0">
                <a:latin typeface="Times New Roman" panose="02020603050405020304" pitchFamily="18" charset="0"/>
                <a:cs typeface="Times New Roman" panose="02020603050405020304" pitchFamily="18" charset="0"/>
              </a:rPr>
              <a:t>Big financial data (e.g., time-series data)</a:t>
            </a:r>
          </a:p>
          <a:p>
            <a:pPr lvl="1"/>
            <a:r>
              <a:rPr lang="en-US" sz="2400" dirty="0">
                <a:latin typeface="Times New Roman" panose="02020603050405020304" pitchFamily="18" charset="0"/>
                <a:cs typeface="Times New Roman" panose="02020603050405020304" pitchFamily="18" charset="0"/>
              </a:rPr>
              <a:t>Big multimedia data (e.g., audios/videos)</a:t>
            </a:r>
          </a:p>
          <a:p>
            <a:pPr lvl="1"/>
            <a:r>
              <a:rPr lang="en-US" sz="2400" dirty="0">
                <a:latin typeface="Times New Roman" panose="02020603050405020304" pitchFamily="18" charset="0"/>
                <a:cs typeface="Times New Roman" panose="02020603050405020304" pitchFamily="18" charset="0"/>
              </a:rPr>
              <a:t>Big medical/health </a:t>
            </a:r>
            <a:r>
              <a:rPr lang="en-US" sz="2400" dirty="0" smtClean="0">
                <a:latin typeface="Times New Roman" panose="02020603050405020304" pitchFamily="18" charset="0"/>
                <a:cs typeface="Times New Roman" panose="02020603050405020304" pitchFamily="18" charset="0"/>
              </a:rPr>
              <a:t>data </a:t>
            </a:r>
          </a:p>
          <a:p>
            <a:pPr lvl="1"/>
            <a:r>
              <a:rPr lang="en-US" sz="2400" dirty="0" smtClean="0">
                <a:latin typeface="Times New Roman" panose="02020603050405020304" pitchFamily="18" charset="0"/>
                <a:cs typeface="Times New Roman" panose="02020603050405020304" pitchFamily="18" charset="0"/>
              </a:rPr>
              <a:t>Big </a:t>
            </a:r>
            <a:r>
              <a:rPr lang="en-US" sz="2400" dirty="0">
                <a:latin typeface="Times New Roman" panose="02020603050405020304" pitchFamily="18" charset="0"/>
                <a:cs typeface="Times New Roman" panose="02020603050405020304" pitchFamily="18" charset="0"/>
              </a:rPr>
              <a:t>social media data </a:t>
            </a:r>
            <a:r>
              <a:rPr lang="en-US" sz="2400" dirty="0" smtClean="0">
                <a:latin typeface="Times New Roman" panose="02020603050405020304" pitchFamily="18" charset="0"/>
                <a:cs typeface="Times New Roman" panose="02020603050405020304" pitchFamily="18" charset="0"/>
              </a:rPr>
              <a:t>(e.g., social networks like Twitter)</a:t>
            </a:r>
          </a:p>
          <a:p>
            <a:pPr lvl="1"/>
            <a:r>
              <a:rPr lang="en-US" sz="2400" dirty="0">
                <a:latin typeface="Times New Roman" panose="02020603050405020304" pitchFamily="18" charset="0"/>
                <a:cs typeface="Times New Roman" panose="02020603050405020304" pitchFamily="18" charset="0"/>
              </a:rPr>
              <a:t>B</a:t>
            </a:r>
            <a:r>
              <a:rPr lang="en-US" sz="2400" dirty="0" smtClean="0">
                <a:latin typeface="Times New Roman" panose="02020603050405020304" pitchFamily="18" charset="0"/>
                <a:cs typeface="Times New Roman" panose="02020603050405020304" pitchFamily="18" charset="0"/>
              </a:rPr>
              <a:t>ig </a:t>
            </a:r>
            <a:r>
              <a:rPr lang="en-US" sz="2400" dirty="0">
                <a:latin typeface="Times New Roman" panose="02020603050405020304" pitchFamily="18" charset="0"/>
                <a:cs typeface="Times New Roman" panose="02020603050405020304" pitchFamily="18" charset="0"/>
              </a:rPr>
              <a:t>scientific data (e.g., bioinformatics data</a:t>
            </a:r>
            <a:r>
              <a:rPr lang="en-US" sz="2400" dirty="0" smtClean="0">
                <a:latin typeface="Times New Roman" panose="02020603050405020304" pitchFamily="18" charset="0"/>
                <a:cs typeface="Times New Roman" panose="02020603050405020304" pitchFamily="18" charset="0"/>
              </a:rPr>
              <a:t>)</a:t>
            </a:r>
            <a:endParaRPr lang="en-US" altLang="en-US" sz="24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38</a:t>
            </a:fld>
            <a:endParaRPr lang="en-US" altLang="en-US" sz="1200" smtClean="0">
              <a:solidFill>
                <a:srgbClr val="898989"/>
              </a:solidFill>
            </a:endParaRPr>
          </a:p>
        </p:txBody>
      </p:sp>
    </p:spTree>
    <p:extLst>
      <p:ext uri="{BB962C8B-B14F-4D97-AF65-F5344CB8AC3E}">
        <p14:creationId xmlns:p14="http://schemas.microsoft.com/office/powerpoint/2010/main" val="883543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Cloud Computing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IT resources provided as a service</a:t>
            </a:r>
          </a:p>
          <a:p>
            <a:pPr lvl="1"/>
            <a:r>
              <a:rPr lang="en-US" dirty="0" smtClean="0">
                <a:latin typeface="Times New Roman" panose="02020603050405020304" pitchFamily="18" charset="0"/>
                <a:cs typeface="Times New Roman" panose="02020603050405020304" pitchFamily="18" charset="0"/>
              </a:rPr>
              <a:t>Compute, storage, databases, queues</a:t>
            </a:r>
          </a:p>
          <a:p>
            <a:r>
              <a:rPr lang="en-US" dirty="0" smtClean="0">
                <a:latin typeface="Times New Roman" panose="02020603050405020304" pitchFamily="18" charset="0"/>
                <a:cs typeface="Times New Roman" panose="02020603050405020304" pitchFamily="18" charset="0"/>
              </a:rPr>
              <a:t>Clouds leverage economies of scale of commodity hardware</a:t>
            </a:r>
          </a:p>
          <a:p>
            <a:pPr lvl="1"/>
            <a:r>
              <a:rPr lang="en-US" dirty="0" smtClean="0">
                <a:latin typeface="Times New Roman" panose="02020603050405020304" pitchFamily="18" charset="0"/>
                <a:cs typeface="Times New Roman" panose="02020603050405020304" pitchFamily="18" charset="0"/>
              </a:rPr>
              <a:t>Cheap storage, high bandwidth networks &amp; </a:t>
            </a:r>
            <a:r>
              <a:rPr lang="en-US" dirty="0" err="1" smtClean="0">
                <a:latin typeface="Times New Roman" panose="02020603050405020304" pitchFamily="18" charset="0"/>
                <a:cs typeface="Times New Roman" panose="02020603050405020304" pitchFamily="18" charset="0"/>
              </a:rPr>
              <a:t>multicore</a:t>
            </a:r>
            <a:r>
              <a:rPr lang="en-US" dirty="0" smtClean="0">
                <a:latin typeface="Times New Roman" panose="02020603050405020304" pitchFamily="18" charset="0"/>
                <a:cs typeface="Times New Roman" panose="02020603050405020304" pitchFamily="18" charset="0"/>
              </a:rPr>
              <a:t> processors </a:t>
            </a:r>
          </a:p>
          <a:p>
            <a:pPr lvl="1"/>
            <a:r>
              <a:rPr lang="en-US" dirty="0" smtClean="0">
                <a:latin typeface="Times New Roman" panose="02020603050405020304" pitchFamily="18" charset="0"/>
                <a:cs typeface="Times New Roman" panose="02020603050405020304" pitchFamily="18" charset="0"/>
              </a:rPr>
              <a:t>Geographically distributed data centers</a:t>
            </a:r>
          </a:p>
          <a:p>
            <a:r>
              <a:rPr lang="en-US" dirty="0" smtClean="0">
                <a:latin typeface="Times New Roman" panose="02020603050405020304" pitchFamily="18" charset="0"/>
                <a:cs typeface="Times New Roman" panose="02020603050405020304" pitchFamily="18" charset="0"/>
              </a:rPr>
              <a:t>Offerings from Microsoft, Amazon, Google, …</a:t>
            </a:r>
          </a:p>
          <a:p>
            <a:pPr>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39</a:t>
            </a:fld>
            <a:endParaRPr lang="en-US" altLang="zh-CN">
              <a:solidFill>
                <a:srgbClr val="000000"/>
              </a:solidFill>
            </a:endParaRPr>
          </a:p>
        </p:txBody>
      </p:sp>
    </p:spTree>
    <p:extLst>
      <p:ext uri="{BB962C8B-B14F-4D97-AF65-F5344CB8AC3E}">
        <p14:creationId xmlns:p14="http://schemas.microsoft.com/office/powerpoint/2010/main" val="784674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4400" dirty="0">
                <a:latin typeface="Times New Roman" pitchFamily="18" charset="0"/>
                <a:ea typeface="Tahoma" pitchFamily="34" charset="0"/>
                <a:cs typeface="Times New Roman" pitchFamily="18" charset="0"/>
              </a:rPr>
              <a:t>CS 63016 &amp; CS 73016 </a:t>
            </a:r>
            <a:r>
              <a:rPr lang="en-US" dirty="0" smtClean="0">
                <a:latin typeface="Times New Roman" panose="02020603050405020304" pitchFamily="18" charset="0"/>
                <a:cs typeface="Times New Roman" panose="02020603050405020304" pitchFamily="18" charset="0"/>
              </a:rPr>
              <a:t>Big </a:t>
            </a:r>
            <a:r>
              <a:rPr lang="en-US" dirty="0">
                <a:latin typeface="Times New Roman" panose="02020603050405020304" pitchFamily="18" charset="0"/>
                <a:cs typeface="Times New Roman" panose="02020603050405020304" pitchFamily="18" charset="0"/>
              </a:rPr>
              <a:t>Data Analytics</a:t>
            </a:r>
            <a:endParaRPr lang="en-US" dirty="0" smtClean="0">
              <a:latin typeface="Times New Roman" panose="02020603050405020304" pitchFamily="18" charset="0"/>
              <a:cs typeface="Times New Roman" panose="02020603050405020304" pitchFamily="18" charset="0"/>
            </a:endParaRPr>
          </a:p>
        </p:txBody>
      </p:sp>
      <p:sp>
        <p:nvSpPr>
          <p:cNvPr id="8195" name="Rectangle 3"/>
          <p:cNvSpPr>
            <a:spLocks noGrp="1" noChangeArrowheads="1"/>
          </p:cNvSpPr>
          <p:nvPr>
            <p:ph idx="1"/>
          </p:nvPr>
        </p:nvSpPr>
        <p:spPr>
          <a:xfrm>
            <a:off x="457200" y="1752600"/>
            <a:ext cx="8305800" cy="4373563"/>
          </a:xfrm>
        </p:spPr>
        <p:txBody>
          <a:bodyPr>
            <a:normAutofit fontScale="85000" lnSpcReduction="20000"/>
          </a:bodyPr>
          <a:lstStyle/>
          <a:p>
            <a:r>
              <a:rPr lang="en-US" dirty="0" smtClean="0">
                <a:latin typeface="Times New Roman" panose="02020603050405020304" pitchFamily="18" charset="0"/>
                <a:cs typeface="Times New Roman" panose="02020603050405020304" pitchFamily="18" charset="0"/>
              </a:rPr>
              <a:t>Instructor: Xiang Lian</a:t>
            </a:r>
          </a:p>
          <a:p>
            <a:pPr lvl="1"/>
            <a:r>
              <a:rPr lang="en-US" dirty="0" smtClean="0">
                <a:latin typeface="Times New Roman" panose="02020603050405020304" pitchFamily="18" charset="0"/>
                <a:cs typeface="Times New Roman" panose="02020603050405020304" pitchFamily="18" charset="0"/>
              </a:rPr>
              <a:t>Office: </a:t>
            </a:r>
            <a:r>
              <a:rPr lang="en-US" dirty="0">
                <a:latin typeface="Times New Roman" panose="02020603050405020304" pitchFamily="18" charset="0"/>
                <a:cs typeface="Times New Roman" panose="02020603050405020304" pitchFamily="18" charset="0"/>
              </a:rPr>
              <a:t>MSB 264</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Email: </a:t>
            </a:r>
            <a:r>
              <a:rPr lang="en-US" dirty="0" smtClean="0">
                <a:latin typeface="Times New Roman" panose="02020603050405020304" pitchFamily="18" charset="0"/>
                <a:cs typeface="Times New Roman" panose="02020603050405020304" pitchFamily="18" charset="0"/>
                <a:hlinkClick r:id="rId2"/>
              </a:rPr>
              <a:t>xlian@kent.edu</a:t>
            </a:r>
            <a:r>
              <a:rPr lang="en-US"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Office hour: Tuesday and Thursday (1:00pm ~ 3:30pm); or by appointment</a:t>
            </a:r>
          </a:p>
          <a:p>
            <a:r>
              <a:rPr lang="en-US" dirty="0" smtClean="0">
                <a:latin typeface="Times New Roman" panose="02020603050405020304" pitchFamily="18" charset="0"/>
                <a:cs typeface="Times New Roman" panose="02020603050405020304" pitchFamily="18" charset="0"/>
              </a:rPr>
              <a:t>TA: TBD</a:t>
            </a:r>
          </a:p>
          <a:p>
            <a:pPr lvl="1"/>
            <a:r>
              <a:rPr lang="en-US" dirty="0" smtClean="0">
                <a:latin typeface="Times New Roman" panose="02020603050405020304" pitchFamily="18" charset="0"/>
                <a:cs typeface="Times New Roman" panose="02020603050405020304" pitchFamily="18" charset="0"/>
              </a:rPr>
              <a:t>Email: TBD</a:t>
            </a:r>
          </a:p>
          <a:p>
            <a:r>
              <a:rPr lang="en-US" dirty="0" smtClean="0">
                <a:latin typeface="Times New Roman" panose="02020603050405020304" pitchFamily="18" charset="0"/>
                <a:cs typeface="Times New Roman" panose="02020603050405020304" pitchFamily="18" charset="0"/>
              </a:rPr>
              <a:t>Course: </a:t>
            </a:r>
          </a:p>
          <a:p>
            <a:pPr lvl="1"/>
            <a:r>
              <a:rPr lang="en-US" dirty="0" smtClean="0">
                <a:latin typeface="Times New Roman" panose="02020603050405020304" pitchFamily="18" charset="0"/>
                <a:cs typeface="Times New Roman" panose="02020603050405020304" pitchFamily="18" charset="0"/>
              </a:rPr>
              <a:t>Homepage: </a:t>
            </a:r>
            <a:r>
              <a:rPr lang="en-US" dirty="0">
                <a:latin typeface="Times New Roman" panose="02020603050405020304" pitchFamily="18" charset="0"/>
                <a:cs typeface="Times New Roman" panose="02020603050405020304" pitchFamily="18" charset="0"/>
                <a:hlinkClick r:id="rId3"/>
              </a:rPr>
              <a:t>http://www.cs.kent.edu/~</a:t>
            </a:r>
            <a:r>
              <a:rPr lang="en-US" dirty="0" smtClean="0">
                <a:latin typeface="Times New Roman" panose="02020603050405020304" pitchFamily="18" charset="0"/>
                <a:cs typeface="Times New Roman" panose="02020603050405020304" pitchFamily="18" charset="0"/>
                <a:hlinkClick r:id="rId3"/>
              </a:rPr>
              <a:t>xlian/2018Spring_CS63016_CS73016.html</a:t>
            </a:r>
            <a:r>
              <a:rPr lang="en-US" dirty="0" smtClean="0">
                <a:latin typeface="Times New Roman" panose="02020603050405020304" pitchFamily="18" charset="0"/>
                <a:cs typeface="Times New Roman" panose="02020603050405020304" pitchFamily="18" charset="0"/>
              </a:rPr>
              <a:t> </a:t>
            </a:r>
          </a:p>
          <a:p>
            <a:pPr lvl="1"/>
            <a:r>
              <a:rPr lang="en-US" dirty="0" smtClean="0">
                <a:latin typeface="Times New Roman" panose="02020603050405020304" pitchFamily="18" charset="0"/>
                <a:cs typeface="Times New Roman" panose="02020603050405020304" pitchFamily="18" charset="0"/>
              </a:rPr>
              <a:t>Location: </a:t>
            </a:r>
            <a:r>
              <a:rPr lang="en-US" dirty="0">
                <a:latin typeface="Times New Roman" panose="02020603050405020304" pitchFamily="18" charset="0"/>
                <a:cs typeface="Times New Roman" panose="02020603050405020304" pitchFamily="18" charset="0"/>
              </a:rPr>
              <a:t>Henderson (HDN), Room </a:t>
            </a:r>
            <a:r>
              <a:rPr lang="en-US" dirty="0" smtClean="0">
                <a:latin typeface="Times New Roman" panose="02020603050405020304" pitchFamily="18" charset="0"/>
                <a:cs typeface="Times New Roman" panose="02020603050405020304" pitchFamily="18" charset="0"/>
              </a:rPr>
              <a:t>109</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Time: 7:00pm ~ 8:15pm, </a:t>
            </a:r>
            <a:r>
              <a:rPr lang="en-US" dirty="0" smtClean="0">
                <a:latin typeface="Times New Roman" panose="02020603050405020304" pitchFamily="18" charset="0"/>
                <a:cs typeface="Times New Roman" panose="02020603050405020304" pitchFamily="18" charset="0"/>
              </a:rPr>
              <a:t>TR</a:t>
            </a: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CB45C7EA-3F28-488B-BFA6-9BD896D1014C}" type="slidenum">
              <a:rPr lang="en-US">
                <a:latin typeface="Times New Roman" panose="02020603050405020304" pitchFamily="18" charset="0"/>
                <a:cs typeface="Times New Roman" panose="02020603050405020304" pitchFamily="18" charset="0"/>
              </a:rPr>
              <a:pPr>
                <a:defRPr/>
              </a:pPr>
              <a:t>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8336"/>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35" y="332464"/>
            <a:ext cx="761266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819400" y="6248400"/>
            <a:ext cx="3613731"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Wikipedia: Cloud Computing</a:t>
            </a:r>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1D442EF-3B18-4B98-A531-9906D68737B3}" type="slidenum">
              <a:rPr lang="en-US" altLang="zh-CN" smtClean="0">
                <a:solidFill>
                  <a:srgbClr val="000000"/>
                </a:solidFill>
              </a:rPr>
              <a:pPr>
                <a:defRPr/>
              </a:pPr>
              <a:t>40</a:t>
            </a:fld>
            <a:endParaRPr lang="en-US" altLang="zh-CN">
              <a:solidFill>
                <a:srgbClr val="000000"/>
              </a:solidFill>
            </a:endParaRPr>
          </a:p>
        </p:txBody>
      </p:sp>
    </p:spTree>
    <p:extLst>
      <p:ext uri="{BB962C8B-B14F-4D97-AF65-F5344CB8AC3E}">
        <p14:creationId xmlns:p14="http://schemas.microsoft.com/office/powerpoint/2010/main" val="1709090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66800"/>
            <a:ext cx="3886200" cy="5307092"/>
          </a:xfrm>
        </p:spPr>
      </p:pic>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41</a:t>
            </a:fld>
            <a:endParaRPr lang="en-US" altLang="en-US" sz="1200" smtClean="0">
              <a:solidFill>
                <a:srgbClr val="898989"/>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716" y="1066800"/>
            <a:ext cx="3652229" cy="5181600"/>
          </a:xfrm>
          <a:prstGeom prst="rect">
            <a:avLst/>
          </a:prstGeom>
        </p:spPr>
      </p:pic>
    </p:spTree>
    <p:extLst>
      <p:ext uri="{BB962C8B-B14F-4D97-AF65-F5344CB8AC3E}">
        <p14:creationId xmlns:p14="http://schemas.microsoft.com/office/powerpoint/2010/main" val="16168775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 (cont'd)</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42</a:t>
            </a:fld>
            <a:endParaRPr lang="en-US" altLang="en-US" sz="1200" smtClean="0">
              <a:solidFill>
                <a:srgbClr val="898989"/>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76313"/>
            <a:ext cx="3660036" cy="57245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136" y="1143000"/>
            <a:ext cx="4767252" cy="12141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659" y="2420938"/>
            <a:ext cx="4616091" cy="3822700"/>
          </a:xfrm>
          <a:prstGeom prst="rect">
            <a:avLst/>
          </a:prstGeom>
        </p:spPr>
      </p:pic>
    </p:spTree>
    <p:extLst>
      <p:ext uri="{BB962C8B-B14F-4D97-AF65-F5344CB8AC3E}">
        <p14:creationId xmlns:p14="http://schemas.microsoft.com/office/powerpoint/2010/main" val="21475684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Big Data Technologies (cont'd)</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42" y="1398588"/>
            <a:ext cx="4479808" cy="37798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05000"/>
            <a:ext cx="3252856" cy="2968626"/>
          </a:xfrm>
          <a:prstGeom prst="rect">
            <a:avLst/>
          </a:prstGeom>
        </p:spPr>
      </p:pic>
    </p:spTree>
    <p:extLst>
      <p:ext uri="{BB962C8B-B14F-4D97-AF65-F5344CB8AC3E}">
        <p14:creationId xmlns:p14="http://schemas.microsoft.com/office/powerpoint/2010/main" val="36907773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dirty="0" smtClean="0">
                <a:latin typeface="Times New Roman" pitchFamily="18" charset="0"/>
              </a:rPr>
              <a:t>Outline</a:t>
            </a:r>
          </a:p>
        </p:txBody>
      </p:sp>
      <p:sp>
        <p:nvSpPr>
          <p:cNvPr id="4100" name="Rectangle 3"/>
          <p:cNvSpPr>
            <a:spLocks noGrp="1" noChangeArrowheads="1"/>
          </p:cNvSpPr>
          <p:nvPr>
            <p:ph type="body" idx="1"/>
          </p:nvPr>
        </p:nvSpPr>
        <p:spPr/>
        <p:txBody>
          <a:bodyPr/>
          <a:lstStyle/>
          <a:p>
            <a:pPr algn="just" eaLnBrk="1" hangingPunct="1"/>
            <a:r>
              <a:rPr lang="en-US" altLang="zh-CN" sz="3200" dirty="0" smtClean="0">
                <a:solidFill>
                  <a:schemeClr val="bg1">
                    <a:lumMod val="50000"/>
                  </a:schemeClr>
                </a:solidFill>
                <a:latin typeface="Times New Roman" pitchFamily="18" charset="0"/>
              </a:rPr>
              <a:t>The </a:t>
            </a:r>
            <a:r>
              <a:rPr lang="en-US" altLang="zh-CN" sz="3200" dirty="0">
                <a:solidFill>
                  <a:schemeClr val="bg1">
                    <a:lumMod val="50000"/>
                  </a:schemeClr>
                </a:solidFill>
                <a:latin typeface="Times New Roman" pitchFamily="18" charset="0"/>
              </a:rPr>
              <a:t>Overview </a:t>
            </a:r>
            <a:r>
              <a:rPr lang="en-US" altLang="zh-CN" sz="3200" dirty="0" smtClean="0">
                <a:solidFill>
                  <a:schemeClr val="bg1">
                    <a:lumMod val="50000"/>
                  </a:schemeClr>
                </a:solidFill>
                <a:latin typeface="Times New Roman" pitchFamily="18" charset="0"/>
              </a:rPr>
              <a:t>of the Course</a:t>
            </a:r>
          </a:p>
          <a:p>
            <a:pPr algn="just" eaLnBrk="1" hangingPunct="1"/>
            <a:r>
              <a:rPr lang="en-US" altLang="zh-CN" sz="3200" dirty="0" smtClean="0">
                <a:solidFill>
                  <a:schemeClr val="bg1">
                    <a:lumMod val="50000"/>
                  </a:schemeClr>
                </a:solidFill>
                <a:latin typeface="Times New Roman" pitchFamily="18" charset="0"/>
              </a:rPr>
              <a:t>The Definition of Big Data</a:t>
            </a:r>
          </a:p>
          <a:p>
            <a:pPr algn="just" eaLnBrk="1" hangingPunct="1"/>
            <a:r>
              <a:rPr lang="en-US" altLang="zh-CN" sz="3200" dirty="0" smtClean="0">
                <a:solidFill>
                  <a:schemeClr val="bg1">
                    <a:lumMod val="50000"/>
                  </a:schemeClr>
                </a:solidFill>
                <a:latin typeface="Times New Roman" pitchFamily="18" charset="0"/>
              </a:rPr>
              <a:t>Characteristics/Challenges of Big Data</a:t>
            </a:r>
          </a:p>
          <a:p>
            <a:pPr algn="just" eaLnBrk="1" hangingPunct="1"/>
            <a:r>
              <a:rPr lang="en-US" altLang="zh-CN" sz="3200" dirty="0" smtClean="0">
                <a:solidFill>
                  <a:schemeClr val="bg1">
                    <a:lumMod val="50000"/>
                  </a:schemeClr>
                </a:solidFill>
                <a:latin typeface="Times New Roman" pitchFamily="18" charset="0"/>
              </a:rPr>
              <a:t>Topics of Big Data</a:t>
            </a:r>
          </a:p>
          <a:p>
            <a:pPr algn="just" eaLnBrk="1" hangingPunct="1"/>
            <a:r>
              <a:rPr lang="en-US" altLang="zh-CN" sz="3200" dirty="0" smtClean="0">
                <a:solidFill>
                  <a:schemeClr val="tx1">
                    <a:lumMod val="95000"/>
                    <a:lumOff val="5000"/>
                  </a:schemeClr>
                </a:solidFill>
                <a:latin typeface="Times New Roman" pitchFamily="18" charset="0"/>
              </a:rPr>
              <a:t>Applications of Big Data</a:t>
            </a:r>
          </a:p>
          <a:p>
            <a:pPr algn="just" eaLnBrk="1" hangingPunct="1"/>
            <a:endParaRPr lang="en-US" altLang="zh-CN" sz="3200" dirty="0">
              <a:latin typeface="Times New Roman" pitchFamily="18" charset="0"/>
            </a:endParaRPr>
          </a:p>
          <a:p>
            <a:pPr algn="just" eaLnBrk="1" hangingPunct="1"/>
            <a:endParaRPr lang="en-US" altLang="zh-CN" sz="3200" dirty="0" smtClean="0">
              <a:latin typeface="Times New Roman" pitchFamily="18" charset="0"/>
            </a:endParaRPr>
          </a:p>
        </p:txBody>
      </p:sp>
    </p:spTree>
    <p:extLst>
      <p:ext uri="{BB962C8B-B14F-4D97-AF65-F5344CB8AC3E}">
        <p14:creationId xmlns:p14="http://schemas.microsoft.com/office/powerpoint/2010/main" val="975880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Applications of Big Data</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45</a:t>
            </a:fld>
            <a:endParaRPr lang="en-US" altLang="en-US" sz="1200" smtClean="0">
              <a:solidFill>
                <a:srgbClr val="898989"/>
              </a:solidFill>
            </a:endParaRPr>
          </a:p>
        </p:txBody>
      </p:sp>
      <p:sp>
        <p:nvSpPr>
          <p:cNvPr id="5" name="Slide Number Placeholder 3"/>
          <p:cNvSpPr txBox="1">
            <a:spLocks/>
          </p:cNvSpPr>
          <p:nvPr/>
        </p:nvSpPr>
        <p:spPr bwMode="auto">
          <a:xfrm>
            <a:off x="6553200" y="6241697"/>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2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68EDB1A-060A-4E3F-B35D-E6BA25721345}" type="slidenum">
              <a:rPr lang="en-US" smtClean="0"/>
              <a:pPr/>
              <a:t>45</a:t>
            </a:fld>
            <a:endParaRPr lang="en-US"/>
          </a:p>
        </p:txBody>
      </p:sp>
      <p:sp>
        <p:nvSpPr>
          <p:cNvPr id="6" name="TextBox 5"/>
          <p:cNvSpPr txBox="1"/>
          <p:nvPr/>
        </p:nvSpPr>
        <p:spPr>
          <a:xfrm>
            <a:off x="83873" y="3060414"/>
            <a:ext cx="2708358" cy="1107996"/>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Satellite imagery, mobile station, distributed sensor networks, geographical plotting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15" y="1510817"/>
            <a:ext cx="1888132" cy="141609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981" y="4273902"/>
            <a:ext cx="934448" cy="145679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75857" y="5834318"/>
            <a:ext cx="2103654"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Digital health care</a:t>
            </a: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8232" y="4904964"/>
            <a:ext cx="1857381" cy="116171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1" name="TextBox 10"/>
          <p:cNvSpPr txBox="1"/>
          <p:nvPr/>
        </p:nvSpPr>
        <p:spPr>
          <a:xfrm>
            <a:off x="1810536" y="6240149"/>
            <a:ext cx="2792772"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Intelligent transportation</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470868" y="828426"/>
            <a:ext cx="3168352" cy="338554"/>
          </a:xfrm>
          <a:prstGeom prst="rect">
            <a:avLst/>
          </a:prstGeom>
          <a:noFill/>
        </p:spPr>
        <p:txBody>
          <a:bodyPr wrap="square" rtlCol="0">
            <a:spAutoFit/>
          </a:bodyPr>
          <a:lstStyle/>
          <a:p>
            <a:r>
              <a:rPr lang="en-US" sz="1600" i="1" dirty="0" smtClean="0">
                <a:latin typeface="Times New Roman" panose="02020603050405020304" pitchFamily="18" charset="0"/>
                <a:cs typeface="Times New Roman" panose="02020603050405020304" pitchFamily="18" charset="0"/>
              </a:rPr>
              <a:t>Hurricane moving path predication</a:t>
            </a:r>
            <a:endParaRPr lang="en-US" dirty="0">
              <a:latin typeface="Times New Roman" panose="02020603050405020304" pitchFamily="18" charset="0"/>
              <a:cs typeface="Times New Roman" panose="02020603050405020304" pitchFamily="18" charset="0"/>
            </a:endParaRPr>
          </a:p>
        </p:txBody>
      </p:sp>
      <p:pic>
        <p:nvPicPr>
          <p:cNvPr id="13" name="Picture 12" descr="hurricane.jpg"/>
          <p:cNvPicPr>
            <a:picLocks noChangeAspect="1"/>
          </p:cNvPicPr>
          <p:nvPr/>
        </p:nvPicPr>
        <p:blipFill>
          <a:blip r:embed="rId5" cstate="print"/>
          <a:stretch>
            <a:fillRect/>
          </a:stretch>
        </p:blipFill>
        <p:spPr>
          <a:xfrm>
            <a:off x="3059523" y="1268138"/>
            <a:ext cx="2088232" cy="13072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TextBox 13"/>
          <p:cNvSpPr txBox="1"/>
          <p:nvPr/>
        </p:nvSpPr>
        <p:spPr>
          <a:xfrm>
            <a:off x="4939953" y="6409426"/>
            <a:ext cx="1990887"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Volcano monitoring</a:t>
            </a:r>
            <a:endParaRPr lang="en-US" dirty="0">
              <a:latin typeface="Times New Roman" panose="02020603050405020304" pitchFamily="18" charset="0"/>
              <a:cs typeface="Times New Roman" panose="02020603050405020304" pitchFamily="18" charset="0"/>
            </a:endParaRPr>
          </a:p>
        </p:txBody>
      </p:sp>
      <p:pic>
        <p:nvPicPr>
          <p:cNvPr id="15" name="Picture 14" descr="volcano2.jpg"/>
          <p:cNvPicPr>
            <a:picLocks noChangeAspect="1"/>
          </p:cNvPicPr>
          <p:nvPr/>
        </p:nvPicPr>
        <p:blipFill>
          <a:blip r:embed="rId6" cstate="print"/>
          <a:stretch>
            <a:fillRect/>
          </a:stretch>
        </p:blipFill>
        <p:spPr>
          <a:xfrm>
            <a:off x="4800384" y="4841878"/>
            <a:ext cx="2270026" cy="15133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6" name="Picture 2" descr="C:\Users\lianx\Documents\personal document_local\award\job application\2015\interview\PPI network examp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9992" y="1427197"/>
            <a:ext cx="2173134" cy="15833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263760" y="1022359"/>
            <a:ext cx="3613300"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Protein-to-protein interaction networks</a:t>
            </a:r>
            <a:endParaRPr lang="en-US" dirty="0">
              <a:latin typeface="Times New Roman" panose="02020603050405020304" pitchFamily="18" charset="0"/>
              <a:cs typeface="Times New Roman" panose="02020603050405020304" pitchFamily="18" charset="0"/>
            </a:endParaRPr>
          </a:p>
        </p:txBody>
      </p:sp>
      <p:pic>
        <p:nvPicPr>
          <p:cNvPr id="18" name="Picture 3" descr="C:\Users\lianx\Documents\personal document_local\award\job application\2015\interview\images\Interne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1062" y="3270892"/>
            <a:ext cx="2101579" cy="130929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970028" y="4648046"/>
            <a:ext cx="1403649" cy="338554"/>
          </a:xfrm>
          <a:prstGeom prst="rect">
            <a:avLst/>
          </a:prstGeom>
          <a:noFill/>
        </p:spPr>
        <p:txBody>
          <a:bodyPr wrap="square" rtlCol="0">
            <a:spAutoFit/>
          </a:bodyPr>
          <a:lstStyle/>
          <a:p>
            <a:pPr algn="ctr"/>
            <a:r>
              <a:rPr lang="en-US" sz="1600" i="1" dirty="0" smtClean="0">
                <a:latin typeface="Times New Roman" panose="02020603050405020304" pitchFamily="18" charset="0"/>
                <a:cs typeface="Times New Roman" panose="02020603050405020304" pitchFamily="18" charset="0"/>
              </a:rPr>
              <a:t>Web data</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7832056" y="617559"/>
            <a:ext cx="1082370" cy="2035403"/>
            <a:chOff x="7832056" y="617559"/>
            <a:chExt cx="1082370" cy="2035403"/>
          </a:xfrm>
        </p:grpSpPr>
        <p:pic>
          <p:nvPicPr>
            <p:cNvPr id="23"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7962736" y="639753"/>
              <a:ext cx="261360" cy="411903"/>
            </a:xfrm>
            <a:prstGeom prst="rect">
              <a:avLst/>
            </a:prstGeom>
            <a:noFill/>
          </p:spPr>
        </p:pic>
        <p:pic>
          <p:nvPicPr>
            <p:cNvPr id="24"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224096" y="2241059"/>
              <a:ext cx="261360" cy="411903"/>
            </a:xfrm>
            <a:prstGeom prst="rect">
              <a:avLst/>
            </a:prstGeom>
            <a:noFill/>
          </p:spPr>
        </p:pic>
        <p:pic>
          <p:nvPicPr>
            <p:cNvPr id="25"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7832056" y="1290332"/>
              <a:ext cx="261360" cy="411903"/>
            </a:xfrm>
            <a:prstGeom prst="rect">
              <a:avLst/>
            </a:prstGeom>
            <a:noFill/>
          </p:spPr>
        </p:pic>
        <p:pic>
          <p:nvPicPr>
            <p:cNvPr id="26"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485456" y="617559"/>
              <a:ext cx="261360" cy="411903"/>
            </a:xfrm>
            <a:prstGeom prst="rect">
              <a:avLst/>
            </a:prstGeom>
            <a:noFill/>
          </p:spPr>
        </p:pic>
        <p:pic>
          <p:nvPicPr>
            <p:cNvPr id="27"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557522" y="1829157"/>
              <a:ext cx="261360" cy="411903"/>
            </a:xfrm>
            <a:prstGeom prst="rect">
              <a:avLst/>
            </a:prstGeom>
            <a:noFill/>
          </p:spPr>
        </p:pic>
        <p:pic>
          <p:nvPicPr>
            <p:cNvPr id="28"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653066" y="1327059"/>
              <a:ext cx="261360" cy="411903"/>
            </a:xfrm>
            <a:prstGeom prst="rect">
              <a:avLst/>
            </a:prstGeom>
            <a:noFill/>
          </p:spPr>
        </p:pic>
        <p:pic>
          <p:nvPicPr>
            <p:cNvPr id="29" name="Picture 2" descr="C:\Users\Will\AppData\Local\Microsoft\Windows\Temporary Internet Files\Content.IE5\MK5YZDAH\MC900436816[1].wmf"/>
            <p:cNvPicPr>
              <a:picLocks noChangeAspect="1" noChangeArrowheads="1"/>
            </p:cNvPicPr>
            <p:nvPr/>
          </p:nvPicPr>
          <p:blipFill>
            <a:blip r:embed="rId9" cstate="print"/>
            <a:srcRect/>
            <a:stretch>
              <a:fillRect/>
            </a:stretch>
          </p:blipFill>
          <p:spPr bwMode="auto">
            <a:xfrm>
              <a:off x="8226214" y="1383107"/>
              <a:ext cx="261360" cy="411903"/>
            </a:xfrm>
            <a:prstGeom prst="rect">
              <a:avLst/>
            </a:prstGeom>
            <a:noFill/>
          </p:spPr>
        </p:pic>
      </p:grpSp>
    </p:spTree>
    <p:extLst>
      <p:ext uri="{BB962C8B-B14F-4D97-AF65-F5344CB8AC3E}">
        <p14:creationId xmlns:p14="http://schemas.microsoft.com/office/powerpoint/2010/main" val="2860311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Reading Materials</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[1] Big Data </a:t>
            </a:r>
            <a:r>
              <a:rPr lang="en-US" altLang="en-US" sz="2800" dirty="0" smtClean="0">
                <a:latin typeface="Times New Roman" panose="02020603050405020304" pitchFamily="18" charset="0"/>
                <a:cs typeface="Times New Roman" panose="02020603050405020304" pitchFamily="18" charset="0"/>
                <a:hlinkClick r:id="rId2"/>
              </a:rPr>
              <a:t>https</a:t>
            </a:r>
            <a:r>
              <a:rPr lang="en-US" altLang="en-US" sz="2800" dirty="0">
                <a:latin typeface="Times New Roman" panose="02020603050405020304" pitchFamily="18" charset="0"/>
                <a:cs typeface="Times New Roman" panose="02020603050405020304" pitchFamily="18" charset="0"/>
                <a:hlinkClick r:id="rId2"/>
              </a:rPr>
              <a:t>://</a:t>
            </a:r>
            <a:r>
              <a:rPr lang="en-US" altLang="en-US" sz="2800" dirty="0" smtClean="0">
                <a:latin typeface="Times New Roman" panose="02020603050405020304" pitchFamily="18" charset="0"/>
                <a:cs typeface="Times New Roman" panose="02020603050405020304" pitchFamily="18" charset="0"/>
                <a:hlinkClick r:id="rId2"/>
              </a:rPr>
              <a:t>en.wikipedia.org/wiki/Big_data</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[2</a:t>
            </a:r>
            <a:r>
              <a:rPr lang="en-US" altLang="en-US" sz="2800" dirty="0">
                <a:latin typeface="Times New Roman" panose="02020603050405020304" pitchFamily="18" charset="0"/>
                <a:cs typeface="Times New Roman" panose="02020603050405020304" pitchFamily="18" charset="0"/>
              </a:rPr>
              <a:t>] Challenges and Opportunities with Big Data -- A community white paper developed by leading researchers across the United </a:t>
            </a:r>
            <a:r>
              <a:rPr lang="en-US" altLang="en-US" sz="2800" dirty="0" smtClean="0">
                <a:latin typeface="Times New Roman" panose="02020603050405020304" pitchFamily="18" charset="0"/>
                <a:cs typeface="Times New Roman" panose="02020603050405020304" pitchFamily="18" charset="0"/>
              </a:rPr>
              <a:t>States, </a:t>
            </a:r>
            <a:r>
              <a:rPr lang="en-US" altLang="en-US" sz="2800" dirty="0" smtClean="0">
                <a:latin typeface="Times New Roman" panose="02020603050405020304" pitchFamily="18" charset="0"/>
                <a:cs typeface="Times New Roman" panose="02020603050405020304" pitchFamily="18" charset="0"/>
                <a:hlinkClick r:id="rId3"/>
              </a:rPr>
              <a:t>https</a:t>
            </a:r>
            <a:r>
              <a:rPr lang="en-US" altLang="en-US" sz="2800" dirty="0">
                <a:latin typeface="Times New Roman" panose="02020603050405020304" pitchFamily="18" charset="0"/>
                <a:cs typeface="Times New Roman" panose="02020603050405020304" pitchFamily="18" charset="0"/>
                <a:hlinkClick r:id="rId3"/>
              </a:rPr>
              <a:t>://</a:t>
            </a:r>
            <a:r>
              <a:rPr lang="en-US" altLang="en-US" sz="2800" dirty="0" smtClean="0">
                <a:latin typeface="Times New Roman" panose="02020603050405020304" pitchFamily="18" charset="0"/>
                <a:cs typeface="Times New Roman" panose="02020603050405020304" pitchFamily="18" charset="0"/>
                <a:hlinkClick r:id="rId3"/>
              </a:rPr>
              <a:t>www.purdue.edu/discoverypark/cyber/assets/pdfs/BigDataWhitePaper.pdf</a:t>
            </a:r>
            <a:endParaRPr lang="en-US" altLang="en-US" sz="2800" dirty="0" smtClean="0">
              <a:latin typeface="Times New Roman" panose="02020603050405020304" pitchFamily="18" charset="0"/>
              <a:cs typeface="Times New Roman" panose="02020603050405020304" pitchFamily="18" charset="0"/>
            </a:endParaRPr>
          </a:p>
          <a:p>
            <a:pPr algn="just">
              <a:defRPr/>
            </a:pPr>
            <a:r>
              <a:rPr lang="en-US" altLang="en-US" sz="2800" dirty="0">
                <a:latin typeface="Times New Roman" panose="02020603050405020304" pitchFamily="18" charset="0"/>
                <a:cs typeface="Times New Roman" panose="02020603050405020304" pitchFamily="18" charset="0"/>
              </a:rPr>
              <a:t>[3] Apache </a:t>
            </a:r>
            <a:r>
              <a:rPr lang="en-US" altLang="en-US" sz="2800" dirty="0" smtClean="0">
                <a:latin typeface="Times New Roman" panose="02020603050405020304" pitchFamily="18" charset="0"/>
                <a:cs typeface="Times New Roman" panose="02020603050405020304" pitchFamily="18" charset="0"/>
              </a:rPr>
              <a:t>Hadoop, </a:t>
            </a:r>
          </a:p>
          <a:p>
            <a:pPr marL="0" indent="0" algn="just">
              <a:buNone/>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hlinkClick r:id="rId4"/>
              </a:rPr>
              <a:t>https</a:t>
            </a:r>
            <a:r>
              <a:rPr lang="en-US" altLang="en-US" sz="2800" dirty="0">
                <a:latin typeface="Times New Roman" panose="02020603050405020304" pitchFamily="18" charset="0"/>
                <a:cs typeface="Times New Roman" panose="02020603050405020304" pitchFamily="18" charset="0"/>
                <a:hlinkClick r:id="rId4"/>
              </a:rPr>
              <a:t>://</a:t>
            </a:r>
            <a:r>
              <a:rPr lang="en-US" altLang="en-US" sz="2800" dirty="0" smtClean="0">
                <a:latin typeface="Times New Roman" panose="02020603050405020304" pitchFamily="18" charset="0"/>
                <a:cs typeface="Times New Roman" panose="02020603050405020304" pitchFamily="18" charset="0"/>
                <a:hlinkClick r:id="rId4"/>
              </a:rPr>
              <a:t>en.wikipedia.org/wiki/Apache_Hadoop</a:t>
            </a:r>
            <a:endParaRPr lang="en-US" altLang="en-US" sz="2800" dirty="0">
              <a:latin typeface="Times New Roman" panose="02020603050405020304" pitchFamily="18" charset="0"/>
              <a:cs typeface="Times New Roman" panose="02020603050405020304" pitchFamily="18" charset="0"/>
            </a:endParaRPr>
          </a:p>
          <a:p>
            <a:pPr algn="just">
              <a:defRPr/>
            </a:pPr>
            <a:r>
              <a:rPr lang="en-US" altLang="en-US" sz="2800" dirty="0" smtClean="0">
                <a:latin typeface="Times New Roman" panose="02020603050405020304" pitchFamily="18" charset="0"/>
                <a:cs typeface="Times New Roman" panose="02020603050405020304" pitchFamily="18" charset="0"/>
              </a:rPr>
              <a:t>[4</a:t>
            </a:r>
            <a:r>
              <a:rPr lang="en-US" altLang="en-US" sz="2800" dirty="0">
                <a:latin typeface="Times New Roman" panose="02020603050405020304" pitchFamily="18" charset="0"/>
                <a:cs typeface="Times New Roman" panose="02020603050405020304" pitchFamily="18" charset="0"/>
              </a:rPr>
              <a:t>] Amazon AWS, </a:t>
            </a:r>
            <a:r>
              <a:rPr lang="en-US" altLang="en-US" sz="2800" dirty="0">
                <a:latin typeface="Times New Roman" panose="02020603050405020304" pitchFamily="18" charset="0"/>
                <a:cs typeface="Times New Roman" panose="02020603050405020304" pitchFamily="18" charset="0"/>
                <a:hlinkClick r:id="rId5"/>
              </a:rPr>
              <a:t>https://aws.amazon.com</a:t>
            </a:r>
            <a:r>
              <a:rPr lang="en-US" altLang="en-US" sz="2800" dirty="0" smtClean="0">
                <a:latin typeface="Times New Roman" panose="02020603050405020304" pitchFamily="18" charset="0"/>
                <a:cs typeface="Times New Roman" panose="02020603050405020304" pitchFamily="18" charset="0"/>
                <a:hlinkClick r:id="rId5"/>
              </a:rPr>
              <a:t>/</a:t>
            </a: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marL="0" indent="0" algn="just">
              <a:buNone/>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spTree>
    <p:extLst>
      <p:ext uri="{BB962C8B-B14F-4D97-AF65-F5344CB8AC3E}">
        <p14:creationId xmlns:p14="http://schemas.microsoft.com/office/powerpoint/2010/main" val="23255849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dirty="0" smtClean="0">
              <a:latin typeface="Times New Roman" panose="02020603050405020304" pitchFamily="18" charset="0"/>
              <a:cs typeface="Times New Roman" panose="02020603050405020304" pitchFamily="18" charset="0"/>
            </a:endParaRPr>
          </a:p>
        </p:txBody>
      </p:sp>
      <p:sp>
        <p:nvSpPr>
          <p:cNvPr id="12291" name="Content Placeholder 2"/>
          <p:cNvSpPr>
            <a:spLocks noGrp="1"/>
          </p:cNvSpPr>
          <p:nvPr>
            <p:ph idx="1"/>
          </p:nvPr>
        </p:nvSpPr>
        <p:spPr/>
        <p:txBody>
          <a:bodyPr>
            <a:normAutofit/>
          </a:bodyPr>
          <a:lstStyle/>
          <a:p>
            <a:pPr algn="just">
              <a:defRPr/>
            </a:pPr>
            <a:endParaRPr lang="en-US" altLang="en-US" sz="2800" dirty="0" smtClean="0">
              <a:latin typeface="Times New Roman" panose="02020603050405020304" pitchFamily="18" charset="0"/>
              <a:cs typeface="Times New Roman" panose="02020603050405020304" pitchFamily="18"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47</a:t>
            </a:fld>
            <a:endParaRPr lang="en-US" altLang="en-US" sz="1200" smtClean="0">
              <a:solidFill>
                <a:srgbClr val="898989"/>
              </a:solidFill>
            </a:endParaRPr>
          </a:p>
        </p:txBody>
      </p:sp>
    </p:spTree>
    <p:extLst>
      <p:ext uri="{BB962C8B-B14F-4D97-AF65-F5344CB8AC3E}">
        <p14:creationId xmlns:p14="http://schemas.microsoft.com/office/powerpoint/2010/main" val="364332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dirty="0" smtClean="0">
                <a:latin typeface="Times New Roman" panose="02020603050405020304" pitchFamily="18" charset="0"/>
                <a:cs typeface="Times New Roman" panose="02020603050405020304" pitchFamily="18" charset="0"/>
              </a:rPr>
              <a:t>Background Required</a:t>
            </a:r>
          </a:p>
        </p:txBody>
      </p:sp>
      <p:sp>
        <p:nvSpPr>
          <p:cNvPr id="6147" name="Content Placeholder 2"/>
          <p:cNvSpPr>
            <a:spLocks noGrp="1"/>
          </p:cNvSpPr>
          <p:nvPr>
            <p:ph idx="1"/>
          </p:nvPr>
        </p:nvSpPr>
        <p:spPr/>
        <p:txBody>
          <a:bodyPr/>
          <a:lstStyle/>
          <a:p>
            <a:pPr algn="just" eaLnBrk="1" hangingPunct="1"/>
            <a:r>
              <a:rPr lang="en-US" altLang="en-US" dirty="0">
                <a:latin typeface="Times New Roman" panose="02020603050405020304" pitchFamily="18" charset="0"/>
                <a:cs typeface="Times New Roman" panose="02020603050405020304" pitchFamily="18" charset="0"/>
              </a:rPr>
              <a:t>Database techniques (e.g., indexing)</a:t>
            </a:r>
          </a:p>
          <a:p>
            <a:pPr algn="just" eaLnBrk="1" hangingPunct="1"/>
            <a:r>
              <a:rPr lang="en-US" altLang="en-US" dirty="0" smtClean="0">
                <a:latin typeface="Times New Roman" panose="02020603050405020304" pitchFamily="18" charset="0"/>
                <a:cs typeface="Times New Roman" panose="02020603050405020304" pitchFamily="18" charset="0"/>
              </a:rPr>
              <a:t>Algorithms &amp; data structure</a:t>
            </a:r>
          </a:p>
          <a:p>
            <a:pPr algn="just" eaLnBrk="1" hangingPunct="1"/>
            <a:r>
              <a:rPr lang="en-US" altLang="en-US" dirty="0" smtClean="0">
                <a:latin typeface="Times New Roman" panose="02020603050405020304" pitchFamily="18" charset="0"/>
                <a:cs typeface="Times New Roman" panose="02020603050405020304" pitchFamily="18" charset="0"/>
              </a:rPr>
              <a:t>Programming languages </a:t>
            </a:r>
          </a:p>
          <a:p>
            <a:pPr lvl="1" algn="just" eaLnBrk="1" hangingPunct="1"/>
            <a:r>
              <a:rPr lang="en-US" altLang="en-US" dirty="0" smtClean="0">
                <a:latin typeface="Times New Roman" panose="02020603050405020304" pitchFamily="18" charset="0"/>
                <a:cs typeface="Times New Roman" panose="02020603050405020304" pitchFamily="18" charset="0"/>
              </a:rPr>
              <a:t>Java</a:t>
            </a:r>
          </a:p>
          <a:p>
            <a:pPr lvl="1" algn="just" eaLnBrk="1" hangingPunct="1"/>
            <a:r>
              <a:rPr lang="en-US" altLang="en-US" dirty="0" smtClean="0">
                <a:latin typeface="Times New Roman" panose="02020603050405020304" pitchFamily="18" charset="0"/>
                <a:cs typeface="Times New Roman" panose="02020603050405020304" pitchFamily="18" charset="0"/>
              </a:rPr>
              <a:t>C/C++</a:t>
            </a:r>
          </a:p>
          <a:p>
            <a:pPr lvl="1" algn="just" eaLnBrk="1" hangingPunct="1"/>
            <a:r>
              <a:rPr lang="en-US" altLang="en-US" dirty="0" smtClean="0">
                <a:latin typeface="Times New Roman" panose="02020603050405020304" pitchFamily="18" charset="0"/>
                <a:cs typeface="Times New Roman" panose="02020603050405020304" pitchFamily="18" charset="0"/>
              </a:rPr>
              <a:t>Python</a:t>
            </a:r>
          </a:p>
          <a:p>
            <a:pPr lvl="1" algn="just" eaLnBrk="1" hangingPunct="1"/>
            <a:r>
              <a:rPr lang="en-US" altLang="en-US" dirty="0" smtClean="0">
                <a:latin typeface="Times New Roman" panose="02020603050405020304" pitchFamily="18" charset="0"/>
                <a:cs typeface="Times New Roman" panose="02020603050405020304" pitchFamily="18" charset="0"/>
              </a:rPr>
              <a:t>...</a:t>
            </a:r>
          </a:p>
          <a:p>
            <a:pPr algn="just" eaLnBrk="1" hangingPunct="1"/>
            <a:endParaRPr lang="en-US" altLang="en-US" dirty="0" smtClean="0">
              <a:latin typeface="Times New Roman" panose="02020603050405020304" pitchFamily="18" charset="0"/>
              <a:cs typeface="Times New Roman" panose="02020603050405020304" pitchFamily="18"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969BAD-0F9B-4A05-9287-64141CC887E2}"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Tree>
    <p:extLst>
      <p:ext uri="{BB962C8B-B14F-4D97-AF65-F5344CB8AC3E}">
        <p14:creationId xmlns:p14="http://schemas.microsoft.com/office/powerpoint/2010/main" val="322430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latin typeface="Times New Roman" panose="02020603050405020304" pitchFamily="18" charset="0"/>
                <a:cs typeface="Times New Roman" panose="02020603050405020304" pitchFamily="18" charset="0"/>
              </a:rPr>
              <a:t>Skills Required</a:t>
            </a:r>
          </a:p>
        </p:txBody>
      </p:sp>
      <p:sp>
        <p:nvSpPr>
          <p:cNvPr id="3" name="Content Placeholder 2"/>
          <p:cNvSpPr>
            <a:spLocks noGrp="1"/>
          </p:cNvSpPr>
          <p:nvPr>
            <p:ph idx="1"/>
          </p:nvPr>
        </p:nvSpPr>
        <p:spPr>
          <a:xfrm>
            <a:off x="457200" y="1600200"/>
            <a:ext cx="8229600" cy="4876800"/>
          </a:xfrm>
        </p:spPr>
        <p:txBody>
          <a:bodyPr rtlCol="0">
            <a:normAutofit/>
          </a:bodyPr>
          <a:lstStyle/>
          <a:p>
            <a:pPr algn="just" eaLnBrk="1" fontAlgn="auto" hangingPunct="1">
              <a:spcAft>
                <a:spcPts val="0"/>
              </a:spcAft>
              <a:defRPr/>
            </a:pPr>
            <a:r>
              <a:rPr lang="en-US" dirty="0" smtClean="0">
                <a:latin typeface="Times New Roman" pitchFamily="18" charset="0"/>
                <a:cs typeface="Times New Roman" pitchFamily="18" charset="0"/>
              </a:rPr>
              <a:t>This course is a seminar course for Master &amp; Ph.D. students</a:t>
            </a:r>
          </a:p>
          <a:p>
            <a:pPr lvl="1" algn="just" eaLnBrk="1" fontAlgn="auto" hangingPunct="1">
              <a:spcAft>
                <a:spcPts val="0"/>
              </a:spcAft>
              <a:defRPr/>
            </a:pPr>
            <a:r>
              <a:rPr lang="en-US" dirty="0">
                <a:latin typeface="Times New Roman" pitchFamily="18" charset="0"/>
                <a:cs typeface="Times New Roman" pitchFamily="18" charset="0"/>
              </a:rPr>
              <a:t>Ability to read </a:t>
            </a:r>
            <a:r>
              <a:rPr lang="en-US" dirty="0" smtClean="0">
                <a:latin typeface="Times New Roman" pitchFamily="18" charset="0"/>
                <a:cs typeface="Times New Roman" pitchFamily="18" charset="0"/>
              </a:rPr>
              <a:t>textbooks, reference books, and research papers</a:t>
            </a:r>
          </a:p>
          <a:p>
            <a:pPr lvl="1" algn="just" eaLnBrk="1" fontAlgn="auto" hangingPunct="1">
              <a:spcAft>
                <a:spcPts val="0"/>
              </a:spcAft>
              <a:defRPr/>
            </a:pPr>
            <a:r>
              <a:rPr lang="en-US" dirty="0" smtClean="0">
                <a:latin typeface="Times New Roman" pitchFamily="18" charset="0"/>
                <a:cs typeface="Times New Roman" pitchFamily="18" charset="0"/>
              </a:rPr>
              <a:t>Ability to identify problems</a:t>
            </a:r>
          </a:p>
          <a:p>
            <a:pPr lvl="1" algn="just" eaLnBrk="1" fontAlgn="auto" hangingPunct="1">
              <a:spcAft>
                <a:spcPts val="0"/>
              </a:spcAft>
              <a:defRPr/>
            </a:pPr>
            <a:r>
              <a:rPr lang="en-US" dirty="0" smtClean="0">
                <a:latin typeface="Times New Roman" pitchFamily="18" charset="0"/>
                <a:cs typeface="Times New Roman" pitchFamily="18" charset="0"/>
              </a:rPr>
              <a:t>Ability to solve problems</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5B38CA-B536-4063-A15D-3AE0B7EE0F43}"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6</a:t>
            </a:fld>
            <a:endParaRPr lang="en-US" altLang="en-US" sz="1200"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9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Study Group</a:t>
            </a:r>
          </a:p>
        </p:txBody>
      </p:sp>
      <p:sp>
        <p:nvSpPr>
          <p:cNvPr id="12291" name="Content Placeholder 2"/>
          <p:cNvSpPr>
            <a:spLocks noGrp="1"/>
          </p:cNvSpPr>
          <p:nvPr>
            <p:ph idx="1"/>
          </p:nvPr>
        </p:nvSpPr>
        <p:spPr/>
        <p:txBody>
          <a:bodyPr>
            <a:normAutofit/>
          </a:bodyPr>
          <a:lstStyle/>
          <a:p>
            <a:pPr algn="just">
              <a:defRPr/>
            </a:pPr>
            <a:r>
              <a:rPr lang="en-US" altLang="en-US" sz="2800" dirty="0" smtClean="0">
                <a:latin typeface="Times New Roman" panose="02020603050405020304" pitchFamily="18" charset="0"/>
                <a:cs typeface="Times New Roman" panose="02020603050405020304" pitchFamily="18" charset="0"/>
              </a:rPr>
              <a:t>Please form a team with 2-4 team members</a:t>
            </a:r>
          </a:p>
          <a:p>
            <a:pPr lvl="1" algn="just">
              <a:defRPr/>
            </a:pPr>
            <a:r>
              <a:rPr lang="en-US" altLang="en-US" sz="2400" dirty="0" smtClean="0">
                <a:latin typeface="Times New Roman" panose="02020603050405020304" pitchFamily="18" charset="0"/>
                <a:cs typeface="Times New Roman" panose="02020603050405020304" pitchFamily="18" charset="0"/>
              </a:rPr>
              <a:t>In each team, team members can be either Master or Ph.D. students</a:t>
            </a:r>
          </a:p>
          <a:p>
            <a:pPr lvl="1" algn="just">
              <a:defRPr/>
            </a:pPr>
            <a:r>
              <a:rPr lang="en-US" altLang="en-US" sz="2400" dirty="0" smtClean="0">
                <a:latin typeface="Times New Roman" panose="02020603050405020304" pitchFamily="18" charset="0"/>
                <a:cs typeface="Times New Roman" panose="02020603050405020304" pitchFamily="18" charset="0"/>
              </a:rPr>
              <a:t>The workload should be distributed evenly to each team member</a:t>
            </a:r>
          </a:p>
          <a:p>
            <a:pPr algn="just">
              <a:defRPr/>
            </a:pPr>
            <a:r>
              <a:rPr lang="en-US" altLang="en-US" sz="2800" dirty="0" smtClean="0">
                <a:latin typeface="Times New Roman" panose="02020603050405020304" pitchFamily="18" charset="0"/>
                <a:cs typeface="Times New Roman" panose="02020603050405020304" pitchFamily="18" charset="0"/>
              </a:rPr>
              <a:t>Each team</a:t>
            </a:r>
          </a:p>
          <a:p>
            <a:pPr lvl="1" algn="just">
              <a:defRPr/>
            </a:pPr>
            <a:r>
              <a:rPr lang="en-US" altLang="en-US" sz="2400" dirty="0" smtClean="0">
                <a:latin typeface="Times New Roman" panose="02020603050405020304" pitchFamily="18" charset="0"/>
                <a:cs typeface="Times New Roman" panose="02020603050405020304" pitchFamily="18" charset="0"/>
              </a:rPr>
              <a:t>1 Survey + 1 Project + 1 Presentation</a:t>
            </a: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C898F7-1CB5-483B-9F51-72A09B8169DB}" type="slidenum">
              <a:rPr lang="en-US" altLang="en-US" sz="1200" smtClean="0">
                <a:solidFill>
                  <a:srgbClr val="898989"/>
                </a:solidFill>
              </a:rPr>
              <a:pPr>
                <a:spcBef>
                  <a:spcPct val="0"/>
                </a:spcBef>
                <a:buFontTx/>
                <a:buNone/>
              </a:pPr>
              <a:t>7</a:t>
            </a:fld>
            <a:endParaRPr lang="en-US" altLang="en-US" sz="1200" smtClean="0">
              <a:solidFill>
                <a:srgbClr val="898989"/>
              </a:solidFill>
            </a:endParaRPr>
          </a:p>
        </p:txBody>
      </p:sp>
    </p:spTree>
    <p:extLst>
      <p:ext uri="{BB962C8B-B14F-4D97-AF65-F5344CB8AC3E}">
        <p14:creationId xmlns:p14="http://schemas.microsoft.com/office/powerpoint/2010/main" val="71054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Scoring and Grading </a:t>
            </a:r>
            <a:r>
              <a:rPr lang="en-US" altLang="en-US" dirty="0">
                <a:latin typeface="Times New Roman" panose="02020603050405020304" pitchFamily="18" charset="0"/>
                <a:cs typeface="Times New Roman" panose="02020603050405020304" pitchFamily="18" charset="0"/>
              </a:rPr>
              <a:t>(cont'd)</a:t>
            </a:r>
            <a:endParaRPr lang="en-US" altLang="en-US"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defRPr/>
            </a:pPr>
            <a:r>
              <a:rPr lang="pt-BR" sz="2800" dirty="0" smtClean="0">
                <a:latin typeface="Times New Roman" panose="02020603050405020304" pitchFamily="18" charset="0"/>
                <a:cs typeface="Times New Roman" panose="02020603050405020304" pitchFamily="18" charset="0"/>
              </a:rPr>
              <a:t>Graduate team</a:t>
            </a:r>
          </a:p>
          <a:p>
            <a:pPr lvl="1">
              <a:defRPr/>
            </a:pPr>
            <a:r>
              <a:rPr lang="pt-BR" sz="2400" dirty="0" smtClean="0">
                <a:latin typeface="Times New Roman" panose="02020603050405020304" pitchFamily="18" charset="0"/>
                <a:cs typeface="Times New Roman" panose="02020603050405020304" pitchFamily="18" charset="0"/>
              </a:rPr>
              <a:t>5</a:t>
            </a:r>
            <a:r>
              <a:rPr lang="pt-BR" sz="2400" dirty="0">
                <a:latin typeface="Times New Roman" panose="02020603050405020304" pitchFamily="18" charset="0"/>
                <a:cs typeface="Times New Roman" panose="02020603050405020304" pitchFamily="18" charset="0"/>
              </a:rPr>
              <a:t>% - </a:t>
            </a:r>
            <a:r>
              <a:rPr lang="pt-BR" sz="2400" dirty="0" smtClean="0">
                <a:latin typeface="Times New Roman" panose="02020603050405020304" pitchFamily="18" charset="0"/>
                <a:cs typeface="Times New Roman" panose="02020603050405020304" pitchFamily="18" charset="0"/>
              </a:rPr>
              <a:t>Attendance</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latin typeface="Times New Roman" panose="02020603050405020304" pitchFamily="18" charset="0"/>
                <a:cs typeface="Times New Roman" panose="02020603050405020304" pitchFamily="18" charset="0"/>
              </a:rPr>
              <a:t>50</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5 Assignments</a:t>
            </a:r>
            <a:endParaRPr lang="en-US" sz="1600" dirty="0">
              <a:latin typeface="Times New Roman" panose="02020603050405020304" pitchFamily="18" charset="0"/>
              <a:cs typeface="Times New Roman" panose="02020603050405020304" pitchFamily="18" charset="0"/>
            </a:endParaRPr>
          </a:p>
          <a:p>
            <a:pPr lvl="1">
              <a:defRPr/>
            </a:pPr>
            <a:r>
              <a:rPr lang="en-US" sz="2400" dirty="0" smtClean="0">
                <a:latin typeface="Times New Roman" panose="02020603050405020304" pitchFamily="18" charset="0"/>
                <a:cs typeface="Times New Roman" panose="02020603050405020304" pitchFamily="18" charset="0"/>
              </a:rPr>
              <a:t>10% - Survey</a:t>
            </a:r>
          </a:p>
          <a:p>
            <a:pPr lvl="1">
              <a:defRPr/>
            </a:pPr>
            <a:r>
              <a:rPr lang="en-US" sz="2400" dirty="0" smtClean="0">
                <a:latin typeface="Times New Roman" panose="02020603050405020304" pitchFamily="18" charset="0"/>
                <a:cs typeface="Times New Roman" panose="02020603050405020304" pitchFamily="18" charset="0"/>
              </a:rPr>
              <a:t>25% - Research Project</a:t>
            </a:r>
          </a:p>
          <a:p>
            <a:pPr lvl="1">
              <a:defRPr/>
            </a:pPr>
            <a:r>
              <a:rPr lang="en-US" sz="2400" dirty="0" smtClean="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 </a:t>
            </a:r>
            <a:r>
              <a:rPr lang="en-US" sz="2400" dirty="0" smtClean="0">
                <a:latin typeface="Times New Roman" panose="02020603050405020304" pitchFamily="18" charset="0"/>
                <a:cs typeface="Times New Roman" panose="02020603050405020304" pitchFamily="18" charset="0"/>
              </a:rPr>
              <a:t>Presentation &amp; Q/A</a:t>
            </a:r>
          </a:p>
          <a:p>
            <a:pPr lvl="1">
              <a:defRPr/>
            </a:pPr>
            <a:r>
              <a:rPr lang="en-US" sz="2400" dirty="0" smtClean="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 Bonus Points, rated by other team </a:t>
            </a:r>
            <a:r>
              <a:rPr lang="en-US" sz="2400" dirty="0" smtClean="0">
                <a:latin typeface="Times New Roman" panose="02020603050405020304" pitchFamily="18" charset="0"/>
                <a:cs typeface="Times New Roman" panose="02020603050405020304" pitchFamily="18" charset="0"/>
              </a:rPr>
              <a:t>members</a:t>
            </a:r>
          </a:p>
          <a:p>
            <a:pPr>
              <a:defRPr/>
            </a:pPr>
            <a:endParaRPr lang="en-US" sz="2800" dirty="0">
              <a:latin typeface="Times New Roman" panose="02020603050405020304" pitchFamily="18" charset="0"/>
              <a:cs typeface="Times New Roman" panose="02020603050405020304" pitchFamily="18" charset="0"/>
            </a:endParaRPr>
          </a:p>
          <a:p>
            <a:pPr>
              <a:defRPr/>
            </a:pPr>
            <a:endParaRPr lang="en-US" sz="2800" dirty="0">
              <a:latin typeface="Times New Roman" panose="02020603050405020304" pitchFamily="18" charset="0"/>
              <a:cs typeface="Times New Roman" panose="02020603050405020304" pitchFamily="18" charset="0"/>
            </a:endParaRPr>
          </a:p>
          <a:p>
            <a:pPr>
              <a:defRPr/>
            </a:pPr>
            <a:r>
              <a:rPr lang="en-US" sz="2800" dirty="0">
                <a:latin typeface="Times New Roman" panose="02020603050405020304" pitchFamily="18" charset="0"/>
                <a:cs typeface="Times New Roman" panose="02020603050405020304" pitchFamily="18" charset="0"/>
              </a:rPr>
              <a:t>Total: </a:t>
            </a:r>
            <a:r>
              <a:rPr lang="en-US" sz="2800" b="1" u="sng" dirty="0" smtClean="0">
                <a:latin typeface="Times New Roman" panose="02020603050405020304" pitchFamily="18" charset="0"/>
                <a:cs typeface="Times New Roman" panose="02020603050405020304" pitchFamily="18" charset="0"/>
              </a:rPr>
              <a:t>105</a:t>
            </a:r>
            <a:endParaRPr lang="en-US" sz="2800" b="1" u="sng" dirty="0">
              <a:latin typeface="Times New Roman" panose="02020603050405020304" pitchFamily="18" charset="0"/>
              <a:cs typeface="Times New Roman" panose="02020603050405020304" pitchFamily="18" charset="0"/>
            </a:endParaRPr>
          </a:p>
        </p:txBody>
      </p:sp>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BFA8D1-B12F-4910-AA45-D343144A47EB}" type="slidenum">
              <a:rPr lang="en-US" altLang="en-US" smtClean="0">
                <a:solidFill>
                  <a:srgbClr val="898989"/>
                </a:solidFill>
                <a:latin typeface="Times New Roman" panose="02020603050405020304" pitchFamily="18" charset="0"/>
                <a:cs typeface="Times New Roman" panose="02020603050405020304" pitchFamily="18" charset="0"/>
              </a:rPr>
              <a:pPr/>
              <a:t>8</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4376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smtClean="0">
                <a:latin typeface="Times New Roman" panose="02020603050405020304" pitchFamily="18" charset="0"/>
                <a:cs typeface="Times New Roman" panose="02020603050405020304" pitchFamily="18" charset="0"/>
              </a:rPr>
              <a:t>Scoring and Grading (cont'd)</a:t>
            </a:r>
          </a:p>
        </p:txBody>
      </p:sp>
      <p:sp>
        <p:nvSpPr>
          <p:cNvPr id="11267" name="Content Placeholder 2"/>
          <p:cNvSpPr>
            <a:spLocks noGrp="1"/>
          </p:cNvSpPr>
          <p:nvPr>
            <p:ph idx="1"/>
          </p:nvPr>
        </p:nvSpPr>
        <p:spPr/>
        <p:txBody>
          <a:bodyPr/>
          <a:lstStyle/>
          <a:p>
            <a:r>
              <a:rPr lang="en-US" altLang="en-US" dirty="0" smtClean="0">
                <a:latin typeface="Times New Roman" panose="02020603050405020304" pitchFamily="18" charset="0"/>
                <a:cs typeface="Times New Roman" panose="02020603050405020304" pitchFamily="18" charset="0"/>
              </a:rPr>
              <a:t>A = 90 -105</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B = 80 - 89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C = 70 - 79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D = 60 - 69</a:t>
            </a:r>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F = &lt;60 </a:t>
            </a:r>
          </a:p>
          <a:p>
            <a:endParaRPr lang="en-US" altLang="en-US" sz="2400" dirty="0" smtClean="0">
              <a:latin typeface="Times New Roman" panose="02020603050405020304" pitchFamily="18" charset="0"/>
              <a:cs typeface="Times New Roman" panose="02020603050405020304" pitchFamily="18" charset="0"/>
            </a:endParaRPr>
          </a:p>
          <a:p>
            <a:r>
              <a:rPr lang="en-US" altLang="en-US" dirty="0" smtClean="0">
                <a:latin typeface="Times New Roman" panose="02020603050405020304" pitchFamily="18" charset="0"/>
                <a:cs typeface="Times New Roman" panose="02020603050405020304" pitchFamily="18" charset="0"/>
              </a:rPr>
              <a:t>The maximum score you can get is: </a:t>
            </a:r>
            <a:r>
              <a:rPr lang="en-US" altLang="en-US" dirty="0" smtClean="0">
                <a:solidFill>
                  <a:srgbClr val="FF0000"/>
                </a:solidFill>
                <a:latin typeface="Times New Roman" panose="02020603050405020304" pitchFamily="18" charset="0"/>
                <a:cs typeface="Times New Roman" panose="02020603050405020304" pitchFamily="18" charset="0"/>
              </a:rPr>
              <a:t>105</a:t>
            </a:r>
            <a:r>
              <a:rPr lang="en-US" altLang="en-US" dirty="0" smtClean="0">
                <a:latin typeface="Times New Roman" panose="02020603050405020304" pitchFamily="18" charset="0"/>
                <a:cs typeface="Times New Roman" panose="02020603050405020304" pitchFamily="18" charset="0"/>
              </a:rPr>
              <a:t>!</a:t>
            </a:r>
          </a:p>
          <a:p>
            <a:pPr algn="just"/>
            <a:endParaRPr lang="en-US" altLang="en-US" dirty="0" smtClean="0">
              <a:latin typeface="Times New Roman" panose="02020603050405020304" pitchFamily="18" charset="0"/>
              <a:cs typeface="Times New Roman" panose="02020603050405020304" pitchFamily="18" charset="0"/>
            </a:endParaRP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E7FC1E-7231-4385-9A59-A26BCBE6A7DB}" type="slidenum">
              <a:rPr lang="en-US" altLang="en-US" smtClean="0">
                <a:solidFill>
                  <a:srgbClr val="898989"/>
                </a:solidFill>
                <a:latin typeface="Times New Roman" panose="02020603050405020304" pitchFamily="18" charset="0"/>
                <a:cs typeface="Times New Roman" panose="02020603050405020304" pitchFamily="18" charset="0"/>
              </a:rPr>
              <a:pPr/>
              <a:t>9</a:t>
            </a:fld>
            <a:endParaRPr lang="en-US" altLang="en-US" smtClean="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084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1986</TotalTime>
  <Words>2812</Words>
  <Application>Microsoft Office PowerPoint</Application>
  <PresentationFormat>On-screen Show (4:3)</PresentationFormat>
  <Paragraphs>468</Paragraphs>
  <Slides>47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宋体</vt:lpstr>
      <vt:lpstr>Arial</vt:lpstr>
      <vt:lpstr>Calibri</vt:lpstr>
      <vt:lpstr>Garamond</vt:lpstr>
      <vt:lpstr>Tahoma</vt:lpstr>
      <vt:lpstr>Times New Roman</vt:lpstr>
      <vt:lpstr>Wingdings</vt:lpstr>
      <vt:lpstr>Edge</vt:lpstr>
      <vt:lpstr>CS 63016 &amp; CS 73016  Big Data Analytics</vt:lpstr>
      <vt:lpstr>Objectives</vt:lpstr>
      <vt:lpstr>Outline</vt:lpstr>
      <vt:lpstr>CS 63016 &amp; CS 73016 Big Data Analytics</vt:lpstr>
      <vt:lpstr>Background Required</vt:lpstr>
      <vt:lpstr>Skills Required</vt:lpstr>
      <vt:lpstr>Study Group</vt:lpstr>
      <vt:lpstr>Scoring and Grading (cont'd)</vt:lpstr>
      <vt:lpstr>Scoring and Grading (cont'd)</vt:lpstr>
      <vt:lpstr>Reference Books</vt:lpstr>
      <vt:lpstr>Resources</vt:lpstr>
      <vt:lpstr>Surveys/Projects</vt:lpstr>
      <vt:lpstr>Academic Dishonesty Policy</vt:lpstr>
      <vt:lpstr>Outline</vt:lpstr>
      <vt:lpstr>What are Big Data?</vt:lpstr>
      <vt:lpstr>Outline</vt:lpstr>
      <vt:lpstr>Characteristics of Big Data</vt:lpstr>
      <vt:lpstr>Characteristics of Big Data (cont'd)</vt:lpstr>
      <vt:lpstr>Variety</vt:lpstr>
      <vt:lpstr>Variety (cont'd)</vt:lpstr>
      <vt:lpstr>Volume</vt:lpstr>
      <vt:lpstr>Volume (cont'd)</vt:lpstr>
      <vt:lpstr>Volume (cont'd)</vt:lpstr>
      <vt:lpstr>Velocity</vt:lpstr>
      <vt:lpstr>Real-Time/Fast Data</vt:lpstr>
      <vt:lpstr>Ground Challenges for Current Data Service Infrastructure </vt:lpstr>
      <vt:lpstr>Data Model Challenges</vt:lpstr>
      <vt:lpstr>Storage Challenges</vt:lpstr>
      <vt:lpstr>Management Challenges </vt:lpstr>
      <vt:lpstr>Management Challenges (cont'd)</vt:lpstr>
      <vt:lpstr>Challenges on Processing Big Data </vt:lpstr>
      <vt:lpstr>Challenges on Processing Big Data (cont'd) </vt:lpstr>
      <vt:lpstr>Challenges on Processing Big Data (cont'd) </vt:lpstr>
      <vt:lpstr>How to Tackle Challenges of Big Data? </vt:lpstr>
      <vt:lpstr>How to Tackle Challenges of Big Data? (cont'd)</vt:lpstr>
      <vt:lpstr>Outline</vt:lpstr>
      <vt:lpstr>Major Topics of Big Data</vt:lpstr>
      <vt:lpstr>Major Topics of Big Data (cont'd)</vt:lpstr>
      <vt:lpstr>Cloud Computing </vt:lpstr>
      <vt:lpstr>PowerPoint Presentation</vt:lpstr>
      <vt:lpstr>Big Data Technologies</vt:lpstr>
      <vt:lpstr>Big Data Technologies (cont'd)</vt:lpstr>
      <vt:lpstr>Big Data Technologies (cont'd)</vt:lpstr>
      <vt:lpstr>Outline</vt:lpstr>
      <vt:lpstr>Applications of Big Data</vt:lpstr>
      <vt:lpstr>Reading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293</cp:revision>
  <dcterms:created xsi:type="dcterms:W3CDTF">2006-08-16T00:00:00Z</dcterms:created>
  <dcterms:modified xsi:type="dcterms:W3CDTF">2018-01-10T22:11:03Z</dcterms:modified>
</cp:coreProperties>
</file>