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57" r:id="rId3"/>
    <p:sldId id="281" r:id="rId4"/>
    <p:sldId id="331" r:id="rId5"/>
    <p:sldId id="332" r:id="rId6"/>
    <p:sldId id="343" r:id="rId7"/>
    <p:sldId id="344" r:id="rId8"/>
    <p:sldId id="376" r:id="rId9"/>
    <p:sldId id="385" r:id="rId10"/>
    <p:sldId id="377" r:id="rId11"/>
    <p:sldId id="363" r:id="rId12"/>
    <p:sldId id="364" r:id="rId13"/>
    <p:sldId id="333" r:id="rId14"/>
    <p:sldId id="33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62" r:id="rId26"/>
    <p:sldId id="378" r:id="rId27"/>
    <p:sldId id="379" r:id="rId28"/>
    <p:sldId id="380" r:id="rId29"/>
    <p:sldId id="381" r:id="rId30"/>
    <p:sldId id="382" r:id="rId31"/>
    <p:sldId id="383" r:id="rId32"/>
    <p:sldId id="336" r:id="rId33"/>
    <p:sldId id="355" r:id="rId34"/>
    <p:sldId id="337" r:id="rId35"/>
    <p:sldId id="358" r:id="rId36"/>
    <p:sldId id="359" r:id="rId37"/>
    <p:sldId id="360" r:id="rId38"/>
    <p:sldId id="361" r:id="rId39"/>
    <p:sldId id="384" r:id="rId40"/>
    <p:sldId id="338" r:id="rId41"/>
    <p:sldId id="356" r:id="rId42"/>
    <p:sldId id="357" r:id="rId43"/>
    <p:sldId id="339" r:id="rId44"/>
    <p:sldId id="340" r:id="rId45"/>
    <p:sldId id="375" r:id="rId46"/>
    <p:sldId id="365" r:id="rId47"/>
    <p:sldId id="366" r:id="rId48"/>
    <p:sldId id="367" r:id="rId49"/>
    <p:sldId id="386" r:id="rId50"/>
    <p:sldId id="387" r:id="rId51"/>
    <p:sldId id="368" r:id="rId52"/>
    <p:sldId id="369" r:id="rId53"/>
    <p:sldId id="371" r:id="rId54"/>
    <p:sldId id="374" r:id="rId55"/>
    <p:sldId id="372" r:id="rId56"/>
    <p:sldId id="373" r:id="rId57"/>
    <p:sldId id="341" r:id="rId58"/>
    <p:sldId id="342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CC"/>
    <a:srgbClr val="808000"/>
    <a:srgbClr val="006600"/>
    <a:srgbClr val="FFBDBD"/>
    <a:srgbClr val="B7B7FF"/>
    <a:srgbClr val="FF9B9B"/>
    <a:srgbClr val="3333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84807" autoAdjust="0"/>
  </p:normalViewPr>
  <p:slideViewPr>
    <p:cSldViewPr>
      <p:cViewPr varScale="1">
        <p:scale>
          <a:sx n="126" d="100"/>
          <a:sy n="126" d="100"/>
        </p:scale>
        <p:origin x="291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FF21E-EC4D-402C-A8B9-667E4032678C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33E84-6385-41D0-8ED3-74655242C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aseline="0" dirty="0" smtClean="0"/>
              <a:t>slides of this Big Data </a:t>
            </a:r>
            <a:r>
              <a:rPr lang="en-US" dirty="0" smtClean="0"/>
              <a:t>course</a:t>
            </a:r>
            <a:r>
              <a:rPr lang="en-US" baseline="0" dirty="0" smtClean="0"/>
              <a:t> used some public slides/materials on the Web. I would like to acknowledge these resources, and please let me know if I failed to cite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00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Scholl, and 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Databases - with application to GIS.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2002.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07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Scholl, and 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Databases - with application to GIS.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2002.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40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http://infolab.usc.edu/csci587/Fall2016/slides/session2-spatial-indexes-no-rtree.pdf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95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Scholl, and 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Databases - with application to GIS.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2002.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87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http://www.cs.cmu.edu/~christos/courses/721.S03/LECTURES-PDF/0230-z-ordering.PDF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22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https://en.wikipedia.org/wiki/Z-order_curve#/media/File:Z-curve.svg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82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http://infolab.usc.edu/csci587/Fall2016/slides/session2-spatial-indexes-no-rtree.pdf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70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H. V. </a:t>
            </a:r>
            <a:r>
              <a:rPr lang="en-US" dirty="0" err="1" smtClean="0"/>
              <a:t>Jagadish</a:t>
            </a:r>
            <a:r>
              <a:rPr lang="en-US" dirty="0" smtClean="0"/>
              <a:t>: Linear Clustering of Objects with Multiple </a:t>
            </a:r>
            <a:r>
              <a:rPr lang="en-US" dirty="0" err="1" smtClean="0"/>
              <a:t>Atributes</a:t>
            </a:r>
            <a:r>
              <a:rPr lang="en-US" dirty="0" smtClean="0"/>
              <a:t>. ACM SIGMOD Conference 1990: 332-342</a:t>
            </a:r>
          </a:p>
          <a:p>
            <a:r>
              <a:rPr lang="en-US" dirty="0" smtClean="0"/>
              <a:t>https://en.wikipedia.org/wiki/Hilbert_curve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82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https://en.wikipedia.org/wiki/Bitmap_index</a:t>
            </a:r>
          </a:p>
          <a:p>
            <a:endParaRPr lang="en-US" dirty="0" smtClean="0"/>
          </a:p>
          <a:p>
            <a:r>
              <a:rPr lang="en-US" dirty="0" smtClean="0"/>
              <a:t>https://docs.oracle.com/cd/B28359_01/server.111/b28313/indexes.htm#CIHGAFFF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http://www.vldb.org/pvldb/vol8/p1382-nagarkar.pdf</a:t>
            </a:r>
          </a:p>
          <a:p>
            <a:endParaRPr lang="en-US" dirty="0" smtClean="0"/>
          </a:p>
          <a:p>
            <a:r>
              <a:rPr lang="en-US" dirty="0" smtClean="0"/>
              <a:t>https://sdm.lbl.gov/~kewu/ps/LBNL-62756.pdf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50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http://infolab.usc.edu/csci587/Fall2016/slides/session2-spatial-indexes-no-rtree.pdf</a:t>
            </a:r>
          </a:p>
          <a:p>
            <a:endParaRPr lang="en-US" dirty="0" smtClean="0"/>
          </a:p>
          <a:p>
            <a:r>
              <a:rPr lang="en-US" dirty="0" smtClean="0"/>
              <a:t>Raphael </a:t>
            </a:r>
            <a:r>
              <a:rPr lang="en-US" dirty="0" err="1" smtClean="0"/>
              <a:t>Finkel</a:t>
            </a:r>
            <a:r>
              <a:rPr lang="en-US" dirty="0" smtClean="0"/>
              <a:t> and J.L. Bentley (1974). "Quad Trees: A Data Structure for Retrieval on Composite Keys". </a:t>
            </a:r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Informatica</a:t>
            </a:r>
            <a:r>
              <a:rPr lang="en-US" dirty="0" smtClean="0"/>
              <a:t> 4 (1): 1–9. doi:10.1007/BF00288933.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4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61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Damn Cool Algorithms: Spatial indexing with </a:t>
            </a:r>
            <a:r>
              <a:rPr lang="en-US" dirty="0" err="1" smtClean="0"/>
              <a:t>Quadtrees</a:t>
            </a:r>
            <a:r>
              <a:rPr lang="en-US" dirty="0" smtClean="0"/>
              <a:t> and Hilbert Curves. http://blog.notdot. net/2009/11/Damn-Cool-Algorithms-Spatial-indexing-with-Quadtrees-and-Hilbert-Curves</a:t>
            </a:r>
          </a:p>
          <a:p>
            <a:endParaRPr lang="en-US" dirty="0" smtClean="0"/>
          </a:p>
          <a:p>
            <a:r>
              <a:rPr lang="en-US" dirty="0" smtClean="0"/>
              <a:t>http://web.eecs.utk.edu/~cphillip/cs594_spring2014/quadtree-Allan.pdf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6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5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9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560F35-27CB-47BC-81AE-D227505344E2}" type="slidenum">
              <a:rPr lang="en-US" altLang="en-US" sz="1200">
                <a:latin typeface="Century Gothic" panose="020B0502020202020204" pitchFamily="34" charset="0"/>
              </a:rPr>
              <a:pPr/>
              <a:t>8</a:t>
            </a:fld>
            <a:endParaRPr lang="en-US" altLang="en-US" sz="1200">
              <a:latin typeface="Century Gothic" panose="020B0502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8927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47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https://www.mcgill.ca/library/find/maps/epoi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https://www.cs.utah.edu/~lifeifei/SpatialDataset.htm</a:t>
            </a:r>
          </a:p>
          <a:p>
            <a:endParaRPr lang="en-US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Rigaux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P., Scholl, M.,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Voisard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2002. Spatial Databases - with application to GIS. Morgan Kaufmann, San Francisco, 410pp.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9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Scholl, and 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Databases - with application to GIS.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2002.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8099E-2FB3-4AE7-8B19-9FB9B614AB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4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C193-50C7-4EAC-8F23-9605DDFD994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9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56F6-CC10-40A0-BEBD-D1C8D9DD32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2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8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143C-3574-47BD-8AAD-34B80097B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2F5DA-90B2-4D51-8478-A1F31B98EE3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7985-D365-4D14-9DC2-77325BD78F0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6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242D8-F8DF-4750-9687-EDC89A7B49D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647EE-E56E-4E99-887D-FE3F265654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9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D282-BBD1-4B81-8DF8-E0A19C24518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0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20C7-C108-4F81-8E78-3DAD5C57427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C0897-8DF3-409E-A4A0-CAF434E18AE0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2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B+_tre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id=2824038" TargetMode="External"/><Relationship Id="rId2" Type="http://schemas.openxmlformats.org/officeDocument/2006/relationships/hyperlink" Target="http://bsolano.com/ecci/claroline/backends/download.php/TGlicm9zX2RlX3RleHRvL1NwYXRpYWxEQnNXaXRoQXBwbGljYXRpb25Ub0dJUy5wZGY=?cidReset=true&amp;cidReq=CI131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l.acm.org/citation.cfm?id=1076819" TargetMode="External"/><Relationship Id="rId4" Type="http://schemas.openxmlformats.org/officeDocument/2006/relationships/hyperlink" Target="https://pdfs.semanticscholar.org/65ee/4429b5509173f12309539e809ac533e84690.pdf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kent.onthehub.com/" TargetMode="External"/><Relationship Id="rId2" Type="http://schemas.openxmlformats.org/officeDocument/2006/relationships/hyperlink" Target="http://hadoop.apach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ws.amazon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848600" cy="1752600"/>
          </a:xfrm>
        </p:spPr>
        <p:txBody>
          <a:bodyPr>
            <a:noAutofit/>
          </a:bodyPr>
          <a:lstStyle/>
          <a:p>
            <a:r>
              <a:rPr lang="en-US" sz="48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CS 63016 &amp; CS </a:t>
            </a:r>
            <a:r>
              <a:rPr lang="en-US" sz="48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73016</a:t>
            </a:r>
            <a:br>
              <a:rPr lang="en-US" sz="48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48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Big </a:t>
            </a:r>
            <a:r>
              <a:rPr lang="en-US" sz="4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Data Analytics</a:t>
            </a:r>
            <a:endParaRPr lang="en-US" sz="48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6440" y="4312920"/>
            <a:ext cx="6385560" cy="208788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Xiang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Lian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Kent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xlian@kent.edu 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Homepage: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://www.cs.kent.edu/~xlian/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96440" y="3246120"/>
            <a:ext cx="718566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r>
              <a:rPr lang="en-US" sz="4000" kern="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Chapter 2: Indexing Big Data (1)</a:t>
            </a:r>
            <a:endParaRPr lang="en-US" sz="4000" kern="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099E-2FB3-4AE7-8B19-9FB9B614AB27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 on Relational Tables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SQL – database language</a:t>
            </a:r>
          </a:p>
          <a:p>
            <a:pPr lvl="1"/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clause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specifies the data source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clause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 the conditions of tuples in the query result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clause retains listed columns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52500" y="4191000"/>
            <a:ext cx="72390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4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SELECT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 </a:t>
            </a:r>
            <a:r>
              <a:rPr lang="en-US" altLang="en-US" sz="2400" i="1" dirty="0" smtClean="0">
                <a:cs typeface="Times New Roman" panose="02020603050405020304" pitchFamily="18" charset="0"/>
              </a:rPr>
              <a:t>Name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FROM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Student</a:t>
            </a:r>
            <a:endParaRPr lang="en-US" altLang="en-US" sz="2400" dirty="0" smtClean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WHERE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 Status = ‘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soph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’ and ID &gt;1000 and ID&lt;2000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4399" y="4967828"/>
            <a:ext cx="1905000" cy="381000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4967828"/>
            <a:ext cx="2971800" cy="381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86420" y="5509148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equality query</a:t>
            </a:r>
            <a:endParaRPr lang="en-US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550914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query</a:t>
            </a:r>
            <a:endParaRPr lang="en-US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048000" y="5419546"/>
            <a:ext cx="94396" cy="219254"/>
          </a:xfrm>
          <a:prstGeom prst="line">
            <a:avLst/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927362" y="5419546"/>
            <a:ext cx="94396" cy="21925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0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10B14C-F8DD-4F8A-A684-6B9E602FF1E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Enroll Table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905000" y="1327666"/>
            <a:ext cx="594995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666666      MGT123    F1994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123456      CS305        S1996    4.0         page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987654      CS305        F1995    2.0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717171      CS315        S1997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666666      EE101        S1998    3.0         page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765432      MAT123    S1996    2.0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515151      EE101        F1995    3.0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234567      CS305        S1999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                                                          page 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878787      MGT123    S1996    3.0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1905000" y="13276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6324600" y="13276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10"/>
          <p:cNvSpPr>
            <a:spLocks noChangeShapeType="1"/>
          </p:cNvSpPr>
          <p:nvPr/>
        </p:nvSpPr>
        <p:spPr bwMode="auto">
          <a:xfrm>
            <a:off x="1905000" y="29278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11"/>
          <p:cNvSpPr>
            <a:spLocks noChangeShapeType="1"/>
          </p:cNvSpPr>
          <p:nvPr/>
        </p:nvSpPr>
        <p:spPr bwMode="auto">
          <a:xfrm>
            <a:off x="1905000" y="31564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12"/>
          <p:cNvSpPr>
            <a:spLocks noChangeShapeType="1"/>
          </p:cNvSpPr>
          <p:nvPr/>
        </p:nvSpPr>
        <p:spPr bwMode="auto">
          <a:xfrm>
            <a:off x="1905000" y="46804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3"/>
          <p:cNvSpPr>
            <a:spLocks noChangeShapeType="1"/>
          </p:cNvSpPr>
          <p:nvPr/>
        </p:nvSpPr>
        <p:spPr bwMode="auto">
          <a:xfrm>
            <a:off x="1905000" y="49852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4"/>
          <p:cNvSpPr>
            <a:spLocks noChangeShapeType="1"/>
          </p:cNvSpPr>
          <p:nvPr/>
        </p:nvSpPr>
        <p:spPr bwMode="auto">
          <a:xfrm>
            <a:off x="1905000" y="65854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5"/>
          <p:cNvSpPr>
            <a:spLocks noChangeShapeType="1"/>
          </p:cNvSpPr>
          <p:nvPr/>
        </p:nvSpPr>
        <p:spPr bwMode="auto">
          <a:xfrm>
            <a:off x="6324600" y="31564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6"/>
          <p:cNvSpPr>
            <a:spLocks noChangeShapeType="1"/>
          </p:cNvSpPr>
          <p:nvPr/>
        </p:nvSpPr>
        <p:spPr bwMode="auto">
          <a:xfrm>
            <a:off x="6324600" y="49852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>
            <a:off x="1905000" y="13276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8"/>
          <p:cNvSpPr>
            <a:spLocks noChangeShapeType="1"/>
          </p:cNvSpPr>
          <p:nvPr/>
        </p:nvSpPr>
        <p:spPr bwMode="auto">
          <a:xfrm>
            <a:off x="1905000" y="3156466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9"/>
          <p:cNvSpPr>
            <a:spLocks noChangeShapeType="1"/>
          </p:cNvSpPr>
          <p:nvPr/>
        </p:nvSpPr>
        <p:spPr bwMode="auto">
          <a:xfrm>
            <a:off x="1905000" y="49852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128" y="5562600"/>
            <a:ext cx="1729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Heap 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(random order)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1251466"/>
            <a:ext cx="1295400" cy="5410200"/>
          </a:xfrm>
          <a:prstGeom prst="rect">
            <a:avLst/>
          </a:prstGeom>
          <a:noFill/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833735"/>
            <a:ext cx="4679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ID       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CrsCode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Semester GPA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601283-4774-43A5-BF90-4BB0A25842A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6700"/>
            <a:ext cx="7772400" cy="762000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Enroll Table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(cont'd)</a:t>
            </a:r>
            <a:endParaRPr lang="en-US" altLang="en-US" dirty="0" smtClean="0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891618" y="1335544"/>
            <a:ext cx="600517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111111      </a:t>
            </a:r>
            <a:r>
              <a:rPr lang="en-US" altLang="en-US" sz="2400" dirty="0" smtClean="0"/>
              <a:t> MGT123    </a:t>
            </a:r>
            <a:r>
              <a:rPr lang="en-US" altLang="en-US" sz="2400" dirty="0"/>
              <a:t>F1994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111111     </a:t>
            </a:r>
            <a:r>
              <a:rPr lang="en-US" altLang="en-US" sz="2400" dirty="0" smtClean="0"/>
              <a:t>  </a:t>
            </a:r>
            <a:r>
              <a:rPr lang="en-US" altLang="en-US" sz="2400" dirty="0"/>
              <a:t>CS305        S1996    4.0        </a:t>
            </a:r>
            <a:r>
              <a:rPr lang="en-US" altLang="en-US" sz="2400" dirty="0" smtClean="0"/>
              <a:t>page </a:t>
            </a:r>
            <a:r>
              <a:rPr lang="en-US" altLang="en-US" sz="2400" dirty="0"/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123456      CS305        F1995    2.0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123456      CS315        S1997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123456      EE101        S1998    3.0         page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232323      MAT123    S1996    2.0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234567      EE101        F1995    3.0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234567      CS305        S1999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                                                          page 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313131      MGT123    S1996    3.0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1891618" y="13355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6311218" y="133554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1891618" y="28595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1891618" y="31643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1891618" y="46883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1891618" y="49931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1891618" y="65933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6311218" y="316434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6311218" y="499314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1891618" y="1411744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1891618" y="3164344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1891618" y="499314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" y="5562600"/>
            <a:ext cx="1563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Sorted File</a:t>
            </a:r>
            <a:endParaRPr lang="en-US" altLang="en-US" b="1" dirty="0" smtClean="0">
              <a:solidFill>
                <a:srgbClr val="0000CC"/>
              </a:solidFill>
            </a:endParaRPr>
          </a:p>
          <a:p>
            <a:pPr algn="ctr"/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(sorted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15418" y="1259344"/>
            <a:ext cx="1295400" cy="5410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5000" y="833735"/>
            <a:ext cx="4679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ID       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CrsCode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Semester GPA</a:t>
            </a:r>
          </a:p>
        </p:txBody>
      </p:sp>
    </p:spTree>
    <p:extLst>
      <p:ext uri="{BB962C8B-B14F-4D97-AF65-F5344CB8AC3E}">
        <p14:creationId xmlns:p14="http://schemas.microsoft.com/office/powerpoint/2010/main" val="13326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Indexing for Relational Tables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databases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 can build indexes over one or multiple attributes 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tables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343400" y="3312909"/>
            <a:ext cx="37338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Location Mechanism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4913109"/>
            <a:ext cx="5562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57800" y="4989309"/>
            <a:ext cx="176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Index entries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657600" y="4913109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038600" y="4913109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419600" y="4913109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8534400" y="4913109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648200" y="247470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600200" y="2779509"/>
            <a:ext cx="12906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i="1"/>
              <a:t>Search key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i="1"/>
              <a:t>value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953000" y="2931909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3048000" y="2855709"/>
            <a:ext cx="14478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6096000" y="4227309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60215" y="3834758"/>
            <a:ext cx="2292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accent2"/>
                </a:solidFill>
              </a:rPr>
              <a:t>Location mechanism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accent2"/>
                </a:solidFill>
              </a:rPr>
              <a:t>facilitates finding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accent2"/>
                </a:solidFill>
              </a:rPr>
              <a:t>index entry for S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3429000" y="4455909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4038600" y="498930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</a:t>
            </a: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4114800" y="6284709"/>
            <a:ext cx="1295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114800" y="6284709"/>
            <a:ext cx="1192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S, …….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25290" y="5201342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accent2"/>
                </a:solidFill>
              </a:rPr>
              <a:t>Once index entry is found, the row can be directly accessed</a:t>
            </a: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4191000" y="5446509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2895600" y="605610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Indexing for Relational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 structure vs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storage structure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1532" y="2514600"/>
            <a:ext cx="22862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00CC"/>
                </a:solidFill>
              </a:rPr>
              <a:t>Contains table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00CC"/>
                </a:solidFill>
              </a:rPr>
              <a:t>and (main) index</a:t>
            </a:r>
          </a:p>
        </p:txBody>
      </p:sp>
      <p:pic>
        <p:nvPicPr>
          <p:cNvPr id="6" name="Picture 6" descr="INDEX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28536"/>
            <a:ext cx="343161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810000" y="2514600"/>
            <a:ext cx="4825022" cy="3280355"/>
            <a:chOff x="958812" y="1722193"/>
            <a:chExt cx="6280188" cy="4373807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600200" y="1905000"/>
              <a:ext cx="2362200" cy="1295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334000" y="2057400"/>
              <a:ext cx="1905000" cy="403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CC"/>
                  </a:solidFill>
                </a:rPr>
                <a:t>Storage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CC"/>
                  </a:solidFill>
                </a:rPr>
                <a:t>structure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CC"/>
                  </a:solidFill>
                </a:rPr>
                <a:t>for table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600200" y="281940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621465" y="1890015"/>
              <a:ext cx="2319667" cy="943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 dirty="0">
                  <a:solidFill>
                    <a:srgbClr val="0000CC"/>
                  </a:solidFill>
                </a:rPr>
                <a:t>Location mechanism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844523" y="2727325"/>
              <a:ext cx="1970025" cy="533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 dirty="0">
                  <a:solidFill>
                    <a:srgbClr val="0000CC"/>
                  </a:solidFill>
                </a:rPr>
                <a:t>Index entries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733800" y="3124200"/>
              <a:ext cx="1447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505200" y="3124200"/>
              <a:ext cx="17526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3505200" y="28956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828800" y="3124200"/>
              <a:ext cx="3352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 rot="16200000">
              <a:off x="395043" y="2285962"/>
              <a:ext cx="1648315" cy="520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0000CC"/>
                  </a:solidFill>
                </a:rPr>
                <a:t>Index file 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3581400" y="2332038"/>
            <a:ext cx="0" cy="361156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7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C360E2-CA4B-43F0-953F-FBB665F9095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Clustered Secondary Index</a:t>
            </a:r>
          </a:p>
        </p:txBody>
      </p:sp>
      <p:pic>
        <p:nvPicPr>
          <p:cNvPr id="45060" name="Picture 4" descr="INDEX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300788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26670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3777" y="267335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9717" y="267335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1172" y="26670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7350" y="26670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3165" y="32004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165" y="339399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3165" y="357701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3165" y="471648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1869" y="59436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08E848-C872-4561-B801-927EE0C5E4F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Unclustered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Secondary Index</a:t>
            </a:r>
          </a:p>
        </p:txBody>
      </p:sp>
      <p:pic>
        <p:nvPicPr>
          <p:cNvPr id="47108" name="Picture 3" descr="UNCL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25500"/>
            <a:ext cx="68580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25146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7577" y="252095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3517" y="252095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3142" y="25146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5146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3046" y="412362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3046" y="518146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3046" y="475087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3046" y="6074361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1750" y="34772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78584C-3313-499A-9DC7-A66E84C51CDE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Sparse vs. Dense Index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altLang="en-US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Dense index</a:t>
            </a: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 has index entry for each data record  </a:t>
            </a:r>
          </a:p>
          <a:p>
            <a:pPr lvl="1">
              <a:defRPr/>
            </a:pPr>
            <a:r>
              <a:rPr lang="en-US" altLang="en-US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Unclustered</a:t>
            </a: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index </a:t>
            </a:r>
            <a:r>
              <a:rPr lang="en-US" altLang="en-US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must</a:t>
            </a: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be dense</a:t>
            </a:r>
          </a:p>
          <a:p>
            <a:pPr lvl="1">
              <a:defRPr/>
            </a:pP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Clustered index need not be dense</a:t>
            </a:r>
          </a:p>
          <a:p>
            <a:pPr>
              <a:defRPr/>
            </a:pPr>
            <a:r>
              <a:rPr lang="en-US" altLang="en-US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Sparse index</a:t>
            </a: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has index entry for each page of data file</a:t>
            </a:r>
          </a:p>
          <a:p>
            <a:pPr lvl="1">
              <a:defRPr/>
            </a:pP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Sparse index </a:t>
            </a:r>
            <a:r>
              <a:rPr lang="en-US" altLang="en-US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must </a:t>
            </a: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 clustered</a:t>
            </a:r>
          </a:p>
        </p:txBody>
      </p:sp>
    </p:spTree>
    <p:extLst>
      <p:ext uri="{BB962C8B-B14F-4D97-AF65-F5344CB8AC3E}">
        <p14:creationId xmlns:p14="http://schemas.microsoft.com/office/powerpoint/2010/main" val="32978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BF9ACB-4BC1-4B67-8EAB-7B34157D92EB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Sparse Vs. Dense Index</a:t>
            </a:r>
          </a:p>
        </p:txBody>
      </p:sp>
      <p:pic>
        <p:nvPicPr>
          <p:cNvPr id="51204" name="Picture 3" descr="SPA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7575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-76200" y="3657600"/>
            <a:ext cx="2057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Sparse, clustered</a:t>
            </a:r>
            <a:endParaRPr lang="en-US" altLang="en-US" sz="2000" i="1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0000CC"/>
                </a:solidFill>
                <a:cs typeface="Times New Roman" panose="02020603050405020304" pitchFamily="18" charset="0"/>
              </a:rPr>
              <a:t>index </a:t>
            </a:r>
            <a:r>
              <a:rPr lang="en-US" altLang="en-US" sz="20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sorted on </a:t>
            </a:r>
            <a:r>
              <a:rPr lang="en-US" altLang="en-US" sz="2000" i="1" dirty="0">
                <a:solidFill>
                  <a:srgbClr val="0000CC"/>
                </a:solidFill>
                <a:cs typeface="Times New Roman" panose="02020603050405020304" pitchFamily="18" charset="0"/>
              </a:rPr>
              <a:t>Id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6553200" y="5257800"/>
            <a:ext cx="2514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0000CC"/>
                </a:solidFill>
                <a:cs typeface="Times New Roman" panose="02020603050405020304" pitchFamily="18" charset="0"/>
              </a:rPr>
              <a:t>Dense, </a:t>
            </a:r>
            <a:r>
              <a:rPr lang="en-US" altLang="en-US" sz="2000" i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unclustered</a:t>
            </a:r>
            <a:r>
              <a:rPr lang="en-US" altLang="en-US" sz="2000" i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index sorted on </a:t>
            </a:r>
            <a:r>
              <a:rPr lang="en-US" altLang="en-US" sz="2000" i="1" dirty="0">
                <a:solidFill>
                  <a:srgbClr val="0000CC"/>
                </a:solidFill>
                <a:cs typeface="Times New Roman" panose="02020603050405020304" pitchFamily="18" charset="0"/>
              </a:rPr>
              <a:t>Name</a:t>
            </a:r>
          </a:p>
        </p:txBody>
      </p: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2743200" y="5334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Data file sorted on Id</a:t>
            </a:r>
          </a:p>
        </p:txBody>
      </p:sp>
      <p:sp>
        <p:nvSpPr>
          <p:cNvPr id="51208" name="Text Box 7"/>
          <p:cNvSpPr txBox="1">
            <a:spLocks noChangeArrowheads="1"/>
          </p:cNvSpPr>
          <p:nvPr/>
        </p:nvSpPr>
        <p:spPr bwMode="auto">
          <a:xfrm>
            <a:off x="2895600" y="1524000"/>
            <a:ext cx="3036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Id</a:t>
            </a:r>
            <a:r>
              <a:rPr lang="en-US" altLang="en-US" sz="2400" dirty="0">
                <a:cs typeface="Times New Roman" panose="02020603050405020304" pitchFamily="18" charset="0"/>
              </a:rPr>
              <a:t>          </a:t>
            </a:r>
            <a:r>
              <a:rPr lang="en-US" altLang="en-US" sz="2400" i="1" dirty="0">
                <a:cs typeface="Times New Roman" panose="02020603050405020304" pitchFamily="18" charset="0"/>
              </a:rPr>
              <a:t>Name</a:t>
            </a:r>
            <a:r>
              <a:rPr lang="en-US" altLang="en-US" sz="2400" dirty="0">
                <a:cs typeface="Times New Roman" panose="02020603050405020304" pitchFamily="18" charset="0"/>
              </a:rPr>
              <a:t>      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Dept</a:t>
            </a:r>
            <a:endParaRPr lang="en-US" altLang="en-US" sz="24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4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Indexes for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Sequential Access Method (ISAM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Hashing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In this chapter, you will: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Get familiar with many indexing mechanisms: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B</a:t>
            </a:r>
            <a:r>
              <a:rPr lang="en-US" altLang="zh-CN" sz="2400" baseline="30000" dirty="0" smtClean="0">
                <a:latin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</a:rPr>
              <a:t>-tree, extensible hashing, bitmap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Grid file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Z-order, Hilbert curve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Bitmap index</a:t>
            </a:r>
          </a:p>
          <a:p>
            <a:pPr lvl="2" algn="just" eaLnBrk="1" hangingPunct="1"/>
            <a:r>
              <a:rPr lang="en-US" altLang="zh-CN" sz="2400" dirty="0" err="1" smtClean="0">
                <a:latin typeface="Times New Roman" pitchFamily="18" charset="0"/>
              </a:rPr>
              <a:t>Quadtree</a:t>
            </a:r>
            <a:endParaRPr lang="en-US" altLang="zh-CN" sz="2400" dirty="0" smtClean="0">
              <a:latin typeface="Times New Roman" pitchFamily="18" charset="0"/>
            </a:endParaRPr>
          </a:p>
          <a:p>
            <a:pPr lvl="2" algn="just" eaLnBrk="1" hangingPunct="1"/>
            <a:r>
              <a:rPr lang="en-US" altLang="zh-CN" sz="2400" i="1" dirty="0" smtClean="0">
                <a:latin typeface="Times New Roman" pitchFamily="18" charset="0"/>
              </a:rPr>
              <a:t>k</a:t>
            </a:r>
            <a:r>
              <a:rPr lang="en-US" altLang="zh-CN" sz="2400" dirty="0" smtClean="0">
                <a:latin typeface="Times New Roman" pitchFamily="18" charset="0"/>
              </a:rPr>
              <a:t>-d tree</a:t>
            </a:r>
            <a:endParaRPr lang="en-US" altLang="zh-CN" sz="2400" i="1" dirty="0">
              <a:latin typeface="Times New Roman" pitchFamily="18" charset="0"/>
            </a:endParaRPr>
          </a:p>
          <a:p>
            <a:pPr lvl="2" algn="just" eaLnBrk="1" hangingPunct="1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R-tree, R</a:t>
            </a:r>
            <a:r>
              <a:rPr lang="en-US" altLang="zh-CN" sz="2400" baseline="30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-tree, R</a:t>
            </a:r>
            <a:r>
              <a:rPr lang="en-US" altLang="zh-CN" sz="2400" baseline="30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*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-tree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Times New Roman" pitchFamily="18" charset="0"/>
            </a:endParaRPr>
          </a:p>
          <a:p>
            <a:pPr lvl="2" algn="just" eaLnBrk="1" hangingPunct="1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SS-tree, SR-tree</a:t>
            </a:r>
          </a:p>
          <a:p>
            <a:pPr lvl="2" algn="just" eaLnBrk="1" hangingPunct="1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X-tree</a:t>
            </a:r>
          </a:p>
          <a:p>
            <a:pPr lvl="2" algn="just" eaLnBrk="1" hangingPunct="1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M-tree</a:t>
            </a:r>
          </a:p>
          <a:p>
            <a:pPr lvl="2" algn="just" eaLnBrk="1" hangingPunct="1"/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Embedding-based index</a:t>
            </a:r>
          </a:p>
          <a:p>
            <a:pPr lvl="2" algn="just" eaLnBrk="1" hangingPunct="1"/>
            <a:r>
              <a:rPr lang="en-US" altLang="zh-CN" sz="240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Inverted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index</a:t>
            </a:r>
          </a:p>
          <a:p>
            <a:pPr lvl="2" algn="just" eaLnBrk="1" hangingPunct="1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Local sensitive hashing</a:t>
            </a:r>
          </a:p>
          <a:p>
            <a:pPr lvl="1" algn="just" eaLnBrk="1" hangingPunct="1"/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Similarity search over indexes</a:t>
            </a:r>
          </a:p>
          <a:p>
            <a:pPr lvl="1" algn="just" eaLnBrk="1" hangingPunct="1"/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Distributed indexes</a:t>
            </a:r>
          </a:p>
        </p:txBody>
      </p:sp>
    </p:spTree>
    <p:extLst>
      <p:ext uri="{BB962C8B-B14F-4D97-AF65-F5344CB8AC3E}">
        <p14:creationId xmlns:p14="http://schemas.microsoft.com/office/powerpoint/2010/main" val="8533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D1C1F5-9067-49DD-8905-3C4F3AEA36DE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15047" y="223838"/>
            <a:ext cx="8763000" cy="685800"/>
          </a:xfrm>
        </p:spPr>
        <p:txBody>
          <a:bodyPr/>
          <a:lstStyle/>
          <a:p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 Sequential Access Method (ISAM)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3200400"/>
          </a:xfrm>
        </p:spPr>
        <p:txBody>
          <a:bodyPr/>
          <a:lstStyle/>
          <a:p>
            <a:pPr algn="just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an integrated storage structure</a:t>
            </a:r>
          </a:p>
          <a:p>
            <a:pPr lvl="1" algn="just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Clustered, index entries contain rows</a:t>
            </a:r>
          </a:p>
          <a:p>
            <a:pPr algn="just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Separator entry = (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search key value;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pointer to a lower level page</a:t>
            </a:r>
          </a:p>
          <a:p>
            <a:pPr algn="just"/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separates set of search key values in the two subtrees pointed at by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i-1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</p:txBody>
      </p:sp>
      <p:pic>
        <p:nvPicPr>
          <p:cNvPr id="57349" name="Picture 4" descr="ISAM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65115"/>
            <a:ext cx="66294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6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D2D25F-FA42-45DF-A833-DD2AAF58A2F6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Index Sequential Access Method</a:t>
            </a:r>
          </a:p>
        </p:txBody>
      </p:sp>
      <p:pic>
        <p:nvPicPr>
          <p:cNvPr id="58372" name="Picture 3" descr="ISA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97601"/>
            <a:ext cx="9067800" cy="572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4"/>
          <p:cNvSpPr txBox="1">
            <a:spLocks noChangeArrowheads="1"/>
          </p:cNvSpPr>
          <p:nvPr/>
        </p:nvSpPr>
        <p:spPr bwMode="auto">
          <a:xfrm rot="-5400000">
            <a:off x="-150018" y="3038220"/>
            <a:ext cx="13382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Location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mechanism</a:t>
            </a:r>
          </a:p>
        </p:txBody>
      </p:sp>
      <p:sp>
        <p:nvSpPr>
          <p:cNvPr id="58374" name="Line 5"/>
          <p:cNvSpPr>
            <a:spLocks noChangeShapeType="1"/>
          </p:cNvSpPr>
          <p:nvPr/>
        </p:nvSpPr>
        <p:spPr bwMode="auto">
          <a:xfrm>
            <a:off x="809627" y="2071433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C9A647-C72E-4EFC-9474-86D7A10FAB55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Overflow Chains</a:t>
            </a:r>
          </a:p>
        </p:txBody>
      </p:sp>
      <p:pic>
        <p:nvPicPr>
          <p:cNvPr id="60420" name="Picture 3" descr="IS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6629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46482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- Contents of leaf pages change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– </a:t>
            </a:r>
            <a:r>
              <a:rPr lang="en-US" altLang="en-US" sz="2400">
                <a:cs typeface="Times New Roman" panose="02020603050405020304" pitchFamily="18" charset="0"/>
              </a:rPr>
              <a:t>Row deletion yields empty slot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in leaf page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– Row insertion can result in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overflow leaf page and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ultimately overflow chain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– </a:t>
            </a:r>
            <a:r>
              <a:rPr lang="en-US" altLang="en-US" sz="2400" i="1">
                <a:cs typeface="Times New Roman" panose="02020603050405020304" pitchFamily="18" charset="0"/>
              </a:rPr>
              <a:t>Chains can be long, unsorted,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cs typeface="Times New Roman" panose="02020603050405020304" pitchFamily="18" charset="0"/>
              </a:rPr>
              <a:t>        scattered on disk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– </a:t>
            </a:r>
            <a:r>
              <a:rPr lang="en-US" altLang="en-US" sz="2400" i="1">
                <a:cs typeface="Times New Roman" panose="02020603050405020304" pitchFamily="18" charset="0"/>
              </a:rPr>
              <a:t>Thus ISAM can be inefficient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cs typeface="Times New Roman" panose="02020603050405020304" pitchFamily="18" charset="0"/>
              </a:rPr>
              <a:t>         if table is dynamic</a:t>
            </a:r>
            <a:endParaRPr lang="en-US" altLang="en-US" sz="2000" i="1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808422-4E77-4089-B871-B6EACDE27D06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843" y="3048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Structure</a:t>
            </a:r>
          </a:p>
        </p:txBody>
      </p:sp>
      <p:pic>
        <p:nvPicPr>
          <p:cNvPr id="62468" name="Picture 3" descr="BTSC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7" y="903000"/>
            <a:ext cx="8140700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643647" y="4371975"/>
            <a:ext cx="75453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– Leaf level is a (sorted) linked list of index entries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– Sibling pointers support range searches in spite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  allocation and deallocation of leaf pages (but leaf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  pages might not be physically contiguous on disk)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5F81A1-0888-42A3-B388-63F22CD1959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B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</p:txBody>
      </p:sp>
      <p:pic>
        <p:nvPicPr>
          <p:cNvPr id="67588" name="Picture 3" descr="BTRE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7581"/>
            <a:ext cx="91440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1371600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"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B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(cont'd)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242D8-F8DF-4750-9687-EDC89A7B49D5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4" y="1614228"/>
            <a:ext cx="7885112" cy="3629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247" y="5715000"/>
            <a:ext cx="4046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en.wikipedia.org/wiki/B%2B_tree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B2C5A9-A6BB-4520-B4F6-05C620FF1A3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976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and Deletion in B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Tree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tree changes to handle row insertion and deletion –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overflow chains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remains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all paths from root to index entries have same length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guarantees that the number of separator entries in an index page is between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 the maximum search cost is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+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 ISAM search cost depends on length of overflow chain)</a:t>
            </a:r>
          </a:p>
        </p:txBody>
      </p:sp>
    </p:spTree>
    <p:extLst>
      <p:ext uri="{BB962C8B-B14F-4D97-AF65-F5344CB8AC3E}">
        <p14:creationId xmlns:p14="http://schemas.microsoft.com/office/powerpoint/2010/main" val="12630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2D3853-0CB4-4492-A587-9A16229FB779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Insertions - Example</a:t>
            </a:r>
          </a:p>
        </p:txBody>
      </p:sp>
      <p:pic>
        <p:nvPicPr>
          <p:cNvPr id="64516" name="Picture 3" descr="BTRE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60600"/>
            <a:ext cx="67373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2295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- Insert </a:t>
            </a:r>
            <a:r>
              <a:rPr lang="en-US" altLang="en-US" sz="2400">
                <a:cs typeface="Times New Roman" panose="02020603050405020304" pitchFamily="18" charset="0"/>
              </a:rPr>
              <a:t> “vince”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6781800" y="350520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E66371-08A0-4E5D-AE15-F98EE63159AB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Insertions (cont’d)</a:t>
            </a:r>
          </a:p>
        </p:txBody>
      </p:sp>
      <p:pic>
        <p:nvPicPr>
          <p:cNvPr id="65540" name="Picture 3" descr="BTREE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97163"/>
            <a:ext cx="62484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7023076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–</a:t>
            </a:r>
            <a:r>
              <a:rPr lang="en-US" altLang="en-US" sz="2800">
                <a:cs typeface="Times New Roman" panose="02020603050405020304" pitchFamily="18" charset="0"/>
              </a:rPr>
              <a:t> </a:t>
            </a:r>
            <a:r>
              <a:rPr lang="en-US" altLang="en-US" sz="2400">
                <a:cs typeface="Times New Roman" panose="02020603050405020304" pitchFamily="18" charset="0"/>
              </a:rPr>
              <a:t>Insert “vera”:  Since there is no room in leaf page: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1. Create new leaf page, 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2. Split index entries between B and C (but maintain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    sorted order)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3. Add separator entry at parent level</a:t>
            </a:r>
            <a:endParaRPr lang="en-US" altLang="en-US" sz="2000"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350520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B01F04-873F-4550-8EDC-95B489672F34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8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Insertions (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6564" name="Picture 3" descr="BTREE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761841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452438" y="1066800"/>
            <a:ext cx="7467942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– </a:t>
            </a:r>
            <a:r>
              <a:rPr lang="en-US" altLang="en-US" sz="2400">
                <a:cs typeface="Times New Roman" panose="02020603050405020304" pitchFamily="18" charset="0"/>
              </a:rPr>
              <a:t>Insert “rob”. Since there is no room in leaf page 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1. Split A into A1 and A2 and divide index entries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   between the two (but maintain sorted order)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2. Split D into D1 and D2 to make room for additional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   pointer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3. Three separators are needed: “sol”, “tom” and “vince”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1800" y="350520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Introduction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Indexing Mechanisms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Similarity Search Over Indexes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Indexing for High-Dimensional Data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Permutation-Based Indexing</a:t>
            </a: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23816E-77F6-4B71-A3E4-D9943DF7C6AA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Insertions (cont’d)</a:t>
            </a:r>
          </a:p>
        </p:txBody>
      </p:sp>
      <p:pic>
        <p:nvPicPr>
          <p:cNvPr id="67588" name="Picture 3" descr="BTRE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517525" y="1057275"/>
            <a:ext cx="688361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– </a:t>
            </a:r>
            <a:r>
              <a:rPr lang="en-US" altLang="en-US" sz="2400">
                <a:cs typeface="Times New Roman" panose="02020603050405020304" pitchFamily="18" charset="0"/>
              </a:rPr>
              <a:t>When splitting a separator page, push a separator 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–  Repeat process at next level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–  Height of tree increases by 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1800" y="350520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5B1939-E88C-4FDF-B356-4A4CB6AEF28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Deletions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Deletion can cause page to have fewer than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entries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Entries can be redistributed over adjacent pages to maintain minimum occupancy requirement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Ultimately, adjacent pages must be merged, and if merge propagates up the tree, height might be reduced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book</a:t>
            </a:r>
          </a:p>
          <a:p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practice, tables generally grow, and merge algorithm is often not implemented</a:t>
            </a:r>
          </a:p>
          <a:p>
            <a:pPr lvl="1"/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 tree to compact it</a:t>
            </a:r>
          </a:p>
        </p:txBody>
      </p:sp>
    </p:spTree>
    <p:extLst>
      <p:ext uri="{BB962C8B-B14F-4D97-AF65-F5344CB8AC3E}">
        <p14:creationId xmlns:p14="http://schemas.microsoft.com/office/powerpoint/2010/main" val="29847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 Index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entries partitioned into buckets in accordance with a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where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ranges over search key values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bucket is identified by an address,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Bucket at address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all index entries with search key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bucket is stored in a page (with possible overflow chain)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index entries contain rows, set of buckets forms an integrated storage structure; else set of buckets forms an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unclustered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secondary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DE8EA3-DC1B-48A5-BA52-E0C707ECE41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Equality Search with Hash Index</a:t>
            </a:r>
          </a:p>
        </p:txBody>
      </p:sp>
      <p:pic>
        <p:nvPicPr>
          <p:cNvPr id="70660" name="Picture 3" descr="H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2286000"/>
            <a:ext cx="509905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288925" y="2124075"/>
            <a:ext cx="3773488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Given </a:t>
            </a:r>
            <a:r>
              <a:rPr lang="en-US" altLang="en-US" sz="2800" i="1" dirty="0"/>
              <a:t>v</a:t>
            </a:r>
            <a:r>
              <a:rPr lang="en-US" altLang="en-US" sz="2800" dirty="0"/>
              <a:t>:</a:t>
            </a:r>
            <a:endParaRPr lang="en-US" altLang="en-US" sz="28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/>
              <a:t>  </a:t>
            </a:r>
            <a:r>
              <a:rPr lang="en-US" altLang="en-US" sz="2800" dirty="0"/>
              <a:t>1. Compute </a:t>
            </a:r>
            <a:r>
              <a:rPr lang="en-US" altLang="en-US" sz="2800" i="1" dirty="0"/>
              <a:t>h</a:t>
            </a:r>
            <a:r>
              <a:rPr lang="en-US" altLang="en-US" sz="2800" dirty="0"/>
              <a:t>(</a:t>
            </a:r>
            <a:r>
              <a:rPr lang="en-US" altLang="en-US" sz="2800" i="1" dirty="0"/>
              <a:t>v</a:t>
            </a:r>
            <a:r>
              <a:rPr lang="en-US" altLang="en-US" sz="2800" dirty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/>
              <a:t>  </a:t>
            </a:r>
            <a:r>
              <a:rPr lang="en-US" altLang="en-US" sz="2800" dirty="0"/>
              <a:t>2. Fetch bucket at </a:t>
            </a:r>
            <a:r>
              <a:rPr lang="en-US" altLang="en-US" sz="2800" i="1" dirty="0"/>
              <a:t>h</a:t>
            </a:r>
            <a:r>
              <a:rPr lang="en-US" altLang="en-US" sz="2800" dirty="0"/>
              <a:t>(</a:t>
            </a:r>
            <a:r>
              <a:rPr lang="en-US" altLang="en-US" sz="2800" i="1" dirty="0"/>
              <a:t>v</a:t>
            </a:r>
            <a:r>
              <a:rPr lang="en-US" altLang="en-US" sz="2800" dirty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/>
              <a:t>  </a:t>
            </a:r>
            <a:r>
              <a:rPr lang="en-US" altLang="en-US" sz="2800" dirty="0"/>
              <a:t>3. Search bucket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Cost = number of pages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   in bucket (cheaper than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   B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 tree, if no overflow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   chains)</a:t>
            </a:r>
          </a:p>
        </p:txBody>
      </p:sp>
      <p:sp>
        <p:nvSpPr>
          <p:cNvPr id="70662" name="Text Box 5"/>
          <p:cNvSpPr txBox="1">
            <a:spLocks noChangeArrowheads="1"/>
          </p:cNvSpPr>
          <p:nvPr/>
        </p:nvSpPr>
        <p:spPr bwMode="auto">
          <a:xfrm>
            <a:off x="4724400" y="1752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4267200" y="1524000"/>
            <a:ext cx="1338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Location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mechanism</a:t>
            </a:r>
          </a:p>
        </p:txBody>
      </p:sp>
      <p:sp>
        <p:nvSpPr>
          <p:cNvPr id="70664" name="Line 7"/>
          <p:cNvSpPr>
            <a:spLocks noChangeShapeType="1"/>
          </p:cNvSpPr>
          <p:nvPr/>
        </p:nvSpPr>
        <p:spPr bwMode="auto">
          <a:xfrm>
            <a:off x="4419600" y="2362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867400" y="2895600"/>
            <a:ext cx="2286000" cy="10668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048500" y="2025650"/>
            <a:ext cx="152400" cy="8382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67400" y="1384984"/>
            <a:ext cx="2987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 bucket, instead of using an overflow chain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Extensible Hashing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of hash functions based on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 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(use the last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bits of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any given time a unique hash,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used depending on the number of times buckets have been split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FD44E5-43E4-4F06-8432-712B6694C96E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Extendable Hashing</a:t>
            </a:r>
          </a:p>
        </p:txBody>
      </p:sp>
      <p:pic>
        <p:nvPicPr>
          <p:cNvPr id="74756" name="Picture 3" descr="DHAS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8674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5775325" y="1489075"/>
            <a:ext cx="250902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</a:t>
            </a:r>
            <a:r>
              <a:rPr lang="en-US" altLang="en-US" sz="2400" i="1" dirty="0">
                <a:cs typeface="Times New Roman" panose="02020603050405020304" pitchFamily="18" charset="0"/>
              </a:rPr>
              <a:t>v             h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i="1" dirty="0">
                <a:cs typeface="Times New Roman" panose="02020603050405020304" pitchFamily="18" charset="0"/>
              </a:rPr>
              <a:t>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pete</a:t>
            </a:r>
            <a:r>
              <a:rPr lang="en-US" altLang="en-US" sz="2400" dirty="0">
                <a:cs typeface="Times New Roman" panose="02020603050405020304" pitchFamily="18" charset="0"/>
              </a:rPr>
              <a:t>        110</a:t>
            </a:r>
            <a:r>
              <a:rPr lang="en-US" altLang="en-US" sz="2400" b="1" dirty="0">
                <a:cs typeface="Times New Roman" panose="02020603050405020304" pitchFamily="18" charset="0"/>
              </a:rPr>
              <a:t>10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mary</a:t>
            </a:r>
            <a:r>
              <a:rPr lang="en-US" altLang="en-US" sz="2400" dirty="0">
                <a:cs typeface="Times New Roman" panose="02020603050405020304" pitchFamily="18" charset="0"/>
              </a:rPr>
              <a:t>       000</a:t>
            </a:r>
            <a:r>
              <a:rPr lang="en-US" altLang="en-US" sz="2400" b="1" dirty="0">
                <a:cs typeface="Times New Roman" panose="02020603050405020304" pitchFamily="18" charset="0"/>
              </a:rPr>
              <a:t>00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jane        111</a:t>
            </a:r>
            <a:r>
              <a:rPr lang="en-US" altLang="en-US" sz="2400" b="1" dirty="0">
                <a:cs typeface="Times New Roman" panose="02020603050405020304" pitchFamily="18" charset="0"/>
              </a:rPr>
              <a:t>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bill          000</a:t>
            </a:r>
            <a:r>
              <a:rPr lang="en-US" altLang="en-US" sz="2400" b="1" dirty="0">
                <a:cs typeface="Times New Roman" panose="02020603050405020304" pitchFamily="18" charset="0"/>
              </a:rPr>
              <a:t>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john        010</a:t>
            </a:r>
            <a:r>
              <a:rPr lang="en-US" altLang="en-US" sz="2400" b="1" dirty="0">
                <a:cs typeface="Times New Roman" panose="02020603050405020304" pitchFamily="18" charset="0"/>
              </a:rPr>
              <a:t>01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vince</a:t>
            </a:r>
            <a:r>
              <a:rPr lang="en-US" altLang="en-US" sz="2400" dirty="0">
                <a:cs typeface="Times New Roman" panose="02020603050405020304" pitchFamily="18" charset="0"/>
              </a:rPr>
              <a:t>      101</a:t>
            </a:r>
            <a:r>
              <a:rPr lang="en-US" altLang="en-US" sz="2400" b="1" dirty="0">
                <a:cs typeface="Times New Roman" panose="02020603050405020304" pitchFamily="18" charset="0"/>
              </a:rPr>
              <a:t>01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karen</a:t>
            </a:r>
            <a:r>
              <a:rPr lang="en-US" altLang="en-US" sz="2400" dirty="0">
                <a:cs typeface="Times New Roman" panose="02020603050405020304" pitchFamily="18" charset="0"/>
              </a:rPr>
              <a:t>      101</a:t>
            </a:r>
            <a:r>
              <a:rPr lang="en-US" altLang="en-US" sz="2400" b="1" dirty="0"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74758" name="Line 5"/>
          <p:cNvSpPr>
            <a:spLocks noChangeShapeType="1"/>
          </p:cNvSpPr>
          <p:nvPr/>
        </p:nvSpPr>
        <p:spPr bwMode="auto">
          <a:xfrm>
            <a:off x="5867400" y="1905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9" name="Text Box 6"/>
          <p:cNvSpPr txBox="1">
            <a:spLocks noChangeArrowheads="1"/>
          </p:cNvSpPr>
          <p:nvPr/>
        </p:nvSpPr>
        <p:spPr bwMode="auto">
          <a:xfrm>
            <a:off x="762000" y="4495800"/>
            <a:ext cx="7924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Extendable hashing uses a directory  (level of indirection)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to accommodate </a:t>
            </a:r>
            <a:r>
              <a:rPr lang="en-US" altLang="en-US" sz="2400" dirty="0">
                <a:cs typeface="Times New Roman" panose="02020603050405020304" pitchFamily="18" charset="0"/>
              </a:rPr>
              <a:t>family of hash functions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Suppose next action is to insert sol, where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sol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cs typeface="Times New Roman" panose="02020603050405020304" pitchFamily="18" charset="0"/>
              </a:rPr>
              <a:t> = 100</a:t>
            </a:r>
            <a:r>
              <a:rPr lang="en-US" altLang="en-US" sz="2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01</a:t>
            </a:r>
            <a:r>
              <a:rPr lang="en-US" altLang="en-US" sz="2400" i="1" dirty="0">
                <a:cs typeface="Times New Roman" panose="02020603050405020304" pitchFamily="18" charset="0"/>
              </a:rPr>
              <a:t>.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Problem</a:t>
            </a:r>
            <a:r>
              <a:rPr lang="en-US" altLang="en-US" sz="2400" dirty="0">
                <a:cs typeface="Times New Roman" panose="02020603050405020304" pitchFamily="18" charset="0"/>
              </a:rPr>
              <a:t>:  This causes overflow in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i="1" baseline="-25000" dirty="0">
                <a:cs typeface="Times New Roman" panose="02020603050405020304" pitchFamily="18" charset="0"/>
              </a:rPr>
              <a:t>1 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74760" name="Text Box 7"/>
          <p:cNvSpPr txBox="1">
            <a:spLocks noChangeArrowheads="1"/>
          </p:cNvSpPr>
          <p:nvPr/>
        </p:nvSpPr>
        <p:spPr bwMode="auto">
          <a:xfrm>
            <a:off x="990600" y="3641725"/>
            <a:ext cx="1338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Location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mechanism</a:t>
            </a:r>
          </a:p>
        </p:txBody>
      </p:sp>
      <p:sp>
        <p:nvSpPr>
          <p:cNvPr id="74761" name="Line 8"/>
          <p:cNvSpPr>
            <a:spLocks noChangeShapeType="1"/>
          </p:cNvSpPr>
          <p:nvPr/>
        </p:nvSpPr>
        <p:spPr bwMode="auto">
          <a:xfrm>
            <a:off x="990600" y="3657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310" y="1066800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capacity = 2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21336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36628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26670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2895600"/>
            <a:ext cx="40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D310AB-80DD-47B3-BFC8-6954E3ADE99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8306"/>
            <a:ext cx="7772400" cy="724694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Extendable Hashing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(cont’d)</a:t>
            </a:r>
          </a:p>
        </p:txBody>
      </p:sp>
      <p:pic>
        <p:nvPicPr>
          <p:cNvPr id="75780" name="Picture 3" descr="DHAS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4864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5318125" y="194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5782" name="Text Box 5"/>
          <p:cNvSpPr txBox="1">
            <a:spLocks noChangeArrowheads="1"/>
          </p:cNvSpPr>
          <p:nvPr/>
        </p:nvSpPr>
        <p:spPr bwMode="auto">
          <a:xfrm>
            <a:off x="5013325" y="914400"/>
            <a:ext cx="41306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Solution</a:t>
            </a:r>
            <a:r>
              <a:rPr lang="en-US" altLang="en-US" sz="2400" dirty="0"/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1. Switch  to </a:t>
            </a:r>
            <a:r>
              <a:rPr lang="en-US" altLang="en-US" sz="2400" i="1" dirty="0"/>
              <a:t>h</a:t>
            </a:r>
            <a:r>
              <a:rPr lang="en-US" altLang="en-US" sz="2400" i="1" baseline="-25000" dirty="0"/>
              <a:t>3</a:t>
            </a:r>
            <a:endParaRPr lang="en-US" altLang="en-US" sz="24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   </a:t>
            </a:r>
            <a:r>
              <a:rPr lang="en-US" altLang="en-US" sz="2400" dirty="0"/>
              <a:t>2. Concatenate copy of old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directory to new directory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3. Split overflowed bucket, </a:t>
            </a:r>
            <a:r>
              <a:rPr lang="en-US" altLang="en-US" sz="2400" i="1" dirty="0"/>
              <a:t>B</a:t>
            </a:r>
            <a:r>
              <a:rPr lang="en-US" altLang="en-US" sz="2400" dirty="0"/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into </a:t>
            </a:r>
            <a:r>
              <a:rPr lang="en-US" altLang="en-US" sz="2400" i="1" dirty="0"/>
              <a:t>B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B</a:t>
            </a:r>
            <a:r>
              <a:rPr lang="en-US" altLang="en-US" sz="2400" i="1" dirty="0">
                <a:sym typeface="Symbol" panose="05050102010706020507" pitchFamily="18" charset="2"/>
              </a:rPr>
              <a:t></a:t>
            </a:r>
            <a:r>
              <a:rPr lang="en-US" altLang="en-US" sz="2400" i="1" dirty="0"/>
              <a:t>, </a:t>
            </a:r>
            <a:r>
              <a:rPr lang="en-US" altLang="en-US" sz="2400" dirty="0"/>
              <a:t>dividing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entries in </a:t>
            </a:r>
            <a:r>
              <a:rPr lang="en-US" altLang="en-US" sz="2400" i="1" dirty="0"/>
              <a:t>B</a:t>
            </a:r>
            <a:r>
              <a:rPr lang="en-US" altLang="en-US" sz="2400" dirty="0"/>
              <a:t> between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two using </a:t>
            </a:r>
            <a:r>
              <a:rPr lang="en-US" altLang="en-US" sz="2400" i="1" dirty="0"/>
              <a:t>h</a:t>
            </a:r>
            <a:r>
              <a:rPr lang="en-US" altLang="en-US" sz="2400" i="1" baseline="-25000" dirty="0"/>
              <a:t>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baseline="-25000" dirty="0"/>
              <a:t>     </a:t>
            </a:r>
            <a:r>
              <a:rPr lang="en-US" altLang="en-US" sz="2400" dirty="0"/>
              <a:t>4. Pointer to </a:t>
            </a:r>
            <a:r>
              <a:rPr lang="en-US" altLang="en-US" sz="2400" i="1" dirty="0"/>
              <a:t>B </a:t>
            </a:r>
            <a:r>
              <a:rPr lang="en-US" altLang="en-US" sz="2400" dirty="0"/>
              <a:t>in directory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copy replaced by pointer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to </a:t>
            </a:r>
            <a:r>
              <a:rPr lang="en-US" altLang="en-US" sz="2400" i="1" dirty="0"/>
              <a:t>B</a:t>
            </a:r>
            <a:r>
              <a:rPr lang="en-US" altLang="en-US" sz="2400" i="1" dirty="0">
                <a:sym typeface="Symbol" panose="05050102010706020507" pitchFamily="18" charset="2"/>
              </a:rPr>
              <a:t></a:t>
            </a:r>
            <a:endParaRPr lang="en-US" altLang="en-US" sz="2400" i="1" dirty="0"/>
          </a:p>
        </p:txBody>
      </p:sp>
      <p:sp>
        <p:nvSpPr>
          <p:cNvPr id="75783" name="Text Box 6"/>
          <p:cNvSpPr txBox="1">
            <a:spLocks noChangeArrowheads="1"/>
          </p:cNvSpPr>
          <p:nvPr/>
        </p:nvSpPr>
        <p:spPr bwMode="auto">
          <a:xfrm>
            <a:off x="106363" y="5105400"/>
            <a:ext cx="576103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 err="1" smtClean="0"/>
              <a:t>current_hash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identifies current </a:t>
            </a:r>
            <a:r>
              <a:rPr lang="en-US" altLang="en-US" sz="2400" dirty="0" smtClean="0"/>
              <a:t>hash function</a:t>
            </a:r>
            <a:endParaRPr lang="en-US" alt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59310" y="1066800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capacity = 2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19050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2137689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23622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667000"/>
            <a:ext cx="51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9440" y="298346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49440" y="3216157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49440" y="344066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49440" y="3745468"/>
            <a:ext cx="51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00800" y="4648200"/>
            <a:ext cx="1636987" cy="2169825"/>
            <a:chOff x="6400800" y="4648200"/>
            <a:chExt cx="1636987" cy="2169825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6400800" y="4648200"/>
              <a:ext cx="1636987" cy="21698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   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v             h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(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v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) 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   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pete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 11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010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mary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00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000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jane        11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110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bill          00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john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 01</a:t>
              </a:r>
              <a:r>
                <a:rPr lang="en-US" altLang="en-US" sz="15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001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vince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10</a:t>
              </a:r>
              <a:r>
                <a:rPr lang="en-US" altLang="en-US" sz="15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karen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</a:t>
              </a:r>
              <a:r>
                <a:rPr lang="en-US" altLang="en-US" sz="1500" dirty="0" smtClean="0">
                  <a:cs typeface="Times New Roman" panose="02020603050405020304" pitchFamily="18" charset="0"/>
                </a:rPr>
                <a:t>10</a:t>
              </a:r>
              <a:r>
                <a:rPr lang="en-US" altLang="en-US" sz="1500" b="1" dirty="0" smtClean="0">
                  <a:cs typeface="Times New Roman" panose="02020603050405020304" pitchFamily="18" charset="0"/>
                </a:rPr>
                <a:t>111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sol 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  </a:t>
              </a:r>
              <a:r>
                <a:rPr lang="en-US" altLang="en-US" sz="1500" dirty="0" smtClean="0">
                  <a:cs typeface="Times New Roman" panose="02020603050405020304" pitchFamily="18" charset="0"/>
                </a:rPr>
                <a:t>10</a:t>
              </a:r>
              <a:r>
                <a:rPr lang="en-US" altLang="en-US" sz="15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001</a:t>
              </a:r>
              <a:endParaRPr lang="en-US" altLang="en-US" sz="15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6400800" y="4954588"/>
              <a:ext cx="1636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066800" y="4724400"/>
            <a:ext cx="457200" cy="306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0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8B7E1-E78F-4E10-80FF-F6E690E26F2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/>
          </a:p>
        </p:txBody>
      </p:sp>
      <p:pic>
        <p:nvPicPr>
          <p:cNvPr id="76804" name="Picture 3" descr="DHAS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537376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5562600" y="2209800"/>
            <a:ext cx="351570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Next action:  Insert </a:t>
            </a:r>
            <a:r>
              <a:rPr lang="en-US" altLang="en-US" sz="2400" dirty="0" err="1"/>
              <a:t>judy</a:t>
            </a:r>
            <a:r>
              <a:rPr lang="en-US" altLang="en-US" sz="2400" dirty="0"/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where </a:t>
            </a:r>
            <a:r>
              <a:rPr lang="en-US" altLang="en-US" sz="2400" i="1" dirty="0"/>
              <a:t>h</a:t>
            </a:r>
            <a:r>
              <a:rPr lang="en-US" altLang="en-US" sz="2400" dirty="0"/>
              <a:t>(</a:t>
            </a:r>
            <a:r>
              <a:rPr lang="en-US" altLang="en-US" sz="2400" i="1" dirty="0" err="1"/>
              <a:t>judy</a:t>
            </a:r>
            <a:r>
              <a:rPr lang="en-US" altLang="en-US" sz="2400" dirty="0"/>
              <a:t>)</a:t>
            </a:r>
            <a:r>
              <a:rPr lang="en-US" altLang="en-US" sz="2400" i="1" dirty="0"/>
              <a:t> = 00</a:t>
            </a:r>
            <a:r>
              <a:rPr lang="en-US" altLang="en-US" sz="2400" b="1" i="1" dirty="0">
                <a:solidFill>
                  <a:srgbClr val="FF0000"/>
                </a:solidFill>
              </a:rPr>
              <a:t>110</a:t>
            </a:r>
            <a:r>
              <a:rPr lang="en-US" altLang="en-US" sz="2400" i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B</a:t>
            </a:r>
            <a:r>
              <a:rPr lang="en-US" altLang="en-US" sz="2400" i="1" baseline="-25000" dirty="0"/>
              <a:t>2</a:t>
            </a:r>
            <a:r>
              <a:rPr lang="en-US" altLang="en-US" sz="2400" i="1" dirty="0"/>
              <a:t> </a:t>
            </a:r>
            <a:r>
              <a:rPr lang="en-US" altLang="en-US" sz="2400" dirty="0"/>
              <a:t>overflows, but directory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need not be extended</a:t>
            </a:r>
          </a:p>
        </p:txBody>
      </p:sp>
      <p:sp>
        <p:nvSpPr>
          <p:cNvPr id="76806" name="Text Box 5"/>
          <p:cNvSpPr txBox="1">
            <a:spLocks noChangeArrowheads="1"/>
          </p:cNvSpPr>
          <p:nvPr/>
        </p:nvSpPr>
        <p:spPr bwMode="auto">
          <a:xfrm>
            <a:off x="381000" y="4648200"/>
            <a:ext cx="84153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Problem</a:t>
            </a:r>
            <a:r>
              <a:rPr lang="en-US" altLang="en-US" sz="2400" dirty="0"/>
              <a:t>:  When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i</a:t>
            </a:r>
            <a:r>
              <a:rPr lang="en-US" altLang="en-US" sz="2400" i="1" dirty="0"/>
              <a:t> </a:t>
            </a:r>
            <a:r>
              <a:rPr lang="en-US" altLang="en-US" sz="2400" dirty="0"/>
              <a:t>overflows, we need a mechanism for deciding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whether the directory has to be doubled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Solution</a:t>
            </a:r>
            <a:r>
              <a:rPr lang="en-US" altLang="en-US" sz="2400" dirty="0"/>
              <a:t>:  </a:t>
            </a:r>
            <a:r>
              <a:rPr lang="en-US" altLang="en-US" sz="2400" i="1" dirty="0" err="1"/>
              <a:t>bucket_level</a:t>
            </a:r>
            <a:r>
              <a:rPr lang="en-US" altLang="en-US" sz="2400" i="1" dirty="0"/>
              <a:t>[</a:t>
            </a:r>
            <a:r>
              <a:rPr lang="en-US" altLang="en-US" sz="2400" i="1" dirty="0" err="1"/>
              <a:t>i</a:t>
            </a:r>
            <a:r>
              <a:rPr lang="en-US" altLang="en-US" sz="2400" i="1" dirty="0"/>
              <a:t>]</a:t>
            </a:r>
            <a:r>
              <a:rPr lang="en-US" altLang="en-US" sz="2400" dirty="0"/>
              <a:t> records the number of times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i</a:t>
            </a:r>
            <a:r>
              <a:rPr lang="en-US" altLang="en-US" sz="2400" i="1" dirty="0"/>
              <a:t> </a:t>
            </a:r>
            <a:r>
              <a:rPr lang="en-US" altLang="en-US" sz="2400" dirty="0"/>
              <a:t>has been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split.  If </a:t>
            </a:r>
            <a:r>
              <a:rPr lang="en-US" altLang="en-US" sz="2400" i="1" dirty="0" err="1"/>
              <a:t>current_hash</a:t>
            </a:r>
            <a:r>
              <a:rPr lang="en-US" altLang="en-US" sz="2400" i="1" dirty="0"/>
              <a:t> &gt; </a:t>
            </a:r>
            <a:r>
              <a:rPr lang="en-US" altLang="en-US" sz="2400" i="1" dirty="0" err="1"/>
              <a:t>bucket_level</a:t>
            </a:r>
            <a:r>
              <a:rPr lang="en-US" altLang="en-US" sz="2400" i="1" dirty="0"/>
              <a:t>[</a:t>
            </a:r>
            <a:r>
              <a:rPr lang="en-US" altLang="en-US" sz="2400" i="1" dirty="0" err="1"/>
              <a:t>i</a:t>
            </a:r>
            <a:r>
              <a:rPr lang="en-US" altLang="en-US" sz="2400" i="1" dirty="0"/>
              <a:t>], </a:t>
            </a:r>
            <a:r>
              <a:rPr lang="en-US" altLang="en-US" sz="2400" dirty="0"/>
              <a:t>do not enlarge directory</a:t>
            </a:r>
            <a:endParaRPr lang="en-US" altLang="en-US" sz="2400" i="1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8306"/>
            <a:ext cx="7772400" cy="724694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Extendable Hashing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(cont’d)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9485" y="18288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9485" y="2061489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9485" y="22860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9485" y="2590800"/>
            <a:ext cx="51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56725" y="283106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56725" y="3063757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56725" y="328826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56725" y="3593068"/>
            <a:ext cx="51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310" y="1066800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capacity = 2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1CD9C4-F043-49CD-9164-F97B8ABACA0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/>
          </a:p>
        </p:txBody>
      </p:sp>
      <p:pic>
        <p:nvPicPr>
          <p:cNvPr id="77828" name="Picture 3" descr="DHASH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7911"/>
            <a:ext cx="5623841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8306"/>
            <a:ext cx="7772400" cy="724694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Extendable Hashing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(cont’d)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310" y="1066800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capacity = 2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86600" y="1981200"/>
            <a:ext cx="1648208" cy="2400657"/>
            <a:chOff x="7086600" y="1981200"/>
            <a:chExt cx="1648208" cy="2400657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7086600" y="1981200"/>
              <a:ext cx="1648208" cy="24006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   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v             h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(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v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) 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   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pete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 11</a:t>
              </a:r>
              <a:r>
                <a:rPr lang="en-US" altLang="en-US" sz="15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010</a:t>
              </a:r>
              <a:r>
                <a:rPr lang="en-US" altLang="en-US" sz="15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mary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00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000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jane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 11</a:t>
              </a:r>
              <a:r>
                <a:rPr lang="en-US" altLang="en-US" sz="15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bill          00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john        01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vince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10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101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karen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</a:t>
              </a:r>
              <a:r>
                <a:rPr lang="en-US" altLang="en-US" sz="1500" dirty="0" smtClean="0">
                  <a:cs typeface="Times New Roman" panose="02020603050405020304" pitchFamily="18" charset="0"/>
                </a:rPr>
                <a:t>10</a:t>
              </a:r>
              <a:r>
                <a:rPr lang="en-US" altLang="en-US" sz="1500" b="1" dirty="0" smtClean="0">
                  <a:cs typeface="Times New Roman" panose="02020603050405020304" pitchFamily="18" charset="0"/>
                </a:rPr>
                <a:t>111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sol          </a:t>
              </a:r>
              <a:r>
                <a:rPr lang="en-US" altLang="en-US" sz="1500" dirty="0" smtClean="0">
                  <a:cs typeface="Times New Roman" panose="02020603050405020304" pitchFamily="18" charset="0"/>
                </a:rPr>
                <a:t>10</a:t>
              </a:r>
              <a:r>
                <a:rPr lang="en-US" altLang="en-US" sz="1500" b="1" dirty="0" smtClean="0">
                  <a:cs typeface="Times New Roman" panose="02020603050405020304" pitchFamily="18" charset="0"/>
                </a:rPr>
                <a:t>001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judy</a:t>
              </a:r>
              <a:r>
                <a:rPr lang="en-US" altLang="en-US" sz="15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1500" dirty="0" smtClean="0">
                  <a:cs typeface="Times New Roman" panose="02020603050405020304" pitchFamily="18" charset="0"/>
                </a:rPr>
                <a:t>       00</a:t>
              </a:r>
              <a:r>
                <a:rPr lang="en-US" altLang="en-US" sz="15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110</a:t>
              </a:r>
              <a:endParaRPr lang="en-US" altLang="en-US" sz="15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7086600" y="2286000"/>
              <a:ext cx="1636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1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Data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78468"/>
            <a:ext cx="5791200" cy="45316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240343"/>
            <a:ext cx="435029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https://www.mcgill.ca/library/find/maps/epoi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5650468"/>
            <a:ext cx="267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 of Interests (POIs)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14800" y="2218293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2321375"/>
            <a:ext cx="395440" cy="83257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352800" y="1451097"/>
            <a:ext cx="1676400" cy="16764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25" y="886067"/>
            <a:ext cx="1523998" cy="15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1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real applications, we usually collect data of large scale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tables with millions of records (tuples)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 networks with thousands of sensor nodes, each collecting data such as temperature, humidity, etc. over time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mobile computing or location-based services, millions of mobile users move around in the city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large scale of data, it is very necessary to build indexes for accelerating the search over large data sets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File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file – a spatial index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2-dimensional spatial data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410200"/>
            <a:ext cx="80772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Scholl,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Databases - with application to GIS.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Francisco, 2002.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2660039"/>
            <a:ext cx="2616508" cy="2750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2588334"/>
            <a:ext cx="2729724" cy="2709153"/>
          </a:xfrm>
          <a:prstGeom prst="rect">
            <a:avLst/>
          </a:prstGeom>
        </p:spPr>
      </p:pic>
      <p:pic>
        <p:nvPicPr>
          <p:cNvPr id="1026" name="Picture 2" descr="https://www.cs.utah.edu/~lifeifei/research/tpq/calpoin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64" y="5493"/>
            <a:ext cx="3246120" cy="22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 grid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 a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data space into cells of equal size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query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 query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2971800"/>
            <a:ext cx="2616508" cy="2750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7076" y="2895600"/>
            <a:ext cx="2729724" cy="27091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62400" y="3810000"/>
            <a:ext cx="381000" cy="6858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902968" y="4250176"/>
            <a:ext cx="983232" cy="3019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48972" y="4486072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 range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14545" y="3934517"/>
            <a:ext cx="104083" cy="10408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387663" y="3048000"/>
            <a:ext cx="251137" cy="863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04652" y="2678668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query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5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animBg="1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Construction without Overflow Pages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100" y="1104730"/>
            <a:ext cx="5257800" cy="5026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33528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332037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581795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1412" y="581795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051" y="3573026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Capacity = 4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 Grid for Rectangular Objects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52" y="1621857"/>
            <a:ext cx="8059957" cy="4368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2525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1048" y="128856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144" y="90453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9356" y="125252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intersects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435" y="1619753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contained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3013054" y="1089198"/>
            <a:ext cx="124462" cy="785664"/>
          </a:xfrm>
          <a:prstGeom prst="leftBrac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4403597" y="1086036"/>
            <a:ext cx="219483" cy="785664"/>
          </a:xfrm>
          <a:prstGeom prst="rightBrac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2895600"/>
            <a:ext cx="203200" cy="629920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File Implementation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3438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2-dimensional grid directory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array: a 2-dimensional array (disk-based), each element with a pointer,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pointing to a bucket 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scales: two vectors (memory-based 1-dimensional array),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indicating the range of cells on the two dimensions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vector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[0, 20, 40, 60, 80] and last name vector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[A, H, O, U, Z]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over grid with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 (35, 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ian)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Exact match: at most 2 I/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search: (1) use linear scales to obtain relevant cells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 access the grid array to obtain bucket addresses; and (3) retrieve data from buckets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332164"/>
            <a:ext cx="1918855" cy="1768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3264" y="89594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 array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53200" y="1600200"/>
            <a:ext cx="1371600" cy="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542116" y="381000"/>
            <a:ext cx="0" cy="121920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36066" y="128732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1997" y="189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Related Research Topics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Indexes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fixed grid, how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set the size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cells?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 grid vs. variable grid?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partitioning vs. data partitioning?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666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Space-Filling Curves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space-filling curve defines a total order on the cells (or pixels) of a 2D grid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Converting 2-dimensional points/cells to a 1-dimensional value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order partially preserves the proximity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close cells in the data space are more likely to be close in the total order 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Z-order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Hilbert curves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Space-Filling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Curves (cont'd)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531" y="1417638"/>
            <a:ext cx="4218469" cy="41039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6859" y="5673358"/>
            <a:ext cx="3111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Z-order or Z-ordering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3600" y="5673357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Hilbert 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050" y="1501368"/>
            <a:ext cx="4282273" cy="411768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648200" y="1219200"/>
            <a:ext cx="0" cy="491582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Z-Ordering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760310"/>
              </p:ext>
            </p:extLst>
          </p:nvPr>
        </p:nvGraphicFramePr>
        <p:xfrm>
          <a:off x="2057400" y="1600200"/>
          <a:ext cx="4191000" cy="36576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47750"/>
                <a:gridCol w="1047750"/>
                <a:gridCol w="1047750"/>
                <a:gridCol w="1047750"/>
              </a:tblGrid>
              <a:tr h="895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9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53776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3776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5778" y="53978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5397836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0095" y="46051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0094" y="3733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0093" y="27735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8588" y="1789576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2221" y="396463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32221" y="3964632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99021" y="3964631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2532220" y="3004347"/>
            <a:ext cx="1066801" cy="946480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540143" y="213303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48067" y="2123842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599021" y="212384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99021" y="2146835"/>
            <a:ext cx="1066800" cy="277346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65820" y="4026687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65820" y="4026687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732620" y="4026686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665819" y="3092120"/>
            <a:ext cx="1066801" cy="946480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673742" y="2220805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81666" y="2211615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732620" y="2211615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962400" y="1789576"/>
            <a:ext cx="3124200" cy="9839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08960" y="2510444"/>
            <a:ext cx="1023460" cy="89777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486400" y="519229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object in the cell/pixel has an encoding: </a:t>
            </a:r>
          </a:p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Bit-Shuffling 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57400" y="1600200"/>
          <a:ext cx="4191000" cy="36576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47750"/>
                <a:gridCol w="1047750"/>
                <a:gridCol w="1047750"/>
                <a:gridCol w="1047750"/>
              </a:tblGrid>
              <a:tr h="895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9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53776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3776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5778" y="53978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5397836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0095" y="46051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0094" y="3733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0093" y="27735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8588" y="1789576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2221" y="396463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32221" y="3964632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99021" y="3964631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2532220" y="3004347"/>
            <a:ext cx="1066801" cy="946480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540143" y="213303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48067" y="2123842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599021" y="212384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99021" y="2146835"/>
            <a:ext cx="1066800" cy="277346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65820" y="4026687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65820" y="4026687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732620" y="4026686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665819" y="3092120"/>
            <a:ext cx="1066801" cy="946480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673742" y="2220805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81666" y="2211615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732620" y="2211615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962400" y="1789576"/>
            <a:ext cx="3124200" cy="9839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08960" y="2510444"/>
            <a:ext cx="1023460" cy="89777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486400" y="519229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object in the cell/pixel has an encoding: </a:t>
            </a:r>
          </a:p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23220" y="3461659"/>
            <a:ext cx="181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endParaRPr lang="en-US" b="1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9889" y="2320079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algn="ctr"/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284888" y="2895051"/>
            <a:ext cx="30312" cy="6463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56234" y="2895683"/>
            <a:ext cx="141874" cy="64572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449978" y="2895051"/>
            <a:ext cx="178832" cy="6493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736325" y="2904438"/>
            <a:ext cx="48705" cy="6420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Reason for Indexes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relational table with two attributes, PID (person ID) and Age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those people with age between 20 and 30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records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{(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PID: 1, Age: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25), (PID: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Age: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31)}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about 10 records?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records?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1,000 records?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1,000,000 records?</a:t>
            </a:r>
          </a:p>
          <a:p>
            <a:pPr algn="just">
              <a:defRPr/>
            </a:pP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search efficiency is not scalable for large data sets!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0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Bit-Shuffling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(cont'd)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Interleaving the binary coordinate values yields binary z-values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250" y="2060789"/>
            <a:ext cx="4200006" cy="411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Indexing Over Z-Values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number of objects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2D coordinates (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o.x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 each object to a z-value,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o.z</a:t>
            </a: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 B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index to organize z-values of all objects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range query in a 2D data space can be mapped to a set of intervals for the converted z-values 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3962" y="4214842"/>
            <a:ext cx="6396038" cy="26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Hilbert Curve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Hilbert Curve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Objects that are close in 1D space are also close in 2D space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want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bjects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close in 2D space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close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1D space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Z-order has some "jumps", whereas Hilbert curve does not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962400"/>
            <a:ext cx="2337312" cy="2197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962400"/>
            <a:ext cx="2134068" cy="21468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6167735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Z-order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5425" y="6142335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Hilbert 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Hilbert Curve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Recursive Definition</a:t>
            </a:r>
          </a:p>
          <a:p>
            <a:pPr lvl="1" algn="just">
              <a:defRPr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order-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Hilbert curve for 2</a:t>
            </a:r>
            <a:r>
              <a:rPr lang="en-US" alt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×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location (2D coordinates) of a cell, we can obtain a Hilbert value; vice versa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277814"/>
            <a:ext cx="2157412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8" y="3443288"/>
            <a:ext cx="2500312" cy="2500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405188"/>
            <a:ext cx="25146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53" y="3455194"/>
            <a:ext cx="2350294" cy="23502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3640" y="5667653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3813647" y="5667653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6442547" y="5667653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300" y="36367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604" y="49007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3146" y="49007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0609" y="36367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1094" y="32983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1446" y="33027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71446" y="39885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1094" y="39885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61846" y="45981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500" y="52839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52839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45981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4800" y="45937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8080" y="52839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12957" y="52839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200" y="4598194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1208" y="398383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74382" y="398383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74382" y="33129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9703" y="33129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60694" y="566765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40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Bitmap Index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13751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Bitmap index can be used in data warehouses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response time for large classes of ad hoc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storage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 representations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if the domain of an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integer attribute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{0, 1, 2, 3},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bitmap needs </a:t>
            </a:r>
            <a:r>
              <a:rPr lang="en-US" alt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bits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represent, instead of </a:t>
            </a:r>
            <a:r>
              <a:rPr lang="en-US" alt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bytes (i.e., 32 bits)</a:t>
            </a:r>
            <a:endParaRPr lang="en-US" alt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relatively small number of CPUs or a small amount of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Bitwise logical operations: AND, OR, NOT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range query [1, 2]</a:t>
            </a:r>
          </a:p>
          <a:p>
            <a:pPr lvl="3" algn="just">
              <a:defRPr/>
            </a:pPr>
            <a:r>
              <a:rPr lang="en-US" altLang="en-US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altLang="en-US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18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600" baseline="-25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617" y="4189867"/>
            <a:ext cx="1553102" cy="2266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6400800"/>
            <a:ext cx="314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Bitmaps B</a:t>
            </a:r>
            <a:r>
              <a:rPr lang="en-US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~B</a:t>
            </a:r>
            <a:r>
              <a:rPr lang="en-US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attribute X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1217" y="4501537"/>
            <a:ext cx="914400" cy="1946259"/>
          </a:xfrm>
          <a:prstGeom prst="rect">
            <a:avLst/>
          </a:prstGeom>
          <a:noFill/>
          <a:ln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66442" y="4505254"/>
            <a:ext cx="204068" cy="194625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715000" y="4648200"/>
            <a:ext cx="951442" cy="826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00600" y="54102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770040" y="4572000"/>
            <a:ext cx="522007" cy="86979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34140" y="5431513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 Trees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space-partitioning index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81" y="2362200"/>
            <a:ext cx="8942719" cy="3255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2514601"/>
            <a:ext cx="1447799" cy="1409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4899" y="3918938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23950" y="4705350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47850" y="3918938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71749" y="3918938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47849" y="4705350"/>
            <a:ext cx="72390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999" y="3918938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04899" y="4705350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0999" y="4705350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999" y="3940880"/>
            <a:ext cx="1447799" cy="1544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47851" y="2509776"/>
            <a:ext cx="723880" cy="7240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47848" y="3216786"/>
            <a:ext cx="742943" cy="7240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71741" y="3216786"/>
            <a:ext cx="742959" cy="7240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71731" y="2509776"/>
            <a:ext cx="742969" cy="7022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7839" y="2515279"/>
            <a:ext cx="1447800" cy="1407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71748" y="4705350"/>
            <a:ext cx="72390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7850" y="3935272"/>
            <a:ext cx="1447799" cy="1550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72270"/>
            <a:ext cx="3259052" cy="1898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8067" y="2115908"/>
            <a:ext cx="846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44947" y="2455663"/>
            <a:ext cx="365053" cy="287537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267200" y="2452183"/>
            <a:ext cx="990600" cy="419641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06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2" grpId="1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9" grpId="0" animBg="1"/>
      <p:bldP spid="9" grpId="1" animBg="1"/>
      <p:bldP spid="21" grpId="0" animBg="1"/>
      <p:bldP spid="22" grpId="0" animBg="1"/>
      <p:bldP spid="23" grpId="0" animBg="1"/>
      <p:bldP spid="24" grpId="0" animBg="1"/>
      <p:bldP spid="8" grpId="0" animBg="1"/>
      <p:bldP spid="8" grpId="1" animBg="1"/>
      <p:bldP spid="25" grpId="0" animBg="1"/>
      <p:bldP spid="10" grpId="0" animBg="1"/>
      <p:bldP spid="10" grpId="1" animBg="1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 Example of Quad Trees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1012"/>
            <a:ext cx="3922813" cy="38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644" y="1213644"/>
            <a:ext cx="2905125" cy="18478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64823" y="3396059"/>
            <a:ext cx="4376753" cy="1880791"/>
            <a:chOff x="4364823" y="3396059"/>
            <a:chExt cx="4376753" cy="18807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4823" y="3455987"/>
              <a:ext cx="4376753" cy="1820863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6460727" y="3396059"/>
              <a:ext cx="184944" cy="1849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953000" y="1751012"/>
            <a:ext cx="3062497" cy="41232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43905" y="1807368"/>
            <a:ext cx="1926652" cy="188145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19600" y="4159115"/>
            <a:ext cx="1295400" cy="71768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Materials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file)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Scholl, and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Databases - with application to GIS.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2002.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http://bsolano.com/ecci/claroline/backends/download.php/TGlicm9zX2RlX3RleHRvL1NwYXRpYWxEQnNXaXRoQXBwbGljYXRpb25Ub0dJUy5wZGY%3D?cidReset=true&amp;cidReq=CI1314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(Bitmap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Nagarkar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A. Bhat. Compressed Spatial Hierarchical Bitmap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cSHB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Indexes for Efficiently Processing Spatial Range Query Workloads.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PVLDB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8(12), pages 1382-1393, 2015.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http://dl.acm.org/citation.cfm?id=2824038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Quadtree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R. E. Webber. Storing a collection of polygons using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quadtrees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ACM Trans. Graph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1985.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https://pdfs.semanticscholar.org/65ee/4429b5509173f12309539e809ac533e84690.pdf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Foundations of Multidimensional and Metric Data Structures.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Morgan Kaufmann Series in Computer Graphics and Geometric Modeling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ISBN: 0123694469, 2005.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http://dl.acm.org/citation.cfm?id=1076819</a:t>
            </a:r>
            <a:endParaRPr lang="en-US" alt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 Apache Hadoop on your machine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http://hadoop.apache.org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get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box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https://kent.onthehub.com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tutorials of Amazon AWS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://aws.amazon.com/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Reason for Indexes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relational table with two attributes, PID (person ID) and Age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those people with age between 20 and 30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1,000,000 records?</a:t>
            </a:r>
          </a:p>
          <a:p>
            <a:pPr algn="just">
              <a:defRPr/>
            </a:pP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Usually, the size of the answer set is much smaller than the total data size (e.g., 1,000,000)!</a:t>
            </a:r>
          </a:p>
          <a:p>
            <a:pPr algn="just">
              <a:defRPr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 is often used to reduce the search space, that is, access only a small number of records (&lt;&lt;1,000,000) before we obtain answers</a:t>
            </a:r>
          </a:p>
          <a:p>
            <a:pPr algn="just">
              <a:defRPr/>
            </a:pPr>
            <a:endParaRPr lang="en-US" alt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Introduction</a:t>
            </a:r>
          </a:p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Indexing Mechanisms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Similarity Search Over Indexes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Indexing for High-Dimensional Data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Permutation-Based Indexing</a:t>
            </a: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37A963-5E63-4CD2-9A3E-285750FC76D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Tables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848600" cy="541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of rows, or tuples (no duplicates)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row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describes a different entity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column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states a particular fact about each entity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column has an associated </a:t>
            </a:r>
            <a:r>
              <a:rPr lang="en-US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</a:p>
          <a:p>
            <a:pPr lvl="1">
              <a:lnSpc>
                <a:spcPct val="90000"/>
              </a:lnSpc>
              <a:defRPr/>
            </a:pP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Domain of 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{fresh,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soph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junior, senior}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981200" y="3657600"/>
            <a:ext cx="46650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cs typeface="Times New Roman" panose="02020603050405020304" pitchFamily="18" charset="0"/>
              </a:rPr>
              <a:t>ID</a:t>
            </a:r>
            <a:r>
              <a:rPr lang="en-US" altLang="en-US" sz="2400" b="1" dirty="0">
                <a:cs typeface="Times New Roman" panose="02020603050405020304" pitchFamily="18" charset="0"/>
              </a:rPr>
              <a:t>	</a:t>
            </a:r>
            <a:r>
              <a:rPr lang="en-US" altLang="en-US" sz="2400" b="1" i="1" dirty="0">
                <a:cs typeface="Times New Roman" panose="02020603050405020304" pitchFamily="18" charset="0"/>
              </a:rPr>
              <a:t>Name</a:t>
            </a:r>
            <a:r>
              <a:rPr lang="en-US" altLang="en-US" sz="2400" b="1" dirty="0">
                <a:cs typeface="Times New Roman" panose="02020603050405020304" pitchFamily="18" charset="0"/>
              </a:rPr>
              <a:t>	</a:t>
            </a:r>
            <a:r>
              <a:rPr lang="en-US" altLang="en-US" sz="2400" b="1" i="1" dirty="0">
                <a:cs typeface="Times New Roman" panose="02020603050405020304" pitchFamily="18" charset="0"/>
              </a:rPr>
              <a:t>Address</a:t>
            </a:r>
            <a:r>
              <a:rPr lang="en-US" altLang="en-US" sz="2400" b="1" dirty="0">
                <a:cs typeface="Times New Roman" panose="02020603050405020304" pitchFamily="18" charset="0"/>
              </a:rPr>
              <a:t>	</a:t>
            </a:r>
            <a:r>
              <a:rPr lang="en-US" altLang="en-US" sz="2400" b="1" i="1" dirty="0">
                <a:cs typeface="Times New Roman" panose="02020603050405020304" pitchFamily="18" charset="0"/>
              </a:rPr>
              <a:t>Status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1111	John	123 Main	fresh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2222	Mary	321 Oak	</a:t>
            </a:r>
            <a:r>
              <a:rPr lang="en-US" altLang="en-US" sz="2400" dirty="0" err="1">
                <a:cs typeface="Times New Roman" panose="02020603050405020304" pitchFamily="18" charset="0"/>
              </a:rPr>
              <a:t>soph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1234	Bob	444 Pine	</a:t>
            </a:r>
            <a:r>
              <a:rPr lang="en-US" altLang="en-US" sz="2400" dirty="0" err="1">
                <a:cs typeface="Times New Roman" panose="02020603050405020304" pitchFamily="18" charset="0"/>
              </a:rPr>
              <a:t>soph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9999	Joan	777 Grand	senior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905000" y="40386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1905000" y="37338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6705600" y="3733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1905000" y="3733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>
            <a:off x="1905000" y="56388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142" y="4736068"/>
            <a:ext cx="155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Table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3020" y="4076700"/>
            <a:ext cx="5353579" cy="382725"/>
          </a:xfrm>
          <a:prstGeom prst="rect">
            <a:avLst/>
          </a:prstGeom>
          <a:noFill/>
          <a:ln>
            <a:solidFill>
              <a:srgbClr val="0000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1" y="3561226"/>
            <a:ext cx="1143000" cy="2145308"/>
          </a:xfrm>
          <a:prstGeom prst="rect">
            <a:avLst/>
          </a:prstGeom>
          <a:noFill/>
          <a:ln>
            <a:solidFill>
              <a:srgbClr val="8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Entity-Relationship (ER) Model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Entity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Student, Course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enroll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43000" y="4953000"/>
            <a:ext cx="6858000" cy="685800"/>
            <a:chOff x="1143000" y="3092565"/>
            <a:chExt cx="6858000" cy="6858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143000" y="3143250"/>
              <a:ext cx="1752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248400" y="3143250"/>
              <a:ext cx="1752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3567378" y="3092565"/>
              <a:ext cx="1995222" cy="685800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enroll</a:t>
              </a:r>
              <a:endPara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5562600" y="344805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2895600" y="344805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371600" y="3219450"/>
              <a:ext cx="112402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Student</a:t>
              </a:r>
              <a:endPara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6604817" y="3204633"/>
              <a:ext cx="10567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Course</a:t>
              </a:r>
              <a:endPara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2667000" y="4068820"/>
            <a:ext cx="900378" cy="807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60821" y="4336757"/>
            <a:ext cx="155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Table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701389" y="2352666"/>
            <a:ext cx="4800600" cy="1981200"/>
            <a:chOff x="4152900" y="1936630"/>
            <a:chExt cx="4800600" cy="1981200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4229100" y="1936630"/>
              <a:ext cx="4665060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 i="1" dirty="0" smtClean="0">
                  <a:cs typeface="Times New Roman" panose="02020603050405020304" pitchFamily="18" charset="0"/>
                </a:rPr>
                <a:t>ID</a:t>
              </a:r>
              <a:r>
                <a:rPr lang="en-US" altLang="en-US" sz="2400" b="1" dirty="0">
                  <a:cs typeface="Times New Roman" panose="02020603050405020304" pitchFamily="18" charset="0"/>
                </a:rPr>
                <a:t>	</a:t>
              </a:r>
              <a:r>
                <a:rPr lang="en-US" altLang="en-US" sz="2400" b="1" i="1" dirty="0">
                  <a:cs typeface="Times New Roman" panose="02020603050405020304" pitchFamily="18" charset="0"/>
                </a:rPr>
                <a:t>Name</a:t>
              </a:r>
              <a:r>
                <a:rPr lang="en-US" altLang="en-US" sz="2400" b="1" dirty="0">
                  <a:cs typeface="Times New Roman" panose="02020603050405020304" pitchFamily="18" charset="0"/>
                </a:rPr>
                <a:t>	</a:t>
              </a:r>
              <a:r>
                <a:rPr lang="en-US" altLang="en-US" sz="2400" b="1" i="1" dirty="0">
                  <a:cs typeface="Times New Roman" panose="02020603050405020304" pitchFamily="18" charset="0"/>
                </a:rPr>
                <a:t>Address</a:t>
              </a:r>
              <a:r>
                <a:rPr lang="en-US" altLang="en-US" sz="2400" b="1" dirty="0">
                  <a:cs typeface="Times New Roman" panose="02020603050405020304" pitchFamily="18" charset="0"/>
                </a:rPr>
                <a:t>	</a:t>
              </a:r>
              <a:r>
                <a:rPr lang="en-US" altLang="en-US" sz="2400" b="1" i="1" dirty="0">
                  <a:cs typeface="Times New Roman" panose="02020603050405020304" pitchFamily="18" charset="0"/>
                </a:rPr>
                <a:t>Status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cs typeface="Times New Roman" panose="02020603050405020304" pitchFamily="18" charset="0"/>
                </a:rPr>
                <a:t>1111	John	123 Main	fresh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cs typeface="Times New Roman" panose="02020603050405020304" pitchFamily="18" charset="0"/>
                </a:rPr>
                <a:t>2222	Mary	321 Oak	</a:t>
              </a:r>
              <a:r>
                <a:rPr lang="en-US" altLang="en-US" sz="2400" dirty="0" err="1">
                  <a:cs typeface="Times New Roman" panose="02020603050405020304" pitchFamily="18" charset="0"/>
                </a:rPr>
                <a:t>soph</a:t>
              </a:r>
              <a:endParaRPr lang="en-US" altLang="en-US" sz="2400" dirty="0"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cs typeface="Times New Roman" panose="02020603050405020304" pitchFamily="18" charset="0"/>
                </a:rPr>
                <a:t>1234	Bob	444 Pine	</a:t>
              </a:r>
              <a:r>
                <a:rPr lang="en-US" altLang="en-US" sz="2400" dirty="0" err="1">
                  <a:cs typeface="Times New Roman" panose="02020603050405020304" pitchFamily="18" charset="0"/>
                </a:rPr>
                <a:t>soph</a:t>
              </a:r>
              <a:endParaRPr lang="en-US" altLang="en-US" sz="2400" dirty="0"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cs typeface="Times New Roman" panose="02020603050405020304" pitchFamily="18" charset="0"/>
                </a:rPr>
                <a:t>9999	Joan	777 Grand	senior</a:t>
              </a: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4152900" y="2317630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4152900" y="2012830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8953500" y="2012830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4152900" y="2012830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4152900" y="3917830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51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4133</TotalTime>
  <Words>3084</Words>
  <Application>Microsoft Office PowerPoint</Application>
  <PresentationFormat>On-screen Show (4:3)</PresentationFormat>
  <Paragraphs>650</Paragraphs>
  <Slides>58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宋体</vt:lpstr>
      <vt:lpstr>Arial</vt:lpstr>
      <vt:lpstr>Calibri</vt:lpstr>
      <vt:lpstr>Century Gothic</vt:lpstr>
      <vt:lpstr>Garamond</vt:lpstr>
      <vt:lpstr>Symbol</vt:lpstr>
      <vt:lpstr>Tahoma</vt:lpstr>
      <vt:lpstr>Times New Roman</vt:lpstr>
      <vt:lpstr>Wingdings</vt:lpstr>
      <vt:lpstr>Edge</vt:lpstr>
      <vt:lpstr>CS 63016 &amp; CS 73016 Big Data Analytics</vt:lpstr>
      <vt:lpstr>Objectives</vt:lpstr>
      <vt:lpstr>Outline</vt:lpstr>
      <vt:lpstr>Introduction</vt:lpstr>
      <vt:lpstr>The Reason for Indexes</vt:lpstr>
      <vt:lpstr>The Reason for Indexes (cont'd)</vt:lpstr>
      <vt:lpstr>Outline</vt:lpstr>
      <vt:lpstr>Relational Tables</vt:lpstr>
      <vt:lpstr>ER Model</vt:lpstr>
      <vt:lpstr>Queries on Relational Tables</vt:lpstr>
      <vt:lpstr>Example: Enroll Table</vt:lpstr>
      <vt:lpstr>Example: Enroll Table (cont'd)</vt:lpstr>
      <vt:lpstr>Indexing for Relational Tables</vt:lpstr>
      <vt:lpstr>Indexing for Relational Tables (cont'd)</vt:lpstr>
      <vt:lpstr>Clustered Secondary Index</vt:lpstr>
      <vt:lpstr>Unclustered Secondary Index</vt:lpstr>
      <vt:lpstr>Sparse vs. Dense Index</vt:lpstr>
      <vt:lpstr>Sparse Vs. Dense Index</vt:lpstr>
      <vt:lpstr>Indexes for Relational Tables</vt:lpstr>
      <vt:lpstr>Index Sequential Access Method (ISAM)</vt:lpstr>
      <vt:lpstr>Example: Index Sequential Access Method</vt:lpstr>
      <vt:lpstr>Overflow Chains</vt:lpstr>
      <vt:lpstr>B+-Tree Structure</vt:lpstr>
      <vt:lpstr>Example: B+-Tree</vt:lpstr>
      <vt:lpstr>Example: B+-Tree (cont'd)</vt:lpstr>
      <vt:lpstr>Insertion and Deletion in B+ Tree</vt:lpstr>
      <vt:lpstr>Handling Insertions - Example</vt:lpstr>
      <vt:lpstr>Handling Insertions (cont’d)</vt:lpstr>
      <vt:lpstr>Handling Insertions (con’t)</vt:lpstr>
      <vt:lpstr>Handling Insertions (cont’d)</vt:lpstr>
      <vt:lpstr>Handling Deletions</vt:lpstr>
      <vt:lpstr>Hash Index</vt:lpstr>
      <vt:lpstr>Equality Search with Hash Index</vt:lpstr>
      <vt:lpstr>Extensible Hashing</vt:lpstr>
      <vt:lpstr>Example: Extendable Hashing</vt:lpstr>
      <vt:lpstr>Example: Extendable Hashing (cont’d)</vt:lpstr>
      <vt:lpstr>Example: Extendable Hashing (cont’d)</vt:lpstr>
      <vt:lpstr>Example: Extendable Hashing (cont’d)</vt:lpstr>
      <vt:lpstr>Spatial Data</vt:lpstr>
      <vt:lpstr>Grid File</vt:lpstr>
      <vt:lpstr>Grid File (cont'd)</vt:lpstr>
      <vt:lpstr>Grid Construction without Overflow Pages</vt:lpstr>
      <vt:lpstr>Fixed Grid for Rectangular Objects</vt:lpstr>
      <vt:lpstr>Grid File Implementation</vt:lpstr>
      <vt:lpstr>Grid Related Research Topics</vt:lpstr>
      <vt:lpstr>Space-Filling Curves</vt:lpstr>
      <vt:lpstr>Space-Filling Curves (cont'd)</vt:lpstr>
      <vt:lpstr>Z-Ordering</vt:lpstr>
      <vt:lpstr>Bit-Shuffling </vt:lpstr>
      <vt:lpstr>Bit-Shuffling (cont'd)</vt:lpstr>
      <vt:lpstr>Indexing Over Z-Values</vt:lpstr>
      <vt:lpstr>Hilbert Curve</vt:lpstr>
      <vt:lpstr>Hilbert Curve (cont'd)</vt:lpstr>
      <vt:lpstr>Bitmap Index</vt:lpstr>
      <vt:lpstr>Quad Trees</vt:lpstr>
      <vt:lpstr>Another Example of Quad Trees</vt:lpstr>
      <vt:lpstr>Reading Materials</vt:lpstr>
      <vt:lpstr>Exercises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 Data Management</dc:title>
  <dc:creator>xlian</dc:creator>
  <cp:lastModifiedBy>Lian, Xiang</cp:lastModifiedBy>
  <cp:revision>616</cp:revision>
  <dcterms:created xsi:type="dcterms:W3CDTF">2006-08-16T00:00:00Z</dcterms:created>
  <dcterms:modified xsi:type="dcterms:W3CDTF">2018-01-23T23:41:45Z</dcterms:modified>
</cp:coreProperties>
</file>