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79"/>
  </p:notesMasterIdLst>
  <p:sldIdLst>
    <p:sldId id="256" r:id="rId3"/>
    <p:sldId id="257" r:id="rId4"/>
    <p:sldId id="281" r:id="rId5"/>
    <p:sldId id="427" r:id="rId6"/>
    <p:sldId id="428" r:id="rId7"/>
    <p:sldId id="433" r:id="rId8"/>
    <p:sldId id="429" r:id="rId9"/>
    <p:sldId id="430" r:id="rId10"/>
    <p:sldId id="431" r:id="rId11"/>
    <p:sldId id="432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26" r:id="rId22"/>
    <p:sldId id="456" r:id="rId23"/>
    <p:sldId id="444" r:id="rId24"/>
    <p:sldId id="443" r:id="rId25"/>
    <p:sldId id="445" r:id="rId26"/>
    <p:sldId id="459" r:id="rId27"/>
    <p:sldId id="460" r:id="rId28"/>
    <p:sldId id="461" r:id="rId29"/>
    <p:sldId id="421" r:id="rId30"/>
    <p:sldId id="458" r:id="rId31"/>
    <p:sldId id="457" r:id="rId32"/>
    <p:sldId id="446" r:id="rId33"/>
    <p:sldId id="447" r:id="rId34"/>
    <p:sldId id="448" r:id="rId35"/>
    <p:sldId id="422" r:id="rId36"/>
    <p:sldId id="455" r:id="rId37"/>
    <p:sldId id="454" r:id="rId38"/>
    <p:sldId id="469" r:id="rId39"/>
    <p:sldId id="470" r:id="rId40"/>
    <p:sldId id="462" r:id="rId41"/>
    <p:sldId id="471" r:id="rId42"/>
    <p:sldId id="463" r:id="rId43"/>
    <p:sldId id="464" r:id="rId44"/>
    <p:sldId id="465" r:id="rId45"/>
    <p:sldId id="466" r:id="rId46"/>
    <p:sldId id="423" r:id="rId47"/>
    <p:sldId id="467" r:id="rId48"/>
    <p:sldId id="468" r:id="rId49"/>
    <p:sldId id="488" r:id="rId50"/>
    <p:sldId id="489" r:id="rId51"/>
    <p:sldId id="490" r:id="rId52"/>
    <p:sldId id="487" r:id="rId53"/>
    <p:sldId id="491" r:id="rId54"/>
    <p:sldId id="450" r:id="rId55"/>
    <p:sldId id="472" r:id="rId56"/>
    <p:sldId id="473" r:id="rId57"/>
    <p:sldId id="474" r:id="rId58"/>
    <p:sldId id="476" r:id="rId59"/>
    <p:sldId id="475" r:id="rId60"/>
    <p:sldId id="477" r:id="rId61"/>
    <p:sldId id="478" r:id="rId62"/>
    <p:sldId id="479" r:id="rId63"/>
    <p:sldId id="480" r:id="rId64"/>
    <p:sldId id="481" r:id="rId65"/>
    <p:sldId id="482" r:id="rId66"/>
    <p:sldId id="483" r:id="rId67"/>
    <p:sldId id="484" r:id="rId68"/>
    <p:sldId id="485" r:id="rId69"/>
    <p:sldId id="486" r:id="rId70"/>
    <p:sldId id="451" r:id="rId71"/>
    <p:sldId id="492" r:id="rId72"/>
    <p:sldId id="493" r:id="rId73"/>
    <p:sldId id="494" r:id="rId74"/>
    <p:sldId id="495" r:id="rId75"/>
    <p:sldId id="424" r:id="rId76"/>
    <p:sldId id="341" r:id="rId77"/>
    <p:sldId id="420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00FF"/>
    <a:srgbClr val="FFC5C5"/>
    <a:srgbClr val="FF33CC"/>
    <a:srgbClr val="3333FF"/>
    <a:srgbClr val="FFBDBD"/>
    <a:srgbClr val="B7B7FF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75149" autoAdjust="0"/>
  </p:normalViewPr>
  <p:slideViewPr>
    <p:cSldViewPr>
      <p:cViewPr varScale="1">
        <p:scale>
          <a:sx n="111" d="100"/>
          <a:sy n="111" d="100"/>
        </p:scale>
        <p:origin x="318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slides of this Big Data </a:t>
            </a:r>
            <a:r>
              <a:rPr lang="en-US" dirty="0" smtClean="0"/>
              <a:t>course</a:t>
            </a:r>
            <a:r>
              <a:rPr lang="en-US" baseline="0" dirty="0" smtClean="0"/>
              <a:t> used some public slides/materials on the Web. I would like to acknowledge these resources, and please let me know if I failed to cite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591E87BC-B75B-420F-98DE-C19EACD1DA0D}" type="slidenum">
              <a:rPr lang="en-GB" smtClean="0"/>
              <a:pPr defTabSz="911482"/>
              <a:t>38</a:t>
            </a:fld>
            <a:endParaRPr lang="en-GB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050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0CB03AEF-385D-486F-8443-582D3770FCA0}" type="slidenum">
              <a:rPr lang="en-GB" smtClean="0"/>
              <a:pPr defTabSz="911482"/>
              <a:t>40</a:t>
            </a:fld>
            <a:endParaRPr lang="en-GB" smtClean="0"/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691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https://www.lynda.com/Hadoop-tutorials/Introducing-Hadoop/191942/369541-4.html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7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Oozie</a:t>
            </a:r>
            <a:r>
              <a:rPr lang="en-US" dirty="0" smtClean="0"/>
              <a:t>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workflow or coordination of jobs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Pig: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scripting language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Hive: HQL or the SQL-like query language that is used to query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Hbase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YARN: Yet Another Resource Negotiator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(Map Reduce Version Two)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7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A63F802-E59E-4480-AB12-5A0E8FB09767}" type="slidenum">
              <a:rPr lang="en-GB" smtClean="0"/>
              <a:pPr defTabSz="911482"/>
              <a:t>55</a:t>
            </a:fld>
            <a:endParaRPr lang="en-GB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7656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755C09-8E0A-40B6-8A25-188ABBB9A511}" type="slidenum">
              <a:rPr lang="en-US" sz="1200">
                <a:solidFill>
                  <a:prstClr val="black"/>
                </a:solidFill>
              </a:rPr>
              <a:pPr/>
              <a:t>56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9000"/>
          </a:xfrm>
          <a:ln/>
        </p:spPr>
      </p:sp>
      <p:sp>
        <p:nvSpPr>
          <p:cNvPr id="2458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032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3492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579A913F-144C-4EC5-868B-DC0A768C4373}" type="slidenum">
              <a:rPr lang="en-GB" smtClean="0"/>
              <a:pPr defTabSz="911482"/>
              <a:t>60</a:t>
            </a:fld>
            <a:endParaRPr lang="en-GB" smtClean="0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147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https://www.lynda.com/Amazon-Web-Services-tutorials/Welcome/383048/435232-4.html?srchtrk=index%3a1%0alinktypeid%3a2%0aq%3aamazon+web+services%0apage%3a1%0as%3arelevance%0asa%3atrue%0aproducttypeid%3a2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www.cse.buffalo.edu/~bina/cse487/fall2010/AWSOct18.ppt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0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grid.hust.edu.cn/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xhshi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/course/files/talk-MapReduce.ppt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Jimmy Lin’s slides (at UMD) http://www.cs.kent.edu/~jin/BigData/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https://research.google.com/archive/mapreduce-osdi04-slides/index.html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2CF7154E-FE2C-4094-9169-5F6DACF2D87A}" type="slidenum">
              <a:rPr lang="en-US" smtClean="0"/>
              <a:pPr defTabSz="911482"/>
              <a:t>11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572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E0E3AECE-B484-4CCE-BBA3-71147881B3B6}" type="slidenum">
              <a:rPr lang="en-US" smtClean="0"/>
              <a:pPr defTabSz="911482"/>
              <a:t>12</a:t>
            </a:fld>
            <a:endParaRPr lang="en-US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08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EE3B3EE-3CD6-4E0D-BD42-34D565D868CA}" type="slidenum">
              <a:rPr lang="en-US" smtClean="0"/>
              <a:pPr defTabSz="911482"/>
              <a:t>14</a:t>
            </a:fld>
            <a:endParaRPr lang="en-US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9358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FCBC24-00BC-8F4A-933C-C292B0295708}" type="slidenum">
              <a:rPr lang="en-US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5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60D0F-BF1A-4516-AC34-96BE46428E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0563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36DC83A5-0AF8-48A5-8355-DDDABE8AA4B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816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3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2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3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0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66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1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9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7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24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00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google.com/archive/mapreduc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.edu/" TargetMode="External"/><Relationship Id="rId2" Type="http://schemas.openxmlformats.org/officeDocument/2006/relationships/hyperlink" Target="https://www.lynda.com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users.cs.umn.edu/~eldawy/publications/ICDE15_industrial_522.pdf" TargetMode="External"/><Relationship Id="rId7" Type="http://schemas.openxmlformats.org/officeDocument/2006/relationships/hyperlink" Target="https://www.lynda.com/" TargetMode="External"/><Relationship Id="rId2" Type="http://schemas.openxmlformats.org/officeDocument/2006/relationships/hyperlink" Target="https://static.googleusercontent.com/media/research.google.com/en/archive/mapreduce-osdi0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.cs50.net/2014/fall/seminars/aws/aws.pdf" TargetMode="External"/><Relationship Id="rId5" Type="http://schemas.openxmlformats.org/officeDocument/2006/relationships/hyperlink" Target="http://javaarm.com/file/apache/Hadoop/books/Hadoop-The.Definitive.Guide_4.edition_a_Tom.White_April-2015.pdf" TargetMode="External"/><Relationship Id="rId4" Type="http://schemas.openxmlformats.org/officeDocument/2006/relationships/hyperlink" Target="http://www.nowpublishers.com/article/DownloadSummary/DBS-054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CS 63016 &amp; CS </a:t>
            </a:r>
            <a:r>
              <a:rPr lang="en-US" sz="4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73016 </a:t>
            </a:r>
            <a: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Big </a:t>
            </a: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Data Analytics</a:t>
            </a:r>
            <a:endParaRPr lang="en-US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96440" y="3246120"/>
            <a:ext cx="71856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000" kern="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Chapter 4: MapReduce</a:t>
            </a:r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Distributed Word Count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" y="2580324"/>
            <a:ext cx="129540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3158245"/>
            <a:ext cx="915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very 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</a:t>
            </a:r>
          </a:p>
          <a:p>
            <a:pPr algn="ctr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</a:t>
            </a:r>
          </a:p>
        </p:txBody>
      </p:sp>
      <p:grpSp>
        <p:nvGrpSpPr>
          <p:cNvPr id="78853" name="Group 5"/>
          <p:cNvGrpSpPr>
            <a:grpSpLocks/>
          </p:cNvGrpSpPr>
          <p:nvPr/>
        </p:nvGrpSpPr>
        <p:grpSpPr bwMode="auto">
          <a:xfrm>
            <a:off x="1417743" y="2631378"/>
            <a:ext cx="1932305" cy="2539746"/>
            <a:chOff x="1038" y="1524"/>
            <a:chExt cx="1074" cy="1212"/>
          </a:xfrm>
        </p:grpSpPr>
        <p:sp>
          <p:nvSpPr>
            <p:cNvPr id="8226" name="Rectangle 6"/>
            <p:cNvSpPr>
              <a:spLocks noChangeArrowheads="1"/>
            </p:cNvSpPr>
            <p:nvPr/>
          </p:nvSpPr>
          <p:spPr bwMode="auto">
            <a:xfrm>
              <a:off x="1392" y="153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7" name="Rectangle 7"/>
            <p:cNvSpPr>
              <a:spLocks noChangeArrowheads="1"/>
            </p:cNvSpPr>
            <p:nvPr/>
          </p:nvSpPr>
          <p:spPr bwMode="auto">
            <a:xfrm>
              <a:off x="1392" y="177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8" name="Rectangle 8"/>
            <p:cNvSpPr>
              <a:spLocks noChangeArrowheads="1"/>
            </p:cNvSpPr>
            <p:nvPr/>
          </p:nvSpPr>
          <p:spPr bwMode="auto">
            <a:xfrm>
              <a:off x="1392" y="201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1392" y="2544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0" name="Line 10"/>
            <p:cNvSpPr>
              <a:spLocks noChangeShapeType="1"/>
            </p:cNvSpPr>
            <p:nvPr/>
          </p:nvSpPr>
          <p:spPr bwMode="auto">
            <a:xfrm>
              <a:off x="1749" y="2304"/>
              <a:ext cx="1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1" name="Line 11"/>
            <p:cNvSpPr>
              <a:spLocks noChangeShapeType="1"/>
            </p:cNvSpPr>
            <p:nvPr/>
          </p:nvSpPr>
          <p:spPr bwMode="auto">
            <a:xfrm flipV="1">
              <a:off x="1038" y="2062"/>
              <a:ext cx="286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2" name="Text Box 12"/>
            <p:cNvSpPr txBox="1">
              <a:spLocks noChangeArrowheads="1"/>
            </p:cNvSpPr>
            <p:nvPr/>
          </p:nvSpPr>
          <p:spPr bwMode="auto">
            <a:xfrm>
              <a:off x="1435" y="1524"/>
              <a:ext cx="64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8233" name="Text Box 13"/>
            <p:cNvSpPr txBox="1">
              <a:spLocks noChangeArrowheads="1"/>
            </p:cNvSpPr>
            <p:nvPr/>
          </p:nvSpPr>
          <p:spPr bwMode="auto">
            <a:xfrm>
              <a:off x="1435" y="1764"/>
              <a:ext cx="64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8234" name="Text Box 14"/>
            <p:cNvSpPr txBox="1">
              <a:spLocks noChangeArrowheads="1"/>
            </p:cNvSpPr>
            <p:nvPr/>
          </p:nvSpPr>
          <p:spPr bwMode="auto">
            <a:xfrm>
              <a:off x="1439" y="1998"/>
              <a:ext cx="64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8235" name="Text Box 15"/>
            <p:cNvSpPr txBox="1">
              <a:spLocks noChangeArrowheads="1"/>
            </p:cNvSpPr>
            <p:nvPr/>
          </p:nvSpPr>
          <p:spPr bwMode="auto">
            <a:xfrm>
              <a:off x="1435" y="2523"/>
              <a:ext cx="64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</p:grpSp>
      <p:grpSp>
        <p:nvGrpSpPr>
          <p:cNvPr id="78864" name="Group 16"/>
          <p:cNvGrpSpPr>
            <a:grpSpLocks/>
          </p:cNvGrpSpPr>
          <p:nvPr/>
        </p:nvGrpSpPr>
        <p:grpSpPr bwMode="auto">
          <a:xfrm>
            <a:off x="3350048" y="2629281"/>
            <a:ext cx="3195320" cy="2552319"/>
            <a:chOff x="2160" y="1518"/>
            <a:chExt cx="1776" cy="1218"/>
          </a:xfrm>
        </p:grpSpPr>
        <p:sp>
          <p:nvSpPr>
            <p:cNvPr id="8205" name="Text Box 17"/>
            <p:cNvSpPr txBox="1">
              <a:spLocks noChangeArrowheads="1"/>
            </p:cNvSpPr>
            <p:nvPr/>
          </p:nvSpPr>
          <p:spPr bwMode="auto">
            <a:xfrm>
              <a:off x="2416" y="1529"/>
              <a:ext cx="482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06" name="Text Box 18"/>
            <p:cNvSpPr txBox="1">
              <a:spLocks noChangeArrowheads="1"/>
            </p:cNvSpPr>
            <p:nvPr/>
          </p:nvSpPr>
          <p:spPr bwMode="auto">
            <a:xfrm>
              <a:off x="2416" y="1747"/>
              <a:ext cx="482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07" name="Text Box 19"/>
            <p:cNvSpPr txBox="1">
              <a:spLocks noChangeArrowheads="1"/>
            </p:cNvSpPr>
            <p:nvPr/>
          </p:nvSpPr>
          <p:spPr bwMode="auto">
            <a:xfrm>
              <a:off x="2416" y="2002"/>
              <a:ext cx="482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08" name="Text Box 20"/>
            <p:cNvSpPr txBox="1">
              <a:spLocks noChangeArrowheads="1"/>
            </p:cNvSpPr>
            <p:nvPr/>
          </p:nvSpPr>
          <p:spPr bwMode="auto">
            <a:xfrm>
              <a:off x="2416" y="2511"/>
              <a:ext cx="482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09" name="Rectangle 21"/>
            <p:cNvSpPr>
              <a:spLocks noChangeArrowheads="1"/>
            </p:cNvSpPr>
            <p:nvPr/>
          </p:nvSpPr>
          <p:spPr bwMode="auto">
            <a:xfrm>
              <a:off x="3216" y="153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0" name="Rectangle 22"/>
            <p:cNvSpPr>
              <a:spLocks noChangeArrowheads="1"/>
            </p:cNvSpPr>
            <p:nvPr/>
          </p:nvSpPr>
          <p:spPr bwMode="auto">
            <a:xfrm>
              <a:off x="3216" y="177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1" name="Rectangle 23"/>
            <p:cNvSpPr>
              <a:spLocks noChangeArrowheads="1"/>
            </p:cNvSpPr>
            <p:nvPr/>
          </p:nvSpPr>
          <p:spPr bwMode="auto">
            <a:xfrm>
              <a:off x="3216" y="201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2" name="Rectangle 24"/>
            <p:cNvSpPr>
              <a:spLocks noChangeArrowheads="1"/>
            </p:cNvSpPr>
            <p:nvPr/>
          </p:nvSpPr>
          <p:spPr bwMode="auto">
            <a:xfrm>
              <a:off x="3216" y="2544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3" name="Line 25"/>
            <p:cNvSpPr>
              <a:spLocks noChangeShapeType="1"/>
            </p:cNvSpPr>
            <p:nvPr/>
          </p:nvSpPr>
          <p:spPr bwMode="auto">
            <a:xfrm>
              <a:off x="3573" y="2304"/>
              <a:ext cx="1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4" name="Line 26"/>
            <p:cNvSpPr>
              <a:spLocks noChangeShapeType="1"/>
            </p:cNvSpPr>
            <p:nvPr/>
          </p:nvSpPr>
          <p:spPr bwMode="auto">
            <a:xfrm>
              <a:off x="2160" y="163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5" name="Line 27"/>
            <p:cNvSpPr>
              <a:spLocks noChangeShapeType="1"/>
            </p:cNvSpPr>
            <p:nvPr/>
          </p:nvSpPr>
          <p:spPr bwMode="auto">
            <a:xfrm>
              <a:off x="2160" y="187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6" name="Line 28"/>
            <p:cNvSpPr>
              <a:spLocks noChangeShapeType="1"/>
            </p:cNvSpPr>
            <p:nvPr/>
          </p:nvSpPr>
          <p:spPr bwMode="auto">
            <a:xfrm>
              <a:off x="2160" y="211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7" name="Line 29"/>
            <p:cNvSpPr>
              <a:spLocks noChangeShapeType="1"/>
            </p:cNvSpPr>
            <p:nvPr/>
          </p:nvSpPr>
          <p:spPr bwMode="auto">
            <a:xfrm>
              <a:off x="2160" y="2640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8" name="Line 30"/>
            <p:cNvSpPr>
              <a:spLocks noChangeShapeType="1"/>
            </p:cNvSpPr>
            <p:nvPr/>
          </p:nvSpPr>
          <p:spPr bwMode="auto">
            <a:xfrm>
              <a:off x="2880" y="1629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9" name="Line 31"/>
            <p:cNvSpPr>
              <a:spLocks noChangeShapeType="1"/>
            </p:cNvSpPr>
            <p:nvPr/>
          </p:nvSpPr>
          <p:spPr bwMode="auto">
            <a:xfrm>
              <a:off x="2880" y="1869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0" name="Line 32"/>
            <p:cNvSpPr>
              <a:spLocks noChangeShapeType="1"/>
            </p:cNvSpPr>
            <p:nvPr/>
          </p:nvSpPr>
          <p:spPr bwMode="auto">
            <a:xfrm>
              <a:off x="2880" y="2109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1" name="Line 33"/>
            <p:cNvSpPr>
              <a:spLocks noChangeShapeType="1"/>
            </p:cNvSpPr>
            <p:nvPr/>
          </p:nvSpPr>
          <p:spPr bwMode="auto">
            <a:xfrm>
              <a:off x="2880" y="2637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2" name="Text Box 34"/>
            <p:cNvSpPr txBox="1">
              <a:spLocks noChangeArrowheads="1"/>
            </p:cNvSpPr>
            <p:nvPr/>
          </p:nvSpPr>
          <p:spPr bwMode="auto">
            <a:xfrm>
              <a:off x="3340" y="1518"/>
              <a:ext cx="41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23" name="Text Box 35"/>
            <p:cNvSpPr txBox="1">
              <a:spLocks noChangeArrowheads="1"/>
            </p:cNvSpPr>
            <p:nvPr/>
          </p:nvSpPr>
          <p:spPr bwMode="auto">
            <a:xfrm>
              <a:off x="3340" y="1767"/>
              <a:ext cx="41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24" name="Text Box 36"/>
            <p:cNvSpPr txBox="1">
              <a:spLocks noChangeArrowheads="1"/>
            </p:cNvSpPr>
            <p:nvPr/>
          </p:nvSpPr>
          <p:spPr bwMode="auto">
            <a:xfrm>
              <a:off x="3346" y="1998"/>
              <a:ext cx="41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25" name="Text Box 37"/>
            <p:cNvSpPr txBox="1">
              <a:spLocks noChangeArrowheads="1"/>
            </p:cNvSpPr>
            <p:nvPr/>
          </p:nvSpPr>
          <p:spPr bwMode="auto">
            <a:xfrm>
              <a:off x="3364" y="2532"/>
              <a:ext cx="41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</p:grpSp>
      <p:grpSp>
        <p:nvGrpSpPr>
          <p:cNvPr id="78886" name="Group 38"/>
          <p:cNvGrpSpPr>
            <a:grpSpLocks/>
          </p:cNvGrpSpPr>
          <p:nvPr/>
        </p:nvGrpSpPr>
        <p:grpSpPr bwMode="auto">
          <a:xfrm>
            <a:off x="6599607" y="3423343"/>
            <a:ext cx="2459461" cy="905256"/>
            <a:chOff x="3968" y="1874"/>
            <a:chExt cx="1367" cy="432"/>
          </a:xfrm>
        </p:grpSpPr>
        <p:sp>
          <p:nvSpPr>
            <p:cNvPr id="8200" name="Text Box 39"/>
            <p:cNvSpPr txBox="1">
              <a:spLocks noChangeArrowheads="1"/>
            </p:cNvSpPr>
            <p:nvPr/>
          </p:nvSpPr>
          <p:spPr bwMode="auto">
            <a:xfrm>
              <a:off x="4094" y="1958"/>
              <a:ext cx="526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merge</a:t>
              </a:r>
            </a:p>
          </p:txBody>
        </p:sp>
        <p:sp>
          <p:nvSpPr>
            <p:cNvPr id="8201" name="Line 40"/>
            <p:cNvSpPr>
              <a:spLocks noChangeShapeType="1"/>
            </p:cNvSpPr>
            <p:nvPr/>
          </p:nvSpPr>
          <p:spPr bwMode="auto">
            <a:xfrm>
              <a:off x="3968" y="2082"/>
              <a:ext cx="1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2" name="Line 41"/>
            <p:cNvSpPr>
              <a:spLocks noChangeShapeType="1"/>
            </p:cNvSpPr>
            <p:nvPr/>
          </p:nvSpPr>
          <p:spPr bwMode="auto">
            <a:xfrm>
              <a:off x="4561" y="2082"/>
              <a:ext cx="1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3" name="Rectangle 42"/>
            <p:cNvSpPr>
              <a:spLocks noChangeArrowheads="1"/>
            </p:cNvSpPr>
            <p:nvPr/>
          </p:nvSpPr>
          <p:spPr bwMode="auto">
            <a:xfrm>
              <a:off x="4722" y="1874"/>
              <a:ext cx="613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4" name="Text Box 43"/>
            <p:cNvSpPr txBox="1">
              <a:spLocks noChangeArrowheads="1"/>
            </p:cNvSpPr>
            <p:nvPr/>
          </p:nvSpPr>
          <p:spPr bwMode="auto">
            <a:xfrm>
              <a:off x="4736" y="1935"/>
              <a:ext cx="561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merged</a:t>
              </a:r>
            </a:p>
            <a:p>
              <a:pPr algn="ctr"/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81000" y="117236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u="sng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Word count</a:t>
            </a:r>
            <a:r>
              <a:rPr lang="en-US" sz="28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to count the number of words in documents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Parallelization Challenges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assign work units to workers?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 have more work units than workers?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workers need to share partial results?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aggregate partial results?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know all the workers have finished?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workers die?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730969" y="6172200"/>
            <a:ext cx="6680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common theme of all of these problems?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30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Theme?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8235" y="1440050"/>
            <a:ext cx="8229600" cy="4530725"/>
          </a:xfrm>
        </p:spPr>
        <p:txBody>
          <a:bodyPr/>
          <a:lstStyle/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Parallelization problems arise from:</a:t>
            </a:r>
          </a:p>
          <a:p>
            <a:pPr lvl="1"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workers (e.g., to exchange state)</a:t>
            </a:r>
          </a:p>
          <a:p>
            <a:pPr lvl="1"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shared resources (e.g., data)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we need a synchronization mechanism</a:t>
            </a:r>
          </a:p>
          <a:p>
            <a:pPr lvl="1" algn="just" eaLnBrk="1" hangingPunct="1"/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5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ead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0"/>
              <a:t>Source: Ricardo Guimarães Herrmann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176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Multiple Workers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because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the order in which workers run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when workers interrupt each other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the order in which workers access shared data</a:t>
            </a:r>
          </a:p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we need: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Semaphores (lock, unlock)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variables (wait, notify, broadcast)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</a:p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Still, lots of problems: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Deadlock,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livelock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race conditions...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Dining philosophers, sleeping barbers, cigarette smokers...</a:t>
            </a:r>
          </a:p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Moral of the story: be careful!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43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Tools</a:t>
            </a:r>
            <a:endParaRPr lang="en-US" sz="4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models</a:t>
            </a:r>
          </a:p>
          <a:p>
            <a:pPr lvl="1"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(MPI)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Patterns</a:t>
            </a:r>
          </a:p>
          <a:p>
            <a:pPr lvl="1"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Master-slaves</a:t>
            </a:r>
          </a:p>
          <a:p>
            <a:pPr lvl="1"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Producer-consumer flows</a:t>
            </a:r>
          </a:p>
          <a:p>
            <a:pPr lvl="1"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work queues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34225" y="1265238"/>
            <a:ext cx="1428016" cy="1630352"/>
            <a:chOff x="2667000" y="1524000"/>
            <a:chExt cx="1965776" cy="2243274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1695156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Message Passing</a:t>
              </a: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41774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41774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428999" y="3386139"/>
              <a:ext cx="441774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810001" y="3386139"/>
              <a:ext cx="441774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191002" y="3386139"/>
              <a:ext cx="441774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6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4800600" y="1265238"/>
            <a:ext cx="2005012" cy="1630352"/>
            <a:chOff x="5181600" y="1524000"/>
            <a:chExt cx="2759075" cy="2243274"/>
          </a:xfrm>
        </p:grpSpPr>
        <p:cxnSp>
          <p:nvCxnSpPr>
            <p:cNvPr id="2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626171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Shared Memory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41617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5562601" y="3386139"/>
              <a:ext cx="441617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30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41617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2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41617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6705599" y="3386139"/>
              <a:ext cx="441617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rgbClr val="EEECE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Memory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1295400" y="5017328"/>
            <a:ext cx="1471246" cy="1459672"/>
            <a:chOff x="1271954" y="4419600"/>
            <a:chExt cx="1471246" cy="1459672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271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1828800" y="4648200"/>
              <a:ext cx="381000" cy="353786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676400" y="44196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master</a:t>
              </a:r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652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2033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AutoShape 4"/>
            <p:cNvSpPr>
              <a:spLocks noChangeArrowheads="1"/>
            </p:cNvSpPr>
            <p:nvPr/>
          </p:nvSpPr>
          <p:spPr bwMode="auto">
            <a:xfrm>
              <a:off x="2414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9" name="Straight Arrow Connector 128"/>
            <p:cNvCxnSpPr>
              <a:stCxn id="63" idx="2"/>
              <a:endCxn id="59" idx="0"/>
            </p:cNvCxnSpPr>
            <p:nvPr/>
          </p:nvCxnSpPr>
          <p:spPr bwMode="auto">
            <a:xfrm rot="5400000">
              <a:off x="1561682" y="4876382"/>
              <a:ext cx="332014" cy="583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3" idx="2"/>
              <a:endCxn id="134" idx="0"/>
            </p:cNvCxnSpPr>
            <p:nvPr/>
          </p:nvCxnSpPr>
          <p:spPr bwMode="auto">
            <a:xfrm rot="5400000">
              <a:off x="1752182" y="5066882"/>
              <a:ext cx="332014" cy="202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63" idx="2"/>
              <a:endCxn id="135" idx="0"/>
            </p:cNvCxnSpPr>
            <p:nvPr/>
          </p:nvCxnSpPr>
          <p:spPr bwMode="auto">
            <a:xfrm rot="16200000" flipH="1">
              <a:off x="1942681" y="5078604"/>
              <a:ext cx="332014" cy="178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63" idx="2"/>
              <a:endCxn id="136" idx="0"/>
            </p:cNvCxnSpPr>
            <p:nvPr/>
          </p:nvCxnSpPr>
          <p:spPr bwMode="auto">
            <a:xfrm rot="16200000" flipH="1">
              <a:off x="2133181" y="4888104"/>
              <a:ext cx="332014" cy="559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slaves</a:t>
              </a: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223846" y="4864928"/>
            <a:ext cx="2743200" cy="1916872"/>
            <a:chOff x="3276600" y="4267200"/>
            <a:chExt cx="2743200" cy="1916872"/>
          </a:xfrm>
        </p:grpSpPr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6869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AutoShape 4"/>
            <p:cNvSpPr>
              <a:spLocks noChangeArrowheads="1"/>
            </p:cNvSpPr>
            <p:nvPr/>
          </p:nvSpPr>
          <p:spPr bwMode="auto">
            <a:xfrm>
              <a:off x="42965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1" name="Straight Arrow Connector 150"/>
            <p:cNvCxnSpPr>
              <a:stCxn id="149" idx="3"/>
              <a:endCxn id="150" idx="1"/>
            </p:cNvCxnSpPr>
            <p:nvPr/>
          </p:nvCxnSpPr>
          <p:spPr bwMode="auto">
            <a:xfrm>
              <a:off x="4015154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AutoShape 8"/>
            <p:cNvSpPr>
              <a:spLocks noChangeArrowheads="1"/>
            </p:cNvSpPr>
            <p:nvPr/>
          </p:nvSpPr>
          <p:spPr bwMode="auto">
            <a:xfrm>
              <a:off x="36869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AutoShape 4"/>
            <p:cNvSpPr>
              <a:spLocks noChangeArrowheads="1"/>
            </p:cNvSpPr>
            <p:nvPr/>
          </p:nvSpPr>
          <p:spPr bwMode="auto">
            <a:xfrm>
              <a:off x="42965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Straight Arrow Connector 159"/>
            <p:cNvCxnSpPr>
              <a:stCxn id="158" idx="3"/>
              <a:endCxn id="159" idx="1"/>
            </p:cNvCxnSpPr>
            <p:nvPr/>
          </p:nvCxnSpPr>
          <p:spPr bwMode="auto">
            <a:xfrm>
              <a:off x="4015154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utoShape 8"/>
            <p:cNvSpPr>
              <a:spLocks noChangeArrowheads="1"/>
            </p:cNvSpPr>
            <p:nvPr/>
          </p:nvSpPr>
          <p:spPr bwMode="auto">
            <a:xfrm>
              <a:off x="36869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AutoShape 4"/>
            <p:cNvSpPr>
              <a:spLocks noChangeArrowheads="1"/>
            </p:cNvSpPr>
            <p:nvPr/>
          </p:nvSpPr>
          <p:spPr bwMode="auto">
            <a:xfrm>
              <a:off x="42965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3" name="Straight Arrow Connector 162"/>
            <p:cNvCxnSpPr>
              <a:stCxn id="161" idx="3"/>
              <a:endCxn id="162" idx="1"/>
            </p:cNvCxnSpPr>
            <p:nvPr/>
          </p:nvCxnSpPr>
          <p:spPr bwMode="auto">
            <a:xfrm>
              <a:off x="4015154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AutoShape 8"/>
            <p:cNvSpPr>
              <a:spLocks noChangeArrowheads="1"/>
            </p:cNvSpPr>
            <p:nvPr/>
          </p:nvSpPr>
          <p:spPr bwMode="auto">
            <a:xfrm>
              <a:off x="36869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auto">
            <a:xfrm>
              <a:off x="42965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6" name="Straight Arrow Connector 165"/>
            <p:cNvCxnSpPr>
              <a:stCxn id="164" idx="3"/>
              <a:endCxn id="165" idx="1"/>
            </p:cNvCxnSpPr>
            <p:nvPr/>
          </p:nvCxnSpPr>
          <p:spPr bwMode="auto">
            <a:xfrm>
              <a:off x="4015154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AutoShape 8"/>
            <p:cNvSpPr>
              <a:spLocks noChangeArrowheads="1"/>
            </p:cNvSpPr>
            <p:nvPr/>
          </p:nvSpPr>
          <p:spPr bwMode="auto">
            <a:xfrm>
              <a:off x="4624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52343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9" name="Straight Arrow Connector 168"/>
            <p:cNvCxnSpPr>
              <a:stCxn id="167" idx="3"/>
              <a:endCxn id="168" idx="1"/>
            </p:cNvCxnSpPr>
            <p:nvPr/>
          </p:nvCxnSpPr>
          <p:spPr bwMode="auto">
            <a:xfrm>
              <a:off x="4953000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4624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AutoShape 4"/>
            <p:cNvSpPr>
              <a:spLocks noChangeArrowheads="1"/>
            </p:cNvSpPr>
            <p:nvPr/>
          </p:nvSpPr>
          <p:spPr bwMode="auto">
            <a:xfrm>
              <a:off x="52343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2" name="Straight Arrow Connector 171"/>
            <p:cNvCxnSpPr>
              <a:stCxn id="170" idx="3"/>
              <a:endCxn id="171" idx="1"/>
            </p:cNvCxnSpPr>
            <p:nvPr/>
          </p:nvCxnSpPr>
          <p:spPr bwMode="auto">
            <a:xfrm>
              <a:off x="4953000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AutoShape 8"/>
            <p:cNvSpPr>
              <a:spLocks noChangeArrowheads="1"/>
            </p:cNvSpPr>
            <p:nvPr/>
          </p:nvSpPr>
          <p:spPr bwMode="auto">
            <a:xfrm>
              <a:off x="4624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2343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5" name="Straight Arrow Connector 174"/>
            <p:cNvCxnSpPr>
              <a:stCxn id="173" idx="3"/>
              <a:endCxn id="174" idx="1"/>
            </p:cNvCxnSpPr>
            <p:nvPr/>
          </p:nvCxnSpPr>
          <p:spPr bwMode="auto">
            <a:xfrm>
              <a:off x="4953000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AutoShape 8"/>
            <p:cNvSpPr>
              <a:spLocks noChangeArrowheads="1"/>
            </p:cNvSpPr>
            <p:nvPr/>
          </p:nvSpPr>
          <p:spPr bwMode="auto">
            <a:xfrm>
              <a:off x="4624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AutoShape 4"/>
            <p:cNvSpPr>
              <a:spLocks noChangeArrowheads="1"/>
            </p:cNvSpPr>
            <p:nvPr/>
          </p:nvSpPr>
          <p:spPr bwMode="auto">
            <a:xfrm>
              <a:off x="52343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8" name="Straight Arrow Connector 177"/>
            <p:cNvCxnSpPr>
              <a:stCxn id="176" idx="3"/>
              <a:endCxn id="177" idx="1"/>
            </p:cNvCxnSpPr>
            <p:nvPr/>
          </p:nvCxnSpPr>
          <p:spPr bwMode="auto">
            <a:xfrm>
              <a:off x="4953000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producer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consumer</a:t>
              </a: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4343400" y="59436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producer</a:t>
              </a:r>
            </a:p>
          </p:txBody>
        </p:sp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5029200" y="59436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consumer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271846" y="5093528"/>
            <a:ext cx="2133600" cy="1447800"/>
            <a:chOff x="6248400" y="4495800"/>
            <a:chExt cx="2133600" cy="1447800"/>
          </a:xfrm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8053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AutoShape 4"/>
            <p:cNvSpPr>
              <a:spLocks noChangeArrowheads="1"/>
            </p:cNvSpPr>
            <p:nvPr/>
          </p:nvSpPr>
          <p:spPr bwMode="auto">
            <a:xfrm>
              <a:off x="8053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AutoShape 4"/>
            <p:cNvSpPr>
              <a:spLocks noChangeArrowheads="1"/>
            </p:cNvSpPr>
            <p:nvPr/>
          </p:nvSpPr>
          <p:spPr bwMode="auto">
            <a:xfrm>
              <a:off x="8053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AutoShape 4"/>
            <p:cNvSpPr>
              <a:spLocks noChangeArrowheads="1"/>
            </p:cNvSpPr>
            <p:nvPr/>
          </p:nvSpPr>
          <p:spPr bwMode="auto">
            <a:xfrm>
              <a:off x="8053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AutoShape 4"/>
            <p:cNvSpPr>
              <a:spLocks noChangeArrowheads="1"/>
            </p:cNvSpPr>
            <p:nvPr/>
          </p:nvSpPr>
          <p:spPr bwMode="auto">
            <a:xfrm>
              <a:off x="6910754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AutoShape 4"/>
            <p:cNvSpPr>
              <a:spLocks noChangeArrowheads="1"/>
            </p:cNvSpPr>
            <p:nvPr/>
          </p:nvSpPr>
          <p:spPr bwMode="auto">
            <a:xfrm>
              <a:off x="70866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AutoShape 4"/>
            <p:cNvSpPr>
              <a:spLocks noChangeArrowheads="1"/>
            </p:cNvSpPr>
            <p:nvPr/>
          </p:nvSpPr>
          <p:spPr bwMode="auto">
            <a:xfrm>
              <a:off x="72390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AutoShape 4"/>
            <p:cNvSpPr>
              <a:spLocks noChangeArrowheads="1"/>
            </p:cNvSpPr>
            <p:nvPr/>
          </p:nvSpPr>
          <p:spPr bwMode="auto">
            <a:xfrm>
              <a:off x="73914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AutoShape 4"/>
            <p:cNvSpPr>
              <a:spLocks noChangeArrowheads="1"/>
            </p:cNvSpPr>
            <p:nvPr/>
          </p:nvSpPr>
          <p:spPr bwMode="auto">
            <a:xfrm>
              <a:off x="75438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6" name="Straight Arrow Connector 195"/>
            <p:cNvCxnSpPr>
              <a:stCxn id="183" idx="3"/>
              <a:endCxn id="191" idx="1"/>
            </p:cNvCxnSpPr>
            <p:nvPr/>
          </p:nvCxnSpPr>
          <p:spPr bwMode="auto">
            <a:xfrm>
              <a:off x="6576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9" idx="3"/>
              <a:endCxn id="191" idx="1"/>
            </p:cNvCxnSpPr>
            <p:nvPr/>
          </p:nvCxnSpPr>
          <p:spPr bwMode="auto">
            <a:xfrm flipV="1">
              <a:off x="6576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85" idx="3"/>
              <a:endCxn id="191" idx="1"/>
            </p:cNvCxnSpPr>
            <p:nvPr/>
          </p:nvCxnSpPr>
          <p:spPr bwMode="auto">
            <a:xfrm>
              <a:off x="6576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endCxn id="191" idx="1"/>
            </p:cNvCxnSpPr>
            <p:nvPr/>
          </p:nvCxnSpPr>
          <p:spPr bwMode="auto">
            <a:xfrm flipV="1">
              <a:off x="6553200" y="5219700"/>
              <a:ext cx="357554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AutoShape 8"/>
            <p:cNvSpPr>
              <a:spLocks noChangeArrowheads="1"/>
            </p:cNvSpPr>
            <p:nvPr/>
          </p:nvSpPr>
          <p:spPr bwMode="auto">
            <a:xfrm>
              <a:off x="6248400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AutoShape 8"/>
            <p:cNvSpPr>
              <a:spLocks noChangeArrowheads="1"/>
            </p:cNvSpPr>
            <p:nvPr/>
          </p:nvSpPr>
          <p:spPr bwMode="auto">
            <a:xfrm>
              <a:off x="6248400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AutoShape 8"/>
            <p:cNvSpPr>
              <a:spLocks noChangeArrowheads="1"/>
            </p:cNvSpPr>
            <p:nvPr/>
          </p:nvSpPr>
          <p:spPr bwMode="auto">
            <a:xfrm>
              <a:off x="6248400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AutoShape 8"/>
            <p:cNvSpPr>
              <a:spLocks noChangeArrowheads="1"/>
            </p:cNvSpPr>
            <p:nvPr/>
          </p:nvSpPr>
          <p:spPr bwMode="auto">
            <a:xfrm>
              <a:off x="6248400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4" name="Straight Arrow Connector 213"/>
            <p:cNvCxnSpPr>
              <a:stCxn id="195" idx="3"/>
              <a:endCxn id="184" idx="1"/>
            </p:cNvCxnSpPr>
            <p:nvPr/>
          </p:nvCxnSpPr>
          <p:spPr bwMode="auto">
            <a:xfrm flipV="1">
              <a:off x="7719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95" idx="3"/>
              <a:endCxn id="186" idx="1"/>
            </p:cNvCxnSpPr>
            <p:nvPr/>
          </p:nvCxnSpPr>
          <p:spPr bwMode="auto">
            <a:xfrm flipV="1">
              <a:off x="7719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195" idx="3"/>
              <a:endCxn id="188" idx="1"/>
            </p:cNvCxnSpPr>
            <p:nvPr/>
          </p:nvCxnSpPr>
          <p:spPr bwMode="auto">
            <a:xfrm>
              <a:off x="7719646" y="52197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195" idx="3"/>
              <a:endCxn id="190" idx="1"/>
            </p:cNvCxnSpPr>
            <p:nvPr/>
          </p:nvCxnSpPr>
          <p:spPr bwMode="auto">
            <a:xfrm>
              <a:off x="7719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6" name="Text Box 14"/>
            <p:cNvSpPr txBox="1">
              <a:spLocks noChangeArrowheads="1"/>
            </p:cNvSpPr>
            <p:nvPr/>
          </p:nvSpPr>
          <p:spPr bwMode="auto">
            <a:xfrm>
              <a:off x="6781800" y="53340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 queue</a:t>
              </a:r>
            </a:p>
          </p:txBody>
        </p:sp>
      </p:grpSp>
      <p:sp>
        <p:nvSpPr>
          <p:cNvPr id="224" name="Slide Number Placeholder 2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Concurrency Challenge!</a:t>
            </a:r>
            <a:endParaRPr lang="en-US" sz="4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Concurrency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difficult to reason about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Concurrency is even more difficult to reason about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scale of datacenters (even across datacenters)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failures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multiple interacting services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to mention debugging…</a:t>
            </a:r>
          </a:p>
          <a:p>
            <a:pPr algn="just" eaLnBrk="1" hangingPunct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reality: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Lots of one-off solutions, custom code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you own dedicated library, then program with it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Burden on the programmer to explicitly manage everything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What's the Point?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It's all about the right level of abstraction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von Neumann architecture has served us well, but is no longer appropriate for the multi-core/cluster environment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Hide system-level details from the developers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more race conditions, lock contention, etc.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Separating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 specifies the computation that needs to be performed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 framework (“runtime”) handles actual execution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Ideas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"out", not "up"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Limits of SMP and large shared-memory machines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processing to the data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have limited bandwidth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data sequentially, avoid random access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Seeks are expensive, disk throughput is reasonable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Seamless scalability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mythical man-month to the tradable machine-hour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Datacenter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Computer!</a:t>
            </a:r>
            <a:endParaRPr lang="en-US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Pictur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6311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596390"/>
            <a:ext cx="707277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http://wiki.apache.org/hadoop-data/attachments/HadoopPresentations/attachments/aw-apachecon-eu-2009.pdf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Learn the background of MapReduce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Understand the MapReduce programming model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Know the properties of MapReduce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familiar with the idea of MapReduce with a "Hello world!" example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to know big data platforms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Google File Systems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Hadoop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Amazon Web Service (AWS)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is MapReduce?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Origin from Google [OSDI’04]</a:t>
            </a:r>
          </a:p>
          <a:p>
            <a:pPr lvl="1" algn="just" eaLnBrk="1" hangingPunct="1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J. Dean and S.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Ghemawat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MapReduce: Simplified Data Processing on Large Clusters. In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OSDI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2004. 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2"/>
              </a:rPr>
              <a:t>research.google.com/archive/mapreduce.html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simple programming model 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large-scale data processing</a:t>
            </a: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Exploits a large set of commodity computers</a:t>
            </a: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Executes process in a distributed manner</a:t>
            </a: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Offers high availability</a:t>
            </a:r>
          </a:p>
          <a:p>
            <a:pPr eaLnBrk="1" hangingPunct="1">
              <a:defRPr/>
            </a:pP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 Data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tasks: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lots of data to produce other data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use hundreds or thousands of CPUs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but this needs to be easy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parallelization and distribution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Fault-tolerance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 scheduling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and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Large-Data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Iterate over a large number of records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something of interest from each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Shuffle and sort intermediate 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intermediate 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final output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idea: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 functional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abstraction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these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operations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816188">
            <a:off x="278321" y="1391385"/>
            <a:ext cx="8418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811533">
            <a:off x="6444530" y="2729480"/>
            <a:ext cx="12586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(Dean </a:t>
            </a:r>
            <a:r>
              <a:rPr lang="en-US" sz="1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OSDI </a:t>
            </a:r>
            <a:r>
              <a:rPr lang="en-US" sz="1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Map+Reduce</a:t>
            </a:r>
            <a:endParaRPr lang="en-US" altLang="zh-CN" dirty="0" smtClean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751013"/>
            <a:ext cx="4037012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Map: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Accepts 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input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key/value pair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Emits 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intermediate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key/value pair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751013"/>
            <a:ext cx="4037013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Reduce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Accepts 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intermediate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key/value* pair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Emits 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output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key/value pair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" y="1752600"/>
            <a:ext cx="11430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09800" y="1752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09800" y="2133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09800" y="2514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09800" y="33528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776538" y="2971800"/>
            <a:ext cx="1587" cy="228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105400" y="1752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105400" y="2133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105400" y="2514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105400" y="33528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5672138" y="2971800"/>
            <a:ext cx="1587" cy="228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647825" y="25908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3429000" y="19050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3429000" y="22860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3429000" y="26670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3429000" y="35052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4572000" y="19002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4572000" y="22812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4572000" y="26622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4572000" y="35004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324600" y="2619375"/>
            <a:ext cx="304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7267575" y="2619375"/>
            <a:ext cx="304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620000" y="1752600"/>
            <a:ext cx="11430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1981200" y="1524000"/>
            <a:ext cx="5410200" cy="2438400"/>
          </a:xfrm>
          <a:prstGeom prst="rect">
            <a:avLst/>
          </a:prstGeom>
          <a:solidFill>
            <a:schemeClr val="accent1">
              <a:alpha val="6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14775" y="1752600"/>
            <a:ext cx="609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6629400" y="1752600"/>
            <a:ext cx="609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544414" y="2181225"/>
            <a:ext cx="8082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very </a:t>
            </a:r>
            <a:endParaRPr lang="en-US" altLang="zh-CN" sz="2400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</a:t>
            </a:r>
          </a:p>
          <a:p>
            <a:pPr algn="ctr"/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7676269" y="2422525"/>
            <a:ext cx="970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Result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3991998" y="2133600"/>
            <a:ext cx="4122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</a:p>
          <a:p>
            <a:pPr algn="ctr"/>
            <a:r>
              <a:rPr lang="en-US" altLang="zh-CN" sz="20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US" altLang="zh-CN" sz="20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740956" y="1736725"/>
            <a:ext cx="3706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</a:p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</a:p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</a:p>
        </p:txBody>
      </p:sp>
      <p:grpSp>
        <p:nvGrpSpPr>
          <p:cNvPr id="79907" name="Group 35"/>
          <p:cNvGrpSpPr>
            <a:grpSpLocks/>
          </p:cNvGrpSpPr>
          <p:nvPr/>
        </p:nvGrpSpPr>
        <p:grpSpPr bwMode="auto">
          <a:xfrm>
            <a:off x="4854575" y="1981200"/>
            <a:ext cx="1635125" cy="1447800"/>
            <a:chOff x="3058" y="1248"/>
            <a:chExt cx="1030" cy="912"/>
          </a:xfrm>
        </p:grpSpPr>
        <p:sp>
          <p:nvSpPr>
            <p:cNvPr id="9252" name="Rectangle 36"/>
            <p:cNvSpPr>
              <a:spLocks noChangeArrowheads="1"/>
            </p:cNvSpPr>
            <p:nvPr/>
          </p:nvSpPr>
          <p:spPr bwMode="auto">
            <a:xfrm>
              <a:off x="3072" y="1248"/>
              <a:ext cx="960" cy="9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3" name="Text Box 37"/>
            <p:cNvSpPr txBox="1">
              <a:spLocks noChangeArrowheads="1"/>
            </p:cNvSpPr>
            <p:nvPr/>
          </p:nvSpPr>
          <p:spPr bwMode="auto">
            <a:xfrm>
              <a:off x="3058" y="1440"/>
              <a:ext cx="103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Partitioning</a:t>
              </a:r>
            </a:p>
            <a:p>
              <a:pPr algn="ctr"/>
              <a:r>
                <a:rPr lang="en-US" altLang="zh-CN" sz="2400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Function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2F5DA-90B2-4D51-8478-A1F31B98EE3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 – A Programming Model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Output of MapReduce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key/value pairs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specify two functions: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(k, v) → [(k’, v’)]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input key/value pair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set of intermediate pairs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(k’, [v’]) → [(k’, v’)]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 all intermediate values for a particular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(i.e.,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values with the same key are sent to the same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reducer)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 set of merged output values (usually just one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87" y="1168400"/>
            <a:ext cx="74390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Execution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066800"/>
            <a:ext cx="7324725" cy="49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228600"/>
            <a:ext cx="8728983" cy="59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MapReduce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251" name="Straight Arrow Connector 250"/>
          <p:cNvCxnSpPr>
            <a:cxnSpLocks noChangeShapeType="1"/>
          </p:cNvCxnSpPr>
          <p:nvPr/>
        </p:nvCxnSpPr>
        <p:spPr bwMode="auto">
          <a:xfrm flipV="1">
            <a:off x="2597580" y="2898888"/>
            <a:ext cx="417" cy="14593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2" name="Straight Arrow Connector 251"/>
          <p:cNvCxnSpPr>
            <a:cxnSpLocks noChangeShapeType="1"/>
          </p:cNvCxnSpPr>
          <p:nvPr/>
        </p:nvCxnSpPr>
        <p:spPr bwMode="auto">
          <a:xfrm flipV="1">
            <a:off x="3891392" y="2896451"/>
            <a:ext cx="208" cy="1467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3" name="Straight Arrow Connector 252"/>
          <p:cNvCxnSpPr>
            <a:cxnSpLocks noChangeShapeType="1"/>
          </p:cNvCxnSpPr>
          <p:nvPr/>
        </p:nvCxnSpPr>
        <p:spPr bwMode="auto">
          <a:xfrm flipV="1">
            <a:off x="5186792" y="2896451"/>
            <a:ext cx="208" cy="1467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4" name="Straight Arrow Connector 253"/>
          <p:cNvCxnSpPr>
            <a:cxnSpLocks noChangeShapeType="1"/>
          </p:cNvCxnSpPr>
          <p:nvPr/>
        </p:nvCxnSpPr>
        <p:spPr bwMode="auto">
          <a:xfrm flipV="1">
            <a:off x="6558392" y="2896451"/>
            <a:ext cx="208" cy="1467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5" name="Straight Arrow Connector 254"/>
          <p:cNvCxnSpPr>
            <a:cxnSpLocks noChangeShapeType="1"/>
          </p:cNvCxnSpPr>
          <p:nvPr/>
        </p:nvCxnSpPr>
        <p:spPr bwMode="auto">
          <a:xfrm rot="5400000">
            <a:off x="2971007" y="4604545"/>
            <a:ext cx="533400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6" name="Straight Arrow Connector 255"/>
          <p:cNvCxnSpPr>
            <a:cxnSpLocks noChangeShapeType="1"/>
          </p:cNvCxnSpPr>
          <p:nvPr/>
        </p:nvCxnSpPr>
        <p:spPr bwMode="auto">
          <a:xfrm rot="5400000">
            <a:off x="3101975" y="5648327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7" name="Straight Arrow Connector 256"/>
          <p:cNvCxnSpPr>
            <a:cxnSpLocks noChangeShapeType="1"/>
          </p:cNvCxnSpPr>
          <p:nvPr/>
        </p:nvCxnSpPr>
        <p:spPr bwMode="auto">
          <a:xfrm rot="5400000">
            <a:off x="4343401" y="4603751"/>
            <a:ext cx="533400" cy="31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8" name="Straight Arrow Connector 257"/>
          <p:cNvCxnSpPr>
            <a:cxnSpLocks noChangeShapeType="1"/>
          </p:cNvCxnSpPr>
          <p:nvPr/>
        </p:nvCxnSpPr>
        <p:spPr bwMode="auto">
          <a:xfrm rot="5400000">
            <a:off x="4473575" y="5648327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9" name="Straight Arrow Connector 258"/>
          <p:cNvCxnSpPr>
            <a:cxnSpLocks noChangeShapeType="1"/>
          </p:cNvCxnSpPr>
          <p:nvPr/>
        </p:nvCxnSpPr>
        <p:spPr bwMode="auto">
          <a:xfrm rot="5400000">
            <a:off x="5638007" y="4604545"/>
            <a:ext cx="533400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0" name="Straight Arrow Connector 259"/>
          <p:cNvCxnSpPr>
            <a:cxnSpLocks noChangeShapeType="1"/>
          </p:cNvCxnSpPr>
          <p:nvPr/>
        </p:nvCxnSpPr>
        <p:spPr bwMode="auto">
          <a:xfrm rot="5400000">
            <a:off x="5768975" y="5648327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1" name="Rectangle 7"/>
          <p:cNvSpPr>
            <a:spLocks noChangeArrowheads="1"/>
          </p:cNvSpPr>
          <p:nvPr/>
        </p:nvSpPr>
        <p:spPr bwMode="auto">
          <a:xfrm>
            <a:off x="6139290" y="2107817"/>
            <a:ext cx="948281" cy="935422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</p:txBody>
      </p:sp>
      <p:cxnSp>
        <p:nvCxnSpPr>
          <p:cNvPr id="262" name="Straight Arrow Connector 27"/>
          <p:cNvCxnSpPr>
            <a:cxnSpLocks noChangeShapeType="1"/>
            <a:endCxn id="261" idx="0"/>
          </p:cNvCxnSpPr>
          <p:nvPr/>
        </p:nvCxnSpPr>
        <p:spPr bwMode="auto">
          <a:xfrm>
            <a:off x="6215605" y="1709942"/>
            <a:ext cx="397826" cy="3978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3" name="Rectangle 4"/>
          <p:cNvSpPr>
            <a:spLocks noChangeArrowheads="1"/>
          </p:cNvSpPr>
          <p:nvPr/>
        </p:nvSpPr>
        <p:spPr bwMode="auto">
          <a:xfrm>
            <a:off x="2176890" y="2107817"/>
            <a:ext cx="948281" cy="935422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</p:txBody>
      </p:sp>
      <p:cxnSp>
        <p:nvCxnSpPr>
          <p:cNvPr id="264" name="Straight Arrow Connector 20"/>
          <p:cNvCxnSpPr>
            <a:cxnSpLocks noChangeShapeType="1"/>
            <a:endCxn id="263" idx="0"/>
          </p:cNvCxnSpPr>
          <p:nvPr/>
        </p:nvCxnSpPr>
        <p:spPr bwMode="auto">
          <a:xfrm flipH="1">
            <a:off x="2651031" y="1719918"/>
            <a:ext cx="706528" cy="38789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5" name="Rectangle 5"/>
          <p:cNvSpPr>
            <a:spLocks noChangeArrowheads="1"/>
          </p:cNvSpPr>
          <p:nvPr/>
        </p:nvSpPr>
        <p:spPr bwMode="auto">
          <a:xfrm>
            <a:off x="3472290" y="2107817"/>
            <a:ext cx="948281" cy="935422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</p:txBody>
      </p:sp>
      <p:cxnSp>
        <p:nvCxnSpPr>
          <p:cNvPr id="266" name="Straight Arrow Connector 22"/>
          <p:cNvCxnSpPr>
            <a:cxnSpLocks noChangeShapeType="1"/>
            <a:endCxn id="265" idx="0"/>
          </p:cNvCxnSpPr>
          <p:nvPr/>
        </p:nvCxnSpPr>
        <p:spPr bwMode="auto">
          <a:xfrm flipH="1">
            <a:off x="3946431" y="1719918"/>
            <a:ext cx="80998" cy="38789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7" name="Rectangle 6"/>
          <p:cNvSpPr>
            <a:spLocks noChangeArrowheads="1"/>
          </p:cNvSpPr>
          <p:nvPr/>
        </p:nvSpPr>
        <p:spPr bwMode="auto">
          <a:xfrm>
            <a:off x="4767690" y="2107817"/>
            <a:ext cx="948281" cy="935422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</p:txBody>
      </p:sp>
      <p:cxnSp>
        <p:nvCxnSpPr>
          <p:cNvPr id="268" name="Straight Arrow Connector 28"/>
          <p:cNvCxnSpPr>
            <a:cxnSpLocks noChangeShapeType="1"/>
            <a:endCxn id="267" idx="0"/>
          </p:cNvCxnSpPr>
          <p:nvPr/>
        </p:nvCxnSpPr>
        <p:spPr bwMode="auto">
          <a:xfrm>
            <a:off x="5227147" y="1719918"/>
            <a:ext cx="14684" cy="38789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9" name="Rectangle 268"/>
          <p:cNvSpPr>
            <a:spLocks noChangeArrowheads="1"/>
          </p:cNvSpPr>
          <p:nvPr/>
        </p:nvSpPr>
        <p:spPr bwMode="auto">
          <a:xfrm>
            <a:off x="1905000" y="3652839"/>
            <a:ext cx="5486400" cy="3048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rgbClr val="99CCFF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Shuffle and Sort: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aggregate values by keys</a:t>
            </a:r>
          </a:p>
        </p:txBody>
      </p:sp>
      <p:sp>
        <p:nvSpPr>
          <p:cNvPr id="270" name="Rectangle 269"/>
          <p:cNvSpPr>
            <a:spLocks noChangeArrowheads="1"/>
          </p:cNvSpPr>
          <p:nvPr/>
        </p:nvSpPr>
        <p:spPr bwMode="auto">
          <a:xfrm>
            <a:off x="2819400" y="4872039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</p:txBody>
      </p:sp>
      <p:sp>
        <p:nvSpPr>
          <p:cNvPr id="271" name="Rectangle 270"/>
          <p:cNvSpPr>
            <a:spLocks noChangeArrowheads="1"/>
          </p:cNvSpPr>
          <p:nvPr/>
        </p:nvSpPr>
        <p:spPr bwMode="auto">
          <a:xfrm>
            <a:off x="4191000" y="4872039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</p:txBody>
      </p:sp>
      <p:sp>
        <p:nvSpPr>
          <p:cNvPr id="272" name="Rectangle 271"/>
          <p:cNvSpPr>
            <a:spLocks noChangeArrowheads="1"/>
          </p:cNvSpPr>
          <p:nvPr/>
        </p:nvSpPr>
        <p:spPr bwMode="auto">
          <a:xfrm>
            <a:off x="5486400" y="4872039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2848404" y="1219200"/>
            <a:ext cx="3631831" cy="386831"/>
            <a:chOff x="3033713" y="1219200"/>
            <a:chExt cx="3210232" cy="252092"/>
          </a:xfrm>
        </p:grpSpPr>
        <p:sp>
          <p:nvSpPr>
            <p:cNvPr id="274" name="Rectangle 56"/>
            <p:cNvSpPr>
              <a:spLocks noChangeArrowheads="1"/>
            </p:cNvSpPr>
            <p:nvPr/>
          </p:nvSpPr>
          <p:spPr bwMode="auto">
            <a:xfrm>
              <a:off x="3079069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Rectangle 102"/>
            <p:cNvSpPr>
              <a:spLocks noChangeArrowheads="1"/>
            </p:cNvSpPr>
            <p:nvPr/>
          </p:nvSpPr>
          <p:spPr bwMode="auto">
            <a:xfrm>
              <a:off x="3612430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Rectangle 109"/>
            <p:cNvSpPr>
              <a:spLocks noChangeArrowheads="1"/>
            </p:cNvSpPr>
            <p:nvPr/>
          </p:nvSpPr>
          <p:spPr bwMode="auto">
            <a:xfrm>
              <a:off x="4145792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Rectangle 116"/>
            <p:cNvSpPr>
              <a:spLocks noChangeArrowheads="1"/>
            </p:cNvSpPr>
            <p:nvPr/>
          </p:nvSpPr>
          <p:spPr bwMode="auto">
            <a:xfrm>
              <a:off x="4679154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Rectangle 123"/>
            <p:cNvSpPr>
              <a:spLocks noChangeArrowheads="1"/>
            </p:cNvSpPr>
            <p:nvPr/>
          </p:nvSpPr>
          <p:spPr bwMode="auto">
            <a:xfrm>
              <a:off x="5212515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Rectangle 130"/>
            <p:cNvSpPr>
              <a:spLocks noChangeArrowheads="1"/>
            </p:cNvSpPr>
            <p:nvPr/>
          </p:nvSpPr>
          <p:spPr bwMode="auto">
            <a:xfrm>
              <a:off x="5745877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TextBox 57"/>
            <p:cNvSpPr txBox="1">
              <a:spLocks noChangeArrowheads="1"/>
            </p:cNvSpPr>
            <p:nvPr/>
          </p:nvSpPr>
          <p:spPr bwMode="auto">
            <a:xfrm>
              <a:off x="3033713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TextBox 103"/>
            <p:cNvSpPr txBox="1">
              <a:spLocks noChangeArrowheads="1"/>
            </p:cNvSpPr>
            <p:nvPr/>
          </p:nvSpPr>
          <p:spPr bwMode="auto">
            <a:xfrm>
              <a:off x="3567075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TextBox 110"/>
            <p:cNvSpPr txBox="1">
              <a:spLocks noChangeArrowheads="1"/>
            </p:cNvSpPr>
            <p:nvPr/>
          </p:nvSpPr>
          <p:spPr bwMode="auto">
            <a:xfrm>
              <a:off x="4100436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TextBox 117"/>
            <p:cNvSpPr txBox="1">
              <a:spLocks noChangeArrowheads="1"/>
            </p:cNvSpPr>
            <p:nvPr/>
          </p:nvSpPr>
          <p:spPr bwMode="auto">
            <a:xfrm>
              <a:off x="4633798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TextBox 124"/>
            <p:cNvSpPr txBox="1">
              <a:spLocks noChangeArrowheads="1"/>
            </p:cNvSpPr>
            <p:nvPr/>
          </p:nvSpPr>
          <p:spPr bwMode="auto">
            <a:xfrm>
              <a:off x="5167160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TextBox 131"/>
            <p:cNvSpPr txBox="1">
              <a:spLocks noChangeArrowheads="1"/>
            </p:cNvSpPr>
            <p:nvPr/>
          </p:nvSpPr>
          <p:spPr bwMode="auto">
            <a:xfrm>
              <a:off x="5700521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Rectangle 58"/>
            <p:cNvSpPr>
              <a:spLocks noChangeArrowheads="1"/>
            </p:cNvSpPr>
            <p:nvPr/>
          </p:nvSpPr>
          <p:spPr bwMode="auto">
            <a:xfrm>
              <a:off x="3307652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TextBox 59"/>
            <p:cNvSpPr txBox="1">
              <a:spLocks noChangeArrowheads="1"/>
            </p:cNvSpPr>
            <p:nvPr/>
          </p:nvSpPr>
          <p:spPr bwMode="auto">
            <a:xfrm>
              <a:off x="3262297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Rectangle 100"/>
            <p:cNvSpPr>
              <a:spLocks noChangeArrowheads="1"/>
            </p:cNvSpPr>
            <p:nvPr/>
          </p:nvSpPr>
          <p:spPr bwMode="auto">
            <a:xfrm>
              <a:off x="3841014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TextBox 101"/>
            <p:cNvSpPr txBox="1">
              <a:spLocks noChangeArrowheads="1"/>
            </p:cNvSpPr>
            <p:nvPr/>
          </p:nvSpPr>
          <p:spPr bwMode="auto">
            <a:xfrm>
              <a:off x="3795658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Rectangle 107"/>
            <p:cNvSpPr>
              <a:spLocks noChangeArrowheads="1"/>
            </p:cNvSpPr>
            <p:nvPr/>
          </p:nvSpPr>
          <p:spPr bwMode="auto">
            <a:xfrm>
              <a:off x="4374376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TextBox 108"/>
            <p:cNvSpPr txBox="1">
              <a:spLocks noChangeArrowheads="1"/>
            </p:cNvSpPr>
            <p:nvPr/>
          </p:nvSpPr>
          <p:spPr bwMode="auto">
            <a:xfrm>
              <a:off x="4329020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Rectangle 114"/>
            <p:cNvSpPr>
              <a:spLocks noChangeArrowheads="1"/>
            </p:cNvSpPr>
            <p:nvPr/>
          </p:nvSpPr>
          <p:spPr bwMode="auto">
            <a:xfrm>
              <a:off x="4907737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TextBox 115"/>
            <p:cNvSpPr txBox="1">
              <a:spLocks noChangeArrowheads="1"/>
            </p:cNvSpPr>
            <p:nvPr/>
          </p:nvSpPr>
          <p:spPr bwMode="auto">
            <a:xfrm>
              <a:off x="4862382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Rectangle 121"/>
            <p:cNvSpPr>
              <a:spLocks noChangeArrowheads="1"/>
            </p:cNvSpPr>
            <p:nvPr/>
          </p:nvSpPr>
          <p:spPr bwMode="auto">
            <a:xfrm>
              <a:off x="5441099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TextBox 122"/>
            <p:cNvSpPr txBox="1">
              <a:spLocks noChangeArrowheads="1"/>
            </p:cNvSpPr>
            <p:nvPr/>
          </p:nvSpPr>
          <p:spPr bwMode="auto">
            <a:xfrm>
              <a:off x="5395743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Rectangle 128"/>
            <p:cNvSpPr>
              <a:spLocks noChangeArrowheads="1"/>
            </p:cNvSpPr>
            <p:nvPr/>
          </p:nvSpPr>
          <p:spPr bwMode="auto">
            <a:xfrm>
              <a:off x="5974461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TextBox 129"/>
            <p:cNvSpPr txBox="1">
              <a:spLocks noChangeArrowheads="1"/>
            </p:cNvSpPr>
            <p:nvPr/>
          </p:nvSpPr>
          <p:spPr bwMode="auto">
            <a:xfrm>
              <a:off x="5929105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2112218" y="3200397"/>
            <a:ext cx="1098420" cy="386831"/>
            <a:chOff x="2296190" y="3200400"/>
            <a:chExt cx="970911" cy="252092"/>
          </a:xfrm>
        </p:grpSpPr>
        <p:sp>
          <p:nvSpPr>
            <p:cNvPr id="299" name="Rectangle 144"/>
            <p:cNvSpPr>
              <a:spLocks noChangeArrowheads="1"/>
            </p:cNvSpPr>
            <p:nvPr/>
          </p:nvSpPr>
          <p:spPr bwMode="auto">
            <a:xfrm>
              <a:off x="2794665" y="3224531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TextBox 145"/>
            <p:cNvSpPr txBox="1">
              <a:spLocks noChangeArrowheads="1"/>
            </p:cNvSpPr>
            <p:nvPr/>
          </p:nvSpPr>
          <p:spPr bwMode="auto">
            <a:xfrm>
              <a:off x="2792400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Rectangle 137"/>
            <p:cNvSpPr>
              <a:spLocks noChangeArrowheads="1"/>
            </p:cNvSpPr>
            <p:nvPr/>
          </p:nvSpPr>
          <p:spPr bwMode="auto">
            <a:xfrm>
              <a:off x="2296190" y="3224531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TextBox 138"/>
            <p:cNvSpPr txBox="1">
              <a:spLocks noChangeArrowheads="1"/>
            </p:cNvSpPr>
            <p:nvPr/>
          </p:nvSpPr>
          <p:spPr bwMode="auto">
            <a:xfrm>
              <a:off x="2298883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Rectangle 135"/>
            <p:cNvSpPr>
              <a:spLocks noChangeArrowheads="1"/>
            </p:cNvSpPr>
            <p:nvPr/>
          </p:nvSpPr>
          <p:spPr bwMode="auto">
            <a:xfrm>
              <a:off x="25249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TextBox 136"/>
            <p:cNvSpPr txBox="1">
              <a:spLocks noChangeArrowheads="1"/>
            </p:cNvSpPr>
            <p:nvPr/>
          </p:nvSpPr>
          <p:spPr bwMode="auto">
            <a:xfrm>
              <a:off x="2514714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Rectangle 142"/>
            <p:cNvSpPr>
              <a:spLocks noChangeArrowheads="1"/>
            </p:cNvSpPr>
            <p:nvPr/>
          </p:nvSpPr>
          <p:spPr bwMode="auto">
            <a:xfrm>
              <a:off x="30233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TextBox 143"/>
            <p:cNvSpPr txBox="1">
              <a:spLocks noChangeArrowheads="1"/>
            </p:cNvSpPr>
            <p:nvPr/>
          </p:nvSpPr>
          <p:spPr bwMode="auto">
            <a:xfrm>
              <a:off x="3013189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3407617" y="3200397"/>
            <a:ext cx="1098420" cy="386831"/>
            <a:chOff x="3591590" y="3200400"/>
            <a:chExt cx="970911" cy="252092"/>
          </a:xfrm>
        </p:grpSpPr>
        <p:sp>
          <p:nvSpPr>
            <p:cNvPr id="308" name="Rectangle 151"/>
            <p:cNvSpPr>
              <a:spLocks noChangeArrowheads="1"/>
            </p:cNvSpPr>
            <p:nvPr/>
          </p:nvSpPr>
          <p:spPr bwMode="auto">
            <a:xfrm>
              <a:off x="3591590" y="3224531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Rectangle 158"/>
            <p:cNvSpPr>
              <a:spLocks noChangeArrowheads="1"/>
            </p:cNvSpPr>
            <p:nvPr/>
          </p:nvSpPr>
          <p:spPr bwMode="auto">
            <a:xfrm>
              <a:off x="4090065" y="3224531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TextBox 152"/>
            <p:cNvSpPr txBox="1">
              <a:spLocks noChangeArrowheads="1"/>
            </p:cNvSpPr>
            <p:nvPr/>
          </p:nvSpPr>
          <p:spPr bwMode="auto">
            <a:xfrm>
              <a:off x="3594283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TextBox 159"/>
            <p:cNvSpPr txBox="1">
              <a:spLocks noChangeArrowheads="1"/>
            </p:cNvSpPr>
            <p:nvPr/>
          </p:nvSpPr>
          <p:spPr bwMode="auto">
            <a:xfrm>
              <a:off x="4092758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Rectangle 149"/>
            <p:cNvSpPr>
              <a:spLocks noChangeArrowheads="1"/>
            </p:cNvSpPr>
            <p:nvPr/>
          </p:nvSpPr>
          <p:spPr bwMode="auto">
            <a:xfrm>
              <a:off x="38203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TextBox 150"/>
            <p:cNvSpPr txBox="1">
              <a:spLocks noChangeArrowheads="1"/>
            </p:cNvSpPr>
            <p:nvPr/>
          </p:nvSpPr>
          <p:spPr bwMode="auto">
            <a:xfrm>
              <a:off x="3810114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Rectangle 156"/>
            <p:cNvSpPr>
              <a:spLocks noChangeArrowheads="1"/>
            </p:cNvSpPr>
            <p:nvPr/>
          </p:nvSpPr>
          <p:spPr bwMode="auto">
            <a:xfrm>
              <a:off x="43187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TextBox 157"/>
            <p:cNvSpPr txBox="1">
              <a:spLocks noChangeArrowheads="1"/>
            </p:cNvSpPr>
            <p:nvPr/>
          </p:nvSpPr>
          <p:spPr bwMode="auto">
            <a:xfrm>
              <a:off x="4308589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4703009" y="3200397"/>
            <a:ext cx="1091394" cy="386831"/>
            <a:chOff x="4886985" y="3200400"/>
            <a:chExt cx="964701" cy="252092"/>
          </a:xfrm>
        </p:grpSpPr>
        <p:sp>
          <p:nvSpPr>
            <p:cNvPr id="317" name="Rectangle 165"/>
            <p:cNvSpPr>
              <a:spLocks noChangeArrowheads="1"/>
            </p:cNvSpPr>
            <p:nvPr/>
          </p:nvSpPr>
          <p:spPr bwMode="auto">
            <a:xfrm>
              <a:off x="4886985" y="3224531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Rectangle 172"/>
            <p:cNvSpPr>
              <a:spLocks noChangeArrowheads="1"/>
            </p:cNvSpPr>
            <p:nvPr/>
          </p:nvSpPr>
          <p:spPr bwMode="auto">
            <a:xfrm>
              <a:off x="5379359" y="3224531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TextBox 166"/>
            <p:cNvSpPr txBox="1">
              <a:spLocks noChangeArrowheads="1"/>
            </p:cNvSpPr>
            <p:nvPr/>
          </p:nvSpPr>
          <p:spPr bwMode="auto">
            <a:xfrm>
              <a:off x="4889616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TextBox 173"/>
            <p:cNvSpPr txBox="1">
              <a:spLocks noChangeArrowheads="1"/>
            </p:cNvSpPr>
            <p:nvPr/>
          </p:nvSpPr>
          <p:spPr bwMode="auto">
            <a:xfrm>
              <a:off x="5377982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Rectangle 163"/>
            <p:cNvSpPr>
              <a:spLocks noChangeArrowheads="1"/>
            </p:cNvSpPr>
            <p:nvPr/>
          </p:nvSpPr>
          <p:spPr bwMode="auto">
            <a:xfrm>
              <a:off x="51155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TextBox 164"/>
            <p:cNvSpPr txBox="1">
              <a:spLocks noChangeArrowheads="1"/>
            </p:cNvSpPr>
            <p:nvPr/>
          </p:nvSpPr>
          <p:spPr bwMode="auto">
            <a:xfrm>
              <a:off x="5105400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Rectangle 170"/>
            <p:cNvSpPr>
              <a:spLocks noChangeArrowheads="1"/>
            </p:cNvSpPr>
            <p:nvPr/>
          </p:nvSpPr>
          <p:spPr bwMode="auto">
            <a:xfrm>
              <a:off x="56079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TextBox 171"/>
            <p:cNvSpPr txBox="1">
              <a:spLocks noChangeArrowheads="1"/>
            </p:cNvSpPr>
            <p:nvPr/>
          </p:nvSpPr>
          <p:spPr bwMode="auto">
            <a:xfrm>
              <a:off x="5597774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6071976" y="3200397"/>
            <a:ext cx="1094028" cy="386831"/>
            <a:chOff x="6256257" y="3200400"/>
            <a:chExt cx="967029" cy="252092"/>
          </a:xfrm>
        </p:grpSpPr>
        <p:sp>
          <p:nvSpPr>
            <p:cNvPr id="326" name="Rectangle 179"/>
            <p:cNvSpPr>
              <a:spLocks noChangeArrowheads="1"/>
            </p:cNvSpPr>
            <p:nvPr/>
          </p:nvSpPr>
          <p:spPr bwMode="auto">
            <a:xfrm>
              <a:off x="6258585" y="3224531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Rectangle 186"/>
            <p:cNvSpPr>
              <a:spLocks noChangeArrowheads="1"/>
            </p:cNvSpPr>
            <p:nvPr/>
          </p:nvSpPr>
          <p:spPr bwMode="auto">
            <a:xfrm>
              <a:off x="6750959" y="3224531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TextBox 180"/>
            <p:cNvSpPr txBox="1">
              <a:spLocks noChangeArrowheads="1"/>
            </p:cNvSpPr>
            <p:nvPr/>
          </p:nvSpPr>
          <p:spPr bwMode="auto">
            <a:xfrm>
              <a:off x="6256257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TextBox 187"/>
            <p:cNvSpPr txBox="1">
              <a:spLocks noChangeArrowheads="1"/>
            </p:cNvSpPr>
            <p:nvPr/>
          </p:nvSpPr>
          <p:spPr bwMode="auto">
            <a:xfrm>
              <a:off x="6749582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Rectangle 177"/>
            <p:cNvSpPr>
              <a:spLocks noChangeArrowheads="1"/>
            </p:cNvSpPr>
            <p:nvPr/>
          </p:nvSpPr>
          <p:spPr bwMode="auto">
            <a:xfrm>
              <a:off x="64871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TextBox 178"/>
            <p:cNvSpPr txBox="1">
              <a:spLocks noChangeArrowheads="1"/>
            </p:cNvSpPr>
            <p:nvPr/>
          </p:nvSpPr>
          <p:spPr bwMode="auto">
            <a:xfrm>
              <a:off x="6477000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Rectangle 184"/>
            <p:cNvSpPr>
              <a:spLocks noChangeArrowheads="1"/>
            </p:cNvSpPr>
            <p:nvPr/>
          </p:nvSpPr>
          <p:spPr bwMode="auto">
            <a:xfrm>
              <a:off x="69795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TextBox 185"/>
            <p:cNvSpPr txBox="1">
              <a:spLocks noChangeArrowheads="1"/>
            </p:cNvSpPr>
            <p:nvPr/>
          </p:nvSpPr>
          <p:spPr bwMode="auto">
            <a:xfrm>
              <a:off x="6969374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3126646" y="3986214"/>
            <a:ext cx="805553" cy="307777"/>
            <a:chOff x="3202846" y="3838575"/>
            <a:chExt cx="805553" cy="307777"/>
          </a:xfrm>
        </p:grpSpPr>
        <p:sp>
          <p:nvSpPr>
            <p:cNvPr id="335" name="Rectangle 193"/>
            <p:cNvSpPr>
              <a:spLocks noChangeArrowheads="1"/>
            </p:cNvSpPr>
            <p:nvPr/>
          </p:nvSpPr>
          <p:spPr bwMode="auto">
            <a:xfrm>
              <a:off x="3210588" y="3862706"/>
              <a:ext cx="228671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" name="TextBox 194"/>
            <p:cNvSpPr txBox="1">
              <a:spLocks noChangeArrowheads="1"/>
            </p:cNvSpPr>
            <p:nvPr/>
          </p:nvSpPr>
          <p:spPr bwMode="auto">
            <a:xfrm>
              <a:off x="3202846" y="3838575"/>
              <a:ext cx="2648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Rectangle 191"/>
            <p:cNvSpPr>
              <a:spLocks noChangeArrowheads="1"/>
            </p:cNvSpPr>
            <p:nvPr/>
          </p:nvSpPr>
          <p:spPr bwMode="auto">
            <a:xfrm>
              <a:off x="35154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TextBox 192"/>
            <p:cNvSpPr txBox="1">
              <a:spLocks noChangeArrowheads="1"/>
            </p:cNvSpPr>
            <p:nvPr/>
          </p:nvSpPr>
          <p:spPr bwMode="auto">
            <a:xfrm>
              <a:off x="3505295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Rectangle 196"/>
            <p:cNvSpPr>
              <a:spLocks noChangeArrowheads="1"/>
            </p:cNvSpPr>
            <p:nvPr/>
          </p:nvSpPr>
          <p:spPr bwMode="auto">
            <a:xfrm>
              <a:off x="37441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TextBox 197"/>
            <p:cNvSpPr txBox="1">
              <a:spLocks noChangeArrowheads="1"/>
            </p:cNvSpPr>
            <p:nvPr/>
          </p:nvSpPr>
          <p:spPr bwMode="auto">
            <a:xfrm>
              <a:off x="3733965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4493438" y="3986214"/>
            <a:ext cx="810361" cy="307777"/>
            <a:chOff x="4569638" y="3838575"/>
            <a:chExt cx="810361" cy="307777"/>
          </a:xfrm>
        </p:grpSpPr>
        <p:sp>
          <p:nvSpPr>
            <p:cNvPr id="342" name="Rectangle 199"/>
            <p:cNvSpPr>
              <a:spLocks noChangeArrowheads="1"/>
            </p:cNvSpPr>
            <p:nvPr/>
          </p:nvSpPr>
          <p:spPr bwMode="auto">
            <a:xfrm>
              <a:off x="4582188" y="3862706"/>
              <a:ext cx="228671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TextBox 200"/>
            <p:cNvSpPr txBox="1">
              <a:spLocks noChangeArrowheads="1"/>
            </p:cNvSpPr>
            <p:nvPr/>
          </p:nvSpPr>
          <p:spPr bwMode="auto">
            <a:xfrm>
              <a:off x="4569638" y="3838575"/>
              <a:ext cx="2744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Rectangle 202"/>
            <p:cNvSpPr>
              <a:spLocks noChangeArrowheads="1"/>
            </p:cNvSpPr>
            <p:nvPr/>
          </p:nvSpPr>
          <p:spPr bwMode="auto">
            <a:xfrm>
              <a:off x="48870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TextBox 203"/>
            <p:cNvSpPr txBox="1">
              <a:spLocks noChangeArrowheads="1"/>
            </p:cNvSpPr>
            <p:nvPr/>
          </p:nvSpPr>
          <p:spPr bwMode="auto">
            <a:xfrm>
              <a:off x="4876895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Rectangle 205"/>
            <p:cNvSpPr>
              <a:spLocks noChangeArrowheads="1"/>
            </p:cNvSpPr>
            <p:nvPr/>
          </p:nvSpPr>
          <p:spPr bwMode="auto">
            <a:xfrm>
              <a:off x="51157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TextBox 206"/>
            <p:cNvSpPr txBox="1">
              <a:spLocks noChangeArrowheads="1"/>
            </p:cNvSpPr>
            <p:nvPr/>
          </p:nvSpPr>
          <p:spPr bwMode="auto">
            <a:xfrm>
              <a:off x="5105565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5793631" y="3986214"/>
            <a:ext cx="1262799" cy="307777"/>
            <a:chOff x="5869831" y="3838575"/>
            <a:chExt cx="1262799" cy="307777"/>
          </a:xfrm>
        </p:grpSpPr>
        <p:sp>
          <p:nvSpPr>
            <p:cNvPr id="349" name="Rectangle 208"/>
            <p:cNvSpPr>
              <a:spLocks noChangeArrowheads="1"/>
            </p:cNvSpPr>
            <p:nvPr/>
          </p:nvSpPr>
          <p:spPr bwMode="auto">
            <a:xfrm>
              <a:off x="5877587" y="3862706"/>
              <a:ext cx="228645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TextBox 209"/>
            <p:cNvSpPr txBox="1">
              <a:spLocks noChangeArrowheads="1"/>
            </p:cNvSpPr>
            <p:nvPr/>
          </p:nvSpPr>
          <p:spPr bwMode="auto">
            <a:xfrm>
              <a:off x="5869831" y="3838575"/>
              <a:ext cx="2648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Rectangle 211"/>
            <p:cNvSpPr>
              <a:spLocks noChangeArrowheads="1"/>
            </p:cNvSpPr>
            <p:nvPr/>
          </p:nvSpPr>
          <p:spPr bwMode="auto">
            <a:xfrm>
              <a:off x="6182447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TextBox 212"/>
            <p:cNvSpPr txBox="1">
              <a:spLocks noChangeArrowheads="1"/>
            </p:cNvSpPr>
            <p:nvPr/>
          </p:nvSpPr>
          <p:spPr bwMode="auto">
            <a:xfrm>
              <a:off x="6172260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Rectangle 214"/>
            <p:cNvSpPr>
              <a:spLocks noChangeArrowheads="1"/>
            </p:cNvSpPr>
            <p:nvPr/>
          </p:nvSpPr>
          <p:spPr bwMode="auto">
            <a:xfrm>
              <a:off x="6411092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TextBox 215"/>
            <p:cNvSpPr txBox="1">
              <a:spLocks noChangeArrowheads="1"/>
            </p:cNvSpPr>
            <p:nvPr/>
          </p:nvSpPr>
          <p:spPr bwMode="auto">
            <a:xfrm>
              <a:off x="6400905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Rectangle 217"/>
            <p:cNvSpPr>
              <a:spLocks noChangeArrowheads="1"/>
            </p:cNvSpPr>
            <p:nvPr/>
          </p:nvSpPr>
          <p:spPr bwMode="auto">
            <a:xfrm>
              <a:off x="6639738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TextBox 218"/>
            <p:cNvSpPr txBox="1">
              <a:spLocks noChangeArrowheads="1"/>
            </p:cNvSpPr>
            <p:nvPr/>
          </p:nvSpPr>
          <p:spPr bwMode="auto">
            <a:xfrm>
              <a:off x="6629551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Rectangle 220"/>
            <p:cNvSpPr>
              <a:spLocks noChangeArrowheads="1"/>
            </p:cNvSpPr>
            <p:nvPr/>
          </p:nvSpPr>
          <p:spPr bwMode="auto">
            <a:xfrm>
              <a:off x="6868383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TextBox 221"/>
            <p:cNvSpPr txBox="1">
              <a:spLocks noChangeArrowheads="1"/>
            </p:cNvSpPr>
            <p:nvPr/>
          </p:nvSpPr>
          <p:spPr bwMode="auto">
            <a:xfrm>
              <a:off x="6858196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2971800" y="5815014"/>
            <a:ext cx="543014" cy="307777"/>
            <a:chOff x="3048000" y="5667375"/>
            <a:chExt cx="543014" cy="307777"/>
          </a:xfrm>
        </p:grpSpPr>
        <p:sp>
          <p:nvSpPr>
            <p:cNvPr id="360" name="Rectangle 148"/>
            <p:cNvSpPr>
              <a:spLocks noChangeArrowheads="1"/>
            </p:cNvSpPr>
            <p:nvPr/>
          </p:nvSpPr>
          <p:spPr bwMode="auto">
            <a:xfrm>
              <a:off x="3093340" y="56915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TextBox 155"/>
            <p:cNvSpPr txBox="1">
              <a:spLocks noChangeArrowheads="1"/>
            </p:cNvSpPr>
            <p:nvPr/>
          </p:nvSpPr>
          <p:spPr bwMode="auto">
            <a:xfrm>
              <a:off x="3048000" y="5667375"/>
              <a:ext cx="303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Rectangle 162"/>
            <p:cNvSpPr>
              <a:spLocks noChangeArrowheads="1"/>
            </p:cNvSpPr>
            <p:nvPr/>
          </p:nvSpPr>
          <p:spPr bwMode="auto">
            <a:xfrm>
              <a:off x="3321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TextBox 167"/>
            <p:cNvSpPr txBox="1">
              <a:spLocks noChangeArrowheads="1"/>
            </p:cNvSpPr>
            <p:nvPr/>
          </p:nvSpPr>
          <p:spPr bwMode="auto">
            <a:xfrm>
              <a:off x="3276504" y="5667375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4329113" y="5815014"/>
            <a:ext cx="543014" cy="307777"/>
            <a:chOff x="4405313" y="5667375"/>
            <a:chExt cx="543014" cy="307777"/>
          </a:xfrm>
        </p:grpSpPr>
        <p:sp>
          <p:nvSpPr>
            <p:cNvPr id="365" name="Rectangle 183"/>
            <p:cNvSpPr>
              <a:spLocks noChangeArrowheads="1"/>
            </p:cNvSpPr>
            <p:nvPr/>
          </p:nvSpPr>
          <p:spPr bwMode="auto">
            <a:xfrm>
              <a:off x="4450653" y="56915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TextBox 188"/>
            <p:cNvSpPr txBox="1">
              <a:spLocks noChangeArrowheads="1"/>
            </p:cNvSpPr>
            <p:nvPr/>
          </p:nvSpPr>
          <p:spPr bwMode="auto">
            <a:xfrm>
              <a:off x="4405313" y="5667375"/>
              <a:ext cx="303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Rectangle 189"/>
            <p:cNvSpPr>
              <a:spLocks noChangeArrowheads="1"/>
            </p:cNvSpPr>
            <p:nvPr/>
          </p:nvSpPr>
          <p:spPr bwMode="auto">
            <a:xfrm>
              <a:off x="4679157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TextBox 190"/>
            <p:cNvSpPr txBox="1">
              <a:spLocks noChangeArrowheads="1"/>
            </p:cNvSpPr>
            <p:nvPr/>
          </p:nvSpPr>
          <p:spPr bwMode="auto">
            <a:xfrm>
              <a:off x="4633817" y="5667375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5638800" y="5815014"/>
            <a:ext cx="543014" cy="307777"/>
            <a:chOff x="5715000" y="5667375"/>
            <a:chExt cx="543014" cy="307777"/>
          </a:xfrm>
        </p:grpSpPr>
        <p:sp>
          <p:nvSpPr>
            <p:cNvPr id="370" name="Rectangle 195"/>
            <p:cNvSpPr>
              <a:spLocks noChangeArrowheads="1"/>
            </p:cNvSpPr>
            <p:nvPr/>
          </p:nvSpPr>
          <p:spPr bwMode="auto">
            <a:xfrm>
              <a:off x="5760340" y="56915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TextBox 198"/>
            <p:cNvSpPr txBox="1">
              <a:spLocks noChangeArrowheads="1"/>
            </p:cNvSpPr>
            <p:nvPr/>
          </p:nvSpPr>
          <p:spPr bwMode="auto">
            <a:xfrm>
              <a:off x="5715000" y="5667375"/>
              <a:ext cx="303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Rectangle 201"/>
            <p:cNvSpPr>
              <a:spLocks noChangeArrowheads="1"/>
            </p:cNvSpPr>
            <p:nvPr/>
          </p:nvSpPr>
          <p:spPr bwMode="auto">
            <a:xfrm>
              <a:off x="5988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TextBox 204"/>
            <p:cNvSpPr txBox="1">
              <a:spLocks noChangeArrowheads="1"/>
            </p:cNvSpPr>
            <p:nvPr/>
          </p:nvSpPr>
          <p:spPr bwMode="auto">
            <a:xfrm>
              <a:off x="5943504" y="5667375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2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3" grpId="0" animBg="1"/>
      <p:bldP spid="265" grpId="0" animBg="1"/>
      <p:bldP spid="267" grpId="0" animBg="1"/>
      <p:bldP spid="269" grpId="0" animBg="1"/>
      <p:bldP spid="270" grpId="0" animBg="1"/>
      <p:bldP spid="271" grpId="0" animBg="1"/>
      <p:bldP spid="2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Word Count Execution</a:t>
            </a:r>
          </a:p>
        </p:txBody>
      </p:sp>
      <p:grpSp>
        <p:nvGrpSpPr>
          <p:cNvPr id="20483" name="Group 230"/>
          <p:cNvGrpSpPr>
            <a:grpSpLocks/>
          </p:cNvGrpSpPr>
          <p:nvPr/>
        </p:nvGrpSpPr>
        <p:grpSpPr bwMode="auto">
          <a:xfrm>
            <a:off x="268790" y="1943222"/>
            <a:ext cx="8418010" cy="4686178"/>
            <a:chOff x="268790" y="2096867"/>
            <a:chExt cx="8418010" cy="4532533"/>
          </a:xfrm>
        </p:grpSpPr>
        <p:sp>
          <p:nvSpPr>
            <p:cNvPr id="128" name="Folded Corner 127"/>
            <p:cNvSpPr>
              <a:spLocks noChangeArrowheads="1"/>
            </p:cNvSpPr>
            <p:nvPr/>
          </p:nvSpPr>
          <p:spPr bwMode="auto">
            <a:xfrm rot="10800000">
              <a:off x="3810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490" name="Straight Arrow Connector 454"/>
            <p:cNvCxnSpPr>
              <a:cxnSpLocks noChangeShapeType="1"/>
              <a:stCxn id="116" idx="2"/>
              <a:endCxn id="127" idx="1"/>
            </p:cNvCxnSpPr>
            <p:nvPr/>
          </p:nvCxnSpPr>
          <p:spPr bwMode="auto">
            <a:xfrm rot="10800000" flipH="1" flipV="1">
              <a:off x="1676400" y="2882899"/>
              <a:ext cx="609600" cy="51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1" name="TextBox 108"/>
            <p:cNvSpPr txBox="1">
              <a:spLocks noChangeArrowheads="1"/>
            </p:cNvSpPr>
            <p:nvPr/>
          </p:nvSpPr>
          <p:spPr bwMode="auto">
            <a:xfrm>
              <a:off x="381000" y="2561771"/>
              <a:ext cx="1143000" cy="98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quick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brown fox</a:t>
              </a:r>
            </a:p>
          </p:txBody>
        </p:sp>
        <p:sp>
          <p:nvSpPr>
            <p:cNvPr id="20492" name="TextBox 109"/>
            <p:cNvSpPr txBox="1">
              <a:spLocks noChangeArrowheads="1"/>
            </p:cNvSpPr>
            <p:nvPr/>
          </p:nvSpPr>
          <p:spPr bwMode="auto">
            <a:xfrm>
              <a:off x="289942" y="4083619"/>
              <a:ext cx="1265090" cy="684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fox ate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mouse</a:t>
              </a:r>
            </a:p>
          </p:txBody>
        </p:sp>
        <p:sp>
          <p:nvSpPr>
            <p:cNvPr id="20493" name="TextBox 110"/>
            <p:cNvSpPr txBox="1">
              <a:spLocks noChangeArrowheads="1"/>
            </p:cNvSpPr>
            <p:nvPr/>
          </p:nvSpPr>
          <p:spPr bwMode="auto">
            <a:xfrm>
              <a:off x="268790" y="5558971"/>
              <a:ext cx="1332416" cy="684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now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brown cow</a:t>
              </a:r>
            </a:p>
          </p:txBody>
        </p:sp>
        <p:sp>
          <p:nvSpPr>
            <p:cNvPr id="116" name="Right Bracket 115"/>
            <p:cNvSpPr/>
            <p:nvPr/>
          </p:nvSpPr>
          <p:spPr>
            <a:xfrm>
              <a:off x="1524000" y="21336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ight Bracket 119"/>
            <p:cNvSpPr/>
            <p:nvPr/>
          </p:nvSpPr>
          <p:spPr>
            <a:xfrm>
              <a:off x="1524000" y="36322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Right Bracket 120"/>
            <p:cNvSpPr/>
            <p:nvPr/>
          </p:nvSpPr>
          <p:spPr>
            <a:xfrm>
              <a:off x="1524000" y="51308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497" name="Straight Arrow Connector 124"/>
            <p:cNvCxnSpPr>
              <a:cxnSpLocks noChangeShapeType="1"/>
              <a:stCxn id="120" idx="2"/>
              <a:endCxn id="133" idx="1"/>
            </p:cNvCxnSpPr>
            <p:nvPr/>
          </p:nvCxnSpPr>
          <p:spPr bwMode="auto">
            <a:xfrm rot="10800000" flipH="1" flipV="1">
              <a:off x="1676400" y="4381500"/>
              <a:ext cx="609600" cy="414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Rounded Rectangle 126"/>
            <p:cNvSpPr>
              <a:spLocks noChangeArrowheads="1"/>
            </p:cNvSpPr>
            <p:nvPr/>
          </p:nvSpPr>
          <p:spPr bwMode="auto">
            <a:xfrm>
              <a:off x="2286000" y="2663128"/>
              <a:ext cx="838199" cy="440575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</a:t>
              </a:r>
              <a:endPara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ounded Rectangle 132"/>
            <p:cNvSpPr>
              <a:spLocks noChangeArrowheads="1"/>
            </p:cNvSpPr>
            <p:nvPr/>
          </p:nvSpPr>
          <p:spPr bwMode="auto">
            <a:xfrm>
              <a:off x="2286000" y="4161728"/>
              <a:ext cx="838199" cy="447824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</a:t>
              </a:r>
            </a:p>
          </p:txBody>
        </p:sp>
        <p:sp>
          <p:nvSpPr>
            <p:cNvPr id="135" name="Rounded Rectangle 134"/>
            <p:cNvSpPr>
              <a:spLocks noChangeArrowheads="1"/>
            </p:cNvSpPr>
            <p:nvPr/>
          </p:nvSpPr>
          <p:spPr bwMode="auto">
            <a:xfrm>
              <a:off x="2286000" y="5661359"/>
              <a:ext cx="838199" cy="443676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</a:t>
              </a:r>
            </a:p>
          </p:txBody>
        </p:sp>
        <p:cxnSp>
          <p:nvCxnSpPr>
            <p:cNvPr id="20501" name="Straight Arrow Connector 135"/>
            <p:cNvCxnSpPr>
              <a:cxnSpLocks noChangeShapeType="1"/>
              <a:stCxn id="121" idx="2"/>
              <a:endCxn id="135" idx="1"/>
            </p:cNvCxnSpPr>
            <p:nvPr/>
          </p:nvCxnSpPr>
          <p:spPr bwMode="auto">
            <a:xfrm rot="10800000" flipH="1" flipV="1">
              <a:off x="1676400" y="5880100"/>
              <a:ext cx="609600" cy="309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Rounded Rectangle 153"/>
            <p:cNvSpPr>
              <a:spLocks noChangeArrowheads="1"/>
            </p:cNvSpPr>
            <p:nvPr/>
          </p:nvSpPr>
          <p:spPr bwMode="auto">
            <a:xfrm>
              <a:off x="5791200" y="3010627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</a:t>
              </a:r>
            </a:p>
          </p:txBody>
        </p:sp>
        <p:sp>
          <p:nvSpPr>
            <p:cNvPr id="155" name="Rounded Rectangle 154"/>
            <p:cNvSpPr>
              <a:spLocks noChangeArrowheads="1"/>
            </p:cNvSpPr>
            <p:nvPr/>
          </p:nvSpPr>
          <p:spPr bwMode="auto">
            <a:xfrm>
              <a:off x="5791200" y="5270431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</a:t>
              </a:r>
            </a:p>
          </p:txBody>
        </p:sp>
        <p:cxnSp>
          <p:nvCxnSpPr>
            <p:cNvPr id="20504" name="Straight Arrow Connector 155"/>
            <p:cNvCxnSpPr>
              <a:cxnSpLocks noChangeShapeType="1"/>
              <a:stCxn id="127" idx="3"/>
            </p:cNvCxnSpPr>
            <p:nvPr/>
          </p:nvCxnSpPr>
          <p:spPr bwMode="auto">
            <a:xfrm>
              <a:off x="3124199" y="2883416"/>
              <a:ext cx="2667001" cy="24925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Straight Arrow Connector 158"/>
            <p:cNvCxnSpPr>
              <a:cxnSpLocks noChangeShapeType="1"/>
              <a:stCxn id="127" idx="3"/>
            </p:cNvCxnSpPr>
            <p:nvPr/>
          </p:nvCxnSpPr>
          <p:spPr bwMode="auto">
            <a:xfrm>
              <a:off x="3124199" y="2883416"/>
              <a:ext cx="2667001" cy="246147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Straight Arrow Connector 161"/>
            <p:cNvCxnSpPr>
              <a:cxnSpLocks noChangeShapeType="1"/>
              <a:stCxn id="135" idx="3"/>
            </p:cNvCxnSpPr>
            <p:nvPr/>
          </p:nvCxnSpPr>
          <p:spPr bwMode="auto">
            <a:xfrm flipV="1">
              <a:off x="3124199" y="3346752"/>
              <a:ext cx="2667001" cy="253644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Straight Arrow Connector 162"/>
            <p:cNvCxnSpPr>
              <a:cxnSpLocks noChangeShapeType="1"/>
              <a:stCxn id="133" idx="3"/>
              <a:endCxn id="155" idx="1"/>
            </p:cNvCxnSpPr>
            <p:nvPr/>
          </p:nvCxnSpPr>
          <p:spPr bwMode="auto">
            <a:xfrm>
              <a:off x="3124199" y="4385640"/>
              <a:ext cx="2667001" cy="110507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8" name="Straight Arrow Connector 163"/>
            <p:cNvCxnSpPr>
              <a:cxnSpLocks noChangeShapeType="1"/>
              <a:stCxn id="133" idx="3"/>
              <a:endCxn id="154" idx="1"/>
            </p:cNvCxnSpPr>
            <p:nvPr/>
          </p:nvCxnSpPr>
          <p:spPr bwMode="auto">
            <a:xfrm flipV="1">
              <a:off x="3124199" y="3230915"/>
              <a:ext cx="2667001" cy="115472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9" name="Straight Arrow Connector 164"/>
            <p:cNvCxnSpPr>
              <a:cxnSpLocks noChangeShapeType="1"/>
              <a:stCxn id="135" idx="3"/>
            </p:cNvCxnSpPr>
            <p:nvPr/>
          </p:nvCxnSpPr>
          <p:spPr bwMode="auto">
            <a:xfrm flipV="1">
              <a:off x="3124199" y="5630333"/>
              <a:ext cx="2667001" cy="25286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Straight Arrow Connector 182"/>
            <p:cNvCxnSpPr>
              <a:cxnSpLocks noChangeShapeType="1"/>
              <a:stCxn id="154" idx="3"/>
              <a:endCxn id="188" idx="2"/>
            </p:cNvCxnSpPr>
            <p:nvPr/>
          </p:nvCxnSpPr>
          <p:spPr bwMode="auto">
            <a:xfrm>
              <a:off x="6858000" y="3230915"/>
              <a:ext cx="533400" cy="879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Straight Arrow Connector 183"/>
            <p:cNvCxnSpPr>
              <a:cxnSpLocks noChangeShapeType="1"/>
              <a:stCxn id="155" idx="3"/>
              <a:endCxn id="189" idx="2"/>
            </p:cNvCxnSpPr>
            <p:nvPr/>
          </p:nvCxnSpPr>
          <p:spPr bwMode="auto">
            <a:xfrm flipV="1">
              <a:off x="6858000" y="5487610"/>
              <a:ext cx="533400" cy="310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" name="Folded Corner 184"/>
            <p:cNvSpPr>
              <a:spLocks noChangeArrowheads="1"/>
            </p:cNvSpPr>
            <p:nvPr/>
          </p:nvSpPr>
          <p:spPr bwMode="auto">
            <a:xfrm rot="10800000">
              <a:off x="75438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3" name="TextBox 185"/>
            <p:cNvSpPr txBox="1">
              <a:spLocks noChangeArrowheads="1"/>
            </p:cNvSpPr>
            <p:nvPr/>
          </p:nvSpPr>
          <p:spPr bwMode="auto">
            <a:xfrm>
              <a:off x="7543799" y="2606875"/>
              <a:ext cx="1143000" cy="157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brown, 2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fox, 2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how, 1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now, 1</a:t>
              </a:r>
            </a:p>
            <a:p>
              <a:pPr algn="ctr" eaLnBrk="1" hangingPunct="1"/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the, 3</a:t>
              </a:r>
            </a:p>
          </p:txBody>
        </p:sp>
        <p:sp>
          <p:nvSpPr>
            <p:cNvPr id="20514" name="TextBox 186"/>
            <p:cNvSpPr txBox="1">
              <a:spLocks noChangeArrowheads="1"/>
            </p:cNvSpPr>
            <p:nvPr/>
          </p:nvSpPr>
          <p:spPr bwMode="auto">
            <a:xfrm>
              <a:off x="7543799" y="4978320"/>
              <a:ext cx="1143000" cy="128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ate, 1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cow, 1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mouse, 1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quick, 1</a:t>
              </a:r>
            </a:p>
          </p:txBody>
        </p:sp>
        <p:sp>
          <p:nvSpPr>
            <p:cNvPr id="188" name="Right Bracket 187"/>
            <p:cNvSpPr/>
            <p:nvPr/>
          </p:nvSpPr>
          <p:spPr>
            <a:xfrm flipH="1">
              <a:off x="7391400" y="2133600"/>
              <a:ext cx="152400" cy="221258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Right Bracket 188"/>
            <p:cNvSpPr/>
            <p:nvPr/>
          </p:nvSpPr>
          <p:spPr>
            <a:xfrm flipH="1">
              <a:off x="7391400" y="4346185"/>
              <a:ext cx="152400" cy="228321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7" name="TextBox 205"/>
            <p:cNvSpPr txBox="1">
              <a:spLocks noChangeArrowheads="1"/>
            </p:cNvSpPr>
            <p:nvPr/>
          </p:nvSpPr>
          <p:spPr bwMode="auto">
            <a:xfrm>
              <a:off x="3173730" y="2096867"/>
              <a:ext cx="1005403" cy="89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brown,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fox, 1</a:t>
              </a:r>
            </a:p>
          </p:txBody>
        </p:sp>
        <p:sp>
          <p:nvSpPr>
            <p:cNvPr id="20518" name="TextBox 206"/>
            <p:cNvSpPr txBox="1">
              <a:spLocks noChangeArrowheads="1"/>
            </p:cNvSpPr>
            <p:nvPr/>
          </p:nvSpPr>
          <p:spPr bwMode="auto">
            <a:xfrm>
              <a:off x="5094908" y="4461841"/>
              <a:ext cx="928460" cy="357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quick, 1</a:t>
              </a:r>
            </a:p>
          </p:txBody>
        </p:sp>
        <p:sp>
          <p:nvSpPr>
            <p:cNvPr id="20519" name="TextBox 208"/>
            <p:cNvSpPr txBox="1">
              <a:spLocks noChangeArrowheads="1"/>
            </p:cNvSpPr>
            <p:nvPr/>
          </p:nvSpPr>
          <p:spPr bwMode="auto">
            <a:xfrm>
              <a:off x="3010524" y="3388965"/>
              <a:ext cx="723275" cy="89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fox, 1</a:t>
              </a:r>
            </a:p>
            <a:p>
              <a:pPr algn="ctr" eaLnBrk="1" hangingPunct="1"/>
              <a:r>
                <a: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the, 1</a:t>
              </a:r>
            </a:p>
          </p:txBody>
        </p:sp>
        <p:sp>
          <p:nvSpPr>
            <p:cNvPr id="20520" name="TextBox 209"/>
            <p:cNvSpPr txBox="1">
              <a:spLocks noChangeArrowheads="1"/>
            </p:cNvSpPr>
            <p:nvPr/>
          </p:nvSpPr>
          <p:spPr bwMode="auto">
            <a:xfrm>
              <a:off x="2590801" y="4780192"/>
              <a:ext cx="1005403" cy="89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brown, 1</a:t>
              </a:r>
            </a:p>
          </p:txBody>
        </p:sp>
        <p:sp>
          <p:nvSpPr>
            <p:cNvPr id="20521" name="TextBox 210"/>
            <p:cNvSpPr txBox="1">
              <a:spLocks noChangeArrowheads="1"/>
            </p:cNvSpPr>
            <p:nvPr/>
          </p:nvSpPr>
          <p:spPr bwMode="auto">
            <a:xfrm>
              <a:off x="4080288" y="5027063"/>
              <a:ext cx="1018227" cy="62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ate,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mouse, 1</a:t>
              </a:r>
            </a:p>
          </p:txBody>
        </p:sp>
        <p:sp>
          <p:nvSpPr>
            <p:cNvPr id="20522" name="TextBox 211"/>
            <p:cNvSpPr txBox="1">
              <a:spLocks noChangeArrowheads="1"/>
            </p:cNvSpPr>
            <p:nvPr/>
          </p:nvSpPr>
          <p:spPr bwMode="auto">
            <a:xfrm>
              <a:off x="4141698" y="5734824"/>
              <a:ext cx="785215" cy="357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cow, 1</a:t>
              </a:r>
            </a:p>
          </p:txBody>
        </p:sp>
      </p:grpSp>
      <p:sp>
        <p:nvSpPr>
          <p:cNvPr id="20484" name="TextBox 217"/>
          <p:cNvSpPr txBox="1">
            <a:spLocks noChangeArrowheads="1"/>
          </p:cNvSpPr>
          <p:nvPr/>
        </p:nvSpPr>
        <p:spPr bwMode="auto">
          <a:xfrm>
            <a:off x="609600" y="1219200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20485" name="TextBox 218"/>
          <p:cNvSpPr txBox="1">
            <a:spLocks noChangeArrowheads="1"/>
          </p:cNvSpPr>
          <p:nvPr/>
        </p:nvSpPr>
        <p:spPr bwMode="auto">
          <a:xfrm>
            <a:off x="2362200" y="12192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</p:txBody>
      </p:sp>
      <p:sp>
        <p:nvSpPr>
          <p:cNvPr id="20486" name="TextBox 219"/>
          <p:cNvSpPr txBox="1">
            <a:spLocks noChangeArrowheads="1"/>
          </p:cNvSpPr>
          <p:nvPr/>
        </p:nvSpPr>
        <p:spPr bwMode="auto">
          <a:xfrm>
            <a:off x="3670300" y="1219200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Shuffle &amp; Sort</a:t>
            </a:r>
          </a:p>
        </p:txBody>
      </p:sp>
      <p:sp>
        <p:nvSpPr>
          <p:cNvPr id="20487" name="TextBox 220"/>
          <p:cNvSpPr txBox="1">
            <a:spLocks noChangeArrowheads="1"/>
          </p:cNvSpPr>
          <p:nvPr/>
        </p:nvSpPr>
        <p:spPr bwMode="auto">
          <a:xfrm>
            <a:off x="5791200" y="1219200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</p:txBody>
      </p:sp>
      <p:sp>
        <p:nvSpPr>
          <p:cNvPr id="20488" name="TextBox 221"/>
          <p:cNvSpPr txBox="1">
            <a:spLocks noChangeArrowheads="1"/>
          </p:cNvSpPr>
          <p:nvPr/>
        </p:nvSpPr>
        <p:spPr bwMode="auto">
          <a:xfrm>
            <a:off x="7732713" y="1219200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Challenges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Background of MapReduce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MapReduce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Characteristics of MapReduce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Google File Systems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Hadoop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Amazon Web Services</a:t>
            </a: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5" descr="hadoop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95291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5328691"/>
            <a:ext cx="2133600" cy="8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"Hello World" Example: Count Word Occurrences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input_key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String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input_value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input_key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document name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input_value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document contents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for each word w in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input_value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EmitIntermediate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"1");</a:t>
            </a:r>
          </a:p>
          <a:p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output_key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Iterator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intermediate_values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output_key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word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output_values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list of counts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 = 0;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for each v in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intermediate_values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result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+=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ParseInt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(v);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Emit(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AsString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(result));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Programming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(cont'd)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specify two functions: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(k, v) → [(k',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])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[(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execution framework handles everything else…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3600" y="4950767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"everything else"?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 "Runtime"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Handles scheduling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Assigns workers to map and reduce tasks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Handles "data distribution"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Moves processes to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Handles synchronization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Gathers, sorts, and shuffles intermediate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Handles errors and faults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Detects worker failures and restarts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happens on top of a distributed FS (later)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specify two functions: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(k, v) → [(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k', v')]</a:t>
            </a:r>
            <a:endParaRPr lang="en-US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k',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v'])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[(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k', v')]</a:t>
            </a:r>
            <a:endParaRPr lang="en-US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values with the same key are reduced together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execution framework handles everything else…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quite…usually, programmers also specify: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(k', number of partitions)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partition for k'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a simple hash of the key, e.g.,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hash(k')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 n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Divides up key space for parallel reduce operations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(k', [v']) → [(k', v")]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Mini-reducers that run in memory after the map phase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as an optimization to reduce network traffic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357" name="Straight Arrow Connector 356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8" name="Straight Arrow Connector 357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9" name="Straight Arrow Connector 358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0" name="Straight Arrow Connector 359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1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FF99CC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</a:t>
            </a:r>
          </a:p>
        </p:txBody>
      </p:sp>
      <p:sp>
        <p:nvSpPr>
          <p:cNvPr id="362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FF99CC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</a:t>
            </a:r>
          </a:p>
        </p:txBody>
      </p:sp>
      <p:sp>
        <p:nvSpPr>
          <p:cNvPr id="363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FF99CC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</a:t>
            </a:r>
          </a:p>
        </p:txBody>
      </p:sp>
      <p:sp>
        <p:nvSpPr>
          <p:cNvPr id="364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FF99CC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</a:t>
            </a:r>
          </a:p>
        </p:txBody>
      </p:sp>
      <p:grpSp>
        <p:nvGrpSpPr>
          <p:cNvPr id="365" name="Group 364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366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375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9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380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389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7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partition</a:t>
            </a:r>
          </a:p>
        </p:txBody>
      </p:sp>
      <p:sp>
        <p:nvSpPr>
          <p:cNvPr id="398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partition</a:t>
            </a:r>
          </a:p>
        </p:txBody>
      </p:sp>
      <p:sp>
        <p:nvSpPr>
          <p:cNvPr id="399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partition</a:t>
            </a:r>
          </a:p>
        </p:txBody>
      </p:sp>
      <p:sp>
        <p:nvSpPr>
          <p:cNvPr id="400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partition</a:t>
            </a:r>
          </a:p>
        </p:txBody>
      </p:sp>
      <p:cxnSp>
        <p:nvCxnSpPr>
          <p:cNvPr id="401" name="Straight Arrow Connector 400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2" name="Straight Arrow Connector 401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3" name="Straight Arrow Connector 402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4" name="Straight Arrow Connector 403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5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</a:t>
            </a:r>
          </a:p>
        </p:txBody>
      </p:sp>
      <p:cxnSp>
        <p:nvCxnSpPr>
          <p:cNvPr id="406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7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</a:t>
            </a:r>
          </a:p>
        </p:txBody>
      </p:sp>
      <p:cxnSp>
        <p:nvCxnSpPr>
          <p:cNvPr id="408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9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</a:t>
            </a:r>
          </a:p>
        </p:txBody>
      </p:sp>
      <p:cxnSp>
        <p:nvCxnSpPr>
          <p:cNvPr id="410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11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</a:t>
            </a:r>
          </a:p>
        </p:txBody>
      </p:sp>
      <p:cxnSp>
        <p:nvCxnSpPr>
          <p:cNvPr id="412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413" name="Group 412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414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439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7" name="Group 446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448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457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466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74" name="Straight Arrow Connector 473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5" name="Straight Arrow Connector 474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6" name="Straight Arrow Connector 475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7" name="Straight Arrow Connector 476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8" name="Straight Arrow Connector 477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9" name="Straight Arrow Connector 478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80" name="Rectangle 479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rgbClr val="99CCFF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Shuffle and Sort: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aggregate values by keys</a:t>
            </a:r>
          </a:p>
        </p:txBody>
      </p:sp>
      <p:sp>
        <p:nvSpPr>
          <p:cNvPr id="481" name="Rectangle 480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</a:t>
            </a:r>
          </a:p>
        </p:txBody>
      </p:sp>
      <p:sp>
        <p:nvSpPr>
          <p:cNvPr id="482" name="Rectangle 481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</a:t>
            </a:r>
          </a:p>
        </p:txBody>
      </p:sp>
      <p:sp>
        <p:nvSpPr>
          <p:cNvPr id="483" name="Rectangle 482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</a:t>
            </a:r>
          </a:p>
        </p:txBody>
      </p:sp>
      <p:grpSp>
        <p:nvGrpSpPr>
          <p:cNvPr id="484" name="Group 483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4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492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8" name="Group 497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499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9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7" name="Group 506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508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513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518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5867400" y="4448175"/>
            <a:ext cx="1260475" cy="276225"/>
            <a:chOff x="5867400" y="4448175"/>
            <a:chExt cx="1260475" cy="276225"/>
          </a:xfrm>
        </p:grpSpPr>
        <p:sp>
          <p:nvSpPr>
            <p:cNvPr id="523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Rectangle 220"/>
            <p:cNvSpPr>
              <a:spLocks noChangeArrowheads="1"/>
            </p:cNvSpPr>
            <p:nvPr/>
          </p:nvSpPr>
          <p:spPr bwMode="auto">
            <a:xfrm>
              <a:off x="6868383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TextBox 221"/>
            <p:cNvSpPr txBox="1">
              <a:spLocks noChangeArrowheads="1"/>
            </p:cNvSpPr>
            <p:nvPr/>
          </p:nvSpPr>
          <p:spPr bwMode="auto">
            <a:xfrm>
              <a:off x="6858196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0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animBg="1"/>
      <p:bldP spid="362" grpId="0" animBg="1"/>
      <p:bldP spid="363" grpId="0" animBg="1"/>
      <p:bldP spid="364" grpId="0" animBg="1"/>
      <p:bldP spid="397" grpId="0" animBg="1"/>
      <p:bldP spid="398" grpId="0" animBg="1"/>
      <p:bldP spid="399" grpId="0" animBg="1"/>
      <p:bldP spid="400" grpId="0" animBg="1"/>
      <p:bldP spid="405" grpId="0" animBg="1"/>
      <p:bldP spid="407" grpId="0" animBg="1"/>
      <p:bldP spid="409" grpId="0" animBg="1"/>
      <p:bldP spid="411" grpId="0" animBg="1"/>
      <p:bldP spid="480" grpId="0" animBg="1"/>
      <p:bldP spid="481" grpId="0" animBg="1"/>
      <p:bldP spid="482" grpId="0" animBg="1"/>
      <p:bldP spid="4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Architecture Overview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191000" y="1447800"/>
            <a:ext cx="12954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Job tracker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676400" y="3733800"/>
            <a:ext cx="1371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 tracker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191000" y="37338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 tracker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6781800" y="37338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 tracker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4038600" y="1143000"/>
            <a:ext cx="3124200" cy="1371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1447800" y="3505200"/>
            <a:ext cx="1828800" cy="2667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3886200" y="3505200"/>
            <a:ext cx="1828800" cy="2667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6553200" y="3505200"/>
            <a:ext cx="1828800" cy="2667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6080125" y="722313"/>
            <a:ext cx="1457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Master node</a:t>
            </a: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1676400" y="3124200"/>
            <a:ext cx="1508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Slave node 1</a:t>
            </a:r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4191000" y="3062288"/>
            <a:ext cx="1508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Slave node 2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6858000" y="3048000"/>
            <a:ext cx="15664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Slave node N</a:t>
            </a:r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>
            <a:off x="22860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0" name="AutoShape 20"/>
          <p:cNvSpPr>
            <a:spLocks noChangeArrowheads="1"/>
          </p:cNvSpPr>
          <p:nvPr/>
        </p:nvSpPr>
        <p:spPr bwMode="auto">
          <a:xfrm>
            <a:off x="1828800" y="48768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 b="1">
              <a:solidFill>
                <a:srgbClr val="FA1D0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81" name="AutoShape 22"/>
          <p:cNvSpPr>
            <a:spLocks noChangeArrowheads="1"/>
          </p:cNvSpPr>
          <p:nvPr/>
        </p:nvSpPr>
        <p:spPr bwMode="auto">
          <a:xfrm>
            <a:off x="1981200" y="50292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82" name="AutoShape 23"/>
          <p:cNvSpPr>
            <a:spLocks noChangeArrowheads="1"/>
          </p:cNvSpPr>
          <p:nvPr/>
        </p:nvSpPr>
        <p:spPr bwMode="auto">
          <a:xfrm>
            <a:off x="2133600" y="51816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83" name="Text Box 24"/>
          <p:cNvSpPr txBox="1">
            <a:spLocks noChangeArrowheads="1"/>
          </p:cNvSpPr>
          <p:nvPr/>
        </p:nvSpPr>
        <p:spPr bwMode="auto">
          <a:xfrm>
            <a:off x="1828800" y="5751513"/>
            <a:ext cx="1138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 b="1">
                <a:solidFill>
                  <a:srgbClr val="FA1D0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Workers</a:t>
            </a:r>
          </a:p>
        </p:txBody>
      </p:sp>
      <p:graphicFrame>
        <p:nvGraphicFramePr>
          <p:cNvPr id="11284" name="Object 3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893666"/>
              </p:ext>
            </p:extLst>
          </p:nvPr>
        </p:nvGraphicFramePr>
        <p:xfrm>
          <a:off x="1311275" y="1639888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Visio" r:id="rId3" imgW="413918" imgH="534010" progId="Visio.Drawing.11">
                  <p:embed/>
                </p:oleObj>
              </mc:Choice>
              <mc:Fallback>
                <p:oleObj name="Visio" r:id="rId3" imgW="413918" imgH="5340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1639888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Text Box 27"/>
          <p:cNvSpPr txBox="1">
            <a:spLocks noChangeArrowheads="1"/>
          </p:cNvSpPr>
          <p:nvPr/>
        </p:nvSpPr>
        <p:spPr bwMode="auto">
          <a:xfrm>
            <a:off x="1219200" y="1219200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user</a:t>
            </a:r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>
            <a:off x="1905000" y="1905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7" name="Line 29"/>
          <p:cNvSpPr>
            <a:spLocks noChangeShapeType="1"/>
          </p:cNvSpPr>
          <p:nvPr/>
        </p:nvSpPr>
        <p:spPr bwMode="auto">
          <a:xfrm flipH="1">
            <a:off x="2743200" y="2057400"/>
            <a:ext cx="1905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8" name="Line 30"/>
          <p:cNvSpPr>
            <a:spLocks noChangeShapeType="1"/>
          </p:cNvSpPr>
          <p:nvPr/>
        </p:nvSpPr>
        <p:spPr bwMode="auto">
          <a:xfrm>
            <a:off x="4876800" y="2057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9" name="Line 31"/>
          <p:cNvSpPr>
            <a:spLocks noChangeShapeType="1"/>
          </p:cNvSpPr>
          <p:nvPr/>
        </p:nvSpPr>
        <p:spPr bwMode="auto">
          <a:xfrm>
            <a:off x="5181600" y="2057400"/>
            <a:ext cx="1981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0" name="AutoShape 32"/>
          <p:cNvSpPr>
            <a:spLocks noChangeArrowheads="1"/>
          </p:cNvSpPr>
          <p:nvPr/>
        </p:nvSpPr>
        <p:spPr bwMode="auto">
          <a:xfrm>
            <a:off x="4267200" y="48768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 b="1">
              <a:solidFill>
                <a:srgbClr val="FA1D0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1" name="AutoShape 33"/>
          <p:cNvSpPr>
            <a:spLocks noChangeArrowheads="1"/>
          </p:cNvSpPr>
          <p:nvPr/>
        </p:nvSpPr>
        <p:spPr bwMode="auto">
          <a:xfrm>
            <a:off x="4419600" y="50292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2" name="AutoShape 34"/>
          <p:cNvSpPr>
            <a:spLocks noChangeArrowheads="1"/>
          </p:cNvSpPr>
          <p:nvPr/>
        </p:nvSpPr>
        <p:spPr bwMode="auto">
          <a:xfrm>
            <a:off x="4572000" y="51816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3" name="Text Box 35"/>
          <p:cNvSpPr txBox="1">
            <a:spLocks noChangeArrowheads="1"/>
          </p:cNvSpPr>
          <p:nvPr/>
        </p:nvSpPr>
        <p:spPr bwMode="auto">
          <a:xfrm>
            <a:off x="4267200" y="5751513"/>
            <a:ext cx="1138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 b="1">
                <a:solidFill>
                  <a:srgbClr val="FA1D0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Workers</a:t>
            </a:r>
          </a:p>
        </p:txBody>
      </p:sp>
      <p:sp>
        <p:nvSpPr>
          <p:cNvPr id="11294" name="Line 36"/>
          <p:cNvSpPr>
            <a:spLocks noChangeShapeType="1"/>
          </p:cNvSpPr>
          <p:nvPr/>
        </p:nvSpPr>
        <p:spPr bwMode="auto">
          <a:xfrm>
            <a:off x="4800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5" name="AutoShape 37"/>
          <p:cNvSpPr>
            <a:spLocks noChangeArrowheads="1"/>
          </p:cNvSpPr>
          <p:nvPr/>
        </p:nvSpPr>
        <p:spPr bwMode="auto">
          <a:xfrm>
            <a:off x="6858000" y="48768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 b="1">
              <a:solidFill>
                <a:srgbClr val="FA1D0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6" name="AutoShape 38"/>
          <p:cNvSpPr>
            <a:spLocks noChangeArrowheads="1"/>
          </p:cNvSpPr>
          <p:nvPr/>
        </p:nvSpPr>
        <p:spPr bwMode="auto">
          <a:xfrm>
            <a:off x="7010400" y="50292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7" name="AutoShape 39"/>
          <p:cNvSpPr>
            <a:spLocks noChangeArrowheads="1"/>
          </p:cNvSpPr>
          <p:nvPr/>
        </p:nvSpPr>
        <p:spPr bwMode="auto">
          <a:xfrm>
            <a:off x="7162800" y="51816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8" name="Text Box 40"/>
          <p:cNvSpPr txBox="1">
            <a:spLocks noChangeArrowheads="1"/>
          </p:cNvSpPr>
          <p:nvPr/>
        </p:nvSpPr>
        <p:spPr bwMode="auto">
          <a:xfrm>
            <a:off x="6858000" y="5751513"/>
            <a:ext cx="1138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 b="1">
                <a:solidFill>
                  <a:srgbClr val="FA1D0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Workers</a:t>
            </a:r>
          </a:p>
        </p:txBody>
      </p:sp>
      <p:sp>
        <p:nvSpPr>
          <p:cNvPr id="11299" name="Line 41"/>
          <p:cNvSpPr>
            <a:spLocks noChangeShapeType="1"/>
          </p:cNvSpPr>
          <p:nvPr/>
        </p:nvSpPr>
        <p:spPr bwMode="auto">
          <a:xfrm>
            <a:off x="73914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File System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Don't move data to workers … move workers to the data!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data on the local disks of nodes in the cluster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up the workers on the node that has the data local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enough RAM to hold all the data in memory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 access is slow, but disk throughput is reasonable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distributed file system is the answer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 (Google File System) for Google’s MapReduce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HDFS (Hadoop Distributed File System) for Hadoop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GFS: Assumptions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Commodity hardware over "exotic" hardware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"out", not "up"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component failure rates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 commodity components fail all the time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"Modest" number of huge files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Multi-gigabyte files are common, if not encouraged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 are write-once, mostly appended to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Perhaps concurrently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streaming reads over random access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sustained throughput over low latency</a:t>
            </a:r>
          </a:p>
        </p:txBody>
      </p:sp>
      <p:sp>
        <p:nvSpPr>
          <p:cNvPr id="33796" name="Text Box 16"/>
          <p:cNvSpPr txBox="1">
            <a:spLocks noChangeArrowheads="1"/>
          </p:cNvSpPr>
          <p:nvPr/>
        </p:nvSpPr>
        <p:spPr bwMode="auto">
          <a:xfrm>
            <a:off x="0" y="6611779"/>
            <a:ext cx="748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GFS slides adapted from material by </a:t>
            </a:r>
            <a:r>
              <a:rPr lang="da-DK" sz="1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(Ghemawat et al., SOSP 2003)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50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GFS: Underlying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torage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ystem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Goal</a:t>
            </a:r>
          </a:p>
          <a:p>
            <a:pPr lvl="1" eaLnBrk="1" hangingPunct="1"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lobal view</a:t>
            </a:r>
          </a:p>
          <a:p>
            <a:pPr lvl="1" eaLnBrk="1" hangingPunct="1"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ake huge files available in the face of node failures</a:t>
            </a:r>
          </a:p>
          <a:p>
            <a:pPr eaLnBrk="1" hangingPunct="1"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Master node (meta server)</a:t>
            </a:r>
          </a:p>
          <a:p>
            <a:pPr lvl="1" eaLnBrk="1" hangingPunct="1"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Centralized, index all chunks on data servers</a:t>
            </a:r>
          </a:p>
          <a:p>
            <a:pPr eaLnBrk="1" hangingPunct="1"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Chunk server (data server)</a:t>
            </a:r>
          </a:p>
          <a:p>
            <a:pPr lvl="1" eaLnBrk="1" hangingPunct="1"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File is split into contiguous chunks, typically 16-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64MB</a:t>
            </a:r>
            <a:endParaRPr lang="en-US" altLang="zh-CN" sz="2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Each chunk replicated (usually 2x or </a:t>
            </a:r>
            <a:r>
              <a:rPr lang="en-US" altLang="zh-CN" sz="2400" dirty="0" smtClean="0">
                <a:solidFill>
                  <a:srgbClr val="FA1D0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3x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lvl="2" eaLnBrk="1" hangingPunct="1"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Try to keep replicas in different racks</a:t>
            </a:r>
          </a:p>
          <a:p>
            <a:pPr eaLnBrk="1" hangingPunct="1">
              <a:defRPr/>
            </a:pPr>
            <a:endParaRPr lang="en-US" altLang="zh-CN" sz="2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Introduction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Lots of demands for large-scale data processing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 spatial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 Web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 stream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 graph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algn="just" eaLnBrk="1" hangingPunct="1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Applications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Location-based services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Semantic Web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Social media studies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Transportation systems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Sensor data analysis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GFS: Design Decisions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 stored as chunks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size (64MB)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through replication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chunk replicated across </a:t>
            </a:r>
            <a:r>
              <a:rPr lang="en-GB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 chunk servers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master to coordinate access, keep metadata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centralized management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data caching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benefit due to large datasets, streaming reads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Simplify the API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 some of the issues onto the client (e.g., data layout)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6313487"/>
            <a:ext cx="4939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HDFS = GFS clone (same basic ideas)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16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GFS Architecture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4427538" y="2667000"/>
            <a:ext cx="2428875" cy="357188"/>
          </a:xfrm>
          <a:prstGeom prst="line">
            <a:avLst/>
          </a:prstGeom>
          <a:noFill/>
          <a:ln w="28575">
            <a:solidFill>
              <a:srgbClr val="343434"/>
            </a:solidFill>
            <a:prstDash val="sysDash"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1385888" y="2881313"/>
            <a:ext cx="2327275" cy="1119187"/>
          </a:xfrm>
          <a:prstGeom prst="line">
            <a:avLst/>
          </a:prstGeom>
          <a:noFill/>
          <a:ln w="28575">
            <a:solidFill>
              <a:srgbClr val="343434"/>
            </a:solidFill>
            <a:prstDash val="sysDash"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2986088" y="2881313"/>
            <a:ext cx="727075" cy="1119187"/>
          </a:xfrm>
          <a:prstGeom prst="line">
            <a:avLst/>
          </a:prstGeom>
          <a:noFill/>
          <a:ln w="28575">
            <a:solidFill>
              <a:srgbClr val="343434"/>
            </a:solidFill>
            <a:prstDash val="sysDash"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8" name="Group 16"/>
          <p:cNvGrpSpPr>
            <a:grpSpLocks/>
          </p:cNvGrpSpPr>
          <p:nvPr/>
        </p:nvGrpSpPr>
        <p:grpSpPr bwMode="auto">
          <a:xfrm>
            <a:off x="2912999" y="2346325"/>
            <a:ext cx="1678114" cy="534988"/>
            <a:chOff x="2061" y="1011"/>
            <a:chExt cx="920" cy="237"/>
          </a:xfrm>
        </p:grpSpPr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2072" y="1011"/>
              <a:ext cx="896" cy="237"/>
            </a:xfrm>
            <a:prstGeom prst="roundRect">
              <a:avLst>
                <a:gd name="adj" fmla="val 421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2061" y="1027"/>
              <a:ext cx="920" cy="205"/>
            </a:xfrm>
            <a:prstGeom prst="roundRect">
              <a:avLst>
                <a:gd name="adj" fmla="val 421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GFS Master</a:t>
              </a:r>
            </a:p>
          </p:txBody>
        </p:sp>
      </p:grpSp>
      <p:grpSp>
        <p:nvGrpSpPr>
          <p:cNvPr id="13319" name="Group 22"/>
          <p:cNvGrpSpPr>
            <a:grpSpLocks/>
          </p:cNvGrpSpPr>
          <p:nvPr/>
        </p:nvGrpSpPr>
        <p:grpSpPr bwMode="auto">
          <a:xfrm>
            <a:off x="550863" y="4076704"/>
            <a:ext cx="522287" cy="419101"/>
            <a:chOff x="528" y="2160"/>
            <a:chExt cx="329" cy="264"/>
          </a:xfrm>
        </p:grpSpPr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3320" name="Group 25"/>
          <p:cNvGrpSpPr>
            <a:grpSpLocks/>
          </p:cNvGrpSpPr>
          <p:nvPr/>
        </p:nvGrpSpPr>
        <p:grpSpPr bwMode="auto">
          <a:xfrm>
            <a:off x="1160463" y="4071934"/>
            <a:ext cx="554037" cy="419099"/>
            <a:chOff x="912" y="2157"/>
            <a:chExt cx="349" cy="264"/>
          </a:xfrm>
        </p:grpSpPr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912" y="2157"/>
              <a:ext cx="34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>
              <a:off x="918" y="2157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21" name="Group 28"/>
          <p:cNvGrpSpPr>
            <a:grpSpLocks/>
          </p:cNvGrpSpPr>
          <p:nvPr/>
        </p:nvGrpSpPr>
        <p:grpSpPr bwMode="auto">
          <a:xfrm>
            <a:off x="1160463" y="4613280"/>
            <a:ext cx="533400" cy="419101"/>
            <a:chOff x="912" y="2498"/>
            <a:chExt cx="336" cy="264"/>
          </a:xfrm>
        </p:grpSpPr>
        <p:sp>
          <p:nvSpPr>
            <p:cNvPr id="33" name="AutoShape 29"/>
            <p:cNvSpPr>
              <a:spLocks noChangeArrowheads="1"/>
            </p:cNvSpPr>
            <p:nvPr/>
          </p:nvSpPr>
          <p:spPr bwMode="auto">
            <a:xfrm>
              <a:off x="912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912" y="2498"/>
              <a:ext cx="336" cy="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322" name="Group 31"/>
          <p:cNvGrpSpPr>
            <a:grpSpLocks/>
          </p:cNvGrpSpPr>
          <p:nvPr/>
        </p:nvGrpSpPr>
        <p:grpSpPr bwMode="auto">
          <a:xfrm>
            <a:off x="550863" y="4610105"/>
            <a:ext cx="522287" cy="419101"/>
            <a:chOff x="528" y="2496"/>
            <a:chExt cx="329" cy="264"/>
          </a:xfrm>
        </p:grpSpPr>
        <p:sp>
          <p:nvSpPr>
            <p:cNvPr id="36" name="AutoShape 32"/>
            <p:cNvSpPr>
              <a:spLocks noChangeArrowheads="1"/>
            </p:cNvSpPr>
            <p:nvPr/>
          </p:nvSpPr>
          <p:spPr bwMode="auto">
            <a:xfrm>
              <a:off x="528" y="2496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AutoShape 33"/>
            <p:cNvSpPr>
              <a:spLocks noChangeArrowheads="1"/>
            </p:cNvSpPr>
            <p:nvPr/>
          </p:nvSpPr>
          <p:spPr bwMode="auto">
            <a:xfrm>
              <a:off x="533" y="2496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dirty="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 dirty="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38" name="AutoShape 34"/>
          <p:cNvSpPr>
            <a:spLocks noChangeArrowheads="1"/>
          </p:cNvSpPr>
          <p:nvPr/>
        </p:nvSpPr>
        <p:spPr bwMode="auto">
          <a:xfrm>
            <a:off x="450850" y="40005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4" name="AutoShape 35"/>
          <p:cNvSpPr>
            <a:spLocks noChangeArrowheads="1"/>
          </p:cNvSpPr>
          <p:nvPr/>
        </p:nvSpPr>
        <p:spPr bwMode="auto">
          <a:xfrm rot="-5400000">
            <a:off x="964909" y="4597648"/>
            <a:ext cx="489534" cy="1596528"/>
          </a:xfrm>
          <a:prstGeom prst="roundRect">
            <a:avLst>
              <a:gd name="adj" fmla="val 3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Clr>
                <a:srgbClr val="009999"/>
              </a:buClr>
              <a:buSzTx/>
              <a:buFont typeface="TradeGothic" pitchFamily="32" charset="0"/>
              <a:buNone/>
            </a:pPr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Chunkserver</a:t>
            </a:r>
            <a:r>
              <a:rPr lang="en-GB" altLang="en-US" sz="200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13325" name="Group 36"/>
          <p:cNvGrpSpPr>
            <a:grpSpLocks/>
          </p:cNvGrpSpPr>
          <p:nvPr/>
        </p:nvGrpSpPr>
        <p:grpSpPr bwMode="auto">
          <a:xfrm>
            <a:off x="4632325" y="4084634"/>
            <a:ext cx="550863" cy="419099"/>
            <a:chOff x="3099" y="2165"/>
            <a:chExt cx="347" cy="264"/>
          </a:xfrm>
        </p:grpSpPr>
        <p:sp>
          <p:nvSpPr>
            <p:cNvPr id="4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3326" name="Group 39"/>
          <p:cNvGrpSpPr>
            <a:grpSpLocks/>
          </p:cNvGrpSpPr>
          <p:nvPr/>
        </p:nvGrpSpPr>
        <p:grpSpPr bwMode="auto">
          <a:xfrm>
            <a:off x="5248275" y="4084634"/>
            <a:ext cx="560388" cy="419099"/>
            <a:chOff x="3487" y="2165"/>
            <a:chExt cx="353" cy="264"/>
          </a:xfrm>
        </p:grpSpPr>
        <p:sp>
          <p:nvSpPr>
            <p:cNvPr id="4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46" name="AutoShape 42"/>
          <p:cNvSpPr>
            <a:spLocks noChangeArrowheads="1"/>
          </p:cNvSpPr>
          <p:nvPr/>
        </p:nvSpPr>
        <p:spPr bwMode="auto">
          <a:xfrm>
            <a:off x="4532313" y="40005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8" name="AutoShape 43"/>
          <p:cNvSpPr>
            <a:spLocks noChangeArrowheads="1"/>
          </p:cNvSpPr>
          <p:nvPr/>
        </p:nvSpPr>
        <p:spPr bwMode="auto">
          <a:xfrm rot="-5400000">
            <a:off x="5067802" y="4557683"/>
            <a:ext cx="489534" cy="1654236"/>
          </a:xfrm>
          <a:prstGeom prst="roundRect">
            <a:avLst>
              <a:gd name="adj" fmla="val 3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Chunkserver</a:t>
            </a:r>
            <a:r>
              <a:rPr lang="en-GB" altLang="en-US" sz="200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pSp>
        <p:nvGrpSpPr>
          <p:cNvPr id="13329" name="Group 44"/>
          <p:cNvGrpSpPr>
            <a:grpSpLocks/>
          </p:cNvGrpSpPr>
          <p:nvPr/>
        </p:nvGrpSpPr>
        <p:grpSpPr bwMode="auto">
          <a:xfrm>
            <a:off x="2989263" y="4076704"/>
            <a:ext cx="522287" cy="419101"/>
            <a:chOff x="2064" y="2160"/>
            <a:chExt cx="329" cy="264"/>
          </a:xfrm>
        </p:grpSpPr>
        <p:sp>
          <p:nvSpPr>
            <p:cNvPr id="49" name="AutoShape 45"/>
            <p:cNvSpPr>
              <a:spLocks noChangeArrowheads="1"/>
            </p:cNvSpPr>
            <p:nvPr/>
          </p:nvSpPr>
          <p:spPr bwMode="auto">
            <a:xfrm>
              <a:off x="2064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AutoShape 46"/>
            <p:cNvSpPr>
              <a:spLocks noChangeArrowheads="1"/>
            </p:cNvSpPr>
            <p:nvPr/>
          </p:nvSpPr>
          <p:spPr bwMode="auto">
            <a:xfrm>
              <a:off x="2069" y="2160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30" name="Group 47"/>
          <p:cNvGrpSpPr>
            <a:grpSpLocks/>
          </p:cNvGrpSpPr>
          <p:nvPr/>
        </p:nvGrpSpPr>
        <p:grpSpPr bwMode="auto">
          <a:xfrm>
            <a:off x="2989263" y="4613280"/>
            <a:ext cx="533400" cy="419101"/>
            <a:chOff x="2064" y="2498"/>
            <a:chExt cx="336" cy="264"/>
          </a:xfrm>
        </p:grpSpPr>
        <p:sp>
          <p:nvSpPr>
            <p:cNvPr id="52" name="AutoShape 48"/>
            <p:cNvSpPr>
              <a:spLocks noChangeArrowheads="1"/>
            </p:cNvSpPr>
            <p:nvPr/>
          </p:nvSpPr>
          <p:spPr bwMode="auto">
            <a:xfrm>
              <a:off x="2064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2064" y="2498"/>
              <a:ext cx="336" cy="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3331" name="Group 50"/>
          <p:cNvGrpSpPr>
            <a:grpSpLocks/>
          </p:cNvGrpSpPr>
          <p:nvPr/>
        </p:nvGrpSpPr>
        <p:grpSpPr bwMode="auto">
          <a:xfrm>
            <a:off x="2379663" y="4618033"/>
            <a:ext cx="522287" cy="419099"/>
            <a:chOff x="1680" y="2501"/>
            <a:chExt cx="329" cy="264"/>
          </a:xfrm>
        </p:grpSpPr>
        <p:sp>
          <p:nvSpPr>
            <p:cNvPr id="55" name="AutoShape 51"/>
            <p:cNvSpPr>
              <a:spLocks noChangeArrowheads="1"/>
            </p:cNvSpPr>
            <p:nvPr/>
          </p:nvSpPr>
          <p:spPr bwMode="auto">
            <a:xfrm>
              <a:off x="1680" y="2501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AutoShape 52"/>
            <p:cNvSpPr>
              <a:spLocks noChangeArrowheads="1"/>
            </p:cNvSpPr>
            <p:nvPr/>
          </p:nvSpPr>
          <p:spPr bwMode="auto">
            <a:xfrm>
              <a:off x="1685" y="2501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7" name="AutoShape 53"/>
          <p:cNvSpPr>
            <a:spLocks noChangeArrowheads="1"/>
          </p:cNvSpPr>
          <p:nvPr/>
        </p:nvSpPr>
        <p:spPr bwMode="auto">
          <a:xfrm>
            <a:off x="2279650" y="40005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3" name="AutoShape 54"/>
          <p:cNvSpPr>
            <a:spLocks noChangeArrowheads="1"/>
          </p:cNvSpPr>
          <p:nvPr/>
        </p:nvSpPr>
        <p:spPr bwMode="auto">
          <a:xfrm rot="-5400000">
            <a:off x="2796884" y="4588123"/>
            <a:ext cx="489534" cy="1596528"/>
          </a:xfrm>
          <a:prstGeom prst="roundRect">
            <a:avLst>
              <a:gd name="adj" fmla="val 3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Chunkserver 2</a:t>
            </a:r>
          </a:p>
        </p:txBody>
      </p:sp>
      <p:sp>
        <p:nvSpPr>
          <p:cNvPr id="59" name="AutoShape 55"/>
          <p:cNvSpPr>
            <a:spLocks noChangeArrowheads="1"/>
          </p:cNvSpPr>
          <p:nvPr/>
        </p:nvSpPr>
        <p:spPr bwMode="auto">
          <a:xfrm>
            <a:off x="3827463" y="4348163"/>
            <a:ext cx="643423" cy="648512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>
                <a:solidFill>
                  <a:srgbClr val="7D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5195888" y="3024188"/>
            <a:ext cx="1660525" cy="976312"/>
          </a:xfrm>
          <a:prstGeom prst="line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36" name="Group 60"/>
          <p:cNvGrpSpPr>
            <a:grpSpLocks/>
          </p:cNvGrpSpPr>
          <p:nvPr/>
        </p:nvGrpSpPr>
        <p:grpSpPr bwMode="auto">
          <a:xfrm>
            <a:off x="5275263" y="4610105"/>
            <a:ext cx="533400" cy="419101"/>
            <a:chOff x="3504" y="2496"/>
            <a:chExt cx="336" cy="264"/>
          </a:xfrm>
        </p:grpSpPr>
        <p:sp>
          <p:nvSpPr>
            <p:cNvPr id="63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3713163" y="2881313"/>
            <a:ext cx="1500187" cy="1143000"/>
          </a:xfrm>
          <a:prstGeom prst="line">
            <a:avLst/>
          </a:prstGeom>
          <a:noFill/>
          <a:ln w="28575">
            <a:solidFill>
              <a:srgbClr val="343434"/>
            </a:solidFill>
            <a:prstDash val="sysDash"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38" name="Group 65"/>
          <p:cNvGrpSpPr>
            <a:grpSpLocks/>
          </p:cNvGrpSpPr>
          <p:nvPr/>
        </p:nvGrpSpPr>
        <p:grpSpPr bwMode="auto">
          <a:xfrm>
            <a:off x="6856413" y="2738438"/>
            <a:ext cx="1143000" cy="571500"/>
            <a:chOff x="6936601" y="1728771"/>
            <a:chExt cx="914400" cy="379413"/>
          </a:xfrm>
        </p:grpSpPr>
        <p:sp>
          <p:nvSpPr>
            <p:cNvPr id="13339" name="Freeform 2"/>
            <p:cNvSpPr>
              <a:spLocks noChangeArrowheads="1"/>
            </p:cNvSpPr>
            <p:nvPr/>
          </p:nvSpPr>
          <p:spPr bwMode="auto">
            <a:xfrm>
              <a:off x="6936601" y="1728771"/>
              <a:ext cx="914400" cy="379413"/>
            </a:xfrm>
            <a:custGeom>
              <a:avLst/>
              <a:gdLst>
                <a:gd name="T0" fmla="*/ 0 w 2123"/>
                <a:gd name="T1" fmla="*/ 0 h 1056"/>
                <a:gd name="T2" fmla="*/ 0 w 2123"/>
                <a:gd name="T3" fmla="*/ 379054 h 1056"/>
                <a:gd name="T4" fmla="*/ 913969 w 2123"/>
                <a:gd name="T5" fmla="*/ 379054 h 1056"/>
                <a:gd name="T6" fmla="*/ 913969 w 2123"/>
                <a:gd name="T7" fmla="*/ 0 h 1056"/>
                <a:gd name="T8" fmla="*/ 0 w 2123"/>
                <a:gd name="T9" fmla="*/ 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3"/>
                <a:gd name="T16" fmla="*/ 0 h 1056"/>
                <a:gd name="T17" fmla="*/ 2123 w 2123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3" h="1056">
                  <a:moveTo>
                    <a:pt x="0" y="0"/>
                  </a:moveTo>
                  <a:lnTo>
                    <a:pt x="0" y="1055"/>
                  </a:lnTo>
                  <a:lnTo>
                    <a:pt x="2122" y="1055"/>
                  </a:lnTo>
                  <a:lnTo>
                    <a:pt x="2122" y="0"/>
                  </a:lnTo>
                  <a:lnTo>
                    <a:pt x="0" y="0"/>
                  </a:lnTo>
                </a:path>
              </a:pathLst>
            </a:custGeom>
            <a:solidFill>
              <a:srgbClr val="99CC00"/>
            </a:solidFill>
            <a:ln w="9360">
              <a:solidFill>
                <a:srgbClr val="3F44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AutoShape 4"/>
            <p:cNvSpPr>
              <a:spLocks noChangeArrowheads="1"/>
            </p:cNvSpPr>
            <p:nvPr/>
          </p:nvSpPr>
          <p:spPr bwMode="auto">
            <a:xfrm>
              <a:off x="7108051" y="1823624"/>
              <a:ext cx="600164" cy="187303"/>
            </a:xfrm>
            <a:prstGeom prst="roundRect">
              <a:avLst>
                <a:gd name="adj" fmla="val 565"/>
              </a:avLst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2175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Client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Functions in the Model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Map</a:t>
            </a:r>
          </a:p>
          <a:p>
            <a:pPr lvl="1" algn="just" eaLnBrk="1" hangingPunct="1">
              <a:lnSpc>
                <a:spcPct val="97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Process a key/value pair to generate intermediate key/value pairs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Reduce</a:t>
            </a:r>
          </a:p>
          <a:p>
            <a:pPr lvl="1" algn="just" eaLnBrk="1" hangingPunct="1">
              <a:lnSpc>
                <a:spcPct val="97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Merge all intermediate values associated with the same key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Partition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 default :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hash(key) mod R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Well balanced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Fault Tolerance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Fault tolerance handled via re-execution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Worker failure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Heartbeat, </a:t>
            </a:r>
            <a:r>
              <a:rPr lang="en-GB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Workers are periodically pinged by master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 response = failed worker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the processor of a worker fails, the tasks of that worker are reassigned to another worker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Master failure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Master writes periodic checkpoints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Another master can be started from the last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checkpointed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state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eventually the master dies, the job will be aborted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777240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Robust: lost 1600 of 1800 machines once, but finished fine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Fault Tolerance (cont'd)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Refinement: Redundant Execution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problem of “stragglers” (s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low workers)</a:t>
            </a:r>
            <a:endParaRPr lang="en-GB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Other jobs consuming resources on machine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Bad disks with soft errors transfer data very slowly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Weird things: processor caches disabled (!!)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the computation is almost done, reschedule in-progress tasks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Whenever either the primary or the backup execution finishes, mark it as completed</a:t>
            </a:r>
          </a:p>
          <a:p>
            <a:pPr lvl="2" algn="just" eaLnBrk="1" hangingPunct="1">
              <a:lnSpc>
                <a:spcPct val="90000"/>
              </a:lnSpc>
              <a:defRPr/>
            </a:pP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172200"/>
            <a:ext cx="777240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Effect: Dramatically shortens job completion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Usage: MapReduce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 Run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August 2004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jobs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29,423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job completion time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634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days used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79,186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data read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3,288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data produced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758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data written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193 TB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worker machines per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   157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worker deaths per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map tasks per job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3,351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reduce tasks per job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55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map implementations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395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reduce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implementations       269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map/reduce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combinations    426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MapReduce Model is Widely Applicable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24000"/>
            <a:ext cx="7545387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MapReduce Programs in Google Source Tree</a:t>
            </a:r>
            <a:endParaRPr lang="zh-CN" altLang="en-US" sz="2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628" name="Picture 4" descr="index-auto-0005-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42672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7373" name="Group 9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9163459"/>
              </p:ext>
            </p:extLst>
          </p:nvPr>
        </p:nvGraphicFramePr>
        <p:xfrm>
          <a:off x="304800" y="5029200"/>
          <a:ext cx="8839200" cy="1585128"/>
        </p:xfrm>
        <a:graphic>
          <a:graphicData uri="http://schemas.openxmlformats.org/drawingml/2006/table">
            <a:tbl>
              <a:tblPr/>
              <a:tblGrid>
                <a:gridCol w="2419350"/>
                <a:gridCol w="398463"/>
                <a:gridCol w="2349500"/>
                <a:gridCol w="400050"/>
                <a:gridCol w="3271837"/>
              </a:tblGrid>
              <a:tr h="381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distributed grep</a:t>
                      </a:r>
                    </a:p>
                  </a:txBody>
                  <a:tcPr marT="45741" marB="4574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distributed sort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web link-graph reversal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term-vector / host</a:t>
                      </a:r>
                    </a:p>
                  </a:txBody>
                  <a:tcPr marT="45741" marB="4574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web access log stats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inverted index construction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document clustering </a:t>
                      </a:r>
                    </a:p>
                  </a:txBody>
                  <a:tcPr marT="45741" marB="4574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machine learning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statistical machine translation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 </a:t>
                      </a:r>
                    </a:p>
                  </a:txBody>
                  <a:tcPr marT="45741" marB="4574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0" name="Text Box 94"/>
          <p:cNvSpPr txBox="1">
            <a:spLocks noChangeArrowheads="1"/>
          </p:cNvSpPr>
          <p:nvPr/>
        </p:nvSpPr>
        <p:spPr bwMode="auto">
          <a:xfrm>
            <a:off x="152400" y="4463153"/>
            <a:ext cx="2765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b="1" i="1" dirty="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Examples as follows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60D0F-BF1A-4516-AC34-96BE46428EDA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27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String Match, such as </a:t>
            </a:r>
            <a:r>
              <a:rPr lang="en-US" altLang="zh-CN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grep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Inverted index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Count URL access frequency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Lots of examples in data mining</a:t>
            </a: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Mining frequent 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itemsets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Clustering</a:t>
            </a: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defRPr/>
            </a:pP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Detailed Example: Word </a:t>
            </a:r>
            <a:r>
              <a:rPr lang="en-US" altLang="zh-CN" sz="4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Count (</a:t>
            </a:r>
            <a:r>
              <a:rPr lang="en-US" altLang="zh-CN" sz="4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Map</a:t>
            </a: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56900"/>
            <a:ext cx="5359576" cy="54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Detailed Example: Word </a:t>
            </a:r>
            <a:r>
              <a:rPr lang="en-US" altLang="zh-CN" sz="4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Count (</a:t>
            </a:r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Reduce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36059"/>
            <a:ext cx="6046704" cy="415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Big Data Problems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Iterate over a large number of records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something of interest from each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Shuffle and sort intermediate results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intermediate results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final 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Detailed Example: Word </a:t>
            </a:r>
            <a:r>
              <a:rPr lang="en-US" altLang="zh-CN" sz="4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Count (</a:t>
            </a:r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49738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main 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1945341"/>
            <a:ext cx="4238626" cy="464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40" y="1976716"/>
            <a:ext cx="5082416" cy="320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7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Apache Hadoop?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components plus projects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Open-source data storage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HDFS (Hadoop Distributed File System)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API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 in Java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Projects/libraries</a:t>
            </a:r>
          </a:p>
          <a:p>
            <a:pPr lvl="2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HBase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Hive, Pig, etc.</a:t>
            </a:r>
          </a:p>
          <a:p>
            <a:pPr lvl="2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5" descr="hadoop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48" y="3657600"/>
            <a:ext cx="3595904" cy="8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Google MapReduce vs.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Apache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Hadoop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656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496961"/>
              </p:ext>
            </p:extLst>
          </p:nvPr>
        </p:nvGraphicFramePr>
        <p:xfrm>
          <a:off x="455613" y="1598613"/>
          <a:ext cx="8226425" cy="4497388"/>
        </p:xfrm>
        <a:graphic>
          <a:graphicData uri="http://schemas.openxmlformats.org/drawingml/2006/table">
            <a:tbl>
              <a:tblPr/>
              <a:tblGrid>
                <a:gridCol w="4113212"/>
                <a:gridCol w="4113213"/>
              </a:tblGrid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Google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Yahoo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MapReduce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Hadoop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HDFS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Bigtable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HBase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Chubby lock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(nothing yet… but planned)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3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Hadoop Ecosystem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091080"/>
            <a:ext cx="8840571" cy="3709520"/>
            <a:chOff x="152400" y="990600"/>
            <a:chExt cx="8840571" cy="3709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990600"/>
              <a:ext cx="8840571" cy="37095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2667686" y="2209800"/>
              <a:ext cx="990600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8286" y="2209800"/>
              <a:ext cx="990600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8286" y="3352800"/>
              <a:ext cx="4191000" cy="7053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8286" y="4058118"/>
              <a:ext cx="4191000" cy="6420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1086" y="2209800"/>
              <a:ext cx="838200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49285" y="2209800"/>
              <a:ext cx="1143685" cy="2490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88259" y="4871714"/>
            <a:ext cx="8565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Oozie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workflow or coordination of jobs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Pig: a scripting language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Hive: HQL or the SQL-like query language that is used to query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Hbase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YARN: Yet Another Resource Negotiator (Map Reduce Version Two)</a:t>
            </a:r>
          </a:p>
        </p:txBody>
      </p:sp>
    </p:spTree>
    <p:extLst>
      <p:ext uri="{BB962C8B-B14F-4D97-AF65-F5344CB8AC3E}">
        <p14:creationId xmlns:p14="http://schemas.microsoft.com/office/powerpoint/2010/main" val="4167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GFS to HDFS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Terminology differences: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 master = Hadoop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chunkservers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Hadoop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differences: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HDFS performance is (likely) slower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655813"/>
            <a:ext cx="6957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most part, we'll use the Hadoop terminology…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0329" y="1417638"/>
            <a:ext cx="8534400" cy="4648200"/>
            <a:chOff x="1188720" y="1828800"/>
            <a:chExt cx="6977842" cy="3476164"/>
          </a:xfrm>
        </p:grpSpPr>
        <p:sp>
          <p:nvSpPr>
            <p:cNvPr id="113" name="Rectangle 6"/>
            <p:cNvSpPr>
              <a:spLocks noChangeArrowheads="1"/>
            </p:cNvSpPr>
            <p:nvPr/>
          </p:nvSpPr>
          <p:spPr bwMode="auto">
            <a:xfrm>
              <a:off x="1188720" y="2133600"/>
              <a:ext cx="1097280" cy="609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4" name="Straight Arrow Connector 53"/>
            <p:cNvCxnSpPr>
              <a:cxnSpLocks noChangeShapeType="1"/>
            </p:cNvCxnSpPr>
            <p:nvPr/>
          </p:nvCxnSpPr>
          <p:spPr bwMode="auto">
            <a:xfrm>
              <a:off x="2286000" y="2514600"/>
              <a:ext cx="2057400" cy="158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" name="Straight Arrow Connector 55"/>
            <p:cNvCxnSpPr>
              <a:cxnSpLocks noChangeShapeType="1"/>
            </p:cNvCxnSpPr>
            <p:nvPr/>
          </p:nvCxnSpPr>
          <p:spPr bwMode="auto">
            <a:xfrm rot="10800000">
              <a:off x="2286000" y="2667000"/>
              <a:ext cx="2057400" cy="158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sp>
          <p:nvSpPr>
            <p:cNvPr id="116" name="TextBox 58"/>
            <p:cNvSpPr txBox="1">
              <a:spLocks noChangeArrowheads="1"/>
            </p:cNvSpPr>
            <p:nvPr/>
          </p:nvSpPr>
          <p:spPr bwMode="auto">
            <a:xfrm>
              <a:off x="2496535" y="2209800"/>
              <a:ext cx="1801709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(file name, 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block id)</a:t>
              </a:r>
              <a:endParaRPr 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TextBox 59"/>
            <p:cNvSpPr txBox="1">
              <a:spLocks noChangeArrowheads="1"/>
            </p:cNvSpPr>
            <p:nvPr/>
          </p:nvSpPr>
          <p:spPr bwMode="auto">
            <a:xfrm>
              <a:off x="2344135" y="2664023"/>
              <a:ext cx="2192414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(block id, block location)</a:t>
              </a:r>
              <a:endParaRPr 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69"/>
            <p:cNvSpPr txBox="1">
              <a:spLocks noChangeArrowheads="1"/>
            </p:cNvSpPr>
            <p:nvPr/>
          </p:nvSpPr>
          <p:spPr bwMode="auto">
            <a:xfrm>
              <a:off x="4686300" y="3581400"/>
              <a:ext cx="2080785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instructions </a:t>
              </a:r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datanode</a:t>
              </a:r>
              <a:endParaRPr 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70"/>
            <p:cNvSpPr txBox="1">
              <a:spLocks noChangeArrowheads="1"/>
            </p:cNvSpPr>
            <p:nvPr/>
          </p:nvSpPr>
          <p:spPr bwMode="auto">
            <a:xfrm>
              <a:off x="5589589" y="3962400"/>
              <a:ext cx="1304955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datanode state</a:t>
              </a:r>
              <a:endParaRPr 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0" name="Straight Arrow Connector 71"/>
            <p:cNvCxnSpPr>
              <a:cxnSpLocks noChangeShapeType="1"/>
            </p:cNvCxnSpPr>
            <p:nvPr/>
          </p:nvCxnSpPr>
          <p:spPr bwMode="auto">
            <a:xfrm>
              <a:off x="1981200" y="4343400"/>
              <a:ext cx="2362200" cy="158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sp>
          <p:nvSpPr>
            <p:cNvPr id="121" name="TextBox 72"/>
            <p:cNvSpPr txBox="1">
              <a:spLocks noChangeArrowheads="1"/>
            </p:cNvSpPr>
            <p:nvPr/>
          </p:nvSpPr>
          <p:spPr bwMode="auto">
            <a:xfrm>
              <a:off x="2362200" y="4038600"/>
              <a:ext cx="1891014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(block id, </a:t>
              </a:r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byte range)</a:t>
              </a:r>
            </a:p>
          </p:txBody>
        </p:sp>
        <p:cxnSp>
          <p:nvCxnSpPr>
            <p:cNvPr id="122" name="Straight Arrow Connector 73"/>
            <p:cNvCxnSpPr>
              <a:cxnSpLocks noChangeShapeType="1"/>
            </p:cNvCxnSpPr>
            <p:nvPr/>
          </p:nvCxnSpPr>
          <p:spPr bwMode="auto">
            <a:xfrm rot="5400000" flipH="1" flipV="1">
              <a:off x="1181894" y="3542506"/>
              <a:ext cx="1600200" cy="158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123" name="Shape 79"/>
            <p:cNvCxnSpPr>
              <a:cxnSpLocks noChangeShapeType="1"/>
            </p:cNvCxnSpPr>
            <p:nvPr/>
          </p:nvCxnSpPr>
          <p:spPr bwMode="auto">
            <a:xfrm rot="10800000">
              <a:off x="1524000" y="2743200"/>
              <a:ext cx="2819400" cy="1752600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24" name="TextBox 84"/>
            <p:cNvSpPr txBox="1">
              <a:spLocks noChangeArrowheads="1"/>
            </p:cNvSpPr>
            <p:nvPr/>
          </p:nvSpPr>
          <p:spPr bwMode="auto">
            <a:xfrm>
              <a:off x="2729141" y="4495800"/>
              <a:ext cx="992392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block data</a:t>
              </a:r>
              <a:endParaRPr 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Rectangle 6"/>
            <p:cNvSpPr>
              <a:spLocks noChangeArrowheads="1"/>
            </p:cNvSpPr>
            <p:nvPr/>
          </p:nvSpPr>
          <p:spPr bwMode="auto">
            <a:xfrm>
              <a:off x="4343400" y="1828800"/>
              <a:ext cx="3124200" cy="1752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4"/>
            <p:cNvSpPr>
              <a:spLocks noChangeArrowheads="1"/>
            </p:cNvSpPr>
            <p:nvPr/>
          </p:nvSpPr>
          <p:spPr bwMode="auto">
            <a:xfrm>
              <a:off x="4343400" y="1828800"/>
              <a:ext cx="3124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HDFS namenode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4343400" y="3581400"/>
              <a:ext cx="1689562" cy="1723564"/>
              <a:chOff x="1828800" y="4572000"/>
              <a:chExt cx="1689562" cy="1723564"/>
            </a:xfrm>
          </p:grpSpPr>
          <p:grpSp>
            <p:nvGrpSpPr>
              <p:cNvPr id="128" name="Group 80"/>
              <p:cNvGrpSpPr/>
              <p:nvPr/>
            </p:nvGrpSpPr>
            <p:grpSpPr>
              <a:xfrm>
                <a:off x="1828800" y="5257800"/>
                <a:ext cx="1689562" cy="1037764"/>
                <a:chOff x="1828800" y="5257800"/>
                <a:chExt cx="1689562" cy="1037764"/>
              </a:xfrm>
            </p:grpSpPr>
            <p:sp>
              <p:nvSpPr>
                <p:cNvPr id="131" name="Rectangle 6"/>
                <p:cNvSpPr>
                  <a:spLocks noChangeArrowheads="1"/>
                </p:cNvSpPr>
                <p:nvPr/>
              </p:nvSpPr>
              <p:spPr bwMode="auto">
                <a:xfrm>
                  <a:off x="1828800" y="5257800"/>
                  <a:ext cx="1676400" cy="60960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Rectangle 4"/>
                <p:cNvSpPr>
                  <a:spLocks noChangeArrowheads="1"/>
                </p:cNvSpPr>
                <p:nvPr/>
              </p:nvSpPr>
              <p:spPr bwMode="auto">
                <a:xfrm>
                  <a:off x="1828800" y="5257800"/>
                  <a:ext cx="1676400" cy="3048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HDFS datanode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Rectangle 35"/>
                <p:cNvSpPr>
                  <a:spLocks noChangeArrowheads="1"/>
                </p:cNvSpPr>
                <p:nvPr/>
              </p:nvSpPr>
              <p:spPr bwMode="auto">
                <a:xfrm>
                  <a:off x="1828800" y="5562600"/>
                  <a:ext cx="1676400" cy="304800"/>
                </a:xfrm>
                <a:prstGeom prst="rect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Linux file system</a:t>
                  </a:r>
                </a:p>
              </p:txBody>
            </p:sp>
            <p:sp>
              <p:nvSpPr>
                <p:cNvPr id="134" name="Flowchart: Magnetic Disk 36"/>
                <p:cNvSpPr>
                  <a:spLocks noChangeArrowheads="1"/>
                </p:cNvSpPr>
                <p:nvPr/>
              </p:nvSpPr>
              <p:spPr bwMode="auto">
                <a:xfrm>
                  <a:off x="2099102" y="5943601"/>
                  <a:ext cx="304800" cy="30480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lowchart: Magnetic Disk 37"/>
                <p:cNvSpPr>
                  <a:spLocks noChangeArrowheads="1"/>
                </p:cNvSpPr>
                <p:nvPr/>
              </p:nvSpPr>
              <p:spPr bwMode="auto">
                <a:xfrm>
                  <a:off x="2632502" y="5943601"/>
                  <a:ext cx="304800" cy="30480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6" name="Straight Connector 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32403" y="5981701"/>
                  <a:ext cx="2286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7" name="Straight Connector 39"/>
                <p:cNvCxnSpPr>
                  <a:cxnSpLocks noChangeShapeType="1"/>
                  <a:endCxn id="134" idx="2"/>
                </p:cNvCxnSpPr>
                <p:nvPr/>
              </p:nvCxnSpPr>
              <p:spPr bwMode="auto">
                <a:xfrm>
                  <a:off x="1946702" y="6096001"/>
                  <a:ext cx="152400" cy="1588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8" name="Straight Connector 4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365803" y="5980113"/>
                  <a:ext cx="2286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" name="Straight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2480102" y="6094414"/>
                  <a:ext cx="1524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40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3089702" y="5910264"/>
                  <a:ext cx="428660" cy="385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</a:t>
                  </a:r>
                </a:p>
              </p:txBody>
            </p:sp>
          </p:grpSp>
          <p:cxnSp>
            <p:nvCxnSpPr>
              <p:cNvPr id="129" name="Straight Arrow Connector 60"/>
              <p:cNvCxnSpPr>
                <a:cxnSpLocks noChangeShapeType="1"/>
              </p:cNvCxnSpPr>
              <p:nvPr/>
            </p:nvCxnSpPr>
            <p:spPr bwMode="auto">
              <a:xfrm rot="5400000">
                <a:off x="1866106" y="4914106"/>
                <a:ext cx="685800" cy="1587"/>
              </a:xfrm>
              <a:prstGeom prst="straightConnector1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0" name="Straight Arrow Connector 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3706" y="4914106"/>
                <a:ext cx="685800" cy="1587"/>
              </a:xfrm>
              <a:prstGeom prst="straightConnector1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41" name="Group 140"/>
            <p:cNvGrpSpPr/>
            <p:nvPr/>
          </p:nvGrpSpPr>
          <p:grpSpPr>
            <a:xfrm>
              <a:off x="6477000" y="3581400"/>
              <a:ext cx="1689562" cy="1723564"/>
              <a:chOff x="1828800" y="4572000"/>
              <a:chExt cx="1689562" cy="1723564"/>
            </a:xfrm>
          </p:grpSpPr>
          <p:grpSp>
            <p:nvGrpSpPr>
              <p:cNvPr id="142" name="Group 80"/>
              <p:cNvGrpSpPr/>
              <p:nvPr/>
            </p:nvGrpSpPr>
            <p:grpSpPr>
              <a:xfrm>
                <a:off x="1828800" y="5257800"/>
                <a:ext cx="1689562" cy="1037764"/>
                <a:chOff x="1828800" y="5257800"/>
                <a:chExt cx="1689562" cy="1037764"/>
              </a:xfrm>
            </p:grpSpPr>
            <p:sp>
              <p:nvSpPr>
                <p:cNvPr id="145" name="Rectangle 6"/>
                <p:cNvSpPr>
                  <a:spLocks noChangeArrowheads="1"/>
                </p:cNvSpPr>
                <p:nvPr/>
              </p:nvSpPr>
              <p:spPr bwMode="auto">
                <a:xfrm>
                  <a:off x="1828800" y="5257800"/>
                  <a:ext cx="1676400" cy="60960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4"/>
                <p:cNvSpPr>
                  <a:spLocks noChangeArrowheads="1"/>
                </p:cNvSpPr>
                <p:nvPr/>
              </p:nvSpPr>
              <p:spPr bwMode="auto">
                <a:xfrm>
                  <a:off x="1828800" y="5257800"/>
                  <a:ext cx="1676400" cy="3048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HDFS datanode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35"/>
                <p:cNvSpPr>
                  <a:spLocks noChangeArrowheads="1"/>
                </p:cNvSpPr>
                <p:nvPr/>
              </p:nvSpPr>
              <p:spPr bwMode="auto">
                <a:xfrm>
                  <a:off x="1828800" y="5562600"/>
                  <a:ext cx="1676400" cy="304800"/>
                </a:xfrm>
                <a:prstGeom prst="rect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Linux file system</a:t>
                  </a:r>
                </a:p>
              </p:txBody>
            </p:sp>
            <p:sp>
              <p:nvSpPr>
                <p:cNvPr id="148" name="Flowchart: Magnetic Disk 36"/>
                <p:cNvSpPr>
                  <a:spLocks noChangeArrowheads="1"/>
                </p:cNvSpPr>
                <p:nvPr/>
              </p:nvSpPr>
              <p:spPr bwMode="auto">
                <a:xfrm>
                  <a:off x="2099102" y="5943601"/>
                  <a:ext cx="304800" cy="30480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Flowchart: Magnetic Disk 37"/>
                <p:cNvSpPr>
                  <a:spLocks noChangeArrowheads="1"/>
                </p:cNvSpPr>
                <p:nvPr/>
              </p:nvSpPr>
              <p:spPr bwMode="auto">
                <a:xfrm>
                  <a:off x="2632502" y="5943601"/>
                  <a:ext cx="304800" cy="30480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0" name="Straight Connector 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32403" y="5981701"/>
                  <a:ext cx="2286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" name="Straight Connector 39"/>
                <p:cNvCxnSpPr>
                  <a:cxnSpLocks noChangeShapeType="1"/>
                  <a:endCxn id="148" idx="2"/>
                </p:cNvCxnSpPr>
                <p:nvPr/>
              </p:nvCxnSpPr>
              <p:spPr bwMode="auto">
                <a:xfrm>
                  <a:off x="1946702" y="6096001"/>
                  <a:ext cx="152400" cy="1588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Straight Connector 4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365803" y="5980113"/>
                  <a:ext cx="2286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Straight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2480102" y="6094414"/>
                  <a:ext cx="1524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54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3089702" y="5910264"/>
                  <a:ext cx="428660" cy="385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</a:t>
                  </a:r>
                </a:p>
              </p:txBody>
            </p:sp>
          </p:grpSp>
          <p:cxnSp>
            <p:nvCxnSpPr>
              <p:cNvPr id="143" name="Straight Arrow Connector 60"/>
              <p:cNvCxnSpPr>
                <a:cxnSpLocks noChangeShapeType="1"/>
              </p:cNvCxnSpPr>
              <p:nvPr/>
            </p:nvCxnSpPr>
            <p:spPr bwMode="auto">
              <a:xfrm rot="5400000">
                <a:off x="1866106" y="4914106"/>
                <a:ext cx="685800" cy="1587"/>
              </a:xfrm>
              <a:prstGeom prst="straightConnector1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4" name="Straight Arrow Connector 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3706" y="4914106"/>
                <a:ext cx="685800" cy="1587"/>
              </a:xfrm>
              <a:prstGeom prst="straightConnector1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55" name="TextBox 9"/>
            <p:cNvSpPr txBox="1">
              <a:spLocks noChangeArrowheads="1"/>
            </p:cNvSpPr>
            <p:nvPr/>
          </p:nvSpPr>
          <p:spPr bwMode="auto">
            <a:xfrm>
              <a:off x="4648200" y="2359025"/>
              <a:ext cx="1405423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File namespace</a:t>
              </a:r>
              <a:endPara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TextBox 10"/>
            <p:cNvSpPr txBox="1">
              <a:spLocks noChangeArrowheads="1"/>
            </p:cNvSpPr>
            <p:nvPr/>
          </p:nvSpPr>
          <p:spPr bwMode="auto">
            <a:xfrm>
              <a:off x="6276975" y="2162175"/>
              <a:ext cx="797039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foo</a:t>
              </a:r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/bar</a:t>
              </a:r>
              <a:endPara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7" name="Straight Connector 11"/>
            <p:cNvCxnSpPr>
              <a:cxnSpLocks noChangeShapeType="1"/>
            </p:cNvCxnSpPr>
            <p:nvPr/>
          </p:nvCxnSpPr>
          <p:spPr bwMode="auto">
            <a:xfrm rot="5400000">
              <a:off x="4949826" y="2640012"/>
              <a:ext cx="411162" cy="40481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8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5362576" y="2625725"/>
              <a:ext cx="258762" cy="28098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9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5295900" y="323850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0" name="Straight Connector 14"/>
            <p:cNvCxnSpPr>
              <a:cxnSpLocks noChangeShapeType="1"/>
            </p:cNvCxnSpPr>
            <p:nvPr/>
          </p:nvCxnSpPr>
          <p:spPr bwMode="auto">
            <a:xfrm rot="10800000" flipV="1">
              <a:off x="5181600" y="3124200"/>
              <a:ext cx="22860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1" name="Straight Connector 15"/>
            <p:cNvCxnSpPr>
              <a:cxnSpLocks noChangeShapeType="1"/>
            </p:cNvCxnSpPr>
            <p:nvPr/>
          </p:nvCxnSpPr>
          <p:spPr bwMode="auto">
            <a:xfrm rot="16200000" flipH="1">
              <a:off x="5241925" y="275590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2" name="Straight Connector 16"/>
            <p:cNvCxnSpPr>
              <a:cxnSpLocks noChangeShapeType="1"/>
            </p:cNvCxnSpPr>
            <p:nvPr/>
          </p:nvCxnSpPr>
          <p:spPr bwMode="auto">
            <a:xfrm rot="16200000" flipH="1">
              <a:off x="5032375" y="2979738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3" name="Rectangle 21"/>
            <p:cNvSpPr>
              <a:spLocks noChangeArrowheads="1"/>
            </p:cNvSpPr>
            <p:nvPr/>
          </p:nvSpPr>
          <p:spPr bwMode="auto">
            <a:xfrm>
              <a:off x="6400800" y="2438400"/>
              <a:ext cx="838200" cy="228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block 3df2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4" name="Straight Connector 26"/>
            <p:cNvCxnSpPr>
              <a:cxnSpLocks noChangeShapeType="1"/>
            </p:cNvCxnSpPr>
            <p:nvPr/>
          </p:nvCxnSpPr>
          <p:spPr bwMode="auto">
            <a:xfrm>
              <a:off x="5141913" y="2865438"/>
              <a:ext cx="533400" cy="48736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5" name="Shape 29"/>
            <p:cNvCxnSpPr>
              <a:cxnSpLocks noChangeShapeType="1"/>
              <a:endCxn id="156" idx="1"/>
            </p:cNvCxnSpPr>
            <p:nvPr/>
          </p:nvCxnSpPr>
          <p:spPr bwMode="auto">
            <a:xfrm rot="5400000" flipH="1" flipV="1">
              <a:off x="5482496" y="2520225"/>
              <a:ext cx="998408" cy="590549"/>
            </a:xfrm>
            <a:prstGeom prst="curvedConnector2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sm" len="sm"/>
            </a:ln>
          </p:spPr>
        </p:cxnSp>
        <p:sp>
          <p:nvSpPr>
            <p:cNvPr id="166" name="Rectangle 4"/>
            <p:cNvSpPr>
              <a:spLocks noChangeArrowheads="1"/>
            </p:cNvSpPr>
            <p:nvPr/>
          </p:nvSpPr>
          <p:spPr bwMode="auto">
            <a:xfrm>
              <a:off x="1188720" y="2133600"/>
              <a:ext cx="109728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Rectangle 35"/>
            <p:cNvSpPr>
              <a:spLocks noChangeArrowheads="1"/>
            </p:cNvSpPr>
            <p:nvPr/>
          </p:nvSpPr>
          <p:spPr bwMode="auto">
            <a:xfrm>
              <a:off x="1188720" y="2438400"/>
              <a:ext cx="1097280" cy="3048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HDFS Client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6400800" y="2667000"/>
              <a:ext cx="838200" cy="228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Rectangle 21"/>
            <p:cNvSpPr>
              <a:spLocks noChangeArrowheads="1"/>
            </p:cNvSpPr>
            <p:nvPr/>
          </p:nvSpPr>
          <p:spPr bwMode="auto">
            <a:xfrm>
              <a:off x="6400800" y="2895600"/>
              <a:ext cx="838200" cy="228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Rectangle 21"/>
            <p:cNvSpPr>
              <a:spLocks noChangeArrowheads="1"/>
            </p:cNvSpPr>
            <p:nvPr/>
          </p:nvSpPr>
          <p:spPr bwMode="auto">
            <a:xfrm>
              <a:off x="6400800" y="3124200"/>
              <a:ext cx="838200" cy="228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1" name="Title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HDFS Working Flow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53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884612" y="2149475"/>
            <a:ext cx="1302505" cy="62071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</a:p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endParaRPr lang="en-GB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49263" y="2533735"/>
            <a:ext cx="914400" cy="590465"/>
          </a:xfrm>
          <a:prstGeom prst="ellipse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/>
          <a:lstStyle/>
          <a:p>
            <a:pPr algn="ctr" defTabSz="6524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endParaRPr lang="en-GB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7990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57134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8846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5" name="AutoShape 13"/>
          <p:cNvSpPr>
            <a:spLocks/>
          </p:cNvSpPr>
          <p:nvPr/>
        </p:nvSpPr>
        <p:spPr bwMode="auto">
          <a:xfrm rot="16200000" flipV="1">
            <a:off x="4917281" y="2782095"/>
            <a:ext cx="534988" cy="4267200"/>
          </a:xfrm>
          <a:prstGeom prst="leftBrace">
            <a:avLst>
              <a:gd name="adj1" fmla="val 66469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9702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 defTabSz="652463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HDFS Architecture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8229600" y="457200"/>
            <a:ext cx="457200" cy="5257800"/>
          </a:xfrm>
          <a:prstGeom prst="rect">
            <a:avLst/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976687" y="1092283"/>
            <a:ext cx="1079501" cy="55086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endParaRPr lang="en-GB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5056188" y="1187450"/>
            <a:ext cx="3192462" cy="254000"/>
          </a:xfrm>
          <a:prstGeom prst="leftRightArrow">
            <a:avLst>
              <a:gd name="adj1" fmla="val 50000"/>
              <a:gd name="adj2" fmla="val 289137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8229600" y="2230438"/>
            <a:ext cx="180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43434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47990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70866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66278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61722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57134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34290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38846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29702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43434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52578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4" name="Rectangle 62"/>
          <p:cNvSpPr>
            <a:spLocks noChangeArrowheads="1"/>
          </p:cNvSpPr>
          <p:nvPr/>
        </p:nvSpPr>
        <p:spPr bwMode="auto">
          <a:xfrm>
            <a:off x="47990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7085013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66278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7" name="Rectangle 65"/>
          <p:cNvSpPr>
            <a:spLocks noChangeArrowheads="1"/>
          </p:cNvSpPr>
          <p:nvPr/>
        </p:nvSpPr>
        <p:spPr bwMode="auto">
          <a:xfrm>
            <a:off x="61722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8" name="Rectangle 66"/>
          <p:cNvSpPr>
            <a:spLocks noChangeArrowheads="1"/>
          </p:cNvSpPr>
          <p:nvPr/>
        </p:nvSpPr>
        <p:spPr bwMode="auto">
          <a:xfrm>
            <a:off x="57134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9" name="Rectangle 67"/>
          <p:cNvSpPr>
            <a:spLocks noChangeArrowheads="1"/>
          </p:cNvSpPr>
          <p:nvPr/>
        </p:nvSpPr>
        <p:spPr bwMode="auto">
          <a:xfrm>
            <a:off x="34290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0" name="Rectangle 68"/>
          <p:cNvSpPr>
            <a:spLocks noChangeArrowheads="1"/>
          </p:cNvSpPr>
          <p:nvPr/>
        </p:nvSpPr>
        <p:spPr bwMode="auto">
          <a:xfrm>
            <a:off x="38846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1" name="Rectangle 69"/>
          <p:cNvSpPr>
            <a:spLocks noChangeArrowheads="1"/>
          </p:cNvSpPr>
          <p:nvPr/>
        </p:nvSpPr>
        <p:spPr bwMode="auto">
          <a:xfrm>
            <a:off x="29702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2" name="Rectangle 7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3" name="Rectangle 7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4" name="Rectangle 7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5" name="Rectangle 7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6" name="Rectangle 7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7" name="Rectangle 7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8" name="Rectangle 7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9" name="Rectangle 7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0" name="Rectangle 7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1" name="Rectangle 7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2" name="Rectangle 8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3" name="Rectangle 8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4" name="Rectangle 8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5" name="Rectangle 8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6" name="Rectangle 8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7" name="Rectangle 8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8" name="Rectangle 8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9" name="Rectangle 8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1" name="Rectangle 8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2" name="Rectangle 9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3" name="Rectangle 9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4" name="Rectangle 9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5" name="Rectangle 9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6" name="Rectangle 9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7" name="Rectangle 9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8" name="Rectangle 9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9" name="Rectangle 9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0" name="Rectangle 9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1" name="Rectangle 9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2" name="Rectangle 10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3" name="Rectangle 10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4" name="Rectangle 10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5" name="Rectangle 103"/>
          <p:cNvSpPr>
            <a:spLocks noChangeArrowheads="1"/>
          </p:cNvSpPr>
          <p:nvPr/>
        </p:nvSpPr>
        <p:spPr bwMode="auto">
          <a:xfrm>
            <a:off x="7085013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6" name="Rectangle 10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7" name="Rectangle 10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8" name="Rectangle 10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9" name="Rectangle 10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0" name="Rectangle 10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1" name="Rectangle 10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2" name="Rectangle 11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3" name="Rectangle 11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4" name="Rectangle 11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5" name="Rectangle 11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6" name="Rectangle 11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7" name="Rectangle 11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8" name="Rectangle 11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9" name="Rectangle 11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0" name="Rectangle 11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1" name="Rectangle 11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2" name="Rectangle 12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3" name="Rectangle 12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4" name="Rectangle 12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5" name="Rectangle 12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6" name="Rectangle 12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7" name="Rectangle 12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8" name="Rectangle 12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9" name="Rectangle 12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0" name="Rectangle 12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1" name="Rectangle 12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2" name="Rectangle 13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3" name="Rectangle 13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4" name="Rectangle 13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5" name="Rectangle 13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6" name="Rectangle 13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7" name="Rectangle 13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8" name="Rectangle 13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9" name="Rectangle 13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0" name="Rectangle 13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1" name="Rectangle 13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2" name="Text Box 140"/>
          <p:cNvSpPr txBox="1">
            <a:spLocks noChangeArrowheads="1"/>
          </p:cNvSpPr>
          <p:nvPr/>
        </p:nvSpPr>
        <p:spPr bwMode="auto">
          <a:xfrm>
            <a:off x="4737099" y="5307013"/>
            <a:ext cx="104140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endParaRPr lang="en-GB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3" name="AutoShape 141"/>
          <p:cNvSpPr>
            <a:spLocks noChangeArrowheads="1"/>
          </p:cNvSpPr>
          <p:nvPr/>
        </p:nvSpPr>
        <p:spPr bwMode="auto">
          <a:xfrm>
            <a:off x="7480300" y="3657600"/>
            <a:ext cx="747713" cy="228600"/>
          </a:xfrm>
          <a:prstGeom prst="leftRightArrow">
            <a:avLst>
              <a:gd name="adj1" fmla="val 50000"/>
              <a:gd name="adj2" fmla="val 59722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694" name="AutoShape 142"/>
          <p:cNvCxnSpPr>
            <a:cxnSpLocks noChangeShapeType="1"/>
            <a:endCxn id="23569" idx="0"/>
          </p:cNvCxnSpPr>
          <p:nvPr/>
        </p:nvCxnSpPr>
        <p:spPr bwMode="auto">
          <a:xfrm flipV="1">
            <a:off x="1082675" y="1092283"/>
            <a:ext cx="3433763" cy="1441452"/>
          </a:xfrm>
          <a:prstGeom prst="curvedConnector4">
            <a:avLst>
              <a:gd name="adj1" fmla="val 42141"/>
              <a:gd name="adj2" fmla="val 115859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695" name="Text Box 143"/>
          <p:cNvSpPr txBox="1">
            <a:spLocks noChangeArrowheads="1"/>
          </p:cNvSpPr>
          <p:nvPr/>
        </p:nvSpPr>
        <p:spPr bwMode="auto">
          <a:xfrm rot="18946210">
            <a:off x="1641583" y="1480193"/>
            <a:ext cx="654050" cy="24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filename</a:t>
            </a: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6" name="Text Box 144"/>
          <p:cNvSpPr txBox="1">
            <a:spLocks noChangeArrowheads="1"/>
          </p:cNvSpPr>
          <p:nvPr/>
        </p:nvSpPr>
        <p:spPr bwMode="auto">
          <a:xfrm rot="18755715">
            <a:off x="1799190" y="2017304"/>
            <a:ext cx="2110426" cy="23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BlckId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7" name="Line 145"/>
          <p:cNvSpPr>
            <a:spLocks noChangeShapeType="1"/>
          </p:cNvSpPr>
          <p:nvPr/>
        </p:nvSpPr>
        <p:spPr bwMode="auto">
          <a:xfrm flipV="1">
            <a:off x="1821916" y="1168400"/>
            <a:ext cx="856197" cy="810626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8" name="Line 146"/>
          <p:cNvSpPr>
            <a:spLocks noChangeShapeType="1"/>
          </p:cNvSpPr>
          <p:nvPr/>
        </p:nvSpPr>
        <p:spPr bwMode="auto">
          <a:xfrm flipH="1">
            <a:off x="2209800" y="1655334"/>
            <a:ext cx="760413" cy="775871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699" name="AutoShape 147"/>
          <p:cNvCxnSpPr>
            <a:cxnSpLocks noChangeShapeType="1"/>
            <a:stCxn id="23555" idx="5"/>
          </p:cNvCxnSpPr>
          <p:nvPr/>
        </p:nvCxnSpPr>
        <p:spPr bwMode="auto">
          <a:xfrm rot="16200000" flipH="1">
            <a:off x="1866247" y="2401232"/>
            <a:ext cx="494458" cy="1767449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700" name="Text Box 148"/>
          <p:cNvSpPr txBox="1">
            <a:spLocks noChangeArrowheads="1"/>
          </p:cNvSpPr>
          <p:nvPr/>
        </p:nvSpPr>
        <p:spPr bwMode="auto">
          <a:xfrm rot="480000">
            <a:off x="1524000" y="3505200"/>
            <a:ext cx="5556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3.Read data</a:t>
            </a:r>
          </a:p>
        </p:txBody>
      </p: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5597525" y="878448"/>
            <a:ext cx="2055813" cy="24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Membership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7313613" y="3886200"/>
            <a:ext cx="1119186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234432" y="5715000"/>
            <a:ext cx="5709168" cy="88741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>
                <a:shade val="95000"/>
                <a:satMod val="105000"/>
              </a:sys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Maps a file to a file-id and list of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MapNodes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Maps a block-id to a physical location on disk</a:t>
            </a: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SecondaryNameNode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Periodic merge of </a:t>
            </a: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</a:p>
        </p:txBody>
      </p:sp>
      <p:sp>
        <p:nvSpPr>
          <p:cNvPr id="23704" name="Line 152"/>
          <p:cNvSpPr>
            <a:spLocks noChangeShapeType="1"/>
          </p:cNvSpPr>
          <p:nvPr/>
        </p:nvSpPr>
        <p:spPr bwMode="auto">
          <a:xfrm flipH="1">
            <a:off x="4516438" y="1625600"/>
            <a:ext cx="9525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14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File System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namespace for entire cluster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coherency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Write-once-read-many (WORM) access model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written, cannot be modified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can only append to existing files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 are broken up into blocks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128 MB block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block replicated on multiple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client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find location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accesses data directly from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DFSArchitect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2" y="204788"/>
            <a:ext cx="83566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094" y="6243638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https://hortonworks.com/apache/hdfs/</a:t>
            </a:r>
          </a:p>
        </p:txBody>
      </p:sp>
    </p:spTree>
    <p:extLst>
      <p:ext uri="{BB962C8B-B14F-4D97-AF65-F5344CB8AC3E}">
        <p14:creationId xmlns:p14="http://schemas.microsoft.com/office/powerpoint/2010/main" val="33161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 Metadata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Meta-data 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metadata is in main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demand paging of meta-data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Metadata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Blocks for each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each 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attributes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creation time, replication factor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Transaction Log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 file creations, file deletions, etc.</a:t>
            </a:r>
          </a:p>
        </p:txBody>
      </p:sp>
    </p:spTree>
    <p:extLst>
      <p:ext uri="{BB962C8B-B14F-4D97-AF65-F5344CB8AC3E}">
        <p14:creationId xmlns:p14="http://schemas.microsoft.com/office/powerpoint/2010/main" val="1025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Big Data Problems (cont'd)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Diverse input format (data diversity and heterogeneity)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Scale: Terabytes, Petabytes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Parallelization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Responsibilities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the file system namespace: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Holds file/directory structure, metadata, file-to-block mapping, access permissions, etc.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Coordinating file operations: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Directs clients to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reads and writes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data is moved through the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overall health: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communication with the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re-replication and rebalancing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4054384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Block Server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Stores data in the local file system 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filesystem (ext3)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Stores meta-data of a block 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redundancy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(CRC)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Serves data and meta-data to Clients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Report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Periodically sends a report of all existing blocks to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Pipelining of Data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Forwards data to other specified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Placement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Strategy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replica on local node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replica on a remote rack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replica on same remote rack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replicas are randomly placed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Clients read from nearest replica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like to make this policy pluggable</a:t>
            </a:r>
          </a:p>
        </p:txBody>
      </p:sp>
    </p:spTree>
    <p:extLst>
      <p:ext uri="{BB962C8B-B14F-4D97-AF65-F5344CB8AC3E}">
        <p14:creationId xmlns:p14="http://schemas.microsoft.com/office/powerpoint/2010/main" val="23820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Correctness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Checksums to validate data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CRC32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Creation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computes checksum per 512 byte</a:t>
            </a:r>
          </a:p>
          <a:p>
            <a:pPr lvl="1" algn="just" eaLnBrk="1" hangingPunct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stores the checksum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access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retrieves the data and checksum from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validation fails, the client tries other replicas</a:t>
            </a:r>
          </a:p>
        </p:txBody>
      </p:sp>
    </p:spTree>
    <p:extLst>
      <p:ext uri="{BB962C8B-B14F-4D97-AF65-F5344CB8AC3E}">
        <p14:creationId xmlns:p14="http://schemas.microsoft.com/office/powerpoint/2010/main" val="6107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 Failure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point of failure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 Log stored in multiple directories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directory on the local file system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directory on a remote file system (NFS/CIFS)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to develop a real high availability solution</a:t>
            </a:r>
          </a:p>
        </p:txBody>
      </p:sp>
    </p:spTree>
    <p:extLst>
      <p:ext uri="{BB962C8B-B14F-4D97-AF65-F5344CB8AC3E}">
        <p14:creationId xmlns:p14="http://schemas.microsoft.com/office/powerpoint/2010/main" val="1489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Putting Everything Together…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6165" y="1417638"/>
            <a:ext cx="7696200" cy="4575268"/>
            <a:chOff x="1600200" y="1981200"/>
            <a:chExt cx="6096000" cy="3276600"/>
          </a:xfrm>
        </p:grpSpPr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4724400" y="1981200"/>
              <a:ext cx="1981200" cy="9144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4724400" y="2286000"/>
              <a:ext cx="1981200" cy="6096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2590800" y="1981200"/>
              <a:ext cx="1981200" cy="9144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3657600" y="3352800"/>
              <a:ext cx="1981200" cy="16002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5715000" y="3352800"/>
              <a:ext cx="1981200" cy="16002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600200" y="3352800"/>
              <a:ext cx="1981200" cy="16002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Straight Arrow Connector 53"/>
            <p:cNvCxnSpPr>
              <a:cxnSpLocks noChangeShapeType="1"/>
              <a:stCxn id="107" idx="2"/>
              <a:endCxn id="70" idx="0"/>
            </p:cNvCxnSpPr>
            <p:nvPr/>
          </p:nvCxnSpPr>
          <p:spPr bwMode="auto">
            <a:xfrm rot="5400000">
              <a:off x="2514600" y="2819400"/>
              <a:ext cx="1143000" cy="9906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4" name="Straight Arrow Connector 53"/>
            <p:cNvCxnSpPr>
              <a:cxnSpLocks noChangeShapeType="1"/>
              <a:stCxn id="107" idx="2"/>
              <a:endCxn id="82" idx="0"/>
            </p:cNvCxnSpPr>
            <p:nvPr/>
          </p:nvCxnSpPr>
          <p:spPr bwMode="auto">
            <a:xfrm rot="16200000" flipH="1">
              <a:off x="3543300" y="2781300"/>
              <a:ext cx="1143000" cy="10668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5" name="Straight Arrow Connector 53"/>
            <p:cNvCxnSpPr>
              <a:cxnSpLocks noChangeShapeType="1"/>
              <a:stCxn id="107" idx="2"/>
              <a:endCxn id="94" idx="0"/>
            </p:cNvCxnSpPr>
            <p:nvPr/>
          </p:nvCxnSpPr>
          <p:spPr bwMode="auto">
            <a:xfrm rot="16200000" flipH="1">
              <a:off x="4572000" y="1752600"/>
              <a:ext cx="1143000" cy="31242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6" name="Straight Arrow Connector 53"/>
            <p:cNvCxnSpPr>
              <a:cxnSpLocks noChangeShapeType="1"/>
              <a:stCxn id="109" idx="2"/>
              <a:endCxn id="79" idx="0"/>
            </p:cNvCxnSpPr>
            <p:nvPr/>
          </p:nvCxnSpPr>
          <p:spPr bwMode="auto">
            <a:xfrm rot="5400000">
              <a:off x="3771900" y="1562100"/>
              <a:ext cx="762000" cy="31242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7" name="Straight Arrow Connector 53"/>
            <p:cNvCxnSpPr>
              <a:cxnSpLocks noChangeShapeType="1"/>
              <a:stCxn id="109" idx="2"/>
              <a:endCxn id="91" idx="0"/>
            </p:cNvCxnSpPr>
            <p:nvPr/>
          </p:nvCxnSpPr>
          <p:spPr bwMode="auto">
            <a:xfrm rot="5400000">
              <a:off x="4800600" y="2590800"/>
              <a:ext cx="762000" cy="10668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8" name="Straight Arrow Connector 53"/>
            <p:cNvCxnSpPr>
              <a:cxnSpLocks noChangeShapeType="1"/>
              <a:stCxn id="109" idx="2"/>
              <a:endCxn id="103" idx="0"/>
            </p:cNvCxnSpPr>
            <p:nvPr/>
          </p:nvCxnSpPr>
          <p:spPr bwMode="auto">
            <a:xfrm rot="16200000" flipH="1">
              <a:off x="5829300" y="2628900"/>
              <a:ext cx="762000" cy="9906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1752600" y="3886200"/>
              <a:ext cx="1676400" cy="609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1752600" y="3886200"/>
              <a:ext cx="1676400" cy="30480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datanode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daemon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35"/>
            <p:cNvSpPr>
              <a:spLocks noChangeArrowheads="1"/>
            </p:cNvSpPr>
            <p:nvPr/>
          </p:nvSpPr>
          <p:spPr bwMode="auto">
            <a:xfrm>
              <a:off x="1752600" y="4191000"/>
              <a:ext cx="1676400" cy="3048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Linux file system</a:t>
              </a:r>
            </a:p>
          </p:txBody>
        </p:sp>
        <p:sp>
          <p:nvSpPr>
            <p:cNvPr id="72" name="Flowchart: Magnetic Disk 36"/>
            <p:cNvSpPr>
              <a:spLocks noChangeArrowheads="1"/>
            </p:cNvSpPr>
            <p:nvPr/>
          </p:nvSpPr>
          <p:spPr bwMode="auto">
            <a:xfrm>
              <a:off x="20229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Flowchart: Magnetic Disk 37"/>
            <p:cNvSpPr>
              <a:spLocks noChangeArrowheads="1"/>
            </p:cNvSpPr>
            <p:nvPr/>
          </p:nvSpPr>
          <p:spPr bwMode="auto">
            <a:xfrm>
              <a:off x="25563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Straight Connector 38"/>
            <p:cNvCxnSpPr>
              <a:cxnSpLocks noChangeShapeType="1"/>
            </p:cNvCxnSpPr>
            <p:nvPr/>
          </p:nvCxnSpPr>
          <p:spPr bwMode="auto">
            <a:xfrm rot="5400000">
              <a:off x="1756203" y="4610101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75" name="Straight Connector 39"/>
            <p:cNvCxnSpPr>
              <a:cxnSpLocks noChangeShapeType="1"/>
              <a:endCxn id="72" idx="2"/>
            </p:cNvCxnSpPr>
            <p:nvPr/>
          </p:nvCxnSpPr>
          <p:spPr bwMode="auto">
            <a:xfrm>
              <a:off x="1870502" y="4724401"/>
              <a:ext cx="152400" cy="1588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76" name="Straight Connector 40"/>
            <p:cNvCxnSpPr>
              <a:cxnSpLocks noChangeShapeType="1"/>
            </p:cNvCxnSpPr>
            <p:nvPr/>
          </p:nvCxnSpPr>
          <p:spPr bwMode="auto">
            <a:xfrm rot="5400000">
              <a:off x="2289603" y="4608513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77" name="Straight Connector 41"/>
            <p:cNvCxnSpPr>
              <a:cxnSpLocks noChangeShapeType="1"/>
            </p:cNvCxnSpPr>
            <p:nvPr/>
          </p:nvCxnSpPr>
          <p:spPr bwMode="auto">
            <a:xfrm>
              <a:off x="2403902" y="4722814"/>
              <a:ext cx="1524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sp>
          <p:nvSpPr>
            <p:cNvPr id="78" name="TextBox 42"/>
            <p:cNvSpPr txBox="1">
              <a:spLocks noChangeArrowheads="1"/>
            </p:cNvSpPr>
            <p:nvPr/>
          </p:nvSpPr>
          <p:spPr bwMode="auto">
            <a:xfrm>
              <a:off x="3013502" y="4538664"/>
              <a:ext cx="478012" cy="42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1752600" y="3505200"/>
              <a:ext cx="1676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tasktracker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auto">
            <a:xfrm>
              <a:off x="1600200" y="4953000"/>
              <a:ext cx="1981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slave node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609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datanode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daemon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Linux file system</a:t>
              </a:r>
            </a:p>
          </p:txBody>
        </p:sp>
        <p:sp>
          <p:nvSpPr>
            <p:cNvPr id="84" name="Flowchart: Magnetic Disk 36"/>
            <p:cNvSpPr>
              <a:spLocks noChangeArrowheads="1"/>
            </p:cNvSpPr>
            <p:nvPr/>
          </p:nvSpPr>
          <p:spPr bwMode="auto">
            <a:xfrm>
              <a:off x="40803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Flowchart: Magnetic Disk 37"/>
            <p:cNvSpPr>
              <a:spLocks noChangeArrowheads="1"/>
            </p:cNvSpPr>
            <p:nvPr/>
          </p:nvSpPr>
          <p:spPr bwMode="auto">
            <a:xfrm>
              <a:off x="46137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Connector 38"/>
            <p:cNvCxnSpPr>
              <a:cxnSpLocks noChangeShapeType="1"/>
            </p:cNvCxnSpPr>
            <p:nvPr/>
          </p:nvCxnSpPr>
          <p:spPr bwMode="auto">
            <a:xfrm rot="5400000">
              <a:off x="3813603" y="4610101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87" name="Straight Connector 39"/>
            <p:cNvCxnSpPr>
              <a:cxnSpLocks noChangeShapeType="1"/>
              <a:endCxn id="84" idx="2"/>
            </p:cNvCxnSpPr>
            <p:nvPr/>
          </p:nvCxnSpPr>
          <p:spPr bwMode="auto">
            <a:xfrm>
              <a:off x="3927902" y="4724401"/>
              <a:ext cx="152400" cy="1588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88" name="Straight Connector 40"/>
            <p:cNvCxnSpPr>
              <a:cxnSpLocks noChangeShapeType="1"/>
            </p:cNvCxnSpPr>
            <p:nvPr/>
          </p:nvCxnSpPr>
          <p:spPr bwMode="auto">
            <a:xfrm rot="5400000">
              <a:off x="4347003" y="4608513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89" name="Straight Connector 41"/>
            <p:cNvCxnSpPr>
              <a:cxnSpLocks noChangeShapeType="1"/>
            </p:cNvCxnSpPr>
            <p:nvPr/>
          </p:nvCxnSpPr>
          <p:spPr bwMode="auto">
            <a:xfrm>
              <a:off x="4461302" y="4722814"/>
              <a:ext cx="1524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sp>
          <p:nvSpPr>
            <p:cNvPr id="90" name="TextBox 42"/>
            <p:cNvSpPr txBox="1">
              <a:spLocks noChangeArrowheads="1"/>
            </p:cNvSpPr>
            <p:nvPr/>
          </p:nvSpPr>
          <p:spPr bwMode="auto">
            <a:xfrm>
              <a:off x="5070902" y="4538664"/>
              <a:ext cx="478012" cy="42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3810000" y="3505200"/>
              <a:ext cx="1676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tasktracker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4"/>
            <p:cNvSpPr>
              <a:spLocks noChangeArrowheads="1"/>
            </p:cNvSpPr>
            <p:nvPr/>
          </p:nvSpPr>
          <p:spPr bwMode="auto">
            <a:xfrm>
              <a:off x="3657600" y="4953000"/>
              <a:ext cx="1981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slave node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5867400" y="3886200"/>
              <a:ext cx="1676400" cy="609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5867400" y="3886200"/>
              <a:ext cx="1676400" cy="30480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datanode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daemon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5867400" y="4191000"/>
              <a:ext cx="1676400" cy="3048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Linux file system</a:t>
              </a:r>
            </a:p>
          </p:txBody>
        </p:sp>
        <p:sp>
          <p:nvSpPr>
            <p:cNvPr id="96" name="Flowchart: Magnetic Disk 36"/>
            <p:cNvSpPr>
              <a:spLocks noChangeArrowheads="1"/>
            </p:cNvSpPr>
            <p:nvPr/>
          </p:nvSpPr>
          <p:spPr bwMode="auto">
            <a:xfrm>
              <a:off x="61377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Flowchart: Magnetic Disk 37"/>
            <p:cNvSpPr>
              <a:spLocks noChangeArrowheads="1"/>
            </p:cNvSpPr>
            <p:nvPr/>
          </p:nvSpPr>
          <p:spPr bwMode="auto">
            <a:xfrm>
              <a:off x="66711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8" name="Straight Connector 38"/>
            <p:cNvCxnSpPr>
              <a:cxnSpLocks noChangeShapeType="1"/>
            </p:cNvCxnSpPr>
            <p:nvPr/>
          </p:nvCxnSpPr>
          <p:spPr bwMode="auto">
            <a:xfrm rot="5400000">
              <a:off x="5871003" y="4610101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99" name="Straight Connector 39"/>
            <p:cNvCxnSpPr>
              <a:cxnSpLocks noChangeShapeType="1"/>
              <a:endCxn id="96" idx="2"/>
            </p:cNvCxnSpPr>
            <p:nvPr/>
          </p:nvCxnSpPr>
          <p:spPr bwMode="auto">
            <a:xfrm>
              <a:off x="5985302" y="4724401"/>
              <a:ext cx="152400" cy="1588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100" name="Straight Connector 40"/>
            <p:cNvCxnSpPr>
              <a:cxnSpLocks noChangeShapeType="1"/>
            </p:cNvCxnSpPr>
            <p:nvPr/>
          </p:nvCxnSpPr>
          <p:spPr bwMode="auto">
            <a:xfrm rot="5400000">
              <a:off x="6404403" y="4608513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101" name="Straight Connector 41"/>
            <p:cNvCxnSpPr>
              <a:cxnSpLocks noChangeShapeType="1"/>
            </p:cNvCxnSpPr>
            <p:nvPr/>
          </p:nvCxnSpPr>
          <p:spPr bwMode="auto">
            <a:xfrm>
              <a:off x="6518702" y="4722814"/>
              <a:ext cx="1524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sp>
          <p:nvSpPr>
            <p:cNvPr id="102" name="TextBox 42"/>
            <p:cNvSpPr txBox="1">
              <a:spLocks noChangeArrowheads="1"/>
            </p:cNvSpPr>
            <p:nvPr/>
          </p:nvSpPr>
          <p:spPr bwMode="auto">
            <a:xfrm>
              <a:off x="7128302" y="4538664"/>
              <a:ext cx="478012" cy="42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103" name="Rectangle 4"/>
            <p:cNvSpPr>
              <a:spLocks noChangeArrowheads="1"/>
            </p:cNvSpPr>
            <p:nvPr/>
          </p:nvSpPr>
          <p:spPr bwMode="auto">
            <a:xfrm>
              <a:off x="5867400" y="3505200"/>
              <a:ext cx="1676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tasktracker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4"/>
            <p:cNvSpPr>
              <a:spLocks noChangeArrowheads="1"/>
            </p:cNvSpPr>
            <p:nvPr/>
          </p:nvSpPr>
          <p:spPr bwMode="auto">
            <a:xfrm>
              <a:off x="5715000" y="4953000"/>
              <a:ext cx="1981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slave node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4"/>
            <p:cNvSpPr>
              <a:spLocks noChangeArrowheads="1"/>
            </p:cNvSpPr>
            <p:nvPr/>
          </p:nvSpPr>
          <p:spPr bwMode="auto">
            <a:xfrm>
              <a:off x="2590800" y="1981200"/>
              <a:ext cx="1981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namenode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35"/>
            <p:cNvSpPr>
              <a:spLocks noChangeArrowheads="1"/>
            </p:cNvSpPr>
            <p:nvPr/>
          </p:nvSpPr>
          <p:spPr bwMode="auto">
            <a:xfrm>
              <a:off x="2590800" y="2286000"/>
              <a:ext cx="1981200" cy="6096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4"/>
            <p:cNvSpPr>
              <a:spLocks noChangeArrowheads="1"/>
            </p:cNvSpPr>
            <p:nvPr/>
          </p:nvSpPr>
          <p:spPr bwMode="auto">
            <a:xfrm>
              <a:off x="2743200" y="2438400"/>
              <a:ext cx="1676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namenode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daemon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4724400" y="1981200"/>
              <a:ext cx="1981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job submission node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4876800" y="2438400"/>
              <a:ext cx="1676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jobtracker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3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 Data Flow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24000"/>
            <a:ext cx="8343900" cy="4599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248400"/>
            <a:ext cx="8510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is from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Hadoop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Definitive Guide, 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Edition, Tom White, O’Reilly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3882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59" y="5334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is from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Hadoop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Definitive Guide, 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3848" y="571500"/>
            <a:ext cx="59055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277535"/>
            <a:ext cx="6148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is from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Hadoop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Definitive Guide, 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 Web Services (AWS)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 is Amazon’s umbrella description of all of their web-based technology services.</a:t>
            </a:r>
          </a:p>
          <a:p>
            <a:pPr algn="just"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infrastructure services: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Elastic Compute Cloud (EC2)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Simple Storage Service (S3)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Simple Queue Service (SQS)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CloudFront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SimpleDB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62000"/>
            <a:ext cx="2133600" cy="8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How to Leverage a Number of  Cheap Off-the-Shelf 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omputers?</a:t>
            </a:r>
            <a:endParaRPr lang="en-US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Pictur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447800"/>
            <a:ext cx="76311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911" y="6477000"/>
            <a:ext cx="775128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http://wiki.apache.org/hadoop-data/attachments/HadoopPresentations/attachments/aw-apachecon-eu-2009.pdf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 Elastic Compute Cloud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(EC2)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EC2 provides Web services API for provisioning, managing, and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deprovioning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virtual servers inside amazon cloud</a:t>
            </a:r>
          </a:p>
          <a:p>
            <a:pPr algn="just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anywhere on the Internet can launch a virtual server in the amazon cloud with a single web services call</a:t>
            </a:r>
          </a:p>
        </p:txBody>
      </p:sp>
    </p:spTree>
    <p:extLst>
      <p:ext uri="{BB962C8B-B14F-4D97-AF65-F5344CB8AC3E}">
        <p14:creationId xmlns:p14="http://schemas.microsoft.com/office/powerpoint/2010/main" val="17063212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S3: for archival purposes: vault: store it now and retrieve it at a later date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SimpleDB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Relational database better than MySQL or Oracle for reliability</a:t>
            </a:r>
          </a:p>
        </p:txBody>
      </p:sp>
    </p:spTree>
    <p:extLst>
      <p:ext uri="{BB962C8B-B14F-4D97-AF65-F5344CB8AC3E}">
        <p14:creationId xmlns:p14="http://schemas.microsoft.com/office/powerpoint/2010/main" val="22991324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Amazon Cloud-Front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Cloud-based content distributing network enables you to place the content at the edges of the network for rapid delivery.</a:t>
            </a:r>
          </a:p>
          <a:p>
            <a:pPr algn="just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contents in S3 and run the application from anywhere and the content is moved to where the application is (to the edges). </a:t>
            </a:r>
          </a:p>
        </p:txBody>
      </p:sp>
    </p:spTree>
    <p:extLst>
      <p:ext uri="{BB962C8B-B14F-4D97-AF65-F5344CB8AC3E}">
        <p14:creationId xmlns:p14="http://schemas.microsoft.com/office/powerpoint/2010/main" val="35674379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Simple Storage Service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(S3)</a:t>
            </a:r>
            <a:endParaRPr lang="en-US" altLang="en-US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 Web Services API supports the ability to: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buckets and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 their meta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new buckets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 new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Delete existing buckets and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manipulating the buckets you can optionally specify where they should be stored.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REST API preferably something that abstracts out even that: Jets3t; s3cmd (command line)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BitTorrent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access to S3 is also available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217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Lynda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www.lynda.com/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with the organization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www.kent.edu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your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Flashline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username and password to log in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tutorials about Hadoop, AWS, Big Data,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(MapReduce)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Dean and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S.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Ghemawat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MapReduce: Simplified Data Processing on Large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Clusters. In </a:t>
            </a:r>
            <a:r>
              <a:rPr lang="en-US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OSDI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2004.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https://static.googleusercontent.com/media/research.google.com/en//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archive/mapreduce-osdi04.pdf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Eldawy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M.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F.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Mokbel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SpatialHadoop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A MapReduce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Framework for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Spatial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Data. In </a:t>
            </a:r>
            <a:r>
              <a:rPr lang="en-US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ICDE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2015.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://www-users.cs.umn.edu/~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eldawy/publications/ICDE15_industrial_522.pdf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Eldawy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M.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F.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Mokbel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The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Era of Big Spatial Data: A Survey.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Foundations </a:t>
            </a:r>
            <a:r>
              <a:rPr lang="en-US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Trends in </a:t>
            </a:r>
            <a:r>
              <a:rPr lang="en-US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Databases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6(3-4): 163-273, 2016.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www.nowpublishers.com/article/DownloadSummary/DBS-054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(Hadoop) </a:t>
            </a:r>
            <a:r>
              <a:rPr lang="en-US" sz="2000" dirty="0"/>
              <a:t>Tom </a:t>
            </a:r>
            <a:r>
              <a:rPr lang="en-US" sz="2000" dirty="0" smtClean="0"/>
              <a:t>White.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Hadoop: The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Definitive Guide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/>
              <a:t>ISBN: </a:t>
            </a:r>
            <a:r>
              <a:rPr lang="en-US" sz="2000" dirty="0" smtClean="0"/>
              <a:t>9781491901687, 2015.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5"/>
              </a:rPr>
              <a:t>javaarm.com/file/apache/Hadoop/books/Hadoop-The.Definitive.Guide_4.edition_a_Tom.White_April-2015.pdf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(AWS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/>
              </a:rPr>
              <a:t>cdn.cs50.net/2014/fall/seminars/aws/aws.pdf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(Tutorials)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://www.lynda.com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 and Conquer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2946" y="1295400"/>
            <a:ext cx="4257565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“Work”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52500" y="2632494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464207" y="2187689"/>
            <a:ext cx="713117" cy="192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747286" y="1830238"/>
            <a:ext cx="925558" cy="71311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1970613" y="1830238"/>
            <a:ext cx="925558" cy="71311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81283" y="2632494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17509" y="2632494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52500" y="4058728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81283" y="4058728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17509" y="4058728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466135" y="3612066"/>
            <a:ext cx="713117" cy="1929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500434" y="3612066"/>
            <a:ext cx="713117" cy="192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337352" y="3612066"/>
            <a:ext cx="713117" cy="1929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92946" y="5574102"/>
            <a:ext cx="4257565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“Result”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466135" y="5038300"/>
            <a:ext cx="713117" cy="1929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747286" y="4682706"/>
            <a:ext cx="925558" cy="71311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1970613" y="4682706"/>
            <a:ext cx="925558" cy="71311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952500" y="3345611"/>
            <a:ext cx="1459722" cy="4456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124200" y="3345611"/>
            <a:ext cx="1388337" cy="4456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181600" y="3345611"/>
            <a:ext cx="1388334" cy="4456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62034" y="1384540"/>
            <a:ext cx="1362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98402" y="5390252"/>
            <a:ext cx="1382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7003839" y="2497785"/>
            <a:ext cx="982394" cy="385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7004804" y="4903663"/>
            <a:ext cx="982392" cy="192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Distributed Grep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2819400"/>
            <a:ext cx="1143000" cy="2239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63366" y="3276600"/>
            <a:ext cx="808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very 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</a:t>
            </a:r>
          </a:p>
          <a:p>
            <a:pPr algn="ctr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</a:t>
            </a:r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1647825" y="2862315"/>
            <a:ext cx="1725613" cy="2335161"/>
            <a:chOff x="1038" y="1524"/>
            <a:chExt cx="1087" cy="1251"/>
          </a:xfrm>
        </p:grpSpPr>
        <p:sp>
          <p:nvSpPr>
            <p:cNvPr id="7202" name="Rectangle 6"/>
            <p:cNvSpPr>
              <a:spLocks noChangeArrowheads="1"/>
            </p:cNvSpPr>
            <p:nvPr/>
          </p:nvSpPr>
          <p:spPr bwMode="auto">
            <a:xfrm>
              <a:off x="1392" y="153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3" name="Rectangle 7"/>
            <p:cNvSpPr>
              <a:spLocks noChangeArrowheads="1"/>
            </p:cNvSpPr>
            <p:nvPr/>
          </p:nvSpPr>
          <p:spPr bwMode="auto">
            <a:xfrm>
              <a:off x="1392" y="177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4" name="Rectangle 8"/>
            <p:cNvSpPr>
              <a:spLocks noChangeArrowheads="1"/>
            </p:cNvSpPr>
            <p:nvPr/>
          </p:nvSpPr>
          <p:spPr bwMode="auto">
            <a:xfrm>
              <a:off x="1392" y="201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5" name="Rectangle 9"/>
            <p:cNvSpPr>
              <a:spLocks noChangeArrowheads="1"/>
            </p:cNvSpPr>
            <p:nvPr/>
          </p:nvSpPr>
          <p:spPr bwMode="auto">
            <a:xfrm>
              <a:off x="1392" y="2544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6" name="Line 10"/>
            <p:cNvSpPr>
              <a:spLocks noChangeShapeType="1"/>
            </p:cNvSpPr>
            <p:nvPr/>
          </p:nvSpPr>
          <p:spPr bwMode="auto">
            <a:xfrm>
              <a:off x="1749" y="2304"/>
              <a:ext cx="1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7" name="Line 11"/>
            <p:cNvSpPr>
              <a:spLocks noChangeShapeType="1"/>
            </p:cNvSpPr>
            <p:nvPr/>
          </p:nvSpPr>
          <p:spPr bwMode="auto">
            <a:xfrm>
              <a:off x="1038" y="2064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8" name="Text Box 12"/>
            <p:cNvSpPr txBox="1">
              <a:spLocks noChangeArrowheads="1"/>
            </p:cNvSpPr>
            <p:nvPr/>
          </p:nvSpPr>
          <p:spPr bwMode="auto">
            <a:xfrm>
              <a:off x="1392" y="1524"/>
              <a:ext cx="7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7209" name="Text Box 13"/>
            <p:cNvSpPr txBox="1">
              <a:spLocks noChangeArrowheads="1"/>
            </p:cNvSpPr>
            <p:nvPr/>
          </p:nvSpPr>
          <p:spPr bwMode="auto">
            <a:xfrm>
              <a:off x="1392" y="1764"/>
              <a:ext cx="7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7210" name="Text Box 14"/>
            <p:cNvSpPr txBox="1">
              <a:spLocks noChangeArrowheads="1"/>
            </p:cNvSpPr>
            <p:nvPr/>
          </p:nvSpPr>
          <p:spPr bwMode="auto">
            <a:xfrm>
              <a:off x="1396" y="1998"/>
              <a:ext cx="7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7211" name="Text Box 15"/>
            <p:cNvSpPr txBox="1">
              <a:spLocks noChangeArrowheads="1"/>
            </p:cNvSpPr>
            <p:nvPr/>
          </p:nvSpPr>
          <p:spPr bwMode="auto">
            <a:xfrm>
              <a:off x="1392" y="2523"/>
              <a:ext cx="7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</p:grpSp>
      <p:grpSp>
        <p:nvGrpSpPr>
          <p:cNvPr id="77840" name="Group 16"/>
          <p:cNvGrpSpPr>
            <a:grpSpLocks/>
          </p:cNvGrpSpPr>
          <p:nvPr/>
        </p:nvGrpSpPr>
        <p:grpSpPr bwMode="auto">
          <a:xfrm>
            <a:off x="3429000" y="2773938"/>
            <a:ext cx="2819400" cy="2437826"/>
            <a:chOff x="2160" y="1478"/>
            <a:chExt cx="1776" cy="1306"/>
          </a:xfrm>
        </p:grpSpPr>
        <p:sp>
          <p:nvSpPr>
            <p:cNvPr id="7181" name="Text Box 17"/>
            <p:cNvSpPr txBox="1">
              <a:spLocks noChangeArrowheads="1"/>
            </p:cNvSpPr>
            <p:nvPr/>
          </p:nvSpPr>
          <p:spPr bwMode="auto">
            <a:xfrm>
              <a:off x="2434" y="1478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grep</a:t>
              </a:r>
            </a:p>
          </p:txBody>
        </p:sp>
        <p:sp>
          <p:nvSpPr>
            <p:cNvPr id="7182" name="Text Box 18"/>
            <p:cNvSpPr txBox="1">
              <a:spLocks noChangeArrowheads="1"/>
            </p:cNvSpPr>
            <p:nvPr/>
          </p:nvSpPr>
          <p:spPr bwMode="auto">
            <a:xfrm>
              <a:off x="2444" y="1718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grep</a:t>
              </a:r>
            </a:p>
          </p:txBody>
        </p:sp>
        <p:sp>
          <p:nvSpPr>
            <p:cNvPr id="7183" name="Text Box 19"/>
            <p:cNvSpPr txBox="1">
              <a:spLocks noChangeArrowheads="1"/>
            </p:cNvSpPr>
            <p:nvPr/>
          </p:nvSpPr>
          <p:spPr bwMode="auto">
            <a:xfrm>
              <a:off x="2444" y="1958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grep</a:t>
              </a:r>
            </a:p>
          </p:txBody>
        </p:sp>
        <p:sp>
          <p:nvSpPr>
            <p:cNvPr id="7184" name="Text Box 20"/>
            <p:cNvSpPr txBox="1">
              <a:spLocks noChangeArrowheads="1"/>
            </p:cNvSpPr>
            <p:nvPr/>
          </p:nvSpPr>
          <p:spPr bwMode="auto">
            <a:xfrm>
              <a:off x="2444" y="2486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grep</a:t>
              </a:r>
            </a:p>
          </p:txBody>
        </p:sp>
        <p:sp>
          <p:nvSpPr>
            <p:cNvPr id="7185" name="Rectangle 21"/>
            <p:cNvSpPr>
              <a:spLocks noChangeArrowheads="1"/>
            </p:cNvSpPr>
            <p:nvPr/>
          </p:nvSpPr>
          <p:spPr bwMode="auto">
            <a:xfrm>
              <a:off x="3216" y="153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6" name="Rectangle 22"/>
            <p:cNvSpPr>
              <a:spLocks noChangeArrowheads="1"/>
            </p:cNvSpPr>
            <p:nvPr/>
          </p:nvSpPr>
          <p:spPr bwMode="auto">
            <a:xfrm>
              <a:off x="3216" y="177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7" name="Rectangle 23"/>
            <p:cNvSpPr>
              <a:spLocks noChangeArrowheads="1"/>
            </p:cNvSpPr>
            <p:nvPr/>
          </p:nvSpPr>
          <p:spPr bwMode="auto">
            <a:xfrm>
              <a:off x="3216" y="201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8" name="Rectangle 24"/>
            <p:cNvSpPr>
              <a:spLocks noChangeArrowheads="1"/>
            </p:cNvSpPr>
            <p:nvPr/>
          </p:nvSpPr>
          <p:spPr bwMode="auto">
            <a:xfrm>
              <a:off x="3216" y="2544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9" name="Line 25"/>
            <p:cNvSpPr>
              <a:spLocks noChangeShapeType="1"/>
            </p:cNvSpPr>
            <p:nvPr/>
          </p:nvSpPr>
          <p:spPr bwMode="auto">
            <a:xfrm>
              <a:off x="3573" y="2304"/>
              <a:ext cx="1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0" name="Line 26"/>
            <p:cNvSpPr>
              <a:spLocks noChangeShapeType="1"/>
            </p:cNvSpPr>
            <p:nvPr/>
          </p:nvSpPr>
          <p:spPr bwMode="auto">
            <a:xfrm>
              <a:off x="2160" y="163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1" name="Line 27"/>
            <p:cNvSpPr>
              <a:spLocks noChangeShapeType="1"/>
            </p:cNvSpPr>
            <p:nvPr/>
          </p:nvSpPr>
          <p:spPr bwMode="auto">
            <a:xfrm>
              <a:off x="2160" y="187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2" name="Line 28"/>
            <p:cNvSpPr>
              <a:spLocks noChangeShapeType="1"/>
            </p:cNvSpPr>
            <p:nvPr/>
          </p:nvSpPr>
          <p:spPr bwMode="auto">
            <a:xfrm>
              <a:off x="2160" y="211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3" name="Line 29"/>
            <p:cNvSpPr>
              <a:spLocks noChangeShapeType="1"/>
            </p:cNvSpPr>
            <p:nvPr/>
          </p:nvSpPr>
          <p:spPr bwMode="auto">
            <a:xfrm>
              <a:off x="2160" y="2640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4" name="Line 30"/>
            <p:cNvSpPr>
              <a:spLocks noChangeShapeType="1"/>
            </p:cNvSpPr>
            <p:nvPr/>
          </p:nvSpPr>
          <p:spPr bwMode="auto">
            <a:xfrm flipV="1">
              <a:off x="2880" y="1627"/>
              <a:ext cx="28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5" name="Line 31"/>
            <p:cNvSpPr>
              <a:spLocks noChangeShapeType="1"/>
            </p:cNvSpPr>
            <p:nvPr/>
          </p:nvSpPr>
          <p:spPr bwMode="auto">
            <a:xfrm flipV="1">
              <a:off x="2880" y="1867"/>
              <a:ext cx="28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6" name="Line 32"/>
            <p:cNvSpPr>
              <a:spLocks noChangeShapeType="1"/>
            </p:cNvSpPr>
            <p:nvPr/>
          </p:nvSpPr>
          <p:spPr bwMode="auto">
            <a:xfrm flipV="1">
              <a:off x="2880" y="2106"/>
              <a:ext cx="272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7" name="Line 33"/>
            <p:cNvSpPr>
              <a:spLocks noChangeShapeType="1"/>
            </p:cNvSpPr>
            <p:nvPr/>
          </p:nvSpPr>
          <p:spPr bwMode="auto">
            <a:xfrm>
              <a:off x="2880" y="2637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8" name="Text Box 34"/>
            <p:cNvSpPr txBox="1">
              <a:spLocks noChangeArrowheads="1"/>
            </p:cNvSpPr>
            <p:nvPr/>
          </p:nvSpPr>
          <p:spPr bwMode="auto">
            <a:xfrm>
              <a:off x="3252" y="1518"/>
              <a:ext cx="6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matches</a:t>
              </a:r>
            </a:p>
          </p:txBody>
        </p:sp>
        <p:sp>
          <p:nvSpPr>
            <p:cNvPr id="7199" name="Text Box 35"/>
            <p:cNvSpPr txBox="1">
              <a:spLocks noChangeArrowheads="1"/>
            </p:cNvSpPr>
            <p:nvPr/>
          </p:nvSpPr>
          <p:spPr bwMode="auto">
            <a:xfrm>
              <a:off x="3252" y="1767"/>
              <a:ext cx="6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matches</a:t>
              </a:r>
            </a:p>
          </p:txBody>
        </p:sp>
        <p:sp>
          <p:nvSpPr>
            <p:cNvPr id="7200" name="Text Box 36"/>
            <p:cNvSpPr txBox="1">
              <a:spLocks noChangeArrowheads="1"/>
            </p:cNvSpPr>
            <p:nvPr/>
          </p:nvSpPr>
          <p:spPr bwMode="auto">
            <a:xfrm>
              <a:off x="3258" y="1998"/>
              <a:ext cx="6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matches</a:t>
              </a:r>
            </a:p>
          </p:txBody>
        </p:sp>
        <p:sp>
          <p:nvSpPr>
            <p:cNvPr id="7201" name="Text Box 37"/>
            <p:cNvSpPr txBox="1">
              <a:spLocks noChangeArrowheads="1"/>
            </p:cNvSpPr>
            <p:nvPr/>
          </p:nvSpPr>
          <p:spPr bwMode="auto">
            <a:xfrm>
              <a:off x="3276" y="2532"/>
              <a:ext cx="6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matches</a:t>
              </a:r>
            </a:p>
          </p:txBody>
        </p:sp>
      </p:grpSp>
      <p:grpSp>
        <p:nvGrpSpPr>
          <p:cNvPr id="77862" name="Group 38"/>
          <p:cNvGrpSpPr>
            <a:grpSpLocks/>
          </p:cNvGrpSpPr>
          <p:nvPr/>
        </p:nvGrpSpPr>
        <p:grpSpPr bwMode="auto">
          <a:xfrm>
            <a:off x="6324600" y="3636958"/>
            <a:ext cx="2457450" cy="849320"/>
            <a:chOff x="3984" y="1872"/>
            <a:chExt cx="1548" cy="455"/>
          </a:xfrm>
        </p:grpSpPr>
        <p:sp>
          <p:nvSpPr>
            <p:cNvPr id="7176" name="Text Box 39"/>
            <p:cNvSpPr txBox="1">
              <a:spLocks noChangeArrowheads="1"/>
            </p:cNvSpPr>
            <p:nvPr/>
          </p:nvSpPr>
          <p:spPr bwMode="auto">
            <a:xfrm>
              <a:off x="4183" y="1958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cat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77" name="Line 40"/>
            <p:cNvSpPr>
              <a:spLocks noChangeShapeType="1"/>
            </p:cNvSpPr>
            <p:nvPr/>
          </p:nvSpPr>
          <p:spPr bwMode="auto">
            <a:xfrm>
              <a:off x="3984" y="2082"/>
              <a:ext cx="1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8" name="Line 41"/>
            <p:cNvSpPr>
              <a:spLocks noChangeShapeType="1"/>
            </p:cNvSpPr>
            <p:nvPr/>
          </p:nvSpPr>
          <p:spPr bwMode="auto">
            <a:xfrm>
              <a:off x="4560" y="2082"/>
              <a:ext cx="1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9" name="Rectangle 42"/>
            <p:cNvSpPr>
              <a:spLocks noChangeArrowheads="1"/>
            </p:cNvSpPr>
            <p:nvPr/>
          </p:nvSpPr>
          <p:spPr bwMode="auto">
            <a:xfrm>
              <a:off x="4812" y="1872"/>
              <a:ext cx="72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0" name="Text Box 43"/>
            <p:cNvSpPr txBox="1">
              <a:spLocks noChangeArrowheads="1"/>
            </p:cNvSpPr>
            <p:nvPr/>
          </p:nvSpPr>
          <p:spPr bwMode="auto">
            <a:xfrm>
              <a:off x="4827" y="1881"/>
              <a:ext cx="68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All</a:t>
              </a:r>
            </a:p>
            <a:p>
              <a:pPr algn="ctr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matches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117236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i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grep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a command-line utility for searching plain-text data sets for lines matching a regular expression.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18277</TotalTime>
  <Words>3423</Words>
  <Application>Microsoft Office PowerPoint</Application>
  <PresentationFormat>On-screen Show (4:3)</PresentationFormat>
  <Paragraphs>913</Paragraphs>
  <Slides>76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ＭＳ Ｐゴシック</vt:lpstr>
      <vt:lpstr>宋体</vt:lpstr>
      <vt:lpstr>TradeGothic</vt:lpstr>
      <vt:lpstr>Arial</vt:lpstr>
      <vt:lpstr>Calibri</vt:lpstr>
      <vt:lpstr>Garamond</vt:lpstr>
      <vt:lpstr>Tahoma</vt:lpstr>
      <vt:lpstr>Times New Roman</vt:lpstr>
      <vt:lpstr>Wingdings</vt:lpstr>
      <vt:lpstr>Edge</vt:lpstr>
      <vt:lpstr>Office Theme</vt:lpstr>
      <vt:lpstr>Visio</vt:lpstr>
      <vt:lpstr>CS 63016 &amp; CS 73016  Big Data Analytics</vt:lpstr>
      <vt:lpstr>Objectives</vt:lpstr>
      <vt:lpstr>Outline</vt:lpstr>
      <vt:lpstr>Introduction</vt:lpstr>
      <vt:lpstr>Typical Big Data Problems</vt:lpstr>
      <vt:lpstr>Typical Big Data Problems (cont'd)</vt:lpstr>
      <vt:lpstr>How to Leverage a Number of  Cheap Off-the-Shelf Computers?</vt:lpstr>
      <vt:lpstr>Divide and Conquer</vt:lpstr>
      <vt:lpstr>Distributed Grep</vt:lpstr>
      <vt:lpstr>Distributed Word Count</vt:lpstr>
      <vt:lpstr>Parallelization Challenges</vt:lpstr>
      <vt:lpstr>Common Theme?</vt:lpstr>
      <vt:lpstr>PowerPoint Presentation</vt:lpstr>
      <vt:lpstr>Managing Multiple Workers</vt:lpstr>
      <vt:lpstr>Current Tools</vt:lpstr>
      <vt:lpstr>Concurrency Challenge!</vt:lpstr>
      <vt:lpstr>What's the Point?</vt:lpstr>
      <vt:lpstr>Key Ideas</vt:lpstr>
      <vt:lpstr>The Datacenter is the Computer!</vt:lpstr>
      <vt:lpstr>What is MapReduce?</vt:lpstr>
      <vt:lpstr>Large Scale Data Processing</vt:lpstr>
      <vt:lpstr>Typical Large-Data Problem</vt:lpstr>
      <vt:lpstr>Map+Reduce</vt:lpstr>
      <vt:lpstr>MapReduce – A Programming Model</vt:lpstr>
      <vt:lpstr>Execution</vt:lpstr>
      <vt:lpstr>Parallel Execution</vt:lpstr>
      <vt:lpstr>PowerPoint Presentation</vt:lpstr>
      <vt:lpstr>Example of MapReduce (Word Count)</vt:lpstr>
      <vt:lpstr>Word Count Execution</vt:lpstr>
      <vt:lpstr>"Hello World" Example: Count Word Occurrences</vt:lpstr>
      <vt:lpstr>MapReduce – A Programming Model (cont'd)</vt:lpstr>
      <vt:lpstr>MapReduce "Runtime"</vt:lpstr>
      <vt:lpstr>MapReduce</vt:lpstr>
      <vt:lpstr>PowerPoint Presentation</vt:lpstr>
      <vt:lpstr>Google File System (GFS)</vt:lpstr>
      <vt:lpstr>Architecture Overview</vt:lpstr>
      <vt:lpstr>Distributed File System</vt:lpstr>
      <vt:lpstr>GFS: Assumptions</vt:lpstr>
      <vt:lpstr>GFS: Underlying Storage System</vt:lpstr>
      <vt:lpstr>GFS: Design Decisions</vt:lpstr>
      <vt:lpstr>GFS Architecture</vt:lpstr>
      <vt:lpstr>Functions in the Model</vt:lpstr>
      <vt:lpstr>Fault Tolerance</vt:lpstr>
      <vt:lpstr>Fault Tolerance (cont'd)</vt:lpstr>
      <vt:lpstr>Usage: MapReduce Jobs Run in August 2004</vt:lpstr>
      <vt:lpstr>The MapReduce Model is Widely Applicable</vt:lpstr>
      <vt:lpstr>Applications</vt:lpstr>
      <vt:lpstr>Detailed Example: Word Count (1)</vt:lpstr>
      <vt:lpstr>Detailed Example: Word Count (2)</vt:lpstr>
      <vt:lpstr>Detailed Example: Word Count (3)</vt:lpstr>
      <vt:lpstr>What is Apache Hadoop?</vt:lpstr>
      <vt:lpstr>Google MapReduce vs. Apache Hadoop</vt:lpstr>
      <vt:lpstr>Hadoop Ecosystem</vt:lpstr>
      <vt:lpstr>From GFS to HDFS</vt:lpstr>
      <vt:lpstr>HDFS Working Flow</vt:lpstr>
      <vt:lpstr>PowerPoint Presentation</vt:lpstr>
      <vt:lpstr>Distributed File System</vt:lpstr>
      <vt:lpstr>PowerPoint Presentation</vt:lpstr>
      <vt:lpstr>NameNode Metadata</vt:lpstr>
      <vt:lpstr>NameNode Responsibilities</vt:lpstr>
      <vt:lpstr>DataNode</vt:lpstr>
      <vt:lpstr>Block Placement</vt:lpstr>
      <vt:lpstr>Data Correctness</vt:lpstr>
      <vt:lpstr>NameNode Failure</vt:lpstr>
      <vt:lpstr>Putting Everything Together…</vt:lpstr>
      <vt:lpstr>MapReduce Data Flow </vt:lpstr>
      <vt:lpstr>PowerPoint Presentation</vt:lpstr>
      <vt:lpstr>PowerPoint Presentation</vt:lpstr>
      <vt:lpstr>Amazon Web Services (AWS)</vt:lpstr>
      <vt:lpstr>Amazon Elastic Compute Cloud (EC2)</vt:lpstr>
      <vt:lpstr>Storage</vt:lpstr>
      <vt:lpstr>Amazon Cloud-Front</vt:lpstr>
      <vt:lpstr>Amazon Simple Storage Service (S3)</vt:lpstr>
      <vt:lpstr>Tutorials</vt:lpstr>
      <vt:lpstr>Reading Materials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1648</cp:revision>
  <dcterms:created xsi:type="dcterms:W3CDTF">2006-08-16T00:00:00Z</dcterms:created>
  <dcterms:modified xsi:type="dcterms:W3CDTF">2018-01-10T22:11:35Z</dcterms:modified>
</cp:coreProperties>
</file>