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8"/>
  </p:notesMasterIdLst>
  <p:handoutMasterIdLst>
    <p:handoutMasterId r:id="rId39"/>
  </p:handoutMasterIdLst>
  <p:sldIdLst>
    <p:sldId id="257" r:id="rId2"/>
    <p:sldId id="755" r:id="rId3"/>
    <p:sldId id="756" r:id="rId4"/>
    <p:sldId id="757" r:id="rId5"/>
    <p:sldId id="758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1" r:id="rId19"/>
    <p:sldId id="777" r:id="rId20"/>
    <p:sldId id="772" r:id="rId21"/>
    <p:sldId id="778" r:id="rId22"/>
    <p:sldId id="773" r:id="rId23"/>
    <p:sldId id="779" r:id="rId24"/>
    <p:sldId id="774" r:id="rId25"/>
    <p:sldId id="775" r:id="rId26"/>
    <p:sldId id="776" r:id="rId27"/>
    <p:sldId id="780" r:id="rId28"/>
    <p:sldId id="781" r:id="rId29"/>
    <p:sldId id="782" r:id="rId30"/>
    <p:sldId id="783" r:id="rId31"/>
    <p:sldId id="784" r:id="rId32"/>
    <p:sldId id="785" r:id="rId33"/>
    <p:sldId id="786" r:id="rId34"/>
    <p:sldId id="787" r:id="rId35"/>
    <p:sldId id="788" r:id="rId36"/>
    <p:sldId id="789" r:id="rId37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70981"/>
    <a:srgbClr val="CC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19" autoAdjust="0"/>
    <p:restoredTop sz="88710" autoAdjust="0"/>
  </p:normalViewPr>
  <p:slideViewPr>
    <p:cSldViewPr>
      <p:cViewPr varScale="1">
        <p:scale>
          <a:sx n="55" d="100"/>
          <a:sy n="55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067444B-2999-496F-ADED-9904EBE1C2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B4FF69C-79C5-4702-BE4C-EC665519D9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206D1B-D27E-43A7-8F49-0B62910F178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40263" cy="34798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3250"/>
            <a:ext cx="51339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97" tIns="45745" rIns="91497" bIns="45745"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References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Ian H. Witten,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Eibe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Frank, and Mark A. Hall. Data Mining: Practical Machine Learning Tools and Techniques: 3rd Edition. ISBN-13: 9780123748560,  Publisher: Elsevier Science, Publication date: 1/20/2011.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u="none" dirty="0">
                <a:solidFill>
                  <a:schemeClr val="tx1"/>
                </a:solidFill>
              </a:rPr>
              <a:t>https://hanj.cs.illinois.edu/bk3/bk3_slidesindex.htm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http://www.cs.kent.edu/~jin/DM11/DM11.html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595884E-BF11-47F2-A07B-48A5C103E10C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451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E0273BE-1E43-457D-B19C-7A50F9EFC933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619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E0273BE-1E43-457D-B19C-7A50F9EFC933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1743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4301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5355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8058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4772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1432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F15623B-5F4F-481C-85DD-1E99CAB02DEF}" type="slidenum">
              <a:rPr lang="en-US" altLang="en-US">
                <a:latin typeface="Times New Roman" panose="02020603050405020304" pitchFamily="18" charset="0"/>
              </a:rPr>
              <a:pPr/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9464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0E66D89-109F-4909-8824-DF87218B8017}" type="slidenum">
              <a:rPr lang="en-US" altLang="en-US">
                <a:latin typeface="Times New Roman" panose="02020603050405020304" pitchFamily="18" charset="0"/>
              </a:rPr>
              <a:pPr/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748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CA2F414-9627-48A8-BEB4-C08AA80D99E4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2700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2422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E61CAA06-AC27-4726-B837-0FE8693B4FB8}" type="slidenum">
              <a:rPr lang="en-US" altLang="en-US" sz="1200">
                <a:latin typeface="Times New Roman" panose="02020603050405020304" pitchFamily="18" charset="0"/>
              </a:rPr>
              <a:pPr algn="r"/>
              <a:t>36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47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47460" name="Rectangle 3"/>
          <p:cNvSpPr>
            <a:spLocks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096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192D9CC-A051-4C02-BFD2-3A69F861DCF5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986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192D9CC-A051-4C02-BFD2-3A69F861DCF5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5805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F51461-9621-488C-87DE-8A3FED3895A7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2490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F51461-9621-488C-87DE-8A3FED3895A7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1604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790F03-2FC4-44FF-B2AC-290C37317C46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312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790F03-2FC4-44FF-B2AC-290C37317C46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879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47AAF67-C3E7-4DE6-98FD-03BB7203E8AE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73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42DEC-0FC3-4648-B23A-7B6467A40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15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CF41B-EE18-4601-A653-53A40EAE9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61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3F437-37F4-48C3-B50B-66CA0AAB03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44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1F29B-88C7-49F5-90D7-489A945DA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428427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4582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00500"/>
            <a:ext cx="84582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0765D-BD6F-476E-9552-EC623185C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16994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28A27-708F-4658-916F-DA0CCA582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16345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32751-6A04-4D5B-A4E5-21C3D9E88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3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B9F4A-9DA5-4E43-8170-22AA96DBB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66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9C528-2C6A-4618-82C1-041D6C5B3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49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738FA-29EC-401D-B874-E07FA6D31C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42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F9DA2-A24D-4E00-914D-988211E76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24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A5BDC-0021-492F-A401-21E70EA4F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5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0AA0B-8A44-49DB-91A0-9372B2279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50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8EF03-7502-4AB2-A2FA-6A67D5F43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4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3A2A3A2C-93A2-4D33-8A60-C30C2D29E5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6" r:id="rId2"/>
    <p:sldLayoutId id="2147483734" r:id="rId3"/>
    <p:sldLayoutId id="2147483727" r:id="rId4"/>
    <p:sldLayoutId id="2147483735" r:id="rId5"/>
    <p:sldLayoutId id="2147483728" r:id="rId6"/>
    <p:sldLayoutId id="2147483729" r:id="rId7"/>
    <p:sldLayoutId id="2147483736" r:id="rId8"/>
    <p:sldLayoutId id="2147483730" r:id="rId9"/>
    <p:sldLayoutId id="2147483731" r:id="rId10"/>
    <p:sldLayoutId id="2147483732" r:id="rId11"/>
    <p:sldLayoutId id="2147483737" r:id="rId12"/>
    <p:sldLayoutId id="2147483738" r:id="rId13"/>
    <p:sldLayoutId id="2147483739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lian@ken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kent.edu/~xlia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7630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 43105 Data Mining Techniques </a:t>
            </a:r>
            <a:b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Classification (2)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64070D-7D9E-48E7-8B3C-B56B85A4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697" y="3733800"/>
            <a:ext cx="6184605" cy="250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Xiang Lian</a:t>
            </a:r>
          </a:p>
          <a:p>
            <a:pPr marL="0" indent="0" algn="ctr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</a:p>
          <a:p>
            <a:pPr marL="0" indent="0" algn="ctr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 State University</a:t>
            </a:r>
          </a:p>
          <a:p>
            <a:pPr marL="0" indent="0" algn="ctr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xlian@kent.edu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http://www.cs.kent.edu/~xlian/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3C14D-87C5-43B5-8C90-B6066EF7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Incomparable </a:t>
            </a:r>
            <a:r>
              <a:rPr lang="en-US" altLang="en-US" dirty="0" smtClean="0"/>
              <a:t>Ranges</a:t>
            </a:r>
            <a:endParaRPr lang="en-US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The Euclidian distance formula has the implicit assumption that the different dimensions are comparable</a:t>
            </a:r>
          </a:p>
          <a:p>
            <a:r>
              <a:rPr lang="en-US" altLang="en-US" sz="2800" dirty="0"/>
              <a:t>Features that span wider ranges affect the distance value more than features with limited ranges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35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smtClean="0"/>
              <a:t>Revisited</a:t>
            </a:r>
            <a:endParaRPr lang="en-US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Suppose household income was instead indicated in thousands of pesos per month and that grades are given on a 70-100 scale</a:t>
            </a:r>
          </a:p>
          <a:p>
            <a:r>
              <a:rPr lang="en-US" altLang="en-US" sz="2800" dirty="0"/>
              <a:t>Note different results produced by </a:t>
            </a:r>
            <a:r>
              <a:rPr lang="en-US" altLang="en-US" sz="2800" dirty="0" err="1"/>
              <a:t>kNN</a:t>
            </a:r>
            <a:r>
              <a:rPr lang="en-US" altLang="en-US" sz="2800" dirty="0"/>
              <a:t> algorithm on the same dataset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26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Non-Numeric Data</a:t>
            </a:r>
            <a:endParaRPr lang="en-US" alt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Feature values are not always numbers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Boolean values: </a:t>
            </a:r>
            <a:r>
              <a:rPr lang="en-US" altLang="en-US" sz="2400" dirty="0" smtClean="0"/>
              <a:t>Yes </a:t>
            </a:r>
            <a:r>
              <a:rPr lang="en-US" altLang="en-US" sz="2400" dirty="0"/>
              <a:t>or no, presence or absence of an attribute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Categories</a:t>
            </a:r>
            <a:r>
              <a:rPr lang="en-US" altLang="en-US" sz="2400" dirty="0" smtClean="0"/>
              <a:t>: </a:t>
            </a:r>
            <a:r>
              <a:rPr lang="en-US" altLang="en-US" sz="2400" dirty="0"/>
              <a:t>Colors, educational attainment, gender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How do these values factor into the computation of distance?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10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Dealing with </a:t>
            </a:r>
            <a:r>
              <a:rPr lang="en-US" altLang="en-US" dirty="0" smtClean="0"/>
              <a:t>Non-Numeric </a:t>
            </a:r>
            <a:r>
              <a:rPr lang="en-US" altLang="en-US" dirty="0"/>
              <a:t>D</a:t>
            </a:r>
            <a:r>
              <a:rPr lang="en-US" altLang="en-US" dirty="0" smtClean="0"/>
              <a:t>ata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Boolean values =&gt; convert to 0 or 1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Applies to yes-no/presence-absence attributes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Non-binary characterizations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Use natural progression when applicable; e.g., educational attainment: GS, HS, College, MS, PHD =&gt; 1,2,3,4,5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Assign arbitrary numbers but be careful about distances; e.g., color: red, yellow, blue =&gt; 1,2,3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How about unavailable </a:t>
            </a:r>
            <a:r>
              <a:rPr lang="en-US" altLang="en-US" sz="2800" dirty="0" smtClean="0"/>
              <a:t>data? (0 </a:t>
            </a:r>
            <a:r>
              <a:rPr lang="en-US" altLang="en-US" sz="2800" dirty="0"/>
              <a:t>value not always the answer)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43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Preprocessing </a:t>
            </a:r>
            <a:r>
              <a:rPr lang="en-US" altLang="en-US" dirty="0" smtClean="0"/>
              <a:t>Your </a:t>
            </a:r>
            <a:r>
              <a:rPr lang="en-US" altLang="en-US" dirty="0"/>
              <a:t>D</a:t>
            </a:r>
            <a:r>
              <a:rPr lang="en-US" altLang="en-US" dirty="0" smtClean="0"/>
              <a:t>ataset</a:t>
            </a:r>
            <a:endParaRPr lang="en-US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Dataset may need to be preprocessed to ensure more reliable data mining results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Conversion of non-numeric data to numeric data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Calibration of numeric data to reduce effects of disparate ranges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Particularly when using the Euclidean distance metric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16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k-NN </a:t>
            </a:r>
            <a:r>
              <a:rPr lang="en-US" altLang="en-US" dirty="0" smtClean="0"/>
              <a:t>Variations</a:t>
            </a:r>
            <a:endParaRPr lang="en-US" alt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Value of k</a:t>
            </a:r>
          </a:p>
          <a:p>
            <a:pPr lvl="1"/>
            <a:r>
              <a:rPr lang="en-US" altLang="en-US" sz="2400" dirty="0"/>
              <a:t>Larger k increases confidence in prediction</a:t>
            </a:r>
          </a:p>
          <a:p>
            <a:pPr lvl="1"/>
            <a:r>
              <a:rPr lang="en-US" altLang="en-US" sz="2400" dirty="0"/>
              <a:t>Note that if k is too large, decision may be skewed</a:t>
            </a:r>
          </a:p>
          <a:p>
            <a:r>
              <a:rPr lang="en-US" altLang="en-US" sz="2800" dirty="0"/>
              <a:t>Weighted evaluation of nearest neighbors</a:t>
            </a:r>
          </a:p>
          <a:p>
            <a:pPr lvl="1"/>
            <a:r>
              <a:rPr lang="en-US" altLang="en-US" sz="2400" dirty="0"/>
              <a:t>Plain majority may unfairly skew decision</a:t>
            </a:r>
          </a:p>
          <a:p>
            <a:pPr lvl="1"/>
            <a:r>
              <a:rPr lang="en-US" altLang="en-US" sz="2400" dirty="0"/>
              <a:t>Revise algorithm so that closer neighbors have greater “vote weight”</a:t>
            </a:r>
          </a:p>
          <a:p>
            <a:r>
              <a:rPr lang="en-US" altLang="en-US" sz="2800" dirty="0"/>
              <a:t>Other distance measures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55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</a:t>
            </a:r>
            <a:r>
              <a:rPr lang="en-US" altLang="en-US" dirty="0" smtClean="0"/>
              <a:t>Distance Measures</a:t>
            </a:r>
            <a:endParaRPr lang="en-US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City-block distance (Manhattan </a:t>
            </a:r>
            <a:r>
              <a:rPr lang="en-US" altLang="en-US" sz="2800" dirty="0" err="1"/>
              <a:t>dist</a:t>
            </a:r>
            <a:r>
              <a:rPr lang="en-US" alt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Add absolute value of differences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Cosine similarity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Measure angle formed by the two samples (with the origin)</a:t>
            </a:r>
          </a:p>
          <a:p>
            <a:pPr>
              <a:lnSpc>
                <a:spcPct val="90000"/>
              </a:lnSpc>
            </a:pPr>
            <a:r>
              <a:rPr lang="en-US" altLang="en-US" sz="2800" dirty="0" err="1"/>
              <a:t>Jaccard</a:t>
            </a:r>
            <a:r>
              <a:rPr lang="en-US" altLang="en-US" sz="2800" dirty="0"/>
              <a:t> distance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Determine percentage of exact matches between the samples (not including unavailable data)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Others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1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k-NN Time Complexity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Suppose there are m instances and n features in the dataset</a:t>
            </a:r>
          </a:p>
          <a:p>
            <a:r>
              <a:rPr lang="en-US" altLang="en-US" sz="2800" dirty="0"/>
              <a:t>Nearest neighbor algorithm requires computing m distances</a:t>
            </a:r>
          </a:p>
          <a:p>
            <a:r>
              <a:rPr lang="en-US" altLang="en-US" sz="2800" dirty="0"/>
              <a:t>Each distance computation involves scanning through each feature value</a:t>
            </a:r>
          </a:p>
          <a:p>
            <a:r>
              <a:rPr lang="en-US" altLang="en-US" sz="2800" dirty="0"/>
              <a:t>Running time complexity is proportional to m X 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5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78D156D-4B10-43BA-A758-7DE08D073A8C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83638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Using IF-THEN Rules for Classification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486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Represent the knowledge in the form of </a:t>
            </a:r>
            <a:r>
              <a:rPr lang="en-US" altLang="en-US" sz="2800" dirty="0" smtClean="0">
                <a:solidFill>
                  <a:schemeClr val="hlink"/>
                </a:solidFill>
              </a:rPr>
              <a:t>IF-THEN</a:t>
            </a:r>
            <a:r>
              <a:rPr lang="en-US" altLang="en-US" sz="2800" dirty="0" smtClean="0"/>
              <a:t> rules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2800" dirty="0" smtClean="0"/>
              <a:t>R:  IF </a:t>
            </a:r>
            <a:r>
              <a:rPr lang="en-US" altLang="en-US" sz="2800" i="1" dirty="0" smtClean="0"/>
              <a:t>age</a:t>
            </a:r>
            <a:r>
              <a:rPr lang="en-US" altLang="en-US" sz="2800" dirty="0" smtClean="0"/>
              <a:t> = youth AND </a:t>
            </a:r>
            <a:r>
              <a:rPr lang="en-US" altLang="en-US" sz="2800" i="1" dirty="0" smtClean="0"/>
              <a:t>student</a:t>
            </a:r>
            <a:r>
              <a:rPr lang="en-US" altLang="en-US" sz="2800" dirty="0" smtClean="0"/>
              <a:t> = yes  THEN </a:t>
            </a:r>
            <a:r>
              <a:rPr lang="en-US" altLang="en-US" sz="2800" i="1" dirty="0" err="1" smtClean="0"/>
              <a:t>buys_computer</a:t>
            </a:r>
            <a:r>
              <a:rPr lang="en-US" altLang="en-US" sz="2800" dirty="0" smtClean="0"/>
              <a:t> = yes</a:t>
            </a:r>
          </a:p>
          <a:p>
            <a:pPr lvl="1" eaLnBrk="1" hangingPunct="1"/>
            <a:r>
              <a:rPr lang="en-US" altLang="en-US" sz="2800" dirty="0" smtClean="0"/>
              <a:t>Rule antecedent/precondition vs. rule consequent</a:t>
            </a:r>
          </a:p>
          <a:p>
            <a:pPr eaLnBrk="1" hangingPunct="1"/>
            <a:r>
              <a:rPr lang="en-US" altLang="en-US" sz="2800" dirty="0" smtClean="0"/>
              <a:t>Assessment of a rule: </a:t>
            </a:r>
            <a:r>
              <a:rPr lang="en-US" altLang="en-US" sz="2800" i="1" dirty="0" smtClean="0"/>
              <a:t>coverage</a:t>
            </a:r>
            <a:r>
              <a:rPr lang="en-US" altLang="en-US" sz="2800" dirty="0" smtClean="0"/>
              <a:t> and </a:t>
            </a:r>
            <a:r>
              <a:rPr lang="en-US" altLang="en-US" sz="2800" i="1" dirty="0" smtClean="0"/>
              <a:t>accuracy</a:t>
            </a:r>
            <a:r>
              <a:rPr lang="en-US" altLang="en-US" sz="2800" dirty="0" smtClean="0"/>
              <a:t> </a:t>
            </a:r>
          </a:p>
          <a:p>
            <a:pPr lvl="1" eaLnBrk="1" hangingPunct="1"/>
            <a:r>
              <a:rPr lang="en-US" altLang="en-US" sz="2800" dirty="0" err="1" smtClean="0"/>
              <a:t>n</a:t>
            </a:r>
            <a:r>
              <a:rPr lang="en-US" altLang="en-US" sz="2800" baseline="-25000" dirty="0" err="1" smtClean="0"/>
              <a:t>covers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 smtClean="0"/>
              <a:t>= # of tuples covered by R</a:t>
            </a:r>
          </a:p>
          <a:p>
            <a:pPr lvl="1" eaLnBrk="1" hangingPunct="1"/>
            <a:r>
              <a:rPr lang="en-US" altLang="en-US" sz="2800" dirty="0" err="1" smtClean="0"/>
              <a:t>n</a:t>
            </a:r>
            <a:r>
              <a:rPr lang="en-US" altLang="en-US" sz="2800" baseline="-25000" dirty="0" err="1" smtClean="0"/>
              <a:t>correct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 smtClean="0"/>
              <a:t>= # of tuples correctly classified by 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coverage(R) = </a:t>
            </a:r>
            <a:r>
              <a:rPr lang="en-US" altLang="en-US" sz="2800" dirty="0" err="1" smtClean="0"/>
              <a:t>n</a:t>
            </a:r>
            <a:r>
              <a:rPr lang="en-US" altLang="en-US" sz="2800" baseline="-25000" dirty="0" err="1" smtClean="0"/>
              <a:t>covers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 smtClean="0"/>
              <a:t>/|D|   /* D: training data set */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accuracy(R) = </a:t>
            </a:r>
            <a:r>
              <a:rPr lang="en-US" altLang="en-US" sz="2800" dirty="0" err="1" smtClean="0"/>
              <a:t>n</a:t>
            </a:r>
            <a:r>
              <a:rPr lang="en-US" altLang="en-US" sz="2800" baseline="-25000" dirty="0" err="1" smtClean="0"/>
              <a:t>correct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 smtClean="0"/>
              <a:t>/ </a:t>
            </a:r>
            <a:r>
              <a:rPr lang="en-US" altLang="en-US" sz="2800" dirty="0" err="1" smtClean="0"/>
              <a:t>n</a:t>
            </a:r>
            <a:r>
              <a:rPr lang="en-US" altLang="en-US" sz="2800" baseline="-25000" dirty="0" err="1" smtClean="0"/>
              <a:t>covers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7550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78D156D-4B10-43BA-A758-7DE08D073A8C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7663"/>
            <a:ext cx="8783638" cy="128349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Using IF-THEN Rules for Classification (cont'd)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81150"/>
            <a:ext cx="8534400" cy="497205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If more than one rule are triggered, need </a:t>
            </a:r>
            <a:r>
              <a:rPr lang="en-US" altLang="en-US" sz="2800" b="1" dirty="0" smtClean="0"/>
              <a:t>conflict resolution</a:t>
            </a:r>
          </a:p>
          <a:p>
            <a:pPr lvl="1" eaLnBrk="1" hangingPunct="1"/>
            <a:r>
              <a:rPr lang="en-US" altLang="en-US" sz="2800" dirty="0" smtClean="0"/>
              <a:t>Size ordering: assign the highest priority to the triggering rules that has the “toughest” requirement (i.e., with the </a:t>
            </a:r>
            <a:r>
              <a:rPr lang="en-US" altLang="en-US" sz="2800" i="1" dirty="0" smtClean="0"/>
              <a:t>most attribute tests</a:t>
            </a:r>
            <a:r>
              <a:rPr lang="en-US" altLang="en-US" sz="2800" dirty="0" smtClean="0"/>
              <a:t>)</a:t>
            </a:r>
          </a:p>
          <a:p>
            <a:pPr lvl="1" eaLnBrk="1" hangingPunct="1"/>
            <a:r>
              <a:rPr lang="en-US" altLang="en-US" sz="2800" dirty="0" smtClean="0"/>
              <a:t>Class-based ordering: decreasing order of </a:t>
            </a:r>
            <a:r>
              <a:rPr lang="en-US" altLang="en-US" sz="2800" i="1" dirty="0" smtClean="0"/>
              <a:t>prevalence or misclassification cost per class</a:t>
            </a:r>
          </a:p>
          <a:p>
            <a:pPr lvl="1" eaLnBrk="1" hangingPunct="1"/>
            <a:r>
              <a:rPr lang="en-US" altLang="en-US" sz="2800" dirty="0" smtClean="0"/>
              <a:t>Rule-based ordering (</a:t>
            </a:r>
            <a:r>
              <a:rPr lang="en-US" altLang="en-US" sz="2800" b="1" dirty="0" smtClean="0"/>
              <a:t>decision list</a:t>
            </a:r>
            <a:r>
              <a:rPr lang="en-US" altLang="en-US" sz="2800" dirty="0" smtClean="0"/>
              <a:t>): rules are organized into one long priority list, according to some measure of rule quality or by experts</a:t>
            </a:r>
          </a:p>
        </p:txBody>
      </p:sp>
    </p:spTree>
    <p:extLst>
      <p:ext uri="{BB962C8B-B14F-4D97-AF65-F5344CB8AC3E}">
        <p14:creationId xmlns:p14="http://schemas.microsoft.com/office/powerpoint/2010/main" val="113398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801C2-C81F-4016-B1E8-DA298491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645E5-0C87-40DA-90D6-2349ECAB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Decision Tree</a:t>
            </a:r>
          </a:p>
          <a:p>
            <a:r>
              <a:rPr lang="en-US" sz="2800" dirty="0" smtClean="0"/>
              <a:t>KNN for Classification</a:t>
            </a:r>
          </a:p>
          <a:p>
            <a:r>
              <a:rPr lang="en-US" sz="2800" dirty="0" smtClean="0"/>
              <a:t>Rule-based Classification</a:t>
            </a:r>
          </a:p>
          <a:p>
            <a:r>
              <a:rPr lang="en-US" altLang="en-US" sz="2800" dirty="0"/>
              <a:t>Model Evaluation and Selection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7735B-0059-4702-82D6-55CF32EF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331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40C172-2895-4388-AD3C-E42821F55760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grpSp>
        <p:nvGrpSpPr>
          <p:cNvPr id="45059" name="Group 59"/>
          <p:cNvGrpSpPr>
            <a:grpSpLocks/>
          </p:cNvGrpSpPr>
          <p:nvPr/>
        </p:nvGrpSpPr>
        <p:grpSpPr bwMode="auto">
          <a:xfrm>
            <a:off x="1966044" y="4079264"/>
            <a:ext cx="4782472" cy="2747109"/>
            <a:chOff x="3530" y="162"/>
            <a:chExt cx="2037" cy="1216"/>
          </a:xfrm>
        </p:grpSpPr>
        <p:sp>
          <p:nvSpPr>
            <p:cNvPr id="45063" name="Rectangle 34"/>
            <p:cNvSpPr>
              <a:spLocks noChangeArrowheads="1"/>
            </p:cNvSpPr>
            <p:nvPr/>
          </p:nvSpPr>
          <p:spPr bwMode="auto">
            <a:xfrm>
              <a:off x="4272" y="162"/>
              <a:ext cx="336" cy="164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 anchor="ctr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age?</a:t>
              </a:r>
            </a:p>
          </p:txBody>
        </p:sp>
        <p:grpSp>
          <p:nvGrpSpPr>
            <p:cNvPr id="45064" name="Group 58"/>
            <p:cNvGrpSpPr>
              <a:grpSpLocks/>
            </p:cNvGrpSpPr>
            <p:nvPr/>
          </p:nvGrpSpPr>
          <p:grpSpPr bwMode="auto">
            <a:xfrm>
              <a:off x="3530" y="287"/>
              <a:ext cx="2037" cy="1091"/>
              <a:chOff x="3530" y="141"/>
              <a:chExt cx="2037" cy="1091"/>
            </a:xfrm>
          </p:grpSpPr>
          <p:sp>
            <p:nvSpPr>
              <p:cNvPr id="45065" name="Rectangle 36"/>
              <p:cNvSpPr>
                <a:spLocks noChangeArrowheads="1"/>
              </p:cNvSpPr>
              <p:nvPr/>
            </p:nvSpPr>
            <p:spPr bwMode="auto">
              <a:xfrm>
                <a:off x="3763" y="546"/>
                <a:ext cx="407" cy="164"/>
              </a:xfrm>
              <a:prstGeom prst="rect">
                <a:avLst/>
              </a:prstGeom>
              <a:solidFill>
                <a:srgbClr val="00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dirty="0">
                    <a:latin typeface="Times New Roman" panose="02020603050405020304" pitchFamily="18" charset="0"/>
                  </a:rPr>
                  <a:t>student?</a:t>
                </a:r>
              </a:p>
            </p:txBody>
          </p:sp>
          <p:sp>
            <p:nvSpPr>
              <p:cNvPr id="45066" name="Rectangle 37"/>
              <p:cNvSpPr>
                <a:spLocks noChangeArrowheads="1"/>
              </p:cNvSpPr>
              <p:nvPr/>
            </p:nvSpPr>
            <p:spPr bwMode="auto">
              <a:xfrm>
                <a:off x="4883" y="546"/>
                <a:ext cx="601" cy="164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dirty="0">
                    <a:latin typeface="Times New Roman" panose="02020603050405020304" pitchFamily="18" charset="0"/>
                  </a:rPr>
                  <a:t>credit rating?</a:t>
                </a:r>
              </a:p>
            </p:txBody>
          </p:sp>
          <p:sp>
            <p:nvSpPr>
              <p:cNvPr id="45067" name="Line 38"/>
              <p:cNvSpPr>
                <a:spLocks noChangeShapeType="1"/>
              </p:cNvSpPr>
              <p:nvPr/>
            </p:nvSpPr>
            <p:spPr bwMode="auto">
              <a:xfrm flipH="1">
                <a:off x="3952" y="141"/>
                <a:ext cx="318" cy="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45068" name="Line 39"/>
              <p:cNvSpPr>
                <a:spLocks noChangeShapeType="1"/>
              </p:cNvSpPr>
              <p:nvPr/>
            </p:nvSpPr>
            <p:spPr bwMode="auto">
              <a:xfrm flipH="1">
                <a:off x="4481" y="198"/>
                <a:ext cx="0" cy="1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45069" name="Line 40"/>
              <p:cNvSpPr>
                <a:spLocks noChangeShapeType="1"/>
              </p:cNvSpPr>
              <p:nvPr/>
            </p:nvSpPr>
            <p:spPr bwMode="auto">
              <a:xfrm>
                <a:off x="4608" y="141"/>
                <a:ext cx="551" cy="41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45070" name="Rectangle 41"/>
              <p:cNvSpPr>
                <a:spLocks noChangeArrowheads="1"/>
              </p:cNvSpPr>
              <p:nvPr/>
            </p:nvSpPr>
            <p:spPr bwMode="auto">
              <a:xfrm>
                <a:off x="3920" y="303"/>
                <a:ext cx="266" cy="15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latin typeface="Times New Roman" panose="02020603050405020304" pitchFamily="18" charset="0"/>
                  </a:rPr>
                  <a:t>&lt;=30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71" name="Rectangle 42"/>
              <p:cNvSpPr>
                <a:spLocks noChangeArrowheads="1"/>
              </p:cNvSpPr>
              <p:nvPr/>
            </p:nvSpPr>
            <p:spPr bwMode="auto">
              <a:xfrm>
                <a:off x="4793" y="292"/>
                <a:ext cx="216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 b="1" dirty="0">
                    <a:latin typeface="Times New Roman" panose="02020603050405020304" pitchFamily="18" charset="0"/>
                  </a:rPr>
                  <a:t>&gt;40</a:t>
                </a:r>
                <a:endParaRPr lang="en-US" altLang="en-US" sz="16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72" name="Line 43"/>
              <p:cNvSpPr>
                <a:spLocks noChangeShapeType="1"/>
              </p:cNvSpPr>
              <p:nvPr/>
            </p:nvSpPr>
            <p:spPr bwMode="auto">
              <a:xfrm flipH="1">
                <a:off x="3636" y="743"/>
                <a:ext cx="268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45073" name="Line 44"/>
              <p:cNvSpPr>
                <a:spLocks noChangeShapeType="1"/>
              </p:cNvSpPr>
              <p:nvPr/>
            </p:nvSpPr>
            <p:spPr bwMode="auto">
              <a:xfrm>
                <a:off x="4026" y="743"/>
                <a:ext cx="244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45074" name="Line 45"/>
              <p:cNvSpPr>
                <a:spLocks noChangeShapeType="1"/>
              </p:cNvSpPr>
              <p:nvPr/>
            </p:nvSpPr>
            <p:spPr bwMode="auto">
              <a:xfrm flipH="1">
                <a:off x="4856" y="743"/>
                <a:ext cx="244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45075" name="Line 46"/>
              <p:cNvSpPr>
                <a:spLocks noChangeShapeType="1"/>
              </p:cNvSpPr>
              <p:nvPr/>
            </p:nvSpPr>
            <p:spPr bwMode="auto">
              <a:xfrm>
                <a:off x="5246" y="743"/>
                <a:ext cx="220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45076" name="Line 47"/>
              <p:cNvSpPr>
                <a:spLocks noChangeShapeType="1"/>
              </p:cNvSpPr>
              <p:nvPr/>
            </p:nvSpPr>
            <p:spPr bwMode="auto">
              <a:xfrm>
                <a:off x="4481" y="438"/>
                <a:ext cx="0" cy="1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45077" name="Rectangle 48"/>
              <p:cNvSpPr>
                <a:spLocks noChangeArrowheads="1"/>
              </p:cNvSpPr>
              <p:nvPr/>
            </p:nvSpPr>
            <p:spPr bwMode="auto">
              <a:xfrm>
                <a:off x="3530" y="1068"/>
                <a:ext cx="178" cy="16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no</a:t>
                </a:r>
              </a:p>
            </p:txBody>
          </p:sp>
          <p:sp>
            <p:nvSpPr>
              <p:cNvPr id="45078" name="Rectangle 49"/>
              <p:cNvSpPr>
                <a:spLocks noChangeArrowheads="1"/>
              </p:cNvSpPr>
              <p:nvPr/>
            </p:nvSpPr>
            <p:spPr bwMode="auto">
              <a:xfrm>
                <a:off x="4167" y="1068"/>
                <a:ext cx="210" cy="16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yes</a:t>
                </a:r>
              </a:p>
            </p:txBody>
          </p:sp>
          <p:sp>
            <p:nvSpPr>
              <p:cNvPr id="45079" name="Rectangle 50"/>
              <p:cNvSpPr>
                <a:spLocks noChangeArrowheads="1"/>
              </p:cNvSpPr>
              <p:nvPr/>
            </p:nvSpPr>
            <p:spPr bwMode="auto">
              <a:xfrm>
                <a:off x="5357" y="1044"/>
                <a:ext cx="210" cy="16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yes</a:t>
                </a:r>
              </a:p>
            </p:txBody>
          </p:sp>
          <p:sp>
            <p:nvSpPr>
              <p:cNvPr id="45080" name="Rectangle 51"/>
              <p:cNvSpPr>
                <a:spLocks noChangeArrowheads="1"/>
              </p:cNvSpPr>
              <p:nvPr/>
            </p:nvSpPr>
            <p:spPr bwMode="auto">
              <a:xfrm>
                <a:off x="4376" y="609"/>
                <a:ext cx="210" cy="16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yes</a:t>
                </a:r>
              </a:p>
            </p:txBody>
          </p:sp>
          <p:sp>
            <p:nvSpPr>
              <p:cNvPr id="45081" name="Rectangle 52"/>
              <p:cNvSpPr>
                <a:spLocks noChangeArrowheads="1"/>
              </p:cNvSpPr>
              <p:nvPr/>
            </p:nvSpPr>
            <p:spPr bwMode="auto">
              <a:xfrm>
                <a:off x="4295" y="335"/>
                <a:ext cx="341" cy="9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 anchorCtr="0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latin typeface="Times New Roman" panose="02020603050405020304" pitchFamily="18" charset="0"/>
                  </a:rPr>
                  <a:t>31..40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82" name="Rectangle 53"/>
              <p:cNvSpPr>
                <a:spLocks noChangeArrowheads="1"/>
              </p:cNvSpPr>
              <p:nvPr/>
            </p:nvSpPr>
            <p:spPr bwMode="auto">
              <a:xfrm rot="21456844">
                <a:off x="4749" y="1044"/>
                <a:ext cx="178" cy="16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no</a:t>
                </a:r>
              </a:p>
            </p:txBody>
          </p:sp>
          <p:sp>
            <p:nvSpPr>
              <p:cNvPr id="45083" name="Rectangle 54"/>
              <p:cNvSpPr>
                <a:spLocks noChangeArrowheads="1"/>
              </p:cNvSpPr>
              <p:nvPr/>
            </p:nvSpPr>
            <p:spPr bwMode="auto">
              <a:xfrm>
                <a:off x="5267" y="826"/>
                <a:ext cx="201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fair</a:t>
                </a:r>
              </a:p>
            </p:txBody>
          </p:sp>
          <p:sp>
            <p:nvSpPr>
              <p:cNvPr id="45084" name="Rectangle 55"/>
              <p:cNvSpPr>
                <a:spLocks noChangeArrowheads="1"/>
              </p:cNvSpPr>
              <p:nvPr/>
            </p:nvSpPr>
            <p:spPr bwMode="auto">
              <a:xfrm>
                <a:off x="4717" y="826"/>
                <a:ext cx="396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excellent</a:t>
                </a:r>
              </a:p>
            </p:txBody>
          </p:sp>
          <p:sp>
            <p:nvSpPr>
              <p:cNvPr id="45085" name="Rectangle 56"/>
              <p:cNvSpPr>
                <a:spLocks noChangeArrowheads="1"/>
              </p:cNvSpPr>
              <p:nvPr/>
            </p:nvSpPr>
            <p:spPr bwMode="auto">
              <a:xfrm>
                <a:off x="4095" y="850"/>
                <a:ext cx="196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yes</a:t>
                </a:r>
              </a:p>
            </p:txBody>
          </p:sp>
          <p:sp>
            <p:nvSpPr>
              <p:cNvPr id="45086" name="Rectangle 57"/>
              <p:cNvSpPr>
                <a:spLocks noChangeArrowheads="1"/>
              </p:cNvSpPr>
              <p:nvPr/>
            </p:nvSpPr>
            <p:spPr bwMode="auto">
              <a:xfrm>
                <a:off x="3637" y="850"/>
                <a:ext cx="218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no</a:t>
                </a:r>
              </a:p>
            </p:txBody>
          </p:sp>
        </p:grpSp>
      </p:grp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28600"/>
            <a:ext cx="8783638" cy="104079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Rule Extraction from a Decision Tree</a:t>
            </a:r>
          </a:p>
        </p:txBody>
      </p:sp>
      <p:sp>
        <p:nvSpPr>
          <p:cNvPr id="45062" name="Rectangle 60"/>
          <p:cNvSpPr>
            <a:spLocks noChangeArrowheads="1"/>
          </p:cNvSpPr>
          <p:nvPr/>
        </p:nvSpPr>
        <p:spPr bwMode="auto">
          <a:xfrm>
            <a:off x="228599" y="1066800"/>
            <a:ext cx="846949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 dirty="0">
                <a:latin typeface="+mj-lt"/>
              </a:rPr>
              <a:t>Rules are </a:t>
            </a:r>
            <a:r>
              <a:rPr lang="en-US" altLang="en-US" sz="2800" i="1" dirty="0">
                <a:latin typeface="+mj-lt"/>
              </a:rPr>
              <a:t>easier to understand</a:t>
            </a:r>
            <a:r>
              <a:rPr lang="en-US" altLang="en-US" sz="2800" dirty="0">
                <a:latin typeface="+mj-lt"/>
              </a:rPr>
              <a:t> than large trees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 dirty="0">
                <a:latin typeface="+mj-lt"/>
              </a:rPr>
              <a:t>One rule is created </a:t>
            </a:r>
            <a:r>
              <a:rPr lang="en-US" altLang="en-US" sz="2800" i="1" dirty="0">
                <a:latin typeface="+mj-lt"/>
              </a:rPr>
              <a:t>for each path</a:t>
            </a:r>
            <a:r>
              <a:rPr lang="en-US" altLang="en-US" sz="2800" dirty="0">
                <a:latin typeface="+mj-lt"/>
              </a:rPr>
              <a:t> from the root to a leaf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 dirty="0">
                <a:latin typeface="+mj-lt"/>
              </a:rPr>
              <a:t>Each attribute-value pair along a path forms a conjunction: the leaf holds the class prediction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 dirty="0">
                <a:latin typeface="+mj-lt"/>
              </a:rPr>
              <a:t>Rules are mutually exclusive and exhaustive</a:t>
            </a:r>
          </a:p>
        </p:txBody>
      </p:sp>
    </p:spTree>
    <p:extLst>
      <p:ext uri="{BB962C8B-B14F-4D97-AF65-F5344CB8AC3E}">
        <p14:creationId xmlns:p14="http://schemas.microsoft.com/office/powerpoint/2010/main" val="316526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40C172-2895-4388-AD3C-E42821F55760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9" y="926241"/>
            <a:ext cx="9144000" cy="2956047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Example: Rule extraction from our </a:t>
            </a:r>
            <a:r>
              <a:rPr lang="en-US" altLang="en-US" sz="2800" i="1" dirty="0" err="1" smtClean="0"/>
              <a:t>buys_computer</a:t>
            </a:r>
            <a:r>
              <a:rPr lang="en-US" altLang="en-US" sz="2800" dirty="0" smtClean="0"/>
              <a:t> decision-tree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2200" dirty="0" smtClean="0"/>
              <a:t>IF </a:t>
            </a:r>
            <a:r>
              <a:rPr lang="en-US" altLang="en-US" sz="2200" i="1" dirty="0" smtClean="0"/>
              <a:t>age</a:t>
            </a:r>
            <a:r>
              <a:rPr lang="en-US" altLang="en-US" sz="2200" dirty="0" smtClean="0"/>
              <a:t> = young AND </a:t>
            </a:r>
            <a:r>
              <a:rPr lang="en-US" altLang="en-US" sz="2200" i="1" dirty="0" smtClean="0"/>
              <a:t>student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no</a:t>
            </a:r>
            <a:r>
              <a:rPr lang="en-US" altLang="en-US" sz="2200" dirty="0" smtClean="0"/>
              <a:t> THEN </a:t>
            </a:r>
            <a:r>
              <a:rPr lang="en-US" altLang="en-US" sz="2200" i="1" dirty="0" err="1" smtClean="0"/>
              <a:t>buys_computer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no</a:t>
            </a:r>
            <a:endParaRPr lang="en-US" altLang="en-US" sz="22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IF </a:t>
            </a:r>
            <a:r>
              <a:rPr lang="en-US" altLang="en-US" sz="2200" i="1" dirty="0" smtClean="0"/>
              <a:t>age</a:t>
            </a:r>
            <a:r>
              <a:rPr lang="en-US" altLang="en-US" sz="2200" dirty="0" smtClean="0"/>
              <a:t> = young AND </a:t>
            </a:r>
            <a:r>
              <a:rPr lang="en-US" altLang="en-US" sz="2200" i="1" dirty="0" smtClean="0"/>
              <a:t>student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yes</a:t>
            </a:r>
            <a:r>
              <a:rPr lang="en-US" altLang="en-US" sz="2200" dirty="0" smtClean="0"/>
              <a:t> THEN </a:t>
            </a:r>
            <a:r>
              <a:rPr lang="en-US" altLang="en-US" sz="2200" i="1" dirty="0" err="1" smtClean="0"/>
              <a:t>buys_computer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yes</a:t>
            </a:r>
            <a:endParaRPr lang="en-US" altLang="en-US" sz="22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IF </a:t>
            </a:r>
            <a:r>
              <a:rPr lang="en-US" altLang="en-US" sz="2200" i="1" dirty="0" smtClean="0"/>
              <a:t>age</a:t>
            </a:r>
            <a:r>
              <a:rPr lang="en-US" altLang="en-US" sz="2200" dirty="0" smtClean="0"/>
              <a:t> = mid-age 			    THEN </a:t>
            </a:r>
            <a:r>
              <a:rPr lang="en-US" altLang="en-US" sz="2200" i="1" dirty="0" err="1" smtClean="0"/>
              <a:t>buys_computer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yes</a:t>
            </a:r>
            <a:endParaRPr lang="en-US" altLang="en-US" sz="22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IF </a:t>
            </a:r>
            <a:r>
              <a:rPr lang="en-US" altLang="en-US" sz="2200" i="1" dirty="0" smtClean="0"/>
              <a:t>age</a:t>
            </a:r>
            <a:r>
              <a:rPr lang="en-US" altLang="en-US" sz="2200" dirty="0" smtClean="0"/>
              <a:t> = old AND </a:t>
            </a:r>
            <a:r>
              <a:rPr lang="en-US" altLang="en-US" sz="2200" i="1" dirty="0" err="1" smtClean="0"/>
              <a:t>credit_rating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excellent</a:t>
            </a:r>
            <a:r>
              <a:rPr lang="en-US" altLang="en-US" sz="2200" dirty="0" smtClean="0"/>
              <a:t> THEN </a:t>
            </a:r>
            <a:r>
              <a:rPr lang="en-US" altLang="en-US" sz="2200" i="1" dirty="0" err="1" smtClean="0"/>
              <a:t>buys_computer</a:t>
            </a:r>
            <a:r>
              <a:rPr lang="en-US" altLang="en-US" sz="2200" i="1" dirty="0" smtClean="0"/>
              <a:t> </a:t>
            </a:r>
            <a:r>
              <a:rPr lang="en-US" altLang="en-US" sz="2200" dirty="0" smtClean="0"/>
              <a:t>= </a:t>
            </a:r>
            <a:r>
              <a:rPr lang="en-US" altLang="en-US" sz="2200" i="1" dirty="0" smtClean="0"/>
              <a:t>no</a:t>
            </a:r>
            <a:endParaRPr lang="en-US" altLang="en-US" sz="22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IF </a:t>
            </a:r>
            <a:r>
              <a:rPr lang="en-US" altLang="en-US" sz="2200" i="1" dirty="0" smtClean="0"/>
              <a:t>age</a:t>
            </a:r>
            <a:r>
              <a:rPr lang="en-US" altLang="en-US" sz="2200" dirty="0" smtClean="0"/>
              <a:t> = old AND </a:t>
            </a:r>
            <a:r>
              <a:rPr lang="en-US" altLang="en-US" sz="2200" i="1" dirty="0" err="1" smtClean="0"/>
              <a:t>credit_rating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fair</a:t>
            </a:r>
            <a:r>
              <a:rPr lang="en-US" altLang="en-US" sz="2200" dirty="0" smtClean="0"/>
              <a:t>         THEN </a:t>
            </a:r>
            <a:r>
              <a:rPr lang="en-US" altLang="en-US" sz="2200" i="1" dirty="0" err="1" smtClean="0"/>
              <a:t>buys_computer</a:t>
            </a:r>
            <a:r>
              <a:rPr lang="en-US" altLang="en-US" sz="2200" dirty="0" smtClean="0"/>
              <a:t> = </a:t>
            </a:r>
            <a:r>
              <a:rPr lang="en-US" altLang="en-US" sz="2200" i="1" dirty="0" smtClean="0"/>
              <a:t>yes</a:t>
            </a: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" y="84686"/>
            <a:ext cx="8783638" cy="11449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Rule Extraction from a Decision Tree (cont'd)</a:t>
            </a:r>
          </a:p>
        </p:txBody>
      </p:sp>
      <p:grpSp>
        <p:nvGrpSpPr>
          <p:cNvPr id="56" name="Group 59"/>
          <p:cNvGrpSpPr>
            <a:grpSpLocks/>
          </p:cNvGrpSpPr>
          <p:nvPr/>
        </p:nvGrpSpPr>
        <p:grpSpPr bwMode="auto">
          <a:xfrm>
            <a:off x="1966044" y="4079264"/>
            <a:ext cx="4782472" cy="2747109"/>
            <a:chOff x="3530" y="162"/>
            <a:chExt cx="2037" cy="1216"/>
          </a:xfrm>
        </p:grpSpPr>
        <p:sp>
          <p:nvSpPr>
            <p:cNvPr id="57" name="Rectangle 34"/>
            <p:cNvSpPr>
              <a:spLocks noChangeArrowheads="1"/>
            </p:cNvSpPr>
            <p:nvPr/>
          </p:nvSpPr>
          <p:spPr bwMode="auto">
            <a:xfrm>
              <a:off x="4272" y="162"/>
              <a:ext cx="336" cy="164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 anchor="ctr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age?</a:t>
              </a:r>
            </a:p>
          </p:txBody>
        </p:sp>
        <p:grpSp>
          <p:nvGrpSpPr>
            <p:cNvPr id="58" name="Group 58"/>
            <p:cNvGrpSpPr>
              <a:grpSpLocks/>
            </p:cNvGrpSpPr>
            <p:nvPr/>
          </p:nvGrpSpPr>
          <p:grpSpPr bwMode="auto">
            <a:xfrm>
              <a:off x="3530" y="287"/>
              <a:ext cx="2037" cy="1091"/>
              <a:chOff x="3530" y="141"/>
              <a:chExt cx="2037" cy="1091"/>
            </a:xfrm>
          </p:grpSpPr>
          <p:sp>
            <p:nvSpPr>
              <p:cNvPr id="59" name="Rectangle 36"/>
              <p:cNvSpPr>
                <a:spLocks noChangeArrowheads="1"/>
              </p:cNvSpPr>
              <p:nvPr/>
            </p:nvSpPr>
            <p:spPr bwMode="auto">
              <a:xfrm>
                <a:off x="3763" y="546"/>
                <a:ext cx="407" cy="164"/>
              </a:xfrm>
              <a:prstGeom prst="rect">
                <a:avLst/>
              </a:prstGeom>
              <a:solidFill>
                <a:srgbClr val="00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dirty="0">
                    <a:latin typeface="Times New Roman" panose="02020603050405020304" pitchFamily="18" charset="0"/>
                  </a:rPr>
                  <a:t>student?</a:t>
                </a:r>
              </a:p>
            </p:txBody>
          </p:sp>
          <p:sp>
            <p:nvSpPr>
              <p:cNvPr id="60" name="Rectangle 37"/>
              <p:cNvSpPr>
                <a:spLocks noChangeArrowheads="1"/>
              </p:cNvSpPr>
              <p:nvPr/>
            </p:nvSpPr>
            <p:spPr bwMode="auto">
              <a:xfrm>
                <a:off x="4883" y="546"/>
                <a:ext cx="601" cy="164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dirty="0">
                    <a:latin typeface="Times New Roman" panose="02020603050405020304" pitchFamily="18" charset="0"/>
                  </a:rPr>
                  <a:t>credit rating?</a:t>
                </a:r>
              </a:p>
            </p:txBody>
          </p:sp>
          <p:sp>
            <p:nvSpPr>
              <p:cNvPr id="61" name="Line 38"/>
              <p:cNvSpPr>
                <a:spLocks noChangeShapeType="1"/>
              </p:cNvSpPr>
              <p:nvPr/>
            </p:nvSpPr>
            <p:spPr bwMode="auto">
              <a:xfrm flipH="1">
                <a:off x="3952" y="141"/>
                <a:ext cx="318" cy="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62" name="Line 39"/>
              <p:cNvSpPr>
                <a:spLocks noChangeShapeType="1"/>
              </p:cNvSpPr>
              <p:nvPr/>
            </p:nvSpPr>
            <p:spPr bwMode="auto">
              <a:xfrm flipH="1">
                <a:off x="4481" y="198"/>
                <a:ext cx="0" cy="1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63" name="Line 40"/>
              <p:cNvSpPr>
                <a:spLocks noChangeShapeType="1"/>
              </p:cNvSpPr>
              <p:nvPr/>
            </p:nvSpPr>
            <p:spPr bwMode="auto">
              <a:xfrm>
                <a:off x="4608" y="141"/>
                <a:ext cx="551" cy="41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64" name="Rectangle 41"/>
              <p:cNvSpPr>
                <a:spLocks noChangeArrowheads="1"/>
              </p:cNvSpPr>
              <p:nvPr/>
            </p:nvSpPr>
            <p:spPr bwMode="auto">
              <a:xfrm>
                <a:off x="3920" y="303"/>
                <a:ext cx="266" cy="15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latin typeface="Times New Roman" panose="02020603050405020304" pitchFamily="18" charset="0"/>
                  </a:rPr>
                  <a:t>&lt;=30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5" name="Rectangle 42"/>
              <p:cNvSpPr>
                <a:spLocks noChangeArrowheads="1"/>
              </p:cNvSpPr>
              <p:nvPr/>
            </p:nvSpPr>
            <p:spPr bwMode="auto">
              <a:xfrm>
                <a:off x="4793" y="292"/>
                <a:ext cx="216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 b="1" dirty="0">
                    <a:latin typeface="Times New Roman" panose="02020603050405020304" pitchFamily="18" charset="0"/>
                  </a:rPr>
                  <a:t>&gt;40</a:t>
                </a:r>
                <a:endParaRPr lang="en-US" altLang="en-US" sz="16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6" name="Line 43"/>
              <p:cNvSpPr>
                <a:spLocks noChangeShapeType="1"/>
              </p:cNvSpPr>
              <p:nvPr/>
            </p:nvSpPr>
            <p:spPr bwMode="auto">
              <a:xfrm flipH="1">
                <a:off x="3636" y="743"/>
                <a:ext cx="268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67" name="Line 44"/>
              <p:cNvSpPr>
                <a:spLocks noChangeShapeType="1"/>
              </p:cNvSpPr>
              <p:nvPr/>
            </p:nvSpPr>
            <p:spPr bwMode="auto">
              <a:xfrm>
                <a:off x="4026" y="743"/>
                <a:ext cx="244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68" name="Line 45"/>
              <p:cNvSpPr>
                <a:spLocks noChangeShapeType="1"/>
              </p:cNvSpPr>
              <p:nvPr/>
            </p:nvSpPr>
            <p:spPr bwMode="auto">
              <a:xfrm flipH="1">
                <a:off x="4856" y="743"/>
                <a:ext cx="244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69" name="Line 46"/>
              <p:cNvSpPr>
                <a:spLocks noChangeShapeType="1"/>
              </p:cNvSpPr>
              <p:nvPr/>
            </p:nvSpPr>
            <p:spPr bwMode="auto">
              <a:xfrm>
                <a:off x="5246" y="743"/>
                <a:ext cx="220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70" name="Line 47"/>
              <p:cNvSpPr>
                <a:spLocks noChangeShapeType="1"/>
              </p:cNvSpPr>
              <p:nvPr/>
            </p:nvSpPr>
            <p:spPr bwMode="auto">
              <a:xfrm>
                <a:off x="4481" y="438"/>
                <a:ext cx="0" cy="1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 anchorCtr="0"/>
              <a:lstStyle/>
              <a:p>
                <a:endParaRPr lang="en-US" sz="2400"/>
              </a:p>
            </p:txBody>
          </p:sp>
          <p:sp>
            <p:nvSpPr>
              <p:cNvPr id="71" name="Rectangle 48"/>
              <p:cNvSpPr>
                <a:spLocks noChangeArrowheads="1"/>
              </p:cNvSpPr>
              <p:nvPr/>
            </p:nvSpPr>
            <p:spPr bwMode="auto">
              <a:xfrm>
                <a:off x="3530" y="1068"/>
                <a:ext cx="178" cy="16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no</a:t>
                </a:r>
              </a:p>
            </p:txBody>
          </p:sp>
          <p:sp>
            <p:nvSpPr>
              <p:cNvPr id="72" name="Rectangle 49"/>
              <p:cNvSpPr>
                <a:spLocks noChangeArrowheads="1"/>
              </p:cNvSpPr>
              <p:nvPr/>
            </p:nvSpPr>
            <p:spPr bwMode="auto">
              <a:xfrm>
                <a:off x="4167" y="1068"/>
                <a:ext cx="210" cy="16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yes</a:t>
                </a:r>
              </a:p>
            </p:txBody>
          </p:sp>
          <p:sp>
            <p:nvSpPr>
              <p:cNvPr id="73" name="Rectangle 50"/>
              <p:cNvSpPr>
                <a:spLocks noChangeArrowheads="1"/>
              </p:cNvSpPr>
              <p:nvPr/>
            </p:nvSpPr>
            <p:spPr bwMode="auto">
              <a:xfrm>
                <a:off x="5357" y="1044"/>
                <a:ext cx="210" cy="16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yes</a:t>
                </a:r>
              </a:p>
            </p:txBody>
          </p:sp>
          <p:sp>
            <p:nvSpPr>
              <p:cNvPr id="74" name="Rectangle 51"/>
              <p:cNvSpPr>
                <a:spLocks noChangeArrowheads="1"/>
              </p:cNvSpPr>
              <p:nvPr/>
            </p:nvSpPr>
            <p:spPr bwMode="auto">
              <a:xfrm>
                <a:off x="4376" y="609"/>
                <a:ext cx="210" cy="16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yes</a:t>
                </a:r>
              </a:p>
            </p:txBody>
          </p:sp>
          <p:sp>
            <p:nvSpPr>
              <p:cNvPr id="75" name="Rectangle 52"/>
              <p:cNvSpPr>
                <a:spLocks noChangeArrowheads="1"/>
              </p:cNvSpPr>
              <p:nvPr/>
            </p:nvSpPr>
            <p:spPr bwMode="auto">
              <a:xfrm>
                <a:off x="4295" y="335"/>
                <a:ext cx="341" cy="9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 anchorCtr="0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 b="1">
                    <a:latin typeface="Times New Roman" panose="02020603050405020304" pitchFamily="18" charset="0"/>
                  </a:rPr>
                  <a:t>31..40</a:t>
                </a: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6" name="Rectangle 53"/>
              <p:cNvSpPr>
                <a:spLocks noChangeArrowheads="1"/>
              </p:cNvSpPr>
              <p:nvPr/>
            </p:nvSpPr>
            <p:spPr bwMode="auto">
              <a:xfrm rot="21456844">
                <a:off x="4749" y="1044"/>
                <a:ext cx="178" cy="16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>
                    <a:latin typeface="Times New Roman" panose="02020603050405020304" pitchFamily="18" charset="0"/>
                  </a:rPr>
                  <a:t>no</a:t>
                </a:r>
              </a:p>
            </p:txBody>
          </p:sp>
          <p:sp>
            <p:nvSpPr>
              <p:cNvPr id="77" name="Rectangle 54"/>
              <p:cNvSpPr>
                <a:spLocks noChangeArrowheads="1"/>
              </p:cNvSpPr>
              <p:nvPr/>
            </p:nvSpPr>
            <p:spPr bwMode="auto">
              <a:xfrm>
                <a:off x="5267" y="826"/>
                <a:ext cx="201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fair</a:t>
                </a:r>
              </a:p>
            </p:txBody>
          </p:sp>
          <p:sp>
            <p:nvSpPr>
              <p:cNvPr id="78" name="Rectangle 55"/>
              <p:cNvSpPr>
                <a:spLocks noChangeArrowheads="1"/>
              </p:cNvSpPr>
              <p:nvPr/>
            </p:nvSpPr>
            <p:spPr bwMode="auto">
              <a:xfrm>
                <a:off x="4717" y="826"/>
                <a:ext cx="396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excellent</a:t>
                </a:r>
              </a:p>
            </p:txBody>
          </p:sp>
          <p:sp>
            <p:nvSpPr>
              <p:cNvPr id="79" name="Rectangle 56"/>
              <p:cNvSpPr>
                <a:spLocks noChangeArrowheads="1"/>
              </p:cNvSpPr>
              <p:nvPr/>
            </p:nvSpPr>
            <p:spPr bwMode="auto">
              <a:xfrm>
                <a:off x="4095" y="850"/>
                <a:ext cx="196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yes</a:t>
                </a:r>
              </a:p>
            </p:txBody>
          </p:sp>
          <p:sp>
            <p:nvSpPr>
              <p:cNvPr id="80" name="Rectangle 57"/>
              <p:cNvSpPr>
                <a:spLocks noChangeArrowheads="1"/>
              </p:cNvSpPr>
              <p:nvPr/>
            </p:nvSpPr>
            <p:spPr bwMode="auto">
              <a:xfrm>
                <a:off x="3637" y="850"/>
                <a:ext cx="218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 anchor="ctr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altLang="en-US" sz="1600">
                    <a:latin typeface="Times New Roman" panose="02020603050405020304" pitchFamily="18" charset="0"/>
                  </a:rPr>
                  <a:t>no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07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74CC8EC-A6D1-4599-9734-A1D61E13C6AC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11015" y="365248"/>
            <a:ext cx="9448800" cy="102393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Rule Induction: Sequential Covering Method 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91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Sequential covering algorithm: Extracts rules directly from training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Typical sequential covering algorithms: FOIL, AQ, CN2, RIPPER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Rules are learned </a:t>
            </a:r>
            <a:r>
              <a:rPr lang="en-US" altLang="en-US" sz="2800" i="1" dirty="0" smtClean="0"/>
              <a:t>sequentially</a:t>
            </a:r>
            <a:r>
              <a:rPr lang="en-US" altLang="en-US" sz="2800" dirty="0" smtClean="0"/>
              <a:t>, each for a given class C</a:t>
            </a:r>
            <a:r>
              <a:rPr lang="en-US" altLang="en-US" sz="2800" baseline="-25000" dirty="0" smtClean="0"/>
              <a:t>i </a:t>
            </a:r>
            <a:r>
              <a:rPr lang="en-US" altLang="en-US" sz="2800" dirty="0" smtClean="0"/>
              <a:t>will cover many tuples of C</a:t>
            </a:r>
            <a:r>
              <a:rPr lang="en-US" altLang="en-US" sz="2800" baseline="-25000" dirty="0" smtClean="0"/>
              <a:t>i </a:t>
            </a:r>
            <a:r>
              <a:rPr lang="en-US" altLang="en-US" sz="2800" dirty="0" smtClean="0"/>
              <a:t>but none (or few) of the tuples of other classes</a:t>
            </a:r>
          </a:p>
        </p:txBody>
      </p:sp>
    </p:spTree>
    <p:extLst>
      <p:ext uri="{BB962C8B-B14F-4D97-AF65-F5344CB8AC3E}">
        <p14:creationId xmlns:p14="http://schemas.microsoft.com/office/powerpoint/2010/main" val="143785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74CC8EC-A6D1-4599-9734-A1D61E13C6AC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11015" y="365248"/>
            <a:ext cx="9448800" cy="102393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Rule Induction: Sequential Covering Method (cont'd)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91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Steps: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Rules are learned one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Each time a rule is learned, the tuples covered by the rules are removed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Repeat the process on the remaining tuples until </a:t>
            </a:r>
            <a:r>
              <a:rPr lang="en-US" altLang="en-US" sz="2400" i="1" dirty="0" smtClean="0"/>
              <a:t>termination condition</a:t>
            </a:r>
            <a:r>
              <a:rPr lang="en-US" altLang="en-US" sz="2400" dirty="0" smtClean="0"/>
              <a:t>, e.g., when no more training examples or when the quality of a rule returned is below a user-specified threshold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Comp. w. decision-tree induction: learning a set of rules </a:t>
            </a:r>
            <a:r>
              <a:rPr lang="en-US" altLang="en-US" sz="2800" i="1" dirty="0" smtClean="0"/>
              <a:t>simultaneously</a:t>
            </a:r>
          </a:p>
        </p:txBody>
      </p:sp>
    </p:spTree>
    <p:extLst>
      <p:ext uri="{BB962C8B-B14F-4D97-AF65-F5344CB8AC3E}">
        <p14:creationId xmlns:p14="http://schemas.microsoft.com/office/powerpoint/2010/main" val="152159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0EB0465-189D-4A57-BC0C-90B5C6AB04BA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Sequential Covering Algorithm	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4650"/>
            <a:ext cx="82296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/>
              <a:t>	</a:t>
            </a:r>
            <a:r>
              <a:rPr lang="en-US" altLang="en-US" sz="2800" b="1" dirty="0" smtClean="0">
                <a:solidFill>
                  <a:srgbClr val="000066"/>
                </a:solidFill>
              </a:rPr>
              <a:t>while </a:t>
            </a:r>
            <a:r>
              <a:rPr lang="en-US" altLang="en-US" sz="2800" dirty="0" smtClean="0">
                <a:solidFill>
                  <a:srgbClr val="000066"/>
                </a:solidFill>
              </a:rPr>
              <a:t>(enough target tuples left)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	generate a rule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	remove positive target tuples satisfying this rule</a:t>
            </a:r>
            <a:endParaRPr lang="en-US" altLang="en-US" sz="2800" dirty="0" smtClean="0"/>
          </a:p>
        </p:txBody>
      </p:sp>
      <p:sp>
        <p:nvSpPr>
          <p:cNvPr id="47109" name="Oval 4"/>
          <p:cNvSpPr>
            <a:spLocks noChangeArrowheads="1"/>
          </p:cNvSpPr>
          <p:nvPr/>
        </p:nvSpPr>
        <p:spPr bwMode="auto">
          <a:xfrm>
            <a:off x="1676400" y="3276600"/>
            <a:ext cx="5486400" cy="2895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85541" name="Oval 5"/>
          <p:cNvSpPr>
            <a:spLocks noChangeArrowheads="1"/>
          </p:cNvSpPr>
          <p:nvPr/>
        </p:nvSpPr>
        <p:spPr bwMode="auto">
          <a:xfrm>
            <a:off x="4267200" y="4114800"/>
            <a:ext cx="2590800" cy="1828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Examples covered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by Rule 3</a:t>
            </a:r>
          </a:p>
        </p:txBody>
      </p:sp>
      <p:sp>
        <p:nvSpPr>
          <p:cNvPr id="1985542" name="Oval 6"/>
          <p:cNvSpPr>
            <a:spLocks noChangeArrowheads="1"/>
          </p:cNvSpPr>
          <p:nvPr/>
        </p:nvSpPr>
        <p:spPr bwMode="auto">
          <a:xfrm>
            <a:off x="3200400" y="3352800"/>
            <a:ext cx="2667000" cy="1905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Examples covered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by Rule 2</a:t>
            </a:r>
          </a:p>
        </p:txBody>
      </p:sp>
      <p:sp>
        <p:nvSpPr>
          <p:cNvPr id="1985543" name="Oval 7"/>
          <p:cNvSpPr>
            <a:spLocks noChangeArrowheads="1"/>
          </p:cNvSpPr>
          <p:nvPr/>
        </p:nvSpPr>
        <p:spPr bwMode="auto">
          <a:xfrm>
            <a:off x="1676400" y="3886200"/>
            <a:ext cx="1981200" cy="16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Examples covered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by Rule 1</a:t>
            </a: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3352800" y="5486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66"/>
                </a:solidFill>
                <a:latin typeface="Arial" panose="020B0604020202020204" pitchFamily="34" charset="0"/>
              </a:rPr>
              <a:t>Positive examples</a:t>
            </a:r>
          </a:p>
        </p:txBody>
      </p:sp>
    </p:spTree>
    <p:extLst>
      <p:ext uri="{BB962C8B-B14F-4D97-AF65-F5344CB8AC3E}">
        <p14:creationId xmlns:p14="http://schemas.microsoft.com/office/powerpoint/2010/main" val="160742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8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8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8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541" grpId="0" animBg="1"/>
      <p:bldP spid="1985542" grpId="0" animBg="1"/>
      <p:bldP spid="19855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3B9F632-B36F-432A-BFC6-91B2C1A00B4E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 Generation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 generate a rule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dirty="0" smtClean="0">
                <a:solidFill>
                  <a:srgbClr val="000066"/>
                </a:solidFill>
              </a:rPr>
              <a:t>while</a:t>
            </a:r>
            <a:r>
              <a:rPr lang="en-US" altLang="en-US" sz="2800" dirty="0" smtClean="0">
                <a:solidFill>
                  <a:srgbClr val="000066"/>
                </a:solidFill>
              </a:rPr>
              <a:t>(true)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	find the best predicate </a:t>
            </a:r>
            <a:r>
              <a:rPr lang="en-US" altLang="en-US" sz="2800" i="1" dirty="0" smtClean="0">
                <a:solidFill>
                  <a:srgbClr val="000066"/>
                </a:solidFill>
              </a:rPr>
              <a:t>p</a:t>
            </a:r>
            <a:endParaRPr lang="en-US" altLang="en-US" sz="2800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	</a:t>
            </a:r>
            <a:r>
              <a:rPr lang="en-US" altLang="en-US" sz="2800" b="1" dirty="0" smtClean="0">
                <a:solidFill>
                  <a:srgbClr val="000066"/>
                </a:solidFill>
              </a:rPr>
              <a:t>if</a:t>
            </a:r>
            <a:r>
              <a:rPr lang="en-US" altLang="en-US" sz="2800" dirty="0" smtClean="0">
                <a:solidFill>
                  <a:srgbClr val="000066"/>
                </a:solidFill>
              </a:rPr>
              <a:t> foil-gain(</a:t>
            </a:r>
            <a:r>
              <a:rPr lang="en-US" altLang="en-US" sz="2800" i="1" dirty="0" smtClean="0">
                <a:solidFill>
                  <a:srgbClr val="000066"/>
                </a:solidFill>
              </a:rPr>
              <a:t>p</a:t>
            </a:r>
            <a:r>
              <a:rPr lang="en-US" altLang="en-US" sz="2800" dirty="0" smtClean="0">
                <a:solidFill>
                  <a:srgbClr val="000066"/>
                </a:solidFill>
              </a:rPr>
              <a:t>) &gt; threshold </a:t>
            </a:r>
            <a:r>
              <a:rPr lang="en-US" altLang="en-US" sz="2800" b="1" dirty="0" smtClean="0">
                <a:solidFill>
                  <a:srgbClr val="000066"/>
                </a:solidFill>
              </a:rPr>
              <a:t>then</a:t>
            </a:r>
            <a:r>
              <a:rPr lang="en-US" altLang="en-US" sz="2800" dirty="0" smtClean="0">
                <a:solidFill>
                  <a:srgbClr val="000066"/>
                </a:solidFill>
              </a:rPr>
              <a:t> add </a:t>
            </a:r>
            <a:r>
              <a:rPr lang="en-US" altLang="en-US" sz="2800" i="1" dirty="0" smtClean="0">
                <a:solidFill>
                  <a:srgbClr val="000066"/>
                </a:solidFill>
              </a:rPr>
              <a:t>p</a:t>
            </a:r>
            <a:r>
              <a:rPr lang="en-US" altLang="en-US" sz="2800" dirty="0" smtClean="0">
                <a:solidFill>
                  <a:srgbClr val="000066"/>
                </a:solidFill>
              </a:rPr>
              <a:t> to current rule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000066"/>
                </a:solidFill>
              </a:rPr>
              <a:t>	</a:t>
            </a:r>
            <a:r>
              <a:rPr lang="en-US" altLang="en-US" sz="2800" b="1" dirty="0" smtClean="0">
                <a:solidFill>
                  <a:srgbClr val="000066"/>
                </a:solidFill>
              </a:rPr>
              <a:t>else</a:t>
            </a:r>
            <a:r>
              <a:rPr lang="en-US" altLang="en-US" sz="2800" dirty="0" smtClean="0">
                <a:solidFill>
                  <a:srgbClr val="000066"/>
                </a:solidFill>
              </a:rPr>
              <a:t> break</a:t>
            </a:r>
            <a:endParaRPr lang="en-US" altLang="en-US" sz="2800" dirty="0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1828800" y="3657600"/>
            <a:ext cx="2057400" cy="297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3886200" y="3657600"/>
            <a:ext cx="3505200" cy="29718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2209800" y="5943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Positive examples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5105400" y="5943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Negative examples</a:t>
            </a:r>
          </a:p>
        </p:txBody>
      </p:sp>
      <p:sp>
        <p:nvSpPr>
          <p:cNvPr id="1987592" name="Oval 8"/>
          <p:cNvSpPr>
            <a:spLocks noChangeArrowheads="1"/>
          </p:cNvSpPr>
          <p:nvPr/>
        </p:nvSpPr>
        <p:spPr bwMode="auto">
          <a:xfrm>
            <a:off x="1905000" y="3733800"/>
            <a:ext cx="3352800" cy="2362200"/>
          </a:xfrm>
          <a:prstGeom prst="ellipse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i="1">
                <a:latin typeface="Arial" panose="020B0604020202020204" pitchFamily="34" charset="0"/>
              </a:rPr>
              <a:t>A3</a:t>
            </a:r>
            <a:r>
              <a:rPr lang="en-US" altLang="en-US">
                <a:latin typeface="Arial" panose="020B0604020202020204" pitchFamily="34" charset="0"/>
              </a:rPr>
              <a:t>=1</a:t>
            </a:r>
          </a:p>
        </p:txBody>
      </p:sp>
      <p:sp>
        <p:nvSpPr>
          <p:cNvPr id="1987593" name="Oval 9"/>
          <p:cNvSpPr>
            <a:spLocks noChangeArrowheads="1"/>
          </p:cNvSpPr>
          <p:nvPr/>
        </p:nvSpPr>
        <p:spPr bwMode="auto">
          <a:xfrm>
            <a:off x="2057400" y="3810000"/>
            <a:ext cx="2362200" cy="1905000"/>
          </a:xfrm>
          <a:prstGeom prst="ellipse">
            <a:avLst/>
          </a:prstGeom>
          <a:solidFill>
            <a:srgbClr val="00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i="1">
                <a:latin typeface="Arial" panose="020B0604020202020204" pitchFamily="34" charset="0"/>
              </a:rPr>
              <a:t>A3</a:t>
            </a:r>
            <a:r>
              <a:rPr lang="en-US" altLang="en-US">
                <a:latin typeface="Arial" panose="020B0604020202020204" pitchFamily="34" charset="0"/>
              </a:rPr>
              <a:t>=1&amp;&amp;</a:t>
            </a:r>
            <a:r>
              <a:rPr lang="en-US" altLang="en-US" i="1">
                <a:latin typeface="Arial" panose="020B0604020202020204" pitchFamily="34" charset="0"/>
              </a:rPr>
              <a:t>A1</a:t>
            </a:r>
            <a:r>
              <a:rPr lang="en-US" altLang="en-US">
                <a:latin typeface="Arial" panose="020B0604020202020204" pitchFamily="34" charset="0"/>
              </a:rPr>
              <a:t>=2</a:t>
            </a:r>
          </a:p>
        </p:txBody>
      </p:sp>
      <p:sp>
        <p:nvSpPr>
          <p:cNvPr id="1987594" name="Oval 10"/>
          <p:cNvSpPr>
            <a:spLocks noChangeArrowheads="1"/>
          </p:cNvSpPr>
          <p:nvPr/>
        </p:nvSpPr>
        <p:spPr bwMode="auto">
          <a:xfrm>
            <a:off x="2057400" y="4038600"/>
            <a:ext cx="1752600" cy="1371600"/>
          </a:xfrm>
          <a:prstGeom prst="ellipse">
            <a:avLst/>
          </a:prstGeom>
          <a:solidFill>
            <a:schemeClr val="accent1">
              <a:alpha val="65097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i="1">
                <a:latin typeface="Arial" panose="020B0604020202020204" pitchFamily="34" charset="0"/>
              </a:rPr>
              <a:t>A3</a:t>
            </a:r>
            <a:r>
              <a:rPr lang="en-US" altLang="en-US">
                <a:latin typeface="Arial" panose="020B0604020202020204" pitchFamily="34" charset="0"/>
              </a:rPr>
              <a:t>=1&amp;&amp;</a:t>
            </a:r>
            <a:r>
              <a:rPr lang="en-US" altLang="en-US" i="1">
                <a:latin typeface="Arial" panose="020B0604020202020204" pitchFamily="34" charset="0"/>
              </a:rPr>
              <a:t>A1</a:t>
            </a:r>
            <a:r>
              <a:rPr lang="en-US" altLang="en-US">
                <a:latin typeface="Arial" panose="020B0604020202020204" pitchFamily="34" charset="0"/>
              </a:rPr>
              <a:t>=2</a:t>
            </a:r>
          </a:p>
          <a:p>
            <a:pPr algn="ctr"/>
            <a:r>
              <a:rPr lang="en-US" altLang="en-US" i="1">
                <a:latin typeface="Arial" panose="020B0604020202020204" pitchFamily="34" charset="0"/>
              </a:rPr>
              <a:t>&amp;&amp;A8</a:t>
            </a:r>
            <a:r>
              <a:rPr lang="en-US" altLang="en-US">
                <a:latin typeface="Arial" panose="020B0604020202020204" pitchFamily="34" charset="0"/>
              </a:rPr>
              <a:t>=5</a:t>
            </a:r>
          </a:p>
        </p:txBody>
      </p:sp>
    </p:spTree>
    <p:extLst>
      <p:ext uri="{BB962C8B-B14F-4D97-AF65-F5344CB8AC3E}">
        <p14:creationId xmlns:p14="http://schemas.microsoft.com/office/powerpoint/2010/main" val="165768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8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8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8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592" grpId="0" animBg="1"/>
      <p:bldP spid="1987593" grpId="0" animBg="1"/>
      <p:bldP spid="198759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1D893FA-D79F-4C94-BF4F-522341F57889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How to Learn-One-Rule?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8938" y="955431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Start with the </a:t>
            </a:r>
            <a:r>
              <a:rPr lang="en-US" altLang="en-US" sz="2800" i="1" dirty="0" smtClean="0"/>
              <a:t>most general rule</a:t>
            </a:r>
            <a:r>
              <a:rPr lang="en-US" altLang="en-US" sz="2800" dirty="0" smtClean="0"/>
              <a:t> possible: condition = empty</a:t>
            </a:r>
          </a:p>
          <a:p>
            <a:pPr eaLnBrk="1" hangingPunct="1"/>
            <a:r>
              <a:rPr lang="en-US" altLang="en-US" sz="2800" i="1" dirty="0" smtClean="0"/>
              <a:t>Adding new attributes</a:t>
            </a:r>
            <a:r>
              <a:rPr lang="en-US" altLang="en-US" sz="2800" dirty="0" smtClean="0"/>
              <a:t> by adopting a greedy depth-first strategy</a:t>
            </a:r>
          </a:p>
          <a:p>
            <a:pPr lvl="1" eaLnBrk="1" hangingPunct="1"/>
            <a:r>
              <a:rPr lang="en-US" altLang="en-US" sz="2800" dirty="0" smtClean="0"/>
              <a:t>Picks the one that most improves the rule quality</a:t>
            </a:r>
          </a:p>
        </p:txBody>
      </p:sp>
    </p:spTree>
    <p:extLst>
      <p:ext uri="{BB962C8B-B14F-4D97-AF65-F5344CB8AC3E}">
        <p14:creationId xmlns:p14="http://schemas.microsoft.com/office/powerpoint/2010/main" val="19625273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1D893FA-D79F-4C94-BF4F-522341F57889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Rule-Quality </a:t>
            </a:r>
            <a:r>
              <a:rPr lang="en-US" altLang="en-US" dirty="0" smtClean="0"/>
              <a:t>Measures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8938" y="955431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Rule-Quality measures: consider both coverage and accuracy</a:t>
            </a:r>
          </a:p>
          <a:p>
            <a:pPr lvl="1" eaLnBrk="1" hangingPunct="1"/>
            <a:r>
              <a:rPr lang="en-US" altLang="en-US" sz="2800" dirty="0" smtClean="0"/>
              <a:t>Foil-gain (in FOIL &amp; RIPPER): assesses </a:t>
            </a:r>
            <a:r>
              <a:rPr lang="en-US" altLang="en-US" sz="2800" dirty="0" err="1" smtClean="0"/>
              <a:t>info_gain</a:t>
            </a:r>
            <a:r>
              <a:rPr lang="en-US" altLang="en-US" sz="2800" dirty="0" smtClean="0"/>
              <a:t> by extending condition</a:t>
            </a:r>
          </a:p>
          <a:p>
            <a:pPr lvl="1" eaLnBrk="1" hangingPunct="1"/>
            <a:endParaRPr lang="en-US" altLang="en-US" sz="2800" dirty="0" smtClean="0"/>
          </a:p>
          <a:p>
            <a:pPr lvl="2" eaLnBrk="1" hangingPunct="1"/>
            <a:r>
              <a:rPr lang="en-US" altLang="en-US" sz="2400" dirty="0" smtClean="0"/>
              <a:t>favors rules that have high accuracy and cover many positive tuples</a:t>
            </a:r>
          </a:p>
          <a:p>
            <a:pPr eaLnBrk="1" hangingPunct="1"/>
            <a:r>
              <a:rPr lang="en-US" altLang="en-US" sz="2800" dirty="0" smtClean="0"/>
              <a:t>Rule pruning based on an independent set of test tuples</a:t>
            </a:r>
            <a:endParaRPr lang="en-US" altLang="en-US" dirty="0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  <p:graphicFrame>
        <p:nvGraphicFramePr>
          <p:cNvPr id="49157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8660913"/>
              </p:ext>
            </p:extLst>
          </p:nvPr>
        </p:nvGraphicFramePr>
        <p:xfrm>
          <a:off x="2286000" y="2667000"/>
          <a:ext cx="510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8" name="Equation" r:id="rId4" imgW="3365500" imgH="419100" progId="Equation.3">
                  <p:embed/>
                </p:oleObj>
              </mc:Choice>
              <mc:Fallback>
                <p:oleObj name="Equation" r:id="rId4" imgW="3365500" imgH="419100" progId="Equation.3">
                  <p:embed/>
                  <p:pic>
                    <p:nvPicPr>
                      <p:cNvPr id="4915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67000"/>
                        <a:ext cx="510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71801697"/>
              </p:ext>
            </p:extLst>
          </p:nvPr>
        </p:nvGraphicFramePr>
        <p:xfrm>
          <a:off x="2524918" y="5002785"/>
          <a:ext cx="3962400" cy="852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9" name="Equation" r:id="rId6" imgW="1892300" imgH="419100" progId="Equation.3">
                  <p:embed/>
                </p:oleObj>
              </mc:Choice>
              <mc:Fallback>
                <p:oleObj name="Equation" r:id="rId6" imgW="1892300" imgH="419100" progId="Equation.3">
                  <p:embed/>
                  <p:pic>
                    <p:nvPicPr>
                      <p:cNvPr id="491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918" y="5002785"/>
                        <a:ext cx="3962400" cy="852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967978" y="6003576"/>
            <a:ext cx="70762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lvl="2" indent="-19050" eaLnBrk="1" hangingPunct="1">
              <a:buFont typeface="Wingdings" panose="05000000000000000000" pitchFamily="2" charset="2"/>
              <a:buNone/>
            </a:pPr>
            <a:r>
              <a:rPr lang="en-US" altLang="en-US" sz="2000" dirty="0" err="1"/>
              <a:t>Pos</a:t>
            </a:r>
            <a:r>
              <a:rPr lang="en-US" altLang="en-US" sz="2000" dirty="0"/>
              <a:t>/</a:t>
            </a:r>
            <a:r>
              <a:rPr lang="en-US" altLang="en-US" sz="2000" dirty="0" err="1"/>
              <a:t>neg</a:t>
            </a:r>
            <a:r>
              <a:rPr lang="en-US" altLang="en-US" sz="2000" dirty="0"/>
              <a:t> are # of positive/negative tuples covered by R.</a:t>
            </a:r>
          </a:p>
          <a:p>
            <a:pPr marL="0" lvl="2" eaLnBrk="1" hangingPunct="1">
              <a:buFont typeface="Wingdings" panose="05000000000000000000" pitchFamily="2" charset="2"/>
              <a:buNone/>
            </a:pPr>
            <a:r>
              <a:rPr lang="en-US" altLang="en-US" sz="2000" dirty="0"/>
              <a:t>If </a:t>
            </a:r>
            <a:r>
              <a:rPr lang="en-US" altLang="en-US" sz="2000" i="1" dirty="0" err="1"/>
              <a:t>FOIL_Prune</a:t>
            </a:r>
            <a:r>
              <a:rPr lang="en-US" altLang="en-US" sz="2000" dirty="0"/>
              <a:t> is higher for the pruned version of R, prune R</a:t>
            </a:r>
          </a:p>
        </p:txBody>
      </p:sp>
    </p:spTree>
    <p:extLst>
      <p:ext uri="{BB962C8B-B14F-4D97-AF65-F5344CB8AC3E}">
        <p14:creationId xmlns:p14="http://schemas.microsoft.com/office/powerpoint/2010/main" val="2902543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692"/>
            <a:ext cx="8229600" cy="990600"/>
          </a:xfrm>
        </p:spPr>
        <p:txBody>
          <a:bodyPr/>
          <a:lstStyle/>
          <a:p>
            <a:r>
              <a:rPr lang="en-US" altLang="en-US" smtClean="0"/>
              <a:t>Model Evaluation and Selection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6446"/>
            <a:ext cx="8229600" cy="5486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800" dirty="0" smtClean="0"/>
              <a:t>Evaluation metrics: How can we measure accuracy?  Other metrics to consider?</a:t>
            </a:r>
          </a:p>
          <a:p>
            <a:pPr>
              <a:lnSpc>
                <a:spcPct val="110000"/>
              </a:lnSpc>
            </a:pPr>
            <a:r>
              <a:rPr lang="en-US" altLang="en-US" sz="2800" dirty="0" smtClean="0"/>
              <a:t>Use </a:t>
            </a:r>
            <a:r>
              <a:rPr lang="en-US" altLang="en-US" sz="2800" b="1" dirty="0" smtClean="0"/>
              <a:t>validation test set</a:t>
            </a:r>
            <a:r>
              <a:rPr lang="en-US" altLang="en-US" sz="2800" dirty="0" smtClean="0"/>
              <a:t> of class-labeled tuples instead of training set when assessing accuracy</a:t>
            </a:r>
          </a:p>
          <a:p>
            <a:pPr>
              <a:lnSpc>
                <a:spcPct val="110000"/>
              </a:lnSpc>
            </a:pPr>
            <a:r>
              <a:rPr lang="en-US" altLang="en-US" sz="2800" dirty="0" smtClean="0"/>
              <a:t>Methods for estimating a classifier’s accuracy: 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 smtClean="0"/>
              <a:t>Holdout method, random subsampling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 smtClean="0"/>
              <a:t>Cross-validation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 smtClean="0"/>
              <a:t>Bootstrap</a:t>
            </a:r>
          </a:p>
          <a:p>
            <a:pPr>
              <a:lnSpc>
                <a:spcPct val="110000"/>
              </a:lnSpc>
            </a:pPr>
            <a:r>
              <a:rPr lang="en-US" altLang="en-US" sz="2800" dirty="0" smtClean="0"/>
              <a:t>Comparing classifiers: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 smtClean="0"/>
              <a:t>Confidence intervals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 smtClean="0"/>
              <a:t>Cost-benefit analysis and ROC Curves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72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en-US" sz="3600" dirty="0" smtClean="0"/>
              <a:t>Classifier Evaluation Metrics: Confusion Matrix</a:t>
            </a:r>
          </a:p>
        </p:txBody>
      </p:sp>
      <p:graphicFrame>
        <p:nvGraphicFramePr>
          <p:cNvPr id="61519" name="Group 79"/>
          <p:cNvGraphicFramePr>
            <a:graphicFrameLocks noGrp="1"/>
          </p:cNvGraphicFramePr>
          <p:nvPr>
            <p:ph sz="half" idx="1"/>
          </p:nvPr>
        </p:nvGraphicFramePr>
        <p:xfrm>
          <a:off x="1066800" y="3352800"/>
          <a:ext cx="7010400" cy="1935163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 yes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no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yes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6954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2588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7366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2634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54" name="Rectangle 6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5372100"/>
            <a:ext cx="8458200" cy="14859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Given</a:t>
            </a:r>
            <a:r>
              <a:rPr lang="en-US" altLang="en-US" sz="2800" i="1" dirty="0" smtClean="0"/>
              <a:t> m</a:t>
            </a:r>
            <a:r>
              <a:rPr lang="en-US" altLang="en-US" sz="2800" dirty="0" smtClean="0"/>
              <a:t> classes, an entry, </a:t>
            </a:r>
            <a:r>
              <a:rPr lang="en-US" altLang="en-US" sz="2800" b="1" i="1" dirty="0" err="1" smtClean="0"/>
              <a:t>CM</a:t>
            </a:r>
            <a:r>
              <a:rPr lang="en-US" altLang="en-US" sz="2800" b="1" i="1" baseline="-25000" dirty="0" err="1" smtClean="0"/>
              <a:t>i,j</a:t>
            </a:r>
            <a:r>
              <a:rPr lang="en-US" altLang="en-US" sz="2800" b="1" baseline="-25000" dirty="0" smtClean="0"/>
              <a:t> </a:t>
            </a:r>
            <a:r>
              <a:rPr lang="en-US" altLang="en-US" sz="2800" dirty="0" smtClean="0"/>
              <a:t> in a </a:t>
            </a:r>
            <a:r>
              <a:rPr lang="en-US" altLang="en-US" sz="2800" b="1" dirty="0" smtClean="0"/>
              <a:t>confusion matrix</a:t>
            </a:r>
            <a:r>
              <a:rPr lang="en-US" altLang="en-US" sz="2800" dirty="0" smtClean="0"/>
              <a:t> indicates # of tuples in class </a:t>
            </a:r>
            <a:r>
              <a:rPr lang="en-US" altLang="en-US" sz="2800" i="1" dirty="0" smtClean="0"/>
              <a:t>i</a:t>
            </a:r>
            <a:r>
              <a:rPr lang="en-US" altLang="en-US" sz="2800" dirty="0" smtClean="0"/>
              <a:t>  that were labeled by the classifier as class </a:t>
            </a:r>
            <a:r>
              <a:rPr lang="en-US" altLang="en-US" sz="2800" i="1" dirty="0" smtClean="0"/>
              <a:t>j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May have extra rows/columns to provide totals</a:t>
            </a:r>
          </a:p>
        </p:txBody>
      </p:sp>
      <p:sp>
        <p:nvSpPr>
          <p:cNvPr id="52255" name="Text Box 66"/>
          <p:cNvSpPr txBox="1">
            <a:spLocks noChangeArrowheads="1"/>
          </p:cNvSpPr>
          <p:nvPr/>
        </p:nvSpPr>
        <p:spPr bwMode="auto">
          <a:xfrm>
            <a:off x="228600" y="1219200"/>
            <a:ext cx="260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Calibri" panose="020F0502020204030204" pitchFamily="34" charset="0"/>
              </a:rPr>
              <a:t>Confusion Matrix:</a:t>
            </a:r>
          </a:p>
        </p:txBody>
      </p:sp>
      <p:graphicFrame>
        <p:nvGraphicFramePr>
          <p:cNvPr id="61517" name="Group 77"/>
          <p:cNvGraphicFramePr>
            <a:graphicFrameLocks noGrp="1"/>
          </p:cNvGraphicFramePr>
          <p:nvPr/>
        </p:nvGraphicFramePr>
        <p:xfrm>
          <a:off x="533400" y="1676400"/>
          <a:ext cx="7924800" cy="1235076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 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True Positives (TP)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False Negatives (FN)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 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False Positives (FP)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True Negatives (TN)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2274" name="Rectangle 78"/>
          <p:cNvSpPr>
            <a:spLocks noChangeArrowheads="1"/>
          </p:cNvSpPr>
          <p:nvPr/>
        </p:nvSpPr>
        <p:spPr bwMode="auto">
          <a:xfrm>
            <a:off x="304800" y="2971800"/>
            <a:ext cx="3565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Example of Confusion Matrix: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765D-BD6F-476E-9552-EC623185C2EF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6046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A93203E-D8F7-4BFE-90F9-91AE930B9F9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83638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Supervised vs. Unsupervised Learning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486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altLang="en-US" sz="2800" dirty="0" smtClean="0">
                <a:solidFill>
                  <a:srgbClr val="F83F24"/>
                </a:solidFill>
              </a:rPr>
              <a:t>Supervised learning (classification)</a:t>
            </a:r>
            <a:endParaRPr lang="en-US" altLang="en-US" sz="2800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dirty="0" smtClean="0"/>
              <a:t>Supervision: The training data (observations, measurements, etc.) are accompanied by </a:t>
            </a:r>
            <a:r>
              <a:rPr lang="en-US" altLang="en-US" sz="2400" b="1" dirty="0" smtClean="0"/>
              <a:t>labels</a:t>
            </a:r>
            <a:r>
              <a:rPr lang="en-US" altLang="en-US" sz="2400" dirty="0" smtClean="0"/>
              <a:t> indicating the class of the observations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dirty="0" smtClean="0"/>
              <a:t>New data is classified based on the training set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 smtClean="0">
                <a:solidFill>
                  <a:srgbClr val="F83F24"/>
                </a:solidFill>
              </a:rPr>
              <a:t>Unsupervised learning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3300"/>
                </a:solidFill>
              </a:rPr>
              <a:t>(clustering)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dirty="0" smtClean="0"/>
              <a:t>The class labels of training data is unknown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dirty="0" smtClean="0"/>
              <a:t>Given a set of measurements, observations, etc. with the aim of establishing the existence of classes or clusters in the data</a:t>
            </a:r>
          </a:p>
        </p:txBody>
      </p:sp>
    </p:spTree>
    <p:extLst>
      <p:ext uri="{BB962C8B-B14F-4D97-AF65-F5344CB8AC3E}">
        <p14:creationId xmlns:p14="http://schemas.microsoft.com/office/powerpoint/2010/main" val="167767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47" y="305717"/>
            <a:ext cx="8402638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Classifier Evaluation Metrics: Accuracy, Error Rate, Sensitivity and Specificity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00400"/>
            <a:ext cx="4724400" cy="3505200"/>
          </a:xfrm>
        </p:spPr>
        <p:txBody>
          <a:bodyPr/>
          <a:lstStyle/>
          <a:p>
            <a:r>
              <a:rPr lang="en-US" altLang="en-US" sz="2400" b="1" smtClean="0"/>
              <a:t>Classifier Accuracy, </a:t>
            </a:r>
            <a:r>
              <a:rPr lang="en-US" altLang="en-US" sz="2400" smtClean="0"/>
              <a:t>or recognition rate: percentage of test set tuples that are correctly classified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 b="1" smtClean="0"/>
              <a:t>Accuracy = (TP + TN)/All</a:t>
            </a:r>
            <a:endParaRPr lang="en-US" altLang="en-US" sz="2400" smtClean="0"/>
          </a:p>
          <a:p>
            <a:r>
              <a:rPr lang="en-US" altLang="en-US" sz="2400" b="1" smtClean="0"/>
              <a:t>Error rate: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1 –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accuracy</a:t>
            </a:r>
            <a:r>
              <a:rPr lang="en-US" altLang="en-US" sz="2400" smtClean="0"/>
              <a:t>, or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 b="1" smtClean="0"/>
              <a:t>Error rate = (FP + FN)/All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4267200" y="1524000"/>
            <a:ext cx="472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b="1">
                <a:latin typeface="Calibri" panose="020F0502020204030204" pitchFamily="34" charset="0"/>
              </a:rPr>
              <a:t>Class Imbalance Problem</a:t>
            </a:r>
            <a:r>
              <a:rPr lang="en-US" altLang="en-US" sz="2400">
                <a:latin typeface="Calibri" panose="020F0502020204030204" pitchFamily="34" charset="0"/>
              </a:rPr>
              <a:t>: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alibri" panose="020F0502020204030204" pitchFamily="34" charset="0"/>
              </a:rPr>
              <a:t>One class may be </a:t>
            </a:r>
            <a:r>
              <a:rPr lang="en-US" altLang="en-US" sz="2400" i="1">
                <a:latin typeface="Calibri" panose="020F0502020204030204" pitchFamily="34" charset="0"/>
              </a:rPr>
              <a:t>rare</a:t>
            </a:r>
            <a:r>
              <a:rPr lang="en-US" altLang="en-US" sz="2400">
                <a:latin typeface="Calibri" panose="020F0502020204030204" pitchFamily="34" charset="0"/>
              </a:rPr>
              <a:t>, e.g. fraud, or HIV-positive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alibri" panose="020F0502020204030204" pitchFamily="34" charset="0"/>
              </a:rPr>
              <a:t>Significant </a:t>
            </a:r>
            <a:r>
              <a:rPr lang="en-US" altLang="en-US" sz="2400" i="1">
                <a:latin typeface="Calibri" panose="020F0502020204030204" pitchFamily="34" charset="0"/>
              </a:rPr>
              <a:t>majority of the negative class</a:t>
            </a:r>
            <a:r>
              <a:rPr lang="en-US" altLang="en-US" sz="2400">
                <a:latin typeface="Calibri" panose="020F0502020204030204" pitchFamily="34" charset="0"/>
              </a:rPr>
              <a:t> and minority of the positive class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400" b="1">
                <a:latin typeface="Calibri" panose="020F0502020204030204" pitchFamily="34" charset="0"/>
              </a:rPr>
              <a:t>Sensitivity</a:t>
            </a:r>
            <a:r>
              <a:rPr lang="en-US" altLang="en-US" sz="2400">
                <a:latin typeface="Calibri" panose="020F0502020204030204" pitchFamily="34" charset="0"/>
              </a:rPr>
              <a:t>: True Positive recognition rate</a:t>
            </a:r>
          </a:p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</a:pPr>
            <a:r>
              <a:rPr lang="en-US" altLang="en-US" sz="2400" b="1">
                <a:latin typeface="Calibri" panose="020F0502020204030204" pitchFamily="34" charset="0"/>
              </a:rPr>
              <a:t>Sensitivity = TP/P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400" b="1">
                <a:latin typeface="Calibri" panose="020F0502020204030204" pitchFamily="34" charset="0"/>
              </a:rPr>
              <a:t>Specificity</a:t>
            </a:r>
            <a:r>
              <a:rPr lang="en-US" altLang="en-US" sz="2400">
                <a:latin typeface="Calibri" panose="020F0502020204030204" pitchFamily="34" charset="0"/>
              </a:rPr>
              <a:t>: True Negative recognition rate</a:t>
            </a:r>
          </a:p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</a:pPr>
            <a:r>
              <a:rPr lang="en-US" altLang="en-US" sz="2400" b="1">
                <a:latin typeface="Calibri" panose="020F0502020204030204" pitchFamily="34" charset="0"/>
              </a:rPr>
              <a:t>Specificity = TN/N</a:t>
            </a:r>
          </a:p>
        </p:txBody>
      </p:sp>
      <p:graphicFrame>
        <p:nvGraphicFramePr>
          <p:cNvPr id="62595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886919"/>
              </p:ext>
            </p:extLst>
          </p:nvPr>
        </p:nvGraphicFramePr>
        <p:xfrm>
          <a:off x="1524000" y="1524000"/>
          <a:ext cx="1905000" cy="1466852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A\P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¬C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P’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N’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8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7" descr="8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42672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5" name="Picture 8" descr="8rec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2895600"/>
            <a:ext cx="31242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Picture 7" descr="8preci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65313"/>
            <a:ext cx="35814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292101"/>
            <a:ext cx="8402638" cy="12192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Classifier Evaluation Metrics: </a:t>
            </a:r>
            <a:br>
              <a:rPr lang="en-US" altLang="en-US" dirty="0" smtClean="0"/>
            </a:br>
            <a:r>
              <a:rPr lang="en-US" altLang="en-US" dirty="0" smtClean="0"/>
              <a:t>Precision and Recall, and F-measures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371600"/>
            <a:ext cx="8429625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dirty="0" smtClean="0"/>
              <a:t>Precision</a:t>
            </a:r>
            <a:r>
              <a:rPr lang="en-US" altLang="en-US" sz="2400" dirty="0" smtClean="0"/>
              <a:t>: exactness – what % of tuples that the classifier labeled as positive are actually positive</a:t>
            </a:r>
          </a:p>
          <a:p>
            <a:pPr lvl="1">
              <a:lnSpc>
                <a:spcPct val="90000"/>
              </a:lnSpc>
            </a:pPr>
            <a:endParaRPr lang="en-US" altLang="en-US" sz="2400" b="1" dirty="0" smtClean="0"/>
          </a:p>
          <a:p>
            <a:pPr>
              <a:lnSpc>
                <a:spcPct val="90000"/>
              </a:lnSpc>
            </a:pPr>
            <a:r>
              <a:rPr lang="en-US" altLang="en-US" sz="2400" b="1" dirty="0" smtClean="0"/>
              <a:t>Recall: </a:t>
            </a:r>
            <a:r>
              <a:rPr lang="en-US" altLang="en-US" sz="2400" dirty="0" smtClean="0"/>
              <a:t>completeness – what % of positive tuples did the classifier label as positive?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Perfect score is 1.0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Inverse relationship between precision &amp; recall</a:t>
            </a:r>
          </a:p>
          <a:p>
            <a:pPr>
              <a:lnSpc>
                <a:spcPct val="80000"/>
              </a:lnSpc>
            </a:pPr>
            <a:r>
              <a:rPr lang="en-US" altLang="en-US" sz="2400" b="1" i="1" dirty="0" smtClean="0"/>
              <a:t>F</a:t>
            </a:r>
            <a:r>
              <a:rPr lang="en-US" altLang="en-US" sz="2400" b="1" dirty="0" smtClean="0"/>
              <a:t> measure (</a:t>
            </a:r>
            <a:r>
              <a:rPr lang="en-US" altLang="en-US" sz="2400" b="1" i="1" dirty="0" smtClean="0"/>
              <a:t>F</a:t>
            </a:r>
            <a:r>
              <a:rPr lang="en-US" altLang="en-US" sz="2400" b="1" i="1" baseline="-25000" dirty="0" smtClean="0"/>
              <a:t>1</a:t>
            </a:r>
            <a:r>
              <a:rPr lang="en-US" altLang="en-US" sz="2400" b="1" dirty="0" smtClean="0"/>
              <a:t> </a:t>
            </a:r>
            <a:r>
              <a:rPr lang="en-US" altLang="en-US" sz="2400" dirty="0" smtClean="0"/>
              <a:t>or</a:t>
            </a:r>
            <a:r>
              <a:rPr lang="en-US" altLang="en-US" sz="2400" b="1" dirty="0" smtClean="0"/>
              <a:t> </a:t>
            </a:r>
            <a:r>
              <a:rPr lang="en-US" altLang="en-US" sz="2400" b="1" i="1" dirty="0" smtClean="0"/>
              <a:t>F</a:t>
            </a:r>
            <a:r>
              <a:rPr lang="en-US" altLang="en-US" sz="2400" b="1" dirty="0" smtClean="0"/>
              <a:t>-score)</a:t>
            </a:r>
            <a:r>
              <a:rPr lang="en-US" altLang="en-US" sz="2400" dirty="0" smtClean="0"/>
              <a:t>: harmonic mean of precision and recall,</a:t>
            </a:r>
            <a:endParaRPr lang="en-US" altLang="en-US" sz="24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b="1" i="1" dirty="0" smtClean="0"/>
          </a:p>
          <a:p>
            <a:pPr>
              <a:lnSpc>
                <a:spcPct val="80000"/>
              </a:lnSpc>
            </a:pPr>
            <a:r>
              <a:rPr lang="en-US" altLang="en-US" sz="2400" b="1" i="1" dirty="0" err="1" smtClean="0"/>
              <a:t>F</a:t>
            </a:r>
            <a:r>
              <a:rPr lang="en-US" altLang="en-US" sz="2400" b="1" i="1" baseline="-25000" dirty="0" err="1" smtClean="0">
                <a:cs typeface="Tahoma" panose="020B0604030504040204" pitchFamily="34" charset="0"/>
              </a:rPr>
              <a:t>ß</a:t>
            </a:r>
            <a:r>
              <a:rPr lang="en-US" altLang="en-US" sz="2400" b="1" dirty="0" smtClean="0"/>
              <a:t>:  </a:t>
            </a:r>
            <a:r>
              <a:rPr lang="en-US" altLang="en-US" sz="2400" dirty="0" smtClean="0"/>
              <a:t>weighted measure of precision and recall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assigns </a:t>
            </a:r>
            <a:r>
              <a:rPr lang="en-US" altLang="en-US" sz="2400" dirty="0" smtClean="0">
                <a:cs typeface="Tahoma" panose="020B0604030504040204" pitchFamily="34" charset="0"/>
              </a:rPr>
              <a:t>ß times as much weight to recall as to precision</a:t>
            </a:r>
            <a:endParaRPr lang="en-US" altLang="en-US" sz="2400" dirty="0" smtClean="0"/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1050925" y="501015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pic>
        <p:nvPicPr>
          <p:cNvPr id="54281" name="Picture 8" descr="8Fbe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791200"/>
            <a:ext cx="57912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7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3101"/>
            <a:ext cx="9144000" cy="762000"/>
          </a:xfrm>
        </p:spPr>
        <p:txBody>
          <a:bodyPr/>
          <a:lstStyle/>
          <a:p>
            <a:r>
              <a:rPr lang="en-US" altLang="en-US" dirty="0" smtClean="0"/>
              <a:t>Classifier Evaluation Metrics: Example</a:t>
            </a:r>
          </a:p>
        </p:txBody>
      </p:sp>
      <p:sp>
        <p:nvSpPr>
          <p:cNvPr id="55299" name="Rectangle 35"/>
          <p:cNvSpPr>
            <a:spLocks noChangeArrowheads="1"/>
          </p:cNvSpPr>
          <p:nvPr/>
        </p:nvSpPr>
        <p:spPr bwMode="auto">
          <a:xfrm>
            <a:off x="228600" y="45720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55301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429000"/>
            <a:ext cx="8458200" cy="6096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altLang="en-US" sz="2400" i="1" smtClean="0"/>
              <a:t>Precision</a:t>
            </a:r>
            <a:r>
              <a:rPr lang="en-US" altLang="en-US" sz="2400" smtClean="0"/>
              <a:t> = 90/230 = 39.13%             </a:t>
            </a:r>
            <a:r>
              <a:rPr lang="en-US" altLang="en-US" sz="2400" i="1" smtClean="0"/>
              <a:t>Recall</a:t>
            </a:r>
            <a:r>
              <a:rPr lang="en-US" altLang="en-US" sz="2400" smtClean="0"/>
              <a:t> = 90/300 = 30.00%</a:t>
            </a:r>
          </a:p>
          <a:p>
            <a:endParaRPr lang="en-US" altLang="en-US" smtClean="0"/>
          </a:p>
        </p:txBody>
      </p:sp>
      <p:graphicFrame>
        <p:nvGraphicFramePr>
          <p:cNvPr id="7" name="Group 54"/>
          <p:cNvGraphicFramePr>
            <a:graphicFrameLocks noGrp="1"/>
          </p:cNvGraphicFramePr>
          <p:nvPr/>
        </p:nvGraphicFramePr>
        <p:xfrm>
          <a:off x="228600" y="1889125"/>
          <a:ext cx="8839200" cy="1466852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yes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no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Recognition(%)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yes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30.00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sensitivity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no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9560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9700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98.56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specificity)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9770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96.40 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accuracy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765D-BD6F-476E-9552-EC623185C2E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72190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538" y="347663"/>
            <a:ext cx="8624888" cy="10668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altLang="en-US" dirty="0" smtClean="0"/>
              <a:t>Evaluating Classifier Accuracy:</a:t>
            </a:r>
            <a:br>
              <a:rPr lang="en-US" altLang="en-US" dirty="0" smtClean="0"/>
            </a:br>
            <a:r>
              <a:rPr lang="en-US" altLang="en-US" dirty="0" smtClean="0"/>
              <a:t>Holdout &amp; Cross-Validation Methods</a:t>
            </a:r>
            <a:endParaRPr lang="en-US" altLang="en-US" sz="4000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27367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Holdout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Given data is randomly partitioned into two independent sets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Training set (e.g., 2/3) for model construction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Test set (e.g., 1/3) for accuracy estimation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u="sng" smtClean="0"/>
              <a:t>Random sampling</a:t>
            </a:r>
            <a:r>
              <a:rPr lang="en-US" altLang="en-US" sz="2400" smtClean="0"/>
              <a:t>: a variation of holdout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Repeat holdout k times, accuracy = avg. of the accuracies obtained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Cross-validation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-fold, where k = 10 is most popular)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Randomly partition the data into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mutually exclusive</a:t>
            </a:r>
            <a:r>
              <a:rPr lang="en-US" altLang="en-US" sz="2400" smtClean="0"/>
              <a:t> subsets, each approximately equal size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At </a:t>
            </a:r>
            <a:r>
              <a:rPr lang="en-US" altLang="en-US" sz="2400" i="1" smtClean="0"/>
              <a:t>i</a:t>
            </a:r>
            <a:r>
              <a:rPr lang="en-US" altLang="en-US" sz="2400" smtClean="0"/>
              <a:t>-th iteration, use D</a:t>
            </a:r>
            <a:r>
              <a:rPr lang="en-US" altLang="en-US" sz="2400" baseline="-25000" smtClean="0"/>
              <a:t>i </a:t>
            </a:r>
            <a:r>
              <a:rPr lang="en-US" altLang="en-US" sz="2400" smtClean="0"/>
              <a:t>as test set and others as training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u="sng" smtClean="0"/>
              <a:t>Leave-one-out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folds where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= # of tuples, for small sized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u="sng" smtClean="0"/>
              <a:t>*Stratified cross-validation*</a:t>
            </a:r>
            <a:r>
              <a:rPr lang="en-US" altLang="en-US" sz="2400" smtClean="0"/>
              <a:t>: folds are stratified so that class dist. in each fold is approx. the same as that in the initial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76971"/>
            <a:ext cx="9144000" cy="685800"/>
          </a:xfrm>
          <a:noFill/>
        </p:spPr>
        <p:txBody>
          <a:bodyPr lIns="92075" tIns="46038" rIns="92075" bIns="46038">
            <a:noAutofit/>
          </a:bodyPr>
          <a:lstStyle/>
          <a:p>
            <a:pPr eaLnBrk="1" hangingPunct="1"/>
            <a:r>
              <a:rPr lang="en-US" altLang="en-US" dirty="0" smtClean="0"/>
              <a:t>Evaluating Classifier Accuracy: Bootstrap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9308" y="886619"/>
            <a:ext cx="9325708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600" b="1" dirty="0" smtClean="0"/>
              <a:t>Bootstrap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 smtClean="0"/>
              <a:t>Works well with small data sets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 smtClean="0"/>
              <a:t>Samples the given training tuples uniformly </a:t>
            </a:r>
            <a:r>
              <a:rPr lang="en-US" altLang="en-US" sz="2200" i="1" dirty="0" smtClean="0"/>
              <a:t>with replacement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 smtClean="0"/>
              <a:t>i.e., each time a tuple is selected, it is equally likely to be selected again and re-added to the training set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600" dirty="0" smtClean="0"/>
              <a:t>Several bootstrap methods, and a common one is </a:t>
            </a:r>
            <a:r>
              <a:rPr lang="en-US" altLang="en-US" sz="2600" b="1" dirty="0" smtClean="0"/>
              <a:t>.632 </a:t>
            </a:r>
            <a:r>
              <a:rPr lang="en-US" altLang="en-US" sz="2600" b="1" dirty="0" err="1" smtClean="0"/>
              <a:t>boostrap</a:t>
            </a:r>
            <a:endParaRPr lang="en-US" altLang="en-US" sz="2600" b="1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 smtClean="0"/>
              <a:t>A data set with </a:t>
            </a:r>
            <a:r>
              <a:rPr lang="en-US" altLang="en-US" sz="2200" i="1" dirty="0" smtClean="0"/>
              <a:t>d</a:t>
            </a:r>
            <a:r>
              <a:rPr lang="en-US" altLang="en-US" sz="2200" dirty="0" smtClean="0"/>
              <a:t> tuples is sampled </a:t>
            </a:r>
            <a:r>
              <a:rPr lang="en-US" altLang="en-US" sz="2200" i="1" dirty="0" smtClean="0"/>
              <a:t>d</a:t>
            </a:r>
            <a:r>
              <a:rPr lang="en-US" altLang="en-US" sz="2200" dirty="0" smtClean="0"/>
              <a:t> times, with replacement, resulting in a training set of </a:t>
            </a:r>
            <a:r>
              <a:rPr lang="en-US" altLang="en-US" sz="2200" i="1" dirty="0" smtClean="0"/>
              <a:t>d</a:t>
            </a:r>
            <a:r>
              <a:rPr lang="en-US" altLang="en-US" sz="2200" dirty="0" smtClean="0"/>
              <a:t> samples. The data tuples that did not make it into the training set end up forming the test set.  About 63.2% of the original data end up in the bootstrap, and the remaining 36.8% form the test set (since (1 – 1/d)</a:t>
            </a:r>
            <a:r>
              <a:rPr lang="en-US" altLang="en-US" sz="2200" baseline="30000" dirty="0" smtClean="0"/>
              <a:t>d</a:t>
            </a:r>
            <a:r>
              <a:rPr lang="en-US" altLang="en-US" sz="2200" dirty="0" smtClean="0"/>
              <a:t> ≈ e</a:t>
            </a:r>
            <a:r>
              <a:rPr lang="en-US" altLang="en-US" sz="2200" baseline="30000" dirty="0" smtClean="0"/>
              <a:t>-1</a:t>
            </a:r>
            <a:r>
              <a:rPr lang="en-US" altLang="en-US" sz="2200" dirty="0" smtClean="0"/>
              <a:t> = 0.368)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200" dirty="0" smtClean="0"/>
              <a:t>Repeat the sampling procedure </a:t>
            </a:r>
            <a:r>
              <a:rPr lang="en-US" altLang="en-US" sz="2200" i="1" dirty="0" smtClean="0"/>
              <a:t>k</a:t>
            </a:r>
            <a:r>
              <a:rPr lang="en-US" altLang="en-US" sz="2200" dirty="0" smtClean="0"/>
              <a:t> times, overall accuracy of the model: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1800" dirty="0" smtClean="0"/>
          </a:p>
        </p:txBody>
      </p:sp>
      <p:pic>
        <p:nvPicPr>
          <p:cNvPr id="5734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151562"/>
            <a:ext cx="71628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28A27-708F-4658-916F-DA0CCA5820F8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54108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"/>
            <a:ext cx="34290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64008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/>
              <a:t>Model Selection: ROC Curves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143000"/>
            <a:ext cx="5562600" cy="58674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b="1" dirty="0" smtClean="0"/>
              <a:t>ROC</a:t>
            </a:r>
            <a:r>
              <a:rPr lang="en-US" altLang="en-US" sz="2400" dirty="0" smtClean="0"/>
              <a:t> (Receiver Operating Characteristics) curves: for visual comparison of classification models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 smtClean="0"/>
              <a:t>Originated from signal detection theory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 smtClean="0"/>
              <a:t>Shows the trade-off between the true positive rate and the false positive rate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 smtClean="0"/>
              <a:t>The area under the ROC curve is a measure of the accuracy of the model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 smtClean="0"/>
              <a:t>Rank the test tuples in decreasing order: the one that is most likely to belong to the positive class appears at the top of the list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 smtClean="0"/>
              <a:t>The closer to the diagonal line (i.e., the closer the area is to 0.5), the less accurate is the model</a:t>
            </a:r>
          </a:p>
        </p:txBody>
      </p:sp>
      <p:sp>
        <p:nvSpPr>
          <p:cNvPr id="63493" name="Rectangle 7"/>
          <p:cNvSpPr>
            <a:spLocks noChangeArrowheads="1"/>
          </p:cNvSpPr>
          <p:nvPr/>
        </p:nvSpPr>
        <p:spPr bwMode="auto">
          <a:xfrm>
            <a:off x="5791200" y="3429000"/>
            <a:ext cx="335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alibri" panose="020F0502020204030204" pitchFamily="34" charset="0"/>
              </a:rPr>
              <a:t>Vertical axis represents the true positive rate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alibri" panose="020F0502020204030204" pitchFamily="34" charset="0"/>
              </a:rPr>
              <a:t>Horizontal axis rep. the false positive rate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alibri" panose="020F0502020204030204" pitchFamily="34" charset="0"/>
              </a:rPr>
              <a:t>The plot also shows a diagonal line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alibri" panose="020F0502020204030204" pitchFamily="34" charset="0"/>
              </a:rPr>
              <a:t>A model with perfect accuracy will have an area of 1.0</a:t>
            </a:r>
          </a:p>
        </p:txBody>
      </p:sp>
      <p:sp>
        <p:nvSpPr>
          <p:cNvPr id="63494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AC075832-F7E0-4B97-A860-0356973A02E4}" type="slidenum">
              <a:rPr lang="en-US" altLang="en-US" sz="1200" b="1">
                <a:latin typeface="Calibri" panose="020F0502020204030204" pitchFamily="34" charset="0"/>
              </a:rPr>
              <a:pPr algn="r" eaLnBrk="1" hangingPunct="1"/>
              <a:t>35</a:t>
            </a:fld>
            <a:endParaRPr lang="en-US" altLang="en-US" sz="1200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21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3077" y="316523"/>
            <a:ext cx="9601200" cy="8382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Issues Affecting Model Selection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638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800" b="1" dirty="0" smtClean="0"/>
              <a:t>Accuracy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classifier accuracy: predicting class label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 dirty="0" smtClean="0"/>
              <a:t>Speed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time to construct the model (training time)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time to use the model (classification/prediction time)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 dirty="0" smtClean="0"/>
              <a:t>Robustness</a:t>
            </a:r>
            <a:r>
              <a:rPr lang="en-US" altLang="en-US" sz="2800" dirty="0" smtClean="0"/>
              <a:t>: </a:t>
            </a:r>
            <a:r>
              <a:rPr lang="en-US" altLang="en-US" dirty="0" smtClean="0"/>
              <a:t>handling noise and missing values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 dirty="0" smtClean="0"/>
              <a:t>Scalability</a:t>
            </a:r>
            <a:r>
              <a:rPr lang="en-US" altLang="en-US" sz="2800" dirty="0" smtClean="0"/>
              <a:t>: </a:t>
            </a:r>
            <a:r>
              <a:rPr lang="en-US" altLang="en-US" dirty="0" smtClean="0"/>
              <a:t>efficiency in disk-resident databases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 dirty="0" smtClean="0"/>
              <a:t>Interpretability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understanding and insight provided by the model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dirty="0" smtClean="0"/>
              <a:t>Other measures, e.g., goodness of rules, such as decision tree size or compactness of classification rules</a:t>
            </a:r>
          </a:p>
        </p:txBody>
      </p:sp>
      <p:sp>
        <p:nvSpPr>
          <p:cNvPr id="64516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9BE766EE-3FBC-4353-9720-146DC8DD6A40}" type="slidenum">
              <a:rPr lang="en-US" altLang="en-US" sz="1200" b="1">
                <a:latin typeface="Calibri" panose="020F0502020204030204" pitchFamily="34" charset="0"/>
              </a:rPr>
              <a:pPr algn="r" eaLnBrk="1" hangingPunct="1"/>
              <a:t>36</a:t>
            </a:fld>
            <a:endParaRPr lang="en-US" altLang="en-US" sz="1200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95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9220200" cy="990600"/>
          </a:xfrm>
        </p:spPr>
        <p:txBody>
          <a:bodyPr>
            <a:noAutofit/>
          </a:bodyPr>
          <a:lstStyle/>
          <a:p>
            <a:r>
              <a:rPr lang="en-US" altLang="en-US" dirty="0"/>
              <a:t>Supervised </a:t>
            </a:r>
            <a:r>
              <a:rPr lang="en-US" altLang="zh-CN" dirty="0" smtClean="0"/>
              <a:t>L</a:t>
            </a:r>
            <a:r>
              <a:rPr lang="en-US" altLang="en-US" dirty="0" smtClean="0"/>
              <a:t>earning and </a:t>
            </a:r>
            <a:r>
              <a:rPr lang="en-US" altLang="en-US" dirty="0"/>
              <a:t>C</a:t>
            </a:r>
            <a:r>
              <a:rPr lang="en-US" altLang="en-US" dirty="0" smtClean="0"/>
              <a:t>lassification 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sz="2800" dirty="0"/>
              <a:t>Given: dataset of instances with known categories</a:t>
            </a:r>
          </a:p>
          <a:p>
            <a:pPr algn="just"/>
            <a:r>
              <a:rPr lang="en-US" altLang="en-US" sz="2800" dirty="0"/>
              <a:t>Goal:  using the “knowledge” in the dataset, classify a given instance</a:t>
            </a:r>
          </a:p>
          <a:p>
            <a:pPr lvl="1" algn="just"/>
            <a:r>
              <a:rPr lang="en-US" altLang="en-US" sz="2400" dirty="0"/>
              <a:t>predict the category of the given instance that is rationally consistent with the dataset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3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Classifiers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711358"/>
            <a:ext cx="8001000" cy="4079842"/>
            <a:chOff x="914400" y="2514600"/>
            <a:chExt cx="7170373" cy="3116997"/>
          </a:xfrm>
        </p:grpSpPr>
        <p:sp>
          <p:nvSpPr>
            <p:cNvPr id="11267" name="Oval 3"/>
            <p:cNvSpPr>
              <a:spLocks noChangeArrowheads="1"/>
            </p:cNvSpPr>
            <p:nvPr/>
          </p:nvSpPr>
          <p:spPr bwMode="auto">
            <a:xfrm>
              <a:off x="3657600" y="2514600"/>
              <a:ext cx="1905000" cy="1676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4038600" y="3124200"/>
              <a:ext cx="136287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</a:rPr>
                <a:t>Classifier</a:t>
              </a: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2057400" y="28194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2057400" y="30480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2057400" y="32766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V="1">
              <a:off x="2057400" y="37338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514600" y="3168135"/>
              <a:ext cx="49244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914400" y="2895600"/>
              <a:ext cx="1037463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</a:rPr>
                <a:t>feature</a:t>
              </a:r>
            </a:p>
            <a:p>
              <a:r>
                <a:rPr lang="en-US" altLang="en-US" sz="2400">
                  <a:latin typeface="Times New Roman" panose="02020603050405020304" pitchFamily="18" charset="0"/>
                </a:rPr>
                <a:t>values</a:t>
              </a: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5638800" y="32766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6842125" y="3062288"/>
              <a:ext cx="12426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</a:rPr>
                <a:t>category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514600" y="2514600"/>
              <a:ext cx="46679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Times New Roman" panose="02020603050405020304" pitchFamily="18" charset="0"/>
                </a:rPr>
                <a:t>X1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2514600" y="2798803"/>
              <a:ext cx="46679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X2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2514600" y="3048000"/>
              <a:ext cx="460478" cy="282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dirty="0">
                  <a:latin typeface="Times New Roman" panose="02020603050405020304" pitchFamily="18" charset="0"/>
                </a:rPr>
                <a:t>X3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2508284" y="3472935"/>
              <a:ext cx="46679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 err="1">
                  <a:latin typeface="Times New Roman" panose="02020603050405020304" pitchFamily="18" charset="0"/>
                </a:rPr>
                <a:t>Xn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6019800" y="2895600"/>
              <a:ext cx="35137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>
              <a:off x="4267200" y="4724400"/>
              <a:ext cx="685800" cy="762000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DB</a:t>
              </a:r>
            </a:p>
          </p:txBody>
        </p:sp>
        <p:cxnSp>
          <p:nvCxnSpPr>
            <p:cNvPr id="11284" name="AutoShape 20"/>
            <p:cNvCxnSpPr>
              <a:cxnSpLocks noChangeShapeType="1"/>
              <a:stCxn id="11267" idx="4"/>
              <a:endCxn id="11283" idx="1"/>
            </p:cNvCxnSpPr>
            <p:nvPr/>
          </p:nvCxnSpPr>
          <p:spPr bwMode="auto">
            <a:xfrm>
              <a:off x="4610100" y="4191000"/>
              <a:ext cx="0" cy="533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5029200" y="4800600"/>
              <a:ext cx="2969083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latin typeface="Times New Roman" panose="02020603050405020304" pitchFamily="18" charset="0"/>
                </a:rPr>
                <a:t>collection of instances</a:t>
              </a:r>
              <a:br>
                <a:rPr lang="en-US" altLang="en-US" sz="2400" dirty="0">
                  <a:latin typeface="Times New Roman" panose="02020603050405020304" pitchFamily="18" charset="0"/>
                </a:rPr>
              </a:br>
              <a:r>
                <a:rPr lang="en-US" altLang="en-US" sz="2400" dirty="0">
                  <a:latin typeface="Times New Roman" panose="02020603050405020304" pitchFamily="18" charset="0"/>
                </a:rPr>
                <a:t>with known categories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8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Decision </a:t>
            </a:r>
            <a:r>
              <a:rPr lang="en-US" altLang="en-US" sz="2800" dirty="0" smtClean="0"/>
              <a:t>Trees</a:t>
            </a:r>
            <a:endParaRPr lang="en-US" altLang="en-US" sz="2800" dirty="0"/>
          </a:p>
          <a:p>
            <a:r>
              <a:rPr lang="en-US" altLang="en-US" sz="2800" b="1" dirty="0" smtClean="0"/>
              <a:t>K </a:t>
            </a:r>
            <a:r>
              <a:rPr lang="en-US" altLang="en-US" sz="2800" b="1" dirty="0"/>
              <a:t>Nearest Neighbors (</a:t>
            </a:r>
            <a:r>
              <a:rPr lang="en-US" altLang="en-US" sz="2800" b="1" dirty="0" err="1"/>
              <a:t>kNN</a:t>
            </a:r>
            <a:r>
              <a:rPr lang="en-US" altLang="en-US" sz="2800" b="1" dirty="0"/>
              <a:t>)</a:t>
            </a:r>
          </a:p>
          <a:p>
            <a:r>
              <a:rPr lang="en-US" altLang="en-US" sz="2800" dirty="0"/>
              <a:t>Naïve-Bayes</a:t>
            </a:r>
          </a:p>
          <a:p>
            <a:r>
              <a:rPr lang="en-US" altLang="en-US" sz="2800" dirty="0" smtClean="0"/>
              <a:t>Many </a:t>
            </a:r>
            <a:r>
              <a:rPr lang="en-US" altLang="en-US" sz="2800" dirty="0"/>
              <a:t>others (support vector machines, neural networks, genetic algorithms, </a:t>
            </a:r>
            <a:r>
              <a:rPr lang="en-US" altLang="en-US" sz="2800" dirty="0" smtClean="0"/>
              <a:t>etc.)</a:t>
            </a: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3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 </a:t>
            </a:r>
            <a:r>
              <a:rPr lang="en-US" altLang="en-US" dirty="0" smtClean="0"/>
              <a:t>Nearest </a:t>
            </a:r>
            <a:r>
              <a:rPr lang="en-US" altLang="en-US" dirty="0"/>
              <a:t>Neighbors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For a given instance T, get the top k dataset instances that are “nearest” to 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Select a reasonable distance measure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Inspect the category of these k instances, choose the category C that represent the most instances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Conclude that T belongs to category 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4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Determining decision on scholarship application based on the following features: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Household income (annual income in millions of pesos)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Number of siblings in family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High school grade (on a QPI scale of 1.0 – 4.0)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Intuition (reflected on data set):  award scholarships to high-performers and to those with financial need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49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Distance </a:t>
            </a:r>
            <a:r>
              <a:rPr lang="en-US" altLang="zh-CN" dirty="0" smtClean="0"/>
              <a:t>F</a:t>
            </a:r>
            <a:r>
              <a:rPr lang="en-US" altLang="en-US" dirty="0" smtClean="0"/>
              <a:t>ormula</a:t>
            </a: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Euclidian distance: </a:t>
            </a:r>
            <a:r>
              <a:rPr lang="en-US" altLang="en-US" sz="2800" dirty="0" smtClean="0"/>
              <a:t>square root </a:t>
            </a:r>
            <a:r>
              <a:rPr lang="en-US" altLang="en-US" sz="2800" dirty="0"/>
              <a:t>of sum of squares of differences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for two features</a:t>
            </a:r>
            <a:r>
              <a:rPr lang="en-US" altLang="en-U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Intuition: similar samples should be close to each other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May not always apply</a:t>
            </a:r>
            <a:br>
              <a:rPr lang="en-US" altLang="en-US" sz="2400" dirty="0"/>
            </a:br>
            <a:r>
              <a:rPr lang="en-US" altLang="en-US" sz="2400" dirty="0"/>
              <a:t>(example: quota and actual sales)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9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3427439" y="2667000"/>
            <a:ext cx="2289122" cy="609600"/>
            <a:chOff x="5336005" y="2590800"/>
            <a:chExt cx="2289122" cy="609600"/>
          </a:xfrm>
        </p:grpSpPr>
        <p:grpSp>
          <p:nvGrpSpPr>
            <p:cNvPr id="4" name="Group 3"/>
            <p:cNvGrpSpPr/>
            <p:nvPr/>
          </p:nvGrpSpPr>
          <p:grpSpPr>
            <a:xfrm>
              <a:off x="5336005" y="2590800"/>
              <a:ext cx="2283995" cy="609600"/>
              <a:chOff x="3777725" y="2743200"/>
              <a:chExt cx="2283995" cy="609600"/>
            </a:xfrm>
          </p:grpSpPr>
          <p:sp>
            <p:nvSpPr>
              <p:cNvPr id="35847" name="Line 7"/>
              <p:cNvSpPr>
                <a:spLocks noChangeShapeType="1"/>
              </p:cNvSpPr>
              <p:nvPr/>
            </p:nvSpPr>
            <p:spPr bwMode="auto">
              <a:xfrm flipV="1">
                <a:off x="3851920" y="2743200"/>
                <a:ext cx="15240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5" name="Line 5"/>
              <p:cNvSpPr>
                <a:spLocks noChangeShapeType="1"/>
              </p:cNvSpPr>
              <p:nvPr/>
            </p:nvSpPr>
            <p:spPr bwMode="auto">
              <a:xfrm>
                <a:off x="3777725" y="2957763"/>
                <a:ext cx="762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Line 8"/>
              <p:cNvSpPr>
                <a:spLocks noChangeShapeType="1"/>
              </p:cNvSpPr>
              <p:nvPr/>
            </p:nvSpPr>
            <p:spPr bwMode="auto">
              <a:xfrm>
                <a:off x="4004320" y="2743200"/>
                <a:ext cx="2057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5486400" y="2688281"/>
              <a:ext cx="2138727" cy="4801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en-US" sz="2800" dirty="0"/>
                <a:t>(</a:t>
              </a:r>
              <a:r>
                <a:rPr lang="en-US" altLang="en-US" sz="2800" dirty="0">
                  <a:sym typeface="Symbol" panose="05050102010706020507" pitchFamily="18" charset="2"/>
                </a:rPr>
                <a:t>x)</a:t>
              </a:r>
              <a:r>
                <a:rPr lang="en-US" altLang="en-US" sz="2800" baseline="30000" dirty="0">
                  <a:sym typeface="Symbol" panose="05050102010706020507" pitchFamily="18" charset="2"/>
                </a:rPr>
                <a:t>2</a:t>
              </a:r>
              <a:r>
                <a:rPr lang="en-US" altLang="en-US" sz="2800" dirty="0">
                  <a:sym typeface="Symbol" panose="05050102010706020507" pitchFamily="18" charset="2"/>
                </a:rPr>
                <a:t> + </a:t>
              </a:r>
              <a:r>
                <a:rPr lang="en-US" altLang="en-US" sz="2800" dirty="0"/>
                <a:t>(</a:t>
              </a:r>
              <a:r>
                <a:rPr lang="en-US" altLang="en-US" sz="2800" dirty="0">
                  <a:sym typeface="Symbol" panose="05050102010706020507" pitchFamily="18" charset="2"/>
                </a:rPr>
                <a:t>y)</a:t>
              </a:r>
              <a:r>
                <a:rPr lang="en-US" altLang="en-US" sz="2800" baseline="30000" dirty="0">
                  <a:sym typeface="Symbol" panose="05050102010706020507" pitchFamily="18" charset="2"/>
                </a:rPr>
                <a:t>2</a:t>
              </a:r>
              <a:endParaRPr lang="en-US" altLang="en-US" sz="2800" dirty="0"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7918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8324</TotalTime>
  <Words>2251</Words>
  <Application>Microsoft Office PowerPoint</Application>
  <PresentationFormat>On-screen Show (4:3)</PresentationFormat>
  <Paragraphs>401</Paragraphs>
  <Slides>36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方正舒体</vt:lpstr>
      <vt:lpstr>Arial</vt:lpstr>
      <vt:lpstr>Calibri</vt:lpstr>
      <vt:lpstr>Symbol</vt:lpstr>
      <vt:lpstr>Tahoma</vt:lpstr>
      <vt:lpstr>Times New Roman</vt:lpstr>
      <vt:lpstr>Wingdings</vt:lpstr>
      <vt:lpstr>Clarity</vt:lpstr>
      <vt:lpstr>Equation</vt:lpstr>
      <vt:lpstr>CS 43105 Data Mining Techniques  Chapter 7 Classification (2)</vt:lpstr>
      <vt:lpstr>Outline</vt:lpstr>
      <vt:lpstr>Supervised vs. Unsupervised Learning</vt:lpstr>
      <vt:lpstr>Supervised Learning and Classification </vt:lpstr>
      <vt:lpstr>Classifiers</vt:lpstr>
      <vt:lpstr>Algorithms</vt:lpstr>
      <vt:lpstr>K Nearest Neighbors</vt:lpstr>
      <vt:lpstr>Example 1</vt:lpstr>
      <vt:lpstr>Distance Formula</vt:lpstr>
      <vt:lpstr>Incomparable Ranges</vt:lpstr>
      <vt:lpstr>Example Revisited</vt:lpstr>
      <vt:lpstr>Non-Numeric Data</vt:lpstr>
      <vt:lpstr>Dealing with Non-Numeric Data</vt:lpstr>
      <vt:lpstr>Preprocessing Your Dataset</vt:lpstr>
      <vt:lpstr>k-NN Variations</vt:lpstr>
      <vt:lpstr>Other Distance Measures</vt:lpstr>
      <vt:lpstr>k-NN Time Complexity</vt:lpstr>
      <vt:lpstr>Using IF-THEN Rules for Classification</vt:lpstr>
      <vt:lpstr>Using IF-THEN Rules for Classification (cont'd)</vt:lpstr>
      <vt:lpstr>Rule Extraction from a Decision Tree</vt:lpstr>
      <vt:lpstr>Rule Extraction from a Decision Tree (cont'd)</vt:lpstr>
      <vt:lpstr>Rule Induction: Sequential Covering Method </vt:lpstr>
      <vt:lpstr>Rule Induction: Sequential Covering Method (cont'd)</vt:lpstr>
      <vt:lpstr>Sequential Covering Algorithm </vt:lpstr>
      <vt:lpstr>Rule Generation</vt:lpstr>
      <vt:lpstr>How to Learn-One-Rule?</vt:lpstr>
      <vt:lpstr>Rule-Quality Measures</vt:lpstr>
      <vt:lpstr>Model Evaluation and Selection</vt:lpstr>
      <vt:lpstr>Classifier Evaluation Metrics: Confusion Matrix</vt:lpstr>
      <vt:lpstr>Classifier Evaluation Metrics: Accuracy, Error Rate, Sensitivity and Specificity</vt:lpstr>
      <vt:lpstr>Classifier Evaluation Metrics:  Precision and Recall, and F-measures</vt:lpstr>
      <vt:lpstr>Classifier Evaluation Metrics: Example</vt:lpstr>
      <vt:lpstr>Evaluating Classifier Accuracy: Holdout &amp; Cross-Validation Methods</vt:lpstr>
      <vt:lpstr>Evaluating Classifier Accuracy: Bootstrap</vt:lpstr>
      <vt:lpstr>Model Selection: ROC Curves</vt:lpstr>
      <vt:lpstr>Issues Affecting Model Selection</vt:lpstr>
    </vt:vector>
  </TitlesOfParts>
  <Company>KSU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Introduction</dc:title>
  <dc:creator>KSU</dc:creator>
  <cp:lastModifiedBy>Lian, Xiang</cp:lastModifiedBy>
  <cp:revision>507</cp:revision>
  <dcterms:created xsi:type="dcterms:W3CDTF">2006-08-30T09:37:06Z</dcterms:created>
  <dcterms:modified xsi:type="dcterms:W3CDTF">2019-10-07T04:19:16Z</dcterms:modified>
</cp:coreProperties>
</file>