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81" r:id="rId4"/>
    <p:sldId id="353" r:id="rId5"/>
    <p:sldId id="358" r:id="rId6"/>
    <p:sldId id="357" r:id="rId7"/>
    <p:sldId id="343" r:id="rId8"/>
    <p:sldId id="344" r:id="rId9"/>
    <p:sldId id="352" r:id="rId10"/>
    <p:sldId id="380" r:id="rId11"/>
    <p:sldId id="351" r:id="rId12"/>
    <p:sldId id="381" r:id="rId13"/>
    <p:sldId id="345" r:id="rId14"/>
    <p:sldId id="382" r:id="rId15"/>
    <p:sldId id="346" r:id="rId16"/>
    <p:sldId id="359" r:id="rId17"/>
    <p:sldId id="364" r:id="rId18"/>
    <p:sldId id="388" r:id="rId19"/>
    <p:sldId id="360" r:id="rId20"/>
    <p:sldId id="363" r:id="rId21"/>
    <p:sldId id="361" r:id="rId22"/>
    <p:sldId id="362" r:id="rId23"/>
    <p:sldId id="347" r:id="rId24"/>
    <p:sldId id="365" r:id="rId25"/>
    <p:sldId id="348" r:id="rId26"/>
    <p:sldId id="349" r:id="rId27"/>
    <p:sldId id="366" r:id="rId28"/>
    <p:sldId id="367" r:id="rId29"/>
    <p:sldId id="373" r:id="rId30"/>
    <p:sldId id="374" r:id="rId31"/>
    <p:sldId id="375" r:id="rId32"/>
    <p:sldId id="368" r:id="rId33"/>
    <p:sldId id="369" r:id="rId34"/>
    <p:sldId id="370" r:id="rId35"/>
    <p:sldId id="376" r:id="rId36"/>
    <p:sldId id="377" r:id="rId37"/>
    <p:sldId id="387" r:id="rId38"/>
    <p:sldId id="393" r:id="rId39"/>
    <p:sldId id="389" r:id="rId40"/>
    <p:sldId id="390" r:id="rId41"/>
    <p:sldId id="391" r:id="rId42"/>
    <p:sldId id="392" r:id="rId43"/>
    <p:sldId id="379" r:id="rId44"/>
    <p:sldId id="383" r:id="rId45"/>
    <p:sldId id="394" r:id="rId46"/>
    <p:sldId id="378" r:id="rId47"/>
    <p:sldId id="384" r:id="rId48"/>
    <p:sldId id="385" r:id="rId49"/>
    <p:sldId id="386" r:id="rId50"/>
    <p:sldId id="371" r:id="rId51"/>
    <p:sldId id="372" r:id="rId52"/>
    <p:sldId id="399" r:id="rId53"/>
    <p:sldId id="422" r:id="rId54"/>
    <p:sldId id="404" r:id="rId55"/>
    <p:sldId id="350" r:id="rId56"/>
    <p:sldId id="406" r:id="rId57"/>
    <p:sldId id="395" r:id="rId58"/>
    <p:sldId id="396" r:id="rId59"/>
    <p:sldId id="400" r:id="rId60"/>
    <p:sldId id="397" r:id="rId61"/>
    <p:sldId id="412" r:id="rId62"/>
    <p:sldId id="413" r:id="rId63"/>
    <p:sldId id="414" r:id="rId64"/>
    <p:sldId id="416" r:id="rId65"/>
    <p:sldId id="417" r:id="rId66"/>
    <p:sldId id="418" r:id="rId67"/>
    <p:sldId id="419" r:id="rId68"/>
    <p:sldId id="398" r:id="rId69"/>
    <p:sldId id="401" r:id="rId70"/>
    <p:sldId id="407" r:id="rId71"/>
    <p:sldId id="402" r:id="rId72"/>
    <p:sldId id="408" r:id="rId73"/>
    <p:sldId id="409" r:id="rId74"/>
    <p:sldId id="415" r:id="rId75"/>
    <p:sldId id="410" r:id="rId76"/>
    <p:sldId id="411" r:id="rId77"/>
    <p:sldId id="403" r:id="rId78"/>
    <p:sldId id="421" r:id="rId79"/>
    <p:sldId id="423" r:id="rId80"/>
    <p:sldId id="424" r:id="rId81"/>
    <p:sldId id="425" r:id="rId82"/>
    <p:sldId id="426" r:id="rId83"/>
    <p:sldId id="341" r:id="rId84"/>
    <p:sldId id="405" r:id="rId85"/>
    <p:sldId id="342" r:id="rId86"/>
    <p:sldId id="42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FFC5C5"/>
    <a:srgbClr val="FF33CC"/>
    <a:srgbClr val="006600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084" autoAdjust="0"/>
  </p:normalViewPr>
  <p:slideViewPr>
    <p:cSldViewPr>
      <p:cViewPr varScale="1">
        <p:scale>
          <a:sx n="128" d="100"/>
          <a:sy n="128" d="100"/>
        </p:scale>
        <p:origin x="2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+_tre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https://en.wikipedia.org/wiki/R%2B_tree#Advantages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https://en.wikipedia.org/wiki/R*_tree</a:t>
            </a:r>
          </a:p>
          <a:p>
            <a:r>
              <a:rPr lang="en-US" dirty="0" smtClean="0"/>
              <a:t>http://infolab.usc.edu/csci587/Fall2016/slides/session3-spatial-index-rtree.pdf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7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https://en.wikipedia.org/wiki/Curse_of_dimensionality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9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http://www.cs.uml.edu/~cchen/580-S06/reading/WJ96.pdf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A. White and R. Jain. Similarity Indexing with the SS-tree.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7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https://pdfs.semanticscholar.org/20b5/fc20821968a2e990183ee4613c591951597c.pdf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2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An Efficient Access Method for Similarity Search in Metric Spaces. In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http://repository.cmu.edu/cgi/viewcontent.cgi?article=1551&amp;context=compsci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https://en.wikipedia.org/wiki/Edit_distance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0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https://en.wikipedia.org/wiki/Hausdorff_distance</a:t>
            </a:r>
          </a:p>
          <a:p>
            <a:r>
              <a:rPr lang="en-US" dirty="0" smtClean="0"/>
              <a:t>http://cgm.cs.mcgill.ca/~godfried/teaching/cg-projects/98/normand/main.html#whatis</a:t>
            </a:r>
          </a:p>
          <a:p>
            <a:endParaRPr lang="en-US" dirty="0" smtClean="0"/>
          </a:p>
          <a:p>
            <a:r>
              <a:rPr lang="en-US" dirty="0" smtClean="0"/>
              <a:t>http://vellum.cz/~mikc/oss-projects/CarRecognition/doc/dp/node29.html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https://en.wikipedia.org/wiki/Hamming_distance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7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9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https://en.wikipedia.org/wiki/K-d_tree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3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0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https://en.wikipedia.org/wiki/Inverted_index</a:t>
            </a:r>
          </a:p>
          <a:p>
            <a:endParaRPr lang="en-US" dirty="0" smtClean="0"/>
          </a:p>
          <a:p>
            <a:r>
              <a:rPr lang="en-US" dirty="0" smtClean="0"/>
              <a:t>cecs.wright.edu/~</a:t>
            </a:r>
            <a:r>
              <a:rPr lang="en-US" dirty="0" err="1" smtClean="0"/>
              <a:t>tkprasad</a:t>
            </a:r>
            <a:r>
              <a:rPr lang="en-US" dirty="0" smtClean="0"/>
              <a:t>/courses/cs499/L03InvertedIndex.ppt</a:t>
            </a:r>
          </a:p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2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5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A546-4EC7-42FD-A73C-8D22DC63A7E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V. </a:t>
            </a:r>
            <a:r>
              <a:rPr lang="en-US" dirty="0" err="1" smtClean="0"/>
              <a:t>Hristidis</a:t>
            </a:r>
            <a:r>
              <a:rPr lang="en-US" dirty="0" smtClean="0"/>
              <a:t> and Y. </a:t>
            </a:r>
            <a:r>
              <a:rPr lang="en-US" dirty="0" err="1" smtClean="0"/>
              <a:t>Papakonstantinou</a:t>
            </a:r>
            <a:r>
              <a:rPr lang="en-US" dirty="0" smtClean="0"/>
              <a:t>. Discover: Keyword search in relational databases. In VLDB, 2002.</a:t>
            </a:r>
          </a:p>
          <a:p>
            <a:endParaRPr 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742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1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2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1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https://web.stanford.edu/class/cs276/handouts/lecture6-tfidf.ppt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2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99AF-8A2C-49E6-9F56-CA8D3635B97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912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689D-5E68-4695-8659-9EA4094151E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8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165BD-1DF9-4F53-9FA1-438D6B8D8A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008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2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1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https://en.wikipedia.org/wiki/Locality-sensitive_hashing#LSH_algorithm_for_nearest_neighbor_search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CE721-CC4D-4390-A7DE-57DA3877AA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about k-D-</a:t>
            </a:r>
            <a:r>
              <a:rPr lang="en-US" altLang="en-US" dirty="0" err="1" smtClean="0"/>
              <a:t>Btree</a:t>
            </a:r>
            <a:r>
              <a:rPr lang="en-US" altLang="en-US" dirty="0" smtClean="0"/>
              <a:t>?</a:t>
            </a:r>
            <a:r>
              <a:rPr lang="en-US" altLang="en-US" baseline="0" dirty="0" smtClean="0"/>
              <a:t> http://repository.cmu.edu/cgi/viewcontent.cgi?article=3451&amp;context=compsci </a:t>
            </a:r>
          </a:p>
          <a:p>
            <a:endParaRPr lang="en-US" altLang="en-US" baseline="0" dirty="0" smtClean="0"/>
          </a:p>
          <a:p>
            <a:r>
              <a:rPr lang="en-US" dirty="0" smtClean="0"/>
              <a:t>The K-D-B-Tree : a search structure for large multidimensional dynamic indexes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16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http://cglab.ca/~cdillaba/comp5409_project/R_Trees.html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http://sysnet.ucsd.edu/~cfleizac/cse262/R-Trees.ppt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</a:t>
            </a:r>
            <a:r>
              <a:rPr lang="en-US" alt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R-tree</a:t>
            </a:r>
            <a:endParaRPr lang="en-US" dirty="0" smtClean="0"/>
          </a:p>
          <a:p>
            <a:r>
              <a:rPr lang="en-US" dirty="0" smtClean="0"/>
              <a:t>http://ftp.informatik.rwth-aachen.de/Publications/CEUR-WS/Vol-74/files/FORUM_18.pdf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pdfs.semanticscholar.org/83f6/d2b79b68af1115db013907df78b96dd82ea7.pdf" TargetMode="External"/><Relationship Id="rId3" Type="http://schemas.openxmlformats.org/officeDocument/2006/relationships/hyperlink" Target="http://repository.cmu.edu/cgi/viewcontent.cgi?article=3451&amp;context=compsci" TargetMode="External"/><Relationship Id="rId7" Type="http://schemas.openxmlformats.org/officeDocument/2006/relationships/hyperlink" Target="https://www.cs.umd.edu/class/fall2002/cmsc818s/Readings/rstar-tree.pdf" TargetMode="External"/><Relationship Id="rId2" Type="http://schemas.openxmlformats.org/officeDocument/2006/relationships/hyperlink" Target="https://pdfs.semanticscholar.org/65ee/4429b5509173f12309539e809ac533e8469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viewdoc/summary?doi=10.1.1.45.3272" TargetMode="External"/><Relationship Id="rId5" Type="http://schemas.openxmlformats.org/officeDocument/2006/relationships/hyperlink" Target="http://www-db.deis.unibo.it/courses/SI-LS/papers/Gut84.pdf" TargetMode="External"/><Relationship Id="rId4" Type="http://schemas.openxmlformats.org/officeDocument/2006/relationships/hyperlink" Target="http://jcgt.org/published/0004/01/03/paper.pdf" TargetMode="External"/><Relationship Id="rId9" Type="http://schemas.openxmlformats.org/officeDocument/2006/relationships/hyperlink" Target="http://www.vldb.org/conf/1999/P49.pdf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mis.isti.cnr.it/amato/similarity-search-book/SAC-07-tutorial.pdf" TargetMode="External"/><Relationship Id="rId3" Type="http://schemas.openxmlformats.org/officeDocument/2006/relationships/hyperlink" Target="https://pdfs.semanticscholar.org/20b5/fc20821968a2e990183ee4613c591951597c.pdf" TargetMode="External"/><Relationship Id="rId7" Type="http://schemas.openxmlformats.org/officeDocument/2006/relationships/hyperlink" Target="http://dl.acm.org/citation.cfm?id=1076819" TargetMode="External"/><Relationship Id="rId2" Type="http://schemas.openxmlformats.org/officeDocument/2006/relationships/hyperlink" Target="http://www.cs.uml.edu/~cchen/580-S06/reading/WJ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91925" TargetMode="External"/><Relationship Id="rId5" Type="http://schemas.openxmlformats.org/officeDocument/2006/relationships/hyperlink" Target="http://ieeexplore.ieee.org/document/914877/?reload=true" TargetMode="External"/><Relationship Id="rId4" Type="http://schemas.openxmlformats.org/officeDocument/2006/relationships/hyperlink" Target="http://www.vldb.org/conf/1997/P426.PDF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Indexing (2)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in the Multidimensional Space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388682"/>
            <a:ext cx="4487549" cy="4481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https://en.wikipedia.org/wiki/R-tree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space, an MBR in the R-tree is in the form of: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2 MBRs,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MBR,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bounds both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940" y="4406178"/>
            <a:ext cx="1143000" cy="121920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2240" y="4856988"/>
            <a:ext cx="1143000" cy="516775"/>
          </a:xfrm>
          <a:prstGeom prst="rect">
            <a:avLst/>
          </a:prstGeom>
          <a:solidFill>
            <a:srgbClr val="0000CC">
              <a:alpha val="15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58674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29774" y="531914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1098" y="4631394"/>
            <a:ext cx="4115702" cy="1244906"/>
            <a:chOff x="4571098" y="4264819"/>
            <a:chExt cx="4115702" cy="124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098" y="4264819"/>
              <a:ext cx="4115702" cy="124490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671302" y="4264819"/>
              <a:ext cx="0" cy="448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302" y="2996475"/>
            <a:ext cx="4115702" cy="294712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Construction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1094" y="1379606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loading: bottom-up R-tree construction (e.g., sorting objects by Hilbert curve and grouping them)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capacity,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338375"/>
            <a:ext cx="4000262" cy="2586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451" y="3760704"/>
            <a:ext cx="1150749" cy="89890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02096" y="4659606"/>
            <a:ext cx="1674718" cy="41845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9303" y="3091919"/>
            <a:ext cx="412898" cy="398856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772" y="325994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7950" y="4458128"/>
            <a:ext cx="1150749" cy="1038231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7878" y="544390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0063" y="3823242"/>
            <a:ext cx="1027497" cy="249060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74221" y="322566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8097" y="3763571"/>
            <a:ext cx="393304" cy="140747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81400" y="410037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6680" y="5421364"/>
            <a:ext cx="1670100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015" y="5413266"/>
            <a:ext cx="1641547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98867" y="4678459"/>
            <a:ext cx="1656938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1" y="3091028"/>
            <a:ext cx="414579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14358" y="3091028"/>
            <a:ext cx="384509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361" y="3099283"/>
            <a:ext cx="433134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727501"/>
            <a:ext cx="3146156" cy="1807786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4131" y="3046280"/>
            <a:ext cx="1713364" cy="460861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1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6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objects,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be inserted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chosen leaf node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node?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285" y="37338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886200"/>
            <a:ext cx="3007210" cy="11610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select a leaf node,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place the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room for another entry, add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otherwise, 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two split nodes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old entries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AdjustTree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propagate changes upwards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split causes the root to split, then create a new root whose children are the two split nodes (i.e., the height of the tree is larger)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branch to descend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branch such that the insertion causes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enlargement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rectangle, or MBR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ties, choose the branch with the MBR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smallest area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1910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715" y="4337099"/>
            <a:ext cx="3536161" cy="13652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R-Tree 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2888" y="3390608"/>
            <a:ext cx="1185593" cy="1333792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816" y="2362200"/>
            <a:ext cx="2169908" cy="2371186"/>
          </a:xfrm>
          <a:prstGeom prst="rect">
            <a:avLst/>
          </a:prstGeom>
          <a:noFill/>
          <a:ln w="349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7940" y="3390608"/>
            <a:ext cx="1827270" cy="1333792"/>
          </a:xfrm>
          <a:prstGeom prst="rect">
            <a:avLst/>
          </a:prstGeom>
          <a:noFill/>
          <a:ln w="3492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7940" y="4347810"/>
            <a:ext cx="83492" cy="1284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641674"/>
            <a:ext cx="402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216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197" y="3390608"/>
            <a:ext cx="1185593" cy="13337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28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20167" y="4239518"/>
            <a:ext cx="2782567" cy="1411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2155" y="3909305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21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1286233" y="4205703"/>
            <a:ext cx="2361496" cy="142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1676400"/>
            <a:ext cx="0" cy="4294316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76400"/>
            <a:ext cx="0" cy="4247668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Quadtree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latin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</a:rPr>
              <a:t>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Inverted </a:t>
            </a:r>
            <a:r>
              <a:rPr lang="en-US" altLang="zh-CN" sz="2400" dirty="0"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Locality sensitive hashing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Distributed indexes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into the chosen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full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split the node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4114800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9507" y="469499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21071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87307" y="4246196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7306" y="3200400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527518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56" y="5679264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188803"/>
            <a:ext cx="229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24400" y="4991392"/>
            <a:ext cx="1676400" cy="500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9506" y="3178976"/>
            <a:ext cx="1780293" cy="18124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15407" y="3210718"/>
            <a:ext cx="895591" cy="2360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4600" y="4702609"/>
            <a:ext cx="2021305" cy="863087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5406" y="3205559"/>
            <a:ext cx="4114801" cy="1337035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803" y="4246196"/>
            <a:ext cx="3499996" cy="1337839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3209937"/>
            <a:ext cx="3388706" cy="31928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all possible groupings and choose the best one with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in the worse case,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possible groupings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as large as 50)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159" y="3873899"/>
            <a:ext cx="4559682" cy="2679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Quadratic-Cost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two of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 entries as the first two elements of two split groups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entries have the </a:t>
            </a:r>
            <a:r>
              <a:rPr lang="en-US" altLang="en-US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wasted area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given by the area of MBR covering these two entries minus the areas of two entries themselves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time, each time with the minimum enlarged area (resolve ties by selecting the one with the smallest area)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257800"/>
            <a:ext cx="2217821" cy="115808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25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421" y="595868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Linear-Cost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seed pickup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extreme rectangles/objects for all dimensions (i.e., the ones </a:t>
            </a:r>
            <a:r>
              <a:rPr lang="en-US" alt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low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b="1" u="sng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lowest high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shape of the rectangle by dividing by the width of rectangle along each dimension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most extreme pair, i.e., with the greatest normalized separation along any dimension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(intuitive?)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(the same as the Quadratic Algorithm)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1083931"/>
            <a:ext cx="2229853" cy="1218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1083931"/>
            <a:ext cx="609600" cy="33370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199" y="1509880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2646" y="1754522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2394284"/>
            <a:ext cx="32004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08707" y="201328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96199" y="2057400"/>
            <a:ext cx="8020" cy="500373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37160" y="1412093"/>
            <a:ext cx="12031" cy="1094905"/>
          </a:xfrm>
          <a:prstGeom prst="line">
            <a:avLst/>
          </a:prstGeom>
          <a:ln w="190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Deletion for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location of an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less than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objects, then handle the underflow of the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leaf node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Re-insert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Insert Algorithm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in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NN,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113" y="990600"/>
            <a:ext cx="3880982" cy="149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51197"/>
            <a:ext cx="6172200" cy="3654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257800" y="4701088"/>
            <a:ext cx="1447800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58604" y="4701088"/>
            <a:ext cx="1218596" cy="177310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6854" y="4251091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5126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3605" y="3979862"/>
            <a:ext cx="895954" cy="53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4905" y="429945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Point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constructed R-tree for the same set of objects is not unique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order of object insertions/deletions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range query, we need to check multiple MBRs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tackle the drawbacks of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900" y="3894032"/>
            <a:ext cx="111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222" y="2109749"/>
            <a:ext cx="4305362" cy="40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2174" y="5003426"/>
            <a:ext cx="1310426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7050" y="4296905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91200" y="5003426"/>
            <a:ext cx="1219200" cy="482974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319" y="2933840"/>
            <a:ext cx="457681" cy="483682"/>
          </a:xfrm>
          <a:prstGeom prst="rect">
            <a:avLst/>
          </a:prstGeom>
          <a:solidFill>
            <a:srgbClr val="3333FF">
              <a:alpha val="20000"/>
            </a:srgbClr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3488960"/>
            <a:ext cx="1447800" cy="106295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264" y="237632"/>
            <a:ext cx="4094271" cy="1511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042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both coverage and overlap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16" y="2362200"/>
            <a:ext cx="4059964" cy="378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123" y="6110307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657" y="2431054"/>
            <a:ext cx="3738363" cy="371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954" y="6112891"/>
            <a:ext cx="113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484" y="2362200"/>
            <a:ext cx="3951680" cy="21124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4586" y="2362200"/>
            <a:ext cx="4050497" cy="2112433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93364" y="2205423"/>
            <a:ext cx="64168" cy="436654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from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nodes are not guaranteed to be at least half filled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entries of any internal node do not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ID may be stored in more than one leaf node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243638"/>
            <a:ext cx="39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https://en.wikipedia.org/wiki/R%2B_tree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2100"/>
            <a:ext cx="3125494" cy="310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875" y="3320716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5913" y="3962400"/>
            <a:ext cx="5631288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3663" y="5293895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98406" y="5285875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range queries, we do not need to access overlapping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point queries, only a single path from root to a leaf node needs to be accessed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cost: objects may be stored in multiple leaf nodes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height of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-tree may increase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Construction and maintenance are more complex than R-trees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Insert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insert an object with non-zero area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may be broken to multiple sub-rectangles, and inserted into more than one leaf node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leaf nodes are full (i.e., overflowing), then nodes are split and splits are propagated to parent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919" y="4621045"/>
            <a:ext cx="5631288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215063" y="5944770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9806" y="5936750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657600"/>
            <a:ext cx="3125494" cy="3108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8275" y="3971591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Split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total space occupied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 (2D example) by a line parallel to either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x_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total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</a:t>
            </a:r>
          </a:p>
          <a:p>
            <a:pPr lvl="2" algn="just"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space coverage accrued by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sub-regions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rectangle splits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aims to minimize the areas of the index nodes (e.g., while splitting nodes)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further optimized the R-tree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covered by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among index MBR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(perimeter) of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Essentially: coverage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overlap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ChooseSubtree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is a leaf node, choose a branch using the following criteria (in order):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overlap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Overflow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axis to split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entries into 2 groups along the selected axis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axis, sort entries by lower/upper values of MBRs and divide them into two groups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sum,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all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values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perimeters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different partitions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axis with the smallest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selected axis, choose the partitioning with the minimal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values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einsert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nodes, instead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splitting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reinsert, we may avoid the splitting of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well-clustered groups of entries in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coverage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Curse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dimensionality,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the R-tree index (and its variants) is high (e.g., &gt;16), the performance of R-tree degrades dramatically, which may be even worse than 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 on the entire data set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reasons are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high dimensional space, there are many overlapping MBRs in the R-tree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capacity becomes smaller for high dimensional objects, which makes the tree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792714"/>
            <a:ext cx="3276600" cy="232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5359638"/>
            <a:ext cx="38862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39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R-tree on the number of dimensions over real data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00600" y="4380131"/>
            <a:ext cx="1600200" cy="59799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47"/>
            <a:ext cx="609600" cy="1261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Overlaps in the R</a:t>
            </a:r>
            <a:r>
              <a:rPr lang="en-US" alt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for High Dimensional Data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923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MBRs 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percentage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covered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more than one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</a:p>
          <a:p>
            <a:pPr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overlap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data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fall in the overlapping portion of the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295" y="2252003"/>
            <a:ext cx="2267665" cy="721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70" y="3701107"/>
            <a:ext cx="2435634" cy="70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96" y="4445073"/>
            <a:ext cx="3391127" cy="2251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623" y="4419600"/>
            <a:ext cx="3386680" cy="2294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8309903" y="483768"/>
            <a:ext cx="457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1303" y="781651"/>
            <a:ext cx="457200" cy="6096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5603" y="927520"/>
            <a:ext cx="457200" cy="609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tree) 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to improve the performance of the tree index over high dimensional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4095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 (short for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 partitioning data structure, binary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non-leaf node is split by a hyperplane on a selected dimension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61" y="3227163"/>
            <a:ext cx="3123714" cy="318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66" y="3733800"/>
            <a:ext cx="3495067" cy="168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204" y="54446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(7,2)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61037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(5,4)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3068" y="5105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3058102"/>
            <a:ext cx="0" cy="34738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5555314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1787" y="61288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155" y="3201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12970" y="5057259"/>
            <a:ext cx="2663630" cy="4227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42683" y="4981643"/>
            <a:ext cx="159686" cy="159686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176" y="5290066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59844" y="6473385"/>
            <a:ext cx="6934200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 tree decomposition for the point set: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(2,3), (5,4), (9,6), (4,7), (8,1), (7,2)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 animBg="1"/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directory nodes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(with larger node sizes where necessary)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insertions,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created to avoid overlap due to splits in the directory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822798"/>
            <a:ext cx="4437197" cy="2276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an X-tree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an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overlap-minimal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 of a directory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MBRs in the node into two subsets such that the overlap of MBRs of two subsets is minimal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possible for point data (i.e., </a:t>
            </a:r>
            <a:r>
              <a:rPr lang="en-US" alt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possible for MBR objects</a:t>
            </a:r>
          </a:p>
          <a:p>
            <a:pPr lvl="3"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446" y="4782186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4766" y="488066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8066" y="4247601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45566" y="4664955"/>
            <a:ext cx="2209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41266" y="4829078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967239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9300" y="4334180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4554489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882183"/>
            <a:ext cx="0" cy="2057400"/>
          </a:xfrm>
          <a:prstGeom prst="line">
            <a:avLst/>
          </a:prstGeom>
          <a:ln w="25400">
            <a:solidFill>
              <a:srgbClr val="00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93" y="4512377"/>
            <a:ext cx="1278683" cy="12786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4241" y="4758910"/>
            <a:ext cx="1157654" cy="53054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2862" y="4240007"/>
            <a:ext cx="431409" cy="37888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4038600"/>
            <a:ext cx="1752600" cy="1752460"/>
          </a:xfrm>
          <a:prstGeom prst="ellipse">
            <a:avLst/>
          </a:prstGeom>
          <a:noFill/>
          <a:ln>
            <a:solidFill>
              <a:srgbClr val="FF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579833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9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Comparisons Between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and 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Point Data (70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368062"/>
            <a:ext cx="3886200" cy="302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362200"/>
            <a:ext cx="3900676" cy="302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SS-tree is a height-balanced tree, where each node is a sphere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between two objects is given by a weighted Euclidean distance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276599"/>
            <a:ext cx="3216081" cy="291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818" y="3276600"/>
            <a:ext cx="3901431" cy="260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699413"/>
            <a:ext cx="3657600" cy="474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in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is represented by 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sphere, centered at a centroid of underlying objects and with a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895600"/>
            <a:ext cx="3124200" cy="29185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vs.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1" y="1470438"/>
            <a:ext cx="4343400" cy="327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611" y="1447800"/>
            <a:ext cx="4308151" cy="335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1" y="88675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901" y="94776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rot="786952">
            <a:off x="550454" y="1787253"/>
            <a:ext cx="4038600" cy="8156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1880">
            <a:off x="5067620" y="2967433"/>
            <a:ext cx="3799089" cy="7098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57749" y="847725"/>
            <a:ext cx="1981199" cy="79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09054" y="882423"/>
            <a:ext cx="62865" cy="200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2921" y="457200"/>
            <a:ext cx="377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SS-Tree (bounding spheres)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873" y="5334000"/>
            <a:ext cx="82809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regions has more influence on the performance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(NN) queries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648200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250" y="4686684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11" y="2755278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3213" y="2789974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14055">
            <a:off x="504495" y="3818911"/>
            <a:ext cx="4038600" cy="86105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7395" y="2455742"/>
            <a:ext cx="4038600" cy="29564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66122" y="2614891"/>
            <a:ext cx="1340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 (MBRs)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26013" y="2715135"/>
            <a:ext cx="2027971" cy="377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89711" y="3444942"/>
            <a:ext cx="30952" cy="2617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23" grpId="0" animBg="1"/>
      <p:bldP spid="24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666308" y="2362198"/>
            <a:ext cx="3810000" cy="3768725"/>
          </a:xfrm>
          <a:prstGeom prst="ellipse">
            <a:avLst/>
          </a:prstGeom>
          <a:solidFill>
            <a:srgbClr val="FF33CC">
              <a:alpha val="1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Sphere/Rectangle-tree (SR-tree)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308" y="3030682"/>
            <a:ext cx="3810000" cy="2209800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6308" y="2362200"/>
            <a:ext cx="3810000" cy="37687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2557" y="40212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0118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0855" y="4495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09455" y="3030682"/>
            <a:ext cx="318654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9455" y="5240482"/>
            <a:ext cx="334310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79679" y="2444292"/>
            <a:ext cx="1310426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3997" y="3831063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3816" y="3345044"/>
            <a:ext cx="392577" cy="5374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5078" y="5448444"/>
            <a:ext cx="655213" cy="474518"/>
          </a:xfrm>
          <a:prstGeom prst="rect">
            <a:avLst/>
          </a:prstGeom>
          <a:solidFill>
            <a:srgbClr val="00B050">
              <a:alpha val="20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53200" y="4724400"/>
            <a:ext cx="1143000" cy="96130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5458" y="6148240"/>
            <a:ext cx="8311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 animBg="1"/>
      <p:bldP spid="13" grpId="0" animBg="1"/>
      <p:bldP spid="15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2138" y="1569431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– similar to the SS-tree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both bounding rectangles and spheres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bounding sphere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of points,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344486"/>
            <a:ext cx="2058583" cy="1265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5" y="4752975"/>
            <a:ext cx="4105275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deletion causes no underflow, then simply delete this entry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underflowing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is removed, and entries in the leaf node are re-inserted into the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SR-Tree vs. 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data 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6816" y="2283682"/>
            <a:ext cx="4497183" cy="3489772"/>
            <a:chOff x="4646816" y="1905000"/>
            <a:chExt cx="4497183" cy="3489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6816" y="1905000"/>
              <a:ext cx="4420984" cy="33307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5076748"/>
              <a:ext cx="3962399" cy="3180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2283682"/>
            <a:ext cx="4724400" cy="3583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52" y="370801"/>
            <a:ext cx="8063447" cy="533400"/>
          </a:xfrm>
        </p:spPr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(55, 62) into the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2" name="Oval 6"/>
          <p:cNvSpPr>
            <a:spLocks noChangeArrowheads="1"/>
          </p:cNvSpPr>
          <p:nvPr/>
        </p:nvSpPr>
        <p:spPr bwMode="auto">
          <a:xfrm>
            <a:off x="4495800" y="2178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4648200" y="2178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53, 14</a:t>
            </a:r>
          </a:p>
        </p:txBody>
      </p:sp>
      <p:grpSp>
        <p:nvGrpSpPr>
          <p:cNvPr id="408584" name="Group 8"/>
          <p:cNvGrpSpPr>
            <a:grpSpLocks/>
          </p:cNvGrpSpPr>
          <p:nvPr/>
        </p:nvGrpSpPr>
        <p:grpSpPr bwMode="auto">
          <a:xfrm>
            <a:off x="2590800" y="2787650"/>
            <a:ext cx="914400" cy="336550"/>
            <a:chOff x="2544" y="672"/>
            <a:chExt cx="576" cy="212"/>
          </a:xfrm>
        </p:grpSpPr>
        <p:sp>
          <p:nvSpPr>
            <p:cNvPr id="408585" name="Oval 9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86" name="Text Box 10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27, 28</a:t>
              </a:r>
            </a:p>
          </p:txBody>
        </p:sp>
      </p:grpSp>
      <p:sp>
        <p:nvSpPr>
          <p:cNvPr id="408588" name="Oval 12"/>
          <p:cNvSpPr>
            <a:spLocks noChangeArrowheads="1"/>
          </p:cNvSpPr>
          <p:nvPr/>
        </p:nvSpPr>
        <p:spPr bwMode="auto">
          <a:xfrm>
            <a:off x="6400800" y="27114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6553200" y="27114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65, 51</a:t>
            </a:r>
          </a:p>
        </p:txBody>
      </p:sp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3657600" y="3397250"/>
            <a:ext cx="914400" cy="336550"/>
            <a:chOff x="2544" y="672"/>
            <a:chExt cx="576" cy="212"/>
          </a:xfrm>
        </p:grpSpPr>
        <p:sp>
          <p:nvSpPr>
            <p:cNvPr id="408591" name="Oval 1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2" name="Text Box 1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31, 85</a:t>
              </a:r>
            </a:p>
          </p:txBody>
        </p:sp>
      </p:grpSp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1295400" y="3397250"/>
            <a:ext cx="914400" cy="336550"/>
            <a:chOff x="2544" y="672"/>
            <a:chExt cx="576" cy="212"/>
          </a:xfrm>
        </p:grpSpPr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5" name="Text Box 1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30, 11</a:t>
              </a:r>
            </a:p>
          </p:txBody>
        </p:sp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5410200" y="3321050"/>
            <a:ext cx="914400" cy="336550"/>
            <a:chOff x="2544" y="672"/>
            <a:chExt cx="576" cy="212"/>
          </a:xfrm>
        </p:grpSpPr>
        <p:sp>
          <p:nvSpPr>
            <p:cNvPr id="408597" name="Oval 21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8" name="Text Box 22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70, 3</a:t>
              </a:r>
            </a:p>
          </p:txBody>
        </p:sp>
      </p:grpSp>
      <p:sp>
        <p:nvSpPr>
          <p:cNvPr id="408600" name="Oval 24"/>
          <p:cNvSpPr>
            <a:spLocks noChangeArrowheads="1"/>
          </p:cNvSpPr>
          <p:nvPr/>
        </p:nvSpPr>
        <p:spPr bwMode="auto">
          <a:xfrm>
            <a:off x="7315200" y="3321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7467600" y="3321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99, 90</a:t>
            </a:r>
          </a:p>
        </p:txBody>
      </p: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609600" y="4127500"/>
            <a:ext cx="914400" cy="336550"/>
            <a:chOff x="2544" y="672"/>
            <a:chExt cx="576" cy="212"/>
          </a:xfrm>
        </p:grpSpPr>
        <p:sp>
          <p:nvSpPr>
            <p:cNvPr id="408603" name="Oval 27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4" name="Text Box 28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29, 16</a:t>
              </a:r>
            </a:p>
          </p:txBody>
        </p:sp>
      </p:grpSp>
      <p:grpSp>
        <p:nvGrpSpPr>
          <p:cNvPr id="408605" name="Group 29"/>
          <p:cNvGrpSpPr>
            <a:grpSpLocks/>
          </p:cNvGrpSpPr>
          <p:nvPr/>
        </p:nvGrpSpPr>
        <p:grpSpPr bwMode="auto">
          <a:xfrm>
            <a:off x="1828800" y="4083050"/>
            <a:ext cx="914400" cy="336550"/>
            <a:chOff x="2544" y="672"/>
            <a:chExt cx="576" cy="212"/>
          </a:xfrm>
        </p:grpSpPr>
        <p:sp>
          <p:nvSpPr>
            <p:cNvPr id="408606" name="Oval 30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7" name="Text Box 31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40, 26</a:t>
              </a:r>
            </a:p>
          </p:txBody>
        </p:sp>
      </p:grpSp>
      <p:grpSp>
        <p:nvGrpSpPr>
          <p:cNvPr id="408608" name="Group 32"/>
          <p:cNvGrpSpPr>
            <a:grpSpLocks/>
          </p:cNvGrpSpPr>
          <p:nvPr/>
        </p:nvGrpSpPr>
        <p:grpSpPr bwMode="auto">
          <a:xfrm>
            <a:off x="3124200" y="4083050"/>
            <a:ext cx="914400" cy="336550"/>
            <a:chOff x="2544" y="672"/>
            <a:chExt cx="576" cy="212"/>
          </a:xfrm>
        </p:grpSpPr>
        <p:sp>
          <p:nvSpPr>
            <p:cNvPr id="408609" name="Oval 33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0" name="Text Box 34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7, 39</a:t>
              </a:r>
            </a:p>
          </p:txBody>
        </p:sp>
      </p:grpSp>
      <p:grpSp>
        <p:nvGrpSpPr>
          <p:cNvPr id="408611" name="Group 35"/>
          <p:cNvGrpSpPr>
            <a:grpSpLocks/>
          </p:cNvGrpSpPr>
          <p:nvPr/>
        </p:nvGrpSpPr>
        <p:grpSpPr bwMode="auto">
          <a:xfrm>
            <a:off x="4419600" y="4051300"/>
            <a:ext cx="914400" cy="336550"/>
            <a:chOff x="2544" y="672"/>
            <a:chExt cx="576" cy="212"/>
          </a:xfrm>
        </p:grpSpPr>
        <p:sp>
          <p:nvSpPr>
            <p:cNvPr id="408612" name="Oval 36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3" name="Text Box 37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32, 29</a:t>
              </a:r>
            </a:p>
          </p:txBody>
        </p:sp>
      </p:grpSp>
      <p:sp>
        <p:nvSpPr>
          <p:cNvPr id="408615" name="Oval 39"/>
          <p:cNvSpPr>
            <a:spLocks noChangeArrowheads="1"/>
          </p:cNvSpPr>
          <p:nvPr/>
        </p:nvSpPr>
        <p:spPr bwMode="auto">
          <a:xfrm>
            <a:off x="6477000" y="40068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16" name="Text Box 40"/>
          <p:cNvSpPr txBox="1">
            <a:spLocks noChangeArrowheads="1"/>
          </p:cNvSpPr>
          <p:nvPr/>
        </p:nvSpPr>
        <p:spPr bwMode="auto">
          <a:xfrm>
            <a:off x="6629400" y="4006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82, 64</a:t>
            </a:r>
          </a:p>
        </p:txBody>
      </p:sp>
      <p:grpSp>
        <p:nvGrpSpPr>
          <p:cNvPr id="408617" name="Group 41"/>
          <p:cNvGrpSpPr>
            <a:grpSpLocks/>
          </p:cNvGrpSpPr>
          <p:nvPr/>
        </p:nvGrpSpPr>
        <p:grpSpPr bwMode="auto">
          <a:xfrm>
            <a:off x="7315200" y="4845050"/>
            <a:ext cx="914400" cy="336550"/>
            <a:chOff x="2544" y="672"/>
            <a:chExt cx="576" cy="212"/>
          </a:xfrm>
        </p:grpSpPr>
        <p:sp>
          <p:nvSpPr>
            <p:cNvPr id="408618" name="Oval 42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9" name="Text Box 43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73, 75</a:t>
              </a:r>
            </a:p>
          </p:txBody>
        </p:sp>
      </p:grpSp>
      <p:grpSp>
        <p:nvGrpSpPr>
          <p:cNvPr id="408620" name="Group 44"/>
          <p:cNvGrpSpPr>
            <a:grpSpLocks/>
          </p:cNvGrpSpPr>
          <p:nvPr/>
        </p:nvGrpSpPr>
        <p:grpSpPr bwMode="auto">
          <a:xfrm>
            <a:off x="3810000" y="4921250"/>
            <a:ext cx="914400" cy="336550"/>
            <a:chOff x="2544" y="672"/>
            <a:chExt cx="576" cy="212"/>
          </a:xfrm>
        </p:grpSpPr>
        <p:sp>
          <p:nvSpPr>
            <p:cNvPr id="408621" name="Oval 4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2" name="Text Box 4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15, 61</a:t>
              </a:r>
            </a:p>
          </p:txBody>
        </p:sp>
      </p:grpSp>
      <p:grpSp>
        <p:nvGrpSpPr>
          <p:cNvPr id="408623" name="Group 47"/>
          <p:cNvGrpSpPr>
            <a:grpSpLocks/>
          </p:cNvGrpSpPr>
          <p:nvPr/>
        </p:nvGrpSpPr>
        <p:grpSpPr bwMode="auto">
          <a:xfrm>
            <a:off x="1295400" y="4768850"/>
            <a:ext cx="914400" cy="336550"/>
            <a:chOff x="2544" y="672"/>
            <a:chExt cx="576" cy="212"/>
          </a:xfrm>
        </p:grpSpPr>
        <p:sp>
          <p:nvSpPr>
            <p:cNvPr id="408624" name="Oval 4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5" name="Text Box 4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38, 23</a:t>
              </a:r>
            </a:p>
          </p:txBody>
        </p:sp>
      </p:grpSp>
      <p:sp>
        <p:nvSpPr>
          <p:cNvPr id="408626" name="Line 50"/>
          <p:cNvSpPr>
            <a:spLocks noChangeShapeType="1"/>
          </p:cNvSpPr>
          <p:nvPr/>
        </p:nvSpPr>
        <p:spPr bwMode="auto">
          <a:xfrm flipH="1">
            <a:off x="3352800" y="248285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7" name="Line 51"/>
          <p:cNvSpPr>
            <a:spLocks noChangeShapeType="1"/>
          </p:cNvSpPr>
          <p:nvPr/>
        </p:nvSpPr>
        <p:spPr bwMode="auto">
          <a:xfrm>
            <a:off x="5257800" y="248285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8" name="Line 52"/>
          <p:cNvSpPr>
            <a:spLocks noChangeShapeType="1"/>
          </p:cNvSpPr>
          <p:nvPr/>
        </p:nvSpPr>
        <p:spPr bwMode="auto">
          <a:xfrm flipH="1">
            <a:off x="1828800" y="301625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9" name="Line 53"/>
          <p:cNvSpPr>
            <a:spLocks noChangeShapeType="1"/>
          </p:cNvSpPr>
          <p:nvPr/>
        </p:nvSpPr>
        <p:spPr bwMode="auto">
          <a:xfrm>
            <a:off x="3429000" y="30162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0" name="Line 54"/>
          <p:cNvSpPr>
            <a:spLocks noChangeShapeType="1"/>
          </p:cNvSpPr>
          <p:nvPr/>
        </p:nvSpPr>
        <p:spPr bwMode="auto">
          <a:xfrm flipH="1">
            <a:off x="5943600" y="30162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1" name="Line 55"/>
          <p:cNvSpPr>
            <a:spLocks noChangeShapeType="1"/>
          </p:cNvSpPr>
          <p:nvPr/>
        </p:nvSpPr>
        <p:spPr bwMode="auto">
          <a:xfrm>
            <a:off x="7162800" y="301625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2" name="Line 56"/>
          <p:cNvSpPr>
            <a:spLocks noChangeShapeType="1"/>
          </p:cNvSpPr>
          <p:nvPr/>
        </p:nvSpPr>
        <p:spPr bwMode="auto">
          <a:xfrm flipH="1">
            <a:off x="6934200" y="36258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3" name="Line 57"/>
          <p:cNvSpPr>
            <a:spLocks noChangeShapeType="1"/>
          </p:cNvSpPr>
          <p:nvPr/>
        </p:nvSpPr>
        <p:spPr bwMode="auto">
          <a:xfrm>
            <a:off x="7010400" y="43116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4" name="Line 58"/>
          <p:cNvSpPr>
            <a:spLocks noChangeShapeType="1"/>
          </p:cNvSpPr>
          <p:nvPr/>
        </p:nvSpPr>
        <p:spPr bwMode="auto">
          <a:xfrm flipH="1">
            <a:off x="1066800" y="370205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5" name="Line 59"/>
          <p:cNvSpPr>
            <a:spLocks noChangeShapeType="1"/>
          </p:cNvSpPr>
          <p:nvPr/>
        </p:nvSpPr>
        <p:spPr bwMode="auto">
          <a:xfrm>
            <a:off x="1905000" y="37020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6" name="Line 60"/>
          <p:cNvSpPr>
            <a:spLocks noChangeShapeType="1"/>
          </p:cNvSpPr>
          <p:nvPr/>
        </p:nvSpPr>
        <p:spPr bwMode="auto">
          <a:xfrm flipH="1">
            <a:off x="1828800" y="43878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7" name="Line 61"/>
          <p:cNvSpPr>
            <a:spLocks noChangeShapeType="1"/>
          </p:cNvSpPr>
          <p:nvPr/>
        </p:nvSpPr>
        <p:spPr bwMode="auto">
          <a:xfrm flipH="1">
            <a:off x="3657600" y="370205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8" name="Line 62"/>
          <p:cNvSpPr>
            <a:spLocks noChangeShapeType="1"/>
          </p:cNvSpPr>
          <p:nvPr/>
        </p:nvSpPr>
        <p:spPr bwMode="auto">
          <a:xfrm>
            <a:off x="4267200" y="37020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1" name="Oval 65"/>
          <p:cNvSpPr>
            <a:spLocks noChangeArrowheads="1"/>
          </p:cNvSpPr>
          <p:nvPr/>
        </p:nvSpPr>
        <p:spPr bwMode="auto">
          <a:xfrm>
            <a:off x="5715000" y="4845050"/>
            <a:ext cx="914400" cy="3048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2" name="Text Box 66"/>
          <p:cNvSpPr txBox="1">
            <a:spLocks noChangeArrowheads="1"/>
          </p:cNvSpPr>
          <p:nvPr/>
        </p:nvSpPr>
        <p:spPr bwMode="auto">
          <a:xfrm>
            <a:off x="5867400" y="4845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55,62</a:t>
            </a:r>
          </a:p>
        </p:txBody>
      </p:sp>
      <p:sp>
        <p:nvSpPr>
          <p:cNvPr id="408643" name="Line 67"/>
          <p:cNvSpPr>
            <a:spLocks noChangeShapeType="1"/>
          </p:cNvSpPr>
          <p:nvPr/>
        </p:nvSpPr>
        <p:spPr bwMode="auto">
          <a:xfrm flipH="1">
            <a:off x="6324600" y="4267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1" name="Line 75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2" name="AutoShape 76"/>
          <p:cNvSpPr>
            <a:spLocks noChangeArrowheads="1"/>
          </p:cNvSpPr>
          <p:nvPr/>
        </p:nvSpPr>
        <p:spPr bwMode="auto">
          <a:xfrm>
            <a:off x="4870450" y="1739900"/>
            <a:ext cx="292100" cy="4381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3" name="Text Box 77"/>
          <p:cNvSpPr txBox="1">
            <a:spLocks noChangeArrowheads="1"/>
          </p:cNvSpPr>
          <p:nvPr/>
        </p:nvSpPr>
        <p:spPr bwMode="auto">
          <a:xfrm>
            <a:off x="5334000" y="17399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&gt; 53, move right</a:t>
            </a:r>
          </a:p>
        </p:txBody>
      </p:sp>
      <p:sp>
        <p:nvSpPr>
          <p:cNvPr id="408654" name="Text Box 78"/>
          <p:cNvSpPr txBox="1">
            <a:spLocks noChangeArrowheads="1"/>
          </p:cNvSpPr>
          <p:nvPr/>
        </p:nvSpPr>
        <p:spPr bwMode="auto">
          <a:xfrm>
            <a:off x="7010400" y="2209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&gt; 51, move right</a:t>
            </a:r>
          </a:p>
        </p:txBody>
      </p:sp>
      <p:sp>
        <p:nvSpPr>
          <p:cNvPr id="408655" name="Text Box 79"/>
          <p:cNvSpPr txBox="1">
            <a:spLocks noChangeArrowheads="1"/>
          </p:cNvSpPr>
          <p:nvPr/>
        </p:nvSpPr>
        <p:spPr bwMode="auto">
          <a:xfrm>
            <a:off x="7467600" y="38227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&lt; 99, move left</a:t>
            </a:r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5334000" y="5257800"/>
            <a:ext cx="160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&lt; 64, move left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Null pointer, attach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212473"/>
            <a:ext cx="7924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https://www.csee.umbc.edu/courses/undergraduate/341/fall07/Lectures/KDTree/KDTrees.ppt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2921" y="21616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5082" y="2764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22" y="33872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865" y="40769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1527 0.0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07916 L 0.32917 0.1680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0.16805 L 0.19861 0.2680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41" grpId="0" animBg="1"/>
      <p:bldP spid="408642" grpId="0" build="allAtOnce"/>
      <p:bldP spid="408643" grpId="0" animBg="1"/>
      <p:bldP spid="408652" grpId="0" animBg="1"/>
      <p:bldP spid="408652" grpId="1" animBg="1"/>
      <p:bldP spid="408652" grpId="2" animBg="1"/>
      <p:bldP spid="408653" grpId="0"/>
      <p:bldP spid="408653" grpId="1"/>
      <p:bldP spid="408654" grpId="0"/>
      <p:bldP spid="408654" grpId="1"/>
      <p:bldP spid="408655" grpId="0"/>
      <p:bldP spid="408655" grpId="1"/>
      <p:bldP spid="4086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M-tree: A height-balanced tree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in metric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in metric spaces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Non-negativity: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≠ 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inequality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is one type of metric-space distances</a:t>
            </a:r>
          </a:p>
          <a:p>
            <a:pPr lvl="1" algn="just">
              <a:defRPr/>
            </a:pP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458270"/>
            <a:ext cx="822959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Efficient Access Method for Similarity Search in Metric Spaces. In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715296"/>
            <a:ext cx="1394714" cy="6973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(Manhattan distance)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(Euclidean distance)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-norm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strings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edit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minimum-weight series of edit operations that transforms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Insertion, deletion, substitution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shortest path distance in graphs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859527"/>
            <a:ext cx="3874814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962" y="3017608"/>
            <a:ext cx="2886075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576" y="277813"/>
            <a:ext cx="1399094" cy="139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between two sets,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Hausdorff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maximum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of a set to the nearest point in the other set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Earth mover's distance</a:t>
            </a:r>
          </a:p>
          <a:p>
            <a:pPr lvl="1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between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 distributions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3962400" cy="604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96623"/>
            <a:ext cx="3962400" cy="575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898837"/>
            <a:ext cx="4107711" cy="17305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 between two strings of equal length is the number of positions at which the corresponding symbols are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and 10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and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triangle inequality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of M-Tree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distance computations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40050" y="2667000"/>
            <a:ext cx="3308350" cy="3101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665067" y="2941835"/>
            <a:ext cx="793386" cy="120845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146856" y="4188011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81335" y="34282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953358" y="2838449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3655193" y="3937690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616053" y="34830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791191" y="424762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535592" y="519689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3195439" y="333929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953358" y="471123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854988" y="45192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376302" y="5004314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383903" y="4353118"/>
            <a:ext cx="206772" cy="206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41892" y="4553007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1590675" y="4118885"/>
            <a:ext cx="4657725" cy="33761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4512667" y="4118885"/>
            <a:ext cx="206772" cy="20677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radii,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)),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its parent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Pointers pointing to subtrees,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904" y="2198174"/>
            <a:ext cx="4772025" cy="1047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4490583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6400" y="553402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6072" y="523664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5685" y="5568330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5842" y="5924443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3783" y="556833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>
            <a:stCxn id="10" idx="1"/>
            <a:endCxn id="4" idx="6"/>
          </p:cNvCxnSpPr>
          <p:nvPr/>
        </p:nvCxnSpPr>
        <p:spPr>
          <a:xfrm flipH="1" flipV="1">
            <a:off x="3098800" y="5612832"/>
            <a:ext cx="499360" cy="334693"/>
          </a:xfrm>
          <a:prstGeom prst="line">
            <a:avLst/>
          </a:prstGeom>
          <a:ln w="19050">
            <a:solidFill>
              <a:srgbClr val="FF33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9" idx="3"/>
          </p:cNvCxnSpPr>
          <p:nvPr/>
        </p:nvCxnSpPr>
        <p:spPr>
          <a:xfrm flipH="1">
            <a:off x="3350562" y="6058978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8399" y="6313363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0184" y="6154398"/>
            <a:ext cx="544616" cy="322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35944" y="468526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66820" y="5078073"/>
            <a:ext cx="876580" cy="69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 animBg="1"/>
      <p:bldP spid="6" grpId="0"/>
      <p:bldP spid="13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M-Tree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metric index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6" y="1772398"/>
            <a:ext cx="8200494" cy="469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472237"/>
            <a:ext cx="7315200" cy="3678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http://www.nmis.isti.cnr.it/amato/similarity-search-book/SAC-07-tutorial.pdf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root, find a branch to descend such that: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multiple branches satisfying the inequality, select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with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having the closest distance to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 routing objects satisfying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exist, the choice is to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increase of the covering radius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inserting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full leaf node, we split the overflow node into two nodes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Policies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"volume"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"overlap"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 of)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the maximum of the two radii, max{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M_LB_DIST – minimize the Maximum Lower Bound on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farthest object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– randomly select routing objects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– select routing objects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objects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Entries Between Two Split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distribution: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Repeat until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empty: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4349750" y="1244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20,12,30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06705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15,18,27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26110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40,12,39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9367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17,16,22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39370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19,19,37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>
            <a:off x="56324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22,10,33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>
            <a:off x="73914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25,24,10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223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16,15,20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45720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12,14,20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>
            <a:off x="215265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18,16,18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>
            <a:off x="491490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24,9,30</a:t>
            </a:r>
          </a:p>
        </p:txBody>
      </p:sp>
      <p:sp>
        <p:nvSpPr>
          <p:cNvPr id="413712" name="Oval 16"/>
          <p:cNvSpPr>
            <a:spLocks noChangeArrowheads="1"/>
          </p:cNvSpPr>
          <p:nvPr/>
        </p:nvSpPr>
        <p:spPr bwMode="auto">
          <a:xfrm>
            <a:off x="64071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50,11,40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3937000" y="1625600"/>
            <a:ext cx="4127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4" name="Line 18"/>
          <p:cNvSpPr>
            <a:spLocks noChangeShapeType="1"/>
          </p:cNvSpPr>
          <p:nvPr/>
        </p:nvSpPr>
        <p:spPr bwMode="auto">
          <a:xfrm flipH="1">
            <a:off x="2698750" y="2260600"/>
            <a:ext cx="584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1936750" y="2971800"/>
            <a:ext cx="406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H="1">
            <a:off x="1022350" y="3733800"/>
            <a:ext cx="5651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1587500" y="3733800"/>
            <a:ext cx="7556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>
            <a:off x="3937000" y="2260600"/>
            <a:ext cx="26035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5480050" y="1625600"/>
            <a:ext cx="78105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 flipH="1">
            <a:off x="6483350" y="2260600"/>
            <a:ext cx="279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>
            <a:off x="6965950" y="2260600"/>
            <a:ext cx="622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 flipH="1">
            <a:off x="5632450" y="2971800"/>
            <a:ext cx="4127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6261100" y="2971800"/>
            <a:ext cx="5016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4" name="AutoShape 28"/>
          <p:cNvSpPr>
            <a:spLocks noChangeArrowheads="1"/>
          </p:cNvSpPr>
          <p:nvPr/>
        </p:nvSpPr>
        <p:spPr bwMode="auto">
          <a:xfrm>
            <a:off x="71120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3725" name="AutoShape 29"/>
          <p:cNvSpPr>
            <a:spLocks noChangeArrowheads="1"/>
          </p:cNvSpPr>
          <p:nvPr/>
        </p:nvSpPr>
        <p:spPr bwMode="auto">
          <a:xfrm>
            <a:off x="54864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648335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3727" name="AutoShape 31"/>
          <p:cNvSpPr>
            <a:spLocks noChangeArrowheads="1"/>
          </p:cNvSpPr>
          <p:nvPr/>
        </p:nvSpPr>
        <p:spPr bwMode="auto">
          <a:xfrm>
            <a:off x="46355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>
            <a:off x="4914900" y="3733800"/>
            <a:ext cx="565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9" name="Line 33"/>
          <p:cNvSpPr>
            <a:spLocks noChangeShapeType="1"/>
          </p:cNvSpPr>
          <p:nvPr/>
        </p:nvSpPr>
        <p:spPr bwMode="auto">
          <a:xfrm>
            <a:off x="5486400" y="3733800"/>
            <a:ext cx="298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>
            <a:off x="6965950" y="3733800"/>
            <a:ext cx="425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>
            <a:off x="6762750" y="3733800"/>
            <a:ext cx="20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651250" y="1381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20</a:t>
            </a: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5715000" y="1411288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20</a:t>
            </a: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2425700" y="2016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18</a:t>
            </a:r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419735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18</a:t>
            </a:r>
          </a:p>
        </p:txBody>
      </p:sp>
      <p:sp>
        <p:nvSpPr>
          <p:cNvPr id="413737" name="Text Box 41"/>
          <p:cNvSpPr txBox="1">
            <a:spLocks noChangeArrowheads="1"/>
          </p:cNvSpPr>
          <p:nvPr/>
        </p:nvSpPr>
        <p:spPr bwMode="auto">
          <a:xfrm>
            <a:off x="13906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22</a:t>
            </a:r>
          </a:p>
        </p:txBody>
      </p:sp>
      <p:sp>
        <p:nvSpPr>
          <p:cNvPr id="413738" name="Text Box 42"/>
          <p:cNvSpPr txBox="1">
            <a:spLocks noChangeArrowheads="1"/>
          </p:cNvSpPr>
          <p:nvPr/>
        </p:nvSpPr>
        <p:spPr bwMode="auto">
          <a:xfrm>
            <a:off x="193675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16</a:t>
            </a:r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74930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16</a:t>
            </a:r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72644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12</a:t>
            </a:r>
          </a:p>
        </p:txBody>
      </p:sp>
      <p:sp>
        <p:nvSpPr>
          <p:cNvPr id="413741" name="Text Box 45"/>
          <p:cNvSpPr txBox="1">
            <a:spLocks noChangeArrowheads="1"/>
          </p:cNvSpPr>
          <p:nvPr/>
        </p:nvSpPr>
        <p:spPr bwMode="auto">
          <a:xfrm>
            <a:off x="57150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12</a:t>
            </a:r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52387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33</a:t>
            </a:r>
          </a:p>
        </p:txBody>
      </p:sp>
      <p:sp>
        <p:nvSpPr>
          <p:cNvPr id="413743" name="Text Box 47"/>
          <p:cNvSpPr txBox="1">
            <a:spLocks noChangeArrowheads="1"/>
          </p:cNvSpPr>
          <p:nvPr/>
        </p:nvSpPr>
        <p:spPr bwMode="auto">
          <a:xfrm>
            <a:off x="6565900" y="2971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&gt; 33</a:t>
            </a:r>
          </a:p>
        </p:txBody>
      </p:sp>
      <p:sp>
        <p:nvSpPr>
          <p:cNvPr id="413745" name="Text Box 49"/>
          <p:cNvSpPr txBox="1">
            <a:spLocks noChangeArrowheads="1"/>
          </p:cNvSpPr>
          <p:nvPr/>
        </p:nvSpPr>
        <p:spPr bwMode="auto">
          <a:xfrm>
            <a:off x="332244" y="5366317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property (or properties) do the nodes in the subtrees labeled A, B, C, and D have?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 find all objects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6248400" cy="242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2657" y="5638800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)|&gt;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4524435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4957" y="4880548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710" y="452443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2" name="Straight Connector 21"/>
          <p:cNvCxnSpPr>
            <a:stCxn id="20" idx="3"/>
            <a:endCxn id="19" idx="3"/>
          </p:cNvCxnSpPr>
          <p:nvPr/>
        </p:nvCxnSpPr>
        <p:spPr>
          <a:xfrm flipH="1">
            <a:off x="429677" y="5015083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57514" y="5269468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49299" y="5110503"/>
            <a:ext cx="544616" cy="32260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01422" y="3581400"/>
            <a:ext cx="852714" cy="85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90501" y="35952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19259" y="4043742"/>
            <a:ext cx="224486" cy="346375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51579" y="393751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7440" y="361577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0" idx="7"/>
            <a:endCxn id="32" idx="3"/>
          </p:cNvCxnSpPr>
          <p:nvPr/>
        </p:nvCxnSpPr>
        <p:spPr>
          <a:xfrm flipV="1">
            <a:off x="785039" y="4072048"/>
            <a:ext cx="888858" cy="831582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625413"/>
            <a:ext cx="33006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objects in node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98358" y="3429000"/>
            <a:ext cx="0" cy="2097087"/>
          </a:xfrm>
          <a:prstGeom prst="line">
            <a:avLst/>
          </a:prstGeom>
          <a:ln w="317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71067" y="3960501"/>
            <a:ext cx="435469" cy="216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/>
      <p:bldP spid="23" grpId="0"/>
      <p:bldP spid="27" grpId="0" animBg="1"/>
      <p:bldP spid="29" grpId="0"/>
      <p:bldP spid="32" grpId="0" animBg="1"/>
      <p:bldP spid="5" grpId="0"/>
      <p:bldP spid="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All-purpose access methods for similarity search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as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called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pivots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points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all other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this 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new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space, and conduct the search in the new space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5484594"/>
            <a:ext cx="8001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OMNI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converted to a 2D data point in the embedded space 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03806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4958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2087217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3226904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6850" y="3048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350" y="43411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870" y="29472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6" idx="2"/>
            <a:endCxn id="10" idx="6"/>
          </p:cNvCxnSpPr>
          <p:nvPr/>
        </p:nvCxnSpPr>
        <p:spPr>
          <a:xfrm flipH="1">
            <a:off x="4267200" y="3124200"/>
            <a:ext cx="1524000" cy="1789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8" idx="7"/>
          </p:cNvCxnSpPr>
          <p:nvPr/>
        </p:nvCxnSpPr>
        <p:spPr>
          <a:xfrm flipH="1">
            <a:off x="3711482" y="3178082"/>
            <a:ext cx="2102036" cy="134003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06501" y="2728364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9359" y="3851988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2" grpId="0"/>
      <p:bldP spid="14" grpId="0"/>
      <p:bldP spid="19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- Terms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Omni-foci 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Omni-coordinates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 coordinates,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objects in the embedded space </a:t>
            </a:r>
          </a:p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</a:t>
            </a:r>
            <a:r>
              <a:rPr lang="nn-N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(mbOr)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focus defines a metric subspace "ring"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mbOr is a bit like "minimum bounding rectangle" of a set, </a:t>
            </a:r>
            <a:r>
              <a:rPr lang="nn-NO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in the embedded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Example of </a:t>
            </a:r>
            <a:r>
              <a:rPr lang="nn-NO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 (mbOr)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of the metric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the embedded space (w.r.t. focus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)}]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4114" y="3453226"/>
            <a:ext cx="4349086" cy="2687638"/>
            <a:chOff x="2286000" y="3865562"/>
            <a:chExt cx="3171825" cy="1960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0" y="3865562"/>
              <a:ext cx="3171825" cy="196011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3865562"/>
              <a:ext cx="457200" cy="325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19600" y="5029893"/>
            <a:ext cx="1752600" cy="380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57900" y="494575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region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set, A,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00450" y="4363036"/>
            <a:ext cx="876300" cy="868017"/>
          </a:xfrm>
          <a:prstGeom prst="ellipse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2457" y="462026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78607" y="482755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18891" y="449083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548" y="505384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5707" y="484943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all objects with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distances from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819400"/>
            <a:ext cx="7848600" cy="275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30815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inequality in metric spaces!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Problems with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select foci?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HF-algorithm (finding foci near hull of the data set)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choose an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first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second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focus will be the one,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has the </a:t>
            </a:r>
            <a:r>
              <a:rPr lang="en-US" alt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similar distances</a:t>
            </a:r>
            <a:r>
              <a:rPr lang="en-US" alt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previously chosen foci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Formally, minimizing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678293"/>
            <a:ext cx="2378999" cy="2022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343399"/>
            <a:ext cx="2745522" cy="690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251310"/>
            <a:ext cx="1447800" cy="283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OMNI-Family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Omni-Sequential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data set is read sequentially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OmniB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focus, and index 1-dimensional embedded objects using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foci, and index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transformed objects using R-tree (or its variants like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word-oriented mechanism for indexing a text collection in order to speed up the searching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inverted file: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distinct words in the text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containing all information necessary for each word of the vocabulary (text position, frequency, documents where the word appears, etc.)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Inverted Index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Text: </a:t>
            </a: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824" y="2035115"/>
            <a:ext cx="9829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1        6           12    16 18            25     29          36     40        45              54    58            66    70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house has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garden. The garden has many flowers. The flowers are beautiful</a:t>
            </a:r>
            <a:endParaRPr lang="pt-B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267200"/>
            <a:ext cx="1371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pt-B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267200"/>
            <a:ext cx="2286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45, 58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18, 29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9200" y="3810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2800" y="3810001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443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/>
          <a:lstStyle/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document 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2288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entry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4054475" y="3028459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 file entry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930275" y="37687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447800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8540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3874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0732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2378075" y="3997325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42068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2736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41306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>
            <a:off x="50450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60356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71024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59594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68738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7788275" y="3616325"/>
            <a:ext cx="685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3" name="Text Box 33"/>
          <p:cNvSpPr txBox="1">
            <a:spLocks noChangeArrowheads="1"/>
          </p:cNvSpPr>
          <p:nvPr/>
        </p:nvSpPr>
        <p:spPr bwMode="auto">
          <a:xfrm>
            <a:off x="7924800" y="3810000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1508125" y="4708672"/>
            <a:ext cx="5705408" cy="13111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inverse document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that contains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term 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document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times that term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document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0800"/>
            <a:ext cx="5860874" cy="3540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document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4209826" cy="85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63" y="3105461"/>
            <a:ext cx="6952237" cy="3533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- Inverse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important a word is to a document in a collection or corpus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 indicates more importance of term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0"/>
            <a:ext cx="5664013" cy="625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 Document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data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5129955" cy="8375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 on an inverted index follows three steps: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search: the words present in the query are located in the vocabulary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occurrences: the lists of the occurrences of all query words found are retrieved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occurrences: the occurrences are processed to solve the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(cont'd)</a:t>
            </a:r>
            <a:endParaRPr lang="en-US" alt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05400"/>
          </a:xfrm>
        </p:spPr>
        <p:txBody>
          <a:bodyPr>
            <a:normAutofit lnSpcReduction="10000"/>
          </a:bodyPr>
          <a:lstStyle/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inverted files starts with vocabulary </a:t>
            </a:r>
          </a:p>
          <a:p>
            <a:pPr marL="806450" lvl="1" indent="-339725" algn="just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vocabulary in a separate file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used to store the vocabulary include</a:t>
            </a:r>
          </a:p>
          <a:p>
            <a:pPr marL="860425" lvl="1" indent="-4032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does not support range queries</a:t>
            </a:r>
          </a:p>
          <a:p>
            <a:pPr marL="806450" lvl="1" indent="-339725" algn="just"/>
            <a:r>
              <a:rPr lang="en-US" altLang="en-US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length (word)</a:t>
            </a:r>
          </a:p>
          <a:p>
            <a:pPr marL="806450" lvl="1" indent="-3397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B-trees: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(log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is simply storing the words in lexicographical order </a:t>
            </a:r>
          </a:p>
          <a:p>
            <a:pPr marL="806450" lvl="1" indent="-339725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and very competitive with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 v)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prefix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index for string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663300"/>
            <a:ext cx="36238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https://en.wikipedia.org/wiki/Trie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453" y="1552763"/>
            <a:ext cx="4210050" cy="3981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>
                <a:latin typeface="Times New Roman" pitchFamily="18" charset="0"/>
              </a:rPr>
              <a:t>Locality Sensitive Hashing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ocality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Hashing 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high dimensional objects into buckets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objects are mapped into the same bucket with high probabilities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Dissimilar objects are mapped into the same bucket with low probabilities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distance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(., .),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approximation factor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1, and a hash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" y="4724400"/>
            <a:ext cx="8082924" cy="10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duplicate detection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spatial objects (e.g., points, lines, rectangles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polygons, 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shapes)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 index extends the idea of 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1-dimensional data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879" y="6172200"/>
            <a:ext cx="83279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10000"/>
            <a:ext cx="3248025" cy="192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810000"/>
            <a:ext cx="4910137" cy="1895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0778"/>
            <a:ext cx="2668125" cy="1228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similarity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vectors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 algn="just">
              <a:defRPr/>
            </a:pP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#{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} /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any bit of 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values, then HS(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identical,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2" algn="just">
              <a:defRPr/>
            </a:pP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01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= 10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HS(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2/5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is: 1- 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outputs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 functions form an LSH for hamming similarity</a:t>
            </a:r>
          </a:p>
          <a:p>
            <a:pPr lvl="3" algn="just">
              <a:defRPr/>
            </a:pP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</a:t>
            </a:r>
            <a:r>
              <a:rPr lang="es-ES" altLang="en-US" sz="18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i="1" baseline="-25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HS(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3935"/>
            <a:ext cx="62520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sensitive: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sets,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MinHash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 permutation on the domain of sets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subset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{1, 2},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{2, 3}</a:t>
            </a: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4633916" cy="728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97" y="688975"/>
            <a:ext cx="2018494" cy="317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EF4"/>
              </a:clrFrom>
              <a:clrTo>
                <a:srgbClr val="EFE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5334000"/>
            <a:ext cx="6400800" cy="778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3935"/>
            <a:ext cx="5857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Pr[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|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/ |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Algorithms for Nearest Neighbor Search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...,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this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w.r.t.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hashed into (with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stopped when a point within distance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found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https://pdfs.semanticscholar.org/65ee/4429b5509173f12309539e809ac533e84690.pdf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(K-D-B-tree)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T. Robinson. The K-D-B-Tree: a search structure for large multidimensional dynamic indexes.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http://repository.cmu.edu/cgi/viewcontent.cgi?article=3451&amp;context=compsci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K-D-tree)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A. Brown. Building a Balanced k-d Tree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Computer Graphics Techniques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(JCGT), vol. 4, no. 1, 50-68, 2015.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http://jcgt.org/published/0004/01/03/paper.pdf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http://www-db.deis.unibo.it/courses/SI-LS/papers/Gut84.pdf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Roussopoulos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http://citeseerx.ist.psu.edu/viewdoc/summary?doi=10.1.1.45.3272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Beckmann,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https://www.cs.umd.edu/class/fall2002/cmsc818s/Readings/rstar-tree.pdf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https://pdfs.semanticscholar.org/83f6/d2b79b68af1115db013907df78b96dd82ea7.pdf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Locality Sensitive Hashing)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Motwani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Similarity Search in High Dimensions via Hashing. In VLDB, 1999.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www.vldb.org/conf/1999/P49.pdf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http://www.cs.uml.edu/~cchen/580-S06/reading/WJ96.pdf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https://pdfs.semanticscholar.org/20b5/fc20821968a2e990183ee4613c591951597c.pdf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(M-tree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Ciaccia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Patella, and 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Zezula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M-tree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Access Method for Similarity Search in Metric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Spaces. In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www.vldb.org/conf/1997/P426.PDF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(OMNI-family)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http://ieeexplore.ieee.org/document/914877/?reload=true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High-Dimensional Indexing)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Ranganathan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Manolopoulos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Fast subsequence matching in time-series databases.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http://dl.acm.org/citation.cfm?id=191925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dl.acm.org/citation.cfm?id=1076819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(Similarity Search)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www.nmis.isti.cnr.it/amato/similarity-search-book/SAC-07-tutorial.pdf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14749</TotalTime>
  <Words>5386</Words>
  <Application>Microsoft Office PowerPoint</Application>
  <PresentationFormat>On-screen Show (4:3)</PresentationFormat>
  <Paragraphs>841</Paragraphs>
  <Slides>86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宋体</vt:lpstr>
      <vt:lpstr>宋体</vt:lpstr>
      <vt:lpstr>Arial</vt:lpstr>
      <vt:lpstr>Calibri</vt:lpstr>
      <vt:lpstr>Constantia</vt:lpstr>
      <vt:lpstr>Garamond</vt:lpstr>
      <vt:lpstr>Symbol</vt:lpstr>
      <vt:lpstr>Tahoma</vt:lpstr>
      <vt:lpstr>Times New Roman</vt:lpstr>
      <vt:lpstr>Wingdings</vt:lpstr>
      <vt:lpstr>Edge</vt:lpstr>
      <vt:lpstr>Indexing (2)</vt:lpstr>
      <vt:lpstr>Objectives</vt:lpstr>
      <vt:lpstr>Outline</vt:lpstr>
      <vt:lpstr>k-d Tree</vt:lpstr>
      <vt:lpstr>Insert (55, 62) into the Following 2-D Tree</vt:lpstr>
      <vt:lpstr>3-D Example</vt:lpstr>
      <vt:lpstr>R-Tree Family</vt:lpstr>
      <vt:lpstr>R-Tree</vt:lpstr>
      <vt:lpstr>Example of R-Tree in 2D Space</vt:lpstr>
      <vt:lpstr>R-Tree in the Multidimensional Space</vt:lpstr>
      <vt:lpstr>R-Tree Data Structure</vt:lpstr>
      <vt:lpstr>R-Tree Data Structure (cont'd)</vt:lpstr>
      <vt:lpstr>R-Tree Data Structure (cont'd)</vt:lpstr>
      <vt:lpstr>R-Tree Data Structure (cont'd)</vt:lpstr>
      <vt:lpstr>R-Tree Construction</vt:lpstr>
      <vt:lpstr>R-Tree Construction (cont'd)</vt:lpstr>
      <vt:lpstr>Incremental Insert Algorithm for the R-Tree</vt:lpstr>
      <vt:lpstr>ChooseLeaf Algorithm</vt:lpstr>
      <vt:lpstr>Illustration of R-Tree Object Insertion: ChooseLeaf</vt:lpstr>
      <vt:lpstr>R-Tree Object Insertion: SplitNode</vt:lpstr>
      <vt:lpstr>SplitNode Heuristics</vt:lpstr>
      <vt:lpstr>SplitNode Heuristics (cont'd)</vt:lpstr>
      <vt:lpstr>SplitNode Heuristics (cont'd)</vt:lpstr>
      <vt:lpstr>Object Deletion for the R-Tree</vt:lpstr>
      <vt:lpstr>Search in the R-Tree</vt:lpstr>
      <vt:lpstr>Drawbacks of R-Tree</vt:lpstr>
      <vt:lpstr>Drawbacks of R-Tree (cont'd)</vt:lpstr>
      <vt:lpstr>R+-Tree (cont'd)</vt:lpstr>
      <vt:lpstr>Differences of R+-Tree from R-Tree</vt:lpstr>
      <vt:lpstr>Advantages and Disadvantage of R+-Tree</vt:lpstr>
      <vt:lpstr>R+-Tree Insert</vt:lpstr>
      <vt:lpstr>R+-Tree Node Split</vt:lpstr>
      <vt:lpstr>R*-Tree</vt:lpstr>
      <vt:lpstr>Insert in R*-Tree</vt:lpstr>
      <vt:lpstr>Handling Overflow Nodes</vt:lpstr>
      <vt:lpstr>Forced Reinsert in R*-Tree</vt:lpstr>
      <vt:lpstr>Disadvantage of R-Tree Family</vt:lpstr>
      <vt:lpstr>The Effect of Overlaps in the R*-Tree for High Dimensional Data </vt:lpstr>
      <vt:lpstr>X-Tree</vt:lpstr>
      <vt:lpstr>X-Tree Structure</vt:lpstr>
      <vt:lpstr>X-Tree Structure (cont'd)</vt:lpstr>
      <vt:lpstr>Performance Comparisons Between R*-Tree and X-Tree</vt:lpstr>
      <vt:lpstr>SS-Tree</vt:lpstr>
      <vt:lpstr>SS-Tree (cont'd)</vt:lpstr>
      <vt:lpstr>SS-Tree vs. R*-Tree</vt:lpstr>
      <vt:lpstr>SR-Tree</vt:lpstr>
      <vt:lpstr>SR-Tree (cont'd)</vt:lpstr>
      <vt:lpstr>SR-Tree (cont'd)</vt:lpstr>
      <vt:lpstr>Performance of SR-Tree vs. SS-Tree</vt:lpstr>
      <vt:lpstr>M-Tree (cont'd)</vt:lpstr>
      <vt:lpstr>Metric Spaces </vt:lpstr>
      <vt:lpstr>Metric Spaces (cont'd)</vt:lpstr>
      <vt:lpstr>Hamming Distance</vt:lpstr>
      <vt:lpstr>Basic Idea of M-Tree</vt:lpstr>
      <vt:lpstr>M-Tree Data Structure</vt:lpstr>
      <vt:lpstr>An Example of M-Tree</vt:lpstr>
      <vt:lpstr>Insert Algorithm for M-Tree</vt:lpstr>
      <vt:lpstr>Split Policies for M-Tree</vt:lpstr>
      <vt:lpstr>Distribution of Entries Between Two Split Nodes</vt:lpstr>
      <vt:lpstr>Range Queries Over M-Tree</vt:lpstr>
      <vt:lpstr>OMNI Family</vt:lpstr>
      <vt:lpstr>Example of OMNI</vt:lpstr>
      <vt:lpstr>OMNI - Terms</vt:lpstr>
      <vt:lpstr>OMNI – Example of Minimum Bounding Omni Region </vt:lpstr>
      <vt:lpstr>Range Queries over OMNI</vt:lpstr>
      <vt:lpstr>Research Problems with OMNI</vt:lpstr>
      <vt:lpstr>Members of OMNI-Family </vt:lpstr>
      <vt:lpstr>Inverted Index</vt:lpstr>
      <vt:lpstr>An Example of the Inverted Index</vt:lpstr>
      <vt:lpstr>Inverted Files with TF-IDF</vt:lpstr>
      <vt:lpstr>Inverted Files with TF-IDF (cont'd)</vt:lpstr>
      <vt:lpstr>Inverted Files with TF-IDF (cont'd)</vt:lpstr>
      <vt:lpstr>Inverted Files with TF-IDF (cont'd)</vt:lpstr>
      <vt:lpstr>Score for a Document</vt:lpstr>
      <vt:lpstr>Searching</vt:lpstr>
      <vt:lpstr>Searching (cont'd)</vt:lpstr>
      <vt:lpstr>Trie</vt:lpstr>
      <vt:lpstr>Locality Sensitive Hashing</vt:lpstr>
      <vt:lpstr>Applications of LSH</vt:lpstr>
      <vt:lpstr>Examples of LSH</vt:lpstr>
      <vt:lpstr>Examples of LSH (cont'd)</vt:lpstr>
      <vt:lpstr>LSH Algorithms for Nearest Neighbor Search</vt:lpstr>
      <vt:lpstr>Reading Materials</vt:lpstr>
      <vt:lpstr>Reading Materials (cont'd)</vt:lpstr>
      <vt:lpstr>Exercises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1341</cp:revision>
  <dcterms:created xsi:type="dcterms:W3CDTF">2006-08-16T00:00:00Z</dcterms:created>
  <dcterms:modified xsi:type="dcterms:W3CDTF">2017-09-26T13:43:34Z</dcterms:modified>
</cp:coreProperties>
</file>