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6"/>
  </p:notesMasterIdLst>
  <p:sldIdLst>
    <p:sldId id="256" r:id="rId2"/>
    <p:sldId id="257" r:id="rId3"/>
    <p:sldId id="269" r:id="rId4"/>
    <p:sldId id="281" r:id="rId5"/>
    <p:sldId id="258" r:id="rId6"/>
    <p:sldId id="259" r:id="rId7"/>
    <p:sldId id="270" r:id="rId8"/>
    <p:sldId id="260" r:id="rId9"/>
    <p:sldId id="294" r:id="rId10"/>
    <p:sldId id="261" r:id="rId11"/>
    <p:sldId id="282" r:id="rId12"/>
    <p:sldId id="262" r:id="rId13"/>
    <p:sldId id="263" r:id="rId14"/>
    <p:sldId id="271" r:id="rId15"/>
    <p:sldId id="264" r:id="rId16"/>
    <p:sldId id="272" r:id="rId17"/>
    <p:sldId id="273" r:id="rId18"/>
    <p:sldId id="283" r:id="rId19"/>
    <p:sldId id="274" r:id="rId20"/>
    <p:sldId id="276" r:id="rId21"/>
    <p:sldId id="288" r:id="rId22"/>
    <p:sldId id="284" r:id="rId23"/>
    <p:sldId id="277" r:id="rId24"/>
    <p:sldId id="289" r:id="rId25"/>
    <p:sldId id="278" r:id="rId26"/>
    <p:sldId id="290" r:id="rId27"/>
    <p:sldId id="279" r:id="rId28"/>
    <p:sldId id="280" r:id="rId29"/>
    <p:sldId id="295" r:id="rId30"/>
    <p:sldId id="285" r:id="rId31"/>
    <p:sldId id="293" r:id="rId32"/>
    <p:sldId id="268" r:id="rId33"/>
    <p:sldId id="291" r:id="rId34"/>
    <p:sldId id="292" r:id="rId3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FF"/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354" autoAdjust="0"/>
    <p:restoredTop sz="79371" autoAdjust="0"/>
  </p:normalViewPr>
  <p:slideViewPr>
    <p:cSldViewPr>
      <p:cViewPr varScale="1">
        <p:scale>
          <a:sx n="50" d="100"/>
          <a:sy n="50" d="100"/>
        </p:scale>
        <p:origin x="1680" y="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BFF21E-EC4D-402C-A8B9-667E4032678C}" type="datetimeFigureOut">
              <a:rPr lang="en-US" smtClean="0"/>
              <a:pPr/>
              <a:t>8/30/2017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033E84-6385-41D0-8ED3-74655242C4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91336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ei.unipd.it/~schenato/" TargetMode="External"/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4274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30171" indent="-280835" defTabSz="914274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23340" indent="-224668" defTabSz="914274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572677" indent="-224668" defTabSz="914274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22013" indent="-224668" defTabSz="914274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471349" indent="-224668" defTabSz="9142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20685" indent="-224668" defTabSz="9142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370021" indent="-224668" defTabSz="9142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19357" indent="-224668" defTabSz="9142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/>
            <a:fld id="{B04042F6-9FDA-426C-86F9-346C8313DE21}" type="slidenum">
              <a:rPr lang="en-US" altLang="zh-CN">
                <a:solidFill>
                  <a:prstClr val="black"/>
                </a:solidFill>
              </a:rPr>
              <a:pPr eaLnBrk="1" hangingPunct="1"/>
              <a:t>2</a:t>
            </a:fld>
            <a:endParaRPr lang="en-US" altLang="zh-CN">
              <a:solidFill>
                <a:prstClr val="black"/>
              </a:solidFill>
            </a:endParaRPr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655393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4274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30171" indent="-280835" defTabSz="914274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23340" indent="-224668" defTabSz="914274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572677" indent="-224668" defTabSz="914274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22013" indent="-224668" defTabSz="914274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471349" indent="-224668" defTabSz="9142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20685" indent="-224668" defTabSz="9142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370021" indent="-224668" defTabSz="9142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19357" indent="-224668" defTabSz="9142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/>
            <a:fld id="{B04042F6-9FDA-426C-86F9-346C8313DE21}" type="slidenum">
              <a:rPr lang="en-US" altLang="zh-CN">
                <a:solidFill>
                  <a:prstClr val="black"/>
                </a:solidFill>
              </a:rPr>
              <a:pPr eaLnBrk="1" hangingPunct="1"/>
              <a:t>11</a:t>
            </a:fld>
            <a:endParaRPr lang="en-US" altLang="zh-CN">
              <a:solidFill>
                <a:prstClr val="black"/>
              </a:solidFill>
            </a:endParaRPr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dirty="0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44184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4274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30171" indent="-280835" defTabSz="914274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23340" indent="-224668" defTabSz="914274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572677" indent="-224668" defTabSz="914274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22013" indent="-224668" defTabSz="914274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471349" indent="-224668" defTabSz="9142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20685" indent="-224668" defTabSz="9142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370021" indent="-224668" defTabSz="9142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19357" indent="-224668" defTabSz="9142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/>
            <a:fld id="{B04042F6-9FDA-426C-86F9-346C8313DE21}" type="slidenum">
              <a:rPr lang="en-US" altLang="zh-CN">
                <a:solidFill>
                  <a:prstClr val="black"/>
                </a:solidFill>
              </a:rPr>
              <a:pPr eaLnBrk="1" hangingPunct="1"/>
              <a:t>12</a:t>
            </a:fld>
            <a:endParaRPr lang="en-US" altLang="zh-CN">
              <a:solidFill>
                <a:prstClr val="black"/>
              </a:solidFill>
            </a:endParaRPr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785770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4274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30171" indent="-280835" defTabSz="914274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23340" indent="-224668" defTabSz="914274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572677" indent="-224668" defTabSz="914274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22013" indent="-224668" defTabSz="914274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471349" indent="-224668" defTabSz="9142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20685" indent="-224668" defTabSz="9142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370021" indent="-224668" defTabSz="9142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19357" indent="-224668" defTabSz="9142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/>
            <a:fld id="{B04042F6-9FDA-426C-86F9-346C8313DE21}" type="slidenum">
              <a:rPr lang="en-US" altLang="zh-CN">
                <a:solidFill>
                  <a:prstClr val="black"/>
                </a:solidFill>
              </a:rPr>
              <a:pPr eaLnBrk="1" hangingPunct="1"/>
              <a:t>13</a:t>
            </a:fld>
            <a:endParaRPr lang="en-US" altLang="zh-CN">
              <a:solidFill>
                <a:prstClr val="black"/>
              </a:solidFill>
            </a:endParaRPr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dirty="0" smtClean="0"/>
              <a:t>Figure sources: : </a:t>
            </a:r>
            <a:r>
              <a:rPr lang="en-US" dirty="0" smtClean="0">
                <a:hlinkClick r:id="rId3"/>
              </a:rPr>
              <a:t>www.dei.unipd.it/~schenato/</a:t>
            </a:r>
            <a:r>
              <a:rPr lang="en-US" dirty="0" smtClean="0"/>
              <a:t> </a:t>
            </a:r>
          </a:p>
          <a:p>
            <a:endParaRPr lang="en-US" dirty="0" smtClean="0"/>
          </a:p>
          <a:p>
            <a:r>
              <a:rPr lang="en-US" dirty="0" smtClean="0"/>
              <a:t>http://particle.teco.edu/devices/devices.html</a:t>
            </a:r>
          </a:p>
          <a:p>
            <a:endParaRPr lang="en-US" dirty="0" smtClean="0"/>
          </a:p>
          <a:p>
            <a:r>
              <a:rPr lang="en-US" dirty="0" smtClean="0"/>
              <a:t>http://www.olsr.org/</a:t>
            </a:r>
          </a:p>
          <a:p>
            <a:endParaRPr lang="en-US" dirty="0" smtClean="0"/>
          </a:p>
          <a:p>
            <a:r>
              <a:rPr lang="en-US" dirty="0" smtClean="0"/>
              <a:t>www.robotstorehk.com/sensors/sensor.html</a:t>
            </a:r>
          </a:p>
          <a:p>
            <a:pPr eaLnBrk="1" hangingPunct="1"/>
            <a:endParaRPr lang="en-US" dirty="0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878538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4274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30171" indent="-280835" defTabSz="914274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23340" indent="-224668" defTabSz="914274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572677" indent="-224668" defTabSz="914274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22013" indent="-224668" defTabSz="914274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471349" indent="-224668" defTabSz="9142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20685" indent="-224668" defTabSz="9142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370021" indent="-224668" defTabSz="9142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19357" indent="-224668" defTabSz="9142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/>
            <a:fld id="{B04042F6-9FDA-426C-86F9-346C8313DE21}" type="slidenum">
              <a:rPr lang="en-US" altLang="zh-CN">
                <a:solidFill>
                  <a:prstClr val="black"/>
                </a:solidFill>
              </a:rPr>
              <a:pPr eaLnBrk="1" hangingPunct="1"/>
              <a:t>14</a:t>
            </a:fld>
            <a:endParaRPr lang="en-US" altLang="zh-CN">
              <a:solidFill>
                <a:prstClr val="black"/>
              </a:solidFill>
            </a:endParaRPr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Reflection or refraction of the signal</a:t>
            </a:r>
          </a:p>
          <a:p>
            <a:pPr eaLnBrk="1" hangingPunct="1"/>
            <a:endParaRPr lang="en-US" dirty="0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793445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4274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30171" indent="-280835" defTabSz="914274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23340" indent="-224668" defTabSz="914274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572677" indent="-224668" defTabSz="914274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22013" indent="-224668" defTabSz="914274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471349" indent="-224668" defTabSz="9142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20685" indent="-224668" defTabSz="9142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370021" indent="-224668" defTabSz="9142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19357" indent="-224668" defTabSz="9142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/>
            <a:fld id="{B04042F6-9FDA-426C-86F9-346C8313DE21}" type="slidenum">
              <a:rPr lang="en-US" altLang="zh-CN">
                <a:solidFill>
                  <a:prstClr val="black"/>
                </a:solidFill>
              </a:rPr>
              <a:pPr eaLnBrk="1" hangingPunct="1"/>
              <a:t>15</a:t>
            </a:fld>
            <a:endParaRPr lang="en-US" altLang="zh-CN">
              <a:solidFill>
                <a:prstClr val="black"/>
              </a:solidFill>
            </a:endParaRPr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dirty="0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865134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4274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30171" indent="-280835" defTabSz="914274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23340" indent="-224668" defTabSz="914274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572677" indent="-224668" defTabSz="914274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22013" indent="-224668" defTabSz="914274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471349" indent="-224668" defTabSz="9142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20685" indent="-224668" defTabSz="9142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370021" indent="-224668" defTabSz="9142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19357" indent="-224668" defTabSz="9142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/>
            <a:fld id="{B04042F6-9FDA-426C-86F9-346C8313DE21}" type="slidenum">
              <a:rPr lang="en-US" altLang="zh-CN">
                <a:solidFill>
                  <a:prstClr val="black"/>
                </a:solidFill>
              </a:rPr>
              <a:pPr eaLnBrk="1" hangingPunct="1"/>
              <a:t>16</a:t>
            </a:fld>
            <a:endParaRPr lang="en-US" altLang="zh-CN">
              <a:solidFill>
                <a:prstClr val="black"/>
              </a:solidFill>
            </a:endParaRPr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dirty="0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030530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4274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30171" indent="-280835" defTabSz="914274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23340" indent="-224668" defTabSz="914274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572677" indent="-224668" defTabSz="914274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22013" indent="-224668" defTabSz="914274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471349" indent="-224668" defTabSz="9142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20685" indent="-224668" defTabSz="9142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370021" indent="-224668" defTabSz="9142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19357" indent="-224668" defTabSz="9142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/>
            <a:fld id="{B04042F6-9FDA-426C-86F9-346C8313DE21}" type="slidenum">
              <a:rPr lang="en-US" altLang="zh-CN">
                <a:solidFill>
                  <a:prstClr val="black"/>
                </a:solidFill>
              </a:rPr>
              <a:pPr eaLnBrk="1" hangingPunct="1"/>
              <a:t>17</a:t>
            </a:fld>
            <a:endParaRPr lang="en-US" altLang="zh-CN">
              <a:solidFill>
                <a:prstClr val="black"/>
              </a:solidFill>
            </a:endParaRPr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dirty="0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227720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4274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30171" indent="-280835" defTabSz="914274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23340" indent="-224668" defTabSz="914274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572677" indent="-224668" defTabSz="914274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22013" indent="-224668" defTabSz="914274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471349" indent="-224668" defTabSz="9142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20685" indent="-224668" defTabSz="9142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370021" indent="-224668" defTabSz="9142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19357" indent="-224668" defTabSz="9142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/>
            <a:fld id="{B04042F6-9FDA-426C-86F9-346C8313DE21}" type="slidenum">
              <a:rPr lang="en-US" altLang="zh-CN">
                <a:solidFill>
                  <a:prstClr val="black"/>
                </a:solidFill>
              </a:rPr>
              <a:pPr eaLnBrk="1" hangingPunct="1"/>
              <a:t>18</a:t>
            </a:fld>
            <a:endParaRPr lang="en-US" altLang="zh-CN">
              <a:solidFill>
                <a:prstClr val="black"/>
              </a:solidFill>
            </a:endParaRPr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dirty="0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0900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4274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30171" indent="-280835" defTabSz="914274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23340" indent="-224668" defTabSz="914274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572677" indent="-224668" defTabSz="914274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22013" indent="-224668" defTabSz="914274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471349" indent="-224668" defTabSz="9142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20685" indent="-224668" defTabSz="9142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370021" indent="-224668" defTabSz="9142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19357" indent="-224668" defTabSz="9142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/>
            <a:fld id="{B04042F6-9FDA-426C-86F9-346C8313DE21}" type="slidenum">
              <a:rPr lang="en-US" altLang="zh-CN">
                <a:solidFill>
                  <a:prstClr val="black"/>
                </a:solidFill>
              </a:rPr>
              <a:pPr eaLnBrk="1" hangingPunct="1"/>
              <a:t>19</a:t>
            </a:fld>
            <a:endParaRPr lang="en-US" altLang="zh-CN">
              <a:solidFill>
                <a:prstClr val="black"/>
              </a:solidFill>
            </a:endParaRPr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dirty="0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931520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4274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30171" indent="-280835" defTabSz="914274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23340" indent="-224668" defTabSz="914274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572677" indent="-224668" defTabSz="914274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22013" indent="-224668" defTabSz="914274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471349" indent="-224668" defTabSz="9142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20685" indent="-224668" defTabSz="9142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370021" indent="-224668" defTabSz="9142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19357" indent="-224668" defTabSz="9142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/>
            <a:fld id="{B04042F6-9FDA-426C-86F9-346C8313DE21}" type="slidenum">
              <a:rPr lang="en-US" altLang="zh-CN">
                <a:solidFill>
                  <a:prstClr val="black"/>
                </a:solidFill>
              </a:rPr>
              <a:pPr eaLnBrk="1" hangingPunct="1"/>
              <a:t>20</a:t>
            </a:fld>
            <a:endParaRPr lang="en-US" altLang="zh-CN">
              <a:solidFill>
                <a:prstClr val="black"/>
              </a:solidFill>
            </a:endParaRPr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dirty="0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72856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4274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30171" indent="-280835" defTabSz="914274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23340" indent="-224668" defTabSz="914274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572677" indent="-224668" defTabSz="914274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22013" indent="-224668" defTabSz="914274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471349" indent="-224668" defTabSz="9142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20685" indent="-224668" defTabSz="9142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370021" indent="-224668" defTabSz="9142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19357" indent="-224668" defTabSz="9142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/>
            <a:fld id="{B04042F6-9FDA-426C-86F9-346C8313DE21}" type="slidenum">
              <a:rPr lang="en-US" altLang="zh-CN">
                <a:solidFill>
                  <a:prstClr val="black"/>
                </a:solidFill>
              </a:rPr>
              <a:pPr eaLnBrk="1" hangingPunct="1"/>
              <a:t>3</a:t>
            </a:fld>
            <a:endParaRPr lang="en-US" altLang="zh-CN">
              <a:solidFill>
                <a:prstClr val="black"/>
              </a:solidFill>
            </a:endParaRPr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021228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4274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30171" indent="-280835" defTabSz="914274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23340" indent="-224668" defTabSz="914274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572677" indent="-224668" defTabSz="914274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22013" indent="-224668" defTabSz="914274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471349" indent="-224668" defTabSz="9142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20685" indent="-224668" defTabSz="9142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370021" indent="-224668" defTabSz="9142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19357" indent="-224668" defTabSz="9142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/>
            <a:fld id="{B04042F6-9FDA-426C-86F9-346C8313DE21}" type="slidenum">
              <a:rPr lang="en-US" altLang="zh-CN">
                <a:solidFill>
                  <a:prstClr val="black"/>
                </a:solidFill>
              </a:rPr>
              <a:pPr eaLnBrk="1" hangingPunct="1"/>
              <a:t>21</a:t>
            </a:fld>
            <a:endParaRPr lang="en-US" altLang="zh-CN">
              <a:solidFill>
                <a:prstClr val="black"/>
              </a:solidFill>
            </a:endParaRPr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dirty="0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188093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4274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30171" indent="-280835" defTabSz="914274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23340" indent="-224668" defTabSz="914274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572677" indent="-224668" defTabSz="914274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22013" indent="-224668" defTabSz="914274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471349" indent="-224668" defTabSz="9142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20685" indent="-224668" defTabSz="9142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370021" indent="-224668" defTabSz="9142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19357" indent="-224668" defTabSz="9142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/>
            <a:fld id="{B04042F6-9FDA-426C-86F9-346C8313DE21}" type="slidenum">
              <a:rPr lang="en-US" altLang="zh-CN">
                <a:solidFill>
                  <a:prstClr val="black"/>
                </a:solidFill>
              </a:rPr>
              <a:pPr eaLnBrk="1" hangingPunct="1"/>
              <a:t>22</a:t>
            </a:fld>
            <a:endParaRPr lang="en-US" altLang="zh-CN">
              <a:solidFill>
                <a:prstClr val="black"/>
              </a:solidFill>
            </a:endParaRPr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dirty="0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727377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4274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30171" indent="-280835" defTabSz="914274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23340" indent="-224668" defTabSz="914274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572677" indent="-224668" defTabSz="914274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22013" indent="-224668" defTabSz="914274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471349" indent="-224668" defTabSz="9142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20685" indent="-224668" defTabSz="9142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370021" indent="-224668" defTabSz="9142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19357" indent="-224668" defTabSz="9142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/>
            <a:fld id="{B04042F6-9FDA-426C-86F9-346C8313DE21}" type="slidenum">
              <a:rPr lang="en-US" altLang="zh-CN">
                <a:solidFill>
                  <a:prstClr val="black"/>
                </a:solidFill>
              </a:rPr>
              <a:pPr eaLnBrk="1" hangingPunct="1"/>
              <a:t>23</a:t>
            </a:fld>
            <a:endParaRPr lang="en-US" altLang="zh-CN">
              <a:solidFill>
                <a:prstClr val="black"/>
              </a:solidFill>
            </a:endParaRPr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dirty="0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703664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4274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30171" indent="-280835" defTabSz="914274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23340" indent="-224668" defTabSz="914274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572677" indent="-224668" defTabSz="914274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22013" indent="-224668" defTabSz="914274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471349" indent="-224668" defTabSz="9142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20685" indent="-224668" defTabSz="9142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370021" indent="-224668" defTabSz="9142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19357" indent="-224668" defTabSz="9142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/>
            <a:fld id="{B04042F6-9FDA-426C-86F9-346C8313DE21}" type="slidenum">
              <a:rPr lang="en-US" altLang="zh-CN">
                <a:solidFill>
                  <a:prstClr val="black"/>
                </a:solidFill>
              </a:rPr>
              <a:pPr eaLnBrk="1" hangingPunct="1"/>
              <a:t>24</a:t>
            </a:fld>
            <a:endParaRPr lang="en-US" altLang="zh-CN">
              <a:solidFill>
                <a:prstClr val="black"/>
              </a:solidFill>
            </a:endParaRPr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dirty="0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361546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4274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30171" indent="-280835" defTabSz="914274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23340" indent="-224668" defTabSz="914274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572677" indent="-224668" defTabSz="914274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22013" indent="-224668" defTabSz="914274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471349" indent="-224668" defTabSz="9142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20685" indent="-224668" defTabSz="9142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370021" indent="-224668" defTabSz="9142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19357" indent="-224668" defTabSz="9142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/>
            <a:fld id="{B04042F6-9FDA-426C-86F9-346C8313DE21}" type="slidenum">
              <a:rPr lang="en-US" altLang="zh-CN">
                <a:solidFill>
                  <a:prstClr val="black"/>
                </a:solidFill>
              </a:rPr>
              <a:pPr eaLnBrk="1" hangingPunct="1"/>
              <a:t>25</a:t>
            </a:fld>
            <a:endParaRPr lang="en-US" altLang="zh-CN">
              <a:solidFill>
                <a:prstClr val="black"/>
              </a:solidFill>
            </a:endParaRPr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dirty="0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104968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4274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30171" indent="-280835" defTabSz="914274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23340" indent="-224668" defTabSz="914274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572677" indent="-224668" defTabSz="914274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22013" indent="-224668" defTabSz="914274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471349" indent="-224668" defTabSz="9142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20685" indent="-224668" defTabSz="9142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370021" indent="-224668" defTabSz="9142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19357" indent="-224668" defTabSz="9142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/>
            <a:fld id="{B04042F6-9FDA-426C-86F9-346C8313DE21}" type="slidenum">
              <a:rPr lang="en-US" altLang="zh-CN">
                <a:solidFill>
                  <a:prstClr val="black"/>
                </a:solidFill>
              </a:rPr>
              <a:pPr eaLnBrk="1" hangingPunct="1"/>
              <a:t>26</a:t>
            </a:fld>
            <a:endParaRPr lang="en-US" altLang="zh-CN">
              <a:solidFill>
                <a:prstClr val="black"/>
              </a:solidFill>
            </a:endParaRPr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dirty="0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8982825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4274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30171" indent="-280835" defTabSz="914274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23340" indent="-224668" defTabSz="914274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572677" indent="-224668" defTabSz="914274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22013" indent="-224668" defTabSz="914274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471349" indent="-224668" defTabSz="9142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20685" indent="-224668" defTabSz="9142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370021" indent="-224668" defTabSz="9142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19357" indent="-224668" defTabSz="9142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/>
            <a:fld id="{B04042F6-9FDA-426C-86F9-346C8313DE21}" type="slidenum">
              <a:rPr lang="en-US" altLang="zh-CN">
                <a:solidFill>
                  <a:prstClr val="black"/>
                </a:solidFill>
              </a:rPr>
              <a:pPr eaLnBrk="1" hangingPunct="1"/>
              <a:t>27</a:t>
            </a:fld>
            <a:endParaRPr lang="en-US" altLang="zh-CN">
              <a:solidFill>
                <a:prstClr val="black"/>
              </a:solidFill>
            </a:endParaRPr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dirty="0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4904124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4274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30171" indent="-280835" defTabSz="914274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23340" indent="-224668" defTabSz="914274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572677" indent="-224668" defTabSz="914274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22013" indent="-224668" defTabSz="914274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471349" indent="-224668" defTabSz="9142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20685" indent="-224668" defTabSz="9142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370021" indent="-224668" defTabSz="9142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19357" indent="-224668" defTabSz="9142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/>
            <a:fld id="{B04042F6-9FDA-426C-86F9-346C8313DE21}" type="slidenum">
              <a:rPr lang="en-US" altLang="zh-CN">
                <a:solidFill>
                  <a:prstClr val="black"/>
                </a:solidFill>
              </a:rPr>
              <a:pPr eaLnBrk="1" hangingPunct="1"/>
              <a:t>28</a:t>
            </a:fld>
            <a:endParaRPr lang="en-US" altLang="zh-CN">
              <a:solidFill>
                <a:prstClr val="black"/>
              </a:solidFill>
            </a:endParaRPr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dirty="0" smtClean="0">
                <a:latin typeface="Arial" pitchFamily="34" charset="0"/>
              </a:rPr>
              <a:t>6*(2^4) = 6*16=96</a:t>
            </a:r>
          </a:p>
        </p:txBody>
      </p:sp>
    </p:spTree>
    <p:extLst>
      <p:ext uri="{BB962C8B-B14F-4D97-AF65-F5344CB8AC3E}">
        <p14:creationId xmlns:p14="http://schemas.microsoft.com/office/powerpoint/2010/main" val="2781536186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4274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30171" indent="-280835" defTabSz="914274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23340" indent="-224668" defTabSz="914274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572677" indent="-224668" defTabSz="914274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22013" indent="-224668" defTabSz="914274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471349" indent="-224668" defTabSz="9142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20685" indent="-224668" defTabSz="9142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370021" indent="-224668" defTabSz="9142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19357" indent="-224668" defTabSz="9142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/>
            <a:fld id="{B04042F6-9FDA-426C-86F9-346C8313DE21}" type="slidenum">
              <a:rPr lang="en-US" altLang="zh-CN">
                <a:solidFill>
                  <a:prstClr val="black"/>
                </a:solidFill>
              </a:rPr>
              <a:pPr eaLnBrk="1" hangingPunct="1"/>
              <a:t>29</a:t>
            </a:fld>
            <a:endParaRPr lang="en-US" altLang="zh-CN">
              <a:solidFill>
                <a:prstClr val="black"/>
              </a:solidFill>
            </a:endParaRPr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dirty="0" smtClean="0">
                <a:latin typeface="Arial" pitchFamily="34" charset="0"/>
              </a:rPr>
              <a:t>When </a:t>
            </a:r>
            <a:r>
              <a:rPr lang="en-US" i="1" dirty="0" smtClean="0">
                <a:latin typeface="Arial" pitchFamily="34" charset="0"/>
              </a:rPr>
              <a:t>a</a:t>
            </a:r>
            <a:r>
              <a:rPr lang="en-US" dirty="0" smtClean="0">
                <a:latin typeface="Arial" pitchFamily="34" charset="0"/>
              </a:rPr>
              <a:t> is at the red point, object d is NN with probability</a:t>
            </a:r>
            <a:r>
              <a:rPr lang="en-US" baseline="0" dirty="0" smtClean="0">
                <a:latin typeface="Arial" pitchFamily="34" charset="0"/>
              </a:rPr>
              <a:t> 1/2</a:t>
            </a:r>
            <a:endParaRPr lang="en-US" dirty="0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0261916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4274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30171" indent="-280835" defTabSz="914274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23340" indent="-224668" defTabSz="914274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572677" indent="-224668" defTabSz="914274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22013" indent="-224668" defTabSz="914274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471349" indent="-224668" defTabSz="9142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20685" indent="-224668" defTabSz="9142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370021" indent="-224668" defTabSz="9142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19357" indent="-224668" defTabSz="9142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/>
            <a:fld id="{B04042F6-9FDA-426C-86F9-346C8313DE21}" type="slidenum">
              <a:rPr lang="en-US" altLang="zh-CN">
                <a:solidFill>
                  <a:prstClr val="black"/>
                </a:solidFill>
              </a:rPr>
              <a:pPr eaLnBrk="1" hangingPunct="1"/>
              <a:t>30</a:t>
            </a:fld>
            <a:endParaRPr lang="en-US" altLang="zh-CN">
              <a:solidFill>
                <a:prstClr val="black"/>
              </a:solidFill>
            </a:endParaRPr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dirty="0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94027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4274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30171" indent="-280835" defTabSz="914274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23340" indent="-224668" defTabSz="914274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572677" indent="-224668" defTabSz="914274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22013" indent="-224668" defTabSz="914274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471349" indent="-224668" defTabSz="9142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20685" indent="-224668" defTabSz="9142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370021" indent="-224668" defTabSz="9142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19357" indent="-224668" defTabSz="9142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/>
            <a:fld id="{B04042F6-9FDA-426C-86F9-346C8313DE21}" type="slidenum">
              <a:rPr lang="en-US" altLang="zh-CN">
                <a:solidFill>
                  <a:prstClr val="black"/>
                </a:solidFill>
              </a:rPr>
              <a:pPr eaLnBrk="1" hangingPunct="1"/>
              <a:t>4</a:t>
            </a:fld>
            <a:endParaRPr lang="en-US" altLang="zh-CN">
              <a:solidFill>
                <a:prstClr val="black"/>
              </a:solidFill>
            </a:endParaRPr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dirty="0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8106694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4274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30171" indent="-280835" defTabSz="914274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23340" indent="-224668" defTabSz="914274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572677" indent="-224668" defTabSz="914274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22013" indent="-224668" defTabSz="914274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471349" indent="-224668" defTabSz="9142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20685" indent="-224668" defTabSz="9142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370021" indent="-224668" defTabSz="9142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19357" indent="-224668" defTabSz="9142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/>
            <a:fld id="{B04042F6-9FDA-426C-86F9-346C8313DE21}" type="slidenum">
              <a:rPr lang="en-US" altLang="zh-CN">
                <a:solidFill>
                  <a:prstClr val="black"/>
                </a:solidFill>
              </a:rPr>
              <a:pPr eaLnBrk="1" hangingPunct="1"/>
              <a:t>32</a:t>
            </a:fld>
            <a:endParaRPr lang="en-US" altLang="zh-CN">
              <a:solidFill>
                <a:prstClr val="black"/>
              </a:solidFill>
            </a:endParaRPr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9643115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4274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30171" indent="-280835" defTabSz="914274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23340" indent="-224668" defTabSz="914274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572677" indent="-224668" defTabSz="914274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22013" indent="-224668" defTabSz="914274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471349" indent="-224668" defTabSz="9142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20685" indent="-224668" defTabSz="9142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370021" indent="-224668" defTabSz="9142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19357" indent="-224668" defTabSz="9142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/>
            <a:fld id="{B04042F6-9FDA-426C-86F9-346C8313DE21}" type="slidenum">
              <a:rPr lang="en-US" altLang="zh-CN">
                <a:solidFill>
                  <a:prstClr val="black"/>
                </a:solidFill>
              </a:rPr>
              <a:pPr eaLnBrk="1" hangingPunct="1"/>
              <a:t>33</a:t>
            </a:fld>
            <a:endParaRPr lang="en-US" altLang="zh-CN">
              <a:solidFill>
                <a:prstClr val="black"/>
              </a:solidFill>
            </a:endParaRPr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5794552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4274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30171" indent="-280835" defTabSz="914274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23340" indent="-224668" defTabSz="914274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572677" indent="-224668" defTabSz="914274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22013" indent="-224668" defTabSz="914274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471349" indent="-224668" defTabSz="9142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20685" indent="-224668" defTabSz="9142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370021" indent="-224668" defTabSz="9142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19357" indent="-224668" defTabSz="9142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/>
            <a:fld id="{B04042F6-9FDA-426C-86F9-346C8313DE21}" type="slidenum">
              <a:rPr lang="en-US" altLang="zh-CN">
                <a:solidFill>
                  <a:prstClr val="black"/>
                </a:solidFill>
              </a:rPr>
              <a:pPr eaLnBrk="1" hangingPunct="1"/>
              <a:t>34</a:t>
            </a:fld>
            <a:endParaRPr lang="en-US" altLang="zh-CN">
              <a:solidFill>
                <a:prstClr val="black"/>
              </a:solidFill>
            </a:endParaRPr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86290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4274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30171" indent="-280835" defTabSz="914274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23340" indent="-224668" defTabSz="914274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572677" indent="-224668" defTabSz="914274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22013" indent="-224668" defTabSz="914274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471349" indent="-224668" defTabSz="9142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20685" indent="-224668" defTabSz="9142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370021" indent="-224668" defTabSz="9142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19357" indent="-224668" defTabSz="9142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/>
            <a:fld id="{B04042F6-9FDA-426C-86F9-346C8313DE21}" type="slidenum">
              <a:rPr lang="en-US" altLang="zh-CN">
                <a:solidFill>
                  <a:prstClr val="black"/>
                </a:solidFill>
              </a:rPr>
              <a:pPr eaLnBrk="1" hangingPunct="1"/>
              <a:t>5</a:t>
            </a:fld>
            <a:endParaRPr lang="en-US" altLang="zh-CN">
              <a:solidFill>
                <a:prstClr val="black"/>
              </a:solidFill>
            </a:endParaRPr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02972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4274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30171" indent="-280835" defTabSz="914274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23340" indent="-224668" defTabSz="914274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572677" indent="-224668" defTabSz="914274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22013" indent="-224668" defTabSz="914274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471349" indent="-224668" defTabSz="9142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20685" indent="-224668" defTabSz="9142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370021" indent="-224668" defTabSz="9142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19357" indent="-224668" defTabSz="9142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/>
            <a:fld id="{B04042F6-9FDA-426C-86F9-346C8313DE21}" type="slidenum">
              <a:rPr lang="en-US" altLang="zh-CN">
                <a:solidFill>
                  <a:prstClr val="black"/>
                </a:solidFill>
              </a:rPr>
              <a:pPr eaLnBrk="1" hangingPunct="1"/>
              <a:t>6</a:t>
            </a:fld>
            <a:endParaRPr lang="en-US" altLang="zh-CN">
              <a:solidFill>
                <a:prstClr val="black"/>
              </a:solidFill>
            </a:endParaRPr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031131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4274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30171" indent="-280835" defTabSz="914274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23340" indent="-224668" defTabSz="914274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572677" indent="-224668" defTabSz="914274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22013" indent="-224668" defTabSz="914274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471349" indent="-224668" defTabSz="9142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20685" indent="-224668" defTabSz="9142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370021" indent="-224668" defTabSz="9142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19357" indent="-224668" defTabSz="9142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/>
            <a:fld id="{B04042F6-9FDA-426C-86F9-346C8313DE21}" type="slidenum">
              <a:rPr lang="en-US" altLang="zh-CN">
                <a:solidFill>
                  <a:prstClr val="black"/>
                </a:solidFill>
              </a:rPr>
              <a:pPr eaLnBrk="1" hangingPunct="1"/>
              <a:t>7</a:t>
            </a:fld>
            <a:endParaRPr lang="en-US" altLang="zh-CN">
              <a:solidFill>
                <a:prstClr val="black"/>
              </a:solidFill>
            </a:endParaRPr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596505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4274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30171" indent="-280835" defTabSz="914274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23340" indent="-224668" defTabSz="914274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572677" indent="-224668" defTabSz="914274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22013" indent="-224668" defTabSz="914274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471349" indent="-224668" defTabSz="9142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20685" indent="-224668" defTabSz="9142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370021" indent="-224668" defTabSz="9142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19357" indent="-224668" defTabSz="9142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/>
            <a:fld id="{B04042F6-9FDA-426C-86F9-346C8313DE21}" type="slidenum">
              <a:rPr lang="en-US" altLang="zh-CN">
                <a:solidFill>
                  <a:prstClr val="black"/>
                </a:solidFill>
              </a:rPr>
              <a:pPr eaLnBrk="1" hangingPunct="1"/>
              <a:t>8</a:t>
            </a:fld>
            <a:endParaRPr lang="en-US" altLang="zh-CN">
              <a:solidFill>
                <a:prstClr val="black"/>
              </a:solidFill>
            </a:endParaRPr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955920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4274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30171" indent="-280835" defTabSz="914274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23340" indent="-224668" defTabSz="914274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572677" indent="-224668" defTabSz="914274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22013" indent="-224668" defTabSz="914274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471349" indent="-224668" defTabSz="9142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20685" indent="-224668" defTabSz="9142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370021" indent="-224668" defTabSz="9142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19357" indent="-224668" defTabSz="9142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/>
            <a:fld id="{B04042F6-9FDA-426C-86F9-346C8313DE21}" type="slidenum">
              <a:rPr lang="en-US" altLang="zh-CN">
                <a:solidFill>
                  <a:prstClr val="black"/>
                </a:solidFill>
              </a:rPr>
              <a:pPr eaLnBrk="1" hangingPunct="1"/>
              <a:t>9</a:t>
            </a:fld>
            <a:endParaRPr lang="en-US" altLang="zh-CN">
              <a:solidFill>
                <a:prstClr val="black"/>
              </a:solidFill>
            </a:endParaRPr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999280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4274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30171" indent="-280835" defTabSz="914274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23340" indent="-224668" defTabSz="914274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572677" indent="-224668" defTabSz="914274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22013" indent="-224668" defTabSz="914274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471349" indent="-224668" defTabSz="9142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20685" indent="-224668" defTabSz="9142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370021" indent="-224668" defTabSz="9142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19357" indent="-224668" defTabSz="9142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/>
            <a:fld id="{B04042F6-9FDA-426C-86F9-346C8313DE21}" type="slidenum">
              <a:rPr lang="en-US" altLang="zh-CN">
                <a:solidFill>
                  <a:prstClr val="black"/>
                </a:solidFill>
              </a:rPr>
              <a:pPr eaLnBrk="1" hangingPunct="1"/>
              <a:t>10</a:t>
            </a:fld>
            <a:endParaRPr lang="en-US" altLang="zh-CN">
              <a:solidFill>
                <a:prstClr val="black"/>
              </a:solidFill>
            </a:endParaRPr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65056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914400 h 1000"/>
              <a:gd name="T2" fmla="*/ 0 w 1000"/>
              <a:gd name="T3" fmla="*/ 0 h 1000"/>
              <a:gd name="T4" fmla="*/ 7924800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pPr lvl="0"/>
            <a:r>
              <a:rPr lang="en-US" altLang="zh-CN" noProof="0" smtClean="0"/>
              <a:t>Click to edit Master title style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C58099E-2FB3-4AE7-8B19-9FB9B614AB27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86417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55C193-50C7-4EAC-8F23-9605DDFD994B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73965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4556F6-CC10-40A0-BEBD-D1C8D9DD3250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54236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D442EF-3B18-4B98-A531-9906D68737B3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43834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D4143C-3574-47BD-8AAD-34B80097BC14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51184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72F5DA-90B2-4D51-8478-A1F31B98EE34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66774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867985-D365-4D14-9DC2-77325BD78F0B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53688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9242D8-F8DF-4750-9687-EDC89A7B49D5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06715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4647EE-E56E-4E99-887D-FE3F26565484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26923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3CD282-BBD1-4B81-8DF8-E0A19C24518A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37061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0320C7-C108-4F81-8E78-3DAD5C574276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16746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+mj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 smtClean="0">
                <a:latin typeface="+mj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+mj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C8C0897-8DF3-409E-A4A0-CAF434E18AE0}" type="slidenum">
              <a:rPr lang="en-US" altLang="zh-CN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103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609600 h 1000"/>
              <a:gd name="T2" fmla="*/ 0 w 1000"/>
              <a:gd name="T3" fmla="*/ 0 h 1000"/>
              <a:gd name="T4" fmla="*/ 8229600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9827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宋体" pitchFamily="2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宋体" pitchFamily="2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宋体" pitchFamily="2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宋体" pitchFamily="2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600">
          <a:solidFill>
            <a:schemeClr val="tx1"/>
          </a:solidFill>
          <a:latin typeface="+mn-lt"/>
          <a:ea typeface="+mn-ea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200">
          <a:solidFill>
            <a:schemeClr val="tx1"/>
          </a:solidFill>
          <a:latin typeface="+mn-lt"/>
          <a:ea typeface="+mn-ea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 sz="2000">
          <a:solidFill>
            <a:schemeClr val="tx1"/>
          </a:solidFill>
          <a:latin typeface="+mn-lt"/>
          <a:ea typeface="+mn-ea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jpeg"/><Relationship Id="rId3" Type="http://schemas.openxmlformats.org/officeDocument/2006/relationships/image" Target="../media/image9.jpeg"/><Relationship Id="rId7" Type="http://schemas.openxmlformats.org/officeDocument/2006/relationships/image" Target="../media/image13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10.jpeg"/><Relationship Id="rId9" Type="http://schemas.openxmlformats.org/officeDocument/2006/relationships/image" Target="../media/image4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3" Type="http://schemas.openxmlformats.org/officeDocument/2006/relationships/image" Target="../media/image16.png"/><Relationship Id="rId7" Type="http://schemas.openxmlformats.org/officeDocument/2006/relationships/image" Target="../media/image20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jpeg"/><Relationship Id="rId11" Type="http://schemas.openxmlformats.org/officeDocument/2006/relationships/image" Target="../media/image24.png"/><Relationship Id="rId5" Type="http://schemas.openxmlformats.org/officeDocument/2006/relationships/image" Target="../media/image18.wmf"/><Relationship Id="rId10" Type="http://schemas.openxmlformats.org/officeDocument/2006/relationships/image" Target="../media/image23.png"/><Relationship Id="rId4" Type="http://schemas.openxmlformats.org/officeDocument/2006/relationships/image" Target="../media/image17.jpeg"/><Relationship Id="rId9" Type="http://schemas.openxmlformats.org/officeDocument/2006/relationships/image" Target="../media/image22.jpe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7" Type="http://schemas.openxmlformats.org/officeDocument/2006/relationships/image" Target="../media/image25.wmf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6.jpeg"/><Relationship Id="rId5" Type="http://schemas.openxmlformats.org/officeDocument/2006/relationships/image" Target="../media/image16.png"/><Relationship Id="rId4" Type="http://schemas.openxmlformats.org/officeDocument/2006/relationships/image" Target="../media/image15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4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Probabilistic Data Management</a:t>
            </a:r>
            <a:endParaRPr lang="en-US" sz="4400" dirty="0"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36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Chapter 1: An Overview of Probabilistic Data Management</a:t>
            </a:r>
          </a:p>
        </p:txBody>
      </p:sp>
    </p:spTree>
    <p:extLst>
      <p:ext uri="{BB962C8B-B14F-4D97-AF65-F5344CB8AC3E}">
        <p14:creationId xmlns:p14="http://schemas.microsoft.com/office/powerpoint/2010/main" val="2671983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6FA375-609F-4380-A649-F26BBCA98A61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10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dirty="0" smtClean="0">
                <a:latin typeface="Times New Roman" pitchFamily="18" charset="0"/>
              </a:rPr>
              <a:t>Data Processing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/>
            <a:r>
              <a:rPr lang="en-US" altLang="zh-CN" sz="3200" dirty="0" smtClean="0">
                <a:latin typeface="Times New Roman" pitchFamily="18" charset="0"/>
              </a:rPr>
              <a:t>Data can be imprecise, when we manipulate the data</a:t>
            </a:r>
          </a:p>
          <a:p>
            <a:pPr lvl="1" algn="just" eaLnBrk="1" hangingPunct="1"/>
            <a:r>
              <a:rPr lang="en-US" altLang="zh-CN" sz="2800" dirty="0" smtClean="0">
                <a:latin typeface="Times New Roman" pitchFamily="18" charset="0"/>
              </a:rPr>
              <a:t>Privacy preserving</a:t>
            </a:r>
          </a:p>
          <a:p>
            <a:pPr lvl="2" algn="just" eaLnBrk="1" hangingPunct="1"/>
            <a:r>
              <a:rPr lang="en-US" altLang="zh-CN" sz="2400" dirty="0" smtClean="0">
                <a:latin typeface="Times New Roman" pitchFamily="18" charset="0"/>
              </a:rPr>
              <a:t>Add synthetic noises to protect users' privacy before publishing data</a:t>
            </a:r>
          </a:p>
          <a:p>
            <a:pPr lvl="1" algn="just" eaLnBrk="1" hangingPunct="1"/>
            <a:r>
              <a:rPr lang="en-US" altLang="zh-CN" sz="2800" dirty="0" err="1" smtClean="0">
                <a:latin typeface="Times New Roman" pitchFamily="18" charset="0"/>
              </a:rPr>
              <a:t>Lossy</a:t>
            </a:r>
            <a:r>
              <a:rPr lang="en-US" altLang="zh-CN" sz="2800" dirty="0">
                <a:latin typeface="Times New Roman" pitchFamily="18" charset="0"/>
              </a:rPr>
              <a:t> </a:t>
            </a:r>
            <a:r>
              <a:rPr lang="en-US" altLang="zh-CN" sz="2800" dirty="0" smtClean="0">
                <a:latin typeface="Times New Roman" pitchFamily="18" charset="0"/>
              </a:rPr>
              <a:t>data compression</a:t>
            </a:r>
          </a:p>
          <a:p>
            <a:pPr lvl="2" algn="just" eaLnBrk="1" hangingPunct="1"/>
            <a:r>
              <a:rPr lang="en-US" altLang="zh-CN" sz="2400" dirty="0" smtClean="0">
                <a:latin typeface="Times New Roman" pitchFamily="18" charset="0"/>
              </a:rPr>
              <a:t>Trade the data accuracy for space</a:t>
            </a:r>
          </a:p>
          <a:p>
            <a:pPr lvl="1" algn="just" eaLnBrk="1" hangingPunct="1"/>
            <a:r>
              <a:rPr lang="en-US" altLang="zh-CN" sz="2800" dirty="0" smtClean="0">
                <a:latin typeface="Times New Roman" pitchFamily="18" charset="0"/>
              </a:rPr>
              <a:t>Data integration</a:t>
            </a:r>
          </a:p>
          <a:p>
            <a:pPr lvl="2" algn="just" eaLnBrk="1" hangingPunct="1"/>
            <a:r>
              <a:rPr lang="en-US" altLang="zh-CN" sz="2400" dirty="0" smtClean="0">
                <a:latin typeface="Times New Roman" pitchFamily="18" charset="0"/>
              </a:rPr>
              <a:t>Merge data from multiple data sources</a:t>
            </a:r>
          </a:p>
          <a:p>
            <a:pPr lvl="1" algn="just" eaLnBrk="1" hangingPunct="1"/>
            <a:endParaRPr lang="en-US" altLang="zh-CN" sz="2800" dirty="0" smtClean="0">
              <a:latin typeface="Times New Roman" pitchFamily="18" charset="0"/>
            </a:endParaRPr>
          </a:p>
        </p:txBody>
      </p:sp>
      <p:sp>
        <p:nvSpPr>
          <p:cNvPr id="2" name="Lock"/>
          <p:cNvSpPr>
            <a:spLocks noEditPoints="1" noChangeArrowheads="1"/>
          </p:cNvSpPr>
          <p:nvPr/>
        </p:nvSpPr>
        <p:spPr bwMode="auto">
          <a:xfrm>
            <a:off x="6942231" y="2234662"/>
            <a:ext cx="938212" cy="1028700"/>
          </a:xfrm>
          <a:custGeom>
            <a:avLst/>
            <a:gdLst>
              <a:gd name="T0" fmla="*/ 10800 w 21600"/>
              <a:gd name="T1" fmla="*/ 0 h 21600"/>
              <a:gd name="T2" fmla="*/ 21600 w 21600"/>
              <a:gd name="T3" fmla="*/ 9606 h 21600"/>
              <a:gd name="T4" fmla="*/ 10800 w 21600"/>
              <a:gd name="T5" fmla="*/ 21600 h 21600"/>
              <a:gd name="T6" fmla="*/ 0 w 21600"/>
              <a:gd name="T7" fmla="*/ 9606 h 21600"/>
              <a:gd name="T8" fmla="*/ 744 w 21600"/>
              <a:gd name="T9" fmla="*/ 9904 h 21600"/>
              <a:gd name="T10" fmla="*/ 21134 w 21600"/>
              <a:gd name="T11" fmla="*/ 15335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93" y="9606"/>
                </a:moveTo>
                <a:lnTo>
                  <a:pt x="2048" y="9606"/>
                </a:lnTo>
                <a:lnTo>
                  <a:pt x="2048" y="4713"/>
                </a:lnTo>
                <a:lnTo>
                  <a:pt x="2420" y="3818"/>
                </a:lnTo>
                <a:lnTo>
                  <a:pt x="2979" y="3028"/>
                </a:lnTo>
                <a:lnTo>
                  <a:pt x="3537" y="2446"/>
                </a:lnTo>
                <a:lnTo>
                  <a:pt x="3956" y="1998"/>
                </a:lnTo>
                <a:lnTo>
                  <a:pt x="4492" y="1581"/>
                </a:lnTo>
                <a:lnTo>
                  <a:pt x="5143" y="1238"/>
                </a:lnTo>
                <a:lnTo>
                  <a:pt x="5912" y="880"/>
                </a:lnTo>
                <a:lnTo>
                  <a:pt x="6587" y="641"/>
                </a:lnTo>
                <a:lnTo>
                  <a:pt x="7518" y="372"/>
                </a:lnTo>
                <a:lnTo>
                  <a:pt x="8425" y="208"/>
                </a:lnTo>
                <a:lnTo>
                  <a:pt x="9496" y="59"/>
                </a:lnTo>
                <a:lnTo>
                  <a:pt x="10637" y="14"/>
                </a:lnTo>
                <a:lnTo>
                  <a:pt x="11614" y="59"/>
                </a:lnTo>
                <a:lnTo>
                  <a:pt x="12382" y="119"/>
                </a:lnTo>
                <a:lnTo>
                  <a:pt x="13034" y="253"/>
                </a:lnTo>
                <a:lnTo>
                  <a:pt x="13779" y="417"/>
                </a:lnTo>
                <a:lnTo>
                  <a:pt x="14500" y="611"/>
                </a:lnTo>
                <a:lnTo>
                  <a:pt x="14733" y="686"/>
                </a:lnTo>
                <a:lnTo>
                  <a:pt x="14989" y="790"/>
                </a:lnTo>
                <a:lnTo>
                  <a:pt x="15175" y="865"/>
                </a:lnTo>
                <a:lnTo>
                  <a:pt x="15385" y="954"/>
                </a:lnTo>
                <a:lnTo>
                  <a:pt x="15431" y="969"/>
                </a:lnTo>
                <a:lnTo>
                  <a:pt x="15594" y="1059"/>
                </a:lnTo>
                <a:lnTo>
                  <a:pt x="15757" y="1148"/>
                </a:lnTo>
                <a:lnTo>
                  <a:pt x="15920" y="1267"/>
                </a:lnTo>
                <a:lnTo>
                  <a:pt x="16106" y="1372"/>
                </a:lnTo>
                <a:lnTo>
                  <a:pt x="16665" y="1730"/>
                </a:lnTo>
                <a:lnTo>
                  <a:pt x="17014" y="1998"/>
                </a:lnTo>
                <a:lnTo>
                  <a:pt x="17480" y="2356"/>
                </a:lnTo>
                <a:lnTo>
                  <a:pt x="17852" y="2804"/>
                </a:lnTo>
                <a:lnTo>
                  <a:pt x="18178" y="3192"/>
                </a:lnTo>
                <a:lnTo>
                  <a:pt x="18527" y="3639"/>
                </a:lnTo>
                <a:lnTo>
                  <a:pt x="18806" y="4132"/>
                </a:lnTo>
                <a:lnTo>
                  <a:pt x="19086" y="4713"/>
                </a:lnTo>
                <a:lnTo>
                  <a:pt x="19272" y="5191"/>
                </a:lnTo>
                <a:lnTo>
                  <a:pt x="19295" y="9606"/>
                </a:lnTo>
                <a:lnTo>
                  <a:pt x="21600" y="9606"/>
                </a:lnTo>
                <a:lnTo>
                  <a:pt x="21600" y="16289"/>
                </a:lnTo>
                <a:lnTo>
                  <a:pt x="21413" y="17184"/>
                </a:lnTo>
                <a:lnTo>
                  <a:pt x="21041" y="17900"/>
                </a:lnTo>
                <a:lnTo>
                  <a:pt x="20668" y="18377"/>
                </a:lnTo>
                <a:lnTo>
                  <a:pt x="20343" y="18855"/>
                </a:lnTo>
                <a:lnTo>
                  <a:pt x="19924" y="19332"/>
                </a:lnTo>
                <a:lnTo>
                  <a:pt x="19388" y="19809"/>
                </a:lnTo>
                <a:lnTo>
                  <a:pt x="18806" y="20242"/>
                </a:lnTo>
                <a:lnTo>
                  <a:pt x="18062" y="20585"/>
                </a:lnTo>
                <a:lnTo>
                  <a:pt x="17270" y="20883"/>
                </a:lnTo>
                <a:lnTo>
                  <a:pt x="16525" y="21182"/>
                </a:lnTo>
                <a:lnTo>
                  <a:pt x="15548" y="21420"/>
                </a:lnTo>
                <a:lnTo>
                  <a:pt x="14803" y="21540"/>
                </a:lnTo>
                <a:lnTo>
                  <a:pt x="13662" y="21674"/>
                </a:lnTo>
                <a:lnTo>
                  <a:pt x="8379" y="21659"/>
                </a:lnTo>
                <a:lnTo>
                  <a:pt x="7168" y="21540"/>
                </a:lnTo>
                <a:lnTo>
                  <a:pt x="6098" y="21331"/>
                </a:lnTo>
                <a:lnTo>
                  <a:pt x="5050" y="21092"/>
                </a:lnTo>
                <a:lnTo>
                  <a:pt x="4003" y="20764"/>
                </a:lnTo>
                <a:lnTo>
                  <a:pt x="3258" y="20391"/>
                </a:lnTo>
                <a:lnTo>
                  <a:pt x="2769" y="20123"/>
                </a:lnTo>
                <a:lnTo>
                  <a:pt x="2281" y="19720"/>
                </a:lnTo>
                <a:lnTo>
                  <a:pt x="1862" y="19407"/>
                </a:lnTo>
                <a:lnTo>
                  <a:pt x="1489" y="19079"/>
                </a:lnTo>
                <a:lnTo>
                  <a:pt x="1070" y="18676"/>
                </a:lnTo>
                <a:lnTo>
                  <a:pt x="744" y="18258"/>
                </a:lnTo>
                <a:lnTo>
                  <a:pt x="325" y="17661"/>
                </a:lnTo>
                <a:lnTo>
                  <a:pt x="162" y="17035"/>
                </a:lnTo>
                <a:lnTo>
                  <a:pt x="93" y="16468"/>
                </a:lnTo>
                <a:lnTo>
                  <a:pt x="93" y="9606"/>
                </a:lnTo>
                <a:close/>
                <a:moveTo>
                  <a:pt x="6098" y="9591"/>
                </a:moveTo>
                <a:lnTo>
                  <a:pt x="6098" y="5220"/>
                </a:lnTo>
                <a:lnTo>
                  <a:pt x="6191" y="4907"/>
                </a:lnTo>
                <a:lnTo>
                  <a:pt x="6307" y="4639"/>
                </a:lnTo>
                <a:lnTo>
                  <a:pt x="6517" y="4370"/>
                </a:lnTo>
                <a:lnTo>
                  <a:pt x="6680" y="4087"/>
                </a:lnTo>
                <a:lnTo>
                  <a:pt x="6889" y="3878"/>
                </a:lnTo>
                <a:lnTo>
                  <a:pt x="7308" y="3520"/>
                </a:lnTo>
                <a:lnTo>
                  <a:pt x="7843" y="3281"/>
                </a:lnTo>
                <a:lnTo>
                  <a:pt x="8402" y="3013"/>
                </a:lnTo>
                <a:lnTo>
                  <a:pt x="9031" y="2834"/>
                </a:lnTo>
                <a:lnTo>
                  <a:pt x="9659" y="2700"/>
                </a:lnTo>
                <a:lnTo>
                  <a:pt x="10497" y="2625"/>
                </a:lnTo>
                <a:lnTo>
                  <a:pt x="11125" y="2655"/>
                </a:lnTo>
                <a:lnTo>
                  <a:pt x="11987" y="2789"/>
                </a:lnTo>
                <a:lnTo>
                  <a:pt x="12522" y="2893"/>
                </a:lnTo>
                <a:lnTo>
                  <a:pt x="13011" y="3028"/>
                </a:lnTo>
                <a:lnTo>
                  <a:pt x="13290" y="3192"/>
                </a:lnTo>
                <a:lnTo>
                  <a:pt x="13709" y="3371"/>
                </a:lnTo>
                <a:lnTo>
                  <a:pt x="13872" y="3505"/>
                </a:lnTo>
                <a:lnTo>
                  <a:pt x="14058" y="3639"/>
                </a:lnTo>
                <a:lnTo>
                  <a:pt x="14291" y="3788"/>
                </a:lnTo>
                <a:lnTo>
                  <a:pt x="14431" y="3953"/>
                </a:lnTo>
                <a:lnTo>
                  <a:pt x="14617" y="4102"/>
                </a:lnTo>
                <a:lnTo>
                  <a:pt x="14826" y="4311"/>
                </a:lnTo>
                <a:lnTo>
                  <a:pt x="14919" y="4534"/>
                </a:lnTo>
                <a:lnTo>
                  <a:pt x="15036" y="4773"/>
                </a:lnTo>
                <a:lnTo>
                  <a:pt x="15175" y="5027"/>
                </a:lnTo>
                <a:lnTo>
                  <a:pt x="15245" y="5220"/>
                </a:lnTo>
                <a:lnTo>
                  <a:pt x="15245" y="9591"/>
                </a:lnTo>
                <a:lnTo>
                  <a:pt x="6098" y="9591"/>
                </a:lnTo>
                <a:close/>
              </a:path>
              <a:path w="21600" h="21600" extrusionOk="0">
                <a:moveTo>
                  <a:pt x="93" y="9606"/>
                </a:moveTo>
                <a:lnTo>
                  <a:pt x="21600" y="9606"/>
                </a:lnTo>
                <a:close/>
              </a:path>
              <a:path w="21600" h="21600" extrusionOk="0">
                <a:moveTo>
                  <a:pt x="11684" y="17109"/>
                </a:moveTo>
                <a:lnTo>
                  <a:pt x="12266" y="19317"/>
                </a:lnTo>
                <a:lnTo>
                  <a:pt x="9659" y="19317"/>
                </a:lnTo>
                <a:lnTo>
                  <a:pt x="10287" y="17124"/>
                </a:lnTo>
                <a:lnTo>
                  <a:pt x="10008" y="16975"/>
                </a:lnTo>
                <a:lnTo>
                  <a:pt x="9799" y="16722"/>
                </a:lnTo>
                <a:lnTo>
                  <a:pt x="9752" y="16408"/>
                </a:lnTo>
                <a:lnTo>
                  <a:pt x="9822" y="16170"/>
                </a:lnTo>
                <a:lnTo>
                  <a:pt x="10008" y="16006"/>
                </a:lnTo>
                <a:lnTo>
                  <a:pt x="10148" y="15871"/>
                </a:lnTo>
                <a:lnTo>
                  <a:pt x="10381" y="15782"/>
                </a:lnTo>
                <a:lnTo>
                  <a:pt x="10660" y="15692"/>
                </a:lnTo>
                <a:lnTo>
                  <a:pt x="11009" y="15677"/>
                </a:lnTo>
                <a:lnTo>
                  <a:pt x="11288" y="15722"/>
                </a:lnTo>
                <a:lnTo>
                  <a:pt x="11614" y="15782"/>
                </a:lnTo>
                <a:lnTo>
                  <a:pt x="11893" y="15946"/>
                </a:lnTo>
                <a:lnTo>
                  <a:pt x="12033" y="16080"/>
                </a:lnTo>
                <a:lnTo>
                  <a:pt x="12173" y="16229"/>
                </a:lnTo>
                <a:lnTo>
                  <a:pt x="12196" y="16408"/>
                </a:lnTo>
                <a:lnTo>
                  <a:pt x="12103" y="16722"/>
                </a:lnTo>
                <a:lnTo>
                  <a:pt x="11987" y="16856"/>
                </a:lnTo>
                <a:lnTo>
                  <a:pt x="11847" y="16975"/>
                </a:lnTo>
                <a:lnTo>
                  <a:pt x="11684" y="17109"/>
                </a:lnTo>
              </a:path>
            </a:pathLst>
          </a:custGeom>
          <a:solidFill>
            <a:srgbClr val="C0C0C0"/>
          </a:solidFill>
          <a:ln w="3810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3" name="Group 4"/>
          <p:cNvGrpSpPr>
            <a:grpSpLocks/>
          </p:cNvGrpSpPr>
          <p:nvPr/>
        </p:nvGrpSpPr>
        <p:grpSpPr bwMode="auto">
          <a:xfrm>
            <a:off x="6767443" y="4981871"/>
            <a:ext cx="1113000" cy="1007000"/>
            <a:chOff x="1632" y="1248"/>
            <a:chExt cx="2682" cy="2286"/>
          </a:xfrm>
        </p:grpSpPr>
        <p:sp>
          <p:nvSpPr>
            <p:cNvPr id="4" name="Gear"/>
            <p:cNvSpPr>
              <a:spLocks noEditPoints="1" noChangeArrowheads="1"/>
            </p:cNvSpPr>
            <p:nvPr/>
          </p:nvSpPr>
          <p:spPr bwMode="auto">
            <a:xfrm>
              <a:off x="3119" y="1248"/>
              <a:ext cx="1195" cy="1048"/>
            </a:xfrm>
            <a:custGeom>
              <a:avLst/>
              <a:gdLst>
                <a:gd name="T0" fmla="*/ 10800 w 21600"/>
                <a:gd name="T1" fmla="*/ 0 h 21600"/>
                <a:gd name="T2" fmla="*/ 21600 w 21600"/>
                <a:gd name="T3" fmla="*/ 10800 h 21600"/>
                <a:gd name="T4" fmla="*/ 10800 w 21600"/>
                <a:gd name="T5" fmla="*/ 21600 h 21600"/>
                <a:gd name="T6" fmla="*/ 0 w 21600"/>
                <a:gd name="T7" fmla="*/ 10800 h 21600"/>
                <a:gd name="T8" fmla="*/ 4374 w 21600"/>
                <a:gd name="T9" fmla="*/ 3964 h 21600"/>
                <a:gd name="T10" fmla="*/ 17841 w 21600"/>
                <a:gd name="T11" fmla="*/ 17635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9689" y="1725"/>
                  </a:moveTo>
                  <a:lnTo>
                    <a:pt x="10304" y="85"/>
                  </a:lnTo>
                  <a:lnTo>
                    <a:pt x="11637" y="85"/>
                  </a:lnTo>
                  <a:lnTo>
                    <a:pt x="12303" y="1777"/>
                  </a:lnTo>
                  <a:lnTo>
                    <a:pt x="13072" y="1931"/>
                  </a:lnTo>
                  <a:lnTo>
                    <a:pt x="14303" y="598"/>
                  </a:lnTo>
                  <a:lnTo>
                    <a:pt x="15533" y="1110"/>
                  </a:lnTo>
                  <a:lnTo>
                    <a:pt x="15584" y="2905"/>
                  </a:lnTo>
                  <a:lnTo>
                    <a:pt x="16405" y="3520"/>
                  </a:lnTo>
                  <a:lnTo>
                    <a:pt x="17891" y="2751"/>
                  </a:lnTo>
                  <a:lnTo>
                    <a:pt x="18917" y="3674"/>
                  </a:lnTo>
                  <a:lnTo>
                    <a:pt x="18199" y="5314"/>
                  </a:lnTo>
                  <a:lnTo>
                    <a:pt x="18763" y="6083"/>
                  </a:lnTo>
                  <a:lnTo>
                    <a:pt x="20403" y="6032"/>
                  </a:lnTo>
                  <a:lnTo>
                    <a:pt x="20865" y="7211"/>
                  </a:lnTo>
                  <a:lnTo>
                    <a:pt x="19737" y="8185"/>
                  </a:lnTo>
                  <a:lnTo>
                    <a:pt x="20096" y="9723"/>
                  </a:lnTo>
                  <a:lnTo>
                    <a:pt x="21634" y="10287"/>
                  </a:lnTo>
                  <a:lnTo>
                    <a:pt x="21582" y="11620"/>
                  </a:lnTo>
                  <a:lnTo>
                    <a:pt x="20147" y="12184"/>
                  </a:lnTo>
                  <a:lnTo>
                    <a:pt x="19942" y="13158"/>
                  </a:lnTo>
                  <a:lnTo>
                    <a:pt x="21070" y="14234"/>
                  </a:lnTo>
                  <a:lnTo>
                    <a:pt x="20608" y="15362"/>
                  </a:lnTo>
                  <a:lnTo>
                    <a:pt x="19019" y="15465"/>
                  </a:lnTo>
                  <a:lnTo>
                    <a:pt x="18404" y="16439"/>
                  </a:lnTo>
                  <a:lnTo>
                    <a:pt x="19122" y="17925"/>
                  </a:lnTo>
                  <a:lnTo>
                    <a:pt x="18096" y="18797"/>
                  </a:lnTo>
                  <a:lnTo>
                    <a:pt x="16763" y="18284"/>
                  </a:lnTo>
                  <a:lnTo>
                    <a:pt x="15431" y="19002"/>
                  </a:lnTo>
                  <a:lnTo>
                    <a:pt x="15277" y="20848"/>
                  </a:lnTo>
                  <a:lnTo>
                    <a:pt x="14149" y="21155"/>
                  </a:lnTo>
                  <a:lnTo>
                    <a:pt x="13021" y="19925"/>
                  </a:lnTo>
                  <a:lnTo>
                    <a:pt x="12252" y="20181"/>
                  </a:lnTo>
                  <a:lnTo>
                    <a:pt x="11739" y="21668"/>
                  </a:lnTo>
                  <a:lnTo>
                    <a:pt x="10201" y="21668"/>
                  </a:lnTo>
                  <a:lnTo>
                    <a:pt x="9740" y="20130"/>
                  </a:lnTo>
                  <a:lnTo>
                    <a:pt x="8253" y="19771"/>
                  </a:lnTo>
                  <a:lnTo>
                    <a:pt x="7125" y="21001"/>
                  </a:lnTo>
                  <a:lnTo>
                    <a:pt x="5895" y="20489"/>
                  </a:lnTo>
                  <a:lnTo>
                    <a:pt x="5946" y="18592"/>
                  </a:lnTo>
                  <a:lnTo>
                    <a:pt x="5177" y="18131"/>
                  </a:lnTo>
                  <a:lnTo>
                    <a:pt x="3383" y="18848"/>
                  </a:lnTo>
                  <a:lnTo>
                    <a:pt x="2614" y="17874"/>
                  </a:lnTo>
                  <a:lnTo>
                    <a:pt x="3383" y="16182"/>
                  </a:lnTo>
                  <a:lnTo>
                    <a:pt x="2922" y="15465"/>
                  </a:lnTo>
                  <a:lnTo>
                    <a:pt x="922" y="15516"/>
                  </a:lnTo>
                  <a:lnTo>
                    <a:pt x="512" y="14234"/>
                  </a:lnTo>
                  <a:lnTo>
                    <a:pt x="1948" y="12901"/>
                  </a:lnTo>
                  <a:lnTo>
                    <a:pt x="1896" y="12184"/>
                  </a:lnTo>
                  <a:lnTo>
                    <a:pt x="0" y="11415"/>
                  </a:lnTo>
                  <a:lnTo>
                    <a:pt x="51" y="10031"/>
                  </a:lnTo>
                  <a:lnTo>
                    <a:pt x="1948" y="9313"/>
                  </a:lnTo>
                  <a:lnTo>
                    <a:pt x="2101" y="8595"/>
                  </a:lnTo>
                  <a:lnTo>
                    <a:pt x="615" y="7160"/>
                  </a:lnTo>
                  <a:lnTo>
                    <a:pt x="1127" y="5878"/>
                  </a:lnTo>
                  <a:lnTo>
                    <a:pt x="3178" y="5981"/>
                  </a:lnTo>
                  <a:lnTo>
                    <a:pt x="3588" y="5417"/>
                  </a:lnTo>
                  <a:lnTo>
                    <a:pt x="2819" y="3520"/>
                  </a:lnTo>
                  <a:lnTo>
                    <a:pt x="3742" y="2597"/>
                  </a:lnTo>
                  <a:lnTo>
                    <a:pt x="5536" y="3417"/>
                  </a:lnTo>
                  <a:lnTo>
                    <a:pt x="6049" y="3058"/>
                  </a:lnTo>
                  <a:lnTo>
                    <a:pt x="6100" y="1264"/>
                  </a:lnTo>
                  <a:lnTo>
                    <a:pt x="7228" y="700"/>
                  </a:lnTo>
                  <a:lnTo>
                    <a:pt x="8510" y="2033"/>
                  </a:lnTo>
                  <a:lnTo>
                    <a:pt x="9689" y="1725"/>
                  </a:lnTo>
                  <a:close/>
                  <a:moveTo>
                    <a:pt x="10817" y="14422"/>
                  </a:moveTo>
                  <a:lnTo>
                    <a:pt x="11175" y="14388"/>
                  </a:lnTo>
                  <a:lnTo>
                    <a:pt x="11534" y="14354"/>
                  </a:lnTo>
                  <a:lnTo>
                    <a:pt x="11893" y="14268"/>
                  </a:lnTo>
                  <a:lnTo>
                    <a:pt x="12218" y="14166"/>
                  </a:lnTo>
                  <a:lnTo>
                    <a:pt x="12508" y="13995"/>
                  </a:lnTo>
                  <a:lnTo>
                    <a:pt x="12816" y="13807"/>
                  </a:lnTo>
                  <a:lnTo>
                    <a:pt x="13106" y="13602"/>
                  </a:lnTo>
                  <a:lnTo>
                    <a:pt x="13329" y="13380"/>
                  </a:lnTo>
                  <a:lnTo>
                    <a:pt x="13568" y="13106"/>
                  </a:lnTo>
                  <a:lnTo>
                    <a:pt x="13790" y="12850"/>
                  </a:lnTo>
                  <a:lnTo>
                    <a:pt x="13961" y="12560"/>
                  </a:lnTo>
                  <a:lnTo>
                    <a:pt x="14115" y="12269"/>
                  </a:lnTo>
                  <a:lnTo>
                    <a:pt x="14217" y="11927"/>
                  </a:lnTo>
                  <a:lnTo>
                    <a:pt x="14320" y="11568"/>
                  </a:lnTo>
                  <a:lnTo>
                    <a:pt x="14388" y="11210"/>
                  </a:lnTo>
                  <a:lnTo>
                    <a:pt x="14388" y="10851"/>
                  </a:lnTo>
                  <a:lnTo>
                    <a:pt x="14388" y="10492"/>
                  </a:lnTo>
                  <a:lnTo>
                    <a:pt x="14320" y="10133"/>
                  </a:lnTo>
                  <a:lnTo>
                    <a:pt x="14217" y="9808"/>
                  </a:lnTo>
                  <a:lnTo>
                    <a:pt x="14115" y="9467"/>
                  </a:lnTo>
                  <a:lnTo>
                    <a:pt x="13961" y="9142"/>
                  </a:lnTo>
                  <a:lnTo>
                    <a:pt x="13790" y="8851"/>
                  </a:lnTo>
                  <a:lnTo>
                    <a:pt x="13568" y="8595"/>
                  </a:lnTo>
                  <a:lnTo>
                    <a:pt x="13329" y="8322"/>
                  </a:lnTo>
                  <a:lnTo>
                    <a:pt x="13106" y="8100"/>
                  </a:lnTo>
                  <a:lnTo>
                    <a:pt x="12816" y="7894"/>
                  </a:lnTo>
                  <a:lnTo>
                    <a:pt x="12508" y="7741"/>
                  </a:lnTo>
                  <a:lnTo>
                    <a:pt x="12218" y="7570"/>
                  </a:lnTo>
                  <a:lnTo>
                    <a:pt x="11893" y="7433"/>
                  </a:lnTo>
                  <a:lnTo>
                    <a:pt x="11534" y="7382"/>
                  </a:lnTo>
                  <a:lnTo>
                    <a:pt x="11175" y="7313"/>
                  </a:lnTo>
                  <a:lnTo>
                    <a:pt x="10817" y="7313"/>
                  </a:lnTo>
                  <a:lnTo>
                    <a:pt x="10441" y="7313"/>
                  </a:lnTo>
                  <a:lnTo>
                    <a:pt x="10082" y="7382"/>
                  </a:lnTo>
                  <a:lnTo>
                    <a:pt x="9757" y="7433"/>
                  </a:lnTo>
                  <a:lnTo>
                    <a:pt x="9432" y="7570"/>
                  </a:lnTo>
                  <a:lnTo>
                    <a:pt x="9142" y="7741"/>
                  </a:lnTo>
                  <a:lnTo>
                    <a:pt x="8834" y="7894"/>
                  </a:lnTo>
                  <a:lnTo>
                    <a:pt x="8544" y="8100"/>
                  </a:lnTo>
                  <a:lnTo>
                    <a:pt x="8287" y="8322"/>
                  </a:lnTo>
                  <a:lnTo>
                    <a:pt x="8048" y="8595"/>
                  </a:lnTo>
                  <a:lnTo>
                    <a:pt x="7860" y="8851"/>
                  </a:lnTo>
                  <a:lnTo>
                    <a:pt x="7689" y="9142"/>
                  </a:lnTo>
                  <a:lnTo>
                    <a:pt x="7536" y="9467"/>
                  </a:lnTo>
                  <a:lnTo>
                    <a:pt x="7399" y="9808"/>
                  </a:lnTo>
                  <a:lnTo>
                    <a:pt x="7331" y="10133"/>
                  </a:lnTo>
                  <a:lnTo>
                    <a:pt x="7262" y="10492"/>
                  </a:lnTo>
                  <a:lnTo>
                    <a:pt x="7262" y="10851"/>
                  </a:lnTo>
                  <a:lnTo>
                    <a:pt x="7262" y="11210"/>
                  </a:lnTo>
                  <a:lnTo>
                    <a:pt x="7331" y="11568"/>
                  </a:lnTo>
                  <a:lnTo>
                    <a:pt x="7399" y="11927"/>
                  </a:lnTo>
                  <a:lnTo>
                    <a:pt x="7536" y="12269"/>
                  </a:lnTo>
                  <a:lnTo>
                    <a:pt x="7689" y="12560"/>
                  </a:lnTo>
                  <a:lnTo>
                    <a:pt x="7860" y="12850"/>
                  </a:lnTo>
                  <a:lnTo>
                    <a:pt x="8048" y="13106"/>
                  </a:lnTo>
                  <a:lnTo>
                    <a:pt x="8287" y="13380"/>
                  </a:lnTo>
                  <a:lnTo>
                    <a:pt x="8544" y="13602"/>
                  </a:lnTo>
                  <a:lnTo>
                    <a:pt x="8834" y="13807"/>
                  </a:lnTo>
                  <a:lnTo>
                    <a:pt x="9142" y="13995"/>
                  </a:lnTo>
                  <a:lnTo>
                    <a:pt x="9432" y="14166"/>
                  </a:lnTo>
                  <a:lnTo>
                    <a:pt x="9757" y="14268"/>
                  </a:lnTo>
                  <a:lnTo>
                    <a:pt x="10082" y="14354"/>
                  </a:lnTo>
                  <a:lnTo>
                    <a:pt x="10441" y="14388"/>
                  </a:lnTo>
                  <a:lnTo>
                    <a:pt x="10817" y="14422"/>
                  </a:lnTo>
                  <a:close/>
                </a:path>
              </a:pathLst>
            </a:custGeom>
            <a:solidFill>
              <a:srgbClr val="C0C0C0"/>
            </a:soli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20099999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C0C0C0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flatTx/>
            </a:bodyPr>
            <a:lstStyle/>
            <a:p>
              <a:endParaRPr lang="en-US"/>
            </a:p>
          </p:txBody>
        </p:sp>
        <p:sp>
          <p:nvSpPr>
            <p:cNvPr id="5" name="AutoShape 6"/>
            <p:cNvSpPr>
              <a:spLocks noEditPoints="1" noChangeArrowheads="1"/>
            </p:cNvSpPr>
            <p:nvPr/>
          </p:nvSpPr>
          <p:spPr bwMode="auto">
            <a:xfrm>
              <a:off x="1632" y="1680"/>
              <a:ext cx="1429" cy="1253"/>
            </a:xfrm>
            <a:custGeom>
              <a:avLst/>
              <a:gdLst>
                <a:gd name="T0" fmla="*/ 10800 w 21600"/>
                <a:gd name="T1" fmla="*/ 0 h 21600"/>
                <a:gd name="T2" fmla="*/ 21600 w 21600"/>
                <a:gd name="T3" fmla="*/ 10800 h 21600"/>
                <a:gd name="T4" fmla="*/ 10800 w 21600"/>
                <a:gd name="T5" fmla="*/ 21600 h 21600"/>
                <a:gd name="T6" fmla="*/ 0 w 21600"/>
                <a:gd name="T7" fmla="*/ 10800 h 21600"/>
                <a:gd name="T8" fmla="*/ 4374 w 21600"/>
                <a:gd name="T9" fmla="*/ 3964 h 21600"/>
                <a:gd name="T10" fmla="*/ 17841 w 21600"/>
                <a:gd name="T11" fmla="*/ 17635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9689" y="1725"/>
                  </a:moveTo>
                  <a:lnTo>
                    <a:pt x="10304" y="85"/>
                  </a:lnTo>
                  <a:lnTo>
                    <a:pt x="11637" y="85"/>
                  </a:lnTo>
                  <a:lnTo>
                    <a:pt x="12303" y="1777"/>
                  </a:lnTo>
                  <a:lnTo>
                    <a:pt x="13072" y="1931"/>
                  </a:lnTo>
                  <a:lnTo>
                    <a:pt x="14303" y="598"/>
                  </a:lnTo>
                  <a:lnTo>
                    <a:pt x="15533" y="1110"/>
                  </a:lnTo>
                  <a:lnTo>
                    <a:pt x="15584" y="2905"/>
                  </a:lnTo>
                  <a:lnTo>
                    <a:pt x="16405" y="3520"/>
                  </a:lnTo>
                  <a:lnTo>
                    <a:pt x="17891" y="2751"/>
                  </a:lnTo>
                  <a:lnTo>
                    <a:pt x="18917" y="3674"/>
                  </a:lnTo>
                  <a:lnTo>
                    <a:pt x="18199" y="5314"/>
                  </a:lnTo>
                  <a:lnTo>
                    <a:pt x="18763" y="6083"/>
                  </a:lnTo>
                  <a:lnTo>
                    <a:pt x="20403" y="6032"/>
                  </a:lnTo>
                  <a:lnTo>
                    <a:pt x="20865" y="7211"/>
                  </a:lnTo>
                  <a:lnTo>
                    <a:pt x="19737" y="8185"/>
                  </a:lnTo>
                  <a:lnTo>
                    <a:pt x="20096" y="9723"/>
                  </a:lnTo>
                  <a:lnTo>
                    <a:pt x="21634" y="10287"/>
                  </a:lnTo>
                  <a:lnTo>
                    <a:pt x="21582" y="11620"/>
                  </a:lnTo>
                  <a:lnTo>
                    <a:pt x="20147" y="12184"/>
                  </a:lnTo>
                  <a:lnTo>
                    <a:pt x="19942" y="13158"/>
                  </a:lnTo>
                  <a:lnTo>
                    <a:pt x="21070" y="14234"/>
                  </a:lnTo>
                  <a:lnTo>
                    <a:pt x="20608" y="15362"/>
                  </a:lnTo>
                  <a:lnTo>
                    <a:pt x="19019" y="15465"/>
                  </a:lnTo>
                  <a:lnTo>
                    <a:pt x="18404" y="16439"/>
                  </a:lnTo>
                  <a:lnTo>
                    <a:pt x="19122" y="17925"/>
                  </a:lnTo>
                  <a:lnTo>
                    <a:pt x="18096" y="18797"/>
                  </a:lnTo>
                  <a:lnTo>
                    <a:pt x="16763" y="18284"/>
                  </a:lnTo>
                  <a:lnTo>
                    <a:pt x="15431" y="19002"/>
                  </a:lnTo>
                  <a:lnTo>
                    <a:pt x="15277" y="20848"/>
                  </a:lnTo>
                  <a:lnTo>
                    <a:pt x="14149" y="21155"/>
                  </a:lnTo>
                  <a:lnTo>
                    <a:pt x="13021" y="19925"/>
                  </a:lnTo>
                  <a:lnTo>
                    <a:pt x="12252" y="20181"/>
                  </a:lnTo>
                  <a:lnTo>
                    <a:pt x="11739" y="21668"/>
                  </a:lnTo>
                  <a:lnTo>
                    <a:pt x="10201" y="21668"/>
                  </a:lnTo>
                  <a:lnTo>
                    <a:pt x="9740" y="20130"/>
                  </a:lnTo>
                  <a:lnTo>
                    <a:pt x="8253" y="19771"/>
                  </a:lnTo>
                  <a:lnTo>
                    <a:pt x="7125" y="21001"/>
                  </a:lnTo>
                  <a:lnTo>
                    <a:pt x="5895" y="20489"/>
                  </a:lnTo>
                  <a:lnTo>
                    <a:pt x="5946" y="18592"/>
                  </a:lnTo>
                  <a:lnTo>
                    <a:pt x="5177" y="18131"/>
                  </a:lnTo>
                  <a:lnTo>
                    <a:pt x="3383" y="18848"/>
                  </a:lnTo>
                  <a:lnTo>
                    <a:pt x="2614" y="17874"/>
                  </a:lnTo>
                  <a:lnTo>
                    <a:pt x="3383" y="16182"/>
                  </a:lnTo>
                  <a:lnTo>
                    <a:pt x="2922" y="15465"/>
                  </a:lnTo>
                  <a:lnTo>
                    <a:pt x="922" y="15516"/>
                  </a:lnTo>
                  <a:lnTo>
                    <a:pt x="512" y="14234"/>
                  </a:lnTo>
                  <a:lnTo>
                    <a:pt x="1948" y="12901"/>
                  </a:lnTo>
                  <a:lnTo>
                    <a:pt x="1896" y="12184"/>
                  </a:lnTo>
                  <a:lnTo>
                    <a:pt x="0" y="11415"/>
                  </a:lnTo>
                  <a:lnTo>
                    <a:pt x="51" y="10031"/>
                  </a:lnTo>
                  <a:lnTo>
                    <a:pt x="1948" y="9313"/>
                  </a:lnTo>
                  <a:lnTo>
                    <a:pt x="2101" y="8595"/>
                  </a:lnTo>
                  <a:lnTo>
                    <a:pt x="615" y="7160"/>
                  </a:lnTo>
                  <a:lnTo>
                    <a:pt x="1127" y="5878"/>
                  </a:lnTo>
                  <a:lnTo>
                    <a:pt x="3178" y="5981"/>
                  </a:lnTo>
                  <a:lnTo>
                    <a:pt x="3588" y="5417"/>
                  </a:lnTo>
                  <a:lnTo>
                    <a:pt x="2819" y="3520"/>
                  </a:lnTo>
                  <a:lnTo>
                    <a:pt x="3742" y="2597"/>
                  </a:lnTo>
                  <a:lnTo>
                    <a:pt x="5536" y="3417"/>
                  </a:lnTo>
                  <a:lnTo>
                    <a:pt x="6049" y="3058"/>
                  </a:lnTo>
                  <a:lnTo>
                    <a:pt x="6100" y="1264"/>
                  </a:lnTo>
                  <a:lnTo>
                    <a:pt x="7228" y="700"/>
                  </a:lnTo>
                  <a:lnTo>
                    <a:pt x="8510" y="2033"/>
                  </a:lnTo>
                  <a:lnTo>
                    <a:pt x="9689" y="1725"/>
                  </a:lnTo>
                  <a:close/>
                  <a:moveTo>
                    <a:pt x="10817" y="14422"/>
                  </a:moveTo>
                  <a:lnTo>
                    <a:pt x="11175" y="14388"/>
                  </a:lnTo>
                  <a:lnTo>
                    <a:pt x="11534" y="14354"/>
                  </a:lnTo>
                  <a:lnTo>
                    <a:pt x="11893" y="14268"/>
                  </a:lnTo>
                  <a:lnTo>
                    <a:pt x="12218" y="14166"/>
                  </a:lnTo>
                  <a:lnTo>
                    <a:pt x="12508" y="13995"/>
                  </a:lnTo>
                  <a:lnTo>
                    <a:pt x="12816" y="13807"/>
                  </a:lnTo>
                  <a:lnTo>
                    <a:pt x="13106" y="13602"/>
                  </a:lnTo>
                  <a:lnTo>
                    <a:pt x="13329" y="13380"/>
                  </a:lnTo>
                  <a:lnTo>
                    <a:pt x="13568" y="13106"/>
                  </a:lnTo>
                  <a:lnTo>
                    <a:pt x="13790" y="12850"/>
                  </a:lnTo>
                  <a:lnTo>
                    <a:pt x="13961" y="12560"/>
                  </a:lnTo>
                  <a:lnTo>
                    <a:pt x="14115" y="12269"/>
                  </a:lnTo>
                  <a:lnTo>
                    <a:pt x="14217" y="11927"/>
                  </a:lnTo>
                  <a:lnTo>
                    <a:pt x="14320" y="11568"/>
                  </a:lnTo>
                  <a:lnTo>
                    <a:pt x="14388" y="11210"/>
                  </a:lnTo>
                  <a:lnTo>
                    <a:pt x="14388" y="10851"/>
                  </a:lnTo>
                  <a:lnTo>
                    <a:pt x="14388" y="10492"/>
                  </a:lnTo>
                  <a:lnTo>
                    <a:pt x="14320" y="10133"/>
                  </a:lnTo>
                  <a:lnTo>
                    <a:pt x="14217" y="9808"/>
                  </a:lnTo>
                  <a:lnTo>
                    <a:pt x="14115" y="9467"/>
                  </a:lnTo>
                  <a:lnTo>
                    <a:pt x="13961" y="9142"/>
                  </a:lnTo>
                  <a:lnTo>
                    <a:pt x="13790" y="8851"/>
                  </a:lnTo>
                  <a:lnTo>
                    <a:pt x="13568" y="8595"/>
                  </a:lnTo>
                  <a:lnTo>
                    <a:pt x="13329" y="8322"/>
                  </a:lnTo>
                  <a:lnTo>
                    <a:pt x="13106" y="8100"/>
                  </a:lnTo>
                  <a:lnTo>
                    <a:pt x="12816" y="7894"/>
                  </a:lnTo>
                  <a:lnTo>
                    <a:pt x="12508" y="7741"/>
                  </a:lnTo>
                  <a:lnTo>
                    <a:pt x="12218" y="7570"/>
                  </a:lnTo>
                  <a:lnTo>
                    <a:pt x="11893" y="7433"/>
                  </a:lnTo>
                  <a:lnTo>
                    <a:pt x="11534" y="7382"/>
                  </a:lnTo>
                  <a:lnTo>
                    <a:pt x="11175" y="7313"/>
                  </a:lnTo>
                  <a:lnTo>
                    <a:pt x="10817" y="7313"/>
                  </a:lnTo>
                  <a:lnTo>
                    <a:pt x="10441" y="7313"/>
                  </a:lnTo>
                  <a:lnTo>
                    <a:pt x="10082" y="7382"/>
                  </a:lnTo>
                  <a:lnTo>
                    <a:pt x="9757" y="7433"/>
                  </a:lnTo>
                  <a:lnTo>
                    <a:pt x="9432" y="7570"/>
                  </a:lnTo>
                  <a:lnTo>
                    <a:pt x="9142" y="7741"/>
                  </a:lnTo>
                  <a:lnTo>
                    <a:pt x="8834" y="7894"/>
                  </a:lnTo>
                  <a:lnTo>
                    <a:pt x="8544" y="8100"/>
                  </a:lnTo>
                  <a:lnTo>
                    <a:pt x="8287" y="8322"/>
                  </a:lnTo>
                  <a:lnTo>
                    <a:pt x="8048" y="8595"/>
                  </a:lnTo>
                  <a:lnTo>
                    <a:pt x="7860" y="8851"/>
                  </a:lnTo>
                  <a:lnTo>
                    <a:pt x="7689" y="9142"/>
                  </a:lnTo>
                  <a:lnTo>
                    <a:pt x="7536" y="9467"/>
                  </a:lnTo>
                  <a:lnTo>
                    <a:pt x="7399" y="9808"/>
                  </a:lnTo>
                  <a:lnTo>
                    <a:pt x="7331" y="10133"/>
                  </a:lnTo>
                  <a:lnTo>
                    <a:pt x="7262" y="10492"/>
                  </a:lnTo>
                  <a:lnTo>
                    <a:pt x="7262" y="10851"/>
                  </a:lnTo>
                  <a:lnTo>
                    <a:pt x="7262" y="11210"/>
                  </a:lnTo>
                  <a:lnTo>
                    <a:pt x="7331" y="11568"/>
                  </a:lnTo>
                  <a:lnTo>
                    <a:pt x="7399" y="11927"/>
                  </a:lnTo>
                  <a:lnTo>
                    <a:pt x="7536" y="12269"/>
                  </a:lnTo>
                  <a:lnTo>
                    <a:pt x="7689" y="12560"/>
                  </a:lnTo>
                  <a:lnTo>
                    <a:pt x="7860" y="12850"/>
                  </a:lnTo>
                  <a:lnTo>
                    <a:pt x="8048" y="13106"/>
                  </a:lnTo>
                  <a:lnTo>
                    <a:pt x="8287" y="13380"/>
                  </a:lnTo>
                  <a:lnTo>
                    <a:pt x="8544" y="13602"/>
                  </a:lnTo>
                  <a:lnTo>
                    <a:pt x="8834" y="13807"/>
                  </a:lnTo>
                  <a:lnTo>
                    <a:pt x="9142" y="13995"/>
                  </a:lnTo>
                  <a:lnTo>
                    <a:pt x="9432" y="14166"/>
                  </a:lnTo>
                  <a:lnTo>
                    <a:pt x="9757" y="14268"/>
                  </a:lnTo>
                  <a:lnTo>
                    <a:pt x="10082" y="14354"/>
                  </a:lnTo>
                  <a:lnTo>
                    <a:pt x="10441" y="14388"/>
                  </a:lnTo>
                  <a:lnTo>
                    <a:pt x="10817" y="14422"/>
                  </a:lnTo>
                  <a:close/>
                </a:path>
              </a:pathLst>
            </a:custGeom>
            <a:solidFill>
              <a:srgbClr val="C0C0C0"/>
            </a:soli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20099999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C0C0C0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flatTx/>
            </a:bodyPr>
            <a:lstStyle/>
            <a:p>
              <a:endParaRPr lang="en-US"/>
            </a:p>
          </p:txBody>
        </p:sp>
        <p:sp>
          <p:nvSpPr>
            <p:cNvPr id="7" name="AutoShape 7"/>
            <p:cNvSpPr>
              <a:spLocks noEditPoints="1" noChangeArrowheads="1"/>
            </p:cNvSpPr>
            <p:nvPr/>
          </p:nvSpPr>
          <p:spPr bwMode="auto">
            <a:xfrm>
              <a:off x="2559" y="2142"/>
              <a:ext cx="1588" cy="1392"/>
            </a:xfrm>
            <a:custGeom>
              <a:avLst/>
              <a:gdLst>
                <a:gd name="T0" fmla="*/ 10800 w 21600"/>
                <a:gd name="T1" fmla="*/ 0 h 21600"/>
                <a:gd name="T2" fmla="*/ 21600 w 21600"/>
                <a:gd name="T3" fmla="*/ 10800 h 21600"/>
                <a:gd name="T4" fmla="*/ 10800 w 21600"/>
                <a:gd name="T5" fmla="*/ 21600 h 21600"/>
                <a:gd name="T6" fmla="*/ 0 w 21600"/>
                <a:gd name="T7" fmla="*/ 10800 h 21600"/>
                <a:gd name="T8" fmla="*/ 4374 w 21600"/>
                <a:gd name="T9" fmla="*/ 3964 h 21600"/>
                <a:gd name="T10" fmla="*/ 17841 w 21600"/>
                <a:gd name="T11" fmla="*/ 17635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9689" y="1725"/>
                  </a:moveTo>
                  <a:lnTo>
                    <a:pt x="10304" y="85"/>
                  </a:lnTo>
                  <a:lnTo>
                    <a:pt x="11637" y="85"/>
                  </a:lnTo>
                  <a:lnTo>
                    <a:pt x="12303" y="1777"/>
                  </a:lnTo>
                  <a:lnTo>
                    <a:pt x="13072" y="1931"/>
                  </a:lnTo>
                  <a:lnTo>
                    <a:pt x="14303" y="598"/>
                  </a:lnTo>
                  <a:lnTo>
                    <a:pt x="15533" y="1110"/>
                  </a:lnTo>
                  <a:lnTo>
                    <a:pt x="15584" y="2905"/>
                  </a:lnTo>
                  <a:lnTo>
                    <a:pt x="16405" y="3520"/>
                  </a:lnTo>
                  <a:lnTo>
                    <a:pt x="17891" y="2751"/>
                  </a:lnTo>
                  <a:lnTo>
                    <a:pt x="18917" y="3674"/>
                  </a:lnTo>
                  <a:lnTo>
                    <a:pt x="18199" y="5314"/>
                  </a:lnTo>
                  <a:lnTo>
                    <a:pt x="18763" y="6083"/>
                  </a:lnTo>
                  <a:lnTo>
                    <a:pt x="20403" y="6032"/>
                  </a:lnTo>
                  <a:lnTo>
                    <a:pt x="20865" y="7211"/>
                  </a:lnTo>
                  <a:lnTo>
                    <a:pt x="19737" y="8185"/>
                  </a:lnTo>
                  <a:lnTo>
                    <a:pt x="20096" y="9723"/>
                  </a:lnTo>
                  <a:lnTo>
                    <a:pt x="21634" y="10287"/>
                  </a:lnTo>
                  <a:lnTo>
                    <a:pt x="21582" y="11620"/>
                  </a:lnTo>
                  <a:lnTo>
                    <a:pt x="20147" y="12184"/>
                  </a:lnTo>
                  <a:lnTo>
                    <a:pt x="19942" y="13158"/>
                  </a:lnTo>
                  <a:lnTo>
                    <a:pt x="21070" y="14234"/>
                  </a:lnTo>
                  <a:lnTo>
                    <a:pt x="20608" y="15362"/>
                  </a:lnTo>
                  <a:lnTo>
                    <a:pt x="19019" y="15465"/>
                  </a:lnTo>
                  <a:lnTo>
                    <a:pt x="18404" y="16439"/>
                  </a:lnTo>
                  <a:lnTo>
                    <a:pt x="19122" y="17925"/>
                  </a:lnTo>
                  <a:lnTo>
                    <a:pt x="18096" y="18797"/>
                  </a:lnTo>
                  <a:lnTo>
                    <a:pt x="16763" y="18284"/>
                  </a:lnTo>
                  <a:lnTo>
                    <a:pt x="15431" y="19002"/>
                  </a:lnTo>
                  <a:lnTo>
                    <a:pt x="15277" y="20848"/>
                  </a:lnTo>
                  <a:lnTo>
                    <a:pt x="14149" y="21155"/>
                  </a:lnTo>
                  <a:lnTo>
                    <a:pt x="13021" y="19925"/>
                  </a:lnTo>
                  <a:lnTo>
                    <a:pt x="12252" y="20181"/>
                  </a:lnTo>
                  <a:lnTo>
                    <a:pt x="11739" y="21668"/>
                  </a:lnTo>
                  <a:lnTo>
                    <a:pt x="10201" y="21668"/>
                  </a:lnTo>
                  <a:lnTo>
                    <a:pt x="9740" y="20130"/>
                  </a:lnTo>
                  <a:lnTo>
                    <a:pt x="8253" y="19771"/>
                  </a:lnTo>
                  <a:lnTo>
                    <a:pt x="7125" y="21001"/>
                  </a:lnTo>
                  <a:lnTo>
                    <a:pt x="5895" y="20489"/>
                  </a:lnTo>
                  <a:lnTo>
                    <a:pt x="5946" y="18592"/>
                  </a:lnTo>
                  <a:lnTo>
                    <a:pt x="5177" y="18131"/>
                  </a:lnTo>
                  <a:lnTo>
                    <a:pt x="3383" y="18848"/>
                  </a:lnTo>
                  <a:lnTo>
                    <a:pt x="2614" y="17874"/>
                  </a:lnTo>
                  <a:lnTo>
                    <a:pt x="3383" y="16182"/>
                  </a:lnTo>
                  <a:lnTo>
                    <a:pt x="2922" y="15465"/>
                  </a:lnTo>
                  <a:lnTo>
                    <a:pt x="922" y="15516"/>
                  </a:lnTo>
                  <a:lnTo>
                    <a:pt x="512" y="14234"/>
                  </a:lnTo>
                  <a:lnTo>
                    <a:pt x="1948" y="12901"/>
                  </a:lnTo>
                  <a:lnTo>
                    <a:pt x="1896" y="12184"/>
                  </a:lnTo>
                  <a:lnTo>
                    <a:pt x="0" y="11415"/>
                  </a:lnTo>
                  <a:lnTo>
                    <a:pt x="51" y="10031"/>
                  </a:lnTo>
                  <a:lnTo>
                    <a:pt x="1948" y="9313"/>
                  </a:lnTo>
                  <a:lnTo>
                    <a:pt x="2101" y="8595"/>
                  </a:lnTo>
                  <a:lnTo>
                    <a:pt x="615" y="7160"/>
                  </a:lnTo>
                  <a:lnTo>
                    <a:pt x="1127" y="5878"/>
                  </a:lnTo>
                  <a:lnTo>
                    <a:pt x="3178" y="5981"/>
                  </a:lnTo>
                  <a:lnTo>
                    <a:pt x="3588" y="5417"/>
                  </a:lnTo>
                  <a:lnTo>
                    <a:pt x="2819" y="3520"/>
                  </a:lnTo>
                  <a:lnTo>
                    <a:pt x="3742" y="2597"/>
                  </a:lnTo>
                  <a:lnTo>
                    <a:pt x="5536" y="3417"/>
                  </a:lnTo>
                  <a:lnTo>
                    <a:pt x="6049" y="3058"/>
                  </a:lnTo>
                  <a:lnTo>
                    <a:pt x="6100" y="1264"/>
                  </a:lnTo>
                  <a:lnTo>
                    <a:pt x="7228" y="700"/>
                  </a:lnTo>
                  <a:lnTo>
                    <a:pt x="8510" y="2033"/>
                  </a:lnTo>
                  <a:lnTo>
                    <a:pt x="9689" y="1725"/>
                  </a:lnTo>
                  <a:close/>
                  <a:moveTo>
                    <a:pt x="10817" y="14422"/>
                  </a:moveTo>
                  <a:lnTo>
                    <a:pt x="11175" y="14388"/>
                  </a:lnTo>
                  <a:lnTo>
                    <a:pt x="11534" y="14354"/>
                  </a:lnTo>
                  <a:lnTo>
                    <a:pt x="11893" y="14268"/>
                  </a:lnTo>
                  <a:lnTo>
                    <a:pt x="12218" y="14166"/>
                  </a:lnTo>
                  <a:lnTo>
                    <a:pt x="12508" y="13995"/>
                  </a:lnTo>
                  <a:lnTo>
                    <a:pt x="12816" y="13807"/>
                  </a:lnTo>
                  <a:lnTo>
                    <a:pt x="13106" y="13602"/>
                  </a:lnTo>
                  <a:lnTo>
                    <a:pt x="13329" y="13380"/>
                  </a:lnTo>
                  <a:lnTo>
                    <a:pt x="13568" y="13106"/>
                  </a:lnTo>
                  <a:lnTo>
                    <a:pt x="13790" y="12850"/>
                  </a:lnTo>
                  <a:lnTo>
                    <a:pt x="13961" y="12560"/>
                  </a:lnTo>
                  <a:lnTo>
                    <a:pt x="14115" y="12269"/>
                  </a:lnTo>
                  <a:lnTo>
                    <a:pt x="14217" y="11927"/>
                  </a:lnTo>
                  <a:lnTo>
                    <a:pt x="14320" y="11568"/>
                  </a:lnTo>
                  <a:lnTo>
                    <a:pt x="14388" y="11210"/>
                  </a:lnTo>
                  <a:lnTo>
                    <a:pt x="14388" y="10851"/>
                  </a:lnTo>
                  <a:lnTo>
                    <a:pt x="14388" y="10492"/>
                  </a:lnTo>
                  <a:lnTo>
                    <a:pt x="14320" y="10133"/>
                  </a:lnTo>
                  <a:lnTo>
                    <a:pt x="14217" y="9808"/>
                  </a:lnTo>
                  <a:lnTo>
                    <a:pt x="14115" y="9467"/>
                  </a:lnTo>
                  <a:lnTo>
                    <a:pt x="13961" y="9142"/>
                  </a:lnTo>
                  <a:lnTo>
                    <a:pt x="13790" y="8851"/>
                  </a:lnTo>
                  <a:lnTo>
                    <a:pt x="13568" y="8595"/>
                  </a:lnTo>
                  <a:lnTo>
                    <a:pt x="13329" y="8322"/>
                  </a:lnTo>
                  <a:lnTo>
                    <a:pt x="13106" y="8100"/>
                  </a:lnTo>
                  <a:lnTo>
                    <a:pt x="12816" y="7894"/>
                  </a:lnTo>
                  <a:lnTo>
                    <a:pt x="12508" y="7741"/>
                  </a:lnTo>
                  <a:lnTo>
                    <a:pt x="12218" y="7570"/>
                  </a:lnTo>
                  <a:lnTo>
                    <a:pt x="11893" y="7433"/>
                  </a:lnTo>
                  <a:lnTo>
                    <a:pt x="11534" y="7382"/>
                  </a:lnTo>
                  <a:lnTo>
                    <a:pt x="11175" y="7313"/>
                  </a:lnTo>
                  <a:lnTo>
                    <a:pt x="10817" y="7313"/>
                  </a:lnTo>
                  <a:lnTo>
                    <a:pt x="10441" y="7313"/>
                  </a:lnTo>
                  <a:lnTo>
                    <a:pt x="10082" y="7382"/>
                  </a:lnTo>
                  <a:lnTo>
                    <a:pt x="9757" y="7433"/>
                  </a:lnTo>
                  <a:lnTo>
                    <a:pt x="9432" y="7570"/>
                  </a:lnTo>
                  <a:lnTo>
                    <a:pt x="9142" y="7741"/>
                  </a:lnTo>
                  <a:lnTo>
                    <a:pt x="8834" y="7894"/>
                  </a:lnTo>
                  <a:lnTo>
                    <a:pt x="8544" y="8100"/>
                  </a:lnTo>
                  <a:lnTo>
                    <a:pt x="8287" y="8322"/>
                  </a:lnTo>
                  <a:lnTo>
                    <a:pt x="8048" y="8595"/>
                  </a:lnTo>
                  <a:lnTo>
                    <a:pt x="7860" y="8851"/>
                  </a:lnTo>
                  <a:lnTo>
                    <a:pt x="7689" y="9142"/>
                  </a:lnTo>
                  <a:lnTo>
                    <a:pt x="7536" y="9467"/>
                  </a:lnTo>
                  <a:lnTo>
                    <a:pt x="7399" y="9808"/>
                  </a:lnTo>
                  <a:lnTo>
                    <a:pt x="7331" y="10133"/>
                  </a:lnTo>
                  <a:lnTo>
                    <a:pt x="7262" y="10492"/>
                  </a:lnTo>
                  <a:lnTo>
                    <a:pt x="7262" y="10851"/>
                  </a:lnTo>
                  <a:lnTo>
                    <a:pt x="7262" y="11210"/>
                  </a:lnTo>
                  <a:lnTo>
                    <a:pt x="7331" y="11568"/>
                  </a:lnTo>
                  <a:lnTo>
                    <a:pt x="7399" y="11927"/>
                  </a:lnTo>
                  <a:lnTo>
                    <a:pt x="7536" y="12269"/>
                  </a:lnTo>
                  <a:lnTo>
                    <a:pt x="7689" y="12560"/>
                  </a:lnTo>
                  <a:lnTo>
                    <a:pt x="7860" y="12850"/>
                  </a:lnTo>
                  <a:lnTo>
                    <a:pt x="8048" y="13106"/>
                  </a:lnTo>
                  <a:lnTo>
                    <a:pt x="8287" y="13380"/>
                  </a:lnTo>
                  <a:lnTo>
                    <a:pt x="8544" y="13602"/>
                  </a:lnTo>
                  <a:lnTo>
                    <a:pt x="8834" y="13807"/>
                  </a:lnTo>
                  <a:lnTo>
                    <a:pt x="9142" y="13995"/>
                  </a:lnTo>
                  <a:lnTo>
                    <a:pt x="9432" y="14166"/>
                  </a:lnTo>
                  <a:lnTo>
                    <a:pt x="9757" y="14268"/>
                  </a:lnTo>
                  <a:lnTo>
                    <a:pt x="10082" y="14354"/>
                  </a:lnTo>
                  <a:lnTo>
                    <a:pt x="10441" y="14388"/>
                  </a:lnTo>
                  <a:lnTo>
                    <a:pt x="10817" y="14422"/>
                  </a:lnTo>
                  <a:close/>
                </a:path>
              </a:pathLst>
            </a:custGeom>
            <a:solidFill>
              <a:srgbClr val="C0C0C0"/>
            </a:soli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20099999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C0C0C0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flatTx/>
            </a:bodyPr>
            <a:lstStyle/>
            <a:p>
              <a:endParaRPr lang="en-US"/>
            </a:p>
          </p:txBody>
        </p:sp>
      </p:grpSp>
      <p:pic>
        <p:nvPicPr>
          <p:cNvPr id="1033" name="Picture 9" descr="C:\Program Files\Microsoft Office\MEDIA\CAGCAT10\j0196400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2080" y="3657600"/>
            <a:ext cx="1152449" cy="12320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50908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6FA375-609F-4380-A649-F26BBCA98A61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11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dirty="0" smtClean="0">
                <a:latin typeface="Times New Roman" pitchFamily="18" charset="0"/>
              </a:rPr>
              <a:t>Outline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382000" cy="4530725"/>
          </a:xfrm>
        </p:spPr>
        <p:txBody>
          <a:bodyPr/>
          <a:lstStyle/>
          <a:p>
            <a:pPr algn="just" eaLnBrk="1" hangingPunct="1"/>
            <a:r>
              <a:rPr lang="en-US" altLang="zh-CN" sz="3200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</a:rPr>
              <a:t>Introduction</a:t>
            </a:r>
          </a:p>
          <a:p>
            <a:pPr algn="just" eaLnBrk="1" hangingPunct="1"/>
            <a:r>
              <a:rPr lang="en-US" altLang="zh-CN" sz="3200" dirty="0" smtClean="0">
                <a:latin typeface="Times New Roman" pitchFamily="18" charset="0"/>
              </a:rPr>
              <a:t>Applications of </a:t>
            </a:r>
            <a:r>
              <a:rPr lang="en-US" altLang="zh-CN" sz="3200" dirty="0">
                <a:latin typeface="Times New Roman" pitchFamily="18" charset="0"/>
              </a:rPr>
              <a:t>Probabilistic Data </a:t>
            </a:r>
            <a:r>
              <a:rPr lang="en-US" altLang="zh-CN" sz="3200" dirty="0" smtClean="0">
                <a:latin typeface="Times New Roman" pitchFamily="18" charset="0"/>
              </a:rPr>
              <a:t>Management</a:t>
            </a:r>
          </a:p>
          <a:p>
            <a:pPr algn="just" eaLnBrk="1" hangingPunct="1"/>
            <a:r>
              <a:rPr lang="en-US" altLang="zh-CN" sz="3200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</a:rPr>
              <a:t>Classifications of Uncertain Data</a:t>
            </a:r>
          </a:p>
          <a:p>
            <a:pPr algn="just" eaLnBrk="1" hangingPunct="1"/>
            <a:r>
              <a:rPr lang="en-US" altLang="zh-CN" sz="3200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</a:rPr>
              <a:t>Comparisons: Uncertain vs. Certain Data</a:t>
            </a:r>
          </a:p>
          <a:p>
            <a:pPr algn="just" eaLnBrk="1" hangingPunct="1"/>
            <a:r>
              <a:rPr lang="en-US" altLang="zh-CN" sz="3200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</a:rPr>
              <a:t>The Existing Systems</a:t>
            </a:r>
          </a:p>
          <a:p>
            <a:pPr algn="just" eaLnBrk="1" hangingPunct="1"/>
            <a:endParaRPr lang="en-US" altLang="zh-CN" sz="3200" dirty="0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3173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6FA375-609F-4380-A649-F26BBCA98A61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12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dirty="0" smtClean="0">
                <a:latin typeface="Times New Roman" pitchFamily="18" charset="0"/>
              </a:rPr>
              <a:t>Real-World Applications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382000" cy="4530725"/>
          </a:xfrm>
        </p:spPr>
        <p:txBody>
          <a:bodyPr/>
          <a:lstStyle/>
          <a:p>
            <a:pPr algn="just" eaLnBrk="1" hangingPunct="1"/>
            <a:r>
              <a:rPr lang="en-US" altLang="zh-CN" sz="3200" dirty="0" smtClean="0">
                <a:latin typeface="Times New Roman" pitchFamily="18" charset="0"/>
              </a:rPr>
              <a:t>Applications of </a:t>
            </a:r>
            <a:r>
              <a:rPr lang="en-US" altLang="zh-CN" sz="3200" dirty="0">
                <a:latin typeface="Times New Roman" pitchFamily="18" charset="0"/>
              </a:rPr>
              <a:t>Probabilistic Data </a:t>
            </a:r>
            <a:r>
              <a:rPr lang="en-US" altLang="zh-CN" sz="3200" dirty="0" smtClean="0">
                <a:latin typeface="Times New Roman" pitchFamily="18" charset="0"/>
              </a:rPr>
              <a:t>Management</a:t>
            </a:r>
          </a:p>
          <a:p>
            <a:pPr lvl="1" algn="just"/>
            <a:r>
              <a:rPr lang="en-US" sz="2800" dirty="0" smtClean="0">
                <a:latin typeface="Times New Roman" pitchFamily="18" charset="0"/>
              </a:rPr>
              <a:t>Sensor networks</a:t>
            </a:r>
          </a:p>
          <a:p>
            <a:pPr lvl="1" algn="just"/>
            <a:r>
              <a:rPr lang="en-US" sz="2800" dirty="0" smtClean="0">
                <a:latin typeface="Times New Roman" pitchFamily="18" charset="0"/>
              </a:rPr>
              <a:t>Location-based services</a:t>
            </a:r>
          </a:p>
          <a:p>
            <a:pPr lvl="1" algn="just"/>
            <a:r>
              <a:rPr lang="en-US" sz="2800" dirty="0" smtClean="0">
                <a:latin typeface="Times New Roman" pitchFamily="18" charset="0"/>
              </a:rPr>
              <a:t>Moving object search</a:t>
            </a:r>
          </a:p>
          <a:p>
            <a:pPr lvl="1" algn="just"/>
            <a:r>
              <a:rPr lang="en-US" sz="2800" dirty="0" smtClean="0">
                <a:latin typeface="Times New Roman" pitchFamily="18" charset="0"/>
              </a:rPr>
              <a:t>Data extraction and integration</a:t>
            </a:r>
          </a:p>
          <a:p>
            <a:pPr lvl="1" algn="just"/>
            <a:r>
              <a:rPr lang="en-US" sz="2800" dirty="0" smtClean="0">
                <a:latin typeface="Times New Roman" pitchFamily="18" charset="0"/>
              </a:rPr>
              <a:t>Privacy preserving</a:t>
            </a:r>
          </a:p>
        </p:txBody>
      </p:sp>
    </p:spTree>
    <p:extLst>
      <p:ext uri="{BB962C8B-B14F-4D97-AF65-F5344CB8AC3E}">
        <p14:creationId xmlns:p14="http://schemas.microsoft.com/office/powerpoint/2010/main" val="3250908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6FA375-609F-4380-A649-F26BBCA98A61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13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dirty="0" smtClean="0">
                <a:latin typeface="Times New Roman" pitchFamily="18" charset="0"/>
              </a:rPr>
              <a:t>Applications (1) – Sensor Networks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/>
            <a:r>
              <a:rPr lang="en-US" altLang="zh-CN" sz="3200" dirty="0" smtClean="0">
                <a:latin typeface="Times New Roman" pitchFamily="18" charset="0"/>
              </a:rPr>
              <a:t>Causes of data uncertainty</a:t>
            </a:r>
          </a:p>
          <a:p>
            <a:pPr lvl="1" algn="just" eaLnBrk="1" hangingPunct="1"/>
            <a:r>
              <a:rPr lang="en-US" altLang="zh-CN" sz="2800" dirty="0" smtClean="0">
                <a:latin typeface="Times New Roman" pitchFamily="18" charset="0"/>
              </a:rPr>
              <a:t>Environmental factors</a:t>
            </a:r>
          </a:p>
          <a:p>
            <a:pPr lvl="1" algn="just" eaLnBrk="1" hangingPunct="1"/>
            <a:r>
              <a:rPr lang="en-US" altLang="zh-CN" sz="2800" dirty="0" smtClean="0">
                <a:latin typeface="Times New Roman" pitchFamily="18" charset="0"/>
              </a:rPr>
              <a:t>Low battery power</a:t>
            </a:r>
          </a:p>
          <a:p>
            <a:pPr lvl="1" algn="just" eaLnBrk="1" hangingPunct="1"/>
            <a:r>
              <a:rPr lang="en-US" altLang="zh-CN" sz="2800" dirty="0" smtClean="0">
                <a:latin typeface="Times New Roman" pitchFamily="18" charset="0"/>
              </a:rPr>
              <a:t>Packet losses</a:t>
            </a:r>
          </a:p>
          <a:p>
            <a:pPr lvl="1" algn="just" eaLnBrk="1" hangingPunct="1"/>
            <a:endParaRPr lang="en-US" altLang="zh-CN" sz="2800" dirty="0" smtClean="0">
              <a:latin typeface="Times New Roman" pitchFamily="18" charset="0"/>
            </a:endParaRPr>
          </a:p>
        </p:txBody>
      </p:sp>
      <p:pic>
        <p:nvPicPr>
          <p:cNvPr id="5" name="Picture 6" descr="SINGLE-LINE-IR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2971800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7" descr="sensor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3124200"/>
            <a:ext cx="1295400" cy="10239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8" descr="mica2mote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2819400"/>
            <a:ext cx="1371600" cy="933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9" descr="LCD03a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5334000"/>
            <a:ext cx="1143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10" descr="LCD03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4800600"/>
            <a:ext cx="1371600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1" descr="siren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4343400"/>
            <a:ext cx="1295400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13" descr="SensorNetwork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840136">
            <a:off x="4795838" y="4173538"/>
            <a:ext cx="2365375" cy="8334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AutoShape 12"/>
          <p:cNvSpPr>
            <a:spLocks noChangeArrowheads="1"/>
          </p:cNvSpPr>
          <p:nvPr/>
        </p:nvSpPr>
        <p:spPr bwMode="auto">
          <a:xfrm rot="-835258">
            <a:off x="3581400" y="3886200"/>
            <a:ext cx="4876800" cy="1365250"/>
          </a:xfrm>
          <a:prstGeom prst="star16">
            <a:avLst>
              <a:gd name="adj" fmla="val 37500"/>
            </a:avLst>
          </a:prstGeom>
          <a:solidFill>
            <a:srgbClr val="FFFF00">
              <a:alpha val="10000"/>
            </a:srgbClr>
          </a:solidFill>
          <a:ln w="9525">
            <a:solidFill>
              <a:srgbClr val="FFCC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2400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sensor networks</a:t>
            </a:r>
          </a:p>
        </p:txBody>
      </p:sp>
    </p:spTree>
    <p:extLst>
      <p:ext uri="{BB962C8B-B14F-4D97-AF65-F5344CB8AC3E}">
        <p14:creationId xmlns:p14="http://schemas.microsoft.com/office/powerpoint/2010/main" val="3250908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5" presetClass="emph" presetSubtype="0" repeatCount="300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6FA375-609F-4380-A649-F26BBCA98A61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14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dirty="0" smtClean="0">
                <a:latin typeface="Times New Roman" pitchFamily="18" charset="0"/>
              </a:rPr>
              <a:t>Applications (2) – </a:t>
            </a:r>
            <a:r>
              <a:rPr lang="en-US" dirty="0" smtClean="0">
                <a:latin typeface="Times New Roman" pitchFamily="18" charset="0"/>
              </a:rPr>
              <a:t>Global Positioning System (GPS)</a:t>
            </a:r>
            <a:endParaRPr lang="en-US" altLang="zh-CN" dirty="0" smtClean="0">
              <a:latin typeface="Times New Roman" pitchFamily="18" charset="0"/>
            </a:endParaRP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/>
            <a:r>
              <a:rPr lang="en-US" altLang="zh-CN" sz="3200" dirty="0" smtClean="0">
                <a:latin typeface="Times New Roman" pitchFamily="18" charset="0"/>
              </a:rPr>
              <a:t>Causes of data uncertainty</a:t>
            </a:r>
          </a:p>
          <a:p>
            <a:pPr lvl="1" algn="just" eaLnBrk="1" hangingPunct="1"/>
            <a:r>
              <a:rPr lang="en-US" altLang="zh-CN" sz="2800" dirty="0" smtClean="0">
                <a:latin typeface="Times New Roman" pitchFamily="18" charset="0"/>
              </a:rPr>
              <a:t>Reflection or refraction of the satellite signal</a:t>
            </a:r>
          </a:p>
          <a:p>
            <a:pPr lvl="1" algn="just" eaLnBrk="1" hangingPunct="1"/>
            <a:endParaRPr lang="en-US" altLang="zh-CN" sz="2800" dirty="0" smtClean="0">
              <a:latin typeface="Times New Roman" pitchFamily="18" charset="0"/>
            </a:endParaRPr>
          </a:p>
        </p:txBody>
      </p:sp>
      <p:pic>
        <p:nvPicPr>
          <p:cNvPr id="5" name="Picture 13" descr="SPAC_GPS_NAVSTAR_IIA_IIR_IIF_Constellation_l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819399"/>
            <a:ext cx="3810000" cy="32518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14" descr="GPS_error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819399"/>
            <a:ext cx="4069080" cy="31331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 Box 17"/>
          <p:cNvSpPr txBox="1">
            <a:spLocks noChangeArrowheads="1"/>
          </p:cNvSpPr>
          <p:nvPr/>
        </p:nvSpPr>
        <p:spPr bwMode="auto">
          <a:xfrm>
            <a:off x="6606540" y="3124200"/>
            <a:ext cx="144943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 i="1" dirty="0">
                <a:solidFill>
                  <a:srgbClr val="FF0000"/>
                </a:solidFill>
                <a:latin typeface="Times New Roman" pitchFamily="18" charset="0"/>
              </a:rPr>
              <a:t>refraction</a:t>
            </a:r>
          </a:p>
        </p:txBody>
      </p:sp>
      <p:sp>
        <p:nvSpPr>
          <p:cNvPr id="9" name="Rectangle 8"/>
          <p:cNvSpPr/>
          <p:nvPr/>
        </p:nvSpPr>
        <p:spPr>
          <a:xfrm>
            <a:off x="4460261" y="6078482"/>
            <a:ext cx="146065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reflection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3" name="Straight Connector 2"/>
          <p:cNvCxnSpPr/>
          <p:nvPr/>
        </p:nvCxnSpPr>
        <p:spPr>
          <a:xfrm flipH="1">
            <a:off x="7010400" y="3585865"/>
            <a:ext cx="76200" cy="800103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endCxn id="9" idx="0"/>
          </p:cNvCxnSpPr>
          <p:nvPr/>
        </p:nvCxnSpPr>
        <p:spPr>
          <a:xfrm flipH="1">
            <a:off x="5190589" y="5244263"/>
            <a:ext cx="374905" cy="834219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186314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Applications (3) –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Data Extraction and Integration</a:t>
            </a:r>
            <a:endParaRPr lang="en-US" altLang="zh-CN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3200" dirty="0" smtClean="0">
                <a:latin typeface="Times New Roman" pitchFamily="18" charset="0"/>
                <a:cs typeface="Times New Roman" pitchFamily="18" charset="0"/>
              </a:rPr>
              <a:t>Causes of data uncertainty</a:t>
            </a:r>
          </a:p>
          <a:p>
            <a:pPr lvl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Unreliability of data sources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FA375-609F-4380-A649-F26BBCA98A61}" type="slidenum">
              <a:rPr lang="en-US" altLang="zh-CN" smtClean="0"/>
              <a:pPr/>
              <a:t>15</a:t>
            </a:fld>
            <a:endParaRPr lang="en-US" altLang="zh-CN"/>
          </a:p>
        </p:txBody>
      </p:sp>
      <p:sp>
        <p:nvSpPr>
          <p:cNvPr id="5" name="Rectangle 47"/>
          <p:cNvSpPr>
            <a:spLocks noChangeArrowheads="1"/>
          </p:cNvSpPr>
          <p:nvPr/>
        </p:nvSpPr>
        <p:spPr bwMode="auto">
          <a:xfrm>
            <a:off x="4451920" y="2680493"/>
            <a:ext cx="2106216" cy="3628231"/>
          </a:xfrm>
          <a:prstGeom prst="rect">
            <a:avLst/>
          </a:prstGeom>
          <a:solidFill>
            <a:srgbClr val="FF00FF">
              <a:alpha val="3922"/>
            </a:srgbClr>
          </a:solidFill>
          <a:ln w="28575">
            <a:solidFill>
              <a:srgbClr val="FF00FF"/>
            </a:solidFill>
            <a:prstDash val="dash"/>
            <a:miter lim="800000"/>
            <a:headEnd/>
            <a:tailEnd/>
          </a:ln>
        </p:spPr>
        <p:txBody>
          <a:bodyPr wrap="none" anchor="ctr"/>
          <a:lstStyle/>
          <a:p>
            <a:endParaRPr lang="zh-CN" altLang="en-US">
              <a:ea typeface="宋体" pitchFamily="2" charset="-122"/>
            </a:endParaRPr>
          </a:p>
        </p:txBody>
      </p:sp>
      <p:sp>
        <p:nvSpPr>
          <p:cNvPr id="7" name="AutoShape 16"/>
          <p:cNvSpPr>
            <a:spLocks noChangeArrowheads="1"/>
          </p:cNvSpPr>
          <p:nvPr/>
        </p:nvSpPr>
        <p:spPr bwMode="auto">
          <a:xfrm rot="-2458505">
            <a:off x="3478783" y="3509963"/>
            <a:ext cx="1371600" cy="152400"/>
          </a:xfrm>
          <a:prstGeom prst="rightArrow">
            <a:avLst>
              <a:gd name="adj1" fmla="val 50000"/>
              <a:gd name="adj2" fmla="val 225000"/>
            </a:avLst>
          </a:prstGeom>
          <a:gradFill rotWithShape="1">
            <a:gsLst>
              <a:gs pos="0">
                <a:srgbClr val="FFCC00">
                  <a:alpha val="10001"/>
                </a:srgbClr>
              </a:gs>
              <a:gs pos="100000">
                <a:srgbClr val="990099"/>
              </a:gs>
            </a:gsLst>
            <a:lin ang="0" scaled="1"/>
          </a:gradFill>
          <a:ln w="9525">
            <a:solidFill>
              <a:srgbClr val="990099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CN" altLang="en-US">
              <a:ea typeface="宋体" pitchFamily="2" charset="-122"/>
            </a:endParaRPr>
          </a:p>
        </p:txBody>
      </p:sp>
      <p:sp>
        <p:nvSpPr>
          <p:cNvPr id="8" name="AutoShape 17"/>
          <p:cNvSpPr>
            <a:spLocks noChangeArrowheads="1"/>
          </p:cNvSpPr>
          <p:nvPr/>
        </p:nvSpPr>
        <p:spPr bwMode="auto">
          <a:xfrm rot="-1225311">
            <a:off x="3608958" y="4033838"/>
            <a:ext cx="1071562" cy="142875"/>
          </a:xfrm>
          <a:prstGeom prst="rightArrow">
            <a:avLst>
              <a:gd name="adj1" fmla="val 50000"/>
              <a:gd name="adj2" fmla="val 187500"/>
            </a:avLst>
          </a:prstGeom>
          <a:gradFill rotWithShape="1">
            <a:gsLst>
              <a:gs pos="0">
                <a:srgbClr val="FFCC00">
                  <a:alpha val="10001"/>
                </a:srgbClr>
              </a:gs>
              <a:gs pos="100000">
                <a:srgbClr val="990099"/>
              </a:gs>
            </a:gsLst>
            <a:lin ang="0" scaled="1"/>
          </a:gradFill>
          <a:ln w="9525">
            <a:solidFill>
              <a:srgbClr val="990099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CN" altLang="en-US">
              <a:ea typeface="宋体" pitchFamily="2" charset="-122"/>
            </a:endParaRPr>
          </a:p>
        </p:txBody>
      </p:sp>
      <p:sp>
        <p:nvSpPr>
          <p:cNvPr id="9" name="AutoShape 19"/>
          <p:cNvSpPr>
            <a:spLocks noChangeArrowheads="1"/>
          </p:cNvSpPr>
          <p:nvPr/>
        </p:nvSpPr>
        <p:spPr bwMode="auto">
          <a:xfrm rot="2439836">
            <a:off x="3451795" y="5062619"/>
            <a:ext cx="1371600" cy="152400"/>
          </a:xfrm>
          <a:prstGeom prst="rightArrow">
            <a:avLst>
              <a:gd name="adj1" fmla="val 50000"/>
              <a:gd name="adj2" fmla="val 225000"/>
            </a:avLst>
          </a:prstGeom>
          <a:gradFill rotWithShape="1">
            <a:gsLst>
              <a:gs pos="0">
                <a:srgbClr val="FFCC00">
                  <a:alpha val="10001"/>
                </a:srgbClr>
              </a:gs>
              <a:gs pos="100000">
                <a:srgbClr val="990099"/>
              </a:gs>
            </a:gsLst>
            <a:lin ang="0" scaled="1"/>
          </a:gradFill>
          <a:ln w="9525">
            <a:solidFill>
              <a:srgbClr val="990099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CN" altLang="en-US">
              <a:ea typeface="宋体" pitchFamily="2" charset="-122"/>
            </a:endParaRPr>
          </a:p>
        </p:txBody>
      </p:sp>
      <p:sp>
        <p:nvSpPr>
          <p:cNvPr id="10" name="AutoShape 26"/>
          <p:cNvSpPr>
            <a:spLocks noChangeArrowheads="1"/>
          </p:cNvSpPr>
          <p:nvPr/>
        </p:nvSpPr>
        <p:spPr bwMode="auto">
          <a:xfrm>
            <a:off x="4832920" y="2803525"/>
            <a:ext cx="1066800" cy="609600"/>
          </a:xfrm>
          <a:prstGeom prst="flowChartDocument">
            <a:avLst/>
          </a:prstGeom>
          <a:solidFill>
            <a:srgbClr val="FFCC00">
              <a:alpha val="20000"/>
            </a:srgbClr>
          </a:solidFill>
          <a:ln w="9525">
            <a:solidFill>
              <a:srgbClr val="9900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CN" b="1">
                <a:solidFill>
                  <a:srgbClr val="D60093"/>
                </a:solidFill>
                <a:latin typeface="Times New Roman" pitchFamily="18" charset="0"/>
                <a:ea typeface="宋体" pitchFamily="2" charset="-122"/>
              </a:rPr>
              <a:t>Doc 1</a:t>
            </a:r>
          </a:p>
        </p:txBody>
      </p:sp>
      <p:sp>
        <p:nvSpPr>
          <p:cNvPr id="11" name="AutoShape 27"/>
          <p:cNvSpPr>
            <a:spLocks noChangeArrowheads="1"/>
          </p:cNvSpPr>
          <p:nvPr/>
        </p:nvSpPr>
        <p:spPr bwMode="auto">
          <a:xfrm>
            <a:off x="4832920" y="3641725"/>
            <a:ext cx="1066800" cy="609600"/>
          </a:xfrm>
          <a:prstGeom prst="flowChartDocument">
            <a:avLst/>
          </a:prstGeom>
          <a:solidFill>
            <a:srgbClr val="FFCC00">
              <a:alpha val="20000"/>
            </a:srgbClr>
          </a:solidFill>
          <a:ln w="9525">
            <a:solidFill>
              <a:srgbClr val="9900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CN" b="1">
                <a:solidFill>
                  <a:srgbClr val="D60093"/>
                </a:solidFill>
                <a:latin typeface="Times New Roman" pitchFamily="18" charset="0"/>
                <a:ea typeface="宋体" pitchFamily="2" charset="-122"/>
              </a:rPr>
              <a:t>Doc 2</a:t>
            </a:r>
          </a:p>
        </p:txBody>
      </p:sp>
      <p:sp>
        <p:nvSpPr>
          <p:cNvPr id="12" name="AutoShape 29"/>
          <p:cNvSpPr>
            <a:spLocks noChangeArrowheads="1"/>
          </p:cNvSpPr>
          <p:nvPr/>
        </p:nvSpPr>
        <p:spPr bwMode="auto">
          <a:xfrm>
            <a:off x="4832920" y="5394325"/>
            <a:ext cx="1066800" cy="609600"/>
          </a:xfrm>
          <a:prstGeom prst="flowChartDocument">
            <a:avLst/>
          </a:prstGeom>
          <a:solidFill>
            <a:srgbClr val="FFCC00">
              <a:alpha val="20000"/>
            </a:srgbClr>
          </a:solidFill>
          <a:ln w="9525">
            <a:solidFill>
              <a:srgbClr val="9900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CN" b="1">
                <a:solidFill>
                  <a:srgbClr val="D60093"/>
                </a:solidFill>
                <a:latin typeface="Times New Roman" pitchFamily="18" charset="0"/>
                <a:ea typeface="宋体" pitchFamily="2" charset="-122"/>
              </a:rPr>
              <a:t>Doc </a:t>
            </a:r>
            <a:r>
              <a:rPr lang="en-US" altLang="zh-CN" b="1" i="1">
                <a:solidFill>
                  <a:srgbClr val="D60093"/>
                </a:solidFill>
                <a:latin typeface="Times New Roman" pitchFamily="18" charset="0"/>
                <a:ea typeface="宋体" pitchFamily="2" charset="-122"/>
              </a:rPr>
              <a:t>l</a:t>
            </a:r>
          </a:p>
        </p:txBody>
      </p:sp>
      <p:sp>
        <p:nvSpPr>
          <p:cNvPr id="13" name="Text Box 30"/>
          <p:cNvSpPr txBox="1">
            <a:spLocks noChangeArrowheads="1"/>
          </p:cNvSpPr>
          <p:nvPr/>
        </p:nvSpPr>
        <p:spPr bwMode="auto">
          <a:xfrm>
            <a:off x="4464496" y="6232525"/>
            <a:ext cx="1905000" cy="70167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zh-CN" sz="2000" b="1" dirty="0">
                <a:solidFill>
                  <a:srgbClr val="990099"/>
                </a:solidFill>
                <a:latin typeface="Times New Roman" pitchFamily="18" charset="0"/>
                <a:ea typeface="宋体" pitchFamily="2" charset="-122"/>
              </a:rPr>
              <a:t>near duplicate documents</a:t>
            </a:r>
          </a:p>
        </p:txBody>
      </p:sp>
      <p:sp>
        <p:nvSpPr>
          <p:cNvPr id="14" name="Text Box 31"/>
          <p:cNvSpPr txBox="1">
            <a:spLocks noChangeArrowheads="1"/>
          </p:cNvSpPr>
          <p:nvPr/>
        </p:nvSpPr>
        <p:spPr bwMode="auto">
          <a:xfrm rot="5400000">
            <a:off x="3978845" y="4464050"/>
            <a:ext cx="488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zh-CN" sz="2400" b="1">
                <a:solidFill>
                  <a:srgbClr val="990099"/>
                </a:solidFill>
                <a:ea typeface="宋体" pitchFamily="2" charset="-122"/>
              </a:rPr>
              <a:t>…</a:t>
            </a:r>
          </a:p>
        </p:txBody>
      </p:sp>
      <p:sp>
        <p:nvSpPr>
          <p:cNvPr id="15" name="Text Box 32"/>
          <p:cNvSpPr txBox="1">
            <a:spLocks noChangeArrowheads="1"/>
          </p:cNvSpPr>
          <p:nvPr/>
        </p:nvSpPr>
        <p:spPr bwMode="auto">
          <a:xfrm rot="5400000">
            <a:off x="5121845" y="4464050"/>
            <a:ext cx="488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zh-CN" sz="2400" b="1">
                <a:solidFill>
                  <a:srgbClr val="990099"/>
                </a:solidFill>
                <a:ea typeface="宋体" pitchFamily="2" charset="-122"/>
              </a:rPr>
              <a:t>…</a:t>
            </a:r>
          </a:p>
        </p:txBody>
      </p:sp>
      <p:grpSp>
        <p:nvGrpSpPr>
          <p:cNvPr id="16" name="Group 33"/>
          <p:cNvGrpSpPr>
            <a:grpSpLocks/>
          </p:cNvGrpSpPr>
          <p:nvPr/>
        </p:nvGrpSpPr>
        <p:grpSpPr bwMode="auto">
          <a:xfrm>
            <a:off x="2470720" y="3946525"/>
            <a:ext cx="1066800" cy="838200"/>
            <a:chOff x="2352" y="816"/>
            <a:chExt cx="576" cy="480"/>
          </a:xfrm>
        </p:grpSpPr>
        <p:sp>
          <p:nvSpPr>
            <p:cNvPr id="17" name="AutoShape 34"/>
            <p:cNvSpPr>
              <a:spLocks noChangeArrowheads="1"/>
            </p:cNvSpPr>
            <p:nvPr/>
          </p:nvSpPr>
          <p:spPr bwMode="auto">
            <a:xfrm>
              <a:off x="2352" y="816"/>
              <a:ext cx="576" cy="480"/>
            </a:xfrm>
            <a:prstGeom prst="flowChartMultidocument">
              <a:avLst/>
            </a:prstGeom>
            <a:solidFill>
              <a:srgbClr val="FFCC00">
                <a:alpha val="10196"/>
              </a:srgbClr>
            </a:solidFill>
            <a:ln w="25400">
              <a:solidFill>
                <a:srgbClr val="FFCC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CN" altLang="en-US">
                <a:ea typeface="宋体" pitchFamily="2" charset="-122"/>
              </a:endParaRPr>
            </a:p>
          </p:txBody>
        </p:sp>
        <p:pic>
          <p:nvPicPr>
            <p:cNvPr id="18" name="Picture 35" descr="MC900434796[1]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00" y="864"/>
              <a:ext cx="432" cy="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9" name="Text Box 37"/>
          <p:cNvSpPr txBox="1">
            <a:spLocks noChangeArrowheads="1"/>
          </p:cNvSpPr>
          <p:nvPr/>
        </p:nvSpPr>
        <p:spPr bwMode="auto">
          <a:xfrm>
            <a:off x="2018928" y="4860925"/>
            <a:ext cx="1905000" cy="70167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zh-CN" sz="2000" b="1" dirty="0">
                <a:solidFill>
                  <a:srgbClr val="990099"/>
                </a:solidFill>
                <a:latin typeface="Times New Roman" pitchFamily="18" charset="0"/>
                <a:ea typeface="宋体" pitchFamily="2" charset="-122"/>
              </a:rPr>
              <a:t>a document entity</a:t>
            </a:r>
          </a:p>
        </p:txBody>
      </p:sp>
      <p:sp>
        <p:nvSpPr>
          <p:cNvPr id="20" name="Text Box 39"/>
          <p:cNvSpPr txBox="1">
            <a:spLocks noChangeArrowheads="1"/>
          </p:cNvSpPr>
          <p:nvPr/>
        </p:nvSpPr>
        <p:spPr bwMode="auto">
          <a:xfrm>
            <a:off x="5724128" y="2879725"/>
            <a:ext cx="914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zh-CN" sz="2000" b="1">
                <a:solidFill>
                  <a:srgbClr val="CC00FF"/>
                </a:solidFill>
                <a:latin typeface="Times New Roman" pitchFamily="18" charset="0"/>
                <a:ea typeface="宋体" pitchFamily="2" charset="-122"/>
              </a:rPr>
              <a:t>0.2</a:t>
            </a:r>
          </a:p>
        </p:txBody>
      </p:sp>
      <p:sp>
        <p:nvSpPr>
          <p:cNvPr id="21" name="Text Box 40"/>
          <p:cNvSpPr txBox="1">
            <a:spLocks noChangeArrowheads="1"/>
          </p:cNvSpPr>
          <p:nvPr/>
        </p:nvSpPr>
        <p:spPr bwMode="auto">
          <a:xfrm>
            <a:off x="5724128" y="3717925"/>
            <a:ext cx="914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zh-CN" sz="2000" b="1">
                <a:solidFill>
                  <a:srgbClr val="CC00FF"/>
                </a:solidFill>
                <a:latin typeface="Times New Roman" pitchFamily="18" charset="0"/>
                <a:ea typeface="宋体" pitchFamily="2" charset="-122"/>
              </a:rPr>
              <a:t>0.4</a:t>
            </a:r>
          </a:p>
        </p:txBody>
      </p:sp>
      <p:sp>
        <p:nvSpPr>
          <p:cNvPr id="22" name="Text Box 41"/>
          <p:cNvSpPr txBox="1">
            <a:spLocks noChangeArrowheads="1"/>
          </p:cNvSpPr>
          <p:nvPr/>
        </p:nvSpPr>
        <p:spPr bwMode="auto">
          <a:xfrm>
            <a:off x="5724128" y="5470525"/>
            <a:ext cx="914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zh-CN" sz="2000" b="1">
                <a:solidFill>
                  <a:srgbClr val="CC00FF"/>
                </a:solidFill>
                <a:latin typeface="Times New Roman" pitchFamily="18" charset="0"/>
                <a:ea typeface="宋体" pitchFamily="2" charset="-122"/>
              </a:rPr>
              <a:t>0.3</a:t>
            </a:r>
          </a:p>
        </p:txBody>
      </p:sp>
      <p:sp>
        <p:nvSpPr>
          <p:cNvPr id="23" name="Text Box 43"/>
          <p:cNvSpPr txBox="1">
            <a:spLocks noChangeArrowheads="1"/>
          </p:cNvSpPr>
          <p:nvPr/>
        </p:nvSpPr>
        <p:spPr bwMode="auto">
          <a:xfrm rot="5400000">
            <a:off x="6013053" y="4419600"/>
            <a:ext cx="488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zh-CN" sz="2400" b="1">
                <a:solidFill>
                  <a:srgbClr val="CC00FF"/>
                </a:solidFill>
                <a:ea typeface="宋体" pitchFamily="2" charset="-122"/>
              </a:rPr>
              <a:t>…</a:t>
            </a:r>
          </a:p>
        </p:txBody>
      </p:sp>
      <p:sp>
        <p:nvSpPr>
          <p:cNvPr id="24" name="Rectangle 44"/>
          <p:cNvSpPr>
            <a:spLocks noChangeArrowheads="1"/>
          </p:cNvSpPr>
          <p:nvPr/>
        </p:nvSpPr>
        <p:spPr bwMode="auto">
          <a:xfrm>
            <a:off x="5952728" y="2727325"/>
            <a:ext cx="457200" cy="3200400"/>
          </a:xfrm>
          <a:prstGeom prst="rect">
            <a:avLst/>
          </a:prstGeom>
          <a:solidFill>
            <a:srgbClr val="FF0000">
              <a:alpha val="10196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zh-CN" altLang="en-US">
              <a:ea typeface="宋体" pitchFamily="2" charset="-122"/>
            </a:endParaRPr>
          </a:p>
        </p:txBody>
      </p:sp>
      <p:sp>
        <p:nvSpPr>
          <p:cNvPr id="25" name="AutoShape 45"/>
          <p:cNvSpPr>
            <a:spLocks noChangeArrowheads="1"/>
          </p:cNvSpPr>
          <p:nvPr/>
        </p:nvSpPr>
        <p:spPr bwMode="auto">
          <a:xfrm>
            <a:off x="6661720" y="1889125"/>
            <a:ext cx="2374776" cy="1189037"/>
          </a:xfrm>
          <a:prstGeom prst="cloudCallout">
            <a:avLst>
              <a:gd name="adj1" fmla="val -60647"/>
              <a:gd name="adj2" fmla="val 50729"/>
            </a:avLst>
          </a:prstGeom>
          <a:gradFill flip="none" rotWithShape="1">
            <a:gsLst>
              <a:gs pos="0">
                <a:srgbClr val="CC00FF">
                  <a:tint val="66000"/>
                  <a:satMod val="160000"/>
                </a:srgbClr>
              </a:gs>
              <a:gs pos="50000">
                <a:srgbClr val="CC00FF">
                  <a:tint val="44500"/>
                  <a:satMod val="160000"/>
                </a:srgbClr>
              </a:gs>
              <a:gs pos="100000">
                <a:srgbClr val="CC00FF">
                  <a:tint val="23500"/>
                  <a:satMod val="160000"/>
                </a:srgbClr>
              </a:gs>
            </a:gsLst>
            <a:path path="circle">
              <a:fillToRect l="100000" t="100000"/>
            </a:path>
            <a:tileRect r="-100000" b="-100000"/>
          </a:gradFill>
          <a:ln w="9525">
            <a:solidFill>
              <a:srgbClr val="CC00FF"/>
            </a:solidFill>
            <a:round/>
            <a:headEnd/>
            <a:tailEnd/>
          </a:ln>
          <a:effectLst/>
        </p:spPr>
        <p:txBody>
          <a:bodyPr lIns="0" tIns="0" rIns="0" bIns="0"/>
          <a:lstStyle/>
          <a:p>
            <a:pPr algn="ctr">
              <a:defRPr/>
            </a:pPr>
            <a:r>
              <a:rPr lang="en-US" altLang="zh-CN" dirty="0">
                <a:solidFill>
                  <a:srgbClr val="CC00FF"/>
                </a:solidFill>
                <a:latin typeface="Times New Roman" pitchFamily="18" charset="0"/>
                <a:ea typeface="宋体" pitchFamily="2" charset="-122"/>
              </a:rPr>
              <a:t>the confidence that a document is true</a:t>
            </a:r>
          </a:p>
        </p:txBody>
      </p:sp>
      <p:sp>
        <p:nvSpPr>
          <p:cNvPr id="26" name="Text Box 15"/>
          <p:cNvSpPr txBox="1">
            <a:spLocks noChangeArrowheads="1"/>
          </p:cNvSpPr>
          <p:nvPr/>
        </p:nvSpPr>
        <p:spPr bwMode="auto">
          <a:xfrm rot="5400000">
            <a:off x="746125" y="4860925"/>
            <a:ext cx="488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zh-CN" sz="2400" b="1" dirty="0">
                <a:solidFill>
                  <a:srgbClr val="660033"/>
                </a:solidFill>
                <a:ea typeface="宋体" pitchFamily="2" charset="-122"/>
              </a:rPr>
              <a:t>…</a:t>
            </a:r>
          </a:p>
        </p:txBody>
      </p:sp>
      <p:grpSp>
        <p:nvGrpSpPr>
          <p:cNvPr id="27" name="Group 43"/>
          <p:cNvGrpSpPr>
            <a:grpSpLocks/>
          </p:cNvGrpSpPr>
          <p:nvPr/>
        </p:nvGrpSpPr>
        <p:grpSpPr bwMode="auto">
          <a:xfrm>
            <a:off x="152400" y="5229488"/>
            <a:ext cx="1447800" cy="1219200"/>
            <a:chOff x="480" y="2928"/>
            <a:chExt cx="1104" cy="912"/>
          </a:xfrm>
        </p:grpSpPr>
        <p:sp>
          <p:nvSpPr>
            <p:cNvPr id="28" name="AutoShape 40"/>
            <p:cNvSpPr>
              <a:spLocks noChangeArrowheads="1"/>
            </p:cNvSpPr>
            <p:nvPr/>
          </p:nvSpPr>
          <p:spPr bwMode="auto">
            <a:xfrm>
              <a:off x="480" y="2928"/>
              <a:ext cx="1104" cy="912"/>
            </a:xfrm>
            <a:prstGeom prst="flowChartAlternateProcess">
              <a:avLst/>
            </a:prstGeom>
            <a:solidFill>
              <a:srgbClr val="0000FF">
                <a:alpha val="10196"/>
              </a:srgbClr>
            </a:solidFill>
            <a:ln w="28575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CN" altLang="en-US">
                <a:ea typeface="宋体" pitchFamily="2" charset="-122"/>
              </a:endParaRPr>
            </a:p>
          </p:txBody>
        </p:sp>
        <p:pic>
          <p:nvPicPr>
            <p:cNvPr id="29" name="Picture 12" descr="MP900424389[1]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2" y="3098"/>
              <a:ext cx="802" cy="5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30" name="Group 42"/>
          <p:cNvGrpSpPr>
            <a:grpSpLocks/>
          </p:cNvGrpSpPr>
          <p:nvPr/>
        </p:nvGrpSpPr>
        <p:grpSpPr bwMode="auto">
          <a:xfrm>
            <a:off x="273413" y="3871957"/>
            <a:ext cx="1219201" cy="1097280"/>
            <a:chOff x="480" y="1584"/>
            <a:chExt cx="1104" cy="960"/>
          </a:xfrm>
        </p:grpSpPr>
        <p:sp>
          <p:nvSpPr>
            <p:cNvPr id="31" name="AutoShape 39"/>
            <p:cNvSpPr>
              <a:spLocks noChangeArrowheads="1"/>
            </p:cNvSpPr>
            <p:nvPr/>
          </p:nvSpPr>
          <p:spPr bwMode="auto">
            <a:xfrm>
              <a:off x="480" y="1584"/>
              <a:ext cx="1104" cy="960"/>
            </a:xfrm>
            <a:prstGeom prst="flowChartAlternateProcess">
              <a:avLst/>
            </a:prstGeom>
            <a:solidFill>
              <a:srgbClr val="FF6600">
                <a:alpha val="10196"/>
              </a:srgbClr>
            </a:solidFill>
            <a:ln w="28575">
              <a:solidFill>
                <a:srgbClr val="FF66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CN" altLang="en-US">
                <a:ea typeface="宋体" pitchFamily="2" charset="-122"/>
              </a:endParaRPr>
            </a:p>
          </p:txBody>
        </p:sp>
        <p:pic>
          <p:nvPicPr>
            <p:cNvPr id="32" name="Picture 24" descr="MC900383280[1]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20" y="1680"/>
              <a:ext cx="562" cy="7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33" name="Group 41"/>
          <p:cNvGrpSpPr>
            <a:grpSpLocks/>
          </p:cNvGrpSpPr>
          <p:nvPr/>
        </p:nvGrpSpPr>
        <p:grpSpPr bwMode="auto">
          <a:xfrm>
            <a:off x="299919" y="2624138"/>
            <a:ext cx="1219200" cy="1127125"/>
            <a:chOff x="480" y="576"/>
            <a:chExt cx="1104" cy="960"/>
          </a:xfrm>
        </p:grpSpPr>
        <p:sp>
          <p:nvSpPr>
            <p:cNvPr id="34" name="AutoShape 38"/>
            <p:cNvSpPr>
              <a:spLocks noChangeArrowheads="1"/>
            </p:cNvSpPr>
            <p:nvPr/>
          </p:nvSpPr>
          <p:spPr bwMode="auto">
            <a:xfrm>
              <a:off x="480" y="576"/>
              <a:ext cx="1104" cy="960"/>
            </a:xfrm>
            <a:prstGeom prst="flowChartAlternateProcess">
              <a:avLst/>
            </a:prstGeom>
            <a:solidFill>
              <a:srgbClr val="FFCC00">
                <a:alpha val="10196"/>
              </a:srgbClr>
            </a:solidFill>
            <a:ln w="28575">
              <a:solidFill>
                <a:srgbClr val="FFCC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CN" altLang="en-US">
                <a:ea typeface="宋体" pitchFamily="2" charset="-122"/>
              </a:endParaRPr>
            </a:p>
          </p:txBody>
        </p:sp>
        <p:pic>
          <p:nvPicPr>
            <p:cNvPr id="35" name="Picture 33" descr="logo_acm_portal2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6" y="624"/>
              <a:ext cx="912" cy="1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6" name="Picture 34" descr="dblp_Logo"/>
            <p:cNvPicPr>
              <a:picLocks noChangeAspect="1" noChangeArrowheads="1"/>
            </p:cNvPicPr>
            <p:nvPr/>
          </p:nvPicPr>
          <p:blipFill>
            <a:blip r:embed="rId7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6" y="1248"/>
              <a:ext cx="864" cy="2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7" name="Picture 35" descr="logo_xplore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4" y="864"/>
              <a:ext cx="864" cy="1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8" name="Picture 36" descr="CSxbeta"/>
            <p:cNvPicPr>
              <a:picLocks noChangeAspect="1" noChangeArrowheads="1"/>
            </p:cNvPicPr>
            <p:nvPr/>
          </p:nvPicPr>
          <p:blipFill>
            <a:blip r:embed="rId9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4" y="1056"/>
              <a:ext cx="816" cy="1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39" name="Picture 61" descr="MC900434796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9097" y="2932112"/>
            <a:ext cx="511175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" name="Picture 62" descr="MC900431497[1]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2907" y="4168992"/>
            <a:ext cx="518672" cy="5032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" name="Picture 63" descr="MC900432636[1]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5973" y="5719826"/>
            <a:ext cx="471305" cy="495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2" name="AutoShape 57"/>
          <p:cNvSpPr>
            <a:spLocks/>
          </p:cNvSpPr>
          <p:nvPr/>
        </p:nvSpPr>
        <p:spPr bwMode="auto">
          <a:xfrm>
            <a:off x="2057400" y="3160696"/>
            <a:ext cx="304800" cy="2800703"/>
          </a:xfrm>
          <a:prstGeom prst="rightBrace">
            <a:avLst>
              <a:gd name="adj1" fmla="val 106250"/>
              <a:gd name="adj2" fmla="val 50000"/>
            </a:avLst>
          </a:prstGeom>
          <a:noFill/>
          <a:ln w="254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zh-CN" altLang="en-US">
              <a:ea typeface="宋体" pitchFamily="2" charset="-122"/>
            </a:endParaRPr>
          </a:p>
        </p:txBody>
      </p:sp>
      <p:sp>
        <p:nvSpPr>
          <p:cNvPr id="43" name="Text Box 37"/>
          <p:cNvSpPr txBox="1">
            <a:spLocks noChangeArrowheads="1"/>
          </p:cNvSpPr>
          <p:nvPr/>
        </p:nvSpPr>
        <p:spPr bwMode="auto">
          <a:xfrm>
            <a:off x="-88900" y="6400800"/>
            <a:ext cx="1905000" cy="40011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zh-CN" sz="2000" b="1" dirty="0" smtClean="0">
                <a:solidFill>
                  <a:srgbClr val="990099"/>
                </a:solidFill>
                <a:latin typeface="Times New Roman" pitchFamily="18" charset="0"/>
                <a:ea typeface="宋体" pitchFamily="2" charset="-122"/>
              </a:rPr>
              <a:t>data sources</a:t>
            </a:r>
            <a:endParaRPr lang="en-US" altLang="zh-CN" sz="2000" b="1" dirty="0">
              <a:solidFill>
                <a:srgbClr val="990099"/>
              </a:solidFill>
              <a:latin typeface="Times New Roman" pitchFamily="18" charset="0"/>
              <a:ea typeface="宋体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250908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25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2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2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2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2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"/>
                            </p:stCondLst>
                            <p:childTnLst>
                              <p:par>
                                <p:cTn id="2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2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2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2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2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2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/>
      <p:bldP spid="14" grpId="0"/>
      <p:bldP spid="15" grpId="0"/>
      <p:bldP spid="19" grpId="0"/>
      <p:bldP spid="20" grpId="0"/>
      <p:bldP spid="21" grpId="0"/>
      <p:bldP spid="22" grpId="0"/>
      <p:bldP spid="23" grpId="0"/>
      <p:bldP spid="2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6FA375-609F-4380-A649-F26BBCA98A61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16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Applications (4) – </a:t>
            </a:r>
            <a:r>
              <a:rPr lang="en-US" dirty="0" smtClean="0">
                <a:latin typeface="Times New Roman" pitchFamily="18" charset="0"/>
              </a:rPr>
              <a:t>Privacy Preserving</a:t>
            </a:r>
            <a:endParaRPr lang="en-US" altLang="zh-CN" dirty="0" smtClean="0">
              <a:latin typeface="Times New Roman" pitchFamily="18" charset="0"/>
            </a:endParaRP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4114800" cy="4530725"/>
          </a:xfrm>
        </p:spPr>
        <p:txBody>
          <a:bodyPr/>
          <a:lstStyle/>
          <a:p>
            <a:pPr algn="just" eaLnBrk="1" hangingPunct="1"/>
            <a:r>
              <a:rPr lang="en-US" altLang="zh-CN" sz="3200" dirty="0" smtClean="0">
                <a:latin typeface="Times New Roman" pitchFamily="18" charset="0"/>
              </a:rPr>
              <a:t>Medical data analysis</a:t>
            </a:r>
          </a:p>
          <a:p>
            <a:pPr lvl="1" eaLnBrk="1" hangingPunct="1"/>
            <a:r>
              <a:rPr lang="en-US" altLang="zh-CN" sz="2800" dirty="0" smtClean="0">
                <a:latin typeface="Times New Roman" pitchFamily="18" charset="0"/>
              </a:rPr>
              <a:t>Generalize attribute values to uncertain intervals</a:t>
            </a:r>
          </a:p>
          <a:p>
            <a:pPr lvl="1" eaLnBrk="1" hangingPunct="1"/>
            <a:r>
              <a:rPr lang="en-US" altLang="zh-CN" sz="2800" dirty="0" smtClean="0">
                <a:latin typeface="Times New Roman" pitchFamily="18" charset="0"/>
              </a:rPr>
              <a:t>Avoid identifying sensitive information of patients</a:t>
            </a:r>
          </a:p>
          <a:p>
            <a:pPr lvl="1" algn="just" eaLnBrk="1" hangingPunct="1"/>
            <a:endParaRPr lang="en-US" altLang="zh-CN" sz="2800" dirty="0" smtClean="0">
              <a:latin typeface="Times New Roman" pitchFamily="18" charset="0"/>
            </a:endParaRPr>
          </a:p>
        </p:txBody>
      </p:sp>
      <p:graphicFrame>
        <p:nvGraphicFramePr>
          <p:cNvPr id="5" name="Group 13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0449755"/>
              </p:ext>
            </p:extLst>
          </p:nvPr>
        </p:nvGraphicFramePr>
        <p:xfrm>
          <a:off x="4978400" y="1866900"/>
          <a:ext cx="3352800" cy="1463040"/>
        </p:xfrm>
        <a:graphic>
          <a:graphicData uri="http://schemas.openxmlformats.org/drawingml/2006/table">
            <a:tbl>
              <a:tblPr/>
              <a:tblGrid>
                <a:gridCol w="568325"/>
                <a:gridCol w="566738"/>
                <a:gridCol w="998537"/>
                <a:gridCol w="1219200"/>
              </a:tblGrid>
              <a:tr h="254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Age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Sex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Zipcode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Disease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11000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pneumonia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37000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flu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</a:rPr>
                        <a:t>AIDS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" name="Rectangle 62"/>
          <p:cNvSpPr>
            <a:spLocks noChangeArrowheads="1"/>
          </p:cNvSpPr>
          <p:nvPr/>
        </p:nvSpPr>
        <p:spPr bwMode="auto">
          <a:xfrm>
            <a:off x="7112000" y="1879600"/>
            <a:ext cx="1219200" cy="1447800"/>
          </a:xfrm>
          <a:prstGeom prst="rect">
            <a:avLst/>
          </a:prstGeom>
          <a:solidFill>
            <a:srgbClr val="FF0000">
              <a:alpha val="16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Rectangle 81"/>
          <p:cNvSpPr>
            <a:spLocks noChangeArrowheads="1"/>
          </p:cNvSpPr>
          <p:nvPr/>
        </p:nvSpPr>
        <p:spPr bwMode="auto">
          <a:xfrm>
            <a:off x="6121400" y="1866900"/>
            <a:ext cx="990600" cy="1447800"/>
          </a:xfrm>
          <a:prstGeom prst="rect">
            <a:avLst/>
          </a:prstGeom>
          <a:solidFill>
            <a:srgbClr val="FFCC00">
              <a:alpha val="16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Rectangle 82"/>
          <p:cNvSpPr>
            <a:spLocks noChangeArrowheads="1"/>
          </p:cNvSpPr>
          <p:nvPr/>
        </p:nvSpPr>
        <p:spPr bwMode="auto">
          <a:xfrm>
            <a:off x="4953000" y="1828800"/>
            <a:ext cx="558800" cy="1485900"/>
          </a:xfrm>
          <a:prstGeom prst="rect">
            <a:avLst/>
          </a:prstGeom>
          <a:solidFill>
            <a:srgbClr val="CCFFCC">
              <a:alpha val="16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0" name="Group 13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0503378"/>
              </p:ext>
            </p:extLst>
          </p:nvPr>
        </p:nvGraphicFramePr>
        <p:xfrm>
          <a:off x="4267200" y="4572000"/>
          <a:ext cx="4724400" cy="1463040"/>
        </p:xfrm>
        <a:graphic>
          <a:graphicData uri="http://schemas.openxmlformats.org/drawingml/2006/table">
            <a:tbl>
              <a:tblPr/>
              <a:tblGrid>
                <a:gridCol w="990600"/>
                <a:gridCol w="533400"/>
                <a:gridCol w="1627188"/>
                <a:gridCol w="1573212"/>
              </a:tblGrid>
              <a:tr h="254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Age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Sex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Zipcode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Disease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[20, 30)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[10000, 20000]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pneumonia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[50, 60)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[30000, 40000]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flu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[50, 60)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[30000, 40000]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</a:rPr>
                        <a:t>AIDS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1" name="Rectangle 127"/>
          <p:cNvSpPr>
            <a:spLocks noChangeArrowheads="1"/>
          </p:cNvSpPr>
          <p:nvPr/>
        </p:nvSpPr>
        <p:spPr bwMode="auto">
          <a:xfrm>
            <a:off x="7416800" y="4597400"/>
            <a:ext cx="1574800" cy="1447800"/>
          </a:xfrm>
          <a:prstGeom prst="rect">
            <a:avLst/>
          </a:prstGeom>
          <a:solidFill>
            <a:srgbClr val="FF0000">
              <a:alpha val="16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Rectangle 128"/>
          <p:cNvSpPr>
            <a:spLocks noChangeArrowheads="1"/>
          </p:cNvSpPr>
          <p:nvPr/>
        </p:nvSpPr>
        <p:spPr bwMode="auto">
          <a:xfrm>
            <a:off x="5791200" y="4572000"/>
            <a:ext cx="1612900" cy="1447800"/>
          </a:xfrm>
          <a:prstGeom prst="rect">
            <a:avLst/>
          </a:prstGeom>
          <a:solidFill>
            <a:srgbClr val="FFCC00">
              <a:alpha val="16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Rectangle 129"/>
          <p:cNvSpPr>
            <a:spLocks noChangeArrowheads="1"/>
          </p:cNvSpPr>
          <p:nvPr/>
        </p:nvSpPr>
        <p:spPr bwMode="auto">
          <a:xfrm>
            <a:off x="4267200" y="4572000"/>
            <a:ext cx="990600" cy="1485900"/>
          </a:xfrm>
          <a:prstGeom prst="rect">
            <a:avLst/>
          </a:prstGeom>
          <a:solidFill>
            <a:srgbClr val="CCFFCC">
              <a:alpha val="16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AutoShape 135"/>
          <p:cNvSpPr>
            <a:spLocks noChangeArrowheads="1"/>
          </p:cNvSpPr>
          <p:nvPr/>
        </p:nvSpPr>
        <p:spPr bwMode="auto">
          <a:xfrm>
            <a:off x="6248400" y="3543300"/>
            <a:ext cx="762000" cy="8001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0000FF">
              <a:alpha val="85001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311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6FA375-609F-4380-A649-F26BBCA98A61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17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Applications (5) – </a:t>
            </a:r>
            <a:r>
              <a:rPr lang="en-US" dirty="0" smtClean="0">
                <a:latin typeface="Times New Roman" pitchFamily="18" charset="0"/>
              </a:rPr>
              <a:t>Privacy Preserving</a:t>
            </a:r>
            <a:endParaRPr lang="en-US" altLang="zh-CN" dirty="0" smtClean="0">
              <a:latin typeface="Times New Roman" pitchFamily="18" charset="0"/>
            </a:endParaRP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/>
            <a:r>
              <a:rPr lang="en-US" altLang="zh-CN" sz="3200" dirty="0" smtClean="0">
                <a:latin typeface="Times New Roman" pitchFamily="18" charset="0"/>
              </a:rPr>
              <a:t>Location-Based Services (LBS)</a:t>
            </a:r>
          </a:p>
          <a:p>
            <a:pPr lvl="1" algn="just" eaLnBrk="1" hangingPunct="1"/>
            <a:r>
              <a:rPr lang="en-US" altLang="zh-CN" sz="2800" dirty="0" smtClean="0">
                <a:latin typeface="Times New Roman" pitchFamily="18" charset="0"/>
              </a:rPr>
              <a:t>Cloak the trajectories of GPS users</a:t>
            </a:r>
          </a:p>
          <a:p>
            <a:pPr lvl="1" algn="just" eaLnBrk="1" hangingPunct="1"/>
            <a:r>
              <a:rPr lang="en-US" altLang="zh-CN" sz="2800" dirty="0" smtClean="0">
                <a:latin typeface="Times New Roman" pitchFamily="18" charset="0"/>
              </a:rPr>
              <a:t>Protect the places that users visited</a:t>
            </a:r>
          </a:p>
        </p:txBody>
      </p:sp>
      <p:sp>
        <p:nvSpPr>
          <p:cNvPr id="5" name="Freeform 12"/>
          <p:cNvSpPr>
            <a:spLocks/>
          </p:cNvSpPr>
          <p:nvPr/>
        </p:nvSpPr>
        <p:spPr bwMode="auto">
          <a:xfrm>
            <a:off x="1371600" y="3657600"/>
            <a:ext cx="6096000" cy="1905000"/>
          </a:xfrm>
          <a:custGeom>
            <a:avLst/>
            <a:gdLst>
              <a:gd name="T0" fmla="*/ 11 w 3840"/>
              <a:gd name="T1" fmla="*/ 735 h 1200"/>
              <a:gd name="T2" fmla="*/ 0 w 3840"/>
              <a:gd name="T3" fmla="*/ 1056 h 1200"/>
              <a:gd name="T4" fmla="*/ 48 w 3840"/>
              <a:gd name="T5" fmla="*/ 1200 h 1200"/>
              <a:gd name="T6" fmla="*/ 436 w 3840"/>
              <a:gd name="T7" fmla="*/ 1093 h 1200"/>
              <a:gd name="T8" fmla="*/ 816 w 3840"/>
              <a:gd name="T9" fmla="*/ 960 h 1200"/>
              <a:gd name="T10" fmla="*/ 1344 w 3840"/>
              <a:gd name="T11" fmla="*/ 816 h 1200"/>
              <a:gd name="T12" fmla="*/ 1824 w 3840"/>
              <a:gd name="T13" fmla="*/ 768 h 1200"/>
              <a:gd name="T14" fmla="*/ 2320 w 3840"/>
              <a:gd name="T15" fmla="*/ 800 h 1200"/>
              <a:gd name="T16" fmla="*/ 2464 w 3840"/>
              <a:gd name="T17" fmla="*/ 784 h 1200"/>
              <a:gd name="T18" fmla="*/ 2792 w 3840"/>
              <a:gd name="T19" fmla="*/ 832 h 1200"/>
              <a:gd name="T20" fmla="*/ 3000 w 3840"/>
              <a:gd name="T21" fmla="*/ 816 h 1200"/>
              <a:gd name="T22" fmla="*/ 3360 w 3840"/>
              <a:gd name="T23" fmla="*/ 912 h 1200"/>
              <a:gd name="T24" fmla="*/ 3696 w 3840"/>
              <a:gd name="T25" fmla="*/ 880 h 1200"/>
              <a:gd name="T26" fmla="*/ 3840 w 3840"/>
              <a:gd name="T27" fmla="*/ 704 h 1200"/>
              <a:gd name="T28" fmla="*/ 3816 w 3840"/>
              <a:gd name="T29" fmla="*/ 312 h 1200"/>
              <a:gd name="T30" fmla="*/ 3688 w 3840"/>
              <a:gd name="T31" fmla="*/ 128 h 1200"/>
              <a:gd name="T32" fmla="*/ 3316 w 3840"/>
              <a:gd name="T33" fmla="*/ 103 h 1200"/>
              <a:gd name="T34" fmla="*/ 2928 w 3840"/>
              <a:gd name="T35" fmla="*/ 0 h 1200"/>
              <a:gd name="T36" fmla="*/ 2184 w 3840"/>
              <a:gd name="T37" fmla="*/ 72 h 1200"/>
              <a:gd name="T38" fmla="*/ 1464 w 3840"/>
              <a:gd name="T39" fmla="*/ 112 h 1200"/>
              <a:gd name="T40" fmla="*/ 1008 w 3840"/>
              <a:gd name="T41" fmla="*/ 144 h 1200"/>
              <a:gd name="T42" fmla="*/ 432 w 3840"/>
              <a:gd name="T43" fmla="*/ 336 h 1200"/>
              <a:gd name="T44" fmla="*/ 48 w 3840"/>
              <a:gd name="T45" fmla="*/ 576 h 1200"/>
              <a:gd name="T46" fmla="*/ 11 w 3840"/>
              <a:gd name="T47" fmla="*/ 735 h 1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3840" h="1200">
                <a:moveTo>
                  <a:pt x="11" y="735"/>
                </a:moveTo>
                <a:lnTo>
                  <a:pt x="0" y="1056"/>
                </a:lnTo>
                <a:lnTo>
                  <a:pt x="48" y="1200"/>
                </a:lnTo>
                <a:lnTo>
                  <a:pt x="436" y="1093"/>
                </a:lnTo>
                <a:lnTo>
                  <a:pt x="816" y="960"/>
                </a:lnTo>
                <a:lnTo>
                  <a:pt x="1344" y="816"/>
                </a:lnTo>
                <a:lnTo>
                  <a:pt x="1824" y="768"/>
                </a:lnTo>
                <a:lnTo>
                  <a:pt x="2320" y="800"/>
                </a:lnTo>
                <a:lnTo>
                  <a:pt x="2464" y="784"/>
                </a:lnTo>
                <a:lnTo>
                  <a:pt x="2792" y="832"/>
                </a:lnTo>
                <a:lnTo>
                  <a:pt x="3000" y="816"/>
                </a:lnTo>
                <a:lnTo>
                  <a:pt x="3360" y="912"/>
                </a:lnTo>
                <a:lnTo>
                  <a:pt x="3696" y="880"/>
                </a:lnTo>
                <a:lnTo>
                  <a:pt x="3840" y="704"/>
                </a:lnTo>
                <a:lnTo>
                  <a:pt x="3816" y="312"/>
                </a:lnTo>
                <a:lnTo>
                  <a:pt x="3688" y="128"/>
                </a:lnTo>
                <a:lnTo>
                  <a:pt x="3316" y="103"/>
                </a:lnTo>
                <a:lnTo>
                  <a:pt x="2928" y="0"/>
                </a:lnTo>
                <a:lnTo>
                  <a:pt x="2184" y="72"/>
                </a:lnTo>
                <a:lnTo>
                  <a:pt x="1464" y="112"/>
                </a:lnTo>
                <a:lnTo>
                  <a:pt x="1008" y="144"/>
                </a:lnTo>
                <a:lnTo>
                  <a:pt x="432" y="336"/>
                </a:lnTo>
                <a:lnTo>
                  <a:pt x="48" y="576"/>
                </a:lnTo>
                <a:lnTo>
                  <a:pt x="11" y="735"/>
                </a:lnTo>
                <a:close/>
              </a:path>
            </a:pathLst>
          </a:custGeom>
          <a:solidFill>
            <a:srgbClr val="FFCC99">
              <a:alpha val="50000"/>
            </a:srgbClr>
          </a:solidFill>
          <a:ln>
            <a:noFill/>
          </a:ln>
          <a:effectLst/>
          <a:extLst/>
        </p:spPr>
        <p:txBody>
          <a:bodyPr/>
          <a:lstStyle/>
          <a:p>
            <a:endParaRPr lang="en-US"/>
          </a:p>
        </p:txBody>
      </p:sp>
      <p:sp>
        <p:nvSpPr>
          <p:cNvPr id="7" name="Freeform 4"/>
          <p:cNvSpPr>
            <a:spLocks/>
          </p:cNvSpPr>
          <p:nvPr/>
        </p:nvSpPr>
        <p:spPr bwMode="auto">
          <a:xfrm>
            <a:off x="2133600" y="4090988"/>
            <a:ext cx="4876800" cy="785812"/>
          </a:xfrm>
          <a:custGeom>
            <a:avLst/>
            <a:gdLst>
              <a:gd name="T0" fmla="*/ 0 w 3072"/>
              <a:gd name="T1" fmla="*/ 495 h 495"/>
              <a:gd name="T2" fmla="*/ 624 w 3072"/>
              <a:gd name="T3" fmla="*/ 255 h 495"/>
              <a:gd name="T4" fmla="*/ 1222 w 3072"/>
              <a:gd name="T5" fmla="*/ 192 h 495"/>
              <a:gd name="T6" fmla="*/ 1835 w 3072"/>
              <a:gd name="T7" fmla="*/ 0 h 495"/>
              <a:gd name="T8" fmla="*/ 2463 w 3072"/>
              <a:gd name="T9" fmla="*/ 81 h 495"/>
              <a:gd name="T10" fmla="*/ 3072 w 3072"/>
              <a:gd name="T11" fmla="*/ 255 h 4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072" h="495">
                <a:moveTo>
                  <a:pt x="0" y="495"/>
                </a:moveTo>
                <a:lnTo>
                  <a:pt x="624" y="255"/>
                </a:lnTo>
                <a:lnTo>
                  <a:pt x="1222" y="192"/>
                </a:lnTo>
                <a:lnTo>
                  <a:pt x="1835" y="0"/>
                </a:lnTo>
                <a:lnTo>
                  <a:pt x="2463" y="81"/>
                </a:lnTo>
                <a:lnTo>
                  <a:pt x="3072" y="255"/>
                </a:lnTo>
              </a:path>
            </a:pathLst>
          </a:custGeom>
          <a:noFill/>
          <a:ln w="9525" cap="flat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Oval 5"/>
          <p:cNvSpPr>
            <a:spLocks noChangeArrowheads="1"/>
          </p:cNvSpPr>
          <p:nvPr/>
        </p:nvSpPr>
        <p:spPr bwMode="auto">
          <a:xfrm>
            <a:off x="2057400" y="4800600"/>
            <a:ext cx="152400" cy="1524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Oval 6"/>
          <p:cNvSpPr>
            <a:spLocks noChangeArrowheads="1"/>
          </p:cNvSpPr>
          <p:nvPr/>
        </p:nvSpPr>
        <p:spPr bwMode="auto">
          <a:xfrm>
            <a:off x="3013075" y="4419600"/>
            <a:ext cx="152400" cy="1524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Oval 7"/>
          <p:cNvSpPr>
            <a:spLocks noChangeArrowheads="1"/>
          </p:cNvSpPr>
          <p:nvPr/>
        </p:nvSpPr>
        <p:spPr bwMode="auto">
          <a:xfrm>
            <a:off x="3944938" y="4343400"/>
            <a:ext cx="152400" cy="1524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Oval 8"/>
          <p:cNvSpPr>
            <a:spLocks noChangeArrowheads="1"/>
          </p:cNvSpPr>
          <p:nvPr/>
        </p:nvSpPr>
        <p:spPr bwMode="auto">
          <a:xfrm>
            <a:off x="4959350" y="4038600"/>
            <a:ext cx="152400" cy="1524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Oval 9"/>
          <p:cNvSpPr>
            <a:spLocks noChangeArrowheads="1"/>
          </p:cNvSpPr>
          <p:nvPr/>
        </p:nvSpPr>
        <p:spPr bwMode="auto">
          <a:xfrm>
            <a:off x="6934200" y="4419600"/>
            <a:ext cx="152400" cy="1524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Oval 10"/>
          <p:cNvSpPr>
            <a:spLocks noChangeArrowheads="1"/>
          </p:cNvSpPr>
          <p:nvPr/>
        </p:nvSpPr>
        <p:spPr bwMode="auto">
          <a:xfrm>
            <a:off x="5943600" y="4143375"/>
            <a:ext cx="152400" cy="1524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4" name="Picture 11" descr="MCj0311898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4648200"/>
            <a:ext cx="914400" cy="428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5311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1.48148E-6 L 0.10503 -0.05625 L 0.20364 -0.06829 L 0.31007 -0.11273 L 0.4217 -0.10069 L 0.52812 -0.0581 " pathEditMode="relative" rAng="0" ptsTypes="AAAAAA">
                                      <p:cBhvr>
                                        <p:cTn id="24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406" y="-564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6FA375-609F-4380-A649-F26BBCA98A61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18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dirty="0" smtClean="0">
                <a:latin typeface="Times New Roman" pitchFamily="18" charset="0"/>
              </a:rPr>
              <a:t>Outline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382000" cy="4530725"/>
          </a:xfrm>
        </p:spPr>
        <p:txBody>
          <a:bodyPr/>
          <a:lstStyle/>
          <a:p>
            <a:pPr algn="just" eaLnBrk="1" hangingPunct="1"/>
            <a:r>
              <a:rPr lang="en-US" altLang="zh-CN" sz="3200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</a:rPr>
              <a:t>Introduction</a:t>
            </a:r>
          </a:p>
          <a:p>
            <a:pPr algn="just" eaLnBrk="1" hangingPunct="1"/>
            <a:r>
              <a:rPr lang="en-US" altLang="zh-CN" sz="3200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</a:rPr>
              <a:t>Applications of </a:t>
            </a:r>
            <a:r>
              <a:rPr lang="en-US" altLang="zh-CN" sz="3200" dirty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</a:rPr>
              <a:t>Probabilistic Data </a:t>
            </a:r>
            <a:r>
              <a:rPr lang="en-US" altLang="zh-CN" sz="3200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</a:rPr>
              <a:t>Management</a:t>
            </a:r>
          </a:p>
          <a:p>
            <a:pPr algn="just" eaLnBrk="1" hangingPunct="1"/>
            <a:r>
              <a:rPr lang="en-US" altLang="zh-CN" sz="3200" dirty="0" smtClean="0">
                <a:latin typeface="Times New Roman" pitchFamily="18" charset="0"/>
              </a:rPr>
              <a:t>Classifications of Uncertain Data</a:t>
            </a:r>
          </a:p>
          <a:p>
            <a:pPr algn="just" eaLnBrk="1" hangingPunct="1"/>
            <a:r>
              <a:rPr lang="en-US" altLang="zh-CN" sz="3200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</a:rPr>
              <a:t>Comparisons: Uncertain vs. Certain Data</a:t>
            </a:r>
          </a:p>
          <a:p>
            <a:pPr algn="just" eaLnBrk="1" hangingPunct="1"/>
            <a:r>
              <a:rPr lang="en-US" altLang="zh-CN" sz="3200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</a:rPr>
              <a:t>The Existing Systems</a:t>
            </a:r>
          </a:p>
          <a:p>
            <a:pPr algn="just" eaLnBrk="1" hangingPunct="1"/>
            <a:endParaRPr lang="en-US" altLang="zh-CN" sz="3200" dirty="0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3173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6FA375-609F-4380-A649-F26BBCA98A61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19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dirty="0" smtClean="0">
                <a:latin typeface="Times New Roman" pitchFamily="18" charset="0"/>
              </a:rPr>
              <a:t>Classification of Data Uncertainty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/>
            <a:r>
              <a:rPr lang="en-US" sz="3200" dirty="0" smtClean="0">
                <a:latin typeface="Times New Roman" pitchFamily="18" charset="0"/>
              </a:rPr>
              <a:t>Sources of data uncertainty</a:t>
            </a:r>
          </a:p>
          <a:p>
            <a:pPr lvl="1" algn="just"/>
            <a:r>
              <a:rPr lang="en-US" sz="2800" dirty="0" smtClean="0">
                <a:latin typeface="Times New Roman" pitchFamily="18" charset="0"/>
              </a:rPr>
              <a:t>Undesirable uncertainty</a:t>
            </a:r>
          </a:p>
          <a:p>
            <a:pPr lvl="2" algn="just"/>
            <a:r>
              <a:rPr lang="en-US" sz="2400" dirty="0" smtClean="0">
                <a:latin typeface="Times New Roman" pitchFamily="18" charset="0"/>
              </a:rPr>
              <a:t>Noisy sensor data</a:t>
            </a:r>
          </a:p>
          <a:p>
            <a:pPr lvl="2" algn="just"/>
            <a:r>
              <a:rPr lang="en-US" sz="2400" dirty="0" smtClean="0">
                <a:latin typeface="Times New Roman" pitchFamily="18" charset="0"/>
              </a:rPr>
              <a:t>Imprecise GPS data</a:t>
            </a:r>
          </a:p>
          <a:p>
            <a:pPr lvl="2" algn="just"/>
            <a:r>
              <a:rPr lang="en-US" sz="2400" dirty="0" smtClean="0">
                <a:latin typeface="Times New Roman" pitchFamily="18" charset="0"/>
              </a:rPr>
              <a:t>Unreliable extracted/integrated data</a:t>
            </a:r>
          </a:p>
          <a:p>
            <a:pPr lvl="1" algn="just"/>
            <a:r>
              <a:rPr lang="en-US" sz="2800" dirty="0" smtClean="0">
                <a:latin typeface="Times New Roman" pitchFamily="18" charset="0"/>
              </a:rPr>
              <a:t>Desirable uncertainty</a:t>
            </a:r>
          </a:p>
          <a:p>
            <a:pPr lvl="2" algn="just"/>
            <a:r>
              <a:rPr lang="en-US" sz="2400" dirty="0" smtClean="0">
                <a:latin typeface="Times New Roman" pitchFamily="18" charset="0"/>
              </a:rPr>
              <a:t>Medical data with generalized attributes</a:t>
            </a:r>
          </a:p>
          <a:p>
            <a:pPr lvl="2" algn="just"/>
            <a:r>
              <a:rPr lang="en-US" sz="2400" dirty="0" smtClean="0">
                <a:latin typeface="Times New Roman" pitchFamily="18" charset="0"/>
              </a:rPr>
              <a:t>Cloaked trajectory data</a:t>
            </a:r>
          </a:p>
          <a:p>
            <a:pPr lvl="1" algn="just" eaLnBrk="1" hangingPunct="1"/>
            <a:endParaRPr lang="en-US" altLang="zh-CN" sz="2800" dirty="0" smtClean="0">
              <a:latin typeface="Times New Roman" pitchFamily="18" charset="0"/>
            </a:endParaRPr>
          </a:p>
        </p:txBody>
      </p:sp>
      <p:pic>
        <p:nvPicPr>
          <p:cNvPr id="5" name="Picture 7" descr="sensor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6068" y="981456"/>
            <a:ext cx="1542429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13" descr="SPAC_GPS_NAVSTAR_IIA_IIR_IIF_Constellation_l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8865" y="1591056"/>
            <a:ext cx="1657971" cy="14151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3" name="Group 7"/>
          <p:cNvGrpSpPr>
            <a:grpSpLocks/>
          </p:cNvGrpSpPr>
          <p:nvPr/>
        </p:nvGrpSpPr>
        <p:grpSpPr bwMode="auto">
          <a:xfrm>
            <a:off x="6553200" y="2863677"/>
            <a:ext cx="1134269" cy="1128712"/>
            <a:chOff x="1632" y="1248"/>
            <a:chExt cx="2682" cy="2286"/>
          </a:xfrm>
        </p:grpSpPr>
        <p:sp>
          <p:nvSpPr>
            <p:cNvPr id="14" name="Gear"/>
            <p:cNvSpPr>
              <a:spLocks noEditPoints="1" noChangeArrowheads="1"/>
            </p:cNvSpPr>
            <p:nvPr/>
          </p:nvSpPr>
          <p:spPr bwMode="auto">
            <a:xfrm>
              <a:off x="3119" y="1248"/>
              <a:ext cx="1195" cy="1048"/>
            </a:xfrm>
            <a:custGeom>
              <a:avLst/>
              <a:gdLst>
                <a:gd name="T0" fmla="*/ 10800 w 21600"/>
                <a:gd name="T1" fmla="*/ 0 h 21600"/>
                <a:gd name="T2" fmla="*/ 21600 w 21600"/>
                <a:gd name="T3" fmla="*/ 10800 h 21600"/>
                <a:gd name="T4" fmla="*/ 10800 w 21600"/>
                <a:gd name="T5" fmla="*/ 21600 h 21600"/>
                <a:gd name="T6" fmla="*/ 0 w 21600"/>
                <a:gd name="T7" fmla="*/ 10800 h 21600"/>
                <a:gd name="T8" fmla="*/ 4374 w 21600"/>
                <a:gd name="T9" fmla="*/ 3964 h 21600"/>
                <a:gd name="T10" fmla="*/ 17841 w 21600"/>
                <a:gd name="T11" fmla="*/ 17635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9689" y="1725"/>
                  </a:moveTo>
                  <a:lnTo>
                    <a:pt x="10304" y="85"/>
                  </a:lnTo>
                  <a:lnTo>
                    <a:pt x="11637" y="85"/>
                  </a:lnTo>
                  <a:lnTo>
                    <a:pt x="12303" y="1777"/>
                  </a:lnTo>
                  <a:lnTo>
                    <a:pt x="13072" y="1931"/>
                  </a:lnTo>
                  <a:lnTo>
                    <a:pt x="14303" y="598"/>
                  </a:lnTo>
                  <a:lnTo>
                    <a:pt x="15533" y="1110"/>
                  </a:lnTo>
                  <a:lnTo>
                    <a:pt x="15584" y="2905"/>
                  </a:lnTo>
                  <a:lnTo>
                    <a:pt x="16405" y="3520"/>
                  </a:lnTo>
                  <a:lnTo>
                    <a:pt x="17891" y="2751"/>
                  </a:lnTo>
                  <a:lnTo>
                    <a:pt x="18917" y="3674"/>
                  </a:lnTo>
                  <a:lnTo>
                    <a:pt x="18199" y="5314"/>
                  </a:lnTo>
                  <a:lnTo>
                    <a:pt x="18763" y="6083"/>
                  </a:lnTo>
                  <a:lnTo>
                    <a:pt x="20403" y="6032"/>
                  </a:lnTo>
                  <a:lnTo>
                    <a:pt x="20865" y="7211"/>
                  </a:lnTo>
                  <a:lnTo>
                    <a:pt x="19737" y="8185"/>
                  </a:lnTo>
                  <a:lnTo>
                    <a:pt x="20096" y="9723"/>
                  </a:lnTo>
                  <a:lnTo>
                    <a:pt x="21634" y="10287"/>
                  </a:lnTo>
                  <a:lnTo>
                    <a:pt x="21582" y="11620"/>
                  </a:lnTo>
                  <a:lnTo>
                    <a:pt x="20147" y="12184"/>
                  </a:lnTo>
                  <a:lnTo>
                    <a:pt x="19942" y="13158"/>
                  </a:lnTo>
                  <a:lnTo>
                    <a:pt x="21070" y="14234"/>
                  </a:lnTo>
                  <a:lnTo>
                    <a:pt x="20608" y="15362"/>
                  </a:lnTo>
                  <a:lnTo>
                    <a:pt x="19019" y="15465"/>
                  </a:lnTo>
                  <a:lnTo>
                    <a:pt x="18404" y="16439"/>
                  </a:lnTo>
                  <a:lnTo>
                    <a:pt x="19122" y="17925"/>
                  </a:lnTo>
                  <a:lnTo>
                    <a:pt x="18096" y="18797"/>
                  </a:lnTo>
                  <a:lnTo>
                    <a:pt x="16763" y="18284"/>
                  </a:lnTo>
                  <a:lnTo>
                    <a:pt x="15431" y="19002"/>
                  </a:lnTo>
                  <a:lnTo>
                    <a:pt x="15277" y="20848"/>
                  </a:lnTo>
                  <a:lnTo>
                    <a:pt x="14149" y="21155"/>
                  </a:lnTo>
                  <a:lnTo>
                    <a:pt x="13021" y="19925"/>
                  </a:lnTo>
                  <a:lnTo>
                    <a:pt x="12252" y="20181"/>
                  </a:lnTo>
                  <a:lnTo>
                    <a:pt x="11739" y="21668"/>
                  </a:lnTo>
                  <a:lnTo>
                    <a:pt x="10201" y="21668"/>
                  </a:lnTo>
                  <a:lnTo>
                    <a:pt x="9740" y="20130"/>
                  </a:lnTo>
                  <a:lnTo>
                    <a:pt x="8253" y="19771"/>
                  </a:lnTo>
                  <a:lnTo>
                    <a:pt x="7125" y="21001"/>
                  </a:lnTo>
                  <a:lnTo>
                    <a:pt x="5895" y="20489"/>
                  </a:lnTo>
                  <a:lnTo>
                    <a:pt x="5946" y="18592"/>
                  </a:lnTo>
                  <a:lnTo>
                    <a:pt x="5177" y="18131"/>
                  </a:lnTo>
                  <a:lnTo>
                    <a:pt x="3383" y="18848"/>
                  </a:lnTo>
                  <a:lnTo>
                    <a:pt x="2614" y="17874"/>
                  </a:lnTo>
                  <a:lnTo>
                    <a:pt x="3383" y="16182"/>
                  </a:lnTo>
                  <a:lnTo>
                    <a:pt x="2922" y="15465"/>
                  </a:lnTo>
                  <a:lnTo>
                    <a:pt x="922" y="15516"/>
                  </a:lnTo>
                  <a:lnTo>
                    <a:pt x="512" y="14234"/>
                  </a:lnTo>
                  <a:lnTo>
                    <a:pt x="1948" y="12901"/>
                  </a:lnTo>
                  <a:lnTo>
                    <a:pt x="1896" y="12184"/>
                  </a:lnTo>
                  <a:lnTo>
                    <a:pt x="0" y="11415"/>
                  </a:lnTo>
                  <a:lnTo>
                    <a:pt x="51" y="10031"/>
                  </a:lnTo>
                  <a:lnTo>
                    <a:pt x="1948" y="9313"/>
                  </a:lnTo>
                  <a:lnTo>
                    <a:pt x="2101" y="8595"/>
                  </a:lnTo>
                  <a:lnTo>
                    <a:pt x="615" y="7160"/>
                  </a:lnTo>
                  <a:lnTo>
                    <a:pt x="1127" y="5878"/>
                  </a:lnTo>
                  <a:lnTo>
                    <a:pt x="3178" y="5981"/>
                  </a:lnTo>
                  <a:lnTo>
                    <a:pt x="3588" y="5417"/>
                  </a:lnTo>
                  <a:lnTo>
                    <a:pt x="2819" y="3520"/>
                  </a:lnTo>
                  <a:lnTo>
                    <a:pt x="3742" y="2597"/>
                  </a:lnTo>
                  <a:lnTo>
                    <a:pt x="5536" y="3417"/>
                  </a:lnTo>
                  <a:lnTo>
                    <a:pt x="6049" y="3058"/>
                  </a:lnTo>
                  <a:lnTo>
                    <a:pt x="6100" y="1264"/>
                  </a:lnTo>
                  <a:lnTo>
                    <a:pt x="7228" y="700"/>
                  </a:lnTo>
                  <a:lnTo>
                    <a:pt x="8510" y="2033"/>
                  </a:lnTo>
                  <a:lnTo>
                    <a:pt x="9689" y="1725"/>
                  </a:lnTo>
                  <a:close/>
                  <a:moveTo>
                    <a:pt x="10817" y="14422"/>
                  </a:moveTo>
                  <a:lnTo>
                    <a:pt x="11175" y="14388"/>
                  </a:lnTo>
                  <a:lnTo>
                    <a:pt x="11534" y="14354"/>
                  </a:lnTo>
                  <a:lnTo>
                    <a:pt x="11893" y="14268"/>
                  </a:lnTo>
                  <a:lnTo>
                    <a:pt x="12218" y="14166"/>
                  </a:lnTo>
                  <a:lnTo>
                    <a:pt x="12508" y="13995"/>
                  </a:lnTo>
                  <a:lnTo>
                    <a:pt x="12816" y="13807"/>
                  </a:lnTo>
                  <a:lnTo>
                    <a:pt x="13106" y="13602"/>
                  </a:lnTo>
                  <a:lnTo>
                    <a:pt x="13329" y="13380"/>
                  </a:lnTo>
                  <a:lnTo>
                    <a:pt x="13568" y="13106"/>
                  </a:lnTo>
                  <a:lnTo>
                    <a:pt x="13790" y="12850"/>
                  </a:lnTo>
                  <a:lnTo>
                    <a:pt x="13961" y="12560"/>
                  </a:lnTo>
                  <a:lnTo>
                    <a:pt x="14115" y="12269"/>
                  </a:lnTo>
                  <a:lnTo>
                    <a:pt x="14217" y="11927"/>
                  </a:lnTo>
                  <a:lnTo>
                    <a:pt x="14320" y="11568"/>
                  </a:lnTo>
                  <a:lnTo>
                    <a:pt x="14388" y="11210"/>
                  </a:lnTo>
                  <a:lnTo>
                    <a:pt x="14388" y="10851"/>
                  </a:lnTo>
                  <a:lnTo>
                    <a:pt x="14388" y="10492"/>
                  </a:lnTo>
                  <a:lnTo>
                    <a:pt x="14320" y="10133"/>
                  </a:lnTo>
                  <a:lnTo>
                    <a:pt x="14217" y="9808"/>
                  </a:lnTo>
                  <a:lnTo>
                    <a:pt x="14115" y="9467"/>
                  </a:lnTo>
                  <a:lnTo>
                    <a:pt x="13961" y="9142"/>
                  </a:lnTo>
                  <a:lnTo>
                    <a:pt x="13790" y="8851"/>
                  </a:lnTo>
                  <a:lnTo>
                    <a:pt x="13568" y="8595"/>
                  </a:lnTo>
                  <a:lnTo>
                    <a:pt x="13329" y="8322"/>
                  </a:lnTo>
                  <a:lnTo>
                    <a:pt x="13106" y="8100"/>
                  </a:lnTo>
                  <a:lnTo>
                    <a:pt x="12816" y="7894"/>
                  </a:lnTo>
                  <a:lnTo>
                    <a:pt x="12508" y="7741"/>
                  </a:lnTo>
                  <a:lnTo>
                    <a:pt x="12218" y="7570"/>
                  </a:lnTo>
                  <a:lnTo>
                    <a:pt x="11893" y="7433"/>
                  </a:lnTo>
                  <a:lnTo>
                    <a:pt x="11534" y="7382"/>
                  </a:lnTo>
                  <a:lnTo>
                    <a:pt x="11175" y="7313"/>
                  </a:lnTo>
                  <a:lnTo>
                    <a:pt x="10817" y="7313"/>
                  </a:lnTo>
                  <a:lnTo>
                    <a:pt x="10441" y="7313"/>
                  </a:lnTo>
                  <a:lnTo>
                    <a:pt x="10082" y="7382"/>
                  </a:lnTo>
                  <a:lnTo>
                    <a:pt x="9757" y="7433"/>
                  </a:lnTo>
                  <a:lnTo>
                    <a:pt x="9432" y="7570"/>
                  </a:lnTo>
                  <a:lnTo>
                    <a:pt x="9142" y="7741"/>
                  </a:lnTo>
                  <a:lnTo>
                    <a:pt x="8834" y="7894"/>
                  </a:lnTo>
                  <a:lnTo>
                    <a:pt x="8544" y="8100"/>
                  </a:lnTo>
                  <a:lnTo>
                    <a:pt x="8287" y="8322"/>
                  </a:lnTo>
                  <a:lnTo>
                    <a:pt x="8048" y="8595"/>
                  </a:lnTo>
                  <a:lnTo>
                    <a:pt x="7860" y="8851"/>
                  </a:lnTo>
                  <a:lnTo>
                    <a:pt x="7689" y="9142"/>
                  </a:lnTo>
                  <a:lnTo>
                    <a:pt x="7536" y="9467"/>
                  </a:lnTo>
                  <a:lnTo>
                    <a:pt x="7399" y="9808"/>
                  </a:lnTo>
                  <a:lnTo>
                    <a:pt x="7331" y="10133"/>
                  </a:lnTo>
                  <a:lnTo>
                    <a:pt x="7262" y="10492"/>
                  </a:lnTo>
                  <a:lnTo>
                    <a:pt x="7262" y="10851"/>
                  </a:lnTo>
                  <a:lnTo>
                    <a:pt x="7262" y="11210"/>
                  </a:lnTo>
                  <a:lnTo>
                    <a:pt x="7331" y="11568"/>
                  </a:lnTo>
                  <a:lnTo>
                    <a:pt x="7399" y="11927"/>
                  </a:lnTo>
                  <a:lnTo>
                    <a:pt x="7536" y="12269"/>
                  </a:lnTo>
                  <a:lnTo>
                    <a:pt x="7689" y="12560"/>
                  </a:lnTo>
                  <a:lnTo>
                    <a:pt x="7860" y="12850"/>
                  </a:lnTo>
                  <a:lnTo>
                    <a:pt x="8048" y="13106"/>
                  </a:lnTo>
                  <a:lnTo>
                    <a:pt x="8287" y="13380"/>
                  </a:lnTo>
                  <a:lnTo>
                    <a:pt x="8544" y="13602"/>
                  </a:lnTo>
                  <a:lnTo>
                    <a:pt x="8834" y="13807"/>
                  </a:lnTo>
                  <a:lnTo>
                    <a:pt x="9142" y="13995"/>
                  </a:lnTo>
                  <a:lnTo>
                    <a:pt x="9432" y="14166"/>
                  </a:lnTo>
                  <a:lnTo>
                    <a:pt x="9757" y="14268"/>
                  </a:lnTo>
                  <a:lnTo>
                    <a:pt x="10082" y="14354"/>
                  </a:lnTo>
                  <a:lnTo>
                    <a:pt x="10441" y="14388"/>
                  </a:lnTo>
                  <a:lnTo>
                    <a:pt x="10817" y="14422"/>
                  </a:lnTo>
                  <a:close/>
                </a:path>
              </a:pathLst>
            </a:custGeom>
            <a:solidFill>
              <a:srgbClr val="C0C0C0"/>
            </a:soli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20099999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C0C0C0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flatTx/>
            </a:bodyPr>
            <a:lstStyle/>
            <a:p>
              <a:endParaRPr lang="en-US"/>
            </a:p>
          </p:txBody>
        </p:sp>
        <p:sp>
          <p:nvSpPr>
            <p:cNvPr id="15" name="AutoShape 9"/>
            <p:cNvSpPr>
              <a:spLocks noEditPoints="1" noChangeArrowheads="1"/>
            </p:cNvSpPr>
            <p:nvPr/>
          </p:nvSpPr>
          <p:spPr bwMode="auto">
            <a:xfrm>
              <a:off x="1632" y="1680"/>
              <a:ext cx="1429" cy="1253"/>
            </a:xfrm>
            <a:custGeom>
              <a:avLst/>
              <a:gdLst>
                <a:gd name="T0" fmla="*/ 10800 w 21600"/>
                <a:gd name="T1" fmla="*/ 0 h 21600"/>
                <a:gd name="T2" fmla="*/ 21600 w 21600"/>
                <a:gd name="T3" fmla="*/ 10800 h 21600"/>
                <a:gd name="T4" fmla="*/ 10800 w 21600"/>
                <a:gd name="T5" fmla="*/ 21600 h 21600"/>
                <a:gd name="T6" fmla="*/ 0 w 21600"/>
                <a:gd name="T7" fmla="*/ 10800 h 21600"/>
                <a:gd name="T8" fmla="*/ 4374 w 21600"/>
                <a:gd name="T9" fmla="*/ 3964 h 21600"/>
                <a:gd name="T10" fmla="*/ 17841 w 21600"/>
                <a:gd name="T11" fmla="*/ 17635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9689" y="1725"/>
                  </a:moveTo>
                  <a:lnTo>
                    <a:pt x="10304" y="85"/>
                  </a:lnTo>
                  <a:lnTo>
                    <a:pt x="11637" y="85"/>
                  </a:lnTo>
                  <a:lnTo>
                    <a:pt x="12303" y="1777"/>
                  </a:lnTo>
                  <a:lnTo>
                    <a:pt x="13072" y="1931"/>
                  </a:lnTo>
                  <a:lnTo>
                    <a:pt x="14303" y="598"/>
                  </a:lnTo>
                  <a:lnTo>
                    <a:pt x="15533" y="1110"/>
                  </a:lnTo>
                  <a:lnTo>
                    <a:pt x="15584" y="2905"/>
                  </a:lnTo>
                  <a:lnTo>
                    <a:pt x="16405" y="3520"/>
                  </a:lnTo>
                  <a:lnTo>
                    <a:pt x="17891" y="2751"/>
                  </a:lnTo>
                  <a:lnTo>
                    <a:pt x="18917" y="3674"/>
                  </a:lnTo>
                  <a:lnTo>
                    <a:pt x="18199" y="5314"/>
                  </a:lnTo>
                  <a:lnTo>
                    <a:pt x="18763" y="6083"/>
                  </a:lnTo>
                  <a:lnTo>
                    <a:pt x="20403" y="6032"/>
                  </a:lnTo>
                  <a:lnTo>
                    <a:pt x="20865" y="7211"/>
                  </a:lnTo>
                  <a:lnTo>
                    <a:pt x="19737" y="8185"/>
                  </a:lnTo>
                  <a:lnTo>
                    <a:pt x="20096" y="9723"/>
                  </a:lnTo>
                  <a:lnTo>
                    <a:pt x="21634" y="10287"/>
                  </a:lnTo>
                  <a:lnTo>
                    <a:pt x="21582" y="11620"/>
                  </a:lnTo>
                  <a:lnTo>
                    <a:pt x="20147" y="12184"/>
                  </a:lnTo>
                  <a:lnTo>
                    <a:pt x="19942" y="13158"/>
                  </a:lnTo>
                  <a:lnTo>
                    <a:pt x="21070" y="14234"/>
                  </a:lnTo>
                  <a:lnTo>
                    <a:pt x="20608" y="15362"/>
                  </a:lnTo>
                  <a:lnTo>
                    <a:pt x="19019" y="15465"/>
                  </a:lnTo>
                  <a:lnTo>
                    <a:pt x="18404" y="16439"/>
                  </a:lnTo>
                  <a:lnTo>
                    <a:pt x="19122" y="17925"/>
                  </a:lnTo>
                  <a:lnTo>
                    <a:pt x="18096" y="18797"/>
                  </a:lnTo>
                  <a:lnTo>
                    <a:pt x="16763" y="18284"/>
                  </a:lnTo>
                  <a:lnTo>
                    <a:pt x="15431" y="19002"/>
                  </a:lnTo>
                  <a:lnTo>
                    <a:pt x="15277" y="20848"/>
                  </a:lnTo>
                  <a:lnTo>
                    <a:pt x="14149" y="21155"/>
                  </a:lnTo>
                  <a:lnTo>
                    <a:pt x="13021" y="19925"/>
                  </a:lnTo>
                  <a:lnTo>
                    <a:pt x="12252" y="20181"/>
                  </a:lnTo>
                  <a:lnTo>
                    <a:pt x="11739" y="21668"/>
                  </a:lnTo>
                  <a:lnTo>
                    <a:pt x="10201" y="21668"/>
                  </a:lnTo>
                  <a:lnTo>
                    <a:pt x="9740" y="20130"/>
                  </a:lnTo>
                  <a:lnTo>
                    <a:pt x="8253" y="19771"/>
                  </a:lnTo>
                  <a:lnTo>
                    <a:pt x="7125" y="21001"/>
                  </a:lnTo>
                  <a:lnTo>
                    <a:pt x="5895" y="20489"/>
                  </a:lnTo>
                  <a:lnTo>
                    <a:pt x="5946" y="18592"/>
                  </a:lnTo>
                  <a:lnTo>
                    <a:pt x="5177" y="18131"/>
                  </a:lnTo>
                  <a:lnTo>
                    <a:pt x="3383" y="18848"/>
                  </a:lnTo>
                  <a:lnTo>
                    <a:pt x="2614" y="17874"/>
                  </a:lnTo>
                  <a:lnTo>
                    <a:pt x="3383" y="16182"/>
                  </a:lnTo>
                  <a:lnTo>
                    <a:pt x="2922" y="15465"/>
                  </a:lnTo>
                  <a:lnTo>
                    <a:pt x="922" y="15516"/>
                  </a:lnTo>
                  <a:lnTo>
                    <a:pt x="512" y="14234"/>
                  </a:lnTo>
                  <a:lnTo>
                    <a:pt x="1948" y="12901"/>
                  </a:lnTo>
                  <a:lnTo>
                    <a:pt x="1896" y="12184"/>
                  </a:lnTo>
                  <a:lnTo>
                    <a:pt x="0" y="11415"/>
                  </a:lnTo>
                  <a:lnTo>
                    <a:pt x="51" y="10031"/>
                  </a:lnTo>
                  <a:lnTo>
                    <a:pt x="1948" y="9313"/>
                  </a:lnTo>
                  <a:lnTo>
                    <a:pt x="2101" y="8595"/>
                  </a:lnTo>
                  <a:lnTo>
                    <a:pt x="615" y="7160"/>
                  </a:lnTo>
                  <a:lnTo>
                    <a:pt x="1127" y="5878"/>
                  </a:lnTo>
                  <a:lnTo>
                    <a:pt x="3178" y="5981"/>
                  </a:lnTo>
                  <a:lnTo>
                    <a:pt x="3588" y="5417"/>
                  </a:lnTo>
                  <a:lnTo>
                    <a:pt x="2819" y="3520"/>
                  </a:lnTo>
                  <a:lnTo>
                    <a:pt x="3742" y="2597"/>
                  </a:lnTo>
                  <a:lnTo>
                    <a:pt x="5536" y="3417"/>
                  </a:lnTo>
                  <a:lnTo>
                    <a:pt x="6049" y="3058"/>
                  </a:lnTo>
                  <a:lnTo>
                    <a:pt x="6100" y="1264"/>
                  </a:lnTo>
                  <a:lnTo>
                    <a:pt x="7228" y="700"/>
                  </a:lnTo>
                  <a:lnTo>
                    <a:pt x="8510" y="2033"/>
                  </a:lnTo>
                  <a:lnTo>
                    <a:pt x="9689" y="1725"/>
                  </a:lnTo>
                  <a:close/>
                  <a:moveTo>
                    <a:pt x="10817" y="14422"/>
                  </a:moveTo>
                  <a:lnTo>
                    <a:pt x="11175" y="14388"/>
                  </a:lnTo>
                  <a:lnTo>
                    <a:pt x="11534" y="14354"/>
                  </a:lnTo>
                  <a:lnTo>
                    <a:pt x="11893" y="14268"/>
                  </a:lnTo>
                  <a:lnTo>
                    <a:pt x="12218" y="14166"/>
                  </a:lnTo>
                  <a:lnTo>
                    <a:pt x="12508" y="13995"/>
                  </a:lnTo>
                  <a:lnTo>
                    <a:pt x="12816" y="13807"/>
                  </a:lnTo>
                  <a:lnTo>
                    <a:pt x="13106" y="13602"/>
                  </a:lnTo>
                  <a:lnTo>
                    <a:pt x="13329" y="13380"/>
                  </a:lnTo>
                  <a:lnTo>
                    <a:pt x="13568" y="13106"/>
                  </a:lnTo>
                  <a:lnTo>
                    <a:pt x="13790" y="12850"/>
                  </a:lnTo>
                  <a:lnTo>
                    <a:pt x="13961" y="12560"/>
                  </a:lnTo>
                  <a:lnTo>
                    <a:pt x="14115" y="12269"/>
                  </a:lnTo>
                  <a:lnTo>
                    <a:pt x="14217" y="11927"/>
                  </a:lnTo>
                  <a:lnTo>
                    <a:pt x="14320" y="11568"/>
                  </a:lnTo>
                  <a:lnTo>
                    <a:pt x="14388" y="11210"/>
                  </a:lnTo>
                  <a:lnTo>
                    <a:pt x="14388" y="10851"/>
                  </a:lnTo>
                  <a:lnTo>
                    <a:pt x="14388" y="10492"/>
                  </a:lnTo>
                  <a:lnTo>
                    <a:pt x="14320" y="10133"/>
                  </a:lnTo>
                  <a:lnTo>
                    <a:pt x="14217" y="9808"/>
                  </a:lnTo>
                  <a:lnTo>
                    <a:pt x="14115" y="9467"/>
                  </a:lnTo>
                  <a:lnTo>
                    <a:pt x="13961" y="9142"/>
                  </a:lnTo>
                  <a:lnTo>
                    <a:pt x="13790" y="8851"/>
                  </a:lnTo>
                  <a:lnTo>
                    <a:pt x="13568" y="8595"/>
                  </a:lnTo>
                  <a:lnTo>
                    <a:pt x="13329" y="8322"/>
                  </a:lnTo>
                  <a:lnTo>
                    <a:pt x="13106" y="8100"/>
                  </a:lnTo>
                  <a:lnTo>
                    <a:pt x="12816" y="7894"/>
                  </a:lnTo>
                  <a:lnTo>
                    <a:pt x="12508" y="7741"/>
                  </a:lnTo>
                  <a:lnTo>
                    <a:pt x="12218" y="7570"/>
                  </a:lnTo>
                  <a:lnTo>
                    <a:pt x="11893" y="7433"/>
                  </a:lnTo>
                  <a:lnTo>
                    <a:pt x="11534" y="7382"/>
                  </a:lnTo>
                  <a:lnTo>
                    <a:pt x="11175" y="7313"/>
                  </a:lnTo>
                  <a:lnTo>
                    <a:pt x="10817" y="7313"/>
                  </a:lnTo>
                  <a:lnTo>
                    <a:pt x="10441" y="7313"/>
                  </a:lnTo>
                  <a:lnTo>
                    <a:pt x="10082" y="7382"/>
                  </a:lnTo>
                  <a:lnTo>
                    <a:pt x="9757" y="7433"/>
                  </a:lnTo>
                  <a:lnTo>
                    <a:pt x="9432" y="7570"/>
                  </a:lnTo>
                  <a:lnTo>
                    <a:pt x="9142" y="7741"/>
                  </a:lnTo>
                  <a:lnTo>
                    <a:pt x="8834" y="7894"/>
                  </a:lnTo>
                  <a:lnTo>
                    <a:pt x="8544" y="8100"/>
                  </a:lnTo>
                  <a:lnTo>
                    <a:pt x="8287" y="8322"/>
                  </a:lnTo>
                  <a:lnTo>
                    <a:pt x="8048" y="8595"/>
                  </a:lnTo>
                  <a:lnTo>
                    <a:pt x="7860" y="8851"/>
                  </a:lnTo>
                  <a:lnTo>
                    <a:pt x="7689" y="9142"/>
                  </a:lnTo>
                  <a:lnTo>
                    <a:pt x="7536" y="9467"/>
                  </a:lnTo>
                  <a:lnTo>
                    <a:pt x="7399" y="9808"/>
                  </a:lnTo>
                  <a:lnTo>
                    <a:pt x="7331" y="10133"/>
                  </a:lnTo>
                  <a:lnTo>
                    <a:pt x="7262" y="10492"/>
                  </a:lnTo>
                  <a:lnTo>
                    <a:pt x="7262" y="10851"/>
                  </a:lnTo>
                  <a:lnTo>
                    <a:pt x="7262" y="11210"/>
                  </a:lnTo>
                  <a:lnTo>
                    <a:pt x="7331" y="11568"/>
                  </a:lnTo>
                  <a:lnTo>
                    <a:pt x="7399" y="11927"/>
                  </a:lnTo>
                  <a:lnTo>
                    <a:pt x="7536" y="12269"/>
                  </a:lnTo>
                  <a:lnTo>
                    <a:pt x="7689" y="12560"/>
                  </a:lnTo>
                  <a:lnTo>
                    <a:pt x="7860" y="12850"/>
                  </a:lnTo>
                  <a:lnTo>
                    <a:pt x="8048" y="13106"/>
                  </a:lnTo>
                  <a:lnTo>
                    <a:pt x="8287" y="13380"/>
                  </a:lnTo>
                  <a:lnTo>
                    <a:pt x="8544" y="13602"/>
                  </a:lnTo>
                  <a:lnTo>
                    <a:pt x="8834" y="13807"/>
                  </a:lnTo>
                  <a:lnTo>
                    <a:pt x="9142" y="13995"/>
                  </a:lnTo>
                  <a:lnTo>
                    <a:pt x="9432" y="14166"/>
                  </a:lnTo>
                  <a:lnTo>
                    <a:pt x="9757" y="14268"/>
                  </a:lnTo>
                  <a:lnTo>
                    <a:pt x="10082" y="14354"/>
                  </a:lnTo>
                  <a:lnTo>
                    <a:pt x="10441" y="14388"/>
                  </a:lnTo>
                  <a:lnTo>
                    <a:pt x="10817" y="14422"/>
                  </a:lnTo>
                  <a:close/>
                </a:path>
              </a:pathLst>
            </a:custGeom>
            <a:solidFill>
              <a:srgbClr val="C0C0C0"/>
            </a:soli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20099999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C0C0C0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flatTx/>
            </a:bodyPr>
            <a:lstStyle/>
            <a:p>
              <a:endParaRPr lang="en-US"/>
            </a:p>
          </p:txBody>
        </p:sp>
        <p:sp>
          <p:nvSpPr>
            <p:cNvPr id="16" name="AutoShape 10"/>
            <p:cNvSpPr>
              <a:spLocks noEditPoints="1" noChangeArrowheads="1"/>
            </p:cNvSpPr>
            <p:nvPr/>
          </p:nvSpPr>
          <p:spPr bwMode="auto">
            <a:xfrm>
              <a:off x="2559" y="2142"/>
              <a:ext cx="1588" cy="1392"/>
            </a:xfrm>
            <a:custGeom>
              <a:avLst/>
              <a:gdLst>
                <a:gd name="T0" fmla="*/ 10800 w 21600"/>
                <a:gd name="T1" fmla="*/ 0 h 21600"/>
                <a:gd name="T2" fmla="*/ 21600 w 21600"/>
                <a:gd name="T3" fmla="*/ 10800 h 21600"/>
                <a:gd name="T4" fmla="*/ 10800 w 21600"/>
                <a:gd name="T5" fmla="*/ 21600 h 21600"/>
                <a:gd name="T6" fmla="*/ 0 w 21600"/>
                <a:gd name="T7" fmla="*/ 10800 h 21600"/>
                <a:gd name="T8" fmla="*/ 4374 w 21600"/>
                <a:gd name="T9" fmla="*/ 3964 h 21600"/>
                <a:gd name="T10" fmla="*/ 17841 w 21600"/>
                <a:gd name="T11" fmla="*/ 17635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9689" y="1725"/>
                  </a:moveTo>
                  <a:lnTo>
                    <a:pt x="10304" y="85"/>
                  </a:lnTo>
                  <a:lnTo>
                    <a:pt x="11637" y="85"/>
                  </a:lnTo>
                  <a:lnTo>
                    <a:pt x="12303" y="1777"/>
                  </a:lnTo>
                  <a:lnTo>
                    <a:pt x="13072" y="1931"/>
                  </a:lnTo>
                  <a:lnTo>
                    <a:pt x="14303" y="598"/>
                  </a:lnTo>
                  <a:lnTo>
                    <a:pt x="15533" y="1110"/>
                  </a:lnTo>
                  <a:lnTo>
                    <a:pt x="15584" y="2905"/>
                  </a:lnTo>
                  <a:lnTo>
                    <a:pt x="16405" y="3520"/>
                  </a:lnTo>
                  <a:lnTo>
                    <a:pt x="17891" y="2751"/>
                  </a:lnTo>
                  <a:lnTo>
                    <a:pt x="18917" y="3674"/>
                  </a:lnTo>
                  <a:lnTo>
                    <a:pt x="18199" y="5314"/>
                  </a:lnTo>
                  <a:lnTo>
                    <a:pt x="18763" y="6083"/>
                  </a:lnTo>
                  <a:lnTo>
                    <a:pt x="20403" y="6032"/>
                  </a:lnTo>
                  <a:lnTo>
                    <a:pt x="20865" y="7211"/>
                  </a:lnTo>
                  <a:lnTo>
                    <a:pt x="19737" y="8185"/>
                  </a:lnTo>
                  <a:lnTo>
                    <a:pt x="20096" y="9723"/>
                  </a:lnTo>
                  <a:lnTo>
                    <a:pt x="21634" y="10287"/>
                  </a:lnTo>
                  <a:lnTo>
                    <a:pt x="21582" y="11620"/>
                  </a:lnTo>
                  <a:lnTo>
                    <a:pt x="20147" y="12184"/>
                  </a:lnTo>
                  <a:lnTo>
                    <a:pt x="19942" y="13158"/>
                  </a:lnTo>
                  <a:lnTo>
                    <a:pt x="21070" y="14234"/>
                  </a:lnTo>
                  <a:lnTo>
                    <a:pt x="20608" y="15362"/>
                  </a:lnTo>
                  <a:lnTo>
                    <a:pt x="19019" y="15465"/>
                  </a:lnTo>
                  <a:lnTo>
                    <a:pt x="18404" y="16439"/>
                  </a:lnTo>
                  <a:lnTo>
                    <a:pt x="19122" y="17925"/>
                  </a:lnTo>
                  <a:lnTo>
                    <a:pt x="18096" y="18797"/>
                  </a:lnTo>
                  <a:lnTo>
                    <a:pt x="16763" y="18284"/>
                  </a:lnTo>
                  <a:lnTo>
                    <a:pt x="15431" y="19002"/>
                  </a:lnTo>
                  <a:lnTo>
                    <a:pt x="15277" y="20848"/>
                  </a:lnTo>
                  <a:lnTo>
                    <a:pt x="14149" y="21155"/>
                  </a:lnTo>
                  <a:lnTo>
                    <a:pt x="13021" y="19925"/>
                  </a:lnTo>
                  <a:lnTo>
                    <a:pt x="12252" y="20181"/>
                  </a:lnTo>
                  <a:lnTo>
                    <a:pt x="11739" y="21668"/>
                  </a:lnTo>
                  <a:lnTo>
                    <a:pt x="10201" y="21668"/>
                  </a:lnTo>
                  <a:lnTo>
                    <a:pt x="9740" y="20130"/>
                  </a:lnTo>
                  <a:lnTo>
                    <a:pt x="8253" y="19771"/>
                  </a:lnTo>
                  <a:lnTo>
                    <a:pt x="7125" y="21001"/>
                  </a:lnTo>
                  <a:lnTo>
                    <a:pt x="5895" y="20489"/>
                  </a:lnTo>
                  <a:lnTo>
                    <a:pt x="5946" y="18592"/>
                  </a:lnTo>
                  <a:lnTo>
                    <a:pt x="5177" y="18131"/>
                  </a:lnTo>
                  <a:lnTo>
                    <a:pt x="3383" y="18848"/>
                  </a:lnTo>
                  <a:lnTo>
                    <a:pt x="2614" y="17874"/>
                  </a:lnTo>
                  <a:lnTo>
                    <a:pt x="3383" y="16182"/>
                  </a:lnTo>
                  <a:lnTo>
                    <a:pt x="2922" y="15465"/>
                  </a:lnTo>
                  <a:lnTo>
                    <a:pt x="922" y="15516"/>
                  </a:lnTo>
                  <a:lnTo>
                    <a:pt x="512" y="14234"/>
                  </a:lnTo>
                  <a:lnTo>
                    <a:pt x="1948" y="12901"/>
                  </a:lnTo>
                  <a:lnTo>
                    <a:pt x="1896" y="12184"/>
                  </a:lnTo>
                  <a:lnTo>
                    <a:pt x="0" y="11415"/>
                  </a:lnTo>
                  <a:lnTo>
                    <a:pt x="51" y="10031"/>
                  </a:lnTo>
                  <a:lnTo>
                    <a:pt x="1948" y="9313"/>
                  </a:lnTo>
                  <a:lnTo>
                    <a:pt x="2101" y="8595"/>
                  </a:lnTo>
                  <a:lnTo>
                    <a:pt x="615" y="7160"/>
                  </a:lnTo>
                  <a:lnTo>
                    <a:pt x="1127" y="5878"/>
                  </a:lnTo>
                  <a:lnTo>
                    <a:pt x="3178" y="5981"/>
                  </a:lnTo>
                  <a:lnTo>
                    <a:pt x="3588" y="5417"/>
                  </a:lnTo>
                  <a:lnTo>
                    <a:pt x="2819" y="3520"/>
                  </a:lnTo>
                  <a:lnTo>
                    <a:pt x="3742" y="2597"/>
                  </a:lnTo>
                  <a:lnTo>
                    <a:pt x="5536" y="3417"/>
                  </a:lnTo>
                  <a:lnTo>
                    <a:pt x="6049" y="3058"/>
                  </a:lnTo>
                  <a:lnTo>
                    <a:pt x="6100" y="1264"/>
                  </a:lnTo>
                  <a:lnTo>
                    <a:pt x="7228" y="700"/>
                  </a:lnTo>
                  <a:lnTo>
                    <a:pt x="8510" y="2033"/>
                  </a:lnTo>
                  <a:lnTo>
                    <a:pt x="9689" y="1725"/>
                  </a:lnTo>
                  <a:close/>
                  <a:moveTo>
                    <a:pt x="10817" y="14422"/>
                  </a:moveTo>
                  <a:lnTo>
                    <a:pt x="11175" y="14388"/>
                  </a:lnTo>
                  <a:lnTo>
                    <a:pt x="11534" y="14354"/>
                  </a:lnTo>
                  <a:lnTo>
                    <a:pt x="11893" y="14268"/>
                  </a:lnTo>
                  <a:lnTo>
                    <a:pt x="12218" y="14166"/>
                  </a:lnTo>
                  <a:lnTo>
                    <a:pt x="12508" y="13995"/>
                  </a:lnTo>
                  <a:lnTo>
                    <a:pt x="12816" y="13807"/>
                  </a:lnTo>
                  <a:lnTo>
                    <a:pt x="13106" y="13602"/>
                  </a:lnTo>
                  <a:lnTo>
                    <a:pt x="13329" y="13380"/>
                  </a:lnTo>
                  <a:lnTo>
                    <a:pt x="13568" y="13106"/>
                  </a:lnTo>
                  <a:lnTo>
                    <a:pt x="13790" y="12850"/>
                  </a:lnTo>
                  <a:lnTo>
                    <a:pt x="13961" y="12560"/>
                  </a:lnTo>
                  <a:lnTo>
                    <a:pt x="14115" y="12269"/>
                  </a:lnTo>
                  <a:lnTo>
                    <a:pt x="14217" y="11927"/>
                  </a:lnTo>
                  <a:lnTo>
                    <a:pt x="14320" y="11568"/>
                  </a:lnTo>
                  <a:lnTo>
                    <a:pt x="14388" y="11210"/>
                  </a:lnTo>
                  <a:lnTo>
                    <a:pt x="14388" y="10851"/>
                  </a:lnTo>
                  <a:lnTo>
                    <a:pt x="14388" y="10492"/>
                  </a:lnTo>
                  <a:lnTo>
                    <a:pt x="14320" y="10133"/>
                  </a:lnTo>
                  <a:lnTo>
                    <a:pt x="14217" y="9808"/>
                  </a:lnTo>
                  <a:lnTo>
                    <a:pt x="14115" y="9467"/>
                  </a:lnTo>
                  <a:lnTo>
                    <a:pt x="13961" y="9142"/>
                  </a:lnTo>
                  <a:lnTo>
                    <a:pt x="13790" y="8851"/>
                  </a:lnTo>
                  <a:lnTo>
                    <a:pt x="13568" y="8595"/>
                  </a:lnTo>
                  <a:lnTo>
                    <a:pt x="13329" y="8322"/>
                  </a:lnTo>
                  <a:lnTo>
                    <a:pt x="13106" y="8100"/>
                  </a:lnTo>
                  <a:lnTo>
                    <a:pt x="12816" y="7894"/>
                  </a:lnTo>
                  <a:lnTo>
                    <a:pt x="12508" y="7741"/>
                  </a:lnTo>
                  <a:lnTo>
                    <a:pt x="12218" y="7570"/>
                  </a:lnTo>
                  <a:lnTo>
                    <a:pt x="11893" y="7433"/>
                  </a:lnTo>
                  <a:lnTo>
                    <a:pt x="11534" y="7382"/>
                  </a:lnTo>
                  <a:lnTo>
                    <a:pt x="11175" y="7313"/>
                  </a:lnTo>
                  <a:lnTo>
                    <a:pt x="10817" y="7313"/>
                  </a:lnTo>
                  <a:lnTo>
                    <a:pt x="10441" y="7313"/>
                  </a:lnTo>
                  <a:lnTo>
                    <a:pt x="10082" y="7382"/>
                  </a:lnTo>
                  <a:lnTo>
                    <a:pt x="9757" y="7433"/>
                  </a:lnTo>
                  <a:lnTo>
                    <a:pt x="9432" y="7570"/>
                  </a:lnTo>
                  <a:lnTo>
                    <a:pt x="9142" y="7741"/>
                  </a:lnTo>
                  <a:lnTo>
                    <a:pt x="8834" y="7894"/>
                  </a:lnTo>
                  <a:lnTo>
                    <a:pt x="8544" y="8100"/>
                  </a:lnTo>
                  <a:lnTo>
                    <a:pt x="8287" y="8322"/>
                  </a:lnTo>
                  <a:lnTo>
                    <a:pt x="8048" y="8595"/>
                  </a:lnTo>
                  <a:lnTo>
                    <a:pt x="7860" y="8851"/>
                  </a:lnTo>
                  <a:lnTo>
                    <a:pt x="7689" y="9142"/>
                  </a:lnTo>
                  <a:lnTo>
                    <a:pt x="7536" y="9467"/>
                  </a:lnTo>
                  <a:lnTo>
                    <a:pt x="7399" y="9808"/>
                  </a:lnTo>
                  <a:lnTo>
                    <a:pt x="7331" y="10133"/>
                  </a:lnTo>
                  <a:lnTo>
                    <a:pt x="7262" y="10492"/>
                  </a:lnTo>
                  <a:lnTo>
                    <a:pt x="7262" y="10851"/>
                  </a:lnTo>
                  <a:lnTo>
                    <a:pt x="7262" y="11210"/>
                  </a:lnTo>
                  <a:lnTo>
                    <a:pt x="7331" y="11568"/>
                  </a:lnTo>
                  <a:lnTo>
                    <a:pt x="7399" y="11927"/>
                  </a:lnTo>
                  <a:lnTo>
                    <a:pt x="7536" y="12269"/>
                  </a:lnTo>
                  <a:lnTo>
                    <a:pt x="7689" y="12560"/>
                  </a:lnTo>
                  <a:lnTo>
                    <a:pt x="7860" y="12850"/>
                  </a:lnTo>
                  <a:lnTo>
                    <a:pt x="8048" y="13106"/>
                  </a:lnTo>
                  <a:lnTo>
                    <a:pt x="8287" y="13380"/>
                  </a:lnTo>
                  <a:lnTo>
                    <a:pt x="8544" y="13602"/>
                  </a:lnTo>
                  <a:lnTo>
                    <a:pt x="8834" y="13807"/>
                  </a:lnTo>
                  <a:lnTo>
                    <a:pt x="9142" y="13995"/>
                  </a:lnTo>
                  <a:lnTo>
                    <a:pt x="9432" y="14166"/>
                  </a:lnTo>
                  <a:lnTo>
                    <a:pt x="9757" y="14268"/>
                  </a:lnTo>
                  <a:lnTo>
                    <a:pt x="10082" y="14354"/>
                  </a:lnTo>
                  <a:lnTo>
                    <a:pt x="10441" y="14388"/>
                  </a:lnTo>
                  <a:lnTo>
                    <a:pt x="10817" y="14422"/>
                  </a:lnTo>
                  <a:close/>
                </a:path>
              </a:pathLst>
            </a:custGeom>
            <a:solidFill>
              <a:srgbClr val="C0C0C0"/>
            </a:soli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20099999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C0C0C0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flatTx/>
            </a:bodyPr>
            <a:lstStyle/>
            <a:p>
              <a:endParaRPr lang="en-US"/>
            </a:p>
          </p:txBody>
        </p:sp>
      </p:grpSp>
      <p:grpSp>
        <p:nvGrpSpPr>
          <p:cNvPr id="19" name="Group 33"/>
          <p:cNvGrpSpPr>
            <a:grpSpLocks/>
          </p:cNvGrpSpPr>
          <p:nvPr/>
        </p:nvGrpSpPr>
        <p:grpSpPr bwMode="auto">
          <a:xfrm>
            <a:off x="7382916" y="2482677"/>
            <a:ext cx="1684884" cy="1373823"/>
            <a:chOff x="2352" y="816"/>
            <a:chExt cx="576" cy="480"/>
          </a:xfrm>
        </p:grpSpPr>
        <p:sp>
          <p:nvSpPr>
            <p:cNvPr id="20" name="AutoShape 34"/>
            <p:cNvSpPr>
              <a:spLocks noChangeArrowheads="1"/>
            </p:cNvSpPr>
            <p:nvPr/>
          </p:nvSpPr>
          <p:spPr bwMode="auto">
            <a:xfrm>
              <a:off x="2352" y="816"/>
              <a:ext cx="576" cy="480"/>
            </a:xfrm>
            <a:prstGeom prst="flowChartMultidocument">
              <a:avLst/>
            </a:prstGeom>
            <a:solidFill>
              <a:srgbClr val="FFCC00">
                <a:alpha val="10196"/>
              </a:srgbClr>
            </a:solidFill>
            <a:ln w="25400">
              <a:solidFill>
                <a:srgbClr val="FFCC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CN" altLang="en-US">
                <a:ea typeface="宋体" pitchFamily="2" charset="-122"/>
              </a:endParaRPr>
            </a:p>
          </p:txBody>
        </p:sp>
        <p:pic>
          <p:nvPicPr>
            <p:cNvPr id="21" name="Picture 35" descr="MC900434796[1]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00" y="864"/>
              <a:ext cx="432" cy="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2060" name="Picture 12" descr="C:\Users\xlian\AppData\Local\Temp\SV3[2456P8$1GBBB}(27K_D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0603" y="4343400"/>
            <a:ext cx="2505075" cy="800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2" name="Group 21"/>
          <p:cNvGrpSpPr/>
          <p:nvPr/>
        </p:nvGrpSpPr>
        <p:grpSpPr>
          <a:xfrm>
            <a:off x="4430292" y="5371717"/>
            <a:ext cx="3004483" cy="771526"/>
            <a:chOff x="4430292" y="5371717"/>
            <a:chExt cx="3004483" cy="771526"/>
          </a:xfrm>
        </p:grpSpPr>
        <p:sp>
          <p:nvSpPr>
            <p:cNvPr id="18" name="Freeform 17"/>
            <p:cNvSpPr/>
            <p:nvPr/>
          </p:nvSpPr>
          <p:spPr>
            <a:xfrm>
              <a:off x="5167063" y="5586602"/>
              <a:ext cx="2267712" cy="256032"/>
            </a:xfrm>
            <a:custGeom>
              <a:avLst/>
              <a:gdLst>
                <a:gd name="connsiteX0" fmla="*/ 0 w 2267712"/>
                <a:gd name="connsiteY0" fmla="*/ 256032 h 256032"/>
                <a:gd name="connsiteX1" fmla="*/ 219456 w 2267712"/>
                <a:gd name="connsiteY1" fmla="*/ 219456 h 256032"/>
                <a:gd name="connsiteX2" fmla="*/ 329184 w 2267712"/>
                <a:gd name="connsiteY2" fmla="*/ 164592 h 256032"/>
                <a:gd name="connsiteX3" fmla="*/ 475488 w 2267712"/>
                <a:gd name="connsiteY3" fmla="*/ 109728 h 256032"/>
                <a:gd name="connsiteX4" fmla="*/ 585216 w 2267712"/>
                <a:gd name="connsiteY4" fmla="*/ 54864 h 256032"/>
                <a:gd name="connsiteX5" fmla="*/ 713232 w 2267712"/>
                <a:gd name="connsiteY5" fmla="*/ 36576 h 256032"/>
                <a:gd name="connsiteX6" fmla="*/ 1042416 w 2267712"/>
                <a:gd name="connsiteY6" fmla="*/ 0 h 256032"/>
                <a:gd name="connsiteX7" fmla="*/ 1682496 w 2267712"/>
                <a:gd name="connsiteY7" fmla="*/ 18288 h 256032"/>
                <a:gd name="connsiteX8" fmla="*/ 1847088 w 2267712"/>
                <a:gd name="connsiteY8" fmla="*/ 73152 h 256032"/>
                <a:gd name="connsiteX9" fmla="*/ 1938528 w 2267712"/>
                <a:gd name="connsiteY9" fmla="*/ 91440 h 256032"/>
                <a:gd name="connsiteX10" fmla="*/ 2103120 w 2267712"/>
                <a:gd name="connsiteY10" fmla="*/ 164592 h 256032"/>
                <a:gd name="connsiteX11" fmla="*/ 2157984 w 2267712"/>
                <a:gd name="connsiteY11" fmla="*/ 182880 h 256032"/>
                <a:gd name="connsiteX12" fmla="*/ 2212848 w 2267712"/>
                <a:gd name="connsiteY12" fmla="*/ 201168 h 256032"/>
                <a:gd name="connsiteX13" fmla="*/ 2267712 w 2267712"/>
                <a:gd name="connsiteY13" fmla="*/ 201168 h 2560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267712" h="256032">
                  <a:moveTo>
                    <a:pt x="0" y="256032"/>
                  </a:moveTo>
                  <a:cubicBezTo>
                    <a:pt x="42368" y="250736"/>
                    <a:pt x="164532" y="241425"/>
                    <a:pt x="219456" y="219456"/>
                  </a:cubicBezTo>
                  <a:cubicBezTo>
                    <a:pt x="257424" y="204269"/>
                    <a:pt x="291815" y="181200"/>
                    <a:pt x="329184" y="164592"/>
                  </a:cubicBezTo>
                  <a:cubicBezTo>
                    <a:pt x="471636" y="101280"/>
                    <a:pt x="270028" y="212458"/>
                    <a:pt x="475488" y="109728"/>
                  </a:cubicBezTo>
                  <a:cubicBezTo>
                    <a:pt x="547414" y="73765"/>
                    <a:pt x="508604" y="70186"/>
                    <a:pt x="585216" y="54864"/>
                  </a:cubicBezTo>
                  <a:cubicBezTo>
                    <a:pt x="627484" y="46410"/>
                    <a:pt x="670628" y="43130"/>
                    <a:pt x="713232" y="36576"/>
                  </a:cubicBezTo>
                  <a:cubicBezTo>
                    <a:pt x="928482" y="3461"/>
                    <a:pt x="720451" y="26830"/>
                    <a:pt x="1042416" y="0"/>
                  </a:cubicBezTo>
                  <a:cubicBezTo>
                    <a:pt x="1255776" y="6096"/>
                    <a:pt x="1469315" y="7629"/>
                    <a:pt x="1682496" y="18288"/>
                  </a:cubicBezTo>
                  <a:cubicBezTo>
                    <a:pt x="1805816" y="24454"/>
                    <a:pt x="1741620" y="37996"/>
                    <a:pt x="1847088" y="73152"/>
                  </a:cubicBezTo>
                  <a:cubicBezTo>
                    <a:pt x="1876577" y="82982"/>
                    <a:pt x="1908048" y="85344"/>
                    <a:pt x="1938528" y="91440"/>
                  </a:cubicBezTo>
                  <a:cubicBezTo>
                    <a:pt x="2025471" y="149402"/>
                    <a:pt x="1972540" y="121065"/>
                    <a:pt x="2103120" y="164592"/>
                  </a:cubicBezTo>
                  <a:lnTo>
                    <a:pt x="2157984" y="182880"/>
                  </a:lnTo>
                  <a:cubicBezTo>
                    <a:pt x="2176272" y="188976"/>
                    <a:pt x="2193571" y="201168"/>
                    <a:pt x="2212848" y="201168"/>
                  </a:cubicBezTo>
                  <a:lnTo>
                    <a:pt x="2267712" y="201168"/>
                  </a:lnTo>
                </a:path>
              </a:pathLst>
            </a:cu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 12"/>
            <p:cNvSpPr>
              <a:spLocks/>
            </p:cNvSpPr>
            <p:nvPr/>
          </p:nvSpPr>
          <p:spPr bwMode="auto">
            <a:xfrm>
              <a:off x="4972579" y="5371717"/>
              <a:ext cx="2462196" cy="771525"/>
            </a:xfrm>
            <a:custGeom>
              <a:avLst/>
              <a:gdLst>
                <a:gd name="T0" fmla="*/ 11 w 3840"/>
                <a:gd name="T1" fmla="*/ 735 h 1200"/>
                <a:gd name="T2" fmla="*/ 0 w 3840"/>
                <a:gd name="T3" fmla="*/ 1056 h 1200"/>
                <a:gd name="T4" fmla="*/ 48 w 3840"/>
                <a:gd name="T5" fmla="*/ 1200 h 1200"/>
                <a:gd name="T6" fmla="*/ 436 w 3840"/>
                <a:gd name="T7" fmla="*/ 1093 h 1200"/>
                <a:gd name="T8" fmla="*/ 816 w 3840"/>
                <a:gd name="T9" fmla="*/ 960 h 1200"/>
                <a:gd name="T10" fmla="*/ 1344 w 3840"/>
                <a:gd name="T11" fmla="*/ 816 h 1200"/>
                <a:gd name="T12" fmla="*/ 1824 w 3840"/>
                <a:gd name="T13" fmla="*/ 768 h 1200"/>
                <a:gd name="T14" fmla="*/ 2320 w 3840"/>
                <a:gd name="T15" fmla="*/ 800 h 1200"/>
                <a:gd name="T16" fmla="*/ 2464 w 3840"/>
                <a:gd name="T17" fmla="*/ 784 h 1200"/>
                <a:gd name="T18" fmla="*/ 2792 w 3840"/>
                <a:gd name="T19" fmla="*/ 832 h 1200"/>
                <a:gd name="T20" fmla="*/ 3000 w 3840"/>
                <a:gd name="T21" fmla="*/ 816 h 1200"/>
                <a:gd name="T22" fmla="*/ 3360 w 3840"/>
                <a:gd name="T23" fmla="*/ 912 h 1200"/>
                <a:gd name="T24" fmla="*/ 3696 w 3840"/>
                <a:gd name="T25" fmla="*/ 880 h 1200"/>
                <a:gd name="T26" fmla="*/ 3840 w 3840"/>
                <a:gd name="T27" fmla="*/ 704 h 1200"/>
                <a:gd name="T28" fmla="*/ 3816 w 3840"/>
                <a:gd name="T29" fmla="*/ 312 h 1200"/>
                <a:gd name="T30" fmla="*/ 3688 w 3840"/>
                <a:gd name="T31" fmla="*/ 128 h 1200"/>
                <a:gd name="T32" fmla="*/ 3316 w 3840"/>
                <a:gd name="T33" fmla="*/ 103 h 1200"/>
                <a:gd name="T34" fmla="*/ 2928 w 3840"/>
                <a:gd name="T35" fmla="*/ 0 h 1200"/>
                <a:gd name="T36" fmla="*/ 2184 w 3840"/>
                <a:gd name="T37" fmla="*/ 72 h 1200"/>
                <a:gd name="T38" fmla="*/ 1464 w 3840"/>
                <a:gd name="T39" fmla="*/ 112 h 1200"/>
                <a:gd name="T40" fmla="*/ 1008 w 3840"/>
                <a:gd name="T41" fmla="*/ 144 h 1200"/>
                <a:gd name="T42" fmla="*/ 432 w 3840"/>
                <a:gd name="T43" fmla="*/ 336 h 1200"/>
                <a:gd name="T44" fmla="*/ 48 w 3840"/>
                <a:gd name="T45" fmla="*/ 576 h 1200"/>
                <a:gd name="T46" fmla="*/ 11 w 3840"/>
                <a:gd name="T47" fmla="*/ 735 h 1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3840" h="1200">
                  <a:moveTo>
                    <a:pt x="11" y="735"/>
                  </a:moveTo>
                  <a:lnTo>
                    <a:pt x="0" y="1056"/>
                  </a:lnTo>
                  <a:lnTo>
                    <a:pt x="48" y="1200"/>
                  </a:lnTo>
                  <a:lnTo>
                    <a:pt x="436" y="1093"/>
                  </a:lnTo>
                  <a:lnTo>
                    <a:pt x="816" y="960"/>
                  </a:lnTo>
                  <a:lnTo>
                    <a:pt x="1344" y="816"/>
                  </a:lnTo>
                  <a:lnTo>
                    <a:pt x="1824" y="768"/>
                  </a:lnTo>
                  <a:lnTo>
                    <a:pt x="2320" y="800"/>
                  </a:lnTo>
                  <a:lnTo>
                    <a:pt x="2464" y="784"/>
                  </a:lnTo>
                  <a:lnTo>
                    <a:pt x="2792" y="832"/>
                  </a:lnTo>
                  <a:lnTo>
                    <a:pt x="3000" y="816"/>
                  </a:lnTo>
                  <a:lnTo>
                    <a:pt x="3360" y="912"/>
                  </a:lnTo>
                  <a:lnTo>
                    <a:pt x="3696" y="880"/>
                  </a:lnTo>
                  <a:lnTo>
                    <a:pt x="3840" y="704"/>
                  </a:lnTo>
                  <a:lnTo>
                    <a:pt x="3816" y="312"/>
                  </a:lnTo>
                  <a:lnTo>
                    <a:pt x="3688" y="128"/>
                  </a:lnTo>
                  <a:lnTo>
                    <a:pt x="3316" y="103"/>
                  </a:lnTo>
                  <a:lnTo>
                    <a:pt x="2928" y="0"/>
                  </a:lnTo>
                  <a:lnTo>
                    <a:pt x="2184" y="72"/>
                  </a:lnTo>
                  <a:lnTo>
                    <a:pt x="1464" y="112"/>
                  </a:lnTo>
                  <a:lnTo>
                    <a:pt x="1008" y="144"/>
                  </a:lnTo>
                  <a:lnTo>
                    <a:pt x="432" y="336"/>
                  </a:lnTo>
                  <a:lnTo>
                    <a:pt x="48" y="576"/>
                  </a:lnTo>
                  <a:lnTo>
                    <a:pt x="11" y="735"/>
                  </a:lnTo>
                  <a:close/>
                </a:path>
              </a:pathLst>
            </a:custGeom>
            <a:solidFill>
              <a:srgbClr val="FFCC99">
                <a:alpha val="50000"/>
              </a:srgbClr>
            </a:solidFill>
            <a:ln>
              <a:noFill/>
            </a:ln>
            <a:effectLst/>
            <a:extLst/>
          </p:spPr>
          <p:txBody>
            <a:bodyPr/>
            <a:lstStyle/>
            <a:p>
              <a:endParaRPr lang="en-US"/>
            </a:p>
          </p:txBody>
        </p:sp>
        <p:pic>
          <p:nvPicPr>
            <p:cNvPr id="27" name="Picture 11" descr="MCj03118980000[1]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30292" y="5714618"/>
              <a:ext cx="914400" cy="4286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95311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25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6FA375-609F-4380-A649-F26BBCA98A61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2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dirty="0" smtClean="0">
                <a:latin typeface="Times New Roman" pitchFamily="18" charset="0"/>
              </a:rPr>
              <a:t>Objectives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 eaLnBrk="1" hangingPunct="1"/>
            <a:r>
              <a:rPr lang="en-US" altLang="zh-CN" sz="3200" dirty="0" smtClean="0">
                <a:latin typeface="Times New Roman" pitchFamily="18" charset="0"/>
              </a:rPr>
              <a:t>In this chapter, you will:</a:t>
            </a:r>
          </a:p>
          <a:p>
            <a:pPr lvl="1" algn="just" eaLnBrk="1" hangingPunct="1"/>
            <a:r>
              <a:rPr lang="en-US" altLang="zh-CN" sz="2800" dirty="0" smtClean="0">
                <a:latin typeface="Times New Roman" pitchFamily="18" charset="0"/>
              </a:rPr>
              <a:t>Get to know what uncertain data look like</a:t>
            </a:r>
          </a:p>
          <a:p>
            <a:pPr lvl="1" algn="just" eaLnBrk="1" hangingPunct="1"/>
            <a:r>
              <a:rPr lang="en-US" altLang="zh-CN" sz="2800" dirty="0" smtClean="0">
                <a:latin typeface="Times New Roman" pitchFamily="18" charset="0"/>
              </a:rPr>
              <a:t>Explore causes of uncertain data in different applications</a:t>
            </a:r>
          </a:p>
          <a:p>
            <a:pPr lvl="1" algn="just" eaLnBrk="1" hangingPunct="1"/>
            <a:r>
              <a:rPr lang="en-US" altLang="zh-CN" sz="2800" dirty="0" smtClean="0">
                <a:latin typeface="Times New Roman" pitchFamily="18" charset="0"/>
              </a:rPr>
              <a:t>Learn the importance of studying uncertain data management</a:t>
            </a:r>
          </a:p>
          <a:p>
            <a:pPr lvl="1" algn="just" eaLnBrk="1" hangingPunct="1"/>
            <a:r>
              <a:rPr lang="en-US" altLang="zh-CN" sz="2800" dirty="0" smtClean="0">
                <a:latin typeface="Times New Roman" pitchFamily="18" charset="0"/>
              </a:rPr>
              <a:t>Become aware of the classifications of uncertain data</a:t>
            </a:r>
          </a:p>
        </p:txBody>
      </p:sp>
    </p:spTree>
    <p:extLst>
      <p:ext uri="{BB962C8B-B14F-4D97-AF65-F5344CB8AC3E}">
        <p14:creationId xmlns:p14="http://schemas.microsoft.com/office/powerpoint/2010/main" val="853353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6FA375-609F-4380-A649-F26BBCA98A61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20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dirty="0" smtClean="0">
                <a:latin typeface="Times New Roman" pitchFamily="18" charset="0"/>
              </a:rPr>
              <a:t>Classification of Data Uncertainty (cont'd)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en-US" sz="3200" dirty="0" smtClean="0">
                <a:latin typeface="Times New Roman" pitchFamily="18" charset="0"/>
              </a:rPr>
              <a:t>Granularity</a:t>
            </a:r>
          </a:p>
          <a:p>
            <a:pPr lvl="1" algn="just"/>
            <a:r>
              <a:rPr lang="en-US" sz="2800" dirty="0" smtClean="0">
                <a:latin typeface="Times New Roman" pitchFamily="18" charset="0"/>
              </a:rPr>
              <a:t>Tuple Uncertainty</a:t>
            </a:r>
          </a:p>
          <a:p>
            <a:pPr lvl="2" algn="just"/>
            <a:r>
              <a:rPr lang="en-US" sz="2400" dirty="0" smtClean="0">
                <a:latin typeface="Times New Roman" pitchFamily="18" charset="0"/>
              </a:rPr>
              <a:t>Each tuple is associated with an existence probability</a:t>
            </a:r>
            <a:endParaRPr lang="en-US" sz="2800" dirty="0" smtClean="0">
              <a:latin typeface="Times New Roman" pitchFamily="18" charset="0"/>
            </a:endParaRPr>
          </a:p>
          <a:p>
            <a:pPr lvl="1" algn="just"/>
            <a:r>
              <a:rPr lang="en-US" sz="2800" dirty="0" smtClean="0">
                <a:latin typeface="Times New Roman" pitchFamily="18" charset="0"/>
              </a:rPr>
              <a:t>Attribute Uncertainty</a:t>
            </a:r>
          </a:p>
          <a:p>
            <a:pPr lvl="2" algn="just"/>
            <a:r>
              <a:rPr lang="en-US" sz="2400" dirty="0" smtClean="0">
                <a:latin typeface="Times New Roman" pitchFamily="18" charset="0"/>
              </a:rPr>
              <a:t>Each attribute of a tuple has several possible values (associated with probabilities)</a:t>
            </a:r>
          </a:p>
          <a:p>
            <a:pPr marL="0" indent="0" algn="just" eaLnBrk="1" hangingPunct="1">
              <a:buNone/>
            </a:pPr>
            <a:endParaRPr lang="en-US" altLang="zh-CN" sz="3200" dirty="0" smtClean="0">
              <a:latin typeface="Times New Roman" pitchFamily="18" charset="0"/>
            </a:endParaRPr>
          </a:p>
        </p:txBody>
      </p:sp>
      <p:graphicFrame>
        <p:nvGraphicFramePr>
          <p:cNvPr id="5" name="Group 13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9953058"/>
              </p:ext>
            </p:extLst>
          </p:nvPr>
        </p:nvGraphicFramePr>
        <p:xfrm>
          <a:off x="4876800" y="1066800"/>
          <a:ext cx="3124200" cy="1584960"/>
        </p:xfrm>
        <a:graphic>
          <a:graphicData uri="http://schemas.openxmlformats.org/drawingml/2006/table">
            <a:tbl>
              <a:tblPr/>
              <a:tblGrid>
                <a:gridCol w="2133601"/>
                <a:gridCol w="990599"/>
              </a:tblGrid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Witnessed Person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t.p</a:t>
                      </a:r>
                      <a:endParaRPr kumimoji="0" lang="en-US" sz="20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PID</a:t>
                      </a:r>
                      <a:r>
                        <a:rPr kumimoji="0" lang="en-US" sz="20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0.9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PID</a:t>
                      </a:r>
                      <a:r>
                        <a:rPr kumimoji="0" lang="en-US" sz="20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PID</a:t>
                      </a:r>
                      <a:r>
                        <a:rPr kumimoji="0" lang="en-US" sz="20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0" name="Group 13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2311110"/>
              </p:ext>
            </p:extLst>
          </p:nvPr>
        </p:nvGraphicFramePr>
        <p:xfrm>
          <a:off x="3810000" y="4495800"/>
          <a:ext cx="4800600" cy="1371600"/>
        </p:xfrm>
        <a:graphic>
          <a:graphicData uri="http://schemas.openxmlformats.org/drawingml/2006/table">
            <a:tbl>
              <a:tblPr/>
              <a:tblGrid>
                <a:gridCol w="1295400"/>
                <a:gridCol w="1700569"/>
                <a:gridCol w="1804631"/>
              </a:tblGrid>
              <a:tr h="2133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Person ID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Zip code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Disease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PID</a:t>
                      </a:r>
                      <a:r>
                        <a:rPr kumimoji="0" lang="en-US" sz="18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(110000, 0.5), (110001, 0.5)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(pneumonia,0.3), (flu, 0.7)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PID</a:t>
                      </a:r>
                      <a:r>
                        <a:rPr kumimoji="0" lang="en-US" sz="18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(310000, 1)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</a:rPr>
                        <a:t>(AIDS, 0.9)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93293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6FA375-609F-4380-A649-F26BBCA98A61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21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dirty="0" smtClean="0">
                <a:latin typeface="Times New Roman" pitchFamily="18" charset="0"/>
              </a:rPr>
              <a:t>Classification of Data Uncertainty (cont'd)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en-US" sz="3200" dirty="0" smtClean="0">
                <a:latin typeface="Times New Roman" pitchFamily="18" charset="0"/>
              </a:rPr>
              <a:t>Correlations</a:t>
            </a:r>
          </a:p>
          <a:p>
            <a:pPr lvl="1" algn="just"/>
            <a:r>
              <a:rPr lang="en-US" sz="2800" dirty="0" smtClean="0">
                <a:latin typeface="Times New Roman" pitchFamily="18" charset="0"/>
              </a:rPr>
              <a:t>Independent Uncertainty</a:t>
            </a:r>
          </a:p>
          <a:p>
            <a:pPr lvl="2" algn="just"/>
            <a:r>
              <a:rPr lang="en-US" sz="2400" dirty="0" smtClean="0">
                <a:latin typeface="Times New Roman" pitchFamily="18" charset="0"/>
              </a:rPr>
              <a:t>Uncertain objects are independent of each other</a:t>
            </a:r>
          </a:p>
          <a:p>
            <a:pPr lvl="1" algn="just"/>
            <a:r>
              <a:rPr lang="en-US" sz="2800" dirty="0" smtClean="0">
                <a:latin typeface="Times New Roman" pitchFamily="18" charset="0"/>
              </a:rPr>
              <a:t>Correlated Uncertainty</a:t>
            </a:r>
          </a:p>
          <a:p>
            <a:pPr lvl="2" algn="just"/>
            <a:r>
              <a:rPr lang="en-US" sz="2400" dirty="0" smtClean="0">
                <a:latin typeface="Times New Roman" pitchFamily="18" charset="0"/>
              </a:rPr>
              <a:t>Attributes of uncertain objects are correlated with each other</a:t>
            </a:r>
          </a:p>
          <a:p>
            <a:pPr lvl="1" algn="just"/>
            <a:r>
              <a:rPr lang="en-US" sz="2800" dirty="0" smtClean="0">
                <a:latin typeface="Times New Roman" pitchFamily="18" charset="0"/>
              </a:rPr>
              <a:t>Uncertainty with Local Correlations</a:t>
            </a:r>
          </a:p>
          <a:p>
            <a:pPr lvl="2" algn="just"/>
            <a:r>
              <a:rPr lang="en-US" sz="2400" dirty="0" smtClean="0">
                <a:latin typeface="Times New Roman" pitchFamily="18" charset="0"/>
              </a:rPr>
              <a:t>Uncertain objects </a:t>
            </a:r>
            <a:r>
              <a:rPr lang="en-US" sz="2400" smtClean="0">
                <a:latin typeface="Times New Roman" pitchFamily="18" charset="0"/>
              </a:rPr>
              <a:t>from different groups </a:t>
            </a:r>
            <a:r>
              <a:rPr lang="en-US" sz="2400" dirty="0" smtClean="0">
                <a:latin typeface="Times New Roman" pitchFamily="18" charset="0"/>
              </a:rPr>
              <a:t>are independent</a:t>
            </a:r>
          </a:p>
          <a:p>
            <a:pPr lvl="2" algn="just"/>
            <a:r>
              <a:rPr lang="en-US" sz="2400" dirty="0" smtClean="0">
                <a:latin typeface="Times New Roman" pitchFamily="18" charset="0"/>
              </a:rPr>
              <a:t>Within each group, uncertain objects are locally correlated</a:t>
            </a:r>
          </a:p>
          <a:p>
            <a:pPr marL="0" indent="0" algn="just" eaLnBrk="1" hangingPunct="1">
              <a:buNone/>
            </a:pPr>
            <a:endParaRPr lang="en-US" altLang="zh-CN" sz="3200" dirty="0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404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6FA375-609F-4380-A649-F26BBCA98A61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22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dirty="0" smtClean="0">
                <a:latin typeface="Times New Roman" pitchFamily="18" charset="0"/>
              </a:rPr>
              <a:t>Outline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305800" cy="4530725"/>
          </a:xfrm>
        </p:spPr>
        <p:txBody>
          <a:bodyPr/>
          <a:lstStyle/>
          <a:p>
            <a:pPr algn="just" eaLnBrk="1" hangingPunct="1"/>
            <a:r>
              <a:rPr lang="en-US" altLang="zh-CN" sz="3200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</a:rPr>
              <a:t>Introduction</a:t>
            </a:r>
          </a:p>
          <a:p>
            <a:pPr eaLnBrk="1" hangingPunct="1"/>
            <a:r>
              <a:rPr lang="en-US" altLang="zh-CN" sz="3200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</a:rPr>
              <a:t>Applications of Probabilistic Data Management</a:t>
            </a:r>
          </a:p>
          <a:p>
            <a:pPr algn="just" eaLnBrk="1" hangingPunct="1"/>
            <a:r>
              <a:rPr lang="en-US" altLang="zh-CN" sz="3200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</a:rPr>
              <a:t>Classifications of Uncertain Data</a:t>
            </a:r>
          </a:p>
          <a:p>
            <a:pPr algn="just" eaLnBrk="1" hangingPunct="1"/>
            <a:r>
              <a:rPr lang="en-US" altLang="zh-CN" sz="3200" dirty="0" smtClean="0">
                <a:latin typeface="Times New Roman" pitchFamily="18" charset="0"/>
              </a:rPr>
              <a:t>Comparisons: Uncertain vs. Certain Data</a:t>
            </a:r>
          </a:p>
          <a:p>
            <a:pPr algn="just" eaLnBrk="1" hangingPunct="1"/>
            <a:r>
              <a:rPr lang="en-US" altLang="zh-CN" sz="3200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</a:rPr>
              <a:t>The Existing Systems</a:t>
            </a:r>
          </a:p>
          <a:p>
            <a:pPr algn="just" eaLnBrk="1" hangingPunct="1"/>
            <a:endParaRPr lang="en-US" altLang="zh-CN" sz="3200" dirty="0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3173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6FA375-609F-4380-A649-F26BBCA98A61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23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dirty="0" smtClean="0">
                <a:latin typeface="Times New Roman" pitchFamily="18" charset="0"/>
              </a:rPr>
              <a:t>Certain Data Management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1" y="1600200"/>
            <a:ext cx="4868862" cy="4530725"/>
          </a:xfrm>
        </p:spPr>
        <p:txBody>
          <a:bodyPr>
            <a:normAutofit/>
          </a:bodyPr>
          <a:lstStyle/>
          <a:p>
            <a:pPr algn="just" eaLnBrk="1" hangingPunct="1"/>
            <a:r>
              <a:rPr lang="en-US" altLang="zh-CN" sz="3200" dirty="0" smtClean="0">
                <a:latin typeface="Times New Roman" pitchFamily="18" charset="0"/>
              </a:rPr>
              <a:t>Assume the underlying data are precise and certain</a:t>
            </a:r>
          </a:p>
          <a:p>
            <a:pPr algn="just" eaLnBrk="1" hangingPunct="1"/>
            <a:r>
              <a:rPr lang="en-US" altLang="zh-CN" sz="3200" dirty="0" smtClean="0">
                <a:latin typeface="Times New Roman" pitchFamily="18" charset="0"/>
              </a:rPr>
              <a:t>Many existing techniques target at certain data</a:t>
            </a:r>
          </a:p>
          <a:p>
            <a:pPr algn="just" eaLnBrk="1" hangingPunct="1"/>
            <a:r>
              <a:rPr lang="en-US" altLang="zh-CN" sz="3200" dirty="0" smtClean="0">
                <a:latin typeface="Times New Roman" pitchFamily="18" charset="0"/>
              </a:rPr>
              <a:t>Query answering is efficient</a:t>
            </a:r>
          </a:p>
          <a:p>
            <a:pPr algn="just" eaLnBrk="1" hangingPunct="1"/>
            <a:r>
              <a:rPr lang="en-US" altLang="zh-CN" sz="3200" dirty="0" smtClean="0">
                <a:latin typeface="Times New Roman" pitchFamily="18" charset="0"/>
              </a:rPr>
              <a:t>However, …</a:t>
            </a:r>
          </a:p>
          <a:p>
            <a:pPr algn="just" eaLnBrk="1" hangingPunct="1"/>
            <a:endParaRPr lang="en-US" altLang="zh-CN" sz="3200" dirty="0" smtClean="0">
              <a:latin typeface="Times New Roman" pitchFamily="18" charset="0"/>
            </a:endParaRPr>
          </a:p>
        </p:txBody>
      </p:sp>
      <p:sp>
        <p:nvSpPr>
          <p:cNvPr id="5" name="Oval 3"/>
          <p:cNvSpPr>
            <a:spLocks noChangeArrowheads="1"/>
          </p:cNvSpPr>
          <p:nvPr/>
        </p:nvSpPr>
        <p:spPr bwMode="auto">
          <a:xfrm>
            <a:off x="6918325" y="3125787"/>
            <a:ext cx="215900" cy="2159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6630988" y="2693987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 i="1">
                <a:solidFill>
                  <a:srgbClr val="FF0000"/>
                </a:solidFill>
                <a:latin typeface="Times New Roman" pitchFamily="18" charset="0"/>
              </a:rPr>
              <a:t>q</a:t>
            </a:r>
          </a:p>
        </p:txBody>
      </p:sp>
      <p:sp>
        <p:nvSpPr>
          <p:cNvPr id="8" name="Oval 5"/>
          <p:cNvSpPr>
            <a:spLocks noChangeArrowheads="1"/>
          </p:cNvSpPr>
          <p:nvPr/>
        </p:nvSpPr>
        <p:spPr bwMode="auto">
          <a:xfrm>
            <a:off x="6269038" y="2478087"/>
            <a:ext cx="1512887" cy="1512888"/>
          </a:xfrm>
          <a:prstGeom prst="ellips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Oval 6"/>
          <p:cNvSpPr>
            <a:spLocks noChangeArrowheads="1"/>
          </p:cNvSpPr>
          <p:nvPr/>
        </p:nvSpPr>
        <p:spPr bwMode="auto">
          <a:xfrm>
            <a:off x="7637463" y="3486150"/>
            <a:ext cx="215900" cy="2159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Oval 7"/>
          <p:cNvSpPr>
            <a:spLocks noChangeArrowheads="1"/>
          </p:cNvSpPr>
          <p:nvPr/>
        </p:nvSpPr>
        <p:spPr bwMode="auto">
          <a:xfrm>
            <a:off x="6413500" y="4565650"/>
            <a:ext cx="215900" cy="2159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Oval 8"/>
          <p:cNvSpPr>
            <a:spLocks noChangeArrowheads="1"/>
          </p:cNvSpPr>
          <p:nvPr/>
        </p:nvSpPr>
        <p:spPr bwMode="auto">
          <a:xfrm>
            <a:off x="8286750" y="2343150"/>
            <a:ext cx="215900" cy="2159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Oval 9"/>
          <p:cNvSpPr>
            <a:spLocks noChangeArrowheads="1"/>
          </p:cNvSpPr>
          <p:nvPr/>
        </p:nvSpPr>
        <p:spPr bwMode="auto">
          <a:xfrm>
            <a:off x="7494588" y="4278312"/>
            <a:ext cx="215900" cy="2159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Line 10"/>
          <p:cNvSpPr>
            <a:spLocks noChangeShapeType="1"/>
          </p:cNvSpPr>
          <p:nvPr/>
        </p:nvSpPr>
        <p:spPr bwMode="auto">
          <a:xfrm>
            <a:off x="7134225" y="3303587"/>
            <a:ext cx="503238" cy="25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Oval 11"/>
          <p:cNvSpPr>
            <a:spLocks noChangeArrowheads="1"/>
          </p:cNvSpPr>
          <p:nvPr/>
        </p:nvSpPr>
        <p:spPr bwMode="auto">
          <a:xfrm>
            <a:off x="6053138" y="3773487"/>
            <a:ext cx="215900" cy="2159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Rectangle 12"/>
          <p:cNvSpPr>
            <a:spLocks noChangeArrowheads="1"/>
          </p:cNvSpPr>
          <p:nvPr/>
        </p:nvSpPr>
        <p:spPr bwMode="auto">
          <a:xfrm>
            <a:off x="5478463" y="1828800"/>
            <a:ext cx="3311525" cy="3240087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Text Box 13"/>
          <p:cNvSpPr txBox="1">
            <a:spLocks noChangeArrowheads="1"/>
          </p:cNvSpPr>
          <p:nvPr/>
        </p:nvSpPr>
        <p:spPr bwMode="auto">
          <a:xfrm>
            <a:off x="7926388" y="3341687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 i="1">
                <a:solidFill>
                  <a:srgbClr val="3333FF"/>
                </a:solidFill>
                <a:latin typeface="Times New Roman" pitchFamily="18" charset="0"/>
              </a:rPr>
              <a:t>a</a:t>
            </a:r>
          </a:p>
        </p:txBody>
      </p:sp>
      <p:sp>
        <p:nvSpPr>
          <p:cNvPr id="17" name="Text Box 14"/>
          <p:cNvSpPr txBox="1">
            <a:spLocks noChangeArrowheads="1"/>
          </p:cNvSpPr>
          <p:nvPr/>
        </p:nvSpPr>
        <p:spPr bwMode="auto">
          <a:xfrm>
            <a:off x="7781925" y="413385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 i="1">
                <a:solidFill>
                  <a:srgbClr val="3333FF"/>
                </a:solidFill>
                <a:latin typeface="Times New Roman" pitchFamily="18" charset="0"/>
              </a:rPr>
              <a:t>b</a:t>
            </a:r>
          </a:p>
        </p:txBody>
      </p:sp>
      <p:sp>
        <p:nvSpPr>
          <p:cNvPr id="18" name="Text Box 15"/>
          <p:cNvSpPr txBox="1">
            <a:spLocks noChangeArrowheads="1"/>
          </p:cNvSpPr>
          <p:nvPr/>
        </p:nvSpPr>
        <p:spPr bwMode="auto">
          <a:xfrm>
            <a:off x="6702425" y="4492625"/>
            <a:ext cx="2873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400" b="1" i="1">
                <a:solidFill>
                  <a:srgbClr val="3333FF"/>
                </a:solidFill>
                <a:latin typeface="Times New Roman" pitchFamily="18" charset="0"/>
              </a:rPr>
              <a:t>c</a:t>
            </a:r>
          </a:p>
        </p:txBody>
      </p:sp>
      <p:sp>
        <p:nvSpPr>
          <p:cNvPr id="19" name="Text Box 16"/>
          <p:cNvSpPr txBox="1">
            <a:spLocks noChangeArrowheads="1"/>
          </p:cNvSpPr>
          <p:nvPr/>
        </p:nvSpPr>
        <p:spPr bwMode="auto">
          <a:xfrm>
            <a:off x="5694363" y="3700462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400" b="1" i="1">
                <a:solidFill>
                  <a:srgbClr val="3333FF"/>
                </a:solidFill>
                <a:latin typeface="Times New Roman" pitchFamily="18" charset="0"/>
              </a:rPr>
              <a:t>d</a:t>
            </a:r>
          </a:p>
        </p:txBody>
      </p:sp>
      <p:sp>
        <p:nvSpPr>
          <p:cNvPr id="20" name="Text Box 17"/>
          <p:cNvSpPr txBox="1">
            <a:spLocks noChangeArrowheads="1"/>
          </p:cNvSpPr>
          <p:nvPr/>
        </p:nvSpPr>
        <p:spPr bwMode="auto">
          <a:xfrm>
            <a:off x="8142288" y="1901825"/>
            <a:ext cx="3190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 i="1">
                <a:solidFill>
                  <a:srgbClr val="3333FF"/>
                </a:solidFill>
                <a:latin typeface="Times New Roman" pitchFamily="18" charset="0"/>
              </a:rPr>
              <a:t>e</a:t>
            </a:r>
          </a:p>
        </p:txBody>
      </p:sp>
      <p:sp>
        <p:nvSpPr>
          <p:cNvPr id="21" name="Line 26"/>
          <p:cNvSpPr>
            <a:spLocks noChangeShapeType="1"/>
          </p:cNvSpPr>
          <p:nvPr/>
        </p:nvSpPr>
        <p:spPr bwMode="auto">
          <a:xfrm>
            <a:off x="7062788" y="3341687"/>
            <a:ext cx="477837" cy="9302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" name="Line 27"/>
          <p:cNvSpPr>
            <a:spLocks noChangeShapeType="1"/>
          </p:cNvSpPr>
          <p:nvPr/>
        </p:nvSpPr>
        <p:spPr bwMode="auto">
          <a:xfrm flipH="1">
            <a:off x="6557963" y="3341687"/>
            <a:ext cx="431800" cy="12239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" name="Line 28"/>
          <p:cNvSpPr>
            <a:spLocks noChangeShapeType="1"/>
          </p:cNvSpPr>
          <p:nvPr/>
        </p:nvSpPr>
        <p:spPr bwMode="auto">
          <a:xfrm flipH="1">
            <a:off x="6270625" y="3297237"/>
            <a:ext cx="669925" cy="5476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" name="Line 29"/>
          <p:cNvSpPr>
            <a:spLocks noChangeShapeType="1"/>
          </p:cNvSpPr>
          <p:nvPr/>
        </p:nvSpPr>
        <p:spPr bwMode="auto">
          <a:xfrm flipV="1">
            <a:off x="7137400" y="2508250"/>
            <a:ext cx="1176338" cy="6762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" name="Text Box 90"/>
          <p:cNvSpPr txBox="1">
            <a:spLocks noChangeArrowheads="1"/>
          </p:cNvSpPr>
          <p:nvPr/>
        </p:nvSpPr>
        <p:spPr bwMode="auto">
          <a:xfrm>
            <a:off x="5549900" y="1828800"/>
            <a:ext cx="2216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b="1" i="1" dirty="0" smtClean="0">
                <a:latin typeface="Times New Roman" pitchFamily="18" charset="0"/>
              </a:rPr>
              <a:t>certain database</a:t>
            </a:r>
            <a:endParaRPr lang="en-US" b="1" i="1" dirty="0">
              <a:latin typeface="Times New Roman" pitchFamily="18" charset="0"/>
            </a:endParaRPr>
          </a:p>
        </p:txBody>
      </p:sp>
      <p:sp>
        <p:nvSpPr>
          <p:cNvPr id="26" name="Line 35"/>
          <p:cNvSpPr>
            <a:spLocks noChangeShapeType="1"/>
          </p:cNvSpPr>
          <p:nvPr/>
        </p:nvSpPr>
        <p:spPr bwMode="auto">
          <a:xfrm>
            <a:off x="5541963" y="5491163"/>
            <a:ext cx="30956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" name="Oval 36"/>
          <p:cNvSpPr>
            <a:spLocks noChangeArrowheads="1"/>
          </p:cNvSpPr>
          <p:nvPr/>
        </p:nvSpPr>
        <p:spPr bwMode="auto">
          <a:xfrm>
            <a:off x="5427663" y="5389563"/>
            <a:ext cx="215900" cy="2159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" name="Text Box 37"/>
          <p:cNvSpPr txBox="1">
            <a:spLocks noChangeArrowheads="1"/>
          </p:cNvSpPr>
          <p:nvPr/>
        </p:nvSpPr>
        <p:spPr bwMode="auto">
          <a:xfrm>
            <a:off x="5326063" y="55626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 i="1">
                <a:solidFill>
                  <a:srgbClr val="FF0000"/>
                </a:solidFill>
                <a:latin typeface="Times New Roman" pitchFamily="18" charset="0"/>
              </a:rPr>
              <a:t>q</a:t>
            </a:r>
          </a:p>
        </p:txBody>
      </p:sp>
      <p:sp>
        <p:nvSpPr>
          <p:cNvPr id="29" name="Oval 38"/>
          <p:cNvSpPr>
            <a:spLocks noChangeArrowheads="1"/>
          </p:cNvSpPr>
          <p:nvPr/>
        </p:nvSpPr>
        <p:spPr bwMode="auto">
          <a:xfrm>
            <a:off x="5973763" y="5418138"/>
            <a:ext cx="215900" cy="2159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" name="Text Box 39"/>
          <p:cNvSpPr txBox="1">
            <a:spLocks noChangeArrowheads="1"/>
          </p:cNvSpPr>
          <p:nvPr/>
        </p:nvSpPr>
        <p:spPr bwMode="auto">
          <a:xfrm>
            <a:off x="5902325" y="55626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 i="1">
                <a:solidFill>
                  <a:srgbClr val="3333FF"/>
                </a:solidFill>
                <a:latin typeface="Times New Roman" pitchFamily="18" charset="0"/>
              </a:rPr>
              <a:t>a</a:t>
            </a:r>
          </a:p>
        </p:txBody>
      </p:sp>
      <p:sp>
        <p:nvSpPr>
          <p:cNvPr id="31" name="Oval 40"/>
          <p:cNvSpPr>
            <a:spLocks noChangeArrowheads="1"/>
          </p:cNvSpPr>
          <p:nvPr/>
        </p:nvSpPr>
        <p:spPr bwMode="auto">
          <a:xfrm>
            <a:off x="6353175" y="5407025"/>
            <a:ext cx="215900" cy="2159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" name="Text Box 41"/>
          <p:cNvSpPr txBox="1">
            <a:spLocks noChangeArrowheads="1"/>
          </p:cNvSpPr>
          <p:nvPr/>
        </p:nvSpPr>
        <p:spPr bwMode="auto">
          <a:xfrm>
            <a:off x="6262688" y="55626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400" b="1" i="1">
                <a:solidFill>
                  <a:srgbClr val="3333FF"/>
                </a:solidFill>
                <a:latin typeface="Times New Roman" pitchFamily="18" charset="0"/>
              </a:rPr>
              <a:t>d</a:t>
            </a:r>
          </a:p>
        </p:txBody>
      </p:sp>
      <p:sp>
        <p:nvSpPr>
          <p:cNvPr id="33" name="Oval 42"/>
          <p:cNvSpPr>
            <a:spLocks noChangeArrowheads="1"/>
          </p:cNvSpPr>
          <p:nvPr/>
        </p:nvSpPr>
        <p:spPr bwMode="auto">
          <a:xfrm>
            <a:off x="6623050" y="5418138"/>
            <a:ext cx="215900" cy="2159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" name="Text Box 43"/>
          <p:cNvSpPr txBox="1">
            <a:spLocks noChangeArrowheads="1"/>
          </p:cNvSpPr>
          <p:nvPr/>
        </p:nvSpPr>
        <p:spPr bwMode="auto">
          <a:xfrm>
            <a:off x="6550025" y="55626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 i="1">
                <a:solidFill>
                  <a:srgbClr val="3333FF"/>
                </a:solidFill>
                <a:latin typeface="Times New Roman" pitchFamily="18" charset="0"/>
              </a:rPr>
              <a:t>b</a:t>
            </a:r>
          </a:p>
        </p:txBody>
      </p:sp>
      <p:sp>
        <p:nvSpPr>
          <p:cNvPr id="35" name="Oval 44"/>
          <p:cNvSpPr>
            <a:spLocks noChangeArrowheads="1"/>
          </p:cNvSpPr>
          <p:nvPr/>
        </p:nvSpPr>
        <p:spPr bwMode="auto">
          <a:xfrm>
            <a:off x="6910388" y="5418138"/>
            <a:ext cx="215900" cy="2159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" name="Text Box 45"/>
          <p:cNvSpPr txBox="1">
            <a:spLocks noChangeArrowheads="1"/>
          </p:cNvSpPr>
          <p:nvPr/>
        </p:nvSpPr>
        <p:spPr bwMode="auto">
          <a:xfrm>
            <a:off x="6838950" y="5562600"/>
            <a:ext cx="319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 i="1">
                <a:solidFill>
                  <a:srgbClr val="3333FF"/>
                </a:solidFill>
                <a:latin typeface="Times New Roman" pitchFamily="18" charset="0"/>
              </a:rPr>
              <a:t>c</a:t>
            </a:r>
          </a:p>
        </p:txBody>
      </p:sp>
      <p:sp>
        <p:nvSpPr>
          <p:cNvPr id="37" name="Oval 46"/>
          <p:cNvSpPr>
            <a:spLocks noChangeArrowheads="1"/>
          </p:cNvSpPr>
          <p:nvPr/>
        </p:nvSpPr>
        <p:spPr bwMode="auto">
          <a:xfrm>
            <a:off x="7270750" y="5418138"/>
            <a:ext cx="215900" cy="2159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" name="Text Box 47"/>
          <p:cNvSpPr txBox="1">
            <a:spLocks noChangeArrowheads="1"/>
          </p:cNvSpPr>
          <p:nvPr/>
        </p:nvSpPr>
        <p:spPr bwMode="auto">
          <a:xfrm>
            <a:off x="7199313" y="5562600"/>
            <a:ext cx="3190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 i="1">
                <a:solidFill>
                  <a:srgbClr val="3333FF"/>
                </a:solidFill>
                <a:latin typeface="Times New Roman" pitchFamily="18" charset="0"/>
              </a:rPr>
              <a:t>e</a:t>
            </a:r>
          </a:p>
        </p:txBody>
      </p:sp>
      <p:sp>
        <p:nvSpPr>
          <p:cNvPr id="39" name="Text Box 72"/>
          <p:cNvSpPr txBox="1">
            <a:spLocks noChangeArrowheads="1"/>
          </p:cNvSpPr>
          <p:nvPr/>
        </p:nvSpPr>
        <p:spPr bwMode="auto">
          <a:xfrm>
            <a:off x="7650163" y="5551488"/>
            <a:ext cx="149383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b="1" i="1" dirty="0">
                <a:latin typeface="Times New Roman" pitchFamily="18" charset="0"/>
              </a:rPr>
              <a:t>distance to q</a:t>
            </a:r>
          </a:p>
        </p:txBody>
      </p:sp>
      <p:sp>
        <p:nvSpPr>
          <p:cNvPr id="40" name="Text Box 72"/>
          <p:cNvSpPr txBox="1">
            <a:spLocks noChangeArrowheads="1"/>
          </p:cNvSpPr>
          <p:nvPr/>
        </p:nvSpPr>
        <p:spPr bwMode="auto">
          <a:xfrm>
            <a:off x="5594949" y="1146281"/>
            <a:ext cx="312617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 i="1" dirty="0" smtClean="0">
                <a:latin typeface="Times New Roman" pitchFamily="18" charset="0"/>
              </a:rPr>
              <a:t>nearest neighbor query</a:t>
            </a:r>
            <a:endParaRPr lang="en-US" sz="2400" b="1" i="1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3293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6FA375-609F-4380-A649-F26BBCA98A61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24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dirty="0" smtClean="0">
                <a:latin typeface="Times New Roman" pitchFamily="18" charset="0"/>
              </a:rPr>
              <a:t>Certain Data Management (cont'd)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077200" cy="4530725"/>
          </a:xfrm>
        </p:spPr>
        <p:txBody>
          <a:bodyPr>
            <a:normAutofit/>
          </a:bodyPr>
          <a:lstStyle/>
          <a:p>
            <a:pPr algn="just" eaLnBrk="1" hangingPunct="1"/>
            <a:r>
              <a:rPr lang="en-US" altLang="zh-CN" sz="3200" dirty="0" smtClean="0">
                <a:latin typeface="Times New Roman" pitchFamily="18" charset="0"/>
              </a:rPr>
              <a:t>However, not all application data are clean and precise</a:t>
            </a:r>
          </a:p>
          <a:p>
            <a:pPr lvl="1" algn="just" eaLnBrk="1" hangingPunct="1"/>
            <a:r>
              <a:rPr lang="en-US" altLang="zh-CN" sz="2800" dirty="0" smtClean="0">
                <a:latin typeface="Times New Roman" pitchFamily="18" charset="0"/>
              </a:rPr>
              <a:t>Sensor data, GPS data, etc. </a:t>
            </a:r>
          </a:p>
          <a:p>
            <a:pPr algn="just" eaLnBrk="1" hangingPunct="1"/>
            <a:r>
              <a:rPr lang="en-US" altLang="zh-CN" sz="3200" dirty="0" smtClean="0">
                <a:latin typeface="Times New Roman" pitchFamily="18" charset="0"/>
              </a:rPr>
              <a:t>Even if using data cleaning techniques</a:t>
            </a:r>
          </a:p>
          <a:p>
            <a:pPr lvl="1" algn="just" eaLnBrk="1" hangingPunct="1"/>
            <a:r>
              <a:rPr lang="en-US" altLang="zh-CN" sz="2800" dirty="0" smtClean="0">
                <a:latin typeface="Times New Roman" pitchFamily="18" charset="0"/>
              </a:rPr>
              <a:t>Cannot guarantee 100% data accuracy</a:t>
            </a:r>
          </a:p>
          <a:p>
            <a:pPr lvl="1" algn="just" eaLnBrk="1" hangingPunct="1"/>
            <a:r>
              <a:rPr lang="en-US" altLang="zh-CN" sz="2800" dirty="0" smtClean="0">
                <a:latin typeface="Times New Roman" pitchFamily="18" charset="0"/>
              </a:rPr>
              <a:t>What is worse, introduce more errors!</a:t>
            </a:r>
          </a:p>
          <a:p>
            <a:pPr lvl="1" algn="just" eaLnBrk="1" hangingPunct="1"/>
            <a:r>
              <a:rPr lang="en-US" altLang="zh-CN" sz="2800" dirty="0" smtClean="0">
                <a:latin typeface="Times New Roman" pitchFamily="18" charset="0"/>
              </a:rPr>
              <a:t>Cannot guarantee the confidence of query answers</a:t>
            </a:r>
          </a:p>
          <a:p>
            <a:pPr algn="just" eaLnBrk="1" hangingPunct="1"/>
            <a:r>
              <a:rPr lang="en-US" altLang="zh-CN" sz="3200" dirty="0" smtClean="0">
                <a:latin typeface="Times New Roman" pitchFamily="18" charset="0"/>
              </a:rPr>
              <a:t>So, …</a:t>
            </a:r>
          </a:p>
          <a:p>
            <a:pPr algn="just" eaLnBrk="1" hangingPunct="1"/>
            <a:endParaRPr lang="en-US" altLang="zh-CN" sz="3200" dirty="0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6206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6FA375-609F-4380-A649-F26BBCA98A61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25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dirty="0" smtClean="0">
                <a:latin typeface="Times New Roman" pitchFamily="18" charset="0"/>
              </a:rPr>
              <a:t>Probabilistic Data Management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/>
            <a:r>
              <a:rPr lang="en-US" altLang="zh-CN" sz="3200" dirty="0" smtClean="0">
                <a:latin typeface="Times New Roman" pitchFamily="18" charset="0"/>
              </a:rPr>
              <a:t>Advantages of probabilistic </a:t>
            </a:r>
            <a:r>
              <a:rPr lang="en-US" altLang="zh-CN" sz="3200" dirty="0">
                <a:latin typeface="Times New Roman" pitchFamily="18" charset="0"/>
              </a:rPr>
              <a:t>data </a:t>
            </a:r>
            <a:r>
              <a:rPr lang="en-US" altLang="zh-CN" sz="3200" dirty="0" smtClean="0">
                <a:latin typeface="Times New Roman" pitchFamily="18" charset="0"/>
              </a:rPr>
              <a:t>management</a:t>
            </a:r>
          </a:p>
          <a:p>
            <a:pPr lvl="1" algn="just" eaLnBrk="1" hangingPunct="1"/>
            <a:r>
              <a:rPr lang="en-US" altLang="zh-CN" sz="2800" dirty="0" smtClean="0">
                <a:latin typeface="Times New Roman" pitchFamily="18" charset="0"/>
              </a:rPr>
              <a:t>Directly model uncertain data without corrupting the original data</a:t>
            </a:r>
          </a:p>
          <a:p>
            <a:pPr lvl="1" algn="just" eaLnBrk="1" hangingPunct="1"/>
            <a:r>
              <a:rPr lang="en-US" altLang="zh-CN" sz="2800" dirty="0" smtClean="0">
                <a:latin typeface="Times New Roman" pitchFamily="18" charset="0"/>
              </a:rPr>
              <a:t>Avoid introducing new errors</a:t>
            </a:r>
          </a:p>
          <a:p>
            <a:pPr lvl="1" algn="just" eaLnBrk="1" hangingPunct="1"/>
            <a:r>
              <a:rPr lang="en-US" altLang="zh-CN" sz="2800" dirty="0" smtClean="0">
                <a:latin typeface="Times New Roman" pitchFamily="18" charset="0"/>
              </a:rPr>
              <a:t>Query answering with confidence guarantees</a:t>
            </a:r>
          </a:p>
        </p:txBody>
      </p:sp>
    </p:spTree>
    <p:extLst>
      <p:ext uri="{BB962C8B-B14F-4D97-AF65-F5344CB8AC3E}">
        <p14:creationId xmlns:p14="http://schemas.microsoft.com/office/powerpoint/2010/main" val="693293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6FA375-609F-4380-A649-F26BBCA98A61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26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686800" cy="1139825"/>
          </a:xfrm>
        </p:spPr>
        <p:txBody>
          <a:bodyPr/>
          <a:lstStyle/>
          <a:p>
            <a:pPr eaLnBrk="1" hangingPunct="1"/>
            <a:r>
              <a:rPr lang="en-US" altLang="zh-CN" dirty="0">
                <a:latin typeface="Times New Roman" pitchFamily="18" charset="0"/>
              </a:rPr>
              <a:t>Probabilistic Data </a:t>
            </a:r>
            <a:r>
              <a:rPr lang="en-US" altLang="zh-CN" dirty="0" smtClean="0">
                <a:latin typeface="Times New Roman" pitchFamily="18" charset="0"/>
              </a:rPr>
              <a:t>Management (cont'd)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458200" cy="4530725"/>
          </a:xfrm>
        </p:spPr>
        <p:txBody>
          <a:bodyPr/>
          <a:lstStyle/>
          <a:p>
            <a:pPr algn="just" eaLnBrk="1" hangingPunct="1"/>
            <a:r>
              <a:rPr lang="en-US" altLang="zh-CN" sz="3200" dirty="0" smtClean="0">
                <a:latin typeface="Times New Roman" pitchFamily="18" charset="0"/>
              </a:rPr>
              <a:t>Disadvantages of </a:t>
            </a:r>
            <a:r>
              <a:rPr lang="en-US" altLang="zh-CN" sz="3200" dirty="0">
                <a:latin typeface="Times New Roman" pitchFamily="18" charset="0"/>
              </a:rPr>
              <a:t>probabilistic data </a:t>
            </a:r>
            <a:r>
              <a:rPr lang="en-US" altLang="zh-CN" sz="3200" dirty="0" smtClean="0">
                <a:latin typeface="Times New Roman" pitchFamily="18" charset="0"/>
              </a:rPr>
              <a:t>management</a:t>
            </a:r>
          </a:p>
          <a:p>
            <a:pPr lvl="1" algn="just" eaLnBrk="1" hangingPunct="1"/>
            <a:r>
              <a:rPr lang="en-US" altLang="zh-CN" sz="2800" dirty="0" smtClean="0">
                <a:latin typeface="Times New Roman" pitchFamily="18" charset="0"/>
              </a:rPr>
              <a:t>Effectiveness issue</a:t>
            </a:r>
          </a:p>
          <a:p>
            <a:pPr lvl="2" algn="just" eaLnBrk="1" hangingPunct="1"/>
            <a:r>
              <a:rPr lang="en-US" altLang="zh-CN" sz="2400" dirty="0" smtClean="0">
                <a:latin typeface="Times New Roman" pitchFamily="18" charset="0"/>
              </a:rPr>
              <a:t>How to obtain the probabilities of uncertain data</a:t>
            </a:r>
          </a:p>
          <a:p>
            <a:pPr lvl="2" algn="just" eaLnBrk="1" hangingPunct="1"/>
            <a:r>
              <a:rPr lang="en-US" altLang="zh-CN" sz="2400" dirty="0" smtClean="0">
                <a:latin typeface="Times New Roman" pitchFamily="18" charset="0"/>
              </a:rPr>
              <a:t>How to guarantee confidence of query answers</a:t>
            </a:r>
          </a:p>
          <a:p>
            <a:pPr lvl="1" algn="just" eaLnBrk="1" hangingPunct="1"/>
            <a:r>
              <a:rPr lang="en-US" altLang="zh-CN" sz="2800" dirty="0" smtClean="0">
                <a:latin typeface="Times New Roman" pitchFamily="18" charset="0"/>
              </a:rPr>
              <a:t>Efficiency issue</a:t>
            </a:r>
          </a:p>
          <a:p>
            <a:pPr lvl="2" algn="just" eaLnBrk="1" hangingPunct="1"/>
            <a:r>
              <a:rPr lang="en-US" altLang="zh-CN" sz="2400" dirty="0" smtClean="0">
                <a:latin typeface="Times New Roman" pitchFamily="18" charset="0"/>
              </a:rPr>
              <a:t>Each object/attribute has several possible values</a:t>
            </a:r>
          </a:p>
          <a:p>
            <a:pPr lvl="2" algn="just" eaLnBrk="1" hangingPunct="1"/>
            <a:r>
              <a:rPr lang="en-US" altLang="zh-CN" sz="2400" dirty="0" smtClean="0">
                <a:latin typeface="Times New Roman" pitchFamily="18" charset="0"/>
              </a:rPr>
              <a:t>There are </a:t>
            </a:r>
            <a:r>
              <a:rPr lang="en-US" altLang="zh-CN" sz="2400" smtClean="0">
                <a:latin typeface="Times New Roman" pitchFamily="18" charset="0"/>
              </a:rPr>
              <a:t>totally </a:t>
            </a:r>
            <a:r>
              <a:rPr lang="en-US" altLang="zh-CN" sz="2400" smtClean="0">
                <a:latin typeface="Times New Roman" pitchFamily="18" charset="0"/>
              </a:rPr>
              <a:t>an exponential </a:t>
            </a:r>
            <a:r>
              <a:rPr lang="en-US" altLang="zh-CN" sz="2400" dirty="0" smtClean="0">
                <a:latin typeface="Times New Roman" pitchFamily="18" charset="0"/>
              </a:rPr>
              <a:t>number of possible combinations of object/attribute instances</a:t>
            </a:r>
          </a:p>
          <a:p>
            <a:pPr lvl="2" algn="just" eaLnBrk="1" hangingPunct="1"/>
            <a:r>
              <a:rPr lang="en-US" altLang="zh-CN" sz="2400" dirty="0" smtClean="0">
                <a:latin typeface="Times New Roman" pitchFamily="18" charset="0"/>
              </a:rPr>
              <a:t>Efficient query answering over uncertain data is problematic!</a:t>
            </a:r>
          </a:p>
        </p:txBody>
      </p:sp>
    </p:spTree>
    <p:extLst>
      <p:ext uri="{BB962C8B-B14F-4D97-AF65-F5344CB8AC3E}">
        <p14:creationId xmlns:p14="http://schemas.microsoft.com/office/powerpoint/2010/main" val="1970020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6FA375-609F-4380-A649-F26BBCA98A61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27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Times New Roman" pitchFamily="18" charset="0"/>
              </a:rPr>
              <a:t>Example of Nearest Neighbor Search in Uncertain Databases</a:t>
            </a:r>
            <a:endParaRPr lang="en-US" altLang="zh-CN" dirty="0" smtClean="0">
              <a:latin typeface="Times New Roman" pitchFamily="18" charset="0"/>
            </a:endParaRP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50418" y="1451800"/>
            <a:ext cx="8229600" cy="4530725"/>
          </a:xfrm>
        </p:spPr>
        <p:txBody>
          <a:bodyPr/>
          <a:lstStyle/>
          <a:p>
            <a:pPr algn="just" eaLnBrk="1" hangingPunct="1"/>
            <a:endParaRPr lang="en-US" altLang="zh-CN" sz="3200" dirty="0" smtClean="0">
              <a:latin typeface="Times New Roman" pitchFamily="18" charset="0"/>
            </a:endParaRPr>
          </a:p>
        </p:txBody>
      </p:sp>
      <p:sp>
        <p:nvSpPr>
          <p:cNvPr id="5" name="Oval 18"/>
          <p:cNvSpPr>
            <a:spLocks noChangeArrowheads="1"/>
          </p:cNvSpPr>
          <p:nvPr/>
        </p:nvSpPr>
        <p:spPr bwMode="auto">
          <a:xfrm>
            <a:off x="1973262" y="3489325"/>
            <a:ext cx="215900" cy="2159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Text Box 19"/>
          <p:cNvSpPr txBox="1">
            <a:spLocks noChangeArrowheads="1"/>
          </p:cNvSpPr>
          <p:nvPr/>
        </p:nvSpPr>
        <p:spPr bwMode="auto">
          <a:xfrm>
            <a:off x="1758950" y="3057525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 i="1">
                <a:solidFill>
                  <a:srgbClr val="FF0000"/>
                </a:solidFill>
                <a:latin typeface="Times New Roman" pitchFamily="18" charset="0"/>
              </a:rPr>
              <a:t>q</a:t>
            </a:r>
          </a:p>
        </p:txBody>
      </p:sp>
      <p:sp>
        <p:nvSpPr>
          <p:cNvPr id="8" name="Oval 20"/>
          <p:cNvSpPr>
            <a:spLocks noChangeArrowheads="1"/>
          </p:cNvSpPr>
          <p:nvPr/>
        </p:nvSpPr>
        <p:spPr bwMode="auto">
          <a:xfrm>
            <a:off x="1568450" y="3082925"/>
            <a:ext cx="1014412" cy="1014413"/>
          </a:xfrm>
          <a:prstGeom prst="ellipse">
            <a:avLst/>
          </a:prstGeom>
          <a:noFill/>
          <a:ln w="9525">
            <a:solidFill>
              <a:srgbClr val="00B05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Oval 21"/>
          <p:cNvSpPr>
            <a:spLocks noChangeArrowheads="1"/>
          </p:cNvSpPr>
          <p:nvPr/>
        </p:nvSpPr>
        <p:spPr bwMode="auto">
          <a:xfrm>
            <a:off x="1108075" y="4137025"/>
            <a:ext cx="433387" cy="433388"/>
          </a:xfrm>
          <a:prstGeom prst="ellipse">
            <a:avLst/>
          </a:prstGeom>
          <a:noFill/>
          <a:ln>
            <a:solidFill>
              <a:srgbClr val="3333FF"/>
            </a:solidFill>
            <a:prstDash val="dash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Rectangle 22"/>
          <p:cNvSpPr>
            <a:spLocks noChangeArrowheads="1"/>
          </p:cNvSpPr>
          <p:nvPr/>
        </p:nvSpPr>
        <p:spPr bwMode="auto">
          <a:xfrm>
            <a:off x="533400" y="2192338"/>
            <a:ext cx="3313112" cy="321786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Text Box 23"/>
          <p:cNvSpPr txBox="1">
            <a:spLocks noChangeArrowheads="1"/>
          </p:cNvSpPr>
          <p:nvPr/>
        </p:nvSpPr>
        <p:spPr bwMode="auto">
          <a:xfrm>
            <a:off x="2981325" y="3990975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 i="1">
                <a:solidFill>
                  <a:srgbClr val="3333FF"/>
                </a:solidFill>
                <a:latin typeface="Times New Roman" pitchFamily="18" charset="0"/>
              </a:rPr>
              <a:t>a</a:t>
            </a:r>
          </a:p>
        </p:txBody>
      </p:sp>
      <p:sp>
        <p:nvSpPr>
          <p:cNvPr id="12" name="Text Box 24"/>
          <p:cNvSpPr txBox="1">
            <a:spLocks noChangeArrowheads="1"/>
          </p:cNvSpPr>
          <p:nvPr/>
        </p:nvSpPr>
        <p:spPr bwMode="auto">
          <a:xfrm>
            <a:off x="822325" y="40640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 i="1">
                <a:solidFill>
                  <a:srgbClr val="3333FF"/>
                </a:solidFill>
                <a:latin typeface="Times New Roman" pitchFamily="18" charset="0"/>
              </a:rPr>
              <a:t>d</a:t>
            </a:r>
          </a:p>
        </p:txBody>
      </p:sp>
      <p:sp>
        <p:nvSpPr>
          <p:cNvPr id="13" name="Text Box 25"/>
          <p:cNvSpPr txBox="1">
            <a:spLocks noChangeArrowheads="1"/>
          </p:cNvSpPr>
          <p:nvPr/>
        </p:nvSpPr>
        <p:spPr bwMode="auto">
          <a:xfrm>
            <a:off x="2909887" y="2263775"/>
            <a:ext cx="319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 i="1">
                <a:solidFill>
                  <a:srgbClr val="3333FF"/>
                </a:solidFill>
                <a:latin typeface="Times New Roman" pitchFamily="18" charset="0"/>
              </a:rPr>
              <a:t>e</a:t>
            </a:r>
          </a:p>
        </p:txBody>
      </p:sp>
      <p:sp>
        <p:nvSpPr>
          <p:cNvPr id="14" name="Oval 30"/>
          <p:cNvSpPr>
            <a:spLocks noChangeArrowheads="1"/>
          </p:cNvSpPr>
          <p:nvPr/>
        </p:nvSpPr>
        <p:spPr bwMode="auto">
          <a:xfrm>
            <a:off x="1182687" y="4784725"/>
            <a:ext cx="576263" cy="576263"/>
          </a:xfrm>
          <a:prstGeom prst="ellipse">
            <a:avLst/>
          </a:prstGeom>
          <a:noFill/>
          <a:ln>
            <a:solidFill>
              <a:srgbClr val="3333FF"/>
            </a:solidFill>
            <a:prstDash val="dash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Oval 31"/>
          <p:cNvSpPr>
            <a:spLocks noChangeArrowheads="1"/>
          </p:cNvSpPr>
          <p:nvPr/>
        </p:nvSpPr>
        <p:spPr bwMode="auto">
          <a:xfrm>
            <a:off x="2406650" y="3776663"/>
            <a:ext cx="576262" cy="576262"/>
          </a:xfrm>
          <a:prstGeom prst="ellipse">
            <a:avLst/>
          </a:prstGeom>
          <a:noFill/>
          <a:ln>
            <a:solidFill>
              <a:srgbClr val="3333FF"/>
            </a:solidFill>
            <a:prstDash val="dash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Oval 32"/>
          <p:cNvSpPr>
            <a:spLocks noChangeArrowheads="1"/>
          </p:cNvSpPr>
          <p:nvPr/>
        </p:nvSpPr>
        <p:spPr bwMode="auto">
          <a:xfrm>
            <a:off x="2262187" y="4424363"/>
            <a:ext cx="720725" cy="720725"/>
          </a:xfrm>
          <a:prstGeom prst="ellipse">
            <a:avLst/>
          </a:prstGeom>
          <a:noFill/>
          <a:ln>
            <a:solidFill>
              <a:srgbClr val="3333FF"/>
            </a:solidFill>
            <a:prstDash val="dash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Oval 33"/>
          <p:cNvSpPr>
            <a:spLocks noChangeArrowheads="1"/>
          </p:cNvSpPr>
          <p:nvPr/>
        </p:nvSpPr>
        <p:spPr bwMode="auto">
          <a:xfrm>
            <a:off x="3125787" y="2552700"/>
            <a:ext cx="433388" cy="431800"/>
          </a:xfrm>
          <a:prstGeom prst="ellipse">
            <a:avLst/>
          </a:prstGeom>
          <a:noFill/>
          <a:ln>
            <a:solidFill>
              <a:srgbClr val="3333FF"/>
            </a:solidFill>
            <a:prstDash val="dash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Oval 34"/>
          <p:cNvSpPr>
            <a:spLocks noChangeArrowheads="1"/>
          </p:cNvSpPr>
          <p:nvPr/>
        </p:nvSpPr>
        <p:spPr bwMode="auto">
          <a:xfrm>
            <a:off x="1038225" y="2552700"/>
            <a:ext cx="2089150" cy="2089150"/>
          </a:xfrm>
          <a:prstGeom prst="ellipse">
            <a:avLst/>
          </a:prstGeom>
          <a:noFill/>
          <a:ln w="9525">
            <a:solidFill>
              <a:srgbClr val="00FFFF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Line 48"/>
          <p:cNvSpPr>
            <a:spLocks noChangeShapeType="1"/>
          </p:cNvSpPr>
          <p:nvPr/>
        </p:nvSpPr>
        <p:spPr bwMode="auto">
          <a:xfrm>
            <a:off x="4881118" y="3406013"/>
            <a:ext cx="30956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" name="Oval 49"/>
          <p:cNvSpPr>
            <a:spLocks noChangeArrowheads="1"/>
          </p:cNvSpPr>
          <p:nvPr/>
        </p:nvSpPr>
        <p:spPr bwMode="auto">
          <a:xfrm>
            <a:off x="4766818" y="3304413"/>
            <a:ext cx="215900" cy="2159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Text Box 50"/>
          <p:cNvSpPr txBox="1">
            <a:spLocks noChangeArrowheads="1"/>
          </p:cNvSpPr>
          <p:nvPr/>
        </p:nvSpPr>
        <p:spPr bwMode="auto">
          <a:xfrm>
            <a:off x="4665218" y="347745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 i="1">
                <a:solidFill>
                  <a:srgbClr val="FF0000"/>
                </a:solidFill>
                <a:latin typeface="Times New Roman" pitchFamily="18" charset="0"/>
              </a:rPr>
              <a:t>q</a:t>
            </a:r>
          </a:p>
        </p:txBody>
      </p:sp>
      <p:sp>
        <p:nvSpPr>
          <p:cNvPr id="22" name="Text Box 51"/>
          <p:cNvSpPr txBox="1">
            <a:spLocks noChangeArrowheads="1"/>
          </p:cNvSpPr>
          <p:nvPr/>
        </p:nvSpPr>
        <p:spPr bwMode="auto">
          <a:xfrm>
            <a:off x="5168455" y="3259963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 i="1">
                <a:solidFill>
                  <a:srgbClr val="3333FF"/>
                </a:solidFill>
                <a:latin typeface="Times New Roman" pitchFamily="18" charset="0"/>
              </a:rPr>
              <a:t>a</a:t>
            </a:r>
          </a:p>
        </p:txBody>
      </p:sp>
      <p:sp>
        <p:nvSpPr>
          <p:cNvPr id="23" name="Text Box 52"/>
          <p:cNvSpPr txBox="1">
            <a:spLocks noChangeArrowheads="1"/>
          </p:cNvSpPr>
          <p:nvPr/>
        </p:nvSpPr>
        <p:spPr bwMode="auto">
          <a:xfrm>
            <a:off x="5455793" y="3620325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400" b="1" i="1">
                <a:solidFill>
                  <a:srgbClr val="3333FF"/>
                </a:solidFill>
                <a:latin typeface="Times New Roman" pitchFamily="18" charset="0"/>
              </a:rPr>
              <a:t>d</a:t>
            </a:r>
          </a:p>
        </p:txBody>
      </p:sp>
      <p:sp>
        <p:nvSpPr>
          <p:cNvPr id="24" name="Text Box 53"/>
          <p:cNvSpPr txBox="1">
            <a:spLocks noChangeArrowheads="1"/>
          </p:cNvSpPr>
          <p:nvPr/>
        </p:nvSpPr>
        <p:spPr bwMode="auto">
          <a:xfrm>
            <a:off x="5816155" y="3980688"/>
            <a:ext cx="2889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400" b="1" i="1">
                <a:solidFill>
                  <a:srgbClr val="3333FF"/>
                </a:solidFill>
                <a:latin typeface="Times New Roman" pitchFamily="18" charset="0"/>
              </a:rPr>
              <a:t>b</a:t>
            </a:r>
          </a:p>
        </p:txBody>
      </p:sp>
      <p:sp>
        <p:nvSpPr>
          <p:cNvPr id="25" name="Text Box 54"/>
          <p:cNvSpPr txBox="1">
            <a:spLocks noChangeArrowheads="1"/>
          </p:cNvSpPr>
          <p:nvPr/>
        </p:nvSpPr>
        <p:spPr bwMode="auto">
          <a:xfrm>
            <a:off x="6247955" y="4290250"/>
            <a:ext cx="319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 i="1">
                <a:solidFill>
                  <a:srgbClr val="3333FF"/>
                </a:solidFill>
                <a:latin typeface="Times New Roman" pitchFamily="18" charset="0"/>
              </a:rPr>
              <a:t>c</a:t>
            </a:r>
          </a:p>
        </p:txBody>
      </p:sp>
      <p:sp>
        <p:nvSpPr>
          <p:cNvPr id="26" name="Text Box 55"/>
          <p:cNvSpPr txBox="1">
            <a:spLocks noChangeArrowheads="1"/>
          </p:cNvSpPr>
          <p:nvPr/>
        </p:nvSpPr>
        <p:spPr bwMode="auto">
          <a:xfrm>
            <a:off x="5889180" y="4628388"/>
            <a:ext cx="319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 i="1">
                <a:solidFill>
                  <a:srgbClr val="3333FF"/>
                </a:solidFill>
                <a:latin typeface="Times New Roman" pitchFamily="18" charset="0"/>
              </a:rPr>
              <a:t>e</a:t>
            </a:r>
          </a:p>
        </p:txBody>
      </p:sp>
      <p:grpSp>
        <p:nvGrpSpPr>
          <p:cNvPr id="27" name="Group 56"/>
          <p:cNvGrpSpPr>
            <a:grpSpLocks/>
          </p:cNvGrpSpPr>
          <p:nvPr/>
        </p:nvGrpSpPr>
        <p:grpSpPr bwMode="auto">
          <a:xfrm>
            <a:off x="5097018" y="3332988"/>
            <a:ext cx="574675" cy="157162"/>
            <a:chOff x="3334" y="3113"/>
            <a:chExt cx="362" cy="99"/>
          </a:xfrm>
        </p:grpSpPr>
        <p:sp>
          <p:nvSpPr>
            <p:cNvPr id="28" name="Line 57"/>
            <p:cNvSpPr>
              <a:spLocks noChangeShapeType="1"/>
            </p:cNvSpPr>
            <p:nvPr/>
          </p:nvSpPr>
          <p:spPr bwMode="auto">
            <a:xfrm>
              <a:off x="3334" y="3163"/>
              <a:ext cx="362" cy="0"/>
            </a:xfrm>
            <a:prstGeom prst="line">
              <a:avLst/>
            </a:prstGeom>
            <a:noFill/>
            <a:ln w="28575">
              <a:solidFill>
                <a:srgbClr val="3366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" name="Line 58"/>
            <p:cNvSpPr>
              <a:spLocks noChangeShapeType="1"/>
            </p:cNvSpPr>
            <p:nvPr/>
          </p:nvSpPr>
          <p:spPr bwMode="auto">
            <a:xfrm flipH="1">
              <a:off x="3334" y="3113"/>
              <a:ext cx="0" cy="90"/>
            </a:xfrm>
            <a:prstGeom prst="line">
              <a:avLst/>
            </a:prstGeom>
            <a:noFill/>
            <a:ln w="28575">
              <a:solidFill>
                <a:srgbClr val="3366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" name="Line 59"/>
            <p:cNvSpPr>
              <a:spLocks noChangeShapeType="1"/>
            </p:cNvSpPr>
            <p:nvPr/>
          </p:nvSpPr>
          <p:spPr bwMode="auto">
            <a:xfrm flipH="1">
              <a:off x="3696" y="3117"/>
              <a:ext cx="0" cy="95"/>
            </a:xfrm>
            <a:prstGeom prst="line">
              <a:avLst/>
            </a:prstGeom>
            <a:noFill/>
            <a:ln w="28575">
              <a:solidFill>
                <a:srgbClr val="3366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1" name="Group 60"/>
          <p:cNvGrpSpPr>
            <a:grpSpLocks/>
          </p:cNvGrpSpPr>
          <p:nvPr/>
        </p:nvGrpSpPr>
        <p:grpSpPr bwMode="auto">
          <a:xfrm>
            <a:off x="5455793" y="3620325"/>
            <a:ext cx="433387" cy="157163"/>
            <a:chOff x="3334" y="3113"/>
            <a:chExt cx="362" cy="99"/>
          </a:xfrm>
        </p:grpSpPr>
        <p:sp>
          <p:nvSpPr>
            <p:cNvPr id="32" name="Line 61"/>
            <p:cNvSpPr>
              <a:spLocks noChangeShapeType="1"/>
            </p:cNvSpPr>
            <p:nvPr/>
          </p:nvSpPr>
          <p:spPr bwMode="auto">
            <a:xfrm>
              <a:off x="3334" y="3163"/>
              <a:ext cx="362" cy="0"/>
            </a:xfrm>
            <a:prstGeom prst="line">
              <a:avLst/>
            </a:prstGeom>
            <a:noFill/>
            <a:ln w="28575">
              <a:solidFill>
                <a:srgbClr val="3366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" name="Line 62"/>
            <p:cNvSpPr>
              <a:spLocks noChangeShapeType="1"/>
            </p:cNvSpPr>
            <p:nvPr/>
          </p:nvSpPr>
          <p:spPr bwMode="auto">
            <a:xfrm flipH="1">
              <a:off x="3334" y="3113"/>
              <a:ext cx="0" cy="90"/>
            </a:xfrm>
            <a:prstGeom prst="line">
              <a:avLst/>
            </a:prstGeom>
            <a:noFill/>
            <a:ln w="28575">
              <a:solidFill>
                <a:srgbClr val="3366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" name="Line 63"/>
            <p:cNvSpPr>
              <a:spLocks noChangeShapeType="1"/>
            </p:cNvSpPr>
            <p:nvPr/>
          </p:nvSpPr>
          <p:spPr bwMode="auto">
            <a:xfrm flipH="1">
              <a:off x="3696" y="3117"/>
              <a:ext cx="0" cy="95"/>
            </a:xfrm>
            <a:prstGeom prst="line">
              <a:avLst/>
            </a:prstGeom>
            <a:noFill/>
            <a:ln w="28575">
              <a:solidFill>
                <a:srgbClr val="3366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5" name="Line 64"/>
          <p:cNvSpPr>
            <a:spLocks noChangeShapeType="1"/>
          </p:cNvSpPr>
          <p:nvPr/>
        </p:nvSpPr>
        <p:spPr bwMode="auto">
          <a:xfrm flipV="1">
            <a:off x="5889180" y="3404425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" name="Line 65"/>
          <p:cNvSpPr>
            <a:spLocks noChangeShapeType="1"/>
          </p:cNvSpPr>
          <p:nvPr/>
        </p:nvSpPr>
        <p:spPr bwMode="auto">
          <a:xfrm flipV="1">
            <a:off x="5455793" y="3404425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7" name="Group 66"/>
          <p:cNvGrpSpPr>
            <a:grpSpLocks/>
          </p:cNvGrpSpPr>
          <p:nvPr/>
        </p:nvGrpSpPr>
        <p:grpSpPr bwMode="auto">
          <a:xfrm>
            <a:off x="5528818" y="3980688"/>
            <a:ext cx="863600" cy="157162"/>
            <a:chOff x="3334" y="3113"/>
            <a:chExt cx="362" cy="99"/>
          </a:xfrm>
        </p:grpSpPr>
        <p:sp>
          <p:nvSpPr>
            <p:cNvPr id="38" name="Line 67"/>
            <p:cNvSpPr>
              <a:spLocks noChangeShapeType="1"/>
            </p:cNvSpPr>
            <p:nvPr/>
          </p:nvSpPr>
          <p:spPr bwMode="auto">
            <a:xfrm>
              <a:off x="3334" y="3163"/>
              <a:ext cx="362" cy="0"/>
            </a:xfrm>
            <a:prstGeom prst="line">
              <a:avLst/>
            </a:prstGeom>
            <a:noFill/>
            <a:ln w="28575">
              <a:solidFill>
                <a:srgbClr val="3366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" name="Line 68"/>
            <p:cNvSpPr>
              <a:spLocks noChangeShapeType="1"/>
            </p:cNvSpPr>
            <p:nvPr/>
          </p:nvSpPr>
          <p:spPr bwMode="auto">
            <a:xfrm flipH="1">
              <a:off x="3334" y="3113"/>
              <a:ext cx="0" cy="90"/>
            </a:xfrm>
            <a:prstGeom prst="line">
              <a:avLst/>
            </a:prstGeom>
            <a:noFill/>
            <a:ln w="28575">
              <a:solidFill>
                <a:srgbClr val="3366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" name="Line 69"/>
            <p:cNvSpPr>
              <a:spLocks noChangeShapeType="1"/>
            </p:cNvSpPr>
            <p:nvPr/>
          </p:nvSpPr>
          <p:spPr bwMode="auto">
            <a:xfrm flipH="1">
              <a:off x="3696" y="3117"/>
              <a:ext cx="0" cy="95"/>
            </a:xfrm>
            <a:prstGeom prst="line">
              <a:avLst/>
            </a:prstGeom>
            <a:noFill/>
            <a:ln w="28575">
              <a:solidFill>
                <a:srgbClr val="3366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1" name="Line 70"/>
          <p:cNvSpPr>
            <a:spLocks noChangeShapeType="1"/>
          </p:cNvSpPr>
          <p:nvPr/>
        </p:nvSpPr>
        <p:spPr bwMode="auto">
          <a:xfrm flipV="1">
            <a:off x="5528818" y="3434588"/>
            <a:ext cx="9525" cy="5461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" name="Line 71"/>
          <p:cNvSpPr>
            <a:spLocks noChangeShapeType="1"/>
          </p:cNvSpPr>
          <p:nvPr/>
        </p:nvSpPr>
        <p:spPr bwMode="auto">
          <a:xfrm flipV="1">
            <a:off x="6392418" y="3404425"/>
            <a:ext cx="9525" cy="57626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43" name="Group 73"/>
          <p:cNvGrpSpPr>
            <a:grpSpLocks/>
          </p:cNvGrpSpPr>
          <p:nvPr/>
        </p:nvGrpSpPr>
        <p:grpSpPr bwMode="auto">
          <a:xfrm>
            <a:off x="6105080" y="4339463"/>
            <a:ext cx="576263" cy="157162"/>
            <a:chOff x="3334" y="3113"/>
            <a:chExt cx="362" cy="99"/>
          </a:xfrm>
        </p:grpSpPr>
        <p:sp>
          <p:nvSpPr>
            <p:cNvPr id="44" name="Line 74"/>
            <p:cNvSpPr>
              <a:spLocks noChangeShapeType="1"/>
            </p:cNvSpPr>
            <p:nvPr/>
          </p:nvSpPr>
          <p:spPr bwMode="auto">
            <a:xfrm>
              <a:off x="3334" y="3163"/>
              <a:ext cx="362" cy="0"/>
            </a:xfrm>
            <a:prstGeom prst="line">
              <a:avLst/>
            </a:prstGeom>
            <a:noFill/>
            <a:ln w="28575">
              <a:solidFill>
                <a:srgbClr val="3366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" name="Line 75"/>
            <p:cNvSpPr>
              <a:spLocks noChangeShapeType="1"/>
            </p:cNvSpPr>
            <p:nvPr/>
          </p:nvSpPr>
          <p:spPr bwMode="auto">
            <a:xfrm flipH="1">
              <a:off x="3334" y="3113"/>
              <a:ext cx="0" cy="90"/>
            </a:xfrm>
            <a:prstGeom prst="line">
              <a:avLst/>
            </a:prstGeom>
            <a:noFill/>
            <a:ln w="28575">
              <a:solidFill>
                <a:srgbClr val="3366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" name="Line 76"/>
            <p:cNvSpPr>
              <a:spLocks noChangeShapeType="1"/>
            </p:cNvSpPr>
            <p:nvPr/>
          </p:nvSpPr>
          <p:spPr bwMode="auto">
            <a:xfrm flipH="1">
              <a:off x="3696" y="3117"/>
              <a:ext cx="0" cy="95"/>
            </a:xfrm>
            <a:prstGeom prst="line">
              <a:avLst/>
            </a:prstGeom>
            <a:noFill/>
            <a:ln w="28575">
              <a:solidFill>
                <a:srgbClr val="3366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7" name="Line 77"/>
          <p:cNvSpPr>
            <a:spLocks noChangeShapeType="1"/>
          </p:cNvSpPr>
          <p:nvPr/>
        </p:nvSpPr>
        <p:spPr bwMode="auto">
          <a:xfrm flipV="1">
            <a:off x="6105080" y="3404425"/>
            <a:ext cx="9525" cy="935038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" name="Line 78"/>
          <p:cNvSpPr>
            <a:spLocks noChangeShapeType="1"/>
          </p:cNvSpPr>
          <p:nvPr/>
        </p:nvSpPr>
        <p:spPr bwMode="auto">
          <a:xfrm flipV="1">
            <a:off x="6681343" y="3404425"/>
            <a:ext cx="9525" cy="935038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" name="Text Box 79"/>
          <p:cNvSpPr txBox="1">
            <a:spLocks noChangeArrowheads="1"/>
          </p:cNvSpPr>
          <p:nvPr/>
        </p:nvSpPr>
        <p:spPr bwMode="auto">
          <a:xfrm>
            <a:off x="6968680" y="3475863"/>
            <a:ext cx="14938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b="1" i="1">
                <a:latin typeface="Times New Roman" pitchFamily="18" charset="0"/>
              </a:rPr>
              <a:t>distance to q</a:t>
            </a:r>
          </a:p>
        </p:txBody>
      </p:sp>
      <p:grpSp>
        <p:nvGrpSpPr>
          <p:cNvPr id="50" name="Group 80"/>
          <p:cNvGrpSpPr>
            <a:grpSpLocks/>
          </p:cNvGrpSpPr>
          <p:nvPr/>
        </p:nvGrpSpPr>
        <p:grpSpPr bwMode="auto">
          <a:xfrm>
            <a:off x="5816155" y="4699825"/>
            <a:ext cx="431800" cy="142875"/>
            <a:chOff x="3334" y="3113"/>
            <a:chExt cx="362" cy="99"/>
          </a:xfrm>
        </p:grpSpPr>
        <p:sp>
          <p:nvSpPr>
            <p:cNvPr id="51" name="Line 81"/>
            <p:cNvSpPr>
              <a:spLocks noChangeShapeType="1"/>
            </p:cNvSpPr>
            <p:nvPr/>
          </p:nvSpPr>
          <p:spPr bwMode="auto">
            <a:xfrm>
              <a:off x="3334" y="3163"/>
              <a:ext cx="362" cy="0"/>
            </a:xfrm>
            <a:prstGeom prst="line">
              <a:avLst/>
            </a:prstGeom>
            <a:noFill/>
            <a:ln w="28575">
              <a:solidFill>
                <a:srgbClr val="3366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" name="Line 82"/>
            <p:cNvSpPr>
              <a:spLocks noChangeShapeType="1"/>
            </p:cNvSpPr>
            <p:nvPr/>
          </p:nvSpPr>
          <p:spPr bwMode="auto">
            <a:xfrm flipH="1">
              <a:off x="3334" y="3113"/>
              <a:ext cx="0" cy="90"/>
            </a:xfrm>
            <a:prstGeom prst="line">
              <a:avLst/>
            </a:prstGeom>
            <a:noFill/>
            <a:ln w="28575">
              <a:solidFill>
                <a:srgbClr val="3366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" name="Line 83"/>
            <p:cNvSpPr>
              <a:spLocks noChangeShapeType="1"/>
            </p:cNvSpPr>
            <p:nvPr/>
          </p:nvSpPr>
          <p:spPr bwMode="auto">
            <a:xfrm flipH="1">
              <a:off x="3696" y="3117"/>
              <a:ext cx="0" cy="95"/>
            </a:xfrm>
            <a:prstGeom prst="line">
              <a:avLst/>
            </a:prstGeom>
            <a:noFill/>
            <a:ln w="28575">
              <a:solidFill>
                <a:srgbClr val="3366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4" name="Line 84"/>
          <p:cNvSpPr>
            <a:spLocks noChangeShapeType="1"/>
          </p:cNvSpPr>
          <p:nvPr/>
        </p:nvSpPr>
        <p:spPr bwMode="auto">
          <a:xfrm flipV="1">
            <a:off x="5816155" y="3404425"/>
            <a:ext cx="9525" cy="12954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" name="Line 85"/>
          <p:cNvSpPr>
            <a:spLocks noChangeShapeType="1"/>
          </p:cNvSpPr>
          <p:nvPr/>
        </p:nvSpPr>
        <p:spPr bwMode="auto">
          <a:xfrm flipV="1">
            <a:off x="6247955" y="3404425"/>
            <a:ext cx="9525" cy="12954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" name="Line 86"/>
          <p:cNvSpPr>
            <a:spLocks noChangeShapeType="1"/>
          </p:cNvSpPr>
          <p:nvPr/>
        </p:nvSpPr>
        <p:spPr bwMode="auto">
          <a:xfrm>
            <a:off x="2179637" y="3665538"/>
            <a:ext cx="298450" cy="254000"/>
          </a:xfrm>
          <a:prstGeom prst="line">
            <a:avLst/>
          </a:prstGeom>
          <a:noFill/>
          <a:ln w="9525">
            <a:solidFill>
              <a:schemeClr val="bg2"/>
            </a:solidFill>
            <a:prstDash val="dash"/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" name="Line 87"/>
          <p:cNvSpPr>
            <a:spLocks noChangeShapeType="1"/>
          </p:cNvSpPr>
          <p:nvPr/>
        </p:nvSpPr>
        <p:spPr bwMode="auto">
          <a:xfrm>
            <a:off x="2478087" y="3919538"/>
            <a:ext cx="431800" cy="360362"/>
          </a:xfrm>
          <a:prstGeom prst="line">
            <a:avLst/>
          </a:prstGeom>
          <a:noFill/>
          <a:ln w="9525">
            <a:solidFill>
              <a:schemeClr val="bg2"/>
            </a:solidFill>
            <a:prstDash val="dash"/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" name="Text Box 88"/>
          <p:cNvSpPr txBox="1">
            <a:spLocks noChangeArrowheads="1"/>
          </p:cNvSpPr>
          <p:nvPr/>
        </p:nvSpPr>
        <p:spPr bwMode="auto">
          <a:xfrm>
            <a:off x="2478087" y="4567238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 i="1">
                <a:solidFill>
                  <a:srgbClr val="3333FF"/>
                </a:solidFill>
                <a:latin typeface="Times New Roman" pitchFamily="18" charset="0"/>
              </a:rPr>
              <a:t>b</a:t>
            </a:r>
          </a:p>
        </p:txBody>
      </p:sp>
      <p:sp>
        <p:nvSpPr>
          <p:cNvPr id="59" name="Text Box 89"/>
          <p:cNvSpPr txBox="1">
            <a:spLocks noChangeArrowheads="1"/>
          </p:cNvSpPr>
          <p:nvPr/>
        </p:nvSpPr>
        <p:spPr bwMode="auto">
          <a:xfrm>
            <a:off x="1254125" y="4856163"/>
            <a:ext cx="3190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 i="1">
                <a:solidFill>
                  <a:srgbClr val="3333FF"/>
                </a:solidFill>
                <a:latin typeface="Times New Roman" pitchFamily="18" charset="0"/>
              </a:rPr>
              <a:t>c</a:t>
            </a:r>
          </a:p>
        </p:txBody>
      </p:sp>
      <p:sp>
        <p:nvSpPr>
          <p:cNvPr id="60" name="Text Box 91"/>
          <p:cNvSpPr txBox="1">
            <a:spLocks noChangeArrowheads="1"/>
          </p:cNvSpPr>
          <p:nvPr/>
        </p:nvSpPr>
        <p:spPr bwMode="auto">
          <a:xfrm>
            <a:off x="533400" y="2192338"/>
            <a:ext cx="226298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b="1" i="1" dirty="0" smtClean="0">
                <a:latin typeface="Times New Roman" pitchFamily="18" charset="0"/>
              </a:rPr>
              <a:t>probabilistic database</a:t>
            </a:r>
            <a:endParaRPr lang="en-US" b="1" i="1" dirty="0">
              <a:latin typeface="Times New Roman" pitchFamily="18" charset="0"/>
            </a:endParaRPr>
          </a:p>
        </p:txBody>
      </p:sp>
      <p:sp>
        <p:nvSpPr>
          <p:cNvPr id="61" name="Text Box 72"/>
          <p:cNvSpPr txBox="1">
            <a:spLocks noChangeArrowheads="1"/>
          </p:cNvSpPr>
          <p:nvPr/>
        </p:nvSpPr>
        <p:spPr bwMode="auto">
          <a:xfrm>
            <a:off x="626867" y="5562599"/>
            <a:ext cx="312617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 i="1" dirty="0" smtClean="0">
                <a:latin typeface="Times New Roman" pitchFamily="18" charset="0"/>
              </a:rPr>
              <a:t>nearest neighbor query</a:t>
            </a:r>
            <a:endParaRPr lang="en-US" sz="2400" b="1" i="1" dirty="0">
              <a:latin typeface="Times New Roman" pitchFamily="18" charset="0"/>
            </a:endParaRPr>
          </a:p>
        </p:txBody>
      </p:sp>
      <p:grpSp>
        <p:nvGrpSpPr>
          <p:cNvPr id="68" name="Group 67"/>
          <p:cNvGrpSpPr/>
          <p:nvPr/>
        </p:nvGrpSpPr>
        <p:grpSpPr>
          <a:xfrm>
            <a:off x="2693987" y="3717163"/>
            <a:ext cx="102393" cy="95250"/>
            <a:chOff x="4982718" y="6400800"/>
            <a:chExt cx="185737" cy="152400"/>
          </a:xfrm>
        </p:grpSpPr>
        <p:cxnSp>
          <p:nvCxnSpPr>
            <p:cNvPr id="69" name="Straight Connector 68"/>
            <p:cNvCxnSpPr/>
            <p:nvPr/>
          </p:nvCxnSpPr>
          <p:spPr>
            <a:xfrm flipH="1">
              <a:off x="5001768" y="6400800"/>
              <a:ext cx="166687" cy="152400"/>
            </a:xfrm>
            <a:prstGeom prst="line">
              <a:avLst/>
            </a:prstGeom>
            <a:ln w="38100" cmpd="sng">
              <a:solidFill>
                <a:srgbClr val="3333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>
              <a:off x="4982718" y="6400800"/>
              <a:ext cx="185737" cy="152400"/>
            </a:xfrm>
            <a:prstGeom prst="line">
              <a:avLst/>
            </a:prstGeom>
            <a:ln w="38100" cmpd="sng">
              <a:solidFill>
                <a:srgbClr val="3333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0" name="Group 79"/>
          <p:cNvGrpSpPr/>
          <p:nvPr/>
        </p:nvGrpSpPr>
        <p:grpSpPr>
          <a:xfrm>
            <a:off x="2846387" y="3869563"/>
            <a:ext cx="102393" cy="95250"/>
            <a:chOff x="4982718" y="6400800"/>
            <a:chExt cx="185737" cy="152400"/>
          </a:xfrm>
        </p:grpSpPr>
        <p:cxnSp>
          <p:nvCxnSpPr>
            <p:cNvPr id="81" name="Straight Connector 80"/>
            <p:cNvCxnSpPr/>
            <p:nvPr/>
          </p:nvCxnSpPr>
          <p:spPr>
            <a:xfrm flipH="1">
              <a:off x="5001768" y="6400800"/>
              <a:ext cx="166687" cy="152400"/>
            </a:xfrm>
            <a:prstGeom prst="line">
              <a:avLst/>
            </a:prstGeom>
            <a:ln w="38100" cmpd="sng">
              <a:solidFill>
                <a:srgbClr val="3333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>
              <a:off x="4982718" y="6400800"/>
              <a:ext cx="185737" cy="152400"/>
            </a:xfrm>
            <a:prstGeom prst="line">
              <a:avLst/>
            </a:prstGeom>
            <a:ln w="38100" cmpd="sng">
              <a:solidFill>
                <a:srgbClr val="3333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3" name="Group 82"/>
          <p:cNvGrpSpPr/>
          <p:nvPr/>
        </p:nvGrpSpPr>
        <p:grpSpPr>
          <a:xfrm>
            <a:off x="2575686" y="4041775"/>
            <a:ext cx="102393" cy="95250"/>
            <a:chOff x="4982718" y="6400800"/>
            <a:chExt cx="185737" cy="152400"/>
          </a:xfrm>
        </p:grpSpPr>
        <p:cxnSp>
          <p:nvCxnSpPr>
            <p:cNvPr id="84" name="Straight Connector 83"/>
            <p:cNvCxnSpPr/>
            <p:nvPr/>
          </p:nvCxnSpPr>
          <p:spPr>
            <a:xfrm flipH="1">
              <a:off x="5001768" y="6400800"/>
              <a:ext cx="166687" cy="152400"/>
            </a:xfrm>
            <a:prstGeom prst="line">
              <a:avLst/>
            </a:prstGeom>
            <a:ln w="38100" cmpd="sng">
              <a:solidFill>
                <a:srgbClr val="3333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>
              <a:off x="4982718" y="6400800"/>
              <a:ext cx="185737" cy="152400"/>
            </a:xfrm>
            <a:prstGeom prst="line">
              <a:avLst/>
            </a:prstGeom>
            <a:ln w="38100" cmpd="sng">
              <a:solidFill>
                <a:srgbClr val="3333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6" name="Group 85"/>
          <p:cNvGrpSpPr/>
          <p:nvPr/>
        </p:nvGrpSpPr>
        <p:grpSpPr>
          <a:xfrm>
            <a:off x="2447132" y="4195000"/>
            <a:ext cx="102393" cy="95250"/>
            <a:chOff x="4982718" y="6400800"/>
            <a:chExt cx="185737" cy="152400"/>
          </a:xfrm>
        </p:grpSpPr>
        <p:cxnSp>
          <p:nvCxnSpPr>
            <p:cNvPr id="87" name="Straight Connector 86"/>
            <p:cNvCxnSpPr/>
            <p:nvPr/>
          </p:nvCxnSpPr>
          <p:spPr>
            <a:xfrm flipH="1">
              <a:off x="5001768" y="6400800"/>
              <a:ext cx="166687" cy="152400"/>
            </a:xfrm>
            <a:prstGeom prst="line">
              <a:avLst/>
            </a:prstGeom>
            <a:ln w="38100" cmpd="sng">
              <a:solidFill>
                <a:srgbClr val="3333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>
              <a:off x="4982718" y="6400800"/>
              <a:ext cx="185737" cy="152400"/>
            </a:xfrm>
            <a:prstGeom prst="line">
              <a:avLst/>
            </a:prstGeom>
            <a:ln w="38100" cmpd="sng">
              <a:solidFill>
                <a:srgbClr val="3333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9" name="Group 88"/>
          <p:cNvGrpSpPr/>
          <p:nvPr/>
        </p:nvGrpSpPr>
        <p:grpSpPr>
          <a:xfrm>
            <a:off x="2846386" y="4220401"/>
            <a:ext cx="102393" cy="95250"/>
            <a:chOff x="4982718" y="6400800"/>
            <a:chExt cx="185737" cy="152400"/>
          </a:xfrm>
        </p:grpSpPr>
        <p:cxnSp>
          <p:nvCxnSpPr>
            <p:cNvPr id="90" name="Straight Connector 89"/>
            <p:cNvCxnSpPr/>
            <p:nvPr/>
          </p:nvCxnSpPr>
          <p:spPr>
            <a:xfrm flipH="1">
              <a:off x="5001768" y="6400800"/>
              <a:ext cx="166687" cy="152400"/>
            </a:xfrm>
            <a:prstGeom prst="line">
              <a:avLst/>
            </a:prstGeom>
            <a:ln w="38100" cmpd="sng">
              <a:solidFill>
                <a:srgbClr val="3333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Connector 90"/>
            <p:cNvCxnSpPr/>
            <p:nvPr/>
          </p:nvCxnSpPr>
          <p:spPr>
            <a:xfrm>
              <a:off x="4982718" y="6400800"/>
              <a:ext cx="185737" cy="152400"/>
            </a:xfrm>
            <a:prstGeom prst="line">
              <a:avLst/>
            </a:prstGeom>
            <a:ln w="38100" cmpd="sng">
              <a:solidFill>
                <a:srgbClr val="3333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2" name="Group 91"/>
          <p:cNvGrpSpPr/>
          <p:nvPr/>
        </p:nvGrpSpPr>
        <p:grpSpPr>
          <a:xfrm>
            <a:off x="2851637" y="4004469"/>
            <a:ext cx="102393" cy="95250"/>
            <a:chOff x="4982718" y="6400800"/>
            <a:chExt cx="185737" cy="152400"/>
          </a:xfrm>
        </p:grpSpPr>
        <p:cxnSp>
          <p:nvCxnSpPr>
            <p:cNvPr id="93" name="Straight Connector 92"/>
            <p:cNvCxnSpPr/>
            <p:nvPr/>
          </p:nvCxnSpPr>
          <p:spPr>
            <a:xfrm flipH="1">
              <a:off x="5001768" y="6400800"/>
              <a:ext cx="166687" cy="152400"/>
            </a:xfrm>
            <a:prstGeom prst="line">
              <a:avLst/>
            </a:prstGeom>
            <a:ln w="38100" cmpd="sng">
              <a:solidFill>
                <a:srgbClr val="3333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Connector 93"/>
            <p:cNvCxnSpPr/>
            <p:nvPr/>
          </p:nvCxnSpPr>
          <p:spPr>
            <a:xfrm>
              <a:off x="4982718" y="6400800"/>
              <a:ext cx="185737" cy="152400"/>
            </a:xfrm>
            <a:prstGeom prst="line">
              <a:avLst/>
            </a:prstGeom>
            <a:ln w="38100" cmpd="sng">
              <a:solidFill>
                <a:srgbClr val="3333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101" name="Straight Connector 4100"/>
          <p:cNvCxnSpPr/>
          <p:nvPr/>
        </p:nvCxnSpPr>
        <p:spPr>
          <a:xfrm>
            <a:off x="2987043" y="4353719"/>
            <a:ext cx="1539035" cy="95964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Text Box 79"/>
          <p:cNvSpPr txBox="1">
            <a:spLocks noChangeArrowheads="1"/>
          </p:cNvSpPr>
          <p:nvPr/>
        </p:nvSpPr>
        <p:spPr bwMode="auto">
          <a:xfrm>
            <a:off x="4342667" y="5358444"/>
            <a:ext cx="232467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b="1" i="1" dirty="0" smtClean="0">
                <a:latin typeface="Times New Roman" pitchFamily="18" charset="0"/>
              </a:rPr>
              <a:t>instances of object a</a:t>
            </a:r>
            <a:endParaRPr lang="en-US" sz="2000" b="1" i="1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3293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6FA375-609F-4380-A649-F26BBCA98A61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28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Times New Roman" pitchFamily="18" charset="0"/>
              </a:rPr>
              <a:t>Exercises</a:t>
            </a:r>
            <a:endParaRPr lang="en-US" altLang="zh-CN" dirty="0" smtClean="0">
              <a:latin typeface="Times New Roman" pitchFamily="18" charset="0"/>
            </a:endParaRP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75112" y="1600200"/>
            <a:ext cx="4687888" cy="4530725"/>
          </a:xfrm>
        </p:spPr>
        <p:txBody>
          <a:bodyPr>
            <a:normAutofit/>
          </a:bodyPr>
          <a:lstStyle/>
          <a:p>
            <a:pPr algn="just" eaLnBrk="1" hangingPunct="1"/>
            <a:r>
              <a:rPr lang="en-US" altLang="zh-CN" sz="3200" dirty="0" smtClean="0">
                <a:latin typeface="Times New Roman" pitchFamily="18" charset="0"/>
              </a:rPr>
              <a:t>Assume that:</a:t>
            </a:r>
          </a:p>
          <a:p>
            <a:pPr lvl="1" algn="just" eaLnBrk="1" hangingPunct="1"/>
            <a:r>
              <a:rPr lang="en-US" altLang="zh-CN" sz="2800" dirty="0" smtClean="0">
                <a:latin typeface="Times New Roman" pitchFamily="18" charset="0"/>
              </a:rPr>
              <a:t>Uncertain object </a:t>
            </a:r>
            <a:r>
              <a:rPr lang="en-US" altLang="zh-CN" sz="2800" i="1" dirty="0" smtClean="0">
                <a:latin typeface="Times New Roman" pitchFamily="18" charset="0"/>
              </a:rPr>
              <a:t>a</a:t>
            </a:r>
            <a:r>
              <a:rPr lang="en-US" altLang="zh-CN" sz="2800" dirty="0" smtClean="0">
                <a:latin typeface="Times New Roman" pitchFamily="18" charset="0"/>
              </a:rPr>
              <a:t> has 6 possible instances, and</a:t>
            </a:r>
          </a:p>
          <a:p>
            <a:pPr lvl="1" algn="just" eaLnBrk="1" hangingPunct="1"/>
            <a:r>
              <a:rPr lang="en-US" altLang="zh-CN" sz="2800" dirty="0">
                <a:latin typeface="Times New Roman" pitchFamily="18" charset="0"/>
              </a:rPr>
              <a:t>E</a:t>
            </a:r>
            <a:r>
              <a:rPr lang="en-US" altLang="zh-CN" sz="2800" dirty="0" smtClean="0">
                <a:latin typeface="Times New Roman" pitchFamily="18" charset="0"/>
              </a:rPr>
              <a:t>ach of the rest uncertain objects, </a:t>
            </a:r>
            <a:r>
              <a:rPr lang="en-US" altLang="zh-CN" sz="2800" i="1" dirty="0" smtClean="0">
                <a:latin typeface="Times New Roman" pitchFamily="18" charset="0"/>
              </a:rPr>
              <a:t>b ~ e</a:t>
            </a:r>
            <a:r>
              <a:rPr lang="en-US" altLang="zh-CN" sz="2800" dirty="0" smtClean="0">
                <a:latin typeface="Times New Roman" pitchFamily="18" charset="0"/>
              </a:rPr>
              <a:t> has 2 possible instances</a:t>
            </a:r>
          </a:p>
          <a:p>
            <a:pPr algn="just" eaLnBrk="1" hangingPunct="1"/>
            <a:r>
              <a:rPr lang="en-US" altLang="zh-CN" sz="3200" dirty="0" smtClean="0">
                <a:latin typeface="Times New Roman" pitchFamily="18" charset="0"/>
              </a:rPr>
              <a:t>How many possible combinations of object instances in this database?</a:t>
            </a:r>
          </a:p>
        </p:txBody>
      </p:sp>
      <p:sp>
        <p:nvSpPr>
          <p:cNvPr id="5" name="Oval 18"/>
          <p:cNvSpPr>
            <a:spLocks noChangeArrowheads="1"/>
          </p:cNvSpPr>
          <p:nvPr/>
        </p:nvSpPr>
        <p:spPr bwMode="auto">
          <a:xfrm>
            <a:off x="1973262" y="3489325"/>
            <a:ext cx="215900" cy="2159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Text Box 19"/>
          <p:cNvSpPr txBox="1">
            <a:spLocks noChangeArrowheads="1"/>
          </p:cNvSpPr>
          <p:nvPr/>
        </p:nvSpPr>
        <p:spPr bwMode="auto">
          <a:xfrm>
            <a:off x="1758950" y="3057525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 i="1">
                <a:solidFill>
                  <a:srgbClr val="FF0000"/>
                </a:solidFill>
                <a:latin typeface="Times New Roman" pitchFamily="18" charset="0"/>
              </a:rPr>
              <a:t>q</a:t>
            </a:r>
          </a:p>
        </p:txBody>
      </p:sp>
      <p:sp>
        <p:nvSpPr>
          <p:cNvPr id="8" name="Oval 20"/>
          <p:cNvSpPr>
            <a:spLocks noChangeArrowheads="1"/>
          </p:cNvSpPr>
          <p:nvPr/>
        </p:nvSpPr>
        <p:spPr bwMode="auto">
          <a:xfrm>
            <a:off x="1568450" y="3082925"/>
            <a:ext cx="1014412" cy="1014413"/>
          </a:xfrm>
          <a:prstGeom prst="ellipse">
            <a:avLst/>
          </a:prstGeom>
          <a:noFill/>
          <a:ln w="9525">
            <a:solidFill>
              <a:srgbClr val="00B05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Oval 21"/>
          <p:cNvSpPr>
            <a:spLocks noChangeArrowheads="1"/>
          </p:cNvSpPr>
          <p:nvPr/>
        </p:nvSpPr>
        <p:spPr bwMode="auto">
          <a:xfrm>
            <a:off x="1108075" y="4137025"/>
            <a:ext cx="433387" cy="433388"/>
          </a:xfrm>
          <a:prstGeom prst="ellipse">
            <a:avLst/>
          </a:prstGeom>
          <a:noFill/>
          <a:ln>
            <a:solidFill>
              <a:srgbClr val="3333FF"/>
            </a:solidFill>
            <a:prstDash val="dash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Rectangle 22"/>
          <p:cNvSpPr>
            <a:spLocks noChangeArrowheads="1"/>
          </p:cNvSpPr>
          <p:nvPr/>
        </p:nvSpPr>
        <p:spPr bwMode="auto">
          <a:xfrm>
            <a:off x="533400" y="2192338"/>
            <a:ext cx="3313112" cy="321786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Text Box 23"/>
          <p:cNvSpPr txBox="1">
            <a:spLocks noChangeArrowheads="1"/>
          </p:cNvSpPr>
          <p:nvPr/>
        </p:nvSpPr>
        <p:spPr bwMode="auto">
          <a:xfrm>
            <a:off x="2981325" y="3990975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 i="1">
                <a:solidFill>
                  <a:srgbClr val="3333FF"/>
                </a:solidFill>
                <a:latin typeface="Times New Roman" pitchFamily="18" charset="0"/>
              </a:rPr>
              <a:t>a</a:t>
            </a:r>
          </a:p>
        </p:txBody>
      </p:sp>
      <p:sp>
        <p:nvSpPr>
          <p:cNvPr id="12" name="Text Box 24"/>
          <p:cNvSpPr txBox="1">
            <a:spLocks noChangeArrowheads="1"/>
          </p:cNvSpPr>
          <p:nvPr/>
        </p:nvSpPr>
        <p:spPr bwMode="auto">
          <a:xfrm>
            <a:off x="822325" y="40640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 i="1">
                <a:solidFill>
                  <a:srgbClr val="3333FF"/>
                </a:solidFill>
                <a:latin typeface="Times New Roman" pitchFamily="18" charset="0"/>
              </a:rPr>
              <a:t>d</a:t>
            </a:r>
          </a:p>
        </p:txBody>
      </p:sp>
      <p:sp>
        <p:nvSpPr>
          <p:cNvPr id="13" name="Text Box 25"/>
          <p:cNvSpPr txBox="1">
            <a:spLocks noChangeArrowheads="1"/>
          </p:cNvSpPr>
          <p:nvPr/>
        </p:nvSpPr>
        <p:spPr bwMode="auto">
          <a:xfrm>
            <a:off x="2909887" y="2263775"/>
            <a:ext cx="319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 i="1">
                <a:solidFill>
                  <a:srgbClr val="3333FF"/>
                </a:solidFill>
                <a:latin typeface="Times New Roman" pitchFamily="18" charset="0"/>
              </a:rPr>
              <a:t>e</a:t>
            </a:r>
          </a:p>
        </p:txBody>
      </p:sp>
      <p:sp>
        <p:nvSpPr>
          <p:cNvPr id="14" name="Oval 30"/>
          <p:cNvSpPr>
            <a:spLocks noChangeArrowheads="1"/>
          </p:cNvSpPr>
          <p:nvPr/>
        </p:nvSpPr>
        <p:spPr bwMode="auto">
          <a:xfrm>
            <a:off x="1182687" y="4784725"/>
            <a:ext cx="576263" cy="576263"/>
          </a:xfrm>
          <a:prstGeom prst="ellipse">
            <a:avLst/>
          </a:prstGeom>
          <a:noFill/>
          <a:ln>
            <a:solidFill>
              <a:srgbClr val="3333FF"/>
            </a:solidFill>
            <a:prstDash val="dash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Oval 31"/>
          <p:cNvSpPr>
            <a:spLocks noChangeArrowheads="1"/>
          </p:cNvSpPr>
          <p:nvPr/>
        </p:nvSpPr>
        <p:spPr bwMode="auto">
          <a:xfrm>
            <a:off x="2406650" y="3776663"/>
            <a:ext cx="576262" cy="576262"/>
          </a:xfrm>
          <a:prstGeom prst="ellipse">
            <a:avLst/>
          </a:prstGeom>
          <a:noFill/>
          <a:ln>
            <a:solidFill>
              <a:srgbClr val="3333FF"/>
            </a:solidFill>
            <a:prstDash val="dash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Oval 32"/>
          <p:cNvSpPr>
            <a:spLocks noChangeArrowheads="1"/>
          </p:cNvSpPr>
          <p:nvPr/>
        </p:nvSpPr>
        <p:spPr bwMode="auto">
          <a:xfrm>
            <a:off x="2262187" y="4424363"/>
            <a:ext cx="720725" cy="720725"/>
          </a:xfrm>
          <a:prstGeom prst="ellipse">
            <a:avLst/>
          </a:prstGeom>
          <a:noFill/>
          <a:ln>
            <a:solidFill>
              <a:srgbClr val="3333FF"/>
            </a:solidFill>
            <a:prstDash val="dash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Oval 33"/>
          <p:cNvSpPr>
            <a:spLocks noChangeArrowheads="1"/>
          </p:cNvSpPr>
          <p:nvPr/>
        </p:nvSpPr>
        <p:spPr bwMode="auto">
          <a:xfrm>
            <a:off x="3125787" y="2552700"/>
            <a:ext cx="433388" cy="431800"/>
          </a:xfrm>
          <a:prstGeom prst="ellipse">
            <a:avLst/>
          </a:prstGeom>
          <a:noFill/>
          <a:ln>
            <a:solidFill>
              <a:srgbClr val="3333FF"/>
            </a:solidFill>
            <a:prstDash val="dash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Oval 34"/>
          <p:cNvSpPr>
            <a:spLocks noChangeArrowheads="1"/>
          </p:cNvSpPr>
          <p:nvPr/>
        </p:nvSpPr>
        <p:spPr bwMode="auto">
          <a:xfrm>
            <a:off x="1038225" y="2552700"/>
            <a:ext cx="2089150" cy="2089150"/>
          </a:xfrm>
          <a:prstGeom prst="ellipse">
            <a:avLst/>
          </a:prstGeom>
          <a:noFill/>
          <a:ln w="9525">
            <a:solidFill>
              <a:srgbClr val="00FFFF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Line 86"/>
          <p:cNvSpPr>
            <a:spLocks noChangeShapeType="1"/>
          </p:cNvSpPr>
          <p:nvPr/>
        </p:nvSpPr>
        <p:spPr bwMode="auto">
          <a:xfrm>
            <a:off x="2179637" y="3665538"/>
            <a:ext cx="298450" cy="254000"/>
          </a:xfrm>
          <a:prstGeom prst="line">
            <a:avLst/>
          </a:prstGeom>
          <a:noFill/>
          <a:ln w="9525">
            <a:solidFill>
              <a:schemeClr val="bg2"/>
            </a:solidFill>
            <a:prstDash val="dash"/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" name="Line 87"/>
          <p:cNvSpPr>
            <a:spLocks noChangeShapeType="1"/>
          </p:cNvSpPr>
          <p:nvPr/>
        </p:nvSpPr>
        <p:spPr bwMode="auto">
          <a:xfrm>
            <a:off x="2478087" y="3919538"/>
            <a:ext cx="431800" cy="360362"/>
          </a:xfrm>
          <a:prstGeom prst="line">
            <a:avLst/>
          </a:prstGeom>
          <a:noFill/>
          <a:ln w="9525">
            <a:solidFill>
              <a:schemeClr val="bg2"/>
            </a:solidFill>
            <a:prstDash val="dash"/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" name="Text Box 88"/>
          <p:cNvSpPr txBox="1">
            <a:spLocks noChangeArrowheads="1"/>
          </p:cNvSpPr>
          <p:nvPr/>
        </p:nvSpPr>
        <p:spPr bwMode="auto">
          <a:xfrm>
            <a:off x="2478087" y="4567238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 i="1">
                <a:solidFill>
                  <a:srgbClr val="3333FF"/>
                </a:solidFill>
                <a:latin typeface="Times New Roman" pitchFamily="18" charset="0"/>
              </a:rPr>
              <a:t>b</a:t>
            </a:r>
          </a:p>
        </p:txBody>
      </p:sp>
      <p:sp>
        <p:nvSpPr>
          <p:cNvPr id="22" name="Text Box 89"/>
          <p:cNvSpPr txBox="1">
            <a:spLocks noChangeArrowheads="1"/>
          </p:cNvSpPr>
          <p:nvPr/>
        </p:nvSpPr>
        <p:spPr bwMode="auto">
          <a:xfrm>
            <a:off x="1254125" y="4856163"/>
            <a:ext cx="3190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 i="1">
                <a:solidFill>
                  <a:srgbClr val="3333FF"/>
                </a:solidFill>
                <a:latin typeface="Times New Roman" pitchFamily="18" charset="0"/>
              </a:rPr>
              <a:t>c</a:t>
            </a:r>
          </a:p>
        </p:txBody>
      </p:sp>
      <p:sp>
        <p:nvSpPr>
          <p:cNvPr id="23" name="Text Box 91"/>
          <p:cNvSpPr txBox="1">
            <a:spLocks noChangeArrowheads="1"/>
          </p:cNvSpPr>
          <p:nvPr/>
        </p:nvSpPr>
        <p:spPr bwMode="auto">
          <a:xfrm>
            <a:off x="533400" y="2192338"/>
            <a:ext cx="226298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b="1" i="1" dirty="0">
                <a:latin typeface="Times New Roman" pitchFamily="18" charset="0"/>
              </a:rPr>
              <a:t>probabilistic database</a:t>
            </a:r>
          </a:p>
        </p:txBody>
      </p:sp>
      <p:sp>
        <p:nvSpPr>
          <p:cNvPr id="24" name="Text Box 72"/>
          <p:cNvSpPr txBox="1">
            <a:spLocks noChangeArrowheads="1"/>
          </p:cNvSpPr>
          <p:nvPr/>
        </p:nvSpPr>
        <p:spPr bwMode="auto">
          <a:xfrm>
            <a:off x="626867" y="5562599"/>
            <a:ext cx="312617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 i="1" dirty="0" smtClean="0">
                <a:latin typeface="Times New Roman" pitchFamily="18" charset="0"/>
              </a:rPr>
              <a:t>nearest neighbor query</a:t>
            </a:r>
            <a:endParaRPr lang="en-US" sz="2400" b="1" i="1" dirty="0">
              <a:latin typeface="Times New Roman" pitchFamily="18" charset="0"/>
            </a:endParaRPr>
          </a:p>
        </p:txBody>
      </p:sp>
      <p:grpSp>
        <p:nvGrpSpPr>
          <p:cNvPr id="25" name="Group 24"/>
          <p:cNvGrpSpPr/>
          <p:nvPr/>
        </p:nvGrpSpPr>
        <p:grpSpPr>
          <a:xfrm>
            <a:off x="2693987" y="3717163"/>
            <a:ext cx="102393" cy="95250"/>
            <a:chOff x="4982718" y="6400800"/>
            <a:chExt cx="185737" cy="152400"/>
          </a:xfrm>
        </p:grpSpPr>
        <p:cxnSp>
          <p:nvCxnSpPr>
            <p:cNvPr id="26" name="Straight Connector 25"/>
            <p:cNvCxnSpPr/>
            <p:nvPr/>
          </p:nvCxnSpPr>
          <p:spPr>
            <a:xfrm flipH="1">
              <a:off x="5001768" y="6400800"/>
              <a:ext cx="166687" cy="152400"/>
            </a:xfrm>
            <a:prstGeom prst="line">
              <a:avLst/>
            </a:prstGeom>
            <a:ln w="38100" cmpd="sng">
              <a:solidFill>
                <a:srgbClr val="3333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>
              <a:off x="4982718" y="6400800"/>
              <a:ext cx="185737" cy="152400"/>
            </a:xfrm>
            <a:prstGeom prst="line">
              <a:avLst/>
            </a:prstGeom>
            <a:ln w="38100" cmpd="sng">
              <a:solidFill>
                <a:srgbClr val="3333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8" name="Group 27"/>
          <p:cNvGrpSpPr/>
          <p:nvPr/>
        </p:nvGrpSpPr>
        <p:grpSpPr>
          <a:xfrm>
            <a:off x="2846387" y="3869563"/>
            <a:ext cx="102393" cy="95250"/>
            <a:chOff x="4982718" y="6400800"/>
            <a:chExt cx="185737" cy="152400"/>
          </a:xfrm>
        </p:grpSpPr>
        <p:cxnSp>
          <p:nvCxnSpPr>
            <p:cNvPr id="29" name="Straight Connector 28"/>
            <p:cNvCxnSpPr/>
            <p:nvPr/>
          </p:nvCxnSpPr>
          <p:spPr>
            <a:xfrm flipH="1">
              <a:off x="5001768" y="6400800"/>
              <a:ext cx="166687" cy="152400"/>
            </a:xfrm>
            <a:prstGeom prst="line">
              <a:avLst/>
            </a:prstGeom>
            <a:ln w="38100" cmpd="sng">
              <a:solidFill>
                <a:srgbClr val="3333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>
              <a:off x="4982718" y="6400800"/>
              <a:ext cx="185737" cy="152400"/>
            </a:xfrm>
            <a:prstGeom prst="line">
              <a:avLst/>
            </a:prstGeom>
            <a:ln w="38100" cmpd="sng">
              <a:solidFill>
                <a:srgbClr val="3333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1" name="Group 30"/>
          <p:cNvGrpSpPr/>
          <p:nvPr/>
        </p:nvGrpSpPr>
        <p:grpSpPr>
          <a:xfrm>
            <a:off x="2575686" y="4041775"/>
            <a:ext cx="102393" cy="95250"/>
            <a:chOff x="4982718" y="6400800"/>
            <a:chExt cx="185737" cy="152400"/>
          </a:xfrm>
        </p:grpSpPr>
        <p:cxnSp>
          <p:nvCxnSpPr>
            <p:cNvPr id="32" name="Straight Connector 31"/>
            <p:cNvCxnSpPr/>
            <p:nvPr/>
          </p:nvCxnSpPr>
          <p:spPr>
            <a:xfrm flipH="1">
              <a:off x="5001768" y="6400800"/>
              <a:ext cx="166687" cy="152400"/>
            </a:xfrm>
            <a:prstGeom prst="line">
              <a:avLst/>
            </a:prstGeom>
            <a:ln w="38100" cmpd="sng">
              <a:solidFill>
                <a:srgbClr val="3333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4982718" y="6400800"/>
              <a:ext cx="185737" cy="152400"/>
            </a:xfrm>
            <a:prstGeom prst="line">
              <a:avLst/>
            </a:prstGeom>
            <a:ln w="38100" cmpd="sng">
              <a:solidFill>
                <a:srgbClr val="3333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Group 33"/>
          <p:cNvGrpSpPr/>
          <p:nvPr/>
        </p:nvGrpSpPr>
        <p:grpSpPr>
          <a:xfrm>
            <a:off x="2447132" y="4195000"/>
            <a:ext cx="102393" cy="95250"/>
            <a:chOff x="4982718" y="6400800"/>
            <a:chExt cx="185737" cy="152400"/>
          </a:xfrm>
        </p:grpSpPr>
        <p:cxnSp>
          <p:nvCxnSpPr>
            <p:cNvPr id="35" name="Straight Connector 34"/>
            <p:cNvCxnSpPr/>
            <p:nvPr/>
          </p:nvCxnSpPr>
          <p:spPr>
            <a:xfrm flipH="1">
              <a:off x="5001768" y="6400800"/>
              <a:ext cx="166687" cy="152400"/>
            </a:xfrm>
            <a:prstGeom prst="line">
              <a:avLst/>
            </a:prstGeom>
            <a:ln w="38100" cmpd="sng">
              <a:solidFill>
                <a:srgbClr val="3333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>
              <a:off x="4982718" y="6400800"/>
              <a:ext cx="185737" cy="152400"/>
            </a:xfrm>
            <a:prstGeom prst="line">
              <a:avLst/>
            </a:prstGeom>
            <a:ln w="38100" cmpd="sng">
              <a:solidFill>
                <a:srgbClr val="3333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7" name="Group 36"/>
          <p:cNvGrpSpPr/>
          <p:nvPr/>
        </p:nvGrpSpPr>
        <p:grpSpPr>
          <a:xfrm>
            <a:off x="2846386" y="4220401"/>
            <a:ext cx="102393" cy="95250"/>
            <a:chOff x="4982718" y="6400800"/>
            <a:chExt cx="185737" cy="152400"/>
          </a:xfrm>
        </p:grpSpPr>
        <p:cxnSp>
          <p:nvCxnSpPr>
            <p:cNvPr id="38" name="Straight Connector 37"/>
            <p:cNvCxnSpPr/>
            <p:nvPr/>
          </p:nvCxnSpPr>
          <p:spPr>
            <a:xfrm flipH="1">
              <a:off x="5001768" y="6400800"/>
              <a:ext cx="166687" cy="152400"/>
            </a:xfrm>
            <a:prstGeom prst="line">
              <a:avLst/>
            </a:prstGeom>
            <a:ln w="38100" cmpd="sng">
              <a:solidFill>
                <a:srgbClr val="3333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>
              <a:off x="4982718" y="6400800"/>
              <a:ext cx="185737" cy="152400"/>
            </a:xfrm>
            <a:prstGeom prst="line">
              <a:avLst/>
            </a:prstGeom>
            <a:ln w="38100" cmpd="sng">
              <a:solidFill>
                <a:srgbClr val="3333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0" name="Group 39"/>
          <p:cNvGrpSpPr/>
          <p:nvPr/>
        </p:nvGrpSpPr>
        <p:grpSpPr>
          <a:xfrm>
            <a:off x="2851637" y="4004469"/>
            <a:ext cx="102393" cy="95250"/>
            <a:chOff x="4982718" y="6400800"/>
            <a:chExt cx="185737" cy="152400"/>
          </a:xfrm>
        </p:grpSpPr>
        <p:cxnSp>
          <p:nvCxnSpPr>
            <p:cNvPr id="41" name="Straight Connector 40"/>
            <p:cNvCxnSpPr/>
            <p:nvPr/>
          </p:nvCxnSpPr>
          <p:spPr>
            <a:xfrm flipH="1">
              <a:off x="5001768" y="6400800"/>
              <a:ext cx="166687" cy="152400"/>
            </a:xfrm>
            <a:prstGeom prst="line">
              <a:avLst/>
            </a:prstGeom>
            <a:ln w="38100" cmpd="sng">
              <a:solidFill>
                <a:srgbClr val="3333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>
              <a:off x="4982718" y="6400800"/>
              <a:ext cx="185737" cy="152400"/>
            </a:xfrm>
            <a:prstGeom prst="line">
              <a:avLst/>
            </a:prstGeom>
            <a:ln w="38100" cmpd="sng">
              <a:solidFill>
                <a:srgbClr val="3333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693293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6FA375-609F-4380-A649-F26BBCA98A61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29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Times New Roman" pitchFamily="18" charset="0"/>
              </a:rPr>
              <a:t>Exercises (cont'd)</a:t>
            </a:r>
            <a:endParaRPr lang="en-US" altLang="zh-CN" dirty="0" smtClean="0">
              <a:latin typeface="Times New Roman" pitchFamily="18" charset="0"/>
            </a:endParaRP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75112" y="1600200"/>
            <a:ext cx="4687888" cy="4530725"/>
          </a:xfrm>
        </p:spPr>
        <p:txBody>
          <a:bodyPr>
            <a:normAutofit/>
          </a:bodyPr>
          <a:lstStyle/>
          <a:p>
            <a:pPr algn="just" eaLnBrk="1" hangingPunct="1"/>
            <a:r>
              <a:rPr lang="en-US" altLang="zh-CN" sz="3200" dirty="0" smtClean="0">
                <a:latin typeface="Times New Roman" pitchFamily="18" charset="0"/>
              </a:rPr>
              <a:t>Assume that:</a:t>
            </a:r>
          </a:p>
          <a:p>
            <a:pPr lvl="1" algn="just" eaLnBrk="1" hangingPunct="1"/>
            <a:r>
              <a:rPr lang="en-US" altLang="zh-CN" sz="2800" dirty="0" smtClean="0">
                <a:latin typeface="Times New Roman" pitchFamily="18" charset="0"/>
              </a:rPr>
              <a:t>For each uncertain object, its instances have equal appearance probabilities</a:t>
            </a:r>
          </a:p>
          <a:p>
            <a:pPr algn="just" eaLnBrk="1" hangingPunct="1"/>
            <a:r>
              <a:rPr lang="en-US" altLang="zh-CN" sz="3200" dirty="0" smtClean="0">
                <a:latin typeface="Times New Roman" pitchFamily="18" charset="0"/>
              </a:rPr>
              <a:t>What is the NN probability of uncertain object </a:t>
            </a:r>
            <a:r>
              <a:rPr lang="en-US" altLang="zh-CN" sz="3200" i="1" dirty="0" smtClean="0">
                <a:latin typeface="Times New Roman" pitchFamily="18" charset="0"/>
              </a:rPr>
              <a:t>d</a:t>
            </a:r>
            <a:r>
              <a:rPr lang="en-US" altLang="zh-CN" sz="3200" dirty="0" smtClean="0">
                <a:latin typeface="Times New Roman" pitchFamily="18" charset="0"/>
              </a:rPr>
              <a:t> when </a:t>
            </a:r>
            <a:r>
              <a:rPr lang="en-US" altLang="zh-CN" sz="3200" i="1" dirty="0" smtClean="0">
                <a:latin typeface="Times New Roman" pitchFamily="18" charset="0"/>
              </a:rPr>
              <a:t>a</a:t>
            </a:r>
            <a:r>
              <a:rPr lang="en-US" altLang="zh-CN" sz="3200" dirty="0" smtClean="0">
                <a:latin typeface="Times New Roman" pitchFamily="18" charset="0"/>
              </a:rPr>
              <a:t> is located at the red point?</a:t>
            </a:r>
          </a:p>
        </p:txBody>
      </p:sp>
      <p:sp>
        <p:nvSpPr>
          <p:cNvPr id="5" name="Oval 18"/>
          <p:cNvSpPr>
            <a:spLocks noChangeArrowheads="1"/>
          </p:cNvSpPr>
          <p:nvPr/>
        </p:nvSpPr>
        <p:spPr bwMode="auto">
          <a:xfrm>
            <a:off x="1973262" y="3489325"/>
            <a:ext cx="215900" cy="2159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Text Box 19"/>
          <p:cNvSpPr txBox="1">
            <a:spLocks noChangeArrowheads="1"/>
          </p:cNvSpPr>
          <p:nvPr/>
        </p:nvSpPr>
        <p:spPr bwMode="auto">
          <a:xfrm>
            <a:off x="1758950" y="3057525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 i="1">
                <a:solidFill>
                  <a:srgbClr val="FF0000"/>
                </a:solidFill>
                <a:latin typeface="Times New Roman" pitchFamily="18" charset="0"/>
              </a:rPr>
              <a:t>q</a:t>
            </a:r>
          </a:p>
        </p:txBody>
      </p:sp>
      <p:sp>
        <p:nvSpPr>
          <p:cNvPr id="8" name="Oval 20"/>
          <p:cNvSpPr>
            <a:spLocks noChangeArrowheads="1"/>
          </p:cNvSpPr>
          <p:nvPr/>
        </p:nvSpPr>
        <p:spPr bwMode="auto">
          <a:xfrm>
            <a:off x="1568450" y="3082925"/>
            <a:ext cx="1014412" cy="1014413"/>
          </a:xfrm>
          <a:prstGeom prst="ellipse">
            <a:avLst/>
          </a:prstGeom>
          <a:noFill/>
          <a:ln w="9525">
            <a:solidFill>
              <a:srgbClr val="00B05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Oval 21"/>
          <p:cNvSpPr>
            <a:spLocks noChangeArrowheads="1"/>
          </p:cNvSpPr>
          <p:nvPr/>
        </p:nvSpPr>
        <p:spPr bwMode="auto">
          <a:xfrm>
            <a:off x="1108075" y="4137025"/>
            <a:ext cx="433387" cy="433388"/>
          </a:xfrm>
          <a:prstGeom prst="ellipse">
            <a:avLst/>
          </a:prstGeom>
          <a:noFill/>
          <a:ln>
            <a:solidFill>
              <a:srgbClr val="3333FF"/>
            </a:solidFill>
            <a:prstDash val="dash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Rectangle 22"/>
          <p:cNvSpPr>
            <a:spLocks noChangeArrowheads="1"/>
          </p:cNvSpPr>
          <p:nvPr/>
        </p:nvSpPr>
        <p:spPr bwMode="auto">
          <a:xfrm>
            <a:off x="533400" y="2192338"/>
            <a:ext cx="3313112" cy="321786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Text Box 23"/>
          <p:cNvSpPr txBox="1">
            <a:spLocks noChangeArrowheads="1"/>
          </p:cNvSpPr>
          <p:nvPr/>
        </p:nvSpPr>
        <p:spPr bwMode="auto">
          <a:xfrm>
            <a:off x="2981325" y="3990975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 i="1">
                <a:solidFill>
                  <a:srgbClr val="3333FF"/>
                </a:solidFill>
                <a:latin typeface="Times New Roman" pitchFamily="18" charset="0"/>
              </a:rPr>
              <a:t>a</a:t>
            </a:r>
          </a:p>
        </p:txBody>
      </p:sp>
      <p:sp>
        <p:nvSpPr>
          <p:cNvPr id="12" name="Text Box 24"/>
          <p:cNvSpPr txBox="1">
            <a:spLocks noChangeArrowheads="1"/>
          </p:cNvSpPr>
          <p:nvPr/>
        </p:nvSpPr>
        <p:spPr bwMode="auto">
          <a:xfrm>
            <a:off x="822325" y="40640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 i="1">
                <a:solidFill>
                  <a:srgbClr val="3333FF"/>
                </a:solidFill>
                <a:latin typeface="Times New Roman" pitchFamily="18" charset="0"/>
              </a:rPr>
              <a:t>d</a:t>
            </a:r>
          </a:p>
        </p:txBody>
      </p:sp>
      <p:sp>
        <p:nvSpPr>
          <p:cNvPr id="13" name="Text Box 25"/>
          <p:cNvSpPr txBox="1">
            <a:spLocks noChangeArrowheads="1"/>
          </p:cNvSpPr>
          <p:nvPr/>
        </p:nvSpPr>
        <p:spPr bwMode="auto">
          <a:xfrm>
            <a:off x="2909887" y="2263775"/>
            <a:ext cx="319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 i="1">
                <a:solidFill>
                  <a:srgbClr val="3333FF"/>
                </a:solidFill>
                <a:latin typeface="Times New Roman" pitchFamily="18" charset="0"/>
              </a:rPr>
              <a:t>e</a:t>
            </a:r>
          </a:p>
        </p:txBody>
      </p:sp>
      <p:sp>
        <p:nvSpPr>
          <p:cNvPr id="14" name="Oval 30"/>
          <p:cNvSpPr>
            <a:spLocks noChangeArrowheads="1"/>
          </p:cNvSpPr>
          <p:nvPr/>
        </p:nvSpPr>
        <p:spPr bwMode="auto">
          <a:xfrm>
            <a:off x="1182687" y="4784725"/>
            <a:ext cx="576263" cy="576263"/>
          </a:xfrm>
          <a:prstGeom prst="ellipse">
            <a:avLst/>
          </a:prstGeom>
          <a:noFill/>
          <a:ln>
            <a:solidFill>
              <a:srgbClr val="3333FF"/>
            </a:solidFill>
            <a:prstDash val="dash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Oval 31"/>
          <p:cNvSpPr>
            <a:spLocks noChangeArrowheads="1"/>
          </p:cNvSpPr>
          <p:nvPr/>
        </p:nvSpPr>
        <p:spPr bwMode="auto">
          <a:xfrm>
            <a:off x="2406650" y="3776663"/>
            <a:ext cx="576262" cy="576262"/>
          </a:xfrm>
          <a:prstGeom prst="ellipse">
            <a:avLst/>
          </a:prstGeom>
          <a:noFill/>
          <a:ln>
            <a:solidFill>
              <a:srgbClr val="3333FF"/>
            </a:solidFill>
            <a:prstDash val="dash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Oval 32"/>
          <p:cNvSpPr>
            <a:spLocks noChangeArrowheads="1"/>
          </p:cNvSpPr>
          <p:nvPr/>
        </p:nvSpPr>
        <p:spPr bwMode="auto">
          <a:xfrm>
            <a:off x="2262187" y="4424363"/>
            <a:ext cx="720725" cy="720725"/>
          </a:xfrm>
          <a:prstGeom prst="ellipse">
            <a:avLst/>
          </a:prstGeom>
          <a:noFill/>
          <a:ln>
            <a:solidFill>
              <a:srgbClr val="3333FF"/>
            </a:solidFill>
            <a:prstDash val="dash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Oval 33"/>
          <p:cNvSpPr>
            <a:spLocks noChangeArrowheads="1"/>
          </p:cNvSpPr>
          <p:nvPr/>
        </p:nvSpPr>
        <p:spPr bwMode="auto">
          <a:xfrm>
            <a:off x="3125787" y="2552700"/>
            <a:ext cx="433388" cy="431800"/>
          </a:xfrm>
          <a:prstGeom prst="ellipse">
            <a:avLst/>
          </a:prstGeom>
          <a:noFill/>
          <a:ln>
            <a:solidFill>
              <a:srgbClr val="3333FF"/>
            </a:solidFill>
            <a:prstDash val="dash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Oval 34"/>
          <p:cNvSpPr>
            <a:spLocks noChangeArrowheads="1"/>
          </p:cNvSpPr>
          <p:nvPr/>
        </p:nvSpPr>
        <p:spPr bwMode="auto">
          <a:xfrm>
            <a:off x="1038225" y="2552700"/>
            <a:ext cx="2089150" cy="2089150"/>
          </a:xfrm>
          <a:prstGeom prst="ellipse">
            <a:avLst/>
          </a:prstGeom>
          <a:noFill/>
          <a:ln w="9525">
            <a:solidFill>
              <a:srgbClr val="00FFFF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Line 86"/>
          <p:cNvSpPr>
            <a:spLocks noChangeShapeType="1"/>
          </p:cNvSpPr>
          <p:nvPr/>
        </p:nvSpPr>
        <p:spPr bwMode="auto">
          <a:xfrm>
            <a:off x="2179637" y="3665538"/>
            <a:ext cx="298450" cy="254000"/>
          </a:xfrm>
          <a:prstGeom prst="line">
            <a:avLst/>
          </a:prstGeom>
          <a:noFill/>
          <a:ln w="9525">
            <a:solidFill>
              <a:schemeClr val="bg2"/>
            </a:solidFill>
            <a:prstDash val="dash"/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" name="Line 87"/>
          <p:cNvSpPr>
            <a:spLocks noChangeShapeType="1"/>
          </p:cNvSpPr>
          <p:nvPr/>
        </p:nvSpPr>
        <p:spPr bwMode="auto">
          <a:xfrm>
            <a:off x="2478087" y="3919538"/>
            <a:ext cx="431800" cy="360362"/>
          </a:xfrm>
          <a:prstGeom prst="line">
            <a:avLst/>
          </a:prstGeom>
          <a:noFill/>
          <a:ln w="9525">
            <a:solidFill>
              <a:schemeClr val="bg2"/>
            </a:solidFill>
            <a:prstDash val="dash"/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" name="Text Box 88"/>
          <p:cNvSpPr txBox="1">
            <a:spLocks noChangeArrowheads="1"/>
          </p:cNvSpPr>
          <p:nvPr/>
        </p:nvSpPr>
        <p:spPr bwMode="auto">
          <a:xfrm>
            <a:off x="2478087" y="4567238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 i="1">
                <a:solidFill>
                  <a:srgbClr val="3333FF"/>
                </a:solidFill>
                <a:latin typeface="Times New Roman" pitchFamily="18" charset="0"/>
              </a:rPr>
              <a:t>b</a:t>
            </a:r>
          </a:p>
        </p:txBody>
      </p:sp>
      <p:sp>
        <p:nvSpPr>
          <p:cNvPr id="22" name="Text Box 89"/>
          <p:cNvSpPr txBox="1">
            <a:spLocks noChangeArrowheads="1"/>
          </p:cNvSpPr>
          <p:nvPr/>
        </p:nvSpPr>
        <p:spPr bwMode="auto">
          <a:xfrm>
            <a:off x="1254125" y="4856163"/>
            <a:ext cx="3190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 i="1">
                <a:solidFill>
                  <a:srgbClr val="3333FF"/>
                </a:solidFill>
                <a:latin typeface="Times New Roman" pitchFamily="18" charset="0"/>
              </a:rPr>
              <a:t>c</a:t>
            </a:r>
          </a:p>
        </p:txBody>
      </p:sp>
      <p:sp>
        <p:nvSpPr>
          <p:cNvPr id="23" name="Text Box 91"/>
          <p:cNvSpPr txBox="1">
            <a:spLocks noChangeArrowheads="1"/>
          </p:cNvSpPr>
          <p:nvPr/>
        </p:nvSpPr>
        <p:spPr bwMode="auto">
          <a:xfrm>
            <a:off x="533400" y="2192338"/>
            <a:ext cx="23050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b="1" i="1" dirty="0">
                <a:latin typeface="Times New Roman" pitchFamily="18" charset="0"/>
              </a:rPr>
              <a:t>probabilistic database</a:t>
            </a:r>
          </a:p>
        </p:txBody>
      </p:sp>
      <p:sp>
        <p:nvSpPr>
          <p:cNvPr id="24" name="Text Box 72"/>
          <p:cNvSpPr txBox="1">
            <a:spLocks noChangeArrowheads="1"/>
          </p:cNvSpPr>
          <p:nvPr/>
        </p:nvSpPr>
        <p:spPr bwMode="auto">
          <a:xfrm>
            <a:off x="626867" y="5562599"/>
            <a:ext cx="312617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 i="1" dirty="0" smtClean="0">
                <a:latin typeface="Times New Roman" pitchFamily="18" charset="0"/>
              </a:rPr>
              <a:t>nearest neighbor query</a:t>
            </a:r>
            <a:endParaRPr lang="en-US" sz="2400" b="1" i="1" dirty="0">
              <a:latin typeface="Times New Roman" pitchFamily="18" charset="0"/>
            </a:endParaRPr>
          </a:p>
        </p:txBody>
      </p:sp>
      <p:grpSp>
        <p:nvGrpSpPr>
          <p:cNvPr id="2" name="Group 24"/>
          <p:cNvGrpSpPr/>
          <p:nvPr/>
        </p:nvGrpSpPr>
        <p:grpSpPr>
          <a:xfrm>
            <a:off x="2693987" y="3717163"/>
            <a:ext cx="102393" cy="95250"/>
            <a:chOff x="4982718" y="6400800"/>
            <a:chExt cx="185737" cy="152400"/>
          </a:xfrm>
        </p:grpSpPr>
        <p:cxnSp>
          <p:nvCxnSpPr>
            <p:cNvPr id="26" name="Straight Connector 25"/>
            <p:cNvCxnSpPr/>
            <p:nvPr/>
          </p:nvCxnSpPr>
          <p:spPr>
            <a:xfrm flipH="1">
              <a:off x="5001768" y="6400800"/>
              <a:ext cx="166687" cy="152400"/>
            </a:xfrm>
            <a:prstGeom prst="line">
              <a:avLst/>
            </a:prstGeom>
            <a:ln w="38100" cmpd="sng">
              <a:solidFill>
                <a:srgbClr val="3333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>
              <a:off x="4982718" y="6400800"/>
              <a:ext cx="185737" cy="152400"/>
            </a:xfrm>
            <a:prstGeom prst="line">
              <a:avLst/>
            </a:prstGeom>
            <a:ln w="38100" cmpd="sng">
              <a:solidFill>
                <a:srgbClr val="3333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Group 27"/>
          <p:cNvGrpSpPr/>
          <p:nvPr/>
        </p:nvGrpSpPr>
        <p:grpSpPr>
          <a:xfrm>
            <a:off x="2846387" y="3869563"/>
            <a:ext cx="102393" cy="95250"/>
            <a:chOff x="4982718" y="6400800"/>
            <a:chExt cx="185737" cy="152400"/>
          </a:xfrm>
        </p:grpSpPr>
        <p:cxnSp>
          <p:nvCxnSpPr>
            <p:cNvPr id="29" name="Straight Connector 28"/>
            <p:cNvCxnSpPr/>
            <p:nvPr/>
          </p:nvCxnSpPr>
          <p:spPr>
            <a:xfrm flipH="1">
              <a:off x="5001768" y="6400800"/>
              <a:ext cx="166687" cy="152400"/>
            </a:xfrm>
            <a:prstGeom prst="line">
              <a:avLst/>
            </a:prstGeom>
            <a:ln w="38100" cmpd="sng">
              <a:solidFill>
                <a:srgbClr val="3333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>
              <a:off x="4982718" y="6400800"/>
              <a:ext cx="185737" cy="152400"/>
            </a:xfrm>
            <a:prstGeom prst="line">
              <a:avLst/>
            </a:prstGeom>
            <a:ln w="38100" cmpd="sng">
              <a:solidFill>
                <a:srgbClr val="3333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" name="Group 30"/>
          <p:cNvGrpSpPr/>
          <p:nvPr/>
        </p:nvGrpSpPr>
        <p:grpSpPr>
          <a:xfrm>
            <a:off x="2575686" y="4041775"/>
            <a:ext cx="102393" cy="95250"/>
            <a:chOff x="4982718" y="6400800"/>
            <a:chExt cx="185737" cy="152400"/>
          </a:xfrm>
        </p:grpSpPr>
        <p:cxnSp>
          <p:nvCxnSpPr>
            <p:cNvPr id="32" name="Straight Connector 31"/>
            <p:cNvCxnSpPr/>
            <p:nvPr/>
          </p:nvCxnSpPr>
          <p:spPr>
            <a:xfrm flipH="1">
              <a:off x="5001768" y="6400800"/>
              <a:ext cx="166687" cy="152400"/>
            </a:xfrm>
            <a:prstGeom prst="line">
              <a:avLst/>
            </a:prstGeom>
            <a:ln w="38100" cmpd="sng">
              <a:solidFill>
                <a:srgbClr val="3333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4982718" y="6400800"/>
              <a:ext cx="185737" cy="152400"/>
            </a:xfrm>
            <a:prstGeom prst="line">
              <a:avLst/>
            </a:prstGeom>
            <a:ln w="38100" cmpd="sng">
              <a:solidFill>
                <a:srgbClr val="3333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" name="Group 33"/>
          <p:cNvGrpSpPr/>
          <p:nvPr/>
        </p:nvGrpSpPr>
        <p:grpSpPr>
          <a:xfrm>
            <a:off x="2447132" y="4195000"/>
            <a:ext cx="102393" cy="95250"/>
            <a:chOff x="4982718" y="6400800"/>
            <a:chExt cx="185737" cy="152400"/>
          </a:xfrm>
        </p:grpSpPr>
        <p:cxnSp>
          <p:nvCxnSpPr>
            <p:cNvPr id="35" name="Straight Connector 34"/>
            <p:cNvCxnSpPr/>
            <p:nvPr/>
          </p:nvCxnSpPr>
          <p:spPr>
            <a:xfrm flipH="1">
              <a:off x="5001768" y="6400800"/>
              <a:ext cx="166687" cy="152400"/>
            </a:xfrm>
            <a:prstGeom prst="line">
              <a:avLst/>
            </a:prstGeom>
            <a:ln w="38100" cmpd="sng">
              <a:solidFill>
                <a:srgbClr val="3333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>
              <a:off x="4982718" y="6400800"/>
              <a:ext cx="185737" cy="152400"/>
            </a:xfrm>
            <a:prstGeom prst="line">
              <a:avLst/>
            </a:prstGeom>
            <a:ln w="38100" cmpd="sng">
              <a:solidFill>
                <a:srgbClr val="3333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8" name="Group 36"/>
          <p:cNvGrpSpPr/>
          <p:nvPr/>
        </p:nvGrpSpPr>
        <p:grpSpPr>
          <a:xfrm>
            <a:off x="2846386" y="4220401"/>
            <a:ext cx="102393" cy="95250"/>
            <a:chOff x="4982718" y="6400800"/>
            <a:chExt cx="185737" cy="152400"/>
          </a:xfrm>
        </p:grpSpPr>
        <p:cxnSp>
          <p:nvCxnSpPr>
            <p:cNvPr id="38" name="Straight Connector 37"/>
            <p:cNvCxnSpPr/>
            <p:nvPr/>
          </p:nvCxnSpPr>
          <p:spPr>
            <a:xfrm flipH="1">
              <a:off x="5001768" y="6400800"/>
              <a:ext cx="166687" cy="152400"/>
            </a:xfrm>
            <a:prstGeom prst="line">
              <a:avLst/>
            </a:prstGeom>
            <a:ln w="38100" cmpd="sng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>
              <a:off x="4982718" y="6400800"/>
              <a:ext cx="185737" cy="152400"/>
            </a:xfrm>
            <a:prstGeom prst="line">
              <a:avLst/>
            </a:prstGeom>
            <a:ln w="38100" cmpd="sng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1" name="Group 39"/>
          <p:cNvGrpSpPr/>
          <p:nvPr/>
        </p:nvGrpSpPr>
        <p:grpSpPr>
          <a:xfrm>
            <a:off x="2851637" y="4004469"/>
            <a:ext cx="102393" cy="95250"/>
            <a:chOff x="4982718" y="6400800"/>
            <a:chExt cx="185737" cy="152400"/>
          </a:xfrm>
        </p:grpSpPr>
        <p:cxnSp>
          <p:nvCxnSpPr>
            <p:cNvPr id="41" name="Straight Connector 40"/>
            <p:cNvCxnSpPr/>
            <p:nvPr/>
          </p:nvCxnSpPr>
          <p:spPr>
            <a:xfrm flipH="1">
              <a:off x="5001768" y="6400800"/>
              <a:ext cx="166687" cy="152400"/>
            </a:xfrm>
            <a:prstGeom prst="line">
              <a:avLst/>
            </a:prstGeom>
            <a:ln w="38100" cmpd="sng">
              <a:solidFill>
                <a:srgbClr val="3333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>
              <a:off x="4982718" y="6400800"/>
              <a:ext cx="185737" cy="152400"/>
            </a:xfrm>
            <a:prstGeom prst="line">
              <a:avLst/>
            </a:prstGeom>
            <a:ln w="38100" cmpd="sng">
              <a:solidFill>
                <a:srgbClr val="3333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3" name="Group 33"/>
          <p:cNvGrpSpPr/>
          <p:nvPr/>
        </p:nvGrpSpPr>
        <p:grpSpPr>
          <a:xfrm>
            <a:off x="1371600" y="4191000"/>
            <a:ext cx="102393" cy="95250"/>
            <a:chOff x="4982718" y="6400800"/>
            <a:chExt cx="185737" cy="152400"/>
          </a:xfrm>
        </p:grpSpPr>
        <p:cxnSp>
          <p:nvCxnSpPr>
            <p:cNvPr id="44" name="Straight Connector 43"/>
            <p:cNvCxnSpPr/>
            <p:nvPr/>
          </p:nvCxnSpPr>
          <p:spPr>
            <a:xfrm flipH="1">
              <a:off x="5001768" y="6400800"/>
              <a:ext cx="166687" cy="152400"/>
            </a:xfrm>
            <a:prstGeom prst="line">
              <a:avLst/>
            </a:prstGeom>
            <a:ln w="38100" cmpd="sng">
              <a:solidFill>
                <a:srgbClr val="3333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>
              <a:off x="4982718" y="6400800"/>
              <a:ext cx="185737" cy="152400"/>
            </a:xfrm>
            <a:prstGeom prst="line">
              <a:avLst/>
            </a:prstGeom>
            <a:ln w="38100" cmpd="sng">
              <a:solidFill>
                <a:srgbClr val="3333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6" name="Group 33"/>
          <p:cNvGrpSpPr/>
          <p:nvPr/>
        </p:nvGrpSpPr>
        <p:grpSpPr>
          <a:xfrm>
            <a:off x="2362200" y="4800600"/>
            <a:ext cx="102393" cy="95250"/>
            <a:chOff x="4982718" y="6400800"/>
            <a:chExt cx="185737" cy="152400"/>
          </a:xfrm>
        </p:grpSpPr>
        <p:cxnSp>
          <p:nvCxnSpPr>
            <p:cNvPr id="47" name="Straight Connector 46"/>
            <p:cNvCxnSpPr/>
            <p:nvPr/>
          </p:nvCxnSpPr>
          <p:spPr>
            <a:xfrm flipH="1">
              <a:off x="5001768" y="6400800"/>
              <a:ext cx="166687" cy="152400"/>
            </a:xfrm>
            <a:prstGeom prst="line">
              <a:avLst/>
            </a:prstGeom>
            <a:ln w="38100" cmpd="sng">
              <a:solidFill>
                <a:srgbClr val="3333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>
              <a:off x="4982718" y="6400800"/>
              <a:ext cx="185737" cy="152400"/>
            </a:xfrm>
            <a:prstGeom prst="line">
              <a:avLst/>
            </a:prstGeom>
            <a:ln w="38100" cmpd="sng">
              <a:solidFill>
                <a:srgbClr val="3333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9" name="Group 33"/>
          <p:cNvGrpSpPr/>
          <p:nvPr/>
        </p:nvGrpSpPr>
        <p:grpSpPr>
          <a:xfrm>
            <a:off x="2819400" y="4724400"/>
            <a:ext cx="102393" cy="95250"/>
            <a:chOff x="4982718" y="6400800"/>
            <a:chExt cx="185737" cy="152400"/>
          </a:xfrm>
        </p:grpSpPr>
        <p:cxnSp>
          <p:nvCxnSpPr>
            <p:cNvPr id="50" name="Straight Connector 49"/>
            <p:cNvCxnSpPr/>
            <p:nvPr/>
          </p:nvCxnSpPr>
          <p:spPr>
            <a:xfrm flipH="1">
              <a:off x="5001768" y="6400800"/>
              <a:ext cx="166687" cy="152400"/>
            </a:xfrm>
            <a:prstGeom prst="line">
              <a:avLst/>
            </a:prstGeom>
            <a:ln w="38100" cmpd="sng">
              <a:solidFill>
                <a:srgbClr val="3333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>
              <a:off x="4982718" y="6400800"/>
              <a:ext cx="185737" cy="152400"/>
            </a:xfrm>
            <a:prstGeom prst="line">
              <a:avLst/>
            </a:prstGeom>
            <a:ln w="38100" cmpd="sng">
              <a:solidFill>
                <a:srgbClr val="3333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2" name="Group 33"/>
          <p:cNvGrpSpPr/>
          <p:nvPr/>
        </p:nvGrpSpPr>
        <p:grpSpPr>
          <a:xfrm>
            <a:off x="1143000" y="4343400"/>
            <a:ext cx="102393" cy="95250"/>
            <a:chOff x="4982718" y="6400800"/>
            <a:chExt cx="185737" cy="152400"/>
          </a:xfrm>
        </p:grpSpPr>
        <p:cxnSp>
          <p:nvCxnSpPr>
            <p:cNvPr id="53" name="Straight Connector 52"/>
            <p:cNvCxnSpPr/>
            <p:nvPr/>
          </p:nvCxnSpPr>
          <p:spPr>
            <a:xfrm flipH="1">
              <a:off x="5001768" y="6400800"/>
              <a:ext cx="166687" cy="152400"/>
            </a:xfrm>
            <a:prstGeom prst="line">
              <a:avLst/>
            </a:prstGeom>
            <a:ln w="38100" cmpd="sng">
              <a:solidFill>
                <a:srgbClr val="3333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>
              <a:off x="4982718" y="6400800"/>
              <a:ext cx="185737" cy="152400"/>
            </a:xfrm>
            <a:prstGeom prst="line">
              <a:avLst/>
            </a:prstGeom>
            <a:ln w="38100" cmpd="sng">
              <a:solidFill>
                <a:srgbClr val="3333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693293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6FA375-609F-4380-A649-F26BBCA98A61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3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dirty="0" smtClean="0">
                <a:latin typeface="Times New Roman" pitchFamily="18" charset="0"/>
              </a:rPr>
              <a:t>Objectives (cont'd)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1" algn="just" eaLnBrk="1" hangingPunct="1"/>
            <a:endParaRPr lang="en-US" altLang="zh-CN" sz="2800" dirty="0" smtClean="0">
              <a:latin typeface="Times New Roman" pitchFamily="18" charset="0"/>
            </a:endParaRPr>
          </a:p>
          <a:p>
            <a:pPr lvl="1" algn="just" eaLnBrk="1" hangingPunct="1"/>
            <a:r>
              <a:rPr lang="en-US" altLang="zh-CN" sz="2800" dirty="0" smtClean="0">
                <a:latin typeface="Times New Roman" pitchFamily="18" charset="0"/>
              </a:rPr>
              <a:t>Discover the pros and cons of uncertain data management, compared with traditional certain data management</a:t>
            </a:r>
          </a:p>
          <a:p>
            <a:pPr lvl="1" algn="just" eaLnBrk="1" hangingPunct="1"/>
            <a:r>
              <a:rPr lang="en-US" altLang="zh-CN" sz="2800" dirty="0" smtClean="0">
                <a:latin typeface="Times New Roman" pitchFamily="18" charset="0"/>
              </a:rPr>
              <a:t>Become familiar with the history of uncertain data management, including some existing systems</a:t>
            </a:r>
          </a:p>
        </p:txBody>
      </p:sp>
    </p:spTree>
    <p:extLst>
      <p:ext uri="{BB962C8B-B14F-4D97-AF65-F5344CB8AC3E}">
        <p14:creationId xmlns:p14="http://schemas.microsoft.com/office/powerpoint/2010/main" val="170863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6FA375-609F-4380-A649-F26BBCA98A61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30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dirty="0" smtClean="0">
                <a:latin typeface="Times New Roman" pitchFamily="18" charset="0"/>
              </a:rPr>
              <a:t>Outline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382000" cy="4530725"/>
          </a:xfrm>
        </p:spPr>
        <p:txBody>
          <a:bodyPr/>
          <a:lstStyle/>
          <a:p>
            <a:pPr algn="just" eaLnBrk="1" hangingPunct="1"/>
            <a:r>
              <a:rPr lang="en-US" altLang="zh-CN" sz="3200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</a:rPr>
              <a:t>Introduction</a:t>
            </a:r>
          </a:p>
          <a:p>
            <a:pPr algn="just" eaLnBrk="1" hangingPunct="1"/>
            <a:r>
              <a:rPr lang="en-US" altLang="zh-CN" sz="3200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</a:rPr>
              <a:t>Applications of Probabilistic Data Management</a:t>
            </a:r>
          </a:p>
          <a:p>
            <a:pPr algn="just" eaLnBrk="1" hangingPunct="1"/>
            <a:r>
              <a:rPr lang="en-US" altLang="zh-CN" sz="3200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</a:rPr>
              <a:t>Classifications of Uncertain Data</a:t>
            </a:r>
          </a:p>
          <a:p>
            <a:pPr algn="just" eaLnBrk="1" hangingPunct="1"/>
            <a:r>
              <a:rPr lang="en-US" altLang="zh-CN" sz="3200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</a:rPr>
              <a:t>Comparisons: Uncertain vs. Certain Data</a:t>
            </a:r>
          </a:p>
          <a:p>
            <a:pPr algn="just" eaLnBrk="1" hangingPunct="1"/>
            <a:r>
              <a:rPr lang="en-US" altLang="zh-CN" sz="3200" dirty="0" smtClean="0">
                <a:latin typeface="Times New Roman" pitchFamily="18" charset="0"/>
              </a:rPr>
              <a:t>The Existing Systems</a:t>
            </a:r>
          </a:p>
          <a:p>
            <a:pPr algn="just" eaLnBrk="1" hangingPunct="1"/>
            <a:endParaRPr lang="en-US" altLang="zh-CN" sz="3200" dirty="0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3173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mtClean="0">
                <a:latin typeface="Times New Roman" pitchFamily="18" charset="0"/>
                <a:cs typeface="Times New Roman" pitchFamily="18" charset="0"/>
              </a:rPr>
              <a:t>Existing Systems to Manipulate the Data Uncertainty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Existing projects to deal with the data uncertainty</a:t>
            </a:r>
          </a:p>
          <a:p>
            <a:pPr lvl="1" algn="just"/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MystiQ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, University of Washington, 2005</a:t>
            </a:r>
          </a:p>
          <a:p>
            <a:pPr lvl="1" algn="just"/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Orion, Purdue, 2003</a:t>
            </a:r>
          </a:p>
          <a:p>
            <a:pPr lvl="1" algn="just"/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TRIO, Stanford Info Lab, 2005</a:t>
            </a:r>
          </a:p>
          <a:p>
            <a:pPr lvl="1" algn="just"/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MayBMS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, Cornell, 2007</a:t>
            </a:r>
          </a:p>
          <a:p>
            <a:pPr lvl="1" algn="just"/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MCDB, IBM, 2008</a:t>
            </a:r>
          </a:p>
          <a:p>
            <a:pPr lvl="1" algn="just"/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BayesStore</a:t>
            </a:r>
            <a:r>
              <a:rPr lang="en-US" sz="2200" smtClean="0">
                <a:latin typeface="Times New Roman" pitchFamily="18" charset="0"/>
                <a:cs typeface="Times New Roman" pitchFamily="18" charset="0"/>
              </a:rPr>
              <a:t>, 2008</a:t>
            </a:r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pPr lvl="1" algn="just"/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6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C5DE50-E991-468C-B64E-CB2BC34E15EF}" type="slidenum">
              <a:rPr lang="en-US" altLang="en-US" smtClean="0"/>
              <a:pPr>
                <a:defRPr/>
              </a:pPr>
              <a:t>31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61906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6FA375-609F-4380-A649-F26BBCA98A61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32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dirty="0" smtClean="0">
                <a:latin typeface="Times New Roman" pitchFamily="18" charset="0"/>
              </a:rPr>
              <a:t>Summary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/>
            <a:r>
              <a:rPr lang="en-US" altLang="zh-CN" sz="3200" dirty="0" smtClean="0">
                <a:latin typeface="Times New Roman" pitchFamily="18" charset="0"/>
              </a:rPr>
              <a:t>Data uncertainty occurs in the entire process of data collection, transmission, and processing</a:t>
            </a:r>
          </a:p>
          <a:p>
            <a:pPr algn="just" eaLnBrk="1" hangingPunct="1"/>
            <a:r>
              <a:rPr lang="en-US" altLang="zh-CN" sz="3200" dirty="0" smtClean="0">
                <a:latin typeface="Times New Roman" pitchFamily="18" charset="0"/>
              </a:rPr>
              <a:t>Uncertain data are ubiquitous in many real applications</a:t>
            </a:r>
          </a:p>
          <a:p>
            <a:pPr lvl="1" algn="just" eaLnBrk="1" hangingPunct="1"/>
            <a:r>
              <a:rPr lang="en-US" altLang="zh-CN" sz="2800" dirty="0" smtClean="0">
                <a:latin typeface="Times New Roman" pitchFamily="18" charset="0"/>
              </a:rPr>
              <a:t>Sensor network</a:t>
            </a:r>
          </a:p>
          <a:p>
            <a:pPr lvl="1" algn="just" eaLnBrk="1" hangingPunct="1"/>
            <a:r>
              <a:rPr lang="en-US" altLang="zh-CN" sz="2800" dirty="0" smtClean="0">
                <a:latin typeface="Times New Roman" pitchFamily="18" charset="0"/>
              </a:rPr>
              <a:t>GPS system</a:t>
            </a:r>
          </a:p>
          <a:p>
            <a:pPr lvl="1" algn="just" eaLnBrk="1" hangingPunct="1"/>
            <a:r>
              <a:rPr lang="en-US" altLang="zh-CN" sz="2800" dirty="0" smtClean="0">
                <a:latin typeface="Times New Roman" pitchFamily="18" charset="0"/>
              </a:rPr>
              <a:t>Data extraction/integration</a:t>
            </a:r>
          </a:p>
          <a:p>
            <a:pPr lvl="1" algn="just" eaLnBrk="1" hangingPunct="1"/>
            <a:r>
              <a:rPr lang="en-US" altLang="zh-CN" sz="2800" dirty="0" smtClean="0">
                <a:latin typeface="Times New Roman" pitchFamily="18" charset="0"/>
              </a:rPr>
              <a:t>Privacy preserving</a:t>
            </a:r>
          </a:p>
          <a:p>
            <a:pPr lvl="1" algn="just" eaLnBrk="1" hangingPunct="1"/>
            <a:endParaRPr lang="en-US" altLang="zh-CN" sz="2800" dirty="0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0908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6FA375-609F-4380-A649-F26BBCA98A61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33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dirty="0" smtClean="0">
                <a:latin typeface="Times New Roman" pitchFamily="18" charset="0"/>
              </a:rPr>
              <a:t>Summary (cont'd)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algn="just" eaLnBrk="1" hangingPunct="1"/>
            <a:r>
              <a:rPr lang="en-US" altLang="zh-CN" sz="3200" dirty="0" smtClean="0">
                <a:latin typeface="Times New Roman" pitchFamily="18" charset="0"/>
              </a:rPr>
              <a:t>Classifications of data uncertainty</a:t>
            </a:r>
          </a:p>
          <a:p>
            <a:pPr lvl="1" algn="just" eaLnBrk="1" hangingPunct="1"/>
            <a:r>
              <a:rPr lang="en-US" altLang="zh-CN" sz="2800" dirty="0" smtClean="0">
                <a:latin typeface="Times New Roman" pitchFamily="18" charset="0"/>
              </a:rPr>
              <a:t>Data sources</a:t>
            </a:r>
          </a:p>
          <a:p>
            <a:pPr lvl="1" algn="just" eaLnBrk="1" hangingPunct="1"/>
            <a:r>
              <a:rPr lang="en-US" altLang="zh-CN" sz="2800" dirty="0" smtClean="0">
                <a:latin typeface="Times New Roman" pitchFamily="18" charset="0"/>
              </a:rPr>
              <a:t>Granularity</a:t>
            </a:r>
          </a:p>
          <a:p>
            <a:pPr lvl="1" algn="just" eaLnBrk="1" hangingPunct="1"/>
            <a:r>
              <a:rPr lang="en-US" altLang="zh-CN" sz="2800" dirty="0" smtClean="0">
                <a:latin typeface="Times New Roman" pitchFamily="18" charset="0"/>
              </a:rPr>
              <a:t>Correlations</a:t>
            </a:r>
          </a:p>
          <a:p>
            <a:pPr algn="just" eaLnBrk="1" hangingPunct="1"/>
            <a:r>
              <a:rPr lang="en-US" altLang="zh-CN" sz="3200" dirty="0" smtClean="0">
                <a:latin typeface="Times New Roman" pitchFamily="18" charset="0"/>
              </a:rPr>
              <a:t>Uncertain vs. certain data</a:t>
            </a:r>
          </a:p>
          <a:p>
            <a:pPr lvl="1" algn="just" eaLnBrk="1" hangingPunct="1"/>
            <a:r>
              <a:rPr lang="en-US" altLang="zh-CN" sz="2800" dirty="0" smtClean="0">
                <a:latin typeface="Times New Roman" pitchFamily="18" charset="0"/>
              </a:rPr>
              <a:t>Many techniques are proposed for certain data, but not for uncertain data</a:t>
            </a:r>
          </a:p>
          <a:p>
            <a:pPr lvl="1" algn="just" eaLnBrk="1" hangingPunct="1"/>
            <a:r>
              <a:rPr lang="en-US" altLang="zh-CN" sz="2800" dirty="0" smtClean="0">
                <a:latin typeface="Times New Roman" pitchFamily="18" charset="0"/>
              </a:rPr>
              <a:t>Query answering for certain data is much more efficient than that for uncertain data</a:t>
            </a:r>
          </a:p>
          <a:p>
            <a:pPr lvl="1" algn="just" eaLnBrk="1" hangingPunct="1"/>
            <a:endParaRPr lang="en-US" altLang="zh-CN" sz="2800" dirty="0" smtClean="0">
              <a:latin typeface="Times New Roman" pitchFamily="18" charset="0"/>
            </a:endParaRPr>
          </a:p>
          <a:p>
            <a:pPr algn="just" eaLnBrk="1" hangingPunct="1"/>
            <a:endParaRPr lang="en-US" altLang="zh-CN" sz="3200" dirty="0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420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6FA375-609F-4380-A649-F26BBCA98A61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34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dirty="0" smtClean="0">
                <a:latin typeface="Times New Roman" pitchFamily="18" charset="0"/>
              </a:rPr>
              <a:t>Summary (cont'd)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1" algn="just" eaLnBrk="1" hangingPunct="1"/>
            <a:r>
              <a:rPr lang="en-US" altLang="zh-CN" sz="2800" dirty="0" smtClean="0">
                <a:latin typeface="Times New Roman" pitchFamily="18" charset="0"/>
              </a:rPr>
              <a:t>Real-world application data are not always certain data, and are often uncertain data</a:t>
            </a:r>
          </a:p>
          <a:p>
            <a:pPr lvl="1" algn="just" eaLnBrk="1" hangingPunct="1"/>
            <a:r>
              <a:rPr lang="en-US" altLang="zh-CN" sz="2800" dirty="0" smtClean="0">
                <a:latin typeface="Times New Roman" pitchFamily="18" charset="0"/>
              </a:rPr>
              <a:t>Applying techniques proposed for certain data to uncertain data may lead to erroneous results without confidence guarantees, while uncertain data management can have such guarantees</a:t>
            </a:r>
          </a:p>
          <a:p>
            <a:pPr algn="just" eaLnBrk="1" hangingPunct="1"/>
            <a:r>
              <a:rPr lang="en-US" altLang="zh-CN" sz="3200" dirty="0" smtClean="0">
                <a:latin typeface="Times New Roman" pitchFamily="18" charset="0"/>
              </a:rPr>
              <a:t>Existing probabilistic data management systems</a:t>
            </a:r>
          </a:p>
        </p:txBody>
      </p:sp>
    </p:spTree>
    <p:extLst>
      <p:ext uri="{BB962C8B-B14F-4D97-AF65-F5344CB8AC3E}">
        <p14:creationId xmlns:p14="http://schemas.microsoft.com/office/powerpoint/2010/main" val="364420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6FA375-609F-4380-A649-F26BBCA98A61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4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dirty="0" smtClean="0">
                <a:latin typeface="Times New Roman" pitchFamily="18" charset="0"/>
              </a:rPr>
              <a:t>Outline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382000" cy="4530725"/>
          </a:xfrm>
        </p:spPr>
        <p:txBody>
          <a:bodyPr/>
          <a:lstStyle/>
          <a:p>
            <a:pPr algn="just" eaLnBrk="1" hangingPunct="1"/>
            <a:r>
              <a:rPr lang="en-US" altLang="zh-CN" sz="3200" dirty="0" smtClean="0">
                <a:latin typeface="Times New Roman" pitchFamily="18" charset="0"/>
              </a:rPr>
              <a:t>Introduction</a:t>
            </a:r>
          </a:p>
          <a:p>
            <a:pPr algn="just" eaLnBrk="1" hangingPunct="1"/>
            <a:r>
              <a:rPr lang="en-US" altLang="zh-CN" sz="3200" dirty="0" smtClean="0">
                <a:latin typeface="Times New Roman" pitchFamily="18" charset="0"/>
              </a:rPr>
              <a:t>Applications of </a:t>
            </a:r>
            <a:r>
              <a:rPr lang="en-US" altLang="zh-CN" sz="3200" dirty="0">
                <a:latin typeface="Times New Roman" pitchFamily="18" charset="0"/>
              </a:rPr>
              <a:t>Probabilistic Data </a:t>
            </a:r>
            <a:r>
              <a:rPr lang="en-US" altLang="zh-CN" sz="3200" dirty="0" smtClean="0">
                <a:latin typeface="Times New Roman" pitchFamily="18" charset="0"/>
              </a:rPr>
              <a:t>Management</a:t>
            </a:r>
          </a:p>
          <a:p>
            <a:pPr algn="just" eaLnBrk="1" hangingPunct="1"/>
            <a:r>
              <a:rPr lang="en-US" altLang="zh-CN" sz="3200" dirty="0" smtClean="0">
                <a:latin typeface="Times New Roman" pitchFamily="18" charset="0"/>
              </a:rPr>
              <a:t>Classifications of Uncertain Data</a:t>
            </a:r>
          </a:p>
          <a:p>
            <a:pPr algn="just" eaLnBrk="1" hangingPunct="1"/>
            <a:r>
              <a:rPr lang="en-US" altLang="zh-CN" sz="3200" dirty="0" smtClean="0">
                <a:latin typeface="Times New Roman" pitchFamily="18" charset="0"/>
              </a:rPr>
              <a:t>Comparisons: Uncertain vs. Certain Data</a:t>
            </a:r>
          </a:p>
          <a:p>
            <a:pPr algn="just" eaLnBrk="1" hangingPunct="1"/>
            <a:r>
              <a:rPr lang="en-US" altLang="zh-CN" sz="3200" dirty="0" smtClean="0">
                <a:latin typeface="Times New Roman" pitchFamily="18" charset="0"/>
              </a:rPr>
              <a:t>The Existing Systems</a:t>
            </a:r>
          </a:p>
          <a:p>
            <a:pPr algn="just" eaLnBrk="1" hangingPunct="1"/>
            <a:endParaRPr lang="en-US" altLang="zh-CN" sz="3200" dirty="0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65327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4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D8D8D8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fill="hold"/>
                                        <p:tgtEl>
                                          <p:spTgt spid="4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8D8D8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4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fill="hold"/>
                                        <p:tgtEl>
                                          <p:spTgt spid="4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500" fill="hold"/>
                                        <p:tgtEl>
                                          <p:spTgt spid="4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D8D8D8"/>
                                      </p:to>
                                    </p:animClr>
                                    <p:animClr clrSpc="rgb" dir="cw">
                                      <p:cBhvr>
                                        <p:cTn id="12" dur="500" fill="hold"/>
                                        <p:tgtEl>
                                          <p:spTgt spid="4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8D8D8"/>
                                      </p:to>
                                    </p:animClr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4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4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" dur="500" fill="hold"/>
                                        <p:tgtEl>
                                          <p:spTgt spid="4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D8D8D8"/>
                                      </p:to>
                                    </p:animClr>
                                    <p:animClr clrSpc="rgb" dir="cw">
                                      <p:cBhvr>
                                        <p:cTn id="17" dur="500" fill="hold"/>
                                        <p:tgtEl>
                                          <p:spTgt spid="4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8D8D8"/>
                                      </p:to>
                                    </p:animClr>
                                    <p:set>
                                      <p:cBhvr>
                                        <p:cTn id="18" dur="500" fill="hold"/>
                                        <p:tgtEl>
                                          <p:spTgt spid="4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" dur="500" fill="hold"/>
                                        <p:tgtEl>
                                          <p:spTgt spid="4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1" dur="500" fill="hold"/>
                                        <p:tgtEl>
                                          <p:spTgt spid="41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D8D8D8"/>
                                      </p:to>
                                    </p:animClr>
                                    <p:animClr clrSpc="rgb" dir="cw">
                                      <p:cBhvr>
                                        <p:cTn id="22" dur="500" fill="hold"/>
                                        <p:tgtEl>
                                          <p:spTgt spid="41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8D8D8"/>
                                      </p:to>
                                    </p:animClr>
                                    <p:set>
                                      <p:cBhvr>
                                        <p:cTn id="23" dur="500" fill="hold"/>
                                        <p:tgtEl>
                                          <p:spTgt spid="41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41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6FA375-609F-4380-A649-F26BBCA98A61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5</a:t>
            </a:fld>
            <a:endParaRPr lang="en-US" altLang="zh-CN" dirty="0">
              <a:solidFill>
                <a:srgbClr val="000000"/>
              </a:solidFill>
            </a:endParaRPr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dirty="0" smtClean="0">
                <a:latin typeface="Times New Roman" pitchFamily="18" charset="0"/>
              </a:rPr>
              <a:t>Introduction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/>
            <a:r>
              <a:rPr lang="en-US" altLang="zh-CN" sz="3200" dirty="0" smtClean="0">
                <a:latin typeface="Times New Roman" pitchFamily="18" charset="0"/>
              </a:rPr>
              <a:t>Uncertain data are pervasive in real-world applications</a:t>
            </a:r>
          </a:p>
          <a:p>
            <a:pPr lvl="1" algn="just" eaLnBrk="1" hangingPunct="1"/>
            <a:r>
              <a:rPr lang="en-US" altLang="zh-CN" sz="2800" dirty="0" smtClean="0">
                <a:latin typeface="Times New Roman" pitchFamily="18" charset="0"/>
              </a:rPr>
              <a:t>A.k.a. probabilistic data / imprecise data</a:t>
            </a:r>
            <a:r>
              <a:rPr lang="en-US" altLang="zh-CN" sz="2800" dirty="0">
                <a:latin typeface="Times New Roman" pitchFamily="18" charset="0"/>
              </a:rPr>
              <a:t> </a:t>
            </a:r>
            <a:r>
              <a:rPr lang="en-US" altLang="zh-CN" sz="2800" dirty="0" smtClean="0">
                <a:latin typeface="Times New Roman" pitchFamily="18" charset="0"/>
              </a:rPr>
              <a:t>/ inaccurate data / noisy data</a:t>
            </a:r>
          </a:p>
          <a:p>
            <a:pPr algn="just" eaLnBrk="1" hangingPunct="1"/>
            <a:r>
              <a:rPr lang="en-US" altLang="zh-CN" sz="3200" dirty="0" smtClean="0">
                <a:latin typeface="Times New Roman" pitchFamily="18" charset="0"/>
              </a:rPr>
              <a:t>Data uncertainty may occur, during:</a:t>
            </a:r>
          </a:p>
          <a:p>
            <a:pPr lvl="1" algn="just" eaLnBrk="1" hangingPunct="1"/>
            <a:r>
              <a:rPr lang="en-US" altLang="zh-CN" sz="2800" dirty="0" smtClean="0">
                <a:latin typeface="Times New Roman" pitchFamily="18" charset="0"/>
              </a:rPr>
              <a:t>Data collection</a:t>
            </a:r>
          </a:p>
          <a:p>
            <a:pPr lvl="1" algn="just" eaLnBrk="1" hangingPunct="1"/>
            <a:r>
              <a:rPr lang="en-US" altLang="zh-CN" sz="2800" dirty="0" smtClean="0">
                <a:latin typeface="Times New Roman" pitchFamily="18" charset="0"/>
              </a:rPr>
              <a:t>Data transmission</a:t>
            </a:r>
          </a:p>
          <a:p>
            <a:pPr lvl="1" algn="just" eaLnBrk="1" hangingPunct="1"/>
            <a:r>
              <a:rPr lang="en-US" altLang="zh-CN" sz="2800" dirty="0" smtClean="0">
                <a:latin typeface="Times New Roman" pitchFamily="18" charset="0"/>
              </a:rPr>
              <a:t>Data processing</a:t>
            </a:r>
          </a:p>
          <a:p>
            <a:pPr lvl="1" algn="just" eaLnBrk="1" hangingPunct="1"/>
            <a:endParaRPr lang="en-US" altLang="zh-CN" sz="2800" dirty="0" smtClean="0">
              <a:latin typeface="Times New Roman" pitchFamily="18" charset="0"/>
            </a:endParaRPr>
          </a:p>
        </p:txBody>
      </p:sp>
      <p:sp>
        <p:nvSpPr>
          <p:cNvPr id="2" name="Oval 1"/>
          <p:cNvSpPr/>
          <p:nvPr/>
        </p:nvSpPr>
        <p:spPr>
          <a:xfrm>
            <a:off x="6029030" y="4572000"/>
            <a:ext cx="304800" cy="3048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6912864" y="5046560"/>
            <a:ext cx="304800" cy="304800"/>
          </a:xfrm>
          <a:prstGeom prst="ellipse">
            <a:avLst/>
          </a:prstGeom>
          <a:solidFill>
            <a:srgbClr val="3333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333830" y="5423235"/>
            <a:ext cx="15055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actual data</a:t>
            </a:r>
            <a:endParaRPr lang="en-US" sz="2400" dirty="0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36543" y="4884582"/>
            <a:ext cx="17972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reported data</a:t>
            </a:r>
            <a:endParaRPr lang="en-US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" name="Straight Arrow Connector 3"/>
          <p:cNvCxnSpPr>
            <a:stCxn id="2" idx="5"/>
          </p:cNvCxnSpPr>
          <p:nvPr/>
        </p:nvCxnSpPr>
        <p:spPr>
          <a:xfrm>
            <a:off x="6289193" y="4832163"/>
            <a:ext cx="623671" cy="343341"/>
          </a:xfrm>
          <a:prstGeom prst="straightConnector1">
            <a:avLst/>
          </a:prstGeom>
          <a:ln w="22225">
            <a:solidFill>
              <a:srgbClr val="FF33CC"/>
            </a:solidFill>
            <a:headEnd type="stealth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Freeform 14"/>
          <p:cNvSpPr/>
          <p:nvPr/>
        </p:nvSpPr>
        <p:spPr>
          <a:xfrm>
            <a:off x="6291072" y="4462223"/>
            <a:ext cx="731520" cy="219851"/>
          </a:xfrm>
          <a:custGeom>
            <a:avLst/>
            <a:gdLst>
              <a:gd name="connsiteX0" fmla="*/ 0 w 731520"/>
              <a:gd name="connsiteY0" fmla="*/ 146353 h 219851"/>
              <a:gd name="connsiteX1" fmla="*/ 91440 w 731520"/>
              <a:gd name="connsiteY1" fmla="*/ 128065 h 219851"/>
              <a:gd name="connsiteX2" fmla="*/ 146304 w 731520"/>
              <a:gd name="connsiteY2" fmla="*/ 109777 h 219851"/>
              <a:gd name="connsiteX3" fmla="*/ 402336 w 731520"/>
              <a:gd name="connsiteY3" fmla="*/ 128065 h 219851"/>
              <a:gd name="connsiteX4" fmla="*/ 384048 w 731520"/>
              <a:gd name="connsiteY4" fmla="*/ 182929 h 219851"/>
              <a:gd name="connsiteX5" fmla="*/ 237744 w 731520"/>
              <a:gd name="connsiteY5" fmla="*/ 201217 h 219851"/>
              <a:gd name="connsiteX6" fmla="*/ 219456 w 731520"/>
              <a:gd name="connsiteY6" fmla="*/ 146353 h 219851"/>
              <a:gd name="connsiteX7" fmla="*/ 347472 w 731520"/>
              <a:gd name="connsiteY7" fmla="*/ 73201 h 219851"/>
              <a:gd name="connsiteX8" fmla="*/ 402336 w 731520"/>
              <a:gd name="connsiteY8" fmla="*/ 54913 h 219851"/>
              <a:gd name="connsiteX9" fmla="*/ 658368 w 731520"/>
              <a:gd name="connsiteY9" fmla="*/ 18337 h 219851"/>
              <a:gd name="connsiteX10" fmla="*/ 731520 w 731520"/>
              <a:gd name="connsiteY10" fmla="*/ 49 h 2198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31520" h="219851">
                <a:moveTo>
                  <a:pt x="0" y="146353"/>
                </a:moveTo>
                <a:cubicBezTo>
                  <a:pt x="30480" y="140257"/>
                  <a:pt x="61284" y="135604"/>
                  <a:pt x="91440" y="128065"/>
                </a:cubicBezTo>
                <a:cubicBezTo>
                  <a:pt x="110142" y="123390"/>
                  <a:pt x="127027" y="109777"/>
                  <a:pt x="146304" y="109777"/>
                </a:cubicBezTo>
                <a:cubicBezTo>
                  <a:pt x="231865" y="109777"/>
                  <a:pt x="316992" y="121969"/>
                  <a:pt x="402336" y="128065"/>
                </a:cubicBezTo>
                <a:cubicBezTo>
                  <a:pt x="396240" y="146353"/>
                  <a:pt x="396090" y="167876"/>
                  <a:pt x="384048" y="182929"/>
                </a:cubicBezTo>
                <a:cubicBezTo>
                  <a:pt x="335797" y="243242"/>
                  <a:pt x="304808" y="214630"/>
                  <a:pt x="237744" y="201217"/>
                </a:cubicBezTo>
                <a:cubicBezTo>
                  <a:pt x="231648" y="182929"/>
                  <a:pt x="216287" y="165368"/>
                  <a:pt x="219456" y="146353"/>
                </a:cubicBezTo>
                <a:cubicBezTo>
                  <a:pt x="231850" y="71987"/>
                  <a:pt x="293061" y="86804"/>
                  <a:pt x="347472" y="73201"/>
                </a:cubicBezTo>
                <a:cubicBezTo>
                  <a:pt x="366174" y="68526"/>
                  <a:pt x="383352" y="58263"/>
                  <a:pt x="402336" y="54913"/>
                </a:cubicBezTo>
                <a:cubicBezTo>
                  <a:pt x="487235" y="39931"/>
                  <a:pt x="658368" y="18337"/>
                  <a:pt x="658368" y="18337"/>
                </a:cubicBezTo>
                <a:cubicBezTo>
                  <a:pt x="719015" y="-1879"/>
                  <a:pt x="693955" y="49"/>
                  <a:pt x="731520" y="49"/>
                </a:cubicBezTo>
              </a:path>
            </a:pathLst>
          </a:cu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7022592" y="4202269"/>
            <a:ext cx="15327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probability</a:t>
            </a:r>
            <a:endParaRPr lang="en-US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6045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35" presetClass="emph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 animBg="1"/>
      <p:bldP spid="8" grpId="0"/>
      <p:bldP spid="9" grpId="0"/>
      <p:bldP spid="15" grpId="0" animBg="1"/>
      <p:bldP spid="1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6FA375-609F-4380-A649-F26BBCA98A61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6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dirty="0" smtClean="0">
                <a:latin typeface="Times New Roman" pitchFamily="18" charset="0"/>
              </a:rPr>
              <a:t>Data Collection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305800" cy="4530725"/>
          </a:xfrm>
        </p:spPr>
        <p:txBody>
          <a:bodyPr/>
          <a:lstStyle/>
          <a:p>
            <a:pPr algn="just" eaLnBrk="1" hangingPunct="1"/>
            <a:r>
              <a:rPr lang="en-US" altLang="zh-CN" sz="3200" dirty="0" smtClean="0">
                <a:latin typeface="Times New Roman" pitchFamily="18" charset="0"/>
              </a:rPr>
              <a:t>Data collection </a:t>
            </a:r>
            <a:r>
              <a:rPr lang="en-US" altLang="zh-CN" sz="3200" dirty="0">
                <a:latin typeface="Times New Roman" pitchFamily="18" charset="0"/>
              </a:rPr>
              <a:t>d</a:t>
            </a:r>
            <a:r>
              <a:rPr lang="en-US" altLang="zh-CN" sz="3200" dirty="0" smtClean="0">
                <a:latin typeface="Times New Roman" pitchFamily="18" charset="0"/>
              </a:rPr>
              <a:t>evices are sometimes imperfect</a:t>
            </a:r>
          </a:p>
          <a:p>
            <a:pPr lvl="1" algn="just" eaLnBrk="1" hangingPunct="1"/>
            <a:r>
              <a:rPr lang="en-US" altLang="zh-CN" sz="2800" dirty="0" smtClean="0">
                <a:latin typeface="Times New Roman" pitchFamily="18" charset="0"/>
              </a:rPr>
              <a:t>Sensors</a:t>
            </a:r>
          </a:p>
          <a:p>
            <a:pPr lvl="2" algn="just" eaLnBrk="1" hangingPunct="1"/>
            <a:r>
              <a:rPr lang="en-US" altLang="zh-CN" sz="2400" dirty="0" smtClean="0">
                <a:latin typeface="Times New Roman" pitchFamily="18" charset="0"/>
              </a:rPr>
              <a:t>Abnormal sensor readings</a:t>
            </a:r>
            <a:endParaRPr lang="en-US" altLang="zh-CN" sz="2400" dirty="0">
              <a:latin typeface="Times New Roman" pitchFamily="18" charset="0"/>
            </a:endParaRPr>
          </a:p>
          <a:p>
            <a:pPr marL="671512" lvl="2" indent="0" algn="just" eaLnBrk="1" hangingPunct="1">
              <a:buNone/>
            </a:pPr>
            <a:endParaRPr lang="en-US" altLang="zh-CN" sz="2400" dirty="0" smtClean="0">
              <a:latin typeface="Times New Roman" pitchFamily="18" charset="0"/>
            </a:endParaRPr>
          </a:p>
          <a:p>
            <a:pPr lvl="1" algn="just" eaLnBrk="1" hangingPunct="1"/>
            <a:r>
              <a:rPr lang="en-US" altLang="zh-CN" sz="2800" dirty="0" smtClean="0">
                <a:latin typeface="Times New Roman" pitchFamily="18" charset="0"/>
              </a:rPr>
              <a:t>RFID readers</a:t>
            </a:r>
          </a:p>
          <a:p>
            <a:pPr lvl="2" algn="just" eaLnBrk="1" hangingPunct="1"/>
            <a:r>
              <a:rPr lang="en-US" altLang="zh-CN" sz="2400" dirty="0" smtClean="0">
                <a:latin typeface="Times New Roman" pitchFamily="18" charset="0"/>
              </a:rPr>
              <a:t>Miss-read</a:t>
            </a:r>
          </a:p>
          <a:p>
            <a:pPr lvl="2" algn="just" eaLnBrk="1" hangingPunct="1"/>
            <a:r>
              <a:rPr lang="en-US" altLang="zh-CN" sz="2400" dirty="0" smtClean="0">
                <a:latin typeface="Times New Roman" pitchFamily="18" charset="0"/>
              </a:rPr>
              <a:t>Cross-read</a:t>
            </a:r>
          </a:p>
          <a:p>
            <a:pPr lvl="1" algn="just" eaLnBrk="1" hangingPunct="1"/>
            <a:endParaRPr lang="en-US" altLang="zh-CN" sz="2800" dirty="0" smtClean="0">
              <a:latin typeface="Times New Roman" pitchFamily="18" charset="0"/>
            </a:endParaRPr>
          </a:p>
        </p:txBody>
      </p:sp>
      <p:pic>
        <p:nvPicPr>
          <p:cNvPr id="5" name="Picture 7" descr="sensor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2259639"/>
            <a:ext cx="2133600" cy="16864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rfid_reader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3970664"/>
            <a:ext cx="2133600" cy="19729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50908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6FA375-609F-4380-A649-F26BBCA98A61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7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dirty="0" smtClean="0">
                <a:latin typeface="Times New Roman" pitchFamily="18" charset="0"/>
              </a:rPr>
              <a:t>Data Collection (cont'd)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305800" cy="4530725"/>
          </a:xfrm>
        </p:spPr>
        <p:txBody>
          <a:bodyPr/>
          <a:lstStyle/>
          <a:p>
            <a:pPr algn="just" eaLnBrk="1" hangingPunct="1"/>
            <a:r>
              <a:rPr lang="en-US" altLang="zh-CN" sz="3200" dirty="0" smtClean="0">
                <a:latin typeface="Times New Roman" pitchFamily="18" charset="0"/>
              </a:rPr>
              <a:t>Data extraction techniques are often inaccurate</a:t>
            </a:r>
          </a:p>
          <a:p>
            <a:pPr lvl="1" algn="just" eaLnBrk="1" hangingPunct="1"/>
            <a:r>
              <a:rPr lang="en-US" altLang="zh-CN" sz="2800" dirty="0" smtClean="0">
                <a:latin typeface="Times New Roman" pitchFamily="18" charset="0"/>
              </a:rPr>
              <a:t>Information extraction from unstructured text</a:t>
            </a:r>
          </a:p>
          <a:p>
            <a:pPr lvl="2" algn="just" eaLnBrk="1" hangingPunct="1"/>
            <a:r>
              <a:rPr lang="en-US" altLang="zh-CN" sz="2400" dirty="0" smtClean="0">
                <a:latin typeface="Times New Roman" pitchFamily="18" charset="0"/>
              </a:rPr>
              <a:t>Different techniques can produce different extraction results</a:t>
            </a:r>
            <a:endParaRPr lang="en-US" altLang="zh-CN" sz="2400" dirty="0">
              <a:latin typeface="Times New Roman" pitchFamily="18" charset="0"/>
            </a:endParaRPr>
          </a:p>
          <a:p>
            <a:pPr marL="671512" lvl="2" indent="0" algn="just" eaLnBrk="1" hangingPunct="1">
              <a:buNone/>
            </a:pPr>
            <a:endParaRPr lang="en-US" altLang="zh-CN" sz="2400" dirty="0" smtClean="0">
              <a:latin typeface="Times New Roman" pitchFamily="18" charset="0"/>
            </a:endParaRPr>
          </a:p>
          <a:p>
            <a:pPr marL="671512" lvl="2" indent="0" algn="just" eaLnBrk="1" hangingPunct="1">
              <a:buNone/>
            </a:pPr>
            <a:endParaRPr lang="en-US" altLang="zh-CN" sz="2400" dirty="0" smtClean="0">
              <a:latin typeface="Times New Roman" pitchFamily="18" charset="0"/>
            </a:endParaRPr>
          </a:p>
          <a:p>
            <a:pPr lvl="1" algn="just" eaLnBrk="1" hangingPunct="1"/>
            <a:endParaRPr lang="en-US" altLang="zh-CN" sz="2800" dirty="0" smtClean="0">
              <a:latin typeface="Times New Roman" pitchFamily="18" charset="0"/>
            </a:endParaRPr>
          </a:p>
        </p:txBody>
      </p:sp>
      <p:grpSp>
        <p:nvGrpSpPr>
          <p:cNvPr id="8" name="Group 43"/>
          <p:cNvGrpSpPr>
            <a:grpSpLocks/>
          </p:cNvGrpSpPr>
          <p:nvPr/>
        </p:nvGrpSpPr>
        <p:grpSpPr bwMode="auto">
          <a:xfrm>
            <a:off x="640042" y="3755678"/>
            <a:ext cx="2171700" cy="1905000"/>
            <a:chOff x="480" y="2928"/>
            <a:chExt cx="1104" cy="912"/>
          </a:xfrm>
        </p:grpSpPr>
        <p:sp>
          <p:nvSpPr>
            <p:cNvPr id="9" name="AutoShape 40"/>
            <p:cNvSpPr>
              <a:spLocks noChangeArrowheads="1"/>
            </p:cNvSpPr>
            <p:nvPr/>
          </p:nvSpPr>
          <p:spPr bwMode="auto">
            <a:xfrm>
              <a:off x="480" y="2928"/>
              <a:ext cx="1104" cy="912"/>
            </a:xfrm>
            <a:prstGeom prst="flowChartAlternateProcess">
              <a:avLst/>
            </a:prstGeom>
            <a:solidFill>
              <a:srgbClr val="0000FF">
                <a:alpha val="10196"/>
              </a:srgbClr>
            </a:solidFill>
            <a:ln w="28575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CN" altLang="en-US">
                <a:ea typeface="宋体" pitchFamily="2" charset="-122"/>
              </a:endParaRPr>
            </a:p>
          </p:txBody>
        </p:sp>
        <p:pic>
          <p:nvPicPr>
            <p:cNvPr id="10" name="Picture 12" descr="MP900424389[1]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2" y="3098"/>
              <a:ext cx="802" cy="5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1" name="Line 52"/>
          <p:cNvSpPr>
            <a:spLocks noChangeShapeType="1"/>
          </p:cNvSpPr>
          <p:nvPr/>
        </p:nvSpPr>
        <p:spPr bwMode="auto">
          <a:xfrm>
            <a:off x="2811742" y="4289078"/>
            <a:ext cx="2979458" cy="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" name="AutoShape 60"/>
          <p:cNvSpPr>
            <a:spLocks noChangeArrowheads="1"/>
          </p:cNvSpPr>
          <p:nvPr/>
        </p:nvSpPr>
        <p:spPr bwMode="auto">
          <a:xfrm>
            <a:off x="5791200" y="3766415"/>
            <a:ext cx="2971800" cy="924008"/>
          </a:xfrm>
          <a:prstGeom prst="flowChartAlternateProcess">
            <a:avLst/>
          </a:prstGeom>
          <a:solidFill>
            <a:srgbClr val="000000">
              <a:alpha val="10196"/>
            </a:srgbClr>
          </a:solidFill>
          <a:ln w="28575">
            <a:solidFill>
              <a:srgbClr val="808080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altLang="zh-CN" sz="2000" b="1" dirty="0" smtClean="0">
                <a:latin typeface="Times New Roman" pitchFamily="18" charset="0"/>
                <a:ea typeface="宋体" pitchFamily="2" charset="-122"/>
              </a:rPr>
              <a:t>Address: </a:t>
            </a:r>
            <a:r>
              <a:rPr lang="en-US" altLang="zh-CN" sz="2000" dirty="0">
                <a:latin typeface="Times New Roman" pitchFamily="18" charset="0"/>
                <a:ea typeface="宋体" pitchFamily="2" charset="-122"/>
              </a:rPr>
              <a:t>West </a:t>
            </a:r>
            <a:r>
              <a:rPr lang="en-US" altLang="zh-CN" sz="2000" dirty="0" smtClean="0">
                <a:latin typeface="Times New Roman" pitchFamily="18" charset="0"/>
                <a:ea typeface="宋体" pitchFamily="2" charset="-122"/>
              </a:rPr>
              <a:t>Sugar Road</a:t>
            </a:r>
            <a:endParaRPr lang="en-US" altLang="zh-CN" sz="2000" dirty="0">
              <a:latin typeface="Times New Roman" pitchFamily="18" charset="0"/>
              <a:ea typeface="宋体" pitchFamily="2" charset="-122"/>
            </a:endParaRPr>
          </a:p>
        </p:txBody>
      </p:sp>
      <p:sp>
        <p:nvSpPr>
          <p:cNvPr id="13" name="Line 52"/>
          <p:cNvSpPr>
            <a:spLocks noChangeShapeType="1"/>
          </p:cNvSpPr>
          <p:nvPr/>
        </p:nvSpPr>
        <p:spPr bwMode="auto">
          <a:xfrm>
            <a:off x="2798827" y="5252996"/>
            <a:ext cx="2979458" cy="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AutoShape 60"/>
          <p:cNvSpPr>
            <a:spLocks noChangeArrowheads="1"/>
          </p:cNvSpPr>
          <p:nvPr/>
        </p:nvSpPr>
        <p:spPr bwMode="auto">
          <a:xfrm>
            <a:off x="5778285" y="4790992"/>
            <a:ext cx="2971800" cy="924008"/>
          </a:xfrm>
          <a:prstGeom prst="flowChartAlternateProcess">
            <a:avLst/>
          </a:prstGeom>
          <a:solidFill>
            <a:srgbClr val="000000">
              <a:alpha val="10196"/>
            </a:srgbClr>
          </a:solidFill>
          <a:ln w="28575">
            <a:solidFill>
              <a:srgbClr val="808080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altLang="zh-CN" sz="2000" b="1" dirty="0" smtClean="0">
                <a:latin typeface="Times New Roman" pitchFamily="18" charset="0"/>
                <a:ea typeface="宋体" pitchFamily="2" charset="-122"/>
              </a:rPr>
              <a:t>Address: </a:t>
            </a:r>
            <a:r>
              <a:rPr lang="en-US" altLang="zh-CN" sz="2000" dirty="0" smtClean="0">
                <a:latin typeface="Times New Roman" pitchFamily="18" charset="0"/>
                <a:ea typeface="宋体" pitchFamily="2" charset="-122"/>
              </a:rPr>
              <a:t>Sugar Road</a:t>
            </a:r>
            <a:endParaRPr lang="en-US" altLang="zh-CN" sz="2000" dirty="0">
              <a:latin typeface="Times New Roman" pitchFamily="18" charset="0"/>
              <a:ea typeface="宋体" pitchFamily="2" charset="-122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456047" y="3766754"/>
            <a:ext cx="16908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Technique 1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456047" y="4690423"/>
            <a:ext cx="16908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Technique 2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40042" y="5679314"/>
            <a:ext cx="22589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unstructured text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88599" y="6255263"/>
            <a:ext cx="26491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dirty="0" smtClean="0">
                <a:latin typeface="Times New Roman" pitchFamily="18" charset="0"/>
                <a:ea typeface="宋体" pitchFamily="2" charset="-122"/>
              </a:rPr>
              <a:t>I live at 203W </a:t>
            </a:r>
            <a:r>
              <a:rPr lang="en-US" altLang="zh-CN" dirty="0">
                <a:latin typeface="Times New Roman" pitchFamily="18" charset="0"/>
                <a:ea typeface="宋体" pitchFamily="2" charset="-122"/>
              </a:rPr>
              <a:t>Sugar Road</a:t>
            </a:r>
            <a:endParaRPr lang="en-US" altLang="zh-CN" dirty="0">
              <a:latin typeface="Times New Roman" pitchFamily="18" charset="0"/>
              <a:ea typeface="宋体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0926182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4" grpId="0" animBg="1"/>
      <p:bldP spid="15" grpId="0"/>
      <p:bldP spid="1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6FA375-609F-4380-A649-F26BBCA98A61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8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dirty="0" smtClean="0">
                <a:latin typeface="Times New Roman" pitchFamily="18" charset="0"/>
              </a:rPr>
              <a:t>Data Transmission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/>
            <a:r>
              <a:rPr lang="en-US" altLang="zh-CN" sz="3200" dirty="0" smtClean="0">
                <a:latin typeface="Times New Roman" pitchFamily="18" charset="0"/>
              </a:rPr>
              <a:t>During the data transmission, errors may occur</a:t>
            </a:r>
          </a:p>
          <a:p>
            <a:pPr lvl="1" algn="just" eaLnBrk="1" hangingPunct="1"/>
            <a:r>
              <a:rPr lang="en-US" altLang="zh-CN" sz="2800" dirty="0" smtClean="0">
                <a:latin typeface="Times New Roman" pitchFamily="18" charset="0"/>
              </a:rPr>
              <a:t>Sensor networks</a:t>
            </a:r>
          </a:p>
          <a:p>
            <a:pPr lvl="2" algn="just" eaLnBrk="1" hangingPunct="1"/>
            <a:r>
              <a:rPr lang="en-US" altLang="zh-CN" sz="2400" dirty="0" smtClean="0">
                <a:latin typeface="Times New Roman" pitchFamily="18" charset="0"/>
              </a:rPr>
              <a:t>Packet losses </a:t>
            </a:r>
            <a:r>
              <a:rPr lang="en-US" altLang="zh-CN" sz="2400" dirty="0" smtClean="0">
                <a:latin typeface="Times New Roman" pitchFamily="18" charset="0"/>
                <a:sym typeface="Wingdings" pitchFamily="2" charset="2"/>
              </a:rPr>
              <a:t> fewer or biased samples</a:t>
            </a:r>
          </a:p>
          <a:p>
            <a:pPr lvl="2" algn="just" eaLnBrk="1" hangingPunct="1"/>
            <a:r>
              <a:rPr lang="en-US" altLang="zh-CN" sz="2400" dirty="0" smtClean="0">
                <a:latin typeface="Times New Roman" pitchFamily="18" charset="0"/>
                <a:sym typeface="Wingdings" pitchFamily="2" charset="2"/>
              </a:rPr>
              <a:t>Transmission errors  erroneous sensory data</a:t>
            </a:r>
            <a:endParaRPr lang="en-US" altLang="zh-CN" sz="2400" dirty="0" smtClean="0">
              <a:latin typeface="Times New Roman" pitchFamily="18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1769369" y="3763378"/>
            <a:ext cx="5257800" cy="1981200"/>
            <a:chOff x="2057400" y="4191000"/>
            <a:chExt cx="4974049" cy="1752600"/>
          </a:xfrm>
        </p:grpSpPr>
        <p:pic>
          <p:nvPicPr>
            <p:cNvPr id="5" name="Picture 13" descr="SensorNetwork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57400" y="4191000"/>
              <a:ext cx="4974049" cy="17526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" name="Picture 7" descr="sensor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31642" y="4459960"/>
              <a:ext cx="361507" cy="2857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" name="Picture 7" descr="sensor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53000" y="4612360"/>
              <a:ext cx="361507" cy="2857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" name="Picture 7" descr="sensor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53000" y="5624109"/>
              <a:ext cx="361507" cy="2857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" name="Picture 7" descr="sensor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91493" y="5320116"/>
              <a:ext cx="361507" cy="2857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" name="Picture 7" descr="sensor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64795" y="5460246"/>
              <a:ext cx="361507" cy="2857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2" name="Picture 7" descr="sensor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91200" y="5388083"/>
              <a:ext cx="361507" cy="2857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" name="Picture 7" descr="sensor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67450" y="5195968"/>
              <a:ext cx="361507" cy="2857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4" name="Picture 7" descr="sensor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14326" y="4815775"/>
              <a:ext cx="361507" cy="2857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5" name="Picture 7" descr="sensor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22535" y="5245208"/>
              <a:ext cx="361507" cy="2857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6" name="Picture 7" descr="sensor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68536" y="4727467"/>
              <a:ext cx="361507" cy="2857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7" name="Picture 7" descr="sensor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70135" y="4994974"/>
              <a:ext cx="361507" cy="2857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8" name="Picture 7" descr="sensor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54606" y="5530958"/>
              <a:ext cx="361507" cy="2857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19" name="Picture 7" descr="sensor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3571" y="4285884"/>
            <a:ext cx="700458" cy="5536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7164029" y="4316497"/>
            <a:ext cx="6976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sink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354639" y="5705993"/>
            <a:ext cx="2294218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sensor network</a:t>
            </a:r>
            <a:endParaRPr lang="en-US" sz="2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0908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6FA375-609F-4380-A649-F26BBCA98A61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9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dirty="0" smtClean="0">
                <a:latin typeface="Times New Roman" pitchFamily="18" charset="0"/>
              </a:rPr>
              <a:t>Data Transmission (cont'd)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/>
            <a:r>
              <a:rPr lang="en-US" altLang="zh-CN" sz="3200" dirty="0" smtClean="0">
                <a:latin typeface="Times New Roman" pitchFamily="18" charset="0"/>
              </a:rPr>
              <a:t>During the data transmission, errors may occur</a:t>
            </a:r>
          </a:p>
          <a:p>
            <a:pPr lvl="1" algn="just" eaLnBrk="1" hangingPunct="1"/>
            <a:r>
              <a:rPr lang="en-US" altLang="zh-CN" sz="2800" dirty="0" smtClean="0">
                <a:latin typeface="Times New Roman" pitchFamily="18" charset="0"/>
              </a:rPr>
              <a:t>Global Positioning System (GPS)</a:t>
            </a:r>
          </a:p>
        </p:txBody>
      </p:sp>
      <p:pic>
        <p:nvPicPr>
          <p:cNvPr id="23" name="Picture 14" descr="GPS_error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7920" y="2658061"/>
            <a:ext cx="4069080" cy="31331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Text Box 17"/>
          <p:cNvSpPr txBox="1">
            <a:spLocks noChangeArrowheads="1"/>
          </p:cNvSpPr>
          <p:nvPr/>
        </p:nvSpPr>
        <p:spPr bwMode="auto">
          <a:xfrm>
            <a:off x="4442460" y="2895601"/>
            <a:ext cx="144943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 i="1" dirty="0">
                <a:solidFill>
                  <a:srgbClr val="FF0000"/>
                </a:solidFill>
                <a:latin typeface="Times New Roman" pitchFamily="18" charset="0"/>
              </a:rPr>
              <a:t>refraction</a:t>
            </a:r>
          </a:p>
        </p:txBody>
      </p:sp>
      <p:sp>
        <p:nvSpPr>
          <p:cNvPr id="25" name="Rectangle 24"/>
          <p:cNvSpPr/>
          <p:nvPr/>
        </p:nvSpPr>
        <p:spPr>
          <a:xfrm>
            <a:off x="2286000" y="5715000"/>
            <a:ext cx="146065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reflection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26" name="Straight Connector 25"/>
          <p:cNvCxnSpPr/>
          <p:nvPr/>
        </p:nvCxnSpPr>
        <p:spPr>
          <a:xfrm flipH="1">
            <a:off x="4846320" y="3357266"/>
            <a:ext cx="76200" cy="800103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H="1">
            <a:off x="2971800" y="5029200"/>
            <a:ext cx="381000" cy="7620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50908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5" grpId="0"/>
    </p:bldLst>
  </p:timing>
</p:sld>
</file>

<file path=ppt/theme/theme1.xml><?xml version="1.0" encoding="utf-8"?>
<a:theme xmlns:a="http://schemas.openxmlformats.org/drawingml/2006/main" name="Edge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Edge">
      <a:majorFont>
        <a:latin typeface="Garamond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1707</TotalTime>
  <Words>1337</Words>
  <Application>Microsoft Office PowerPoint</Application>
  <PresentationFormat>On-screen Show (4:3)</PresentationFormat>
  <Paragraphs>393</Paragraphs>
  <Slides>34</Slides>
  <Notes>32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42" baseType="lpstr">
      <vt:lpstr>宋体</vt:lpstr>
      <vt:lpstr>Arial</vt:lpstr>
      <vt:lpstr>Calibri</vt:lpstr>
      <vt:lpstr>Garamond</vt:lpstr>
      <vt:lpstr>Tahoma</vt:lpstr>
      <vt:lpstr>Times New Roman</vt:lpstr>
      <vt:lpstr>Wingdings</vt:lpstr>
      <vt:lpstr>Edge</vt:lpstr>
      <vt:lpstr>Probabilistic Data Management</vt:lpstr>
      <vt:lpstr>Objectives</vt:lpstr>
      <vt:lpstr>Objectives (cont'd)</vt:lpstr>
      <vt:lpstr>Outline</vt:lpstr>
      <vt:lpstr>Introduction</vt:lpstr>
      <vt:lpstr>Data Collection</vt:lpstr>
      <vt:lpstr>Data Collection (cont'd)</vt:lpstr>
      <vt:lpstr>Data Transmission</vt:lpstr>
      <vt:lpstr>Data Transmission (cont'd)</vt:lpstr>
      <vt:lpstr>Data Processing</vt:lpstr>
      <vt:lpstr>Outline</vt:lpstr>
      <vt:lpstr>Real-World Applications</vt:lpstr>
      <vt:lpstr>Applications (1) – Sensor Networks</vt:lpstr>
      <vt:lpstr>Applications (2) – Global Positioning System (GPS)</vt:lpstr>
      <vt:lpstr>Applications (3) – Data Extraction and Integration</vt:lpstr>
      <vt:lpstr>Applications (4) – Privacy Preserving</vt:lpstr>
      <vt:lpstr>Applications (5) – Privacy Preserving</vt:lpstr>
      <vt:lpstr>Outline</vt:lpstr>
      <vt:lpstr>Classification of Data Uncertainty</vt:lpstr>
      <vt:lpstr>Classification of Data Uncertainty (cont'd)</vt:lpstr>
      <vt:lpstr>Classification of Data Uncertainty (cont'd)</vt:lpstr>
      <vt:lpstr>Outline</vt:lpstr>
      <vt:lpstr>Certain Data Management</vt:lpstr>
      <vt:lpstr>Certain Data Management (cont'd)</vt:lpstr>
      <vt:lpstr>Probabilistic Data Management</vt:lpstr>
      <vt:lpstr>Probabilistic Data Management (cont'd)</vt:lpstr>
      <vt:lpstr>Example of Nearest Neighbor Search in Uncertain Databases</vt:lpstr>
      <vt:lpstr>Exercises</vt:lpstr>
      <vt:lpstr>Exercises (cont'd)</vt:lpstr>
      <vt:lpstr>Outline</vt:lpstr>
      <vt:lpstr>Existing Systems to Manipulate the Data Uncertainty</vt:lpstr>
      <vt:lpstr>Summary</vt:lpstr>
      <vt:lpstr>Summary (cont'd)</vt:lpstr>
      <vt:lpstr>Summary (cont'd)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Uncertain Data Management</dc:title>
  <dc:creator>xlian</dc:creator>
  <cp:lastModifiedBy>Lian, Xiang</cp:lastModifiedBy>
  <cp:revision>139</cp:revision>
  <dcterms:created xsi:type="dcterms:W3CDTF">2006-08-16T00:00:00Z</dcterms:created>
  <dcterms:modified xsi:type="dcterms:W3CDTF">2017-08-31T02:47:15Z</dcterms:modified>
</cp:coreProperties>
</file>