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58" r:id="rId3"/>
    <p:sldId id="271" r:id="rId4"/>
    <p:sldId id="312" r:id="rId5"/>
    <p:sldId id="319" r:id="rId6"/>
    <p:sldId id="321" r:id="rId7"/>
    <p:sldId id="326" r:id="rId8"/>
    <p:sldId id="307" r:id="rId9"/>
    <p:sldId id="327" r:id="rId10"/>
    <p:sldId id="328" r:id="rId11"/>
    <p:sldId id="329" r:id="rId12"/>
    <p:sldId id="313" r:id="rId13"/>
    <p:sldId id="330" r:id="rId14"/>
    <p:sldId id="331" r:id="rId15"/>
    <p:sldId id="325" r:id="rId16"/>
    <p:sldId id="314" r:id="rId17"/>
    <p:sldId id="332" r:id="rId18"/>
    <p:sldId id="333" r:id="rId19"/>
    <p:sldId id="357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11" r:id="rId40"/>
    <p:sldId id="324" r:id="rId41"/>
    <p:sldId id="278" r:id="rId42"/>
    <p:sldId id="344" r:id="rId43"/>
    <p:sldId id="35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CC33"/>
    <a:srgbClr val="FF00FF"/>
    <a:srgbClr val="3333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16" autoAdjust="0"/>
  </p:normalViewPr>
  <p:slideViewPr>
    <p:cSldViewPr>
      <p:cViewPr varScale="1">
        <p:scale>
          <a:sx n="128" d="100"/>
          <a:sy n="128" d="100"/>
        </p:scale>
        <p:origin x="266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43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4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35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83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07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9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 et al. Efficiently Answering Probability Threshold-Based SP Queries over Uncertain Graphs. DASFAA, 2010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Potamias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</a:t>
            </a:r>
            <a:r>
              <a:rPr lang="en-US" dirty="0" smtClean="0">
                <a:latin typeface="Arial" pitchFamily="34" charset="0"/>
              </a:rPr>
              <a:t>K-Nearest Neighbors in Uncertain Graphs. VLDB, 2010.</a:t>
            </a:r>
          </a:p>
        </p:txBody>
      </p:sp>
    </p:spTree>
    <p:extLst>
      <p:ext uri="{BB962C8B-B14F-4D97-AF65-F5344CB8AC3E}">
        <p14:creationId xmlns:p14="http://schemas.microsoft.com/office/powerpoint/2010/main" val="2164954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09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92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89940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spanning tree over a virtual query graph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D011B-E5A5-4D29-ADFB-9F57AE50F3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00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75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68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27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1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1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2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5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3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16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91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2.png"/><Relationship Id="rId4" Type="http://schemas.openxmlformats.org/officeDocument/2006/relationships/image" Target="../media/image27.wmf"/><Relationship Id="rId9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27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Data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10: Probabilistic Graph</a:t>
            </a: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>
                <a:latin typeface="Times New Roman" pitchFamily="18" charset="0"/>
              </a:rPr>
              <a:t>Distributional </a:t>
            </a:r>
            <a:r>
              <a:rPr lang="en-US" altLang="zh-CN" sz="4000" dirty="0" smtClean="0">
                <a:latin typeface="Times New Roman" pitchFamily="18" charset="0"/>
              </a:rPr>
              <a:t>Nodes</a:t>
            </a:r>
            <a:endParaRPr lang="en-US" altLang="zh-CN" sz="4000" dirty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Distributional nodes</a:t>
            </a:r>
          </a:p>
          <a:p>
            <a:pPr lvl="1" algn="just" eaLnBrk="1" hangingPunct="1"/>
            <a:r>
              <a:rPr lang="en-US" altLang="zh-CN" sz="2800" dirty="0">
                <a:latin typeface="Times New Roman" pitchFamily="18" charset="0"/>
              </a:rPr>
              <a:t>IDD </a:t>
            </a:r>
            <a:r>
              <a:rPr lang="en-US" altLang="zh-CN" sz="2800" dirty="0" smtClean="0">
                <a:latin typeface="Times New Roman" pitchFamily="18" charset="0"/>
              </a:rPr>
              <a:t>nodes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Children are probabilistically independent </a:t>
            </a:r>
            <a:r>
              <a:rPr lang="en-US" altLang="zh-CN" sz="2400" dirty="0">
                <a:latin typeface="Times New Roman" pitchFamily="18" charset="0"/>
              </a:rPr>
              <a:t>of each </a:t>
            </a:r>
            <a:r>
              <a:rPr lang="en-US" altLang="zh-CN" sz="2400" dirty="0" smtClean="0">
                <a:latin typeface="Times New Roman" pitchFamily="18" charset="0"/>
              </a:rPr>
              <a:t>other</a:t>
            </a:r>
          </a:p>
          <a:p>
            <a:pPr lvl="2" algn="just" eaLnBrk="1" hangingPunct="1"/>
            <a:r>
              <a:rPr lang="en-US" altLang="zh-CN" sz="2400" dirty="0">
                <a:latin typeface="Times New Roman" pitchFamily="18" charset="0"/>
              </a:rPr>
              <a:t>Having </a:t>
            </a:r>
            <a:r>
              <a:rPr lang="en-US" altLang="zh-CN" sz="2400" dirty="0" smtClean="0">
                <a:latin typeface="Times New Roman" pitchFamily="18" charset="0"/>
              </a:rPr>
              <a:t>zero or more children </a:t>
            </a:r>
            <a:r>
              <a:rPr lang="en-US" altLang="zh-CN" sz="2400" dirty="0">
                <a:latin typeface="Times New Roman" pitchFamily="18" charset="0"/>
              </a:rPr>
              <a:t>in </a:t>
            </a:r>
            <a:r>
              <a:rPr lang="en-US" altLang="zh-CN" sz="2400" dirty="0" smtClean="0">
                <a:latin typeface="Times New Roman" pitchFamily="18" charset="0"/>
              </a:rPr>
              <a:t>reality</a:t>
            </a:r>
            <a:endParaRPr lang="en-US" altLang="zh-CN" sz="2400" dirty="0">
              <a:latin typeface="Times New Roman" pitchFamily="18" charset="0"/>
            </a:endParaRP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MXD nodes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Children </a:t>
            </a:r>
            <a:r>
              <a:rPr lang="en-US" altLang="zh-CN" sz="2400" dirty="0">
                <a:latin typeface="Times New Roman" pitchFamily="18" charset="0"/>
              </a:rPr>
              <a:t>are mutually </a:t>
            </a:r>
            <a:r>
              <a:rPr lang="en-US" altLang="zh-CN" sz="2400" dirty="0" smtClean="0">
                <a:latin typeface="Times New Roman" pitchFamily="18" charset="0"/>
              </a:rPr>
              <a:t>exclusive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Having at most one child in reality</a:t>
            </a:r>
          </a:p>
        </p:txBody>
      </p:sp>
    </p:spTree>
    <p:extLst>
      <p:ext uri="{BB962C8B-B14F-4D97-AF65-F5344CB8AC3E}">
        <p14:creationId xmlns:p14="http://schemas.microsoft.com/office/powerpoint/2010/main" val="32443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latin typeface="Times New Roman" pitchFamily="18" charset="0"/>
              </a:rPr>
              <a:t>Previous Example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127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6248400" y="2590798"/>
            <a:ext cx="876300" cy="152401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76600" y="2743199"/>
            <a:ext cx="3848100" cy="990601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20346" y="2327701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IDD nodes</a:t>
            </a:r>
            <a:endParaRPr lang="en-US" sz="2400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00" y="2960274"/>
            <a:ext cx="3314700" cy="544926"/>
          </a:xfrm>
          <a:prstGeom prst="line">
            <a:avLst/>
          </a:prstGeom>
          <a:ln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248400" y="3848100"/>
            <a:ext cx="876300" cy="596538"/>
          </a:xfrm>
          <a:prstGeom prst="line">
            <a:avLst/>
          </a:prstGeom>
          <a:ln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9866" y="338643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MXD nodes</a:t>
            </a:r>
            <a:endParaRPr lang="en-US" sz="24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Samples of Probabilistic XML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323834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810000" y="2194560"/>
            <a:ext cx="2590800" cy="3048000"/>
            <a:chOff x="3886200" y="1538287"/>
            <a:chExt cx="3486150" cy="43910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1538287"/>
              <a:ext cx="3486150" cy="439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886200" y="5105400"/>
              <a:ext cx="1905000" cy="823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85254" y="2723268"/>
            <a:ext cx="2127980" cy="2021064"/>
            <a:chOff x="6553200" y="2664823"/>
            <a:chExt cx="2350960" cy="2137954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664823"/>
              <a:ext cx="2350960" cy="2137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458200" y="2664823"/>
              <a:ext cx="445960" cy="611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ight Arrow 7"/>
          <p:cNvSpPr/>
          <p:nvPr/>
        </p:nvSpPr>
        <p:spPr>
          <a:xfrm>
            <a:off x="3276600" y="3505200"/>
            <a:ext cx="457200" cy="304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172200" y="3505200"/>
            <a:ext cx="457200" cy="3048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7968" y="5146876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Probabilistic XML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(p-document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31222" y="524256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24962" y="5259195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Document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7731" y="5633324"/>
            <a:ext cx="2896947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 Calculation: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0.5*0.9*(1-0.8)*0.7*0.4*0.4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327722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3484" y="3864429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7968" y="3864429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71570" y="3864429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51689" y="3338606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75054" y="4267199"/>
            <a:ext cx="406968" cy="20360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Twigs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A </a:t>
            </a:r>
            <a:r>
              <a:rPr lang="en-US" altLang="zh-CN" sz="3200" b="1" i="1" u="sng" dirty="0">
                <a:latin typeface="Times New Roman" pitchFamily="18" charset="0"/>
              </a:rPr>
              <a:t>twig pattern</a:t>
            </a:r>
            <a:r>
              <a:rPr lang="en-US" altLang="zh-CN" sz="3200" dirty="0">
                <a:latin typeface="Times New Roman" pitchFamily="18" charset="0"/>
              </a:rPr>
              <a:t> (or </a:t>
            </a:r>
            <a:r>
              <a:rPr lang="en-US" altLang="zh-CN" sz="3200" dirty="0" smtClean="0">
                <a:latin typeface="Times New Roman" pitchFamily="18" charset="0"/>
              </a:rPr>
              <a:t>twig </a:t>
            </a:r>
            <a:r>
              <a:rPr lang="en-US" altLang="zh-CN" sz="3200" dirty="0">
                <a:latin typeface="Times New Roman" pitchFamily="18" charset="0"/>
              </a:rPr>
              <a:t>for short) is a tree with </a:t>
            </a:r>
            <a:r>
              <a:rPr lang="en-US" altLang="zh-CN" sz="3200" dirty="0" smtClean="0">
                <a:latin typeface="Times New Roman" pitchFamily="18" charset="0"/>
              </a:rPr>
              <a:t>child edges </a:t>
            </a:r>
            <a:r>
              <a:rPr lang="en-US" altLang="zh-CN" sz="3200" dirty="0">
                <a:latin typeface="Times New Roman" pitchFamily="18" charset="0"/>
              </a:rPr>
              <a:t>and descendant </a:t>
            </a:r>
            <a:r>
              <a:rPr lang="en-US" altLang="zh-CN" sz="3200" dirty="0" smtClean="0">
                <a:latin typeface="Times New Roman" pitchFamily="18" charset="0"/>
              </a:rPr>
              <a:t>edges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124201"/>
            <a:ext cx="7105515" cy="226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3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Queries in Probabilistic XML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Complete semantics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We want to obtain: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99694"/>
            <a:ext cx="4069292" cy="129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80" y="3975795"/>
            <a:ext cx="323834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42" y="2209800"/>
            <a:ext cx="4976812" cy="47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2590800"/>
            <a:ext cx="7757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is the set of matching random documents in probabilistic XML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probabilistic threshold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Probabilistic XML Model &amp; Queries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Graph Model</a:t>
            </a:r>
            <a:r>
              <a:rPr lang="en-US" altLang="zh-CN" sz="3200" dirty="0">
                <a:latin typeface="Times New Roman" pitchFamily="18" charset="0"/>
              </a:rPr>
              <a:t> &amp; Queries</a:t>
            </a:r>
            <a:endParaRPr lang="en-US" altLang="zh-CN" sz="32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Times New Roman" pitchFamily="18" charset="0"/>
              </a:rPr>
              <a:t>Probabilistic Graph Model 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graphs with the edge existence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Each edge is associated with an existence probability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Queries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Shortest path [DASFAA, 2010]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K-nearest neighbor [VLDB, 2010]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Times New Roman" pitchFamily="18" charset="0"/>
              </a:rPr>
              <a:t>Probabilistic Graph Model </a:t>
            </a:r>
            <a:r>
              <a:rPr lang="en-US" altLang="zh-CN" dirty="0" smtClean="0">
                <a:latin typeface="Times New Roman" pitchFamily="18" charset="0"/>
              </a:rPr>
              <a:t>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Probabilistic graphs with the </a:t>
            </a:r>
            <a:r>
              <a:rPr lang="en-US" altLang="zh-CN" sz="3200" dirty="0" smtClean="0">
                <a:latin typeface="Times New Roman" pitchFamily="18" charset="0"/>
              </a:rPr>
              <a:t>label uncertainty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Bayesian network</a:t>
            </a:r>
            <a:endParaRPr lang="en-US" altLang="zh-CN" sz="2800" dirty="0">
              <a:latin typeface="Times New Roman" pitchFamily="18" charset="0"/>
            </a:endParaRP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Queries</a:t>
            </a:r>
          </a:p>
          <a:p>
            <a:pPr lvl="2" algn="just" eaLnBrk="1" hangingPunct="1"/>
            <a:r>
              <a:rPr lang="en-US" altLang="zh-CN" sz="2400" dirty="0" err="1" smtClean="0">
                <a:latin typeface="Times New Roman" pitchFamily="18" charset="0"/>
              </a:rPr>
              <a:t>Subgraph</a:t>
            </a:r>
            <a:r>
              <a:rPr lang="en-US" altLang="zh-CN" sz="2400" dirty="0" smtClean="0">
                <a:latin typeface="Times New Roman" pitchFamily="18" charset="0"/>
              </a:rPr>
              <a:t> matching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723336" y="32385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b="1">
                <a:latin typeface="Times New Roman" pitchFamily="18" charset="0"/>
                <a:ea typeface="宋体" pitchFamily="2" charset="-122"/>
              </a:rPr>
              <a:t>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885136" y="40767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b="1">
                <a:latin typeface="Times New Roman" pitchFamily="18" charset="0"/>
                <a:ea typeface="宋体" pitchFamily="2" charset="-122"/>
              </a:rPr>
              <a:t>B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85336" y="40767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b="1"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723336" y="49911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b="1">
                <a:latin typeface="Times New Roman" pitchFamily="18" charset="0"/>
                <a:ea typeface="宋体" pitchFamily="2" charset="-122"/>
              </a:rPr>
              <a:t>D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5418536" y="37719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418536" y="46101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6256736" y="46863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256736" y="37719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4175155"/>
            <a:ext cx="1209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zh-CN" sz="2400" b="1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(B | A</a:t>
            </a:r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)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171413" y="4147209"/>
            <a:ext cx="12272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zh-CN" sz="2400" b="1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(C | A</a:t>
            </a:r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)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226473" y="5600700"/>
            <a:ext cx="16033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zh-CN" sz="2400" b="1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(D | C, B)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647136" y="27051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zh-CN" sz="2400" b="1" i="1" dirty="0" smtClean="0">
                <a:latin typeface="Times New Roman" pitchFamily="18" charset="0"/>
                <a:ea typeface="宋体" pitchFamily="2" charset="-12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(A</a:t>
            </a:r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82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Applications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RDF graphs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RDF </a:t>
            </a:r>
            <a:r>
              <a:rPr lang="en-US" altLang="zh-CN" sz="2800" dirty="0">
                <a:latin typeface="Times New Roman" pitchFamily="18" charset="0"/>
              </a:rPr>
              <a:t>is a W3C Standard for describing resources on the Web</a:t>
            </a:r>
          </a:p>
          <a:p>
            <a:pPr lvl="1" algn="just" eaLnBrk="1" hangingPunct="1"/>
            <a:r>
              <a:rPr lang="en-US" altLang="zh-CN" sz="2800" dirty="0">
                <a:latin typeface="Times New Roman" pitchFamily="18" charset="0"/>
              </a:rPr>
              <a:t>Representations</a:t>
            </a:r>
          </a:p>
          <a:p>
            <a:pPr lvl="2" algn="just" eaLnBrk="1" hangingPunct="1"/>
            <a:r>
              <a:rPr lang="en-US" altLang="zh-CN" sz="2400" dirty="0">
                <a:latin typeface="Times New Roman" pitchFamily="18" charset="0"/>
              </a:rPr>
              <a:t>Triple:  </a:t>
            </a:r>
            <a:r>
              <a:rPr lang="en-US" altLang="zh-CN" sz="2400" dirty="0" smtClean="0">
                <a:latin typeface="Times New Roman" pitchFamily="18" charset="0"/>
              </a:rPr>
              <a:t>&lt;</a:t>
            </a:r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subject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predicate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altLang="zh-CN" sz="2400" dirty="0" smtClean="0">
                <a:latin typeface="Times New Roman" pitchFamily="18" charset="0"/>
              </a:rPr>
              <a:t>&gt;</a:t>
            </a:r>
            <a:endParaRPr lang="en-US" altLang="zh-CN" sz="2400" dirty="0">
              <a:latin typeface="Times New Roman" pitchFamily="18" charset="0"/>
            </a:endParaRPr>
          </a:p>
          <a:p>
            <a:pPr lvl="2" algn="just" eaLnBrk="1" hangingPunct="1"/>
            <a:r>
              <a:rPr lang="en-US" altLang="zh-CN" sz="2400" dirty="0">
                <a:latin typeface="Times New Roman" pitchFamily="18" charset="0"/>
              </a:rPr>
              <a:t>Graph: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Uncertain RDF graph data integrated from different data sources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33922" y="4038600"/>
            <a:ext cx="3913070" cy="611435"/>
            <a:chOff x="5135670" y="5560765"/>
            <a:chExt cx="3913070" cy="611435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6297913" y="5816204"/>
              <a:ext cx="1687969" cy="0"/>
            </a:xfrm>
            <a:prstGeom prst="straightConnector1">
              <a:avLst/>
            </a:prstGeom>
            <a:solidFill>
              <a:schemeClr val="accent1"/>
            </a:solidFill>
            <a:ln w="50800" cap="rnd" cmpd="sng" algn="ctr">
              <a:solidFill>
                <a:srgbClr val="3333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</p:cxnSp>
        <p:sp>
          <p:nvSpPr>
            <p:cNvPr id="8" name="Rectangle 7"/>
            <p:cNvSpPr/>
            <p:nvPr/>
          </p:nvSpPr>
          <p:spPr>
            <a:xfrm>
              <a:off x="5135670" y="5568523"/>
              <a:ext cx="9092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6600"/>
                  </a:solidFill>
                  <a:latin typeface="Times New Roman" pitchFamily="18" charset="0"/>
                </a:rPr>
                <a:t>subject</a:t>
              </a:r>
              <a:endParaRPr lang="en-US" sz="2000" dirty="0">
                <a:solidFill>
                  <a:srgbClr val="FF66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6140" y="5772090"/>
              <a:ext cx="11417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3333FF"/>
                  </a:solidFill>
                  <a:latin typeface="Times New Roman" pitchFamily="18" charset="0"/>
                </a:rPr>
                <a:t>predicate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238903" y="5560765"/>
              <a:ext cx="809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FF"/>
                  </a:solidFill>
                  <a:latin typeface="Times New Roman" pitchFamily="18" charset="0"/>
                </a:rPr>
                <a:t>object</a:t>
              </a:r>
              <a:endParaRPr lang="en-US" sz="2000" dirty="0">
                <a:solidFill>
                  <a:srgbClr val="FF00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044893" y="5685383"/>
              <a:ext cx="253021" cy="261642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960967" y="5685383"/>
              <a:ext cx="253021" cy="26164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82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2447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Efficient Query Answering in Probabilistic RDF Graphs</a:t>
            </a:r>
            <a:endParaRPr lang="en-US" altLang="zh-CN" sz="4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</a:rPr>
              <a:t>ACM Conference on the Management of Data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(SIGMOD), 2011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Learn the uncertainty </a:t>
            </a:r>
            <a:r>
              <a:rPr lang="en-US" altLang="zh-CN" sz="2800" dirty="0">
                <a:latin typeface="Times New Roman" pitchFamily="18" charset="0"/>
              </a:rPr>
              <a:t>in </a:t>
            </a:r>
            <a:r>
              <a:rPr lang="en-US" altLang="zh-CN" sz="2800" dirty="0" smtClean="0">
                <a:latin typeface="Times New Roman" pitchFamily="18" charset="0"/>
              </a:rPr>
              <a:t>structures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Tree: XML data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Graph: RDF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Become familiar with different queries over probabilistic XML or graphs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Find solutions to different queries, either exact or approximate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17BF-5413-4D02-AB61-7A64F38AC7B5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Motivation Example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676400" y="1143000"/>
            <a:ext cx="5791200" cy="914400"/>
          </a:xfrm>
          <a:prstGeom prst="roundRect">
            <a:avLst/>
          </a:prstGeom>
          <a:solidFill>
            <a:srgbClr val="3333FF">
              <a:alpha val="10000"/>
            </a:srgb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Semantic Web Applications</a:t>
            </a:r>
            <a:endParaRPr lang="en-US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-Down Arrow 2"/>
          <p:cNvSpPr/>
          <p:nvPr/>
        </p:nvSpPr>
        <p:spPr>
          <a:xfrm>
            <a:off x="2860431" y="2155371"/>
            <a:ext cx="381000" cy="664029"/>
          </a:xfrm>
          <a:prstGeom prst="upDownArrow">
            <a:avLst/>
          </a:prstGeom>
          <a:gradFill>
            <a:gsLst>
              <a:gs pos="0">
                <a:srgbClr val="3333FF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93984" y="2971800"/>
            <a:ext cx="5773616" cy="9144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Resource Description Framework (RDF)</a:t>
            </a:r>
            <a:endParaRPr lang="en-US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5715000" y="2155371"/>
            <a:ext cx="381000" cy="664029"/>
          </a:xfrm>
          <a:prstGeom prst="upDownArrow">
            <a:avLst/>
          </a:prstGeom>
          <a:gradFill>
            <a:gsLst>
              <a:gs pos="0">
                <a:srgbClr val="3333FF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93195" y="2174557"/>
            <a:ext cx="934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Up-Down Arrow 14"/>
          <p:cNvSpPr/>
          <p:nvPr/>
        </p:nvSpPr>
        <p:spPr>
          <a:xfrm rot="12928062">
            <a:off x="2647277" y="3912991"/>
            <a:ext cx="227373" cy="905670"/>
          </a:xfrm>
          <a:prstGeom prst="upDownArrow">
            <a:avLst/>
          </a:prstGeom>
          <a:gradFill>
            <a:gsLst>
              <a:gs pos="0">
                <a:srgbClr val="CC00FF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0588" y="4176228"/>
            <a:ext cx="934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66800" y="4800600"/>
            <a:ext cx="1831731" cy="760115"/>
          </a:xfrm>
          <a:prstGeom prst="roundRect">
            <a:avLst/>
          </a:prstGeom>
          <a:solidFill>
            <a:srgbClr val="CC00FF">
              <a:alpha val="10000"/>
            </a:srgbClr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Triples</a:t>
            </a:r>
            <a:endParaRPr lang="en-US" sz="28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" y="4182618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representation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975" y="5610316"/>
            <a:ext cx="3036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predicate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13385" y="4176227"/>
            <a:ext cx="934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Up-Down Arrow 21"/>
          <p:cNvSpPr/>
          <p:nvPr/>
        </p:nvSpPr>
        <p:spPr>
          <a:xfrm rot="8821470">
            <a:off x="6130663" y="3956375"/>
            <a:ext cx="244263" cy="856604"/>
          </a:xfrm>
          <a:prstGeom prst="upDownArrow">
            <a:avLst/>
          </a:prstGeom>
          <a:gradFill>
            <a:gsLst>
              <a:gs pos="0">
                <a:srgbClr val="CC00FF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131169" y="4800599"/>
            <a:ext cx="1831731" cy="760115"/>
          </a:xfrm>
          <a:prstGeom prst="roundRect">
            <a:avLst/>
          </a:prstGeom>
          <a:solidFill>
            <a:srgbClr val="CC00FF">
              <a:alpha val="10000"/>
            </a:srgbClr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Graphs</a:t>
            </a:r>
            <a:endParaRPr lang="en-US" sz="28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0587" y="4876801"/>
            <a:ext cx="934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600" b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13384" y="4876800"/>
            <a:ext cx="934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… …</a:t>
            </a:r>
            <a:endParaRPr lang="en-US" sz="2600" b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135670" y="5560765"/>
            <a:ext cx="3913070" cy="611435"/>
            <a:chOff x="5135670" y="5560765"/>
            <a:chExt cx="3913070" cy="611435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6297913" y="5816204"/>
              <a:ext cx="1687969" cy="0"/>
            </a:xfrm>
            <a:prstGeom prst="straightConnector1">
              <a:avLst/>
            </a:prstGeom>
            <a:solidFill>
              <a:schemeClr val="accent1"/>
            </a:solidFill>
            <a:ln w="50800" cap="rnd" cmpd="sng" algn="ctr">
              <a:solidFill>
                <a:srgbClr val="3333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</p:cxnSp>
        <p:sp>
          <p:nvSpPr>
            <p:cNvPr id="28" name="Rectangle 27"/>
            <p:cNvSpPr/>
            <p:nvPr/>
          </p:nvSpPr>
          <p:spPr>
            <a:xfrm>
              <a:off x="5135670" y="5568523"/>
              <a:ext cx="9092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6600"/>
                  </a:solidFill>
                  <a:latin typeface="Times New Roman" pitchFamily="18" charset="0"/>
                </a:rPr>
                <a:t>subject</a:t>
              </a:r>
              <a:endParaRPr lang="en-US" sz="2000" dirty="0">
                <a:solidFill>
                  <a:srgbClr val="FF66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76140" y="5772090"/>
              <a:ext cx="11417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3333FF"/>
                  </a:solidFill>
                  <a:latin typeface="Times New Roman" pitchFamily="18" charset="0"/>
                </a:rPr>
                <a:t>predicate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38903" y="5560765"/>
              <a:ext cx="8098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FF00FF"/>
                  </a:solidFill>
                  <a:latin typeface="Times New Roman" pitchFamily="18" charset="0"/>
                </a:rPr>
                <a:t>object</a:t>
              </a:r>
              <a:endParaRPr lang="en-US" sz="2000" dirty="0">
                <a:solidFill>
                  <a:srgbClr val="FF00FF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044893" y="5685383"/>
              <a:ext cx="253021" cy="261642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960967" y="5685383"/>
              <a:ext cx="253021" cy="261642"/>
            </a:xfrm>
            <a:prstGeom prst="ellipse">
              <a:avLst/>
            </a:prstGeom>
            <a:solidFill>
              <a:srgbClr val="FF00FF"/>
            </a:solidFill>
            <a:ln w="9525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3" name="Flowchart: Magnetic Disk 32"/>
          <p:cNvSpPr/>
          <p:nvPr/>
        </p:nvSpPr>
        <p:spPr>
          <a:xfrm>
            <a:off x="7311942" y="3522788"/>
            <a:ext cx="416849" cy="482078"/>
          </a:xfrm>
          <a:prstGeom prst="flowChartMagneticDisk">
            <a:avLst/>
          </a:prstGeom>
          <a:gradFill>
            <a:gsLst>
              <a:gs pos="51000">
                <a:schemeClr val="accent2">
                  <a:lumMod val="60000"/>
                  <a:lumOff val="40000"/>
                </a:schemeClr>
              </a:gs>
              <a:gs pos="0">
                <a:srgbClr val="009900"/>
              </a:gs>
              <a:gs pos="100000">
                <a:srgbClr val="009900"/>
              </a:gs>
            </a:gsLst>
            <a:lin ang="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agnetic Disk 40"/>
          <p:cNvSpPr/>
          <p:nvPr/>
        </p:nvSpPr>
        <p:spPr>
          <a:xfrm>
            <a:off x="7103517" y="3800362"/>
            <a:ext cx="416849" cy="482078"/>
          </a:xfrm>
          <a:prstGeom prst="flowChartMagneticDisk">
            <a:avLst/>
          </a:prstGeom>
          <a:gradFill>
            <a:gsLst>
              <a:gs pos="51000">
                <a:schemeClr val="accent2">
                  <a:lumMod val="60000"/>
                  <a:lumOff val="40000"/>
                </a:schemeClr>
              </a:gs>
              <a:gs pos="0">
                <a:srgbClr val="009900"/>
              </a:gs>
              <a:gs pos="100000">
                <a:srgbClr val="009900"/>
              </a:gs>
            </a:gsLst>
            <a:lin ang="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Magnetic Disk 41"/>
          <p:cNvSpPr/>
          <p:nvPr/>
        </p:nvSpPr>
        <p:spPr>
          <a:xfrm>
            <a:off x="7654982" y="3781833"/>
            <a:ext cx="416849" cy="482078"/>
          </a:xfrm>
          <a:prstGeom prst="flowChartMagneticDisk">
            <a:avLst/>
          </a:prstGeom>
          <a:gradFill>
            <a:gsLst>
              <a:gs pos="51000">
                <a:schemeClr val="accent2">
                  <a:lumMod val="60000"/>
                  <a:lumOff val="40000"/>
                </a:schemeClr>
              </a:gs>
              <a:gs pos="0">
                <a:srgbClr val="009900"/>
              </a:gs>
              <a:gs pos="100000">
                <a:srgbClr val="009900"/>
              </a:gs>
            </a:gsLst>
            <a:lin ang="0" scaled="0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495685" y="544050"/>
            <a:ext cx="2148136" cy="1557203"/>
            <a:chOff x="6545312" y="534525"/>
            <a:chExt cx="2148136" cy="1557203"/>
          </a:xfrm>
        </p:grpSpPr>
        <p:pic>
          <p:nvPicPr>
            <p:cNvPr id="46" name="Picture 4" descr="C:\Users\xlian.CSZ907\AppData\Local\Microsoft\Windows\Temporary Internet Files\Content.IE5\67B34NM3\MP900390555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8207" y="1551979"/>
              <a:ext cx="756658" cy="5397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" descr="C:\Users\xlian.CSZ907\AppData\Local\Microsoft\Windows\Temporary Internet Files\Content.IE5\67B34NM3\MC90043164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5312" y="895184"/>
              <a:ext cx="730532" cy="730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5" descr="C:\Users\xlian.CSZ907\AppData\Local\Microsoft\Windows\Temporary Internet Files\Content.IE5\WJ70BR2M\MC900434845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6112" y="772864"/>
              <a:ext cx="827336" cy="827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0" name="Picture 12" descr="C:\Users\xlian.CSZ907\AppData\Local\Microsoft\Windows\Temporary Internet Files\Content.IE5\X8WOI76N\MC90043161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7033" y="534525"/>
              <a:ext cx="1065675" cy="1065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74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2" grpId="0" animBg="1"/>
      <p:bldP spid="8" grpId="0"/>
      <p:bldP spid="15" grpId="0" animBg="1"/>
      <p:bldP spid="17" grpId="0"/>
      <p:bldP spid="18" grpId="0" animBg="1"/>
      <p:bldP spid="11" grpId="0"/>
      <p:bldP spid="20" grpId="0"/>
      <p:bldP spid="21" grpId="0"/>
      <p:bldP spid="22" grpId="0" animBg="1"/>
      <p:bldP spid="23" grpId="0" animBg="1"/>
      <p:bldP spid="24" grpId="0"/>
      <p:bldP spid="25" grpId="0"/>
      <p:bldP spid="33" grpId="0" animBg="1"/>
      <p:bldP spid="41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</a:rPr>
              <a:t>Motivation Example (cont'd)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51032"/>
            <a:ext cx="4141514" cy="26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1828" y="5357011"/>
            <a:ext cx="28584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triple representation</a:t>
            </a:r>
            <a:endParaRPr lang="en-US" sz="2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330" y="5298757"/>
            <a:ext cx="29129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graph representation</a:t>
            </a:r>
            <a:endParaRPr lang="en-US" sz="2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514292"/>
              </p:ext>
            </p:extLst>
          </p:nvPr>
        </p:nvGraphicFramePr>
        <p:xfrm>
          <a:off x="4434222" y="2614532"/>
          <a:ext cx="4584191" cy="255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Microsoft Drawing 1.01" r:id="rId4" imgW="8607425" imgH="4835525" progId="MSDraw.1.01">
                  <p:embed/>
                </p:oleObj>
              </mc:Choice>
              <mc:Fallback>
                <p:oleObj name="Microsoft Drawing 1.01" r:id="rId4" imgW="8607425" imgH="4835525" progId="MSDraw.1.01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222" y="2614532"/>
                        <a:ext cx="4584191" cy="2554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2743200"/>
            <a:ext cx="2438400" cy="2286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12862">
            <a:off x="4519312" y="3050679"/>
            <a:ext cx="2290966" cy="527764"/>
          </a:xfrm>
          <a:prstGeom prst="ellipse">
            <a:avLst/>
          </a:prstGeom>
          <a:solidFill>
            <a:srgbClr val="FF0000">
              <a:alpha val="5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2857500"/>
            <a:ext cx="987613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Callout 16"/>
          <p:cNvSpPr/>
          <p:nvPr/>
        </p:nvSpPr>
        <p:spPr bwMode="auto">
          <a:xfrm>
            <a:off x="1" y="838201"/>
            <a:ext cx="2590800" cy="1219200"/>
          </a:xfrm>
          <a:prstGeom prst="cloudCallout">
            <a:avLst>
              <a:gd name="adj1" fmla="val 29289"/>
              <a:gd name="adj2" fmla="val 78789"/>
            </a:avLst>
          </a:prstGeom>
          <a:gradFill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0325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</a:rPr>
              <a:t>Motivation Example (cont'd)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51032"/>
            <a:ext cx="4141514" cy="26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99707"/>
              </p:ext>
            </p:extLst>
          </p:nvPr>
        </p:nvGraphicFramePr>
        <p:xfrm>
          <a:off x="4546600" y="2616200"/>
          <a:ext cx="46482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Microsoft Drawing 1.01" r:id="rId4" imgW="8701200" imgH="4835520" progId="MSDraw.1.01">
                  <p:embed/>
                </p:oleObj>
              </mc:Choice>
              <mc:Fallback>
                <p:oleObj name="Microsoft Drawing 1.01" r:id="rId4" imgW="8701200" imgH="4835520" progId="MSDraw.1.01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2616200"/>
                        <a:ext cx="4648200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587761"/>
              </p:ext>
            </p:extLst>
          </p:nvPr>
        </p:nvGraphicFramePr>
        <p:xfrm>
          <a:off x="4433888" y="2614613"/>
          <a:ext cx="4584700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Microsoft Drawing 1.01" r:id="rId6" imgW="8607425" imgH="4835525" progId="MSDraw.1.01">
                  <p:embed/>
                </p:oleObj>
              </mc:Choice>
              <mc:Fallback>
                <p:oleObj name="Microsoft Drawing 1.01" r:id="rId6" imgW="8607425" imgH="4835525" progId="MSDraw.1.01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2614613"/>
                        <a:ext cx="4584700" cy="255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loud Callout 14"/>
          <p:cNvSpPr/>
          <p:nvPr/>
        </p:nvSpPr>
        <p:spPr bwMode="auto">
          <a:xfrm>
            <a:off x="1" y="838201"/>
            <a:ext cx="2590800" cy="1219200"/>
          </a:xfrm>
          <a:prstGeom prst="cloudCallout">
            <a:avLst>
              <a:gd name="adj1" fmla="val 30269"/>
              <a:gd name="adj2" fmla="val 81914"/>
            </a:avLst>
          </a:prstGeom>
          <a:gradFill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5715000" y="685800"/>
            <a:ext cx="2590800" cy="1219200"/>
          </a:xfrm>
          <a:prstGeom prst="cloudCallout">
            <a:avLst>
              <a:gd name="adj1" fmla="val -19731"/>
              <a:gd name="adj2" fmla="val 100664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495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48837 -0.0006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462575"/>
              </p:ext>
            </p:extLst>
          </p:nvPr>
        </p:nvGraphicFramePr>
        <p:xfrm>
          <a:off x="4546600" y="2616200"/>
          <a:ext cx="46482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Microsoft Drawing 1.01" r:id="rId3" imgW="8701200" imgH="4835520" progId="MSDraw.1.01">
                  <p:embed/>
                </p:oleObj>
              </mc:Choice>
              <mc:Fallback>
                <p:oleObj name="Microsoft Drawing 1.01" r:id="rId3" imgW="8701200" imgH="4835520" progId="MSDraw.1.01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2616200"/>
                        <a:ext cx="4648200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17BF-5413-4D02-AB61-7A64F38AC7B5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Motivation Example (cont'd)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en-US" sz="2600" dirty="0" smtClean="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56770"/>
              </p:ext>
            </p:extLst>
          </p:nvPr>
        </p:nvGraphicFramePr>
        <p:xfrm>
          <a:off x="-25400" y="2603500"/>
          <a:ext cx="4584700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Microsoft Drawing 1.01" r:id="rId5" imgW="8607425" imgH="4835525" progId="MSDraw.1.01">
                  <p:embed/>
                </p:oleObj>
              </mc:Choice>
              <mc:Fallback>
                <p:oleObj name="Microsoft Drawing 1.01" r:id="rId5" imgW="8607425" imgH="4835525" progId="MSDraw.1.01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2603500"/>
                        <a:ext cx="4584700" cy="255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loud Callout 7"/>
          <p:cNvSpPr/>
          <p:nvPr/>
        </p:nvSpPr>
        <p:spPr bwMode="auto">
          <a:xfrm>
            <a:off x="1" y="838201"/>
            <a:ext cx="2590800" cy="1219200"/>
          </a:xfrm>
          <a:prstGeom prst="cloudCallout">
            <a:avLst>
              <a:gd name="adj1" fmla="val 30759"/>
              <a:gd name="adj2" fmla="val 85039"/>
            </a:avLst>
          </a:prstGeom>
          <a:gradFill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Cloud Callout 8"/>
          <p:cNvSpPr/>
          <p:nvPr/>
        </p:nvSpPr>
        <p:spPr bwMode="auto">
          <a:xfrm>
            <a:off x="5715000" y="685800"/>
            <a:ext cx="2590800" cy="1219200"/>
          </a:xfrm>
          <a:prstGeom prst="cloudCallout">
            <a:avLst>
              <a:gd name="adj1" fmla="val -19731"/>
              <a:gd name="adj2" fmla="val 100664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" name="Oval 3"/>
          <p:cNvSpPr/>
          <p:nvPr/>
        </p:nvSpPr>
        <p:spPr>
          <a:xfrm>
            <a:off x="2590801" y="2971800"/>
            <a:ext cx="838199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62800" y="2946400"/>
            <a:ext cx="838199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19500" y="3009900"/>
            <a:ext cx="838199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77200" y="2933700"/>
            <a:ext cx="1066800" cy="3429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17896" y="3810000"/>
            <a:ext cx="711201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128000" y="3771900"/>
            <a:ext cx="571500" cy="3429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90801" y="4457700"/>
            <a:ext cx="838199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19500" y="4457700"/>
            <a:ext cx="838199" cy="3048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42300" y="4343400"/>
            <a:ext cx="914400" cy="3429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24200" y="2382270"/>
            <a:ext cx="4457700" cy="564130"/>
          </a:xfrm>
          <a:custGeom>
            <a:avLst/>
            <a:gdLst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13330 h 564130"/>
              <a:gd name="connsiteX0" fmla="*/ 0 w 4432300"/>
              <a:gd name="connsiteY0" fmla="*/ 564130 h 564130"/>
              <a:gd name="connsiteX1" fmla="*/ 241300 w 4432300"/>
              <a:gd name="connsiteY1" fmla="*/ 322830 h 564130"/>
              <a:gd name="connsiteX2" fmla="*/ 660400 w 4432300"/>
              <a:gd name="connsiteY2" fmla="*/ 132330 h 564130"/>
              <a:gd name="connsiteX3" fmla="*/ 1460500 w 4432300"/>
              <a:gd name="connsiteY3" fmla="*/ 5330 h 564130"/>
              <a:gd name="connsiteX4" fmla="*/ 2565400 w 4432300"/>
              <a:gd name="connsiteY4" fmla="*/ 30730 h 564130"/>
              <a:gd name="connsiteX5" fmla="*/ 3352800 w 4432300"/>
              <a:gd name="connsiteY5" fmla="*/ 94230 h 564130"/>
              <a:gd name="connsiteX6" fmla="*/ 4127500 w 4432300"/>
              <a:gd name="connsiteY6" fmla="*/ 259330 h 564130"/>
              <a:gd name="connsiteX7" fmla="*/ 4432300 w 4432300"/>
              <a:gd name="connsiteY7" fmla="*/ 526030 h 564130"/>
              <a:gd name="connsiteX0" fmla="*/ 0 w 4457700"/>
              <a:gd name="connsiteY0" fmla="*/ 564130 h 564130"/>
              <a:gd name="connsiteX1" fmla="*/ 241300 w 4457700"/>
              <a:gd name="connsiteY1" fmla="*/ 322830 h 564130"/>
              <a:gd name="connsiteX2" fmla="*/ 660400 w 4457700"/>
              <a:gd name="connsiteY2" fmla="*/ 132330 h 564130"/>
              <a:gd name="connsiteX3" fmla="*/ 1460500 w 4457700"/>
              <a:gd name="connsiteY3" fmla="*/ 5330 h 564130"/>
              <a:gd name="connsiteX4" fmla="*/ 2565400 w 4457700"/>
              <a:gd name="connsiteY4" fmla="*/ 30730 h 564130"/>
              <a:gd name="connsiteX5" fmla="*/ 3352800 w 4457700"/>
              <a:gd name="connsiteY5" fmla="*/ 94230 h 564130"/>
              <a:gd name="connsiteX6" fmla="*/ 4127500 w 4457700"/>
              <a:gd name="connsiteY6" fmla="*/ 259330 h 564130"/>
              <a:gd name="connsiteX7" fmla="*/ 4457700 w 4457700"/>
              <a:gd name="connsiteY7" fmla="*/ 551430 h 56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7700" h="564130">
                <a:moveTo>
                  <a:pt x="0" y="564130"/>
                </a:moveTo>
                <a:cubicBezTo>
                  <a:pt x="65616" y="479463"/>
                  <a:pt x="131233" y="394797"/>
                  <a:pt x="241300" y="322830"/>
                </a:cubicBezTo>
                <a:cubicBezTo>
                  <a:pt x="351367" y="250863"/>
                  <a:pt x="457200" y="185247"/>
                  <a:pt x="660400" y="132330"/>
                </a:cubicBezTo>
                <a:cubicBezTo>
                  <a:pt x="863600" y="79413"/>
                  <a:pt x="1143000" y="22263"/>
                  <a:pt x="1460500" y="5330"/>
                </a:cubicBezTo>
                <a:cubicBezTo>
                  <a:pt x="1778000" y="-11603"/>
                  <a:pt x="2250017" y="15913"/>
                  <a:pt x="2565400" y="30730"/>
                </a:cubicBezTo>
                <a:cubicBezTo>
                  <a:pt x="2880783" y="45547"/>
                  <a:pt x="3092450" y="56130"/>
                  <a:pt x="3352800" y="94230"/>
                </a:cubicBezTo>
                <a:cubicBezTo>
                  <a:pt x="3613150" y="132330"/>
                  <a:pt x="3943350" y="183130"/>
                  <a:pt x="4127500" y="259330"/>
                </a:cubicBezTo>
                <a:cubicBezTo>
                  <a:pt x="4311650" y="335530"/>
                  <a:pt x="4368800" y="459355"/>
                  <a:pt x="4457700" y="551430"/>
                </a:cubicBezTo>
              </a:path>
            </a:pathLst>
          </a:custGeom>
          <a:ln w="15875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51299" y="2427740"/>
            <a:ext cx="4495800" cy="564130"/>
          </a:xfrm>
          <a:custGeom>
            <a:avLst/>
            <a:gdLst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13330 h 56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5800" h="564130">
                <a:moveTo>
                  <a:pt x="0" y="564130"/>
                </a:moveTo>
                <a:cubicBezTo>
                  <a:pt x="65616" y="479463"/>
                  <a:pt x="131233" y="394797"/>
                  <a:pt x="241300" y="322830"/>
                </a:cubicBezTo>
                <a:cubicBezTo>
                  <a:pt x="351367" y="250863"/>
                  <a:pt x="457200" y="185247"/>
                  <a:pt x="660400" y="132330"/>
                </a:cubicBezTo>
                <a:cubicBezTo>
                  <a:pt x="863600" y="79413"/>
                  <a:pt x="1143000" y="22263"/>
                  <a:pt x="1460500" y="5330"/>
                </a:cubicBezTo>
                <a:cubicBezTo>
                  <a:pt x="1778000" y="-11603"/>
                  <a:pt x="2250017" y="15913"/>
                  <a:pt x="2565400" y="30730"/>
                </a:cubicBezTo>
                <a:cubicBezTo>
                  <a:pt x="2880783" y="45547"/>
                  <a:pt x="3092450" y="56130"/>
                  <a:pt x="3352800" y="94230"/>
                </a:cubicBezTo>
                <a:cubicBezTo>
                  <a:pt x="3613150" y="132330"/>
                  <a:pt x="3937000" y="189480"/>
                  <a:pt x="4127500" y="259330"/>
                </a:cubicBezTo>
                <a:cubicBezTo>
                  <a:pt x="4318000" y="329180"/>
                  <a:pt x="4406900" y="421255"/>
                  <a:pt x="4495800" y="513330"/>
                </a:cubicBezTo>
              </a:path>
            </a:pathLst>
          </a:custGeom>
          <a:ln w="15875"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48096" y="3245870"/>
            <a:ext cx="4495800" cy="564130"/>
          </a:xfrm>
          <a:custGeom>
            <a:avLst/>
            <a:gdLst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13330 h 56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5800" h="564130">
                <a:moveTo>
                  <a:pt x="0" y="564130"/>
                </a:moveTo>
                <a:cubicBezTo>
                  <a:pt x="65616" y="479463"/>
                  <a:pt x="131233" y="394797"/>
                  <a:pt x="241300" y="322830"/>
                </a:cubicBezTo>
                <a:cubicBezTo>
                  <a:pt x="351367" y="250863"/>
                  <a:pt x="457200" y="185247"/>
                  <a:pt x="660400" y="132330"/>
                </a:cubicBezTo>
                <a:cubicBezTo>
                  <a:pt x="863600" y="79413"/>
                  <a:pt x="1143000" y="22263"/>
                  <a:pt x="1460500" y="5330"/>
                </a:cubicBezTo>
                <a:cubicBezTo>
                  <a:pt x="1778000" y="-11603"/>
                  <a:pt x="2250017" y="15913"/>
                  <a:pt x="2565400" y="30730"/>
                </a:cubicBezTo>
                <a:cubicBezTo>
                  <a:pt x="2880783" y="45547"/>
                  <a:pt x="3092450" y="56130"/>
                  <a:pt x="3352800" y="94230"/>
                </a:cubicBezTo>
                <a:cubicBezTo>
                  <a:pt x="3613150" y="132330"/>
                  <a:pt x="3937000" y="189480"/>
                  <a:pt x="4127500" y="259330"/>
                </a:cubicBezTo>
                <a:cubicBezTo>
                  <a:pt x="4318000" y="329180"/>
                  <a:pt x="4406900" y="421255"/>
                  <a:pt x="4495800" y="513330"/>
                </a:cubicBezTo>
              </a:path>
            </a:pathLst>
          </a:custGeom>
          <a:ln w="15875">
            <a:solidFill>
              <a:srgbClr val="FF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0800000">
            <a:off x="3009900" y="4686300"/>
            <a:ext cx="4546600" cy="719317"/>
          </a:xfrm>
          <a:custGeom>
            <a:avLst/>
            <a:gdLst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13330 h 564130"/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64130 h 564130"/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051300 w 4495800"/>
              <a:gd name="connsiteY6" fmla="*/ 272030 h 564130"/>
              <a:gd name="connsiteX7" fmla="*/ 4495800 w 4495800"/>
              <a:gd name="connsiteY7" fmla="*/ 564130 h 564130"/>
              <a:gd name="connsiteX0" fmla="*/ 0 w 4495800"/>
              <a:gd name="connsiteY0" fmla="*/ 580143 h 580143"/>
              <a:gd name="connsiteX1" fmla="*/ 241300 w 4495800"/>
              <a:gd name="connsiteY1" fmla="*/ 338843 h 580143"/>
              <a:gd name="connsiteX2" fmla="*/ 660400 w 4495800"/>
              <a:gd name="connsiteY2" fmla="*/ 148343 h 580143"/>
              <a:gd name="connsiteX3" fmla="*/ 1460500 w 4495800"/>
              <a:gd name="connsiteY3" fmla="*/ 21343 h 580143"/>
              <a:gd name="connsiteX4" fmla="*/ 2565400 w 4495800"/>
              <a:gd name="connsiteY4" fmla="*/ 8643 h 580143"/>
              <a:gd name="connsiteX5" fmla="*/ 3352800 w 4495800"/>
              <a:gd name="connsiteY5" fmla="*/ 110243 h 580143"/>
              <a:gd name="connsiteX6" fmla="*/ 4051300 w 4495800"/>
              <a:gd name="connsiteY6" fmla="*/ 288043 h 580143"/>
              <a:gd name="connsiteX7" fmla="*/ 4495800 w 4495800"/>
              <a:gd name="connsiteY7" fmla="*/ 580143 h 580143"/>
              <a:gd name="connsiteX0" fmla="*/ 0 w 4495800"/>
              <a:gd name="connsiteY0" fmla="*/ 605774 h 605774"/>
              <a:gd name="connsiteX1" fmla="*/ 241300 w 4495800"/>
              <a:gd name="connsiteY1" fmla="*/ 364474 h 605774"/>
              <a:gd name="connsiteX2" fmla="*/ 660400 w 4495800"/>
              <a:gd name="connsiteY2" fmla="*/ 173974 h 605774"/>
              <a:gd name="connsiteX3" fmla="*/ 1447800 w 4495800"/>
              <a:gd name="connsiteY3" fmla="*/ 8874 h 605774"/>
              <a:gd name="connsiteX4" fmla="*/ 2565400 w 4495800"/>
              <a:gd name="connsiteY4" fmla="*/ 34274 h 605774"/>
              <a:gd name="connsiteX5" fmla="*/ 3352800 w 4495800"/>
              <a:gd name="connsiteY5" fmla="*/ 135874 h 605774"/>
              <a:gd name="connsiteX6" fmla="*/ 4051300 w 4495800"/>
              <a:gd name="connsiteY6" fmla="*/ 313674 h 605774"/>
              <a:gd name="connsiteX7" fmla="*/ 4495800 w 4495800"/>
              <a:gd name="connsiteY7" fmla="*/ 605774 h 605774"/>
              <a:gd name="connsiteX0" fmla="*/ 0 w 4546600"/>
              <a:gd name="connsiteY0" fmla="*/ 681974 h 681974"/>
              <a:gd name="connsiteX1" fmla="*/ 292100 w 4546600"/>
              <a:gd name="connsiteY1" fmla="*/ 364474 h 681974"/>
              <a:gd name="connsiteX2" fmla="*/ 711200 w 4546600"/>
              <a:gd name="connsiteY2" fmla="*/ 173974 h 681974"/>
              <a:gd name="connsiteX3" fmla="*/ 1498600 w 4546600"/>
              <a:gd name="connsiteY3" fmla="*/ 8874 h 681974"/>
              <a:gd name="connsiteX4" fmla="*/ 2616200 w 4546600"/>
              <a:gd name="connsiteY4" fmla="*/ 34274 h 681974"/>
              <a:gd name="connsiteX5" fmla="*/ 3403600 w 4546600"/>
              <a:gd name="connsiteY5" fmla="*/ 135874 h 681974"/>
              <a:gd name="connsiteX6" fmla="*/ 4102100 w 4546600"/>
              <a:gd name="connsiteY6" fmla="*/ 313674 h 681974"/>
              <a:gd name="connsiteX7" fmla="*/ 4546600 w 4546600"/>
              <a:gd name="connsiteY7" fmla="*/ 605774 h 681974"/>
              <a:gd name="connsiteX0" fmla="*/ 0 w 4546600"/>
              <a:gd name="connsiteY0" fmla="*/ 677475 h 677475"/>
              <a:gd name="connsiteX1" fmla="*/ 292100 w 4546600"/>
              <a:gd name="connsiteY1" fmla="*/ 359975 h 677475"/>
              <a:gd name="connsiteX2" fmla="*/ 825500 w 4546600"/>
              <a:gd name="connsiteY2" fmla="*/ 105975 h 677475"/>
              <a:gd name="connsiteX3" fmla="*/ 1498600 w 4546600"/>
              <a:gd name="connsiteY3" fmla="*/ 4375 h 677475"/>
              <a:gd name="connsiteX4" fmla="*/ 2616200 w 4546600"/>
              <a:gd name="connsiteY4" fmla="*/ 29775 h 677475"/>
              <a:gd name="connsiteX5" fmla="*/ 3403600 w 4546600"/>
              <a:gd name="connsiteY5" fmla="*/ 131375 h 677475"/>
              <a:gd name="connsiteX6" fmla="*/ 4102100 w 4546600"/>
              <a:gd name="connsiteY6" fmla="*/ 309175 h 677475"/>
              <a:gd name="connsiteX7" fmla="*/ 4546600 w 4546600"/>
              <a:gd name="connsiteY7" fmla="*/ 601275 h 677475"/>
              <a:gd name="connsiteX0" fmla="*/ 0 w 4546600"/>
              <a:gd name="connsiteY0" fmla="*/ 696163 h 696163"/>
              <a:gd name="connsiteX1" fmla="*/ 292100 w 4546600"/>
              <a:gd name="connsiteY1" fmla="*/ 378663 h 696163"/>
              <a:gd name="connsiteX2" fmla="*/ 825500 w 4546600"/>
              <a:gd name="connsiteY2" fmla="*/ 124663 h 696163"/>
              <a:gd name="connsiteX3" fmla="*/ 1498600 w 4546600"/>
              <a:gd name="connsiteY3" fmla="*/ 23063 h 696163"/>
              <a:gd name="connsiteX4" fmla="*/ 2590800 w 4546600"/>
              <a:gd name="connsiteY4" fmla="*/ 10363 h 696163"/>
              <a:gd name="connsiteX5" fmla="*/ 3403600 w 4546600"/>
              <a:gd name="connsiteY5" fmla="*/ 150063 h 696163"/>
              <a:gd name="connsiteX6" fmla="*/ 4102100 w 4546600"/>
              <a:gd name="connsiteY6" fmla="*/ 327863 h 696163"/>
              <a:gd name="connsiteX7" fmla="*/ 4546600 w 4546600"/>
              <a:gd name="connsiteY7" fmla="*/ 619963 h 696163"/>
              <a:gd name="connsiteX0" fmla="*/ 0 w 4546600"/>
              <a:gd name="connsiteY0" fmla="*/ 696163 h 696163"/>
              <a:gd name="connsiteX1" fmla="*/ 292100 w 4546600"/>
              <a:gd name="connsiteY1" fmla="*/ 378663 h 696163"/>
              <a:gd name="connsiteX2" fmla="*/ 825500 w 4546600"/>
              <a:gd name="connsiteY2" fmla="*/ 124663 h 696163"/>
              <a:gd name="connsiteX3" fmla="*/ 1498600 w 4546600"/>
              <a:gd name="connsiteY3" fmla="*/ 23063 h 696163"/>
              <a:gd name="connsiteX4" fmla="*/ 2590800 w 4546600"/>
              <a:gd name="connsiteY4" fmla="*/ 10363 h 696163"/>
              <a:gd name="connsiteX5" fmla="*/ 3403600 w 4546600"/>
              <a:gd name="connsiteY5" fmla="*/ 150063 h 696163"/>
              <a:gd name="connsiteX6" fmla="*/ 4051300 w 4546600"/>
              <a:gd name="connsiteY6" fmla="*/ 365963 h 696163"/>
              <a:gd name="connsiteX7" fmla="*/ 4546600 w 4546600"/>
              <a:gd name="connsiteY7" fmla="*/ 619963 h 696163"/>
              <a:gd name="connsiteX0" fmla="*/ 0 w 4546600"/>
              <a:gd name="connsiteY0" fmla="*/ 719317 h 719317"/>
              <a:gd name="connsiteX1" fmla="*/ 292100 w 4546600"/>
              <a:gd name="connsiteY1" fmla="*/ 401817 h 719317"/>
              <a:gd name="connsiteX2" fmla="*/ 825500 w 4546600"/>
              <a:gd name="connsiteY2" fmla="*/ 147817 h 719317"/>
              <a:gd name="connsiteX3" fmla="*/ 1562100 w 4546600"/>
              <a:gd name="connsiteY3" fmla="*/ 8117 h 719317"/>
              <a:gd name="connsiteX4" fmla="*/ 2590800 w 4546600"/>
              <a:gd name="connsiteY4" fmla="*/ 33517 h 719317"/>
              <a:gd name="connsiteX5" fmla="*/ 3403600 w 4546600"/>
              <a:gd name="connsiteY5" fmla="*/ 173217 h 719317"/>
              <a:gd name="connsiteX6" fmla="*/ 4051300 w 4546600"/>
              <a:gd name="connsiteY6" fmla="*/ 389117 h 719317"/>
              <a:gd name="connsiteX7" fmla="*/ 4546600 w 4546600"/>
              <a:gd name="connsiteY7" fmla="*/ 643117 h 7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46600" h="719317">
                <a:moveTo>
                  <a:pt x="0" y="719317"/>
                </a:moveTo>
                <a:cubicBezTo>
                  <a:pt x="65616" y="634650"/>
                  <a:pt x="154517" y="497067"/>
                  <a:pt x="292100" y="401817"/>
                </a:cubicBezTo>
                <a:cubicBezTo>
                  <a:pt x="429683" y="306567"/>
                  <a:pt x="613833" y="213434"/>
                  <a:pt x="825500" y="147817"/>
                </a:cubicBezTo>
                <a:cubicBezTo>
                  <a:pt x="1037167" y="82200"/>
                  <a:pt x="1267883" y="27167"/>
                  <a:pt x="1562100" y="8117"/>
                </a:cubicBezTo>
                <a:cubicBezTo>
                  <a:pt x="1856317" y="-10933"/>
                  <a:pt x="2283883" y="6000"/>
                  <a:pt x="2590800" y="33517"/>
                </a:cubicBezTo>
                <a:cubicBezTo>
                  <a:pt x="2897717" y="61034"/>
                  <a:pt x="3160183" y="113950"/>
                  <a:pt x="3403600" y="173217"/>
                </a:cubicBezTo>
                <a:cubicBezTo>
                  <a:pt x="3647017" y="232484"/>
                  <a:pt x="3860800" y="310800"/>
                  <a:pt x="4051300" y="389117"/>
                </a:cubicBezTo>
                <a:cubicBezTo>
                  <a:pt x="4241800" y="467434"/>
                  <a:pt x="4457700" y="551042"/>
                  <a:pt x="4546600" y="643117"/>
                </a:cubicBezTo>
              </a:path>
            </a:pathLst>
          </a:custGeom>
          <a:ln w="15875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0800000">
            <a:off x="4025899" y="4668271"/>
            <a:ext cx="4699000" cy="778066"/>
          </a:xfrm>
          <a:custGeom>
            <a:avLst/>
            <a:gdLst>
              <a:gd name="connsiteX0" fmla="*/ 0 w 4495800"/>
              <a:gd name="connsiteY0" fmla="*/ 564130 h 564130"/>
              <a:gd name="connsiteX1" fmla="*/ 241300 w 4495800"/>
              <a:gd name="connsiteY1" fmla="*/ 322830 h 564130"/>
              <a:gd name="connsiteX2" fmla="*/ 660400 w 4495800"/>
              <a:gd name="connsiteY2" fmla="*/ 132330 h 564130"/>
              <a:gd name="connsiteX3" fmla="*/ 1460500 w 4495800"/>
              <a:gd name="connsiteY3" fmla="*/ 5330 h 564130"/>
              <a:gd name="connsiteX4" fmla="*/ 2565400 w 4495800"/>
              <a:gd name="connsiteY4" fmla="*/ 30730 h 564130"/>
              <a:gd name="connsiteX5" fmla="*/ 3352800 w 4495800"/>
              <a:gd name="connsiteY5" fmla="*/ 94230 h 564130"/>
              <a:gd name="connsiteX6" fmla="*/ 4127500 w 4495800"/>
              <a:gd name="connsiteY6" fmla="*/ 259330 h 564130"/>
              <a:gd name="connsiteX7" fmla="*/ 4495800 w 4495800"/>
              <a:gd name="connsiteY7" fmla="*/ 513330 h 564130"/>
              <a:gd name="connsiteX0" fmla="*/ 0 w 4787900"/>
              <a:gd name="connsiteY0" fmla="*/ 703830 h 703830"/>
              <a:gd name="connsiteX1" fmla="*/ 533400 w 4787900"/>
              <a:gd name="connsiteY1" fmla="*/ 322830 h 703830"/>
              <a:gd name="connsiteX2" fmla="*/ 952500 w 4787900"/>
              <a:gd name="connsiteY2" fmla="*/ 132330 h 703830"/>
              <a:gd name="connsiteX3" fmla="*/ 1752600 w 4787900"/>
              <a:gd name="connsiteY3" fmla="*/ 5330 h 703830"/>
              <a:gd name="connsiteX4" fmla="*/ 2857500 w 4787900"/>
              <a:gd name="connsiteY4" fmla="*/ 30730 h 703830"/>
              <a:gd name="connsiteX5" fmla="*/ 3644900 w 4787900"/>
              <a:gd name="connsiteY5" fmla="*/ 94230 h 703830"/>
              <a:gd name="connsiteX6" fmla="*/ 4419600 w 4787900"/>
              <a:gd name="connsiteY6" fmla="*/ 259330 h 703830"/>
              <a:gd name="connsiteX7" fmla="*/ 4787900 w 4787900"/>
              <a:gd name="connsiteY7" fmla="*/ 513330 h 703830"/>
              <a:gd name="connsiteX0" fmla="*/ 0 w 4787900"/>
              <a:gd name="connsiteY0" fmla="*/ 729797 h 729797"/>
              <a:gd name="connsiteX1" fmla="*/ 533400 w 4787900"/>
              <a:gd name="connsiteY1" fmla="*/ 348797 h 729797"/>
              <a:gd name="connsiteX2" fmla="*/ 952500 w 4787900"/>
              <a:gd name="connsiteY2" fmla="*/ 158297 h 729797"/>
              <a:gd name="connsiteX3" fmla="*/ 1752600 w 4787900"/>
              <a:gd name="connsiteY3" fmla="*/ 31297 h 729797"/>
              <a:gd name="connsiteX4" fmla="*/ 2832100 w 4787900"/>
              <a:gd name="connsiteY4" fmla="*/ 5897 h 729797"/>
              <a:gd name="connsiteX5" fmla="*/ 3644900 w 4787900"/>
              <a:gd name="connsiteY5" fmla="*/ 120197 h 729797"/>
              <a:gd name="connsiteX6" fmla="*/ 4419600 w 4787900"/>
              <a:gd name="connsiteY6" fmla="*/ 285297 h 729797"/>
              <a:gd name="connsiteX7" fmla="*/ 4787900 w 4787900"/>
              <a:gd name="connsiteY7" fmla="*/ 539297 h 729797"/>
              <a:gd name="connsiteX0" fmla="*/ 0 w 4787900"/>
              <a:gd name="connsiteY0" fmla="*/ 725331 h 725331"/>
              <a:gd name="connsiteX1" fmla="*/ 533400 w 4787900"/>
              <a:gd name="connsiteY1" fmla="*/ 344331 h 725331"/>
              <a:gd name="connsiteX2" fmla="*/ 952500 w 4787900"/>
              <a:gd name="connsiteY2" fmla="*/ 153831 h 725331"/>
              <a:gd name="connsiteX3" fmla="*/ 1752600 w 4787900"/>
              <a:gd name="connsiteY3" fmla="*/ 26831 h 725331"/>
              <a:gd name="connsiteX4" fmla="*/ 2832100 w 4787900"/>
              <a:gd name="connsiteY4" fmla="*/ 1431 h 725331"/>
              <a:gd name="connsiteX5" fmla="*/ 3657600 w 4787900"/>
              <a:gd name="connsiteY5" fmla="*/ 52231 h 725331"/>
              <a:gd name="connsiteX6" fmla="*/ 4419600 w 4787900"/>
              <a:gd name="connsiteY6" fmla="*/ 280831 h 725331"/>
              <a:gd name="connsiteX7" fmla="*/ 4787900 w 4787900"/>
              <a:gd name="connsiteY7" fmla="*/ 534831 h 725331"/>
              <a:gd name="connsiteX0" fmla="*/ 0 w 4787900"/>
              <a:gd name="connsiteY0" fmla="*/ 774969 h 774969"/>
              <a:gd name="connsiteX1" fmla="*/ 533400 w 4787900"/>
              <a:gd name="connsiteY1" fmla="*/ 393969 h 774969"/>
              <a:gd name="connsiteX2" fmla="*/ 952500 w 4787900"/>
              <a:gd name="connsiteY2" fmla="*/ 203469 h 774969"/>
              <a:gd name="connsiteX3" fmla="*/ 1752600 w 4787900"/>
              <a:gd name="connsiteY3" fmla="*/ 76469 h 774969"/>
              <a:gd name="connsiteX4" fmla="*/ 2743200 w 4787900"/>
              <a:gd name="connsiteY4" fmla="*/ 269 h 774969"/>
              <a:gd name="connsiteX5" fmla="*/ 3657600 w 4787900"/>
              <a:gd name="connsiteY5" fmla="*/ 101869 h 774969"/>
              <a:gd name="connsiteX6" fmla="*/ 4419600 w 4787900"/>
              <a:gd name="connsiteY6" fmla="*/ 330469 h 774969"/>
              <a:gd name="connsiteX7" fmla="*/ 4787900 w 4787900"/>
              <a:gd name="connsiteY7" fmla="*/ 584469 h 774969"/>
              <a:gd name="connsiteX0" fmla="*/ 0 w 4787900"/>
              <a:gd name="connsiteY0" fmla="*/ 778066 h 778066"/>
              <a:gd name="connsiteX1" fmla="*/ 533400 w 4787900"/>
              <a:gd name="connsiteY1" fmla="*/ 397066 h 778066"/>
              <a:gd name="connsiteX2" fmla="*/ 952500 w 4787900"/>
              <a:gd name="connsiteY2" fmla="*/ 206566 h 778066"/>
              <a:gd name="connsiteX3" fmla="*/ 1663700 w 4787900"/>
              <a:gd name="connsiteY3" fmla="*/ 41466 h 778066"/>
              <a:gd name="connsiteX4" fmla="*/ 2743200 w 4787900"/>
              <a:gd name="connsiteY4" fmla="*/ 3366 h 778066"/>
              <a:gd name="connsiteX5" fmla="*/ 3657600 w 4787900"/>
              <a:gd name="connsiteY5" fmla="*/ 104966 h 778066"/>
              <a:gd name="connsiteX6" fmla="*/ 4419600 w 4787900"/>
              <a:gd name="connsiteY6" fmla="*/ 333566 h 778066"/>
              <a:gd name="connsiteX7" fmla="*/ 4787900 w 4787900"/>
              <a:gd name="connsiteY7" fmla="*/ 587566 h 778066"/>
              <a:gd name="connsiteX0" fmla="*/ 0 w 4787900"/>
              <a:gd name="connsiteY0" fmla="*/ 778066 h 778066"/>
              <a:gd name="connsiteX1" fmla="*/ 533400 w 4787900"/>
              <a:gd name="connsiteY1" fmla="*/ 397066 h 778066"/>
              <a:gd name="connsiteX2" fmla="*/ 952500 w 4787900"/>
              <a:gd name="connsiteY2" fmla="*/ 206566 h 778066"/>
              <a:gd name="connsiteX3" fmla="*/ 1663700 w 4787900"/>
              <a:gd name="connsiteY3" fmla="*/ 41466 h 778066"/>
              <a:gd name="connsiteX4" fmla="*/ 2743200 w 4787900"/>
              <a:gd name="connsiteY4" fmla="*/ 3366 h 778066"/>
              <a:gd name="connsiteX5" fmla="*/ 3657600 w 4787900"/>
              <a:gd name="connsiteY5" fmla="*/ 104966 h 778066"/>
              <a:gd name="connsiteX6" fmla="*/ 4330700 w 4787900"/>
              <a:gd name="connsiteY6" fmla="*/ 346266 h 778066"/>
              <a:gd name="connsiteX7" fmla="*/ 4787900 w 4787900"/>
              <a:gd name="connsiteY7" fmla="*/ 587566 h 778066"/>
              <a:gd name="connsiteX0" fmla="*/ 0 w 4724400"/>
              <a:gd name="connsiteY0" fmla="*/ 778066 h 778066"/>
              <a:gd name="connsiteX1" fmla="*/ 533400 w 4724400"/>
              <a:gd name="connsiteY1" fmla="*/ 397066 h 778066"/>
              <a:gd name="connsiteX2" fmla="*/ 952500 w 4724400"/>
              <a:gd name="connsiteY2" fmla="*/ 206566 h 778066"/>
              <a:gd name="connsiteX3" fmla="*/ 1663700 w 4724400"/>
              <a:gd name="connsiteY3" fmla="*/ 41466 h 778066"/>
              <a:gd name="connsiteX4" fmla="*/ 2743200 w 4724400"/>
              <a:gd name="connsiteY4" fmla="*/ 3366 h 778066"/>
              <a:gd name="connsiteX5" fmla="*/ 3657600 w 4724400"/>
              <a:gd name="connsiteY5" fmla="*/ 104966 h 778066"/>
              <a:gd name="connsiteX6" fmla="*/ 4330700 w 4724400"/>
              <a:gd name="connsiteY6" fmla="*/ 346266 h 778066"/>
              <a:gd name="connsiteX7" fmla="*/ 4724400 w 4724400"/>
              <a:gd name="connsiteY7" fmla="*/ 663766 h 778066"/>
              <a:gd name="connsiteX0" fmla="*/ 0 w 4699000"/>
              <a:gd name="connsiteY0" fmla="*/ 778066 h 778066"/>
              <a:gd name="connsiteX1" fmla="*/ 533400 w 4699000"/>
              <a:gd name="connsiteY1" fmla="*/ 397066 h 778066"/>
              <a:gd name="connsiteX2" fmla="*/ 952500 w 4699000"/>
              <a:gd name="connsiteY2" fmla="*/ 206566 h 778066"/>
              <a:gd name="connsiteX3" fmla="*/ 1663700 w 4699000"/>
              <a:gd name="connsiteY3" fmla="*/ 41466 h 778066"/>
              <a:gd name="connsiteX4" fmla="*/ 2743200 w 4699000"/>
              <a:gd name="connsiteY4" fmla="*/ 3366 h 778066"/>
              <a:gd name="connsiteX5" fmla="*/ 3657600 w 4699000"/>
              <a:gd name="connsiteY5" fmla="*/ 104966 h 778066"/>
              <a:gd name="connsiteX6" fmla="*/ 4330700 w 4699000"/>
              <a:gd name="connsiteY6" fmla="*/ 346266 h 778066"/>
              <a:gd name="connsiteX7" fmla="*/ 4699000 w 4699000"/>
              <a:gd name="connsiteY7" fmla="*/ 701866 h 77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9000" h="778066">
                <a:moveTo>
                  <a:pt x="0" y="778066"/>
                </a:moveTo>
                <a:cubicBezTo>
                  <a:pt x="65616" y="693399"/>
                  <a:pt x="374650" y="492316"/>
                  <a:pt x="533400" y="397066"/>
                </a:cubicBezTo>
                <a:cubicBezTo>
                  <a:pt x="692150" y="301816"/>
                  <a:pt x="764117" y="265833"/>
                  <a:pt x="952500" y="206566"/>
                </a:cubicBezTo>
                <a:cubicBezTo>
                  <a:pt x="1140883" y="147299"/>
                  <a:pt x="1365250" y="75333"/>
                  <a:pt x="1663700" y="41466"/>
                </a:cubicBezTo>
                <a:cubicBezTo>
                  <a:pt x="1962150" y="7599"/>
                  <a:pt x="2410883" y="-7217"/>
                  <a:pt x="2743200" y="3366"/>
                </a:cubicBezTo>
                <a:cubicBezTo>
                  <a:pt x="3075517" y="13949"/>
                  <a:pt x="3393017" y="47816"/>
                  <a:pt x="3657600" y="104966"/>
                </a:cubicBezTo>
                <a:cubicBezTo>
                  <a:pt x="3922183" y="162116"/>
                  <a:pt x="4157133" y="246783"/>
                  <a:pt x="4330700" y="346266"/>
                </a:cubicBezTo>
                <a:cubicBezTo>
                  <a:pt x="4504267" y="445749"/>
                  <a:pt x="4610100" y="609791"/>
                  <a:pt x="4699000" y="701866"/>
                </a:cubicBezTo>
              </a:path>
            </a:pathLst>
          </a:custGeom>
          <a:ln w="15875"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37400" y="4445000"/>
            <a:ext cx="838199" cy="241300"/>
          </a:xfrm>
          <a:prstGeom prst="ellipse">
            <a:avLst/>
          </a:prstGeom>
          <a:solidFill>
            <a:srgbClr val="FF6600">
              <a:alpha val="1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21180870">
            <a:off x="1618462" y="5239105"/>
            <a:ext cx="5436104" cy="769441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  <a:latin typeface="Times New Roman" pitchFamily="18" charset="0"/>
                <a:cs typeface="Times New Roman" pitchFamily="18" charset="0"/>
              </a:rPr>
              <a:t>Inconsistencies occur!</a:t>
            </a:r>
            <a:endParaRPr lang="en-US" sz="44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17BF-5413-4D02-AB61-7A64F38AC7B5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Motivation Example (cont'd)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600" dirty="0" smtClean="0">
                <a:latin typeface="Times New Roman" pitchFamily="18" charset="0"/>
              </a:rPr>
              <a:t>Data Integration</a:t>
            </a:r>
          </a:p>
          <a:p>
            <a:pPr lvl="1" algn="just" eaLnBrk="1" hangingPunct="1"/>
            <a:r>
              <a:rPr lang="en-US" sz="2200" dirty="0" smtClean="0">
                <a:latin typeface="Times New Roman" pitchFamily="18" charset="0"/>
              </a:rPr>
              <a:t>Merge RDF data from different data sources into probabilistic RDF data graphs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556851"/>
              </p:ext>
            </p:extLst>
          </p:nvPr>
        </p:nvGraphicFramePr>
        <p:xfrm>
          <a:off x="3035300" y="2962476"/>
          <a:ext cx="6019800" cy="301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Microsoft Drawing 1.01" r:id="rId3" imgW="8739360" imgH="4416480" progId="MSDraw.1.01">
                  <p:embed/>
                </p:oleObj>
              </mc:Choice>
              <mc:Fallback>
                <p:oleObj name="Microsoft Drawing 1.01" r:id="rId3" imgW="8739360" imgH="4416480" progId="MSDraw.1.01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2962476"/>
                        <a:ext cx="6019800" cy="30160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loud Callout 8"/>
          <p:cNvSpPr/>
          <p:nvPr/>
        </p:nvSpPr>
        <p:spPr bwMode="auto">
          <a:xfrm>
            <a:off x="0" y="2971800"/>
            <a:ext cx="2286000" cy="990600"/>
          </a:xfrm>
          <a:prstGeom prst="cloudCallout">
            <a:avLst>
              <a:gd name="adj1" fmla="val 54026"/>
              <a:gd name="adj2" fmla="val 75824"/>
            </a:avLst>
          </a:prstGeom>
          <a:gradFill>
            <a:gsLst>
              <a:gs pos="0">
                <a:srgbClr val="00FF00"/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0" y="5105400"/>
            <a:ext cx="2286000" cy="990600"/>
          </a:xfrm>
          <a:prstGeom prst="cloudCallout">
            <a:avLst>
              <a:gd name="adj1" fmla="val 53440"/>
              <a:gd name="adj2" fmla="val -7955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Data Source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566" y="4273730"/>
            <a:ext cx="553998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19" descr="C:\Users\xlian.CSZ907\AppData\Local\Microsoft\Windows\Temporary Internet Files\Content.IE5\WJ70BR2M\MC900439356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8964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2705100" y="4330880"/>
            <a:ext cx="330200" cy="279220"/>
          </a:xfrm>
          <a:prstGeom prst="rightArrow">
            <a:avLst/>
          </a:prstGeom>
          <a:gradFill flip="none" rotWithShape="1">
            <a:gsLst>
              <a:gs pos="0">
                <a:srgbClr val="FF00FF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17BF-5413-4D02-AB61-7A64F38AC7B5}" type="slidenum">
              <a:rPr lang="en-US" altLang="en-US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Motivation Example 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(cont'd)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2763"/>
            <a:ext cx="8229600" cy="4308595"/>
          </a:xfrm>
        </p:spPr>
        <p:txBody>
          <a:bodyPr/>
          <a:lstStyle/>
          <a:p>
            <a:pPr algn="just" eaLnBrk="1" hangingPunct="1"/>
            <a:r>
              <a:rPr lang="en-US" sz="2600" dirty="0" smtClean="0">
                <a:latin typeface="Times New Roman" pitchFamily="18" charset="0"/>
              </a:rPr>
              <a:t>A SPARQL query: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17433" y="76200"/>
            <a:ext cx="4419599" cy="1371599"/>
            <a:chOff x="250370" y="2130685"/>
            <a:chExt cx="5943600" cy="1828800"/>
          </a:xfrm>
        </p:grpSpPr>
        <p:sp>
          <p:nvSpPr>
            <p:cNvPr id="9" name="Horizontal Scroll 8"/>
            <p:cNvSpPr/>
            <p:nvPr/>
          </p:nvSpPr>
          <p:spPr bwMode="auto">
            <a:xfrm>
              <a:off x="250370" y="2130685"/>
              <a:ext cx="5943600" cy="1828800"/>
            </a:xfrm>
            <a:prstGeom prst="horizontalScroll">
              <a:avLst/>
            </a:prstGeom>
            <a:gradFill>
              <a:gsLst>
                <a:gs pos="0">
                  <a:srgbClr val="FFC000"/>
                </a:gs>
                <a:gs pos="98000">
                  <a:srgbClr val="FFC000"/>
                </a:gs>
                <a:gs pos="48000">
                  <a:srgbClr val="FF0000"/>
                </a:gs>
              </a:gsLst>
              <a:lin ang="0" scaled="0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99" y="2413000"/>
              <a:ext cx="5529943" cy="1289570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srgbClr val="FF66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521150"/>
              </p:ext>
            </p:extLst>
          </p:nvPr>
        </p:nvGraphicFramePr>
        <p:xfrm>
          <a:off x="4709003" y="1663703"/>
          <a:ext cx="4084528" cy="1790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Microsoft Drawing 1.01" r:id="rId4" imgW="8815388" imgH="3890963" progId="MSDraw.1.01">
                  <p:embed/>
                </p:oleObj>
              </mc:Choice>
              <mc:Fallback>
                <p:oleObj name="Microsoft Drawing 1.01" r:id="rId4" imgW="8815388" imgH="3890963" progId="MSDraw.1.01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003" y="1663703"/>
                        <a:ext cx="4084528" cy="17906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397669"/>
              </p:ext>
            </p:extLst>
          </p:nvPr>
        </p:nvGraphicFramePr>
        <p:xfrm>
          <a:off x="-12700" y="3505200"/>
          <a:ext cx="5257800" cy="263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Microsoft Drawing 1.01" r:id="rId6" imgW="8739360" imgH="4416480" progId="MSDraw.1.01">
                  <p:embed/>
                </p:oleObj>
              </mc:Choice>
              <mc:Fallback>
                <p:oleObj name="Microsoft Drawing 1.01" r:id="rId6" imgW="8739360" imgH="4416480" progId="MSDraw.1.01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3505200"/>
                        <a:ext cx="5257800" cy="263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 bwMode="auto">
          <a:xfrm rot="5400000">
            <a:off x="6594648" y="1362689"/>
            <a:ext cx="340718" cy="261310"/>
          </a:xfrm>
          <a:prstGeom prst="rightArrow">
            <a:avLst>
              <a:gd name="adj1" fmla="val 56364"/>
              <a:gd name="adj2" fmla="val 50000"/>
            </a:avLst>
          </a:prstGeom>
          <a:gradFill>
            <a:gsLst>
              <a:gs pos="0">
                <a:srgbClr val="FF6600"/>
              </a:gs>
              <a:gs pos="100000">
                <a:srgbClr val="FF0000"/>
              </a:gs>
            </a:gsLst>
            <a:lin ang="0" scaled="0"/>
          </a:gra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62500" y="1828800"/>
            <a:ext cx="495300" cy="965200"/>
          </a:xfrm>
          <a:prstGeom prst="roundRect">
            <a:avLst/>
          </a:prstGeom>
          <a:solidFill>
            <a:srgbClr val="92D050">
              <a:alpha val="1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306711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probabilistic RDF data graph </a:t>
            </a:r>
            <a:r>
              <a:rPr lang="en-US" sz="20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11448" y="1263593"/>
            <a:ext cx="2007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118100" y="3445342"/>
            <a:ext cx="1920795" cy="1660039"/>
            <a:chOff x="5165254" y="3445342"/>
            <a:chExt cx="1920795" cy="1660039"/>
          </a:xfrm>
        </p:grpSpPr>
        <p:sp>
          <p:nvSpPr>
            <p:cNvPr id="20" name="Right Arrow 19"/>
            <p:cNvSpPr/>
            <p:nvPr/>
          </p:nvSpPr>
          <p:spPr bwMode="auto">
            <a:xfrm rot="10800000">
              <a:off x="5165254" y="4648220"/>
              <a:ext cx="1730407" cy="457161"/>
            </a:xfrm>
            <a:prstGeom prst="rightArrow">
              <a:avLst/>
            </a:prstGeom>
            <a:gradFill>
              <a:gsLst>
                <a:gs pos="0">
                  <a:srgbClr val="FFC000"/>
                </a:gs>
                <a:gs pos="100000">
                  <a:srgbClr val="FF00FF"/>
                </a:gs>
              </a:gsLst>
              <a:lin ang="0" scaled="0"/>
            </a:gra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 rot="16200000">
              <a:off x="6068348" y="3973398"/>
              <a:ext cx="1545758" cy="489645"/>
            </a:xfrm>
            <a:prstGeom prst="rightArrow">
              <a:avLst/>
            </a:prstGeom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0" scaled="0"/>
            </a:gra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50800" y="3911600"/>
            <a:ext cx="609600" cy="1092199"/>
          </a:xfrm>
          <a:prstGeom prst="roundRect">
            <a:avLst/>
          </a:prstGeom>
          <a:solidFill>
            <a:srgbClr val="92D050">
              <a:alpha val="1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194301" y="287936"/>
            <a:ext cx="546100" cy="194664"/>
          </a:xfrm>
          <a:prstGeom prst="roundRect">
            <a:avLst/>
          </a:prstGeom>
          <a:solidFill>
            <a:srgbClr val="92D050">
              <a:alpha val="1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2-Point Star 18"/>
          <p:cNvSpPr/>
          <p:nvPr/>
        </p:nvSpPr>
        <p:spPr>
          <a:xfrm rot="20573228">
            <a:off x="5038296" y="4620869"/>
            <a:ext cx="4146301" cy="1254307"/>
          </a:xfrm>
          <a:prstGeom prst="star12">
            <a:avLst/>
          </a:prstGeom>
          <a:solidFill>
            <a:srgbClr val="FFEFBD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probabilistic RDF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matching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60400" y="2311400"/>
            <a:ext cx="4086703" cy="1727200"/>
          </a:xfrm>
          <a:prstGeom prst="straightConnector1">
            <a:avLst/>
          </a:prstGeom>
          <a:ln w="15875">
            <a:solidFill>
              <a:schemeClr val="accent2">
                <a:lumMod val="60000"/>
                <a:lumOff val="40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  <p:bldP spid="23" grpId="0" animBg="1"/>
      <p:bldP spid="24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Model for Probabilistic Data Graphs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Model of a probabilistic RDF data graph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Bayesian network</a:t>
            </a:r>
          </a:p>
          <a:p>
            <a:pPr lvl="2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Vertices</a:t>
            </a:r>
          </a:p>
          <a:p>
            <a:pPr lvl="2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Edges</a:t>
            </a:r>
          </a:p>
          <a:p>
            <a:pPr lvl="2"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Conditional probability </a:t>
            </a:r>
          </a:p>
          <a:p>
            <a:pPr marL="671512" lvl="2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tables (CPTs)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Possible worlds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label assignment to</a:t>
            </a:r>
          </a:p>
          <a:p>
            <a:pPr marL="344487" lvl="1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graph vertices corresponds </a:t>
            </a:r>
          </a:p>
          <a:p>
            <a:pPr marL="344487" lvl="1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to one possible world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345499"/>
              </p:ext>
            </p:extLst>
          </p:nvPr>
        </p:nvGraphicFramePr>
        <p:xfrm>
          <a:off x="4613275" y="2143125"/>
          <a:ext cx="4413250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Microsoft Drawing 1.01" r:id="rId3" imgW="8047080" imgH="6473880" progId="MSDraw.1.01">
                  <p:embed/>
                </p:oleObj>
              </mc:Choice>
              <mc:Fallback>
                <p:oleObj name="Microsoft Drawing 1.01" r:id="rId3" imgW="8047080" imgH="6473880" progId="MSDraw.1.01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2143125"/>
                        <a:ext cx="4413250" cy="395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400" y="5423356"/>
            <a:ext cx="4267200" cy="76944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0.4*0.6*0.8</a:t>
            </a:r>
          </a:p>
          <a:p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= 0.192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4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Matching Over </a:t>
            </a:r>
            <a:r>
              <a:rPr lang="en-US" dirty="0">
                <a:latin typeface="Times New Roman" pitchFamily="18" charset="0"/>
              </a:rPr>
              <a:t>Probabilistic Data Graphs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matching queries in probabilistic RDF data graphs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Input: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probabilistic RDF 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query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user-specified probabilistic threshold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[0,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subgraphs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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their label bindings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vertices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such that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isomorphic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holds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Probabilistic RDF data graph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Data correlations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Exponential number of possible worlds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Large-scale RDF data graph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Indexing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Efficiency!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8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Structural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Label pruning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Graph distance pruning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Degree/Counter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pruning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XML Model &amp; Queries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Graph Model</a:t>
            </a:r>
            <a:r>
              <a:rPr lang="en-US" altLang="zh-CN" sz="3200" dirty="0">
                <a:latin typeface="Times New Roman" pitchFamily="18" charset="0"/>
              </a:rPr>
              <a:t> &amp; Queries</a:t>
            </a:r>
            <a:endParaRPr lang="en-US" altLang="zh-CN" sz="32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8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398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Structural Pruning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Label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level label set of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level label set of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be safely pruned</a:t>
            </a:r>
            <a:endParaRPr 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83942"/>
              </p:ext>
            </p:extLst>
          </p:nvPr>
        </p:nvGraphicFramePr>
        <p:xfrm>
          <a:off x="617538" y="2651125"/>
          <a:ext cx="316388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Microsoft Drawing 1.01" r:id="rId3" imgW="3786120" imgH="2629080" progId="MSDraw.1.01">
                  <p:embed/>
                </p:oleObj>
              </mc:Choice>
              <mc:Fallback>
                <p:oleObj name="Microsoft Drawing 1.01" r:id="rId3" imgW="3786120" imgH="2629080" progId="MSDraw.1.01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651125"/>
                        <a:ext cx="3163887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1643743" y="25146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90800" y="25146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4090" y="439704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207" y="277585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566" y="382010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6407" y="3842657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314166"/>
              </p:ext>
            </p:extLst>
          </p:nvPr>
        </p:nvGraphicFramePr>
        <p:xfrm>
          <a:off x="5638800" y="3437566"/>
          <a:ext cx="24352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Microsoft Drawing 1.01" r:id="rId5" imgW="3668760" imgH="1790640" progId="MSDraw.1.01">
                  <p:embed/>
                </p:oleObj>
              </mc:Choice>
              <mc:Fallback>
                <p:oleObj name="Microsoft Drawing 1.01" r:id="rId5" imgW="3668760" imgH="1790640" progId="MSDraw.1.01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437566"/>
                        <a:ext cx="2435225" cy="117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648200" y="2209800"/>
            <a:ext cx="0" cy="3886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00827" y="3899807"/>
            <a:ext cx="154868" cy="49530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91200" y="4068144"/>
            <a:ext cx="154868" cy="49530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35977" y="572666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graph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9056" y="5726668"/>
            <a:ext cx="311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probabilistic RDF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248400" y="2584574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10400" y="2584573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27627" y="5203448"/>
            <a:ext cx="44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</a:t>
            </a: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5260" y="5203448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19800" y="5203448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86146" y="5203448"/>
            <a:ext cx="3381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f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g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h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i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endParaRPr lang="en-US" sz="2800" dirty="0">
              <a:solidFill>
                <a:srgbClr val="FF33C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19800" y="5203448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endParaRPr lang="en-US" sz="2800" dirty="0">
              <a:solidFill>
                <a:srgbClr val="FF33CC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427627" y="5203448"/>
            <a:ext cx="441146" cy="707886"/>
            <a:chOff x="4427627" y="5203448"/>
            <a:chExt cx="441146" cy="707886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27627" y="5203448"/>
              <a:ext cx="441146" cy="70788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627" y="5203448"/>
              <a:ext cx="441146" cy="70788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23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 animBg="1"/>
      <p:bldP spid="21" grpId="0" animBg="1"/>
      <p:bldP spid="22" grpId="0"/>
      <p:bldP spid="23" grpId="0" build="p"/>
      <p:bldP spid="23" grpId="1" build="allAtOnce"/>
      <p:bldP spid="24" grpId="0" build="p"/>
      <p:bldP spid="24" grpId="1" build="allAtOnce"/>
      <p:bldP spid="25" grpId="0" build="p"/>
      <p:bldP spid="2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Structural Pruning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Pruning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shortest path distance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&gt;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shortest path distance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can be safely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pruned</a:t>
            </a:r>
            <a:endParaRPr 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00481"/>
              </p:ext>
            </p:extLst>
          </p:nvPr>
        </p:nvGraphicFramePr>
        <p:xfrm>
          <a:off x="617538" y="2438400"/>
          <a:ext cx="316388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Microsoft Drawing 1.01" r:id="rId3" imgW="3786188" imgH="2628900" progId="MSDraw.1.01">
                  <p:embed/>
                </p:oleObj>
              </mc:Choice>
              <mc:Fallback>
                <p:oleObj name="Microsoft Drawing 1.01" r:id="rId3" imgW="3786188" imgH="2628900" progId="MSDraw.1.01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438400"/>
                        <a:ext cx="3163887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332645"/>
              </p:ext>
            </p:extLst>
          </p:nvPr>
        </p:nvGraphicFramePr>
        <p:xfrm>
          <a:off x="5714999" y="2963863"/>
          <a:ext cx="302130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Microsoft Drawing 1.01" r:id="rId5" imgW="3776760" imgH="1790640" progId="MSDraw.1.01">
                  <p:embed/>
                </p:oleObj>
              </mc:Choice>
              <mc:Fallback>
                <p:oleObj name="Microsoft Drawing 1.01" r:id="rId5" imgW="3776760" imgH="1790640" progId="MSDraw.1.01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9" y="2963863"/>
                        <a:ext cx="3021305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648200" y="2209800"/>
            <a:ext cx="0" cy="3886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55695" y="3687082"/>
            <a:ext cx="0" cy="1510393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6668" y="3692525"/>
            <a:ext cx="0" cy="150495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055695" y="4968875"/>
            <a:ext cx="207097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06226" y="4968875"/>
            <a:ext cx="207097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006227" y="3839482"/>
            <a:ext cx="0" cy="1510393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077200" y="3786414"/>
            <a:ext cx="0" cy="150495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35977" y="572666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graph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9056" y="5726668"/>
            <a:ext cx="311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probabilistic RDF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5291364"/>
            <a:ext cx="370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shortest path distance from </a:t>
            </a:r>
            <a:r>
              <a:rPr lang="en-US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368346"/>
            <a:ext cx="370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shortest path distance from </a:t>
            </a:r>
            <a:r>
              <a:rPr lang="en-US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i="1" baseline="-25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27627" y="520344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endParaRPr lang="en-US" sz="2800" dirty="0">
              <a:solidFill>
                <a:srgbClr val="FF33CC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219200" y="3581400"/>
            <a:ext cx="1752600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427627" y="5203448"/>
            <a:ext cx="441146" cy="707886"/>
            <a:chOff x="4427627" y="5203448"/>
            <a:chExt cx="441146" cy="707886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4427627" y="5203448"/>
              <a:ext cx="441146" cy="70788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27627" y="5203448"/>
              <a:ext cx="441146" cy="70788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83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Structural Pruning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Degree/Counter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Pruning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Degree: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Number of vertices: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Number of edges: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09445"/>
              </p:ext>
            </p:extLst>
          </p:nvPr>
        </p:nvGraphicFramePr>
        <p:xfrm>
          <a:off x="617538" y="3365500"/>
          <a:ext cx="316388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Microsoft Drawing 1.01" r:id="rId3" imgW="3786188" imgH="2628900" progId="MSDraw.1.01">
                  <p:embed/>
                </p:oleObj>
              </mc:Choice>
              <mc:Fallback>
                <p:oleObj name="Microsoft Drawing 1.01" r:id="rId3" imgW="3786188" imgH="2628900" progId="MSDraw.1.01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365500"/>
                        <a:ext cx="3163887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786571"/>
              </p:ext>
            </p:extLst>
          </p:nvPr>
        </p:nvGraphicFramePr>
        <p:xfrm>
          <a:off x="5410200" y="3890963"/>
          <a:ext cx="302130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Microsoft Drawing 1.01" r:id="rId5" imgW="3776760" imgH="1790640" progId="MSDraw.1.01">
                  <p:embed/>
                </p:oleObj>
              </mc:Choice>
              <mc:Fallback>
                <p:oleObj name="Microsoft Drawing 1.01" r:id="rId5" imgW="3776760" imgH="1790640" progId="MSDraw.1.01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90963"/>
                        <a:ext cx="3021305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5977" y="572666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graph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9056" y="5726668"/>
            <a:ext cx="311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probabilistic RDF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48200" y="2971800"/>
            <a:ext cx="0" cy="3124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79056" y="4152900"/>
            <a:ext cx="492544" cy="800100"/>
          </a:xfrm>
          <a:prstGeom prst="ellipse">
            <a:avLst/>
          </a:prstGeom>
          <a:solidFill>
            <a:schemeClr val="tx2">
              <a:lumMod val="60000"/>
              <a:lumOff val="40000"/>
              <a:alpha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36511" y="4075793"/>
            <a:ext cx="492544" cy="800100"/>
          </a:xfrm>
          <a:prstGeom prst="ellipse">
            <a:avLst/>
          </a:prstGeom>
          <a:solidFill>
            <a:schemeClr val="tx2">
              <a:lumMod val="60000"/>
              <a:lumOff val="40000"/>
              <a:alpha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43742" y="3255611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90799" y="3255611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48399" y="3325585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41002" y="3317421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815552" y="1726443"/>
            <a:ext cx="2122498" cy="336785"/>
            <a:chOff x="2830502" y="1726443"/>
            <a:chExt cx="2122498" cy="336785"/>
          </a:xfrm>
        </p:grpSpPr>
        <p:grpSp>
          <p:nvGrpSpPr>
            <p:cNvPr id="17" name="Group 16"/>
            <p:cNvGrpSpPr/>
            <p:nvPr/>
          </p:nvGrpSpPr>
          <p:grpSpPr>
            <a:xfrm>
              <a:off x="2843202" y="1743303"/>
              <a:ext cx="2033599" cy="319925"/>
              <a:chOff x="2843202" y="1743303"/>
              <a:chExt cx="2033599" cy="319925"/>
            </a:xfrm>
            <a:effectLst/>
          </p:grpSpPr>
          <p:pic>
            <p:nvPicPr>
              <p:cNvPr id="100366" name="Picture 1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202" y="1743303"/>
                <a:ext cx="1138174" cy="286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0367" name="Picture 1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0513" y="1766213"/>
                <a:ext cx="776288" cy="2970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2830502" y="1726443"/>
              <a:ext cx="2122498" cy="336785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02852" y="2213684"/>
            <a:ext cx="2122498" cy="336785"/>
            <a:chOff x="3828252" y="2226997"/>
            <a:chExt cx="2122498" cy="336785"/>
          </a:xfrm>
        </p:grpSpPr>
        <p:sp>
          <p:nvSpPr>
            <p:cNvPr id="22" name="Rectangle 21"/>
            <p:cNvSpPr/>
            <p:nvPr/>
          </p:nvSpPr>
          <p:spPr>
            <a:xfrm>
              <a:off x="3828252" y="2226997"/>
              <a:ext cx="2122498" cy="336785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0370" name="Picture 1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6351" y="2253009"/>
              <a:ext cx="2046299" cy="284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3739352" y="2716182"/>
            <a:ext cx="2356647" cy="336785"/>
            <a:chOff x="3739352" y="2716182"/>
            <a:chExt cx="2356647" cy="336785"/>
          </a:xfrm>
        </p:grpSpPr>
        <p:sp>
          <p:nvSpPr>
            <p:cNvPr id="25" name="Rectangle 24"/>
            <p:cNvSpPr/>
            <p:nvPr/>
          </p:nvSpPr>
          <p:spPr>
            <a:xfrm>
              <a:off x="3739352" y="2716182"/>
              <a:ext cx="2356647" cy="336785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0372" name="Picture 2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5631" y="2734592"/>
              <a:ext cx="2224087" cy="297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9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Synopses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enable structural pruning, we design a synopsis to encode label information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Hash all labels of vertices within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hops from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a bit vector</a:t>
            </a:r>
            <a:endParaRPr lang="en-US" sz="2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855548"/>
              </p:ext>
            </p:extLst>
          </p:nvPr>
        </p:nvGraphicFramePr>
        <p:xfrm>
          <a:off x="542440" y="3337378"/>
          <a:ext cx="316388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Microsoft Drawing 1.01" r:id="rId3" imgW="3786188" imgH="2628900" progId="MSDraw.1.01">
                  <p:embed/>
                </p:oleObj>
              </mc:Choice>
              <mc:Fallback>
                <p:oleObj name="Microsoft Drawing 1.01" r:id="rId3" imgW="3786188" imgH="2628900" progId="MSDraw.1.01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337378"/>
                        <a:ext cx="3163888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1568777" y="32004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15834" y="32004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9124" y="508284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6241" y="346165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50590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8479" y="4648591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25861" y="4585607"/>
            <a:ext cx="154868" cy="49530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91577" y="3938301"/>
            <a:ext cx="3429000" cy="33745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096377" y="3938301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01177" y="3938300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05977" y="3919249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21662" y="3924693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37348" y="3919248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74806" y="3938301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79606" y="3938300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84406" y="3919249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00091" y="3924693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15777" y="3919248"/>
            <a:ext cx="0" cy="33745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96295" y="3886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01095" y="3886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5895" y="3908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05977" y="39406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79525" y="3908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79606" y="3930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0009" y="3930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15695" y="3908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0495" y="3919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21662" y="39188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73089" y="39254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405895" y="4294808"/>
            <a:ext cx="150041" cy="270578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71344" y="45027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6337348" y="4311919"/>
            <a:ext cx="150041" cy="270578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21662" y="453194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7300009" y="4288580"/>
            <a:ext cx="150041" cy="270578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86600" y="45319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972259" y="4275757"/>
            <a:ext cx="150041" cy="270578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81800" y="45074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24400" y="4994002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 vector for the first level,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BV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1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>
              <a:solidFill>
                <a:srgbClr val="FF0000"/>
              </a:solidFill>
              <a:latin typeface="Symbol" pitchFamily="18" charset="2"/>
              <a:cs typeface="Times New Roman" pitchFamily="18" charset="0"/>
            </a:endParaRPr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74" y="702875"/>
            <a:ext cx="3518830" cy="366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3008500" y="699815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Label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Pruning: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110326" y="1078468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Pruning:</a:t>
            </a:r>
            <a:endParaRPr lang="en-US" dirty="0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19" y="1110309"/>
            <a:ext cx="3156781" cy="413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H="1">
            <a:off x="7391400" y="1219200"/>
            <a:ext cx="63368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5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Hashing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Observation: frequently appearing labels will have lower pruning power w.r.t. synopses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Adaptive hashing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Hash infrequent labels with weighted probabilities</a:t>
            </a:r>
          </a:p>
          <a:p>
            <a:pPr lvl="2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Infrequent labels have lower confliction rate with frequent ones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cost model for synopsis parameters</a:t>
            </a: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number of hashing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length of bit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Probabilistic Pruning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Basic idea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Query predicates require that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 &gt; </a:t>
            </a:r>
            <a:r>
              <a:rPr lang="en-US" sz="2200" i="1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200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holds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Derive an upper bound,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), of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UB_P(g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 </a:t>
            </a:r>
            <a:r>
              <a:rPr lang="en-US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, then we can safely prune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subgraph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</a:p>
          <a:p>
            <a:pPr lvl="1" algn="just"/>
            <a:endParaRPr lang="en-US" sz="22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Probabilistic Pruning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(cont'd)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Pre-computation of probability upper bound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346074"/>
              </p:ext>
            </p:extLst>
          </p:nvPr>
        </p:nvGraphicFramePr>
        <p:xfrm>
          <a:off x="228600" y="2068286"/>
          <a:ext cx="6090056" cy="376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Microsoft Drawing 1.01" r:id="rId3" imgW="10004425" imgH="6226175" progId="MSDraw.1.01">
                  <p:embed/>
                </p:oleObj>
              </mc:Choice>
              <mc:Fallback>
                <p:oleObj name="Microsoft Drawing 1.01" r:id="rId3" imgW="10004425" imgH="6226175" progId="MSDraw.1.01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68286"/>
                        <a:ext cx="6090056" cy="3760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316706"/>
              </p:ext>
            </p:extLst>
          </p:nvPr>
        </p:nvGraphicFramePr>
        <p:xfrm>
          <a:off x="6743700" y="3562350"/>
          <a:ext cx="2400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Microsoft Drawing 1.01" r:id="rId5" imgW="3614738" imgH="1793875" progId="MSDraw.1.01">
                  <p:embed/>
                </p:oleObj>
              </mc:Choice>
              <mc:Fallback>
                <p:oleObj name="Microsoft Drawing 1.01" r:id="rId5" imgW="3614738" imgH="1793875" progId="MSDraw.1.01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3562350"/>
                        <a:ext cx="24003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629400" y="2209800"/>
            <a:ext cx="0" cy="3886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4290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86600" y="57912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 graph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791200"/>
            <a:ext cx="3089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probabilistic RDF data graph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Derivation of Probability Upper Bound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Let a function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i="1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probability upper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bound for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size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(i.e.,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)|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), when we have accessed the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level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CPTs, denoted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0448"/>
              </p:ext>
            </p:extLst>
          </p:nvPr>
        </p:nvGraphicFramePr>
        <p:xfrm>
          <a:off x="542440" y="3337378"/>
          <a:ext cx="316388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Microsoft Drawing 1.01" r:id="rId3" imgW="3786188" imgH="2628900" progId="MSDraw.1.01">
                  <p:embed/>
                </p:oleObj>
              </mc:Choice>
              <mc:Fallback>
                <p:oleObj name="Microsoft Drawing 1.01" r:id="rId3" imgW="3786188" imgH="2628900" progId="MSDraw.1.01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337378"/>
                        <a:ext cx="3163888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1568777" y="32004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3333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15834" y="3200400"/>
            <a:ext cx="555607" cy="2471057"/>
          </a:xfrm>
          <a:custGeom>
            <a:avLst/>
            <a:gdLst>
              <a:gd name="connsiteX0" fmla="*/ 0 w 555607"/>
              <a:gd name="connsiteY0" fmla="*/ 0 h 2471057"/>
              <a:gd name="connsiteX1" fmla="*/ 261257 w 555607"/>
              <a:gd name="connsiteY1" fmla="*/ 272143 h 2471057"/>
              <a:gd name="connsiteX2" fmla="*/ 446314 w 555607"/>
              <a:gd name="connsiteY2" fmla="*/ 631371 h 2471057"/>
              <a:gd name="connsiteX3" fmla="*/ 555171 w 555607"/>
              <a:gd name="connsiteY3" fmla="*/ 1284514 h 2471057"/>
              <a:gd name="connsiteX4" fmla="*/ 468086 w 555607"/>
              <a:gd name="connsiteY4" fmla="*/ 1850571 h 2471057"/>
              <a:gd name="connsiteX5" fmla="*/ 119743 w 555607"/>
              <a:gd name="connsiteY5" fmla="*/ 2471057 h 247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607" h="2471057">
                <a:moveTo>
                  <a:pt x="0" y="0"/>
                </a:moveTo>
                <a:cubicBezTo>
                  <a:pt x="93435" y="83457"/>
                  <a:pt x="186871" y="166915"/>
                  <a:pt x="261257" y="272143"/>
                </a:cubicBezTo>
                <a:cubicBezTo>
                  <a:pt x="335643" y="377371"/>
                  <a:pt x="397328" y="462643"/>
                  <a:pt x="446314" y="631371"/>
                </a:cubicBezTo>
                <a:cubicBezTo>
                  <a:pt x="495300" y="800099"/>
                  <a:pt x="551542" y="1081314"/>
                  <a:pt x="555171" y="1284514"/>
                </a:cubicBezTo>
                <a:cubicBezTo>
                  <a:pt x="558800" y="1487714"/>
                  <a:pt x="540657" y="1652814"/>
                  <a:pt x="468086" y="1850571"/>
                </a:cubicBezTo>
                <a:cubicBezTo>
                  <a:pt x="395515" y="2048328"/>
                  <a:pt x="257629" y="2259692"/>
                  <a:pt x="119743" y="2471057"/>
                </a:cubicBezTo>
              </a:path>
            </a:pathLst>
          </a:custGeom>
          <a:ln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9124" y="508284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6241" y="346165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50590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2712" y="4805043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25861" y="4585607"/>
            <a:ext cx="154868" cy="495300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114800" y="3290990"/>
            <a:ext cx="4759268" cy="1693276"/>
            <a:chOff x="4114800" y="3290990"/>
            <a:chExt cx="4759268" cy="1693276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3450771"/>
              <a:ext cx="1084319" cy="294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0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3830989"/>
              <a:ext cx="4683068" cy="479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4733" y="4503284"/>
              <a:ext cx="1447801" cy="302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534" y="4436478"/>
              <a:ext cx="128587" cy="457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4114800" y="3290990"/>
              <a:ext cx="4759268" cy="1693276"/>
            </a:xfrm>
            <a:prstGeom prst="rect">
              <a:avLst/>
            </a:prstGeom>
            <a:solidFill>
              <a:srgbClr val="FFC000">
                <a:alpha val="4000"/>
              </a:srgbClr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 rot="21180870">
            <a:off x="831978" y="5029451"/>
            <a:ext cx="7998787" cy="1200329"/>
          </a:xfrm>
          <a:prstGeom prst="rect">
            <a:avLst/>
          </a:prstGeom>
          <a:solidFill>
            <a:srgbClr val="FF0000">
              <a:alpha val="10000"/>
            </a:srgbClr>
          </a:solidFill>
          <a:ln w="22225">
            <a:solidFill>
              <a:srgbClr val="FF0000"/>
            </a:solidFill>
          </a:ln>
          <a:effectLst>
            <a:outerShdw blurRad="50800" dist="38100" algn="l" rotWithShape="0">
              <a:srgbClr val="FFC000">
                <a:alpha val="40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We derived a cost model to balance between space and query costs!</a:t>
            </a:r>
            <a:endParaRPr lang="en-US" sz="36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Indexing &amp; Query Answering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Construct a tree index over synopses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subgraphs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 probabilistic RDF data graphs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bit-OR in intermediate nodes of the tree index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Query answering framework over probabilistic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RDF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graphs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a query graph, compute a query plan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Traverse the tree index to perform the pruning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Other Topics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Monte-Carlo sampling over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Sample possible worlds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Estimate query results from samples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Evaluate approximate query results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many real applications, data uncertainty also exists in data structures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The availability (existence) of a road </a:t>
            </a:r>
            <a:r>
              <a:rPr lang="en-US" altLang="zh-CN" sz="2800" dirty="0">
                <a:latin typeface="Times New Roman" pitchFamily="18" charset="0"/>
              </a:rPr>
              <a:t>segment </a:t>
            </a:r>
            <a:r>
              <a:rPr lang="en-US" altLang="zh-CN" sz="2800" dirty="0" smtClean="0">
                <a:latin typeface="Times New Roman" pitchFamily="18" charset="0"/>
              </a:rPr>
              <a:t>in road networks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The possible interactions among genes in biology databases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The integration of XML/RDF data from different data sources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Probabilistic XML Model &amp; Queries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Probabilistic Graph Model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&amp; Queries</a:t>
            </a:r>
            <a:endParaRPr lang="en-US" altLang="zh-CN" sz="3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Uncertainty in data structures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Tree structure: XML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Graph structure: RDF data graph, road networks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model for probabilistic XML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Existence uncertainty in edges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Ordinary nodes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Distributional nodes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IDD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MXD</a:t>
            </a:r>
          </a:p>
          <a:p>
            <a:pPr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Model for probabilistic RDF data graph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Bayesian network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Label uncertainty in nodes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Queries for probabilistic XML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Twig pattern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Semantics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Times New Roman" pitchFamily="18" charset="0"/>
              </a:rPr>
              <a:t>Summary (cont'd)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Queries for probabilistic RDF data graph</a:t>
            </a:r>
          </a:p>
          <a:p>
            <a:pPr lvl="1" algn="just" eaLnBrk="1" hangingPunct="1"/>
            <a:r>
              <a:rPr lang="en-US" altLang="zh-CN" sz="2800" dirty="0" err="1" smtClean="0">
                <a:latin typeface="Times New Roman" pitchFamily="18" charset="0"/>
              </a:rPr>
              <a:t>Subgraph</a:t>
            </a:r>
            <a:r>
              <a:rPr lang="en-US" altLang="zh-CN" sz="2800" dirty="0" smtClean="0">
                <a:latin typeface="Times New Roman" pitchFamily="18" charset="0"/>
              </a:rPr>
              <a:t> matching on probabilistic RDF data graphs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Pruning techniques for matching on probabilistic RDF graphs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Query answering </a:t>
            </a:r>
            <a:r>
              <a:rPr lang="en-US" altLang="zh-CN" sz="2800" dirty="0">
                <a:latin typeface="Times New Roman" pitchFamily="18" charset="0"/>
              </a:rPr>
              <a:t>over probabilistic RDF </a:t>
            </a:r>
            <a:r>
              <a:rPr lang="en-US" altLang="zh-CN" sz="2800" dirty="0" smtClean="0">
                <a:latin typeface="Times New Roman" pitchFamily="18" charset="0"/>
              </a:rPr>
              <a:t>graphs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Approximate solutions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Monte Carlo </a:t>
            </a:r>
            <a:r>
              <a:rPr lang="en-US" altLang="zh-CN" sz="2800" smtClean="0">
                <a:latin typeface="Times New Roman" pitchFamily="18" charset="0"/>
              </a:rPr>
              <a:t>sampling on possible </a:t>
            </a:r>
            <a:r>
              <a:rPr lang="en-US" altLang="zh-CN" sz="2800" dirty="0" smtClean="0">
                <a:latin typeface="Times New Roman" pitchFamily="18" charset="0"/>
              </a:rPr>
              <a:t>worlds 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Introduction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Causes of uncertainty in data structures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Road network 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Infrastructure construction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Traffic jam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Traffic accident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Biology </a:t>
            </a:r>
            <a:r>
              <a:rPr lang="en-US" altLang="zh-CN" sz="2800" dirty="0">
                <a:latin typeface="Times New Roman" pitchFamily="18" charset="0"/>
              </a:rPr>
              <a:t>databases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Inference from unclear images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integration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Inconsistency in unreliable data</a:t>
            </a:r>
          </a:p>
        </p:txBody>
      </p:sp>
      <p:pic>
        <p:nvPicPr>
          <p:cNvPr id="2051" name="Picture 3" descr="C:\Users\xlian.CSZ907\AppData\Local\Microsoft\Windows\Temporary Internet Files\Content.IE5\WJ70BR2M\MC90043152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86" y="2203702"/>
            <a:ext cx="990467" cy="99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xlian.CSZ907\AppData\Local\Microsoft\Windows\Temporary Internet Files\Content.IE5\0OUA1PM9\MP9001455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05033"/>
            <a:ext cx="1482235" cy="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xlian.CSZ907\AppData\Local\Microsoft\Windows\Temporary Internet Files\Content.IE5\67B34NM3\MC9001543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80" y="3429000"/>
            <a:ext cx="1216906" cy="77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xlian.CSZ907\AppData\Local\Microsoft\Windows\Temporary Internet Files\Content.IE5\1VOE6LOE\MC900382575[1]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663" y="3818766"/>
            <a:ext cx="1467812" cy="146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xlian.CSZ907\AppData\Local\Microsoft\Windows\Temporary Internet Files\Content.IE5\X8WOI76N\MP90038598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67943"/>
            <a:ext cx="990600" cy="138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6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XML Model &amp; Queries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Probabilistic Graph Model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&amp; Queries</a:t>
            </a:r>
            <a:endParaRPr lang="en-US" altLang="zh-CN" sz="3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Summary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XML Documents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Wikipedia: </a:t>
            </a:r>
            <a:r>
              <a:rPr lang="en-US" altLang="zh-CN" sz="3200" b="1" i="1" u="sng" dirty="0" smtClean="0">
                <a:latin typeface="Times New Roman" pitchFamily="18" charset="0"/>
              </a:rPr>
              <a:t>Extensible </a:t>
            </a:r>
            <a:r>
              <a:rPr lang="en-US" altLang="zh-CN" sz="3200" b="1" i="1" u="sng" dirty="0">
                <a:latin typeface="Times New Roman" pitchFamily="18" charset="0"/>
              </a:rPr>
              <a:t>Markup Language </a:t>
            </a:r>
            <a:r>
              <a:rPr lang="en-US" altLang="zh-CN" sz="3200" dirty="0">
                <a:latin typeface="Times New Roman" pitchFamily="18" charset="0"/>
              </a:rPr>
              <a:t>(XML) is a set of rules for encoding documents in machine-readable </a:t>
            </a:r>
            <a:r>
              <a:rPr lang="en-US" altLang="zh-CN" sz="3200" dirty="0" smtClean="0">
                <a:latin typeface="Times New Roman" pitchFamily="18" charset="0"/>
              </a:rPr>
              <a:t>form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pic>
        <p:nvPicPr>
          <p:cNvPr id="3074" name="Picture 2" descr="C:\Users\XLIAN~1.CSZ\AppData\Local\Temp\J3P{)A3}CRP1MPPLSSDDK9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25337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6090013" y="39792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32219" y="502377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72300" y="5062835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stCxn id="2" idx="3"/>
            <a:endCxn id="7" idx="7"/>
          </p:cNvCxnSpPr>
          <p:nvPr/>
        </p:nvCxnSpPr>
        <p:spPr>
          <a:xfrm flipH="1">
            <a:off x="5459862" y="4206936"/>
            <a:ext cx="669208" cy="855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5"/>
            <a:endCxn id="8" idx="1"/>
          </p:cNvCxnSpPr>
          <p:nvPr/>
        </p:nvCxnSpPr>
        <p:spPr>
          <a:xfrm>
            <a:off x="6317656" y="4206936"/>
            <a:ext cx="693701" cy="8949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6534" y="3424535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quiz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2260" y="5405735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5691" y="5405735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4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dirty="0">
                <a:latin typeface="Times New Roman" pitchFamily="18" charset="0"/>
              </a:rPr>
              <a:t>Probabilistic XML </a:t>
            </a:r>
            <a:r>
              <a:rPr lang="en-US" altLang="zh-CN" sz="4400" dirty="0" smtClean="0">
                <a:latin typeface="Times New Roman" pitchFamily="18" charset="0"/>
              </a:rPr>
              <a:t>Model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Probabilistic XML is a probability distribution over a space of documents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Types of nodes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Ordinary nodes 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Regular XML nodes: a tag and a value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Distributional nodes</a:t>
            </a:r>
          </a:p>
          <a:p>
            <a:pPr lvl="2" algn="just" eaLnBrk="1" hangingPunct="1"/>
            <a:r>
              <a:rPr lang="en-US" altLang="zh-CN" sz="2400" dirty="0">
                <a:latin typeface="Times New Roman" pitchFamily="18" charset="0"/>
              </a:rPr>
              <a:t>A distributional node </a:t>
            </a:r>
            <a:r>
              <a:rPr lang="en-US" altLang="zh-CN" sz="2400" dirty="0" smtClean="0">
                <a:latin typeface="Times New Roman" pitchFamily="18" charset="0"/>
              </a:rPr>
              <a:t>specifies a distribution over the subsets of its children.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6211669"/>
            <a:ext cx="78486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Kimelfeld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and Y. </a:t>
            </a:r>
            <a:r>
              <a:rPr lang="en-US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Sagiv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Matching twigs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 </a:t>
            </a:r>
            <a:r>
              <a:rPr lang="it-IT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it-IT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XML. In </a:t>
            </a:r>
            <a:r>
              <a:rPr lang="it-IT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VLDB</a:t>
            </a:r>
            <a:r>
              <a:rPr lang="it-IT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2007.</a:t>
            </a:r>
          </a:p>
        </p:txBody>
      </p:sp>
    </p:spTree>
    <p:extLst>
      <p:ext uri="{BB962C8B-B14F-4D97-AF65-F5344CB8AC3E}">
        <p14:creationId xmlns:p14="http://schemas.microsoft.com/office/powerpoint/2010/main" val="2228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latin typeface="Times New Roman" pitchFamily="18" charset="0"/>
              </a:rPr>
              <a:t>An Example of Probabilistic XML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127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4876800" y="1580606"/>
            <a:ext cx="2667000" cy="552994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052904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ordinary node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400800" y="2743199"/>
            <a:ext cx="876300" cy="152401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00800" y="3048000"/>
            <a:ext cx="1219200" cy="1371600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77100" y="2327701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distributional node</a:t>
            </a:r>
            <a:endParaRPr lang="en-US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1465</Words>
  <Application>Microsoft Office PowerPoint</Application>
  <PresentationFormat>On-screen Show (4:3)</PresentationFormat>
  <Paragraphs>363</Paragraphs>
  <Slides>43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宋体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Probabilistic Data Management</vt:lpstr>
      <vt:lpstr>Objectives</vt:lpstr>
      <vt:lpstr>Outline</vt:lpstr>
      <vt:lpstr>Introduction</vt:lpstr>
      <vt:lpstr>Introduction (cont'd)</vt:lpstr>
      <vt:lpstr>Outline</vt:lpstr>
      <vt:lpstr>XML Documents</vt:lpstr>
      <vt:lpstr>Probabilistic XML Model</vt:lpstr>
      <vt:lpstr>An Example of Probabilistic XML</vt:lpstr>
      <vt:lpstr>Distributional Nodes</vt:lpstr>
      <vt:lpstr>Previous Example</vt:lpstr>
      <vt:lpstr>Samples of Probabilistic XML</vt:lpstr>
      <vt:lpstr>Twigs</vt:lpstr>
      <vt:lpstr>Queries in Probabilistic XML</vt:lpstr>
      <vt:lpstr>Outline</vt:lpstr>
      <vt:lpstr>Probabilistic Graph Model </vt:lpstr>
      <vt:lpstr>Probabilistic Graph Model (cont'd)</vt:lpstr>
      <vt:lpstr>Applications</vt:lpstr>
      <vt:lpstr>Efficient Query Answering in Probabilistic RDF Graphs</vt:lpstr>
      <vt:lpstr>Motivation Example</vt:lpstr>
      <vt:lpstr>Motivation Example (cont'd)</vt:lpstr>
      <vt:lpstr>Motivation Example (cont'd)</vt:lpstr>
      <vt:lpstr>Motivation Example (cont'd)</vt:lpstr>
      <vt:lpstr>Motivation Example (cont'd)</vt:lpstr>
      <vt:lpstr>Motivation Example  (cont'd)</vt:lpstr>
      <vt:lpstr>Model for Probabilistic Data Graphs</vt:lpstr>
      <vt:lpstr>Subgraph Matching Over Probabilistic Data Graphs</vt:lpstr>
      <vt:lpstr>Challenges</vt:lpstr>
      <vt:lpstr>Structural Pruning </vt:lpstr>
      <vt:lpstr>Structural Pruning – Label Pruning </vt:lpstr>
      <vt:lpstr>Structural Pruning – Graph Distance Pruning</vt:lpstr>
      <vt:lpstr>Structural Pruning – Degree/Counter Pruning  </vt:lpstr>
      <vt:lpstr>Synopses</vt:lpstr>
      <vt:lpstr>Adaptive Hashing</vt:lpstr>
      <vt:lpstr>Probabilistic Pruning </vt:lpstr>
      <vt:lpstr>Probabilistic Pruning (cont'd)</vt:lpstr>
      <vt:lpstr>Derivation of Probability Upper Bound</vt:lpstr>
      <vt:lpstr>Indexing &amp; Query Answering</vt:lpstr>
      <vt:lpstr>Other Topics</vt:lpstr>
      <vt:lpstr>Outline</vt:lpstr>
      <vt:lpstr>Summary</vt:lpstr>
      <vt:lpstr>Summary (cont'd)</vt:lpstr>
      <vt:lpstr>Summary (cont'd)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211</cp:revision>
  <dcterms:created xsi:type="dcterms:W3CDTF">2006-08-16T00:00:00Z</dcterms:created>
  <dcterms:modified xsi:type="dcterms:W3CDTF">2017-10-19T14:06:56Z</dcterms:modified>
</cp:coreProperties>
</file>