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6.xml" ContentType="application/vnd.openxmlformats-officedocument.presentationml.notesSlide+xml"/>
  <Override PartName="/ppt/ink/ink1.xml" ContentType="application/inkml+xml"/>
  <Override PartName="/ppt/ink/ink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7" r:id="rId6"/>
    <p:sldId id="270" r:id="rId7"/>
    <p:sldId id="271" r:id="rId8"/>
    <p:sldId id="266" r:id="rId9"/>
    <p:sldId id="261" r:id="rId10"/>
    <p:sldId id="274" r:id="rId11"/>
    <p:sldId id="273" r:id="rId12"/>
    <p:sldId id="276" r:id="rId13"/>
    <p:sldId id="268" r:id="rId14"/>
    <p:sldId id="275" r:id="rId15"/>
    <p:sldId id="277" r:id="rId16"/>
    <p:sldId id="281" r:id="rId17"/>
    <p:sldId id="262" r:id="rId18"/>
    <p:sldId id="269" r:id="rId19"/>
    <p:sldId id="284" r:id="rId20"/>
    <p:sldId id="298" r:id="rId21"/>
    <p:sldId id="263" r:id="rId22"/>
    <p:sldId id="282" r:id="rId23"/>
    <p:sldId id="283" r:id="rId24"/>
    <p:sldId id="286" r:id="rId25"/>
    <p:sldId id="285" r:id="rId26"/>
    <p:sldId id="287" r:id="rId27"/>
    <p:sldId id="288" r:id="rId28"/>
    <p:sldId id="299" r:id="rId29"/>
    <p:sldId id="289" r:id="rId30"/>
    <p:sldId id="290" r:id="rId31"/>
    <p:sldId id="291" r:id="rId32"/>
    <p:sldId id="309" r:id="rId33"/>
    <p:sldId id="292" r:id="rId34"/>
    <p:sldId id="293" r:id="rId35"/>
    <p:sldId id="294" r:id="rId36"/>
    <p:sldId id="295" r:id="rId37"/>
    <p:sldId id="300" r:id="rId38"/>
    <p:sldId id="301" r:id="rId39"/>
    <p:sldId id="302" r:id="rId40"/>
    <p:sldId id="303" r:id="rId41"/>
    <p:sldId id="304" r:id="rId42"/>
    <p:sldId id="305" r:id="rId43"/>
    <p:sldId id="306" r:id="rId44"/>
    <p:sldId id="307" r:id="rId45"/>
    <p:sldId id="308" r:id="rId46"/>
    <p:sldId id="272" r:id="rId47"/>
    <p:sldId id="265" r:id="rId48"/>
    <p:sldId id="29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FF"/>
    <a:srgbClr val="3333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44" autoAdjust="0"/>
  </p:normalViewPr>
  <p:slideViewPr>
    <p:cSldViewPr>
      <p:cViewPr varScale="1">
        <p:scale>
          <a:sx n="121" d="100"/>
          <a:sy n="121" d="100"/>
        </p:scale>
        <p:origin x="28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9.wmf"/></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4-05-17T10:29:09.619"/>
    </inkml:context>
    <inkml:brush xml:id="br0">
      <inkml:brushProperty name="width" value="0.05292" units="cm"/>
      <inkml:brushProperty name="height" value="0.05292" units="cm"/>
      <inkml:brushProperty name="color" value="#0000FF"/>
      <inkml:brushProperty name="fitToCurve" value="1"/>
      <inkml:brushProperty name="ignorePressure" value="1"/>
    </inkml:brush>
  </inkml:definitions>
  <inkml:trace contextRef="#ctx0" brushRef="#br0">1685 931 4,'-26'-18'7,"26"18"-4,-34-22 0,34 22-1,-39-24 0,17 13-1,-4-1-1,-4 4 1,-2 1 0,-4 4-1,-4 5 1,-4 2 0,1 5 0,-10 4 1,7 4 0,-3 4 0,-1 2 0,0 2-1,-2 3 1,-1-4-1,-4 8 0,3 3 1,-5 3 0,0 2 0,2 4 1,2 4-1,0 6 1,7 6 0,3-3-1,7 2-1,-2-1 1,4 2-1,1-2 1,2 1 1,3-4-1,0 2-1,-1 1 1,4 3-1,2 1 1,0 1 0,3-2-1,5 1-1,0-3 1,3 3 1,0-2-1,2 0 1,3-2-1,0 4-1,5 0 1,1 3-1,3 4 0,5-2 0,4-3 0,4-7 0,2 5 1,3-4-1,3-2 0,0 0 1,2 3 0,1 0 0,-2 4 0,-3 8-1,1-6 1,-1 0 0,-3 0-1,2-1 1,-2-4-1,-1-6 0,3 0 0,-2-1 1,0 3-1,-4 2 0,-2 0 0,-1 3 0,-3 1 0,-3-4 0,5 3-1,-8 1 1,8-4 0,-8-1-1,0 1 1,0-1 0,1-1 0,-1 7 0,-7-7 1,5 1-2,-8-2 2,3-4-1,-3 2 0,-4 0 0,-3-1 0,-4-3 0,-4 6 1,-3 1-1,0 3 1,1 2 0,-1-2 0,3-3-1,2 0 1,6-3 1,2-3-1,4-4 0,5 0 1,7-3 0,5 3-1,6-3 1,5 3 0,3-5-1,8 2 1,4-4-1,3-4 0,-2-3 0,9-6 0,-1-5 0,2-3 0,4-2-1,-1-3 1,6-1 0,1-3 0,6-3 0,3 1 0,-3-3 0,2-2-1,1-4 1,0-4-1,-2-1 0,-2-2 0,0-1 0,0-2 0,1 0-1,0-3 1,0-2 0,-1-2 0,-1-4 0,-3-5 0,-2-2-1,-2-3 1,-4-5-1,-4 0 1,-2-3 0,-2 2-1,-4 2 1,-1-2-1,-2 0 1,-1-1 0,-1-1-1,0-4 1,-3-2 0,1-5 0,-2-4 0,-2-1 0,1-1-1,-1-3 1,-1 2 0,0 1 0,-1 0 1,2 1-1,-2 0 0,0 0 0,0-3 0,-1 1 0,1-2 0,1 0 0,0-5 0,0 6 0,1 0 0,2 0 0,2 1 0,2-1 1,-1-2-1,5-3 0,3 8 0,1-7 0,3 5 0,3 1 0,2 1 0,1 6 0,4 3 1,-7 3-1,4 2 0,4-3 0,0 1 0,1-1 1,2 1-1,3-2 1,2 3 0,8 1 1,-7 4-1,2 3 0,-4 6 1,3 2-1,-1 5-1,-1 3 1,0 3-1,0 0 0,3 1 1,3 1-1,3-7 0,-2 4 0,-2-1 1,0 4-1,1 0 0,-2 2 1,-1-2-1,-1 0 1,3 2-1,1-1 0,3-4 1,-2-4-1,1-7 0,-1-2 0,2-4 0,-4-2 1,-5-5-1,0-2 0,-1 1 0,2-3 0,-1 1 1,-4-5-1,2 3 0,-2-1 0,-3 0 1,-4-5-1,-2-2 0,-2-7 0,-4-3 1,-5 2-1,-1-8 0,-4-3 0,-2 1-1,0 0 1,-6-2 0,-2 0-1,-4-2 1,-3-1 0,-2-2 0,-2-2 0,-5 2 1,-2 1-1,-4 2 1,-2 2-1,-5 1 1,-1-1-1,-4 2 1,-4 6-1,-2-6 0,-3 2 0,-4 6 1,-2 2-1,-2 7 1,-5 4-1,-2 4 1,-6 2-1,-4 5 1,-7 4-1,-4-1 0,-3 3 0,-5 4 0,-2 2 0,-2 5 0,-1 4 0,-5 2 0,0 7 0,-2 2 0,-5 6 0,-1 5 0,0 7 0,-5 0 0,-1 8-1,-3 4 1,-1 2 0,2 5 0,-1 1 0,2 2 0,-1 0 0,0 1 0,0 0 0,3-2 0,0-2 0,1 3 0,2 2-1,0 1 1,-2 0 0,2 4 0,0-1 0,0 4 0,4 3 1,0-2-1,2-1 0,0 1 0,3-2 0,2-3 0,1-2 0,2-2 0,-1-3 0,-2-4 0,5-4 1,-3-1 0,2-6 0,5 0 0,7-4 0,5-4-6,10 2-25,11-5 0,11-9-1,23 5 0</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4-05-17T10:29:23.749"/>
    </inkml:context>
    <inkml:brush xml:id="br0">
      <inkml:brushProperty name="width" value="0.05292" units="cm"/>
      <inkml:brushProperty name="height" value="0.05292" units="cm"/>
      <inkml:brushProperty name="color" value="#339966"/>
      <inkml:brushProperty name="fitToCurve" value="1"/>
      <inkml:brushProperty name="ignorePressure" value="1"/>
    </inkml:brush>
  </inkml:definitions>
  <inkml:trace contextRef="#ctx0" brushRef="#br0">3969 0 2,'-35'13'4,"35"-13"0,-34 19-1,34-19 0,-41 26 0,17-11 0,-2 1 0,-1 2 0,-2 3 0,-2 0 0,0 1 1,-3-3-1,1 7-1,-1 2 0,1 3 0,1 1-1,1 2-1,-5 0 1,5 4-1,2 6 0,1-2 1,2 0-1,1 5 0,0-1 0,0 1 0,4 2-1,-1-3 1,-3 0 1,-1 1 0,-1-3-1,-1 0 1,0 0-1,1 1 1,-2 1 0,2 6-1,-1 0 0,1 1 0,2 2 0,-1-1 0,1 1 0,0-9 0,0 5 1,0-2 0,-3-3 0,0-2 1,6 0-1,0 0 0,-2 3 0,2 6 0,-1-4-1,0 2 1,3-3 1,-4 5 0,-3-5 0,-4-3 0,-1-3 1,-1-3 0,-1-2 0,2-4-1,-2-5 1,2-3-1,2 0 0,1 1 0,1-3 1,2-1-1,-1 0 1,3-1-1,0 0 1,-4-1-1,4 1-1,0-3 0,-1-1-1,1 0 1,0-1-1,-4 0 0,1 0 1,1-1-1,-3 2 0,-5 0 0,-4-2 0,0 4 0,-2-2 0,-3 2 0,0-1 0,1 1 1,0 1 0,-5 1 0,7-1 0,1-3 0,2 0 0,0 3 0,-2-1 0,0 3 0,1 0-1,4-1 0,-7 0 0,1 3 0,-2 4 0,1-5 0,2 2 0,0 2 0,3 0 0,1 4 0,3-1 0,1 2 0,0 1 0,1 1 0,4-1 0,1 1 1,0 0-1,-1-1 0,-2-1 0,0-5 1,4 8-1,-5 0-1,-3 2 1,-1-2 0,-1 2 0,1-1 0,2 6 0,0 3-1,-1-1 1,4 0 0,1 3 0,2 1 0,0 3 0,2-3-1,-1 3 1,0 1 0,4-2 0,-7 1 1,5 0-1,3 1 1,2 1-1,3 4 1,2-1 0,2 0-1,3-2 1,7 1-2,0-4 1,-1-2 0,8-1 0,3-4-1,2 2 1,3-5 1,3 0-1,6 0 0,1 2 0,6-3 1,-2-2 0,4-1-1,5-3 1,2-1 0,7 1 0,-1-4 0,4 1 0,3-1 0,-3 0-1,4 0 1,0 1 0,1-1 0,1-2 0,3-3-1,2-1 1,5-2 0,3-3 0,0-4 0,3-2-1,-1-2 1,4 0-1,-3-4 1,2 2-1,0-3 0,1-3 0,2-1 1,-4-2-1,6-2 0,-2-2 0,1-4 0,1-2 0,1-1 0,-1-3-1,1 1 1,3 0-1,-3-1 1,-2 0 0,0-1 0,-3 0-1,3-3 1,-2-5-1,2 1 1,1-1-1,1-3 1,0-1 0,1 3 0,1-1-1,-1 4 1,-1 1 0,1 3 0,-2-1 0,1 2 0,-1 1 0,-1 0 0,-2-3 0,1 3 0,-2-2 0,1 0 0,-3 0-1,4-1 1,-4 0 0,2 0 0,-2 1 0,0-3 0,-3 1 0,1-3 0,-1 0 0,4 1-1,-1-4 1,1 1 0,-4-3 0,3 0-1,-4 1 1,0-2 0,-4-1 0,0-4 0,1-2 1,0-5 0,-4-1 0,2-8 0,-3-5-1,-2-1 1,-2-3 0,-2 0-1,-5-2 1,-2 2-1,-4 1 0,-1 2 0,-4-1 1,-3-1-1,-2-3 0,-5-1 1,-1 3 0,-4-1 0,-3 2 0,-5-4 1,-3 6 0,-2 3 0,-5 4 0,-2 1 0,-3-1-1,-2-3 0,0-1 0,-2-1-1,-1-4 0,-1-1 0,0 0 0,-1-5 0,0 5 1,-1 3-1,-1 3 0,1-1 1,0 2 0,-1-2 0,1-1 0,-1 4 0,-2-7 0,1 2 0,0-1 0,-1 2 0,0-3-1,1 4 2,-1 1-2,1 1 0,-3-2 0,2-2 0,1-1 0,-4-3 0,1 3 0,-1 0 0,-4 3 0,0 4 0,-1 1 0,-2 1 1,-5 7-1,1 5 0,0 1 0,-3 3 0,0 0 0,0-1 0,-1 4 0,-3 5 0,2-4 0,-3-1 0,-2 3 0,-2-1 0,-1 4 0,0-1 0,-4 1 0,3 2 0,0-1 0,1 2 0,1 1 0,-1-2 0,5-1 0,2 3 0,1-1 0,3 1 0,1-1 0,2 0 0,0 3 0,23 16-1,-37-34 1,37 34 1,-39-39-2,39 39 1,-33-40-2,18 19 2,3-4-1,0-2 1,3-2-1,1 0 1,-2 3 0,1-5 0,-3-1 0,1-1 0,-2-1 0,-2 0 0,0 0 0,-4-1 0,3 2 0,-2-1 0,0 3 0,0 4 0,-2 1 0,-1 2 0,-1 2 0,1-3 0,-2 2 0,-1 2 0,-4 6 1,2-3-1,2 3 0,-1-2 0,4 3 0,-5 7 1,0-1-2,0 0 1,3-2 0,-3 1 0,-3 1 0,1 1 0,-5-1 0,0 2 0,-2-2 0,0 3 0,-5 2 0,0 0-1,0 5 1,-3 1 0,-1 3 0,1 3-2,-3 2-2,2 2-12,0 1-15,4 7-1,-5 0 1,-3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E38D5-F608-43F1-AE3A-B795C7B2992F}" type="datetimeFigureOut">
              <a:rPr lang="en-US" smtClean="0"/>
              <a:pPr/>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416DE-4377-454A-A815-53EEE155563D}" type="slidenum">
              <a:rPr lang="en-US" smtClean="0"/>
              <a:pPr/>
              <a:t>‹#›</a:t>
            </a:fld>
            <a:endParaRPr lang="en-US"/>
          </a:p>
        </p:txBody>
      </p:sp>
    </p:spTree>
    <p:extLst>
      <p:ext uri="{BB962C8B-B14F-4D97-AF65-F5344CB8AC3E}">
        <p14:creationId xmlns:p14="http://schemas.microsoft.com/office/powerpoint/2010/main" val="326715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0029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6590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62698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76723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36892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smtClean="0">
                <a:latin typeface="Arial" pitchFamily="34" charset="0"/>
              </a:rPr>
              <a:t>3*2*3=18 possible worlds</a:t>
            </a:r>
          </a:p>
          <a:p>
            <a:pPr eaLnBrk="1" hangingPunct="1"/>
            <a:r>
              <a:rPr lang="en-US" dirty="0" smtClean="0">
                <a:latin typeface="Arial" pitchFamily="34" charset="0"/>
              </a:rPr>
              <a:t>Yes, 0.3*0.7*0.1</a:t>
            </a:r>
          </a:p>
          <a:p>
            <a:pPr eaLnBrk="1" hangingPunct="1"/>
            <a:r>
              <a:rPr lang="en-US" dirty="0" smtClean="0">
                <a:latin typeface="Arial" pitchFamily="34" charset="0"/>
              </a:rPr>
              <a:t>Yes, 0.3*(1-0.7)*0.1</a:t>
            </a:r>
          </a:p>
          <a:p>
            <a:pPr eaLnBrk="1" hangingPunct="1"/>
            <a:r>
              <a:rPr lang="en-US" dirty="0" smtClean="0">
                <a:latin typeface="Arial" pitchFamily="34" charset="0"/>
              </a:rPr>
              <a:t>No, 0</a:t>
            </a:r>
          </a:p>
          <a:p>
            <a:pPr eaLnBrk="1" hangingPunct="1"/>
            <a:r>
              <a:rPr lang="en-US" dirty="0" smtClean="0">
                <a:latin typeface="Arial" pitchFamily="34" charset="0"/>
              </a:rPr>
              <a:t>No,</a:t>
            </a:r>
            <a:r>
              <a:rPr lang="en-US" baseline="0" dirty="0" smtClean="0">
                <a:latin typeface="Arial" pitchFamily="34" charset="0"/>
              </a:rPr>
              <a:t> 0</a:t>
            </a:r>
            <a:endParaRPr lang="en-US" dirty="0" smtClean="0">
              <a:latin typeface="Arial" pitchFamily="34" charset="0"/>
            </a:endParaRPr>
          </a:p>
        </p:txBody>
      </p:sp>
    </p:spTree>
    <p:extLst>
      <p:ext uri="{BB962C8B-B14F-4D97-AF65-F5344CB8AC3E}">
        <p14:creationId xmlns:p14="http://schemas.microsoft.com/office/powerpoint/2010/main" val="118951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77637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05241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EABA20-50E8-4535-88D0-4A3879EB9B75}" type="slidenum">
              <a:rPr lang="zh-CN" altLang="en-US"/>
              <a:pPr eaLnBrk="1" hangingPunct="1"/>
              <a:t>24</a:t>
            </a:fld>
            <a:endParaRPr lang="en-US" altLang="zh-CN"/>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190588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EABA20-50E8-4535-88D0-4A3879EB9B75}" type="slidenum">
              <a:rPr lang="zh-CN" altLang="en-US"/>
              <a:pPr eaLnBrk="1" hangingPunct="1"/>
              <a:t>25</a:t>
            </a:fld>
            <a:endParaRPr lang="en-US" altLang="zh-CN"/>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zh-CN" altLang="en-US" dirty="0" smtClean="0">
              <a:latin typeface="Arial" pitchFamily="34" charset="0"/>
            </a:endParaRPr>
          </a:p>
        </p:txBody>
      </p:sp>
    </p:spTree>
    <p:extLst>
      <p:ext uri="{BB962C8B-B14F-4D97-AF65-F5344CB8AC3E}">
        <p14:creationId xmlns:p14="http://schemas.microsoft.com/office/powerpoint/2010/main" val="118086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25779A-2130-495F-8EAA-1B7879FC01A1}" type="slidenum">
              <a:rPr lang="zh-CN" altLang="en-US"/>
              <a:pPr eaLnBrk="1" hangingPunct="1"/>
              <a:t>26</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185463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320297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3785E-EBE0-4EB5-8A99-2F14CAFDE23A}" type="slidenum">
              <a:rPr lang="zh-CN" altLang="en-US"/>
              <a:pPr eaLnBrk="1" hangingPunct="1"/>
              <a:t>27</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194790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D13BE5-DD4A-4384-978F-B0763CC3A0CA}" type="slidenum">
              <a:rPr lang="zh-CN" altLang="en-US"/>
              <a:pPr eaLnBrk="1" hangingPunct="1"/>
              <a:t>29</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spcBef>
                <a:spcPct val="0"/>
              </a:spcBef>
            </a:pPr>
            <a:r>
              <a:rPr lang="en-US" altLang="zh-CN" i="1" smtClean="0">
                <a:latin typeface="Arial" pitchFamily="34" charset="0"/>
              </a:rPr>
              <a:t>http://www.cs.bgu.ac.il/~pdm072/BN-</a:t>
            </a:r>
            <a:r>
              <a:rPr lang="en-US" altLang="zh-CN" b="1" i="1" smtClean="0">
                <a:latin typeface="Arial" pitchFamily="34" charset="0"/>
              </a:rPr>
              <a:t>Variable</a:t>
            </a:r>
            <a:r>
              <a:rPr lang="en-US" altLang="zh-CN" i="1" smtClean="0">
                <a:latin typeface="Arial" pitchFamily="34" charset="0"/>
              </a:rPr>
              <a:t>Elim.ppt </a:t>
            </a:r>
          </a:p>
          <a:p>
            <a:pPr eaLnBrk="1" hangingPunct="1"/>
            <a:endParaRPr lang="zh-CN" altLang="en-US" smtClean="0">
              <a:latin typeface="Arial" pitchFamily="34" charset="0"/>
            </a:endParaRPr>
          </a:p>
        </p:txBody>
      </p:sp>
    </p:spTree>
    <p:extLst>
      <p:ext uri="{BB962C8B-B14F-4D97-AF65-F5344CB8AC3E}">
        <p14:creationId xmlns:p14="http://schemas.microsoft.com/office/powerpoint/2010/main" val="299300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B6FE31-E8A8-49EC-BD3E-C9DFB934DD64}" type="slidenum">
              <a:rPr lang="zh-CN" altLang="en-US"/>
              <a:pPr eaLnBrk="1" hangingPunct="1"/>
              <a:t>30</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0"/>
              </a:spcBef>
            </a:pPr>
            <a:r>
              <a:rPr lang="en-US" altLang="zh-CN" i="1" smtClean="0">
                <a:latin typeface="Arial" pitchFamily="34" charset="0"/>
              </a:rPr>
              <a:t>http://www.cs.bgu.ac.il/~pdm072/BN-</a:t>
            </a:r>
            <a:r>
              <a:rPr lang="en-US" altLang="zh-CN" b="1" i="1" smtClean="0">
                <a:latin typeface="Arial" pitchFamily="34" charset="0"/>
              </a:rPr>
              <a:t>Variable</a:t>
            </a:r>
            <a:r>
              <a:rPr lang="en-US" altLang="zh-CN" i="1" smtClean="0">
                <a:latin typeface="Arial" pitchFamily="34" charset="0"/>
              </a:rPr>
              <a:t>Elim.ppt </a:t>
            </a:r>
          </a:p>
          <a:p>
            <a:pPr eaLnBrk="1" hangingPunct="1"/>
            <a:endParaRPr lang="zh-CN" altLang="en-US" smtClean="0">
              <a:latin typeface="Arial" pitchFamily="34" charset="0"/>
            </a:endParaRPr>
          </a:p>
        </p:txBody>
      </p:sp>
    </p:spTree>
    <p:extLst>
      <p:ext uri="{BB962C8B-B14F-4D97-AF65-F5344CB8AC3E}">
        <p14:creationId xmlns:p14="http://schemas.microsoft.com/office/powerpoint/2010/main" val="50908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5C0834-148C-4C3B-82E2-D8DE9F89776B}" type="slidenum">
              <a:rPr lang="zh-CN" altLang="en-US"/>
              <a:pPr eaLnBrk="1" hangingPunct="1"/>
              <a:t>31</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spcBef>
                <a:spcPct val="0"/>
              </a:spcBef>
            </a:pPr>
            <a:r>
              <a:rPr lang="en-US" altLang="zh-CN" i="1" smtClean="0">
                <a:latin typeface="Arial" pitchFamily="34" charset="0"/>
              </a:rPr>
              <a:t>http://www.cs.bgu.ac.il/~pdm072/BN-</a:t>
            </a:r>
            <a:r>
              <a:rPr lang="en-US" altLang="zh-CN" b="1" i="1" smtClean="0">
                <a:latin typeface="Arial" pitchFamily="34" charset="0"/>
              </a:rPr>
              <a:t>Variable</a:t>
            </a:r>
            <a:r>
              <a:rPr lang="en-US" altLang="zh-CN" i="1" smtClean="0">
                <a:latin typeface="Arial" pitchFamily="34" charset="0"/>
              </a:rPr>
              <a:t>Elim.ppt </a:t>
            </a:r>
          </a:p>
          <a:p>
            <a:pPr eaLnBrk="1" hangingPunct="1"/>
            <a:endParaRPr lang="zh-CN" altLang="en-US" smtClean="0">
              <a:latin typeface="Arial" pitchFamily="34" charset="0"/>
            </a:endParaRPr>
          </a:p>
        </p:txBody>
      </p:sp>
    </p:spTree>
    <p:extLst>
      <p:ext uri="{BB962C8B-B14F-4D97-AF65-F5344CB8AC3E}">
        <p14:creationId xmlns:p14="http://schemas.microsoft.com/office/powerpoint/2010/main" val="146704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 B, C, D) = P(A) * P(B|A) * P(C|A) * P(D|B, C)</a:t>
            </a:r>
          </a:p>
          <a:p>
            <a:r>
              <a:rPr lang="en-US" dirty="0" smtClean="0"/>
              <a:t>P(A, B) = \</a:t>
            </a:r>
            <a:r>
              <a:rPr lang="en-US" dirty="0" err="1" smtClean="0"/>
              <a:t>Sigma_A</a:t>
            </a:r>
            <a:r>
              <a:rPr lang="en-US" dirty="0" smtClean="0"/>
              <a:t> P(A)*P(B|A)</a:t>
            </a:r>
          </a:p>
          <a:p>
            <a:r>
              <a:rPr lang="en-US" dirty="0" smtClean="0"/>
              <a:t>P(C) = \</a:t>
            </a:r>
            <a:r>
              <a:rPr lang="en-US" dirty="0" err="1" smtClean="0"/>
              <a:t>Sigma_A</a:t>
            </a:r>
            <a:r>
              <a:rPr lang="en-US" baseline="0" dirty="0" smtClean="0"/>
              <a:t> P(A, C) = \</a:t>
            </a:r>
            <a:r>
              <a:rPr lang="en-US" baseline="0" dirty="0" err="1" smtClean="0"/>
              <a:t>Sigma_A</a:t>
            </a:r>
            <a:r>
              <a:rPr lang="en-US" baseline="0" dirty="0" smtClean="0"/>
              <a:t> </a:t>
            </a:r>
            <a:r>
              <a:rPr lang="en-US" u="sng" baseline="0" dirty="0" smtClean="0"/>
              <a:t>P(A) * P(C|A)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P(B, C, D) = \</a:t>
            </a:r>
            <a:r>
              <a:rPr lang="en-US" baseline="0" dirty="0" err="1" smtClean="0"/>
              <a:t>Sigma_A</a:t>
            </a:r>
            <a:r>
              <a:rPr lang="en-US" baseline="0" dirty="0" smtClean="0"/>
              <a:t> P(A, B, C, D) = \</a:t>
            </a:r>
            <a:r>
              <a:rPr lang="en-US" baseline="0" dirty="0" err="1" smtClean="0"/>
              <a:t>Sigma_A</a:t>
            </a:r>
            <a:r>
              <a:rPr lang="en-US" baseline="0" dirty="0" smtClean="0"/>
              <a:t> </a:t>
            </a:r>
            <a:r>
              <a:rPr lang="en-US" u="sng" dirty="0" smtClean="0"/>
              <a:t>P(A) * P(B|A) * P(C|A) </a:t>
            </a:r>
            <a:r>
              <a:rPr lang="en-US" dirty="0" smtClean="0"/>
              <a:t>* P(D|B, 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P(C, D) = \</a:t>
            </a:r>
            <a:r>
              <a:rPr lang="en-US" baseline="0" dirty="0" err="1" smtClean="0"/>
              <a:t>Sigma_B</a:t>
            </a:r>
            <a:r>
              <a:rPr lang="en-US" baseline="0" dirty="0" smtClean="0"/>
              <a:t> P(B, C, D)</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1416DE-4377-454A-A815-53EEE155563D}" type="slidenum">
              <a:rPr lang="en-US" smtClean="0"/>
              <a:pPr/>
              <a:t>32</a:t>
            </a:fld>
            <a:endParaRPr lang="en-US"/>
          </a:p>
        </p:txBody>
      </p:sp>
    </p:spTree>
    <p:extLst>
      <p:ext uri="{BB962C8B-B14F-4D97-AF65-F5344CB8AC3E}">
        <p14:creationId xmlns:p14="http://schemas.microsoft.com/office/powerpoint/2010/main" val="398373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A526BF-8670-4E9D-BEB8-9CB434EE3C51}" type="slidenum">
              <a:rPr lang="zh-CN" altLang="en-US"/>
              <a:pPr eaLnBrk="1" hangingPunct="1"/>
              <a:t>33</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0"/>
              </a:spcBef>
            </a:pPr>
            <a:r>
              <a:rPr lang="en-US" altLang="zh-CN" i="1" smtClean="0">
                <a:latin typeface="Arial" pitchFamily="34" charset="0"/>
              </a:rPr>
              <a:t>http://www.cs.bgu.ac.il/~pdm072/BN-</a:t>
            </a:r>
            <a:r>
              <a:rPr lang="en-US" altLang="zh-CN" b="1" i="1" smtClean="0">
                <a:latin typeface="Arial" pitchFamily="34" charset="0"/>
              </a:rPr>
              <a:t>Variable</a:t>
            </a:r>
            <a:r>
              <a:rPr lang="en-US" altLang="zh-CN" i="1" smtClean="0">
                <a:latin typeface="Arial" pitchFamily="34" charset="0"/>
              </a:rPr>
              <a:t>Elim.ppt </a:t>
            </a:r>
          </a:p>
          <a:p>
            <a:pPr eaLnBrk="1" hangingPunct="1"/>
            <a:endParaRPr lang="zh-CN" altLang="en-US" smtClean="0">
              <a:latin typeface="Arial" pitchFamily="34" charset="0"/>
            </a:endParaRPr>
          </a:p>
        </p:txBody>
      </p:sp>
    </p:spTree>
    <p:extLst>
      <p:ext uri="{BB962C8B-B14F-4D97-AF65-F5344CB8AC3E}">
        <p14:creationId xmlns:p14="http://schemas.microsoft.com/office/powerpoint/2010/main" val="459556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29C311-CFD3-41D0-962B-D2FAD06BFDAD}" type="slidenum">
              <a:rPr lang="zh-CN" altLang="en-US"/>
              <a:pPr eaLnBrk="1" hangingPunct="1"/>
              <a:t>34</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2835202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A821E6-B91B-4EB3-A6E4-2B00560E1C9A}" type="slidenum">
              <a:rPr lang="zh-CN" altLang="en-US"/>
              <a:pPr eaLnBrk="1" hangingPunct="1"/>
              <a:t>35</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4183719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7FC149-BC70-4626-A4A2-4E90EF124483}" type="slidenum">
              <a:rPr lang="zh-CN" altLang="en-US"/>
              <a:pPr eaLnBrk="1" hangingPunct="1"/>
              <a:t>36</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298474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7FC149-BC70-4626-A4A2-4E90EF124483}" type="slidenum">
              <a:rPr lang="zh-CN" altLang="en-US"/>
              <a:pPr eaLnBrk="1" hangingPunct="1"/>
              <a:t>37</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333968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60492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t>Let me first give a motivation example.</a:t>
            </a:r>
          </a:p>
          <a:p>
            <a:endParaRPr lang="en-US" smtClean="0"/>
          </a:p>
          <a:p>
            <a:r>
              <a:rPr lang="en-US" smtClean="0"/>
              <a:t>In the application of forest monitoring, we deploy some sensors to the outdoor environment of the forest, and collect data such as temperature and light through this sensor network. Each sensor may report a sample at a timestamp.</a:t>
            </a:r>
          </a:p>
        </p:txBody>
      </p:sp>
      <p:sp>
        <p:nvSpPr>
          <p:cNvPr id="30724" name="Slide Number Placeholder 3"/>
          <p:cNvSpPr>
            <a:spLocks noGrp="1"/>
          </p:cNvSpPr>
          <p:nvPr>
            <p:ph type="sldNum" sz="quarter" idx="5"/>
          </p:nvPr>
        </p:nvSpPr>
        <p:spPr>
          <a:noFill/>
        </p:spPr>
        <p:txBody>
          <a:bodyPr/>
          <a:lstStyle/>
          <a:p>
            <a:fld id="{517228AB-969A-4D90-8DFB-0EBABF0DA574}" type="slidenum">
              <a:rPr lang="en-US" altLang="zh-CN" smtClean="0"/>
              <a:pPr/>
              <a:t>38</a:t>
            </a:fld>
            <a:endParaRPr lang="en-US" altLang="zh-CN" smtClean="0"/>
          </a:p>
        </p:txBody>
      </p:sp>
    </p:spTree>
    <p:extLst>
      <p:ext uri="{BB962C8B-B14F-4D97-AF65-F5344CB8AC3E}">
        <p14:creationId xmlns:p14="http://schemas.microsoft.com/office/powerpoint/2010/main" val="192093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In practice, however, data reported from each data can be imprecise and uncertain, for reasons such as environmental factors, packet losses, or low battery power. </a:t>
            </a:r>
          </a:p>
          <a:p>
            <a:endParaRPr lang="en-US" smtClean="0"/>
          </a:p>
          <a:p>
            <a:r>
              <a:rPr lang="en-US" smtClean="0"/>
              <a:t>Thus, in the literature, we can model such uncertain sensory data from each sensor by an uncertain object, which is represented by an uncertainty region. Within the uncertainty region, samples are located following arbitrary probabilistic distribution.</a:t>
            </a:r>
          </a:p>
        </p:txBody>
      </p:sp>
      <p:sp>
        <p:nvSpPr>
          <p:cNvPr id="32772" name="Slide Number Placeholder 3"/>
          <p:cNvSpPr>
            <a:spLocks noGrp="1"/>
          </p:cNvSpPr>
          <p:nvPr>
            <p:ph type="sldNum" sz="quarter" idx="5"/>
          </p:nvPr>
        </p:nvSpPr>
        <p:spPr>
          <a:noFill/>
        </p:spPr>
        <p:txBody>
          <a:bodyPr/>
          <a:lstStyle/>
          <a:p>
            <a:fld id="{D21A0889-F9A5-4059-896E-A0E9AC2F811F}" type="slidenum">
              <a:rPr lang="en-US" altLang="zh-CN" smtClean="0"/>
              <a:pPr/>
              <a:t>39</a:t>
            </a:fld>
            <a:endParaRPr lang="en-US" altLang="zh-CN" smtClean="0"/>
          </a:p>
        </p:txBody>
      </p:sp>
    </p:spTree>
    <p:extLst>
      <p:ext uri="{BB962C8B-B14F-4D97-AF65-F5344CB8AC3E}">
        <p14:creationId xmlns:p14="http://schemas.microsoft.com/office/powerpoint/2010/main" val="115421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While some existing works in the literature of uncertain/probabilistic databases assume the independence among different uncertain objects, this may not hold for some applications. </a:t>
            </a:r>
          </a:p>
          <a:p>
            <a:endParaRPr lang="en-US" smtClean="0"/>
          </a:p>
          <a:p>
            <a:r>
              <a:rPr lang="en-US" smtClean="0"/>
              <a:t>For example, in the previous example, we sensors are deployed in 3 monitoring areas.</a:t>
            </a:r>
          </a:p>
        </p:txBody>
      </p:sp>
      <p:sp>
        <p:nvSpPr>
          <p:cNvPr id="33796" name="Slide Number Placeholder 3"/>
          <p:cNvSpPr>
            <a:spLocks noGrp="1"/>
          </p:cNvSpPr>
          <p:nvPr>
            <p:ph type="sldNum" sz="quarter" idx="5"/>
          </p:nvPr>
        </p:nvSpPr>
        <p:spPr>
          <a:noFill/>
        </p:spPr>
        <p:txBody>
          <a:bodyPr/>
          <a:lstStyle/>
          <a:p>
            <a:fld id="{14A7580C-0B33-4FC6-B0ED-E458A6193A63}" type="slidenum">
              <a:rPr lang="en-US" altLang="zh-CN" smtClean="0"/>
              <a:pPr/>
              <a:t>40</a:t>
            </a:fld>
            <a:endParaRPr lang="en-US" altLang="zh-CN" smtClean="0"/>
          </a:p>
        </p:txBody>
      </p:sp>
    </p:spTree>
    <p:extLst>
      <p:ext uri="{BB962C8B-B14F-4D97-AF65-F5344CB8AC3E}">
        <p14:creationId xmlns:p14="http://schemas.microsoft.com/office/powerpoint/2010/main" val="264912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Within each monitoring area, sensors are close to each other, for example n4 and n5. In contrast, sensors from different monitoring areas are far awary from each other.</a:t>
            </a:r>
          </a:p>
        </p:txBody>
      </p:sp>
      <p:sp>
        <p:nvSpPr>
          <p:cNvPr id="34820" name="Slide Number Placeholder 3"/>
          <p:cNvSpPr>
            <a:spLocks noGrp="1"/>
          </p:cNvSpPr>
          <p:nvPr>
            <p:ph type="sldNum" sz="quarter" idx="5"/>
          </p:nvPr>
        </p:nvSpPr>
        <p:spPr>
          <a:noFill/>
        </p:spPr>
        <p:txBody>
          <a:bodyPr/>
          <a:lstStyle/>
          <a:p>
            <a:fld id="{DA8C43DE-40EE-47B4-AF48-982F29BB19C5}" type="slidenum">
              <a:rPr lang="en-US" altLang="zh-CN" smtClean="0"/>
              <a:pPr/>
              <a:t>41</a:t>
            </a:fld>
            <a:endParaRPr lang="en-US" altLang="zh-CN" smtClean="0"/>
          </a:p>
        </p:txBody>
      </p:sp>
    </p:spTree>
    <p:extLst>
      <p:ext uri="{BB962C8B-B14F-4D97-AF65-F5344CB8AC3E}">
        <p14:creationId xmlns:p14="http://schemas.microsoft.com/office/powerpoint/2010/main" val="230533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Therefore, we can see that sensory data collected from spatially close sensors are locally correlated with each other within each monitoring areas, whereas independent of other sensory data from sensors far away. </a:t>
            </a:r>
          </a:p>
          <a:p>
            <a:endParaRPr lang="en-US" smtClean="0"/>
          </a:p>
          <a:p>
            <a:r>
              <a:rPr lang="en-US" smtClean="0"/>
              <a:t>Thus, we can naturally model such sensory data by locally correlated uncertain objects. Our problem is to efficiently answer queries over such uncertain data with local correlations. </a:t>
            </a:r>
          </a:p>
        </p:txBody>
      </p:sp>
      <p:sp>
        <p:nvSpPr>
          <p:cNvPr id="35844" name="Slide Number Placeholder 3"/>
          <p:cNvSpPr>
            <a:spLocks noGrp="1"/>
          </p:cNvSpPr>
          <p:nvPr>
            <p:ph type="sldNum" sz="quarter" idx="5"/>
          </p:nvPr>
        </p:nvSpPr>
        <p:spPr>
          <a:noFill/>
        </p:spPr>
        <p:txBody>
          <a:bodyPr/>
          <a:lstStyle/>
          <a:p>
            <a:fld id="{C32569C7-50FC-4935-9E51-73BD0115B535}" type="slidenum">
              <a:rPr lang="en-US" altLang="zh-CN" smtClean="0"/>
              <a:pPr/>
              <a:t>42</a:t>
            </a:fld>
            <a:endParaRPr lang="en-US" altLang="zh-CN" smtClean="0"/>
          </a:p>
        </p:txBody>
      </p:sp>
    </p:spTree>
    <p:extLst>
      <p:ext uri="{BB962C8B-B14F-4D97-AF65-F5344CB8AC3E}">
        <p14:creationId xmlns:p14="http://schemas.microsoft.com/office/powerpoint/2010/main" val="1723803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Here is our uncertainty model for locally correlated data. </a:t>
            </a:r>
          </a:p>
          <a:p>
            <a:endParaRPr lang="en-US" smtClean="0"/>
          </a:p>
          <a:p>
            <a:pPr marL="0" lvl="1"/>
            <a:r>
              <a:rPr lang="en-US" sz="2200" smtClean="0">
                <a:latin typeface="Times New Roman" pitchFamily="18" charset="0"/>
                <a:cs typeface="Times New Roman" pitchFamily="18" charset="0"/>
              </a:rPr>
              <a:t>We assume that uncertain object contains several </a:t>
            </a:r>
            <a:r>
              <a:rPr lang="en-US" sz="2200" i="1" smtClean="0">
                <a:latin typeface="Times New Roman" pitchFamily="18" charset="0"/>
                <a:cs typeface="Times New Roman" pitchFamily="18" charset="0"/>
              </a:rPr>
              <a:t>locally correlated partitions</a:t>
            </a:r>
            <a:r>
              <a:rPr lang="en-US" sz="2200" smtClean="0">
                <a:latin typeface="Times New Roman" pitchFamily="18" charset="0"/>
                <a:cs typeface="Times New Roman" pitchFamily="18" charset="0"/>
              </a:rPr>
              <a:t> (LCPs). Within each partition, uncertain objects are correlated with each other, and uncertain objects from distinct partitions are independent with each other.</a:t>
            </a:r>
          </a:p>
          <a:p>
            <a:endParaRPr lang="en-US" smtClean="0"/>
          </a:p>
        </p:txBody>
      </p:sp>
      <p:sp>
        <p:nvSpPr>
          <p:cNvPr id="39940" name="Slide Number Placeholder 3"/>
          <p:cNvSpPr>
            <a:spLocks noGrp="1"/>
          </p:cNvSpPr>
          <p:nvPr>
            <p:ph type="sldNum" sz="quarter" idx="5"/>
          </p:nvPr>
        </p:nvSpPr>
        <p:spPr>
          <a:noFill/>
        </p:spPr>
        <p:txBody>
          <a:bodyPr/>
          <a:lstStyle/>
          <a:p>
            <a:fld id="{72B433F1-1EB9-4CDF-BE75-52A4C3E6B35B}" type="slidenum">
              <a:rPr lang="en-US" altLang="zh-CN" smtClean="0"/>
              <a:pPr/>
              <a:t>43</a:t>
            </a:fld>
            <a:endParaRPr lang="en-US" altLang="zh-CN" smtClean="0"/>
          </a:p>
        </p:txBody>
      </p:sp>
    </p:spTree>
    <p:extLst>
      <p:ext uri="{BB962C8B-B14F-4D97-AF65-F5344CB8AC3E}">
        <p14:creationId xmlns:p14="http://schemas.microsoft.com/office/powerpoint/2010/main" val="56382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Within each LCP, we model the correlation among uncertain objects by a graphical model, Bayesian network. </a:t>
            </a:r>
          </a:p>
          <a:p>
            <a:endParaRPr lang="en-US" smtClean="0"/>
          </a:p>
          <a:p>
            <a:r>
              <a:rPr lang="en-US" smtClean="0"/>
              <a:t>In the network, each vertex represents a random variable, indicating the uncertain sensory data from an object in our example. Edges show the dependence relationships among uncertain objects. Each vertex is also associated with a conditional probability table to model the prior/conditional probabilities of object value assignments.</a:t>
            </a:r>
          </a:p>
          <a:p>
            <a:endParaRPr lang="en-US" smtClean="0"/>
          </a:p>
          <a:p>
            <a:endParaRPr lang="en-US" smtClean="0"/>
          </a:p>
        </p:txBody>
      </p:sp>
      <p:sp>
        <p:nvSpPr>
          <p:cNvPr id="40964" name="Slide Number Placeholder 3"/>
          <p:cNvSpPr>
            <a:spLocks noGrp="1"/>
          </p:cNvSpPr>
          <p:nvPr>
            <p:ph type="sldNum" sz="quarter" idx="5"/>
          </p:nvPr>
        </p:nvSpPr>
        <p:spPr>
          <a:noFill/>
        </p:spPr>
        <p:txBody>
          <a:bodyPr/>
          <a:lstStyle/>
          <a:p>
            <a:fld id="{0A6A545D-A6F3-498D-8D01-12CF305FA789}" type="slidenum">
              <a:rPr lang="en-US" altLang="zh-CN" smtClean="0"/>
              <a:pPr/>
              <a:t>44</a:t>
            </a:fld>
            <a:endParaRPr lang="en-US" altLang="zh-CN" smtClean="0"/>
          </a:p>
        </p:txBody>
      </p:sp>
    </p:spTree>
    <p:extLst>
      <p:ext uri="{BB962C8B-B14F-4D97-AF65-F5344CB8AC3E}">
        <p14:creationId xmlns:p14="http://schemas.microsoft.com/office/powerpoint/2010/main" val="1503630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Here is an example of CPT. In order to obtain the joint probability of random variables, we need to join these CPTs and evaluate the probabilities, which is costly especially when the graph is large.</a:t>
            </a:r>
          </a:p>
        </p:txBody>
      </p:sp>
      <p:sp>
        <p:nvSpPr>
          <p:cNvPr id="41988" name="Slide Number Placeholder 3"/>
          <p:cNvSpPr>
            <a:spLocks noGrp="1"/>
          </p:cNvSpPr>
          <p:nvPr>
            <p:ph type="sldNum" sz="quarter" idx="5"/>
          </p:nvPr>
        </p:nvSpPr>
        <p:spPr>
          <a:noFill/>
        </p:spPr>
        <p:txBody>
          <a:bodyPr/>
          <a:lstStyle/>
          <a:p>
            <a:fld id="{C94AE4D5-3438-4126-9D8E-6C8A5CF5AC21}" type="slidenum">
              <a:rPr lang="en-US" altLang="zh-CN" smtClean="0"/>
              <a:pPr/>
              <a:t>45</a:t>
            </a:fld>
            <a:endParaRPr lang="en-US" altLang="zh-CN" smtClean="0"/>
          </a:p>
        </p:txBody>
      </p:sp>
    </p:spTree>
    <p:extLst>
      <p:ext uri="{BB962C8B-B14F-4D97-AF65-F5344CB8AC3E}">
        <p14:creationId xmlns:p14="http://schemas.microsoft.com/office/powerpoint/2010/main" val="491401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890476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67426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497525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3616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50871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89668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02892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90394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66395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7626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1040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2861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67AB16F-4EFE-47B8-A4BF-F2B8D7C8F438}" type="slidenum">
              <a:rPr lang="en-US" altLang="en-US"/>
              <a:pPr/>
              <a:t>‹#›</a:t>
            </a:fld>
            <a:endParaRPr lang="en-US" altLang="en-US"/>
          </a:p>
        </p:txBody>
      </p:sp>
    </p:spTree>
    <p:extLst>
      <p:ext uri="{BB962C8B-B14F-4D97-AF65-F5344CB8AC3E}">
        <p14:creationId xmlns:p14="http://schemas.microsoft.com/office/powerpoint/2010/main" val="36903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11826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6570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7814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297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3799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4505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364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987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110105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upload.wikimedia.org/wikipedia/commons/3/34/Chordal-graph.svg"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emf"/><Relationship Id="rId3" Type="http://schemas.openxmlformats.org/officeDocument/2006/relationships/tags" Target="../tags/tag3.xml"/><Relationship Id="rId7" Type="http://schemas.openxmlformats.org/officeDocument/2006/relationships/image" Target="../media/image16.png"/><Relationship Id="rId12" Type="http://schemas.openxmlformats.org/officeDocument/2006/relationships/customXml" Target="../ink/ink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6.xml"/><Relationship Id="rId11" Type="http://schemas.openxmlformats.org/officeDocument/2006/relationships/image" Target="../media/image20.png"/><Relationship Id="rId5" Type="http://schemas.openxmlformats.org/officeDocument/2006/relationships/slideLayout" Target="../slideLayouts/slideLayout2.xml"/><Relationship Id="rId15" Type="http://schemas.openxmlformats.org/officeDocument/2006/relationships/image" Target="../media/image22.emf"/><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wmf"/><Relationship Id="rId14" Type="http://schemas.openxmlformats.org/officeDocument/2006/relationships/customXml" Target="../ink/ink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8.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33.wmf"/><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Times New Roman" pitchFamily="18" charset="0"/>
                <a:ea typeface="Tahoma" pitchFamily="34" charset="0"/>
                <a:cs typeface="Times New Roman" pitchFamily="18" charset="0"/>
              </a:rPr>
              <a:t>Probabilistic Data Management</a:t>
            </a:r>
          </a:p>
        </p:txBody>
      </p:sp>
      <p:sp>
        <p:nvSpPr>
          <p:cNvPr id="3" name="Subtitle 2"/>
          <p:cNvSpPr>
            <a:spLocks noGrp="1"/>
          </p:cNvSpPr>
          <p:nvPr>
            <p:ph type="subTitle" idx="1"/>
          </p:nvPr>
        </p:nvSpPr>
        <p:spPr/>
        <p:txBody>
          <a:bodyPr/>
          <a:lstStyle/>
          <a:p>
            <a:r>
              <a:rPr lang="en-US" sz="3600" dirty="0" smtClean="0">
                <a:latin typeface="Times New Roman" pitchFamily="18" charset="0"/>
                <a:ea typeface="Tahoma" pitchFamily="34" charset="0"/>
                <a:cs typeface="Times New Roman" pitchFamily="18" charset="0"/>
              </a:rPr>
              <a:t>Chapter 2: </a:t>
            </a:r>
            <a:r>
              <a:rPr lang="en-US" sz="3600" dirty="0">
                <a:latin typeface="Times New Roman" pitchFamily="18" charset="0"/>
                <a:ea typeface="Tahoma" pitchFamily="34" charset="0"/>
                <a:cs typeface="Times New Roman" pitchFamily="18" charset="0"/>
              </a:rPr>
              <a:t>Data </a:t>
            </a:r>
            <a:r>
              <a:rPr lang="en-US" sz="3600" dirty="0" smtClean="0">
                <a:latin typeface="Times New Roman" pitchFamily="18" charset="0"/>
                <a:ea typeface="Tahoma" pitchFamily="34" charset="0"/>
                <a:cs typeface="Times New Roman" pitchFamily="18" charset="0"/>
              </a:rPr>
              <a:t>Uncertainty Model</a:t>
            </a:r>
          </a:p>
        </p:txBody>
      </p:sp>
    </p:spTree>
    <p:extLst>
      <p:ext uri="{BB962C8B-B14F-4D97-AF65-F5344CB8AC3E}">
        <p14:creationId xmlns:p14="http://schemas.microsoft.com/office/powerpoint/2010/main" val="247928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70F7F6D8-DF9A-4BB5-908A-A1566CE9DF01}" type="slidenum">
              <a:rPr lang="en-US" altLang="en-US"/>
              <a:pPr/>
              <a:t>10</a:t>
            </a:fld>
            <a:endParaRPr lang="en-US" altLang="en-US"/>
          </a:p>
        </p:txBody>
      </p:sp>
      <p:sp>
        <p:nvSpPr>
          <p:cNvPr id="13324" name="Rectangle 12"/>
          <p:cNvSpPr>
            <a:spLocks noChangeArrowheads="1"/>
          </p:cNvSpPr>
          <p:nvPr/>
        </p:nvSpPr>
        <p:spPr bwMode="auto">
          <a:xfrm>
            <a:off x="6651625" y="3657600"/>
            <a:ext cx="1676400" cy="1371600"/>
          </a:xfrm>
          <a:prstGeom prst="rect">
            <a:avLst/>
          </a:prstGeom>
          <a:solidFill>
            <a:srgbClr val="CCFFCC">
              <a:alpha val="10001"/>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Oval 8"/>
          <p:cNvSpPr>
            <a:spLocks noChangeArrowheads="1"/>
          </p:cNvSpPr>
          <p:nvPr/>
        </p:nvSpPr>
        <p:spPr bwMode="auto">
          <a:xfrm>
            <a:off x="6553200" y="1181100"/>
            <a:ext cx="1714500" cy="1714500"/>
          </a:xfrm>
          <a:prstGeom prst="ellipse">
            <a:avLst/>
          </a:prstGeom>
          <a:solidFill>
            <a:srgbClr val="CCFFFF">
              <a:alpha val="10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4" name="Rectangle 2"/>
          <p:cNvSpPr>
            <a:spLocks noGrp="1" noChangeArrowheads="1"/>
          </p:cNvSpPr>
          <p:nvPr>
            <p:ph type="title"/>
          </p:nvPr>
        </p:nvSpPr>
        <p:spPr>
          <a:noFill/>
        </p:spPr>
        <p:txBody>
          <a:bodyPr/>
          <a:lstStyle/>
          <a:p>
            <a:r>
              <a:rPr lang="en-US" altLang="zh-CN" dirty="0" smtClean="0">
                <a:latin typeface="Times New Roman" pitchFamily="18" charset="0"/>
              </a:rPr>
              <a:t>Attribute-Level Uncertain Data (cont'd)</a:t>
            </a:r>
            <a:endParaRPr lang="en-US" dirty="0">
              <a:latin typeface="Times New Roman" pitchFamily="18" charset="0"/>
            </a:endParaRPr>
          </a:p>
        </p:txBody>
      </p:sp>
      <p:sp>
        <p:nvSpPr>
          <p:cNvPr id="13315" name="Rectangle 3"/>
          <p:cNvSpPr>
            <a:spLocks noGrp="1" noChangeArrowheads="1"/>
          </p:cNvSpPr>
          <p:nvPr>
            <p:ph type="body" idx="1"/>
          </p:nvPr>
        </p:nvSpPr>
        <p:spPr>
          <a:xfrm>
            <a:off x="457200" y="1600200"/>
            <a:ext cx="5715000" cy="4530725"/>
          </a:xfrm>
        </p:spPr>
        <p:txBody>
          <a:bodyPr/>
          <a:lstStyle/>
          <a:p>
            <a:pPr algn="just"/>
            <a:r>
              <a:rPr lang="en-US" sz="3200" dirty="0" smtClean="0">
                <a:latin typeface="Times New Roman" pitchFamily="18" charset="0"/>
              </a:rPr>
              <a:t>The </a:t>
            </a:r>
            <a:r>
              <a:rPr lang="en-US" sz="3200" dirty="0">
                <a:latin typeface="Times New Roman" pitchFamily="18" charset="0"/>
              </a:rPr>
              <a:t>shape of the uncertainty region </a:t>
            </a:r>
            <a:r>
              <a:rPr lang="en-US" sz="3200" dirty="0" smtClean="0">
                <a:latin typeface="Times New Roman" pitchFamily="18" charset="0"/>
              </a:rPr>
              <a:t>can be arbitrary</a:t>
            </a:r>
          </a:p>
          <a:p>
            <a:pPr lvl="1" algn="just"/>
            <a:r>
              <a:rPr lang="en-US" sz="2800" dirty="0" smtClean="0">
                <a:latin typeface="Times New Roman" pitchFamily="18" charset="0"/>
              </a:rPr>
              <a:t>Irregular shape</a:t>
            </a:r>
          </a:p>
          <a:p>
            <a:pPr lvl="1" algn="just"/>
            <a:r>
              <a:rPr lang="en-US" sz="2800" dirty="0" smtClean="0">
                <a:latin typeface="Times New Roman" pitchFamily="18" charset="0"/>
              </a:rPr>
              <a:t>Regular shape</a:t>
            </a:r>
          </a:p>
          <a:p>
            <a:pPr lvl="2" algn="just"/>
            <a:r>
              <a:rPr lang="en-US" sz="2400" dirty="0" err="1">
                <a:latin typeface="Times New Roman" pitchFamily="18" charset="0"/>
              </a:rPr>
              <a:t>H</a:t>
            </a:r>
            <a:r>
              <a:rPr lang="en-US" sz="2400" dirty="0" err="1" smtClean="0">
                <a:latin typeface="Times New Roman" pitchFamily="18" charset="0"/>
              </a:rPr>
              <a:t>ypersphere</a:t>
            </a:r>
            <a:r>
              <a:rPr lang="en-US" sz="2400" dirty="0" smtClean="0">
                <a:latin typeface="Times New Roman" pitchFamily="18" charset="0"/>
              </a:rPr>
              <a:t> </a:t>
            </a:r>
          </a:p>
          <a:p>
            <a:pPr lvl="2" algn="just"/>
            <a:r>
              <a:rPr lang="en-US" sz="2400" dirty="0" err="1" smtClean="0">
                <a:latin typeface="Times New Roman" pitchFamily="18" charset="0"/>
              </a:rPr>
              <a:t>Hyperrectangle</a:t>
            </a:r>
            <a:endParaRPr lang="en-US" sz="2400" dirty="0">
              <a:latin typeface="Times New Roman" pitchFamily="18" charset="0"/>
            </a:endParaRPr>
          </a:p>
        </p:txBody>
      </p:sp>
      <p:graphicFrame>
        <p:nvGraphicFramePr>
          <p:cNvPr id="13316" name="Object 4"/>
          <p:cNvGraphicFramePr>
            <a:graphicFrameLocks noChangeAspect="1"/>
          </p:cNvGraphicFramePr>
          <p:nvPr>
            <p:extLst>
              <p:ext uri="{D42A27DB-BD31-4B8C-83A1-F6EECF244321}">
                <p14:modId xmlns:p14="http://schemas.microsoft.com/office/powerpoint/2010/main" val="2776037160"/>
              </p:ext>
            </p:extLst>
          </p:nvPr>
        </p:nvGraphicFramePr>
        <p:xfrm>
          <a:off x="6553200" y="1447800"/>
          <a:ext cx="1690688" cy="1344613"/>
        </p:xfrm>
        <a:graphic>
          <a:graphicData uri="http://schemas.openxmlformats.org/presentationml/2006/ole">
            <mc:AlternateContent xmlns:mc="http://schemas.openxmlformats.org/markup-compatibility/2006">
              <mc:Choice xmlns:v="urn:schemas-microsoft-com:vml" Requires="v">
                <p:oleObj spid="_x0000_s1056" name="Microsoft Drawing 1.01" r:id="rId3" imgW="1690688" imgH="1344613" progId="MSDraw.1.01">
                  <p:embed/>
                </p:oleObj>
              </mc:Choice>
              <mc:Fallback>
                <p:oleObj name="Microsoft Drawing 1.01" r:id="rId3" imgW="1690688" imgH="1344613" progId="MSDraw.1.0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47800"/>
                        <a:ext cx="1690688"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4269812220"/>
              </p:ext>
            </p:extLst>
          </p:nvPr>
        </p:nvGraphicFramePr>
        <p:xfrm>
          <a:off x="6629400" y="3657600"/>
          <a:ext cx="1690688" cy="1344613"/>
        </p:xfrm>
        <a:graphic>
          <a:graphicData uri="http://schemas.openxmlformats.org/presentationml/2006/ole">
            <mc:AlternateContent xmlns:mc="http://schemas.openxmlformats.org/markup-compatibility/2006">
              <mc:Choice xmlns:v="urn:schemas-microsoft-com:vml" Requires="v">
                <p:oleObj spid="_x0000_s1057" name="Microsoft Drawing 1.01" r:id="rId5" imgW="1690688" imgH="1344613" progId="MSDraw.1.01">
                  <p:embed/>
                </p:oleObj>
              </mc:Choice>
              <mc:Fallback>
                <p:oleObj name="Microsoft Drawing 1.01" r:id="rId5" imgW="1690688" imgH="1344613" progId="MSDraw.1.0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657600"/>
                        <a:ext cx="1690688"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Oval 9"/>
          <p:cNvSpPr>
            <a:spLocks noChangeArrowheads="1"/>
          </p:cNvSpPr>
          <p:nvPr/>
        </p:nvSpPr>
        <p:spPr bwMode="auto">
          <a:xfrm>
            <a:off x="7315200" y="1981200"/>
            <a:ext cx="165100" cy="1651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Oval 13"/>
          <p:cNvSpPr>
            <a:spLocks noChangeArrowheads="1"/>
          </p:cNvSpPr>
          <p:nvPr/>
        </p:nvSpPr>
        <p:spPr bwMode="auto">
          <a:xfrm>
            <a:off x="7391400" y="4267200"/>
            <a:ext cx="165100" cy="1651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26" name="Object 14"/>
          <p:cNvGraphicFramePr>
            <a:graphicFrameLocks noChangeAspect="1"/>
          </p:cNvGraphicFramePr>
          <p:nvPr>
            <p:extLst>
              <p:ext uri="{D42A27DB-BD31-4B8C-83A1-F6EECF244321}">
                <p14:modId xmlns:p14="http://schemas.microsoft.com/office/powerpoint/2010/main" val="496938203"/>
              </p:ext>
            </p:extLst>
          </p:nvPr>
        </p:nvGraphicFramePr>
        <p:xfrm>
          <a:off x="6324600" y="5410200"/>
          <a:ext cx="2308225" cy="314325"/>
        </p:xfrm>
        <a:graphic>
          <a:graphicData uri="http://schemas.openxmlformats.org/presentationml/2006/ole">
            <mc:AlternateContent xmlns:mc="http://schemas.openxmlformats.org/markup-compatibility/2006">
              <mc:Choice xmlns:v="urn:schemas-microsoft-com:vml" Requires="v">
                <p:oleObj spid="_x0000_s1058" name="Microsoft Drawing 1.01" r:id="rId6" imgW="2308225" imgH="314325" progId="MSDraw.1.01">
                  <p:embed/>
                </p:oleObj>
              </mc:Choice>
              <mc:Fallback>
                <p:oleObj name="Microsoft Drawing 1.01" r:id="rId6" imgW="2308225" imgH="314325" progId="MSDraw.1.01">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410200"/>
                        <a:ext cx="23082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414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500"/>
                                        <p:tgtEl>
                                          <p:spTgt spid="13316"/>
                                        </p:tgtEl>
                                      </p:cBhvr>
                                    </p:animEffect>
                                  </p:childTnLst>
                                </p:cTn>
                              </p:par>
                              <p:par>
                                <p:cTn id="8" presetID="1" presetClass="entr" presetSubtype="0" fill="hold" nodeType="withEffect">
                                  <p:stCondLst>
                                    <p:cond delay="0"/>
                                  </p:stCondLst>
                                  <p:childTnLst>
                                    <p:set>
                                      <p:cBhvr>
                                        <p:cTn id="9" dur="1" fill="hold">
                                          <p:stCondLst>
                                            <p:cond delay="0"/>
                                          </p:stCondLst>
                                        </p:cTn>
                                        <p:tgtEl>
                                          <p:spTgt spid="1332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circle(out)">
                                      <p:cBhvr>
                                        <p:cTn id="14" dur="500"/>
                                        <p:tgtEl>
                                          <p:spTgt spid="133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4" presetClass="entr" presetSubtype="32"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animEffect transition="in" filter="box(out)">
                                      <p:cBhvr>
                                        <p:cTn id="21" dur="500"/>
                                        <p:tgtEl>
                                          <p:spTgt spid="13318"/>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3324"/>
                                        </p:tgtEl>
                                        <p:attrNameLst>
                                          <p:attrName>style.visibility</p:attrName>
                                        </p:attrNameLst>
                                      </p:cBhvr>
                                      <p:to>
                                        <p:strVal val="visible"/>
                                      </p:to>
                                    </p:set>
                                    <p:animEffect transition="in" filter="box(out)">
                                      <p:cBhvr>
                                        <p:cTn id="24"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0" grpId="0" animBg="1"/>
      <p:bldP spid="133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fld id="{CEAADCC5-BF04-4A1B-9211-C9271D7272C1}" type="slidenum">
              <a:rPr lang="en-US" altLang="en-US"/>
              <a:pPr/>
              <a:t>11</a:t>
            </a:fld>
            <a:endParaRPr lang="en-US" altLang="en-US"/>
          </a:p>
        </p:txBody>
      </p:sp>
      <p:sp>
        <p:nvSpPr>
          <p:cNvPr id="19458" name="Oval 2"/>
          <p:cNvSpPr>
            <a:spLocks noChangeArrowheads="1"/>
          </p:cNvSpPr>
          <p:nvPr/>
        </p:nvSpPr>
        <p:spPr bwMode="auto">
          <a:xfrm>
            <a:off x="7985125" y="2786063"/>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Oval 3"/>
          <p:cNvSpPr>
            <a:spLocks noChangeArrowheads="1"/>
          </p:cNvSpPr>
          <p:nvPr/>
        </p:nvSpPr>
        <p:spPr bwMode="auto">
          <a:xfrm>
            <a:off x="8042275" y="407035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Oval 4"/>
          <p:cNvSpPr>
            <a:spLocks noChangeArrowheads="1"/>
          </p:cNvSpPr>
          <p:nvPr/>
        </p:nvSpPr>
        <p:spPr bwMode="auto">
          <a:xfrm>
            <a:off x="5913438" y="394335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Oval 5"/>
          <p:cNvSpPr>
            <a:spLocks noChangeArrowheads="1"/>
          </p:cNvSpPr>
          <p:nvPr/>
        </p:nvSpPr>
        <p:spPr bwMode="auto">
          <a:xfrm>
            <a:off x="5137150" y="4416425"/>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Oval 6"/>
          <p:cNvSpPr>
            <a:spLocks noChangeArrowheads="1"/>
          </p:cNvSpPr>
          <p:nvPr/>
        </p:nvSpPr>
        <p:spPr bwMode="auto">
          <a:xfrm>
            <a:off x="4443413" y="2611438"/>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Oval 7"/>
          <p:cNvSpPr>
            <a:spLocks noChangeArrowheads="1"/>
          </p:cNvSpPr>
          <p:nvPr/>
        </p:nvSpPr>
        <p:spPr bwMode="auto">
          <a:xfrm>
            <a:off x="6096000" y="228600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Oval 8"/>
          <p:cNvSpPr>
            <a:spLocks noChangeArrowheads="1"/>
          </p:cNvSpPr>
          <p:nvPr/>
        </p:nvSpPr>
        <p:spPr bwMode="auto">
          <a:xfrm>
            <a:off x="7696200" y="2514600"/>
            <a:ext cx="685800" cy="685800"/>
          </a:xfrm>
          <a:prstGeom prst="ellipse">
            <a:avLst/>
          </a:prstGeom>
          <a:gradFill rotWithShape="1">
            <a:gsLst>
              <a:gs pos="0">
                <a:srgbClr val="3333FF"/>
              </a:gs>
              <a:gs pos="100000">
                <a:srgbClr val="CCECFF"/>
              </a:gs>
            </a:gsLst>
            <a:path path="rect">
              <a:fillToRect r="100000" b="10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Rectangle 9"/>
          <p:cNvSpPr>
            <a:spLocks noGrp="1" noChangeArrowheads="1"/>
          </p:cNvSpPr>
          <p:nvPr>
            <p:ph type="title"/>
          </p:nvPr>
        </p:nvSpPr>
        <p:spPr/>
        <p:txBody>
          <a:bodyPr/>
          <a:lstStyle/>
          <a:p>
            <a:r>
              <a:rPr lang="en-US">
                <a:latin typeface="Times New Roman" pitchFamily="18" charset="0"/>
              </a:rPr>
              <a:t>Attribute Uncertainty</a:t>
            </a:r>
          </a:p>
        </p:txBody>
      </p:sp>
      <p:sp>
        <p:nvSpPr>
          <p:cNvPr id="19466" name="AutoShape 10"/>
          <p:cNvSpPr>
            <a:spLocks noChangeArrowheads="1"/>
          </p:cNvSpPr>
          <p:nvPr/>
        </p:nvSpPr>
        <p:spPr bwMode="auto">
          <a:xfrm>
            <a:off x="1066800" y="4038600"/>
            <a:ext cx="1676400" cy="1447800"/>
          </a:xfrm>
          <a:prstGeom prst="can">
            <a:avLst>
              <a:gd name="adj" fmla="val 25000"/>
            </a:avLst>
          </a:prstGeom>
          <a:solidFill>
            <a:srgbClr val="3333FF">
              <a:alpha val="9000"/>
            </a:srgbClr>
          </a:solidFill>
          <a:ln w="158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Text Box 11"/>
          <p:cNvSpPr txBox="1">
            <a:spLocks noChangeArrowheads="1"/>
          </p:cNvSpPr>
          <p:nvPr/>
        </p:nvSpPr>
        <p:spPr bwMode="auto">
          <a:xfrm>
            <a:off x="685800" y="5486400"/>
            <a:ext cx="257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a:solidFill>
                  <a:srgbClr val="3333FF"/>
                </a:solidFill>
                <a:latin typeface="Times New Roman" pitchFamily="18" charset="0"/>
                <a:ea typeface="宋体" pitchFamily="2" charset="-122"/>
              </a:rPr>
              <a:t>uncertain database</a:t>
            </a:r>
          </a:p>
        </p:txBody>
      </p:sp>
      <p:sp>
        <p:nvSpPr>
          <p:cNvPr id="19468" name="AutoShape 12"/>
          <p:cNvSpPr>
            <a:spLocks noChangeArrowheads="1"/>
          </p:cNvSpPr>
          <p:nvPr/>
        </p:nvSpPr>
        <p:spPr bwMode="auto">
          <a:xfrm>
            <a:off x="3886200" y="1524000"/>
            <a:ext cx="4800600" cy="3352800"/>
          </a:xfrm>
          <a:prstGeom prst="wedgeRoundRectCallout">
            <a:avLst>
              <a:gd name="adj1" fmla="val -71171"/>
              <a:gd name="adj2" fmla="val 44140"/>
              <a:gd name="adj3" fmla="val 16667"/>
            </a:avLst>
          </a:prstGeom>
          <a:noFill/>
          <a:ln w="1905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ea typeface="宋体" pitchFamily="2" charset="-122"/>
            </a:endParaRPr>
          </a:p>
        </p:txBody>
      </p:sp>
      <p:sp>
        <p:nvSpPr>
          <p:cNvPr id="19469" name="Text Box 13"/>
          <p:cNvSpPr txBox="1">
            <a:spLocks noChangeArrowheads="1"/>
          </p:cNvSpPr>
          <p:nvPr/>
        </p:nvSpPr>
        <p:spPr bwMode="auto">
          <a:xfrm>
            <a:off x="4953000" y="2971800"/>
            <a:ext cx="257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rgbClr val="3333FF"/>
                </a:solidFill>
                <a:latin typeface="Times New Roman" pitchFamily="18" charset="0"/>
                <a:ea typeface="宋体" pitchFamily="2" charset="-122"/>
              </a:rPr>
              <a:t>uncertainty region UR</a:t>
            </a:r>
            <a:r>
              <a:rPr lang="en-US" altLang="zh-CN" b="1">
                <a:solidFill>
                  <a:srgbClr val="3333FF"/>
                </a:solidFill>
                <a:latin typeface="Times New Roman" pitchFamily="18" charset="0"/>
                <a:ea typeface="宋体" pitchFamily="2" charset="-122"/>
              </a:rPr>
              <a:t>(</a:t>
            </a:r>
            <a:r>
              <a:rPr lang="en-US" altLang="zh-CN" b="1" i="1">
                <a:solidFill>
                  <a:srgbClr val="3333FF"/>
                </a:solidFill>
                <a:latin typeface="Times New Roman" pitchFamily="18" charset="0"/>
                <a:ea typeface="宋体" pitchFamily="2" charset="-122"/>
              </a:rPr>
              <a:t>o</a:t>
            </a:r>
            <a:r>
              <a:rPr lang="en-US" altLang="zh-CN" b="1">
                <a:solidFill>
                  <a:srgbClr val="3333FF"/>
                </a:solidFill>
                <a:latin typeface="Times New Roman" pitchFamily="18" charset="0"/>
                <a:ea typeface="宋体" pitchFamily="2" charset="-122"/>
              </a:rPr>
              <a:t>)</a:t>
            </a:r>
            <a:endParaRPr lang="en-US" altLang="zh-CN" b="1" i="1">
              <a:solidFill>
                <a:srgbClr val="3333FF"/>
              </a:solidFill>
              <a:latin typeface="Times New Roman" pitchFamily="18" charset="0"/>
              <a:ea typeface="宋体" pitchFamily="2" charset="-122"/>
            </a:endParaRPr>
          </a:p>
        </p:txBody>
      </p:sp>
      <p:sp>
        <p:nvSpPr>
          <p:cNvPr id="19470" name="Oval 14"/>
          <p:cNvSpPr>
            <a:spLocks noChangeArrowheads="1"/>
          </p:cNvSpPr>
          <p:nvPr/>
        </p:nvSpPr>
        <p:spPr bwMode="auto">
          <a:xfrm>
            <a:off x="5648325" y="1828800"/>
            <a:ext cx="1066800" cy="1066800"/>
          </a:xfrm>
          <a:prstGeom prst="ellipse">
            <a:avLst/>
          </a:prstGeom>
          <a:gradFill rotWithShape="1">
            <a:gsLst>
              <a:gs pos="0">
                <a:srgbClr val="3333FF"/>
              </a:gs>
              <a:gs pos="100000">
                <a:srgbClr val="CCECFF"/>
              </a:gs>
            </a:gsLst>
            <a:path path="shape">
              <a:fillToRect l="50000" t="50000" r="50000" b="5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Oval 15"/>
          <p:cNvSpPr>
            <a:spLocks noChangeArrowheads="1"/>
          </p:cNvSpPr>
          <p:nvPr/>
        </p:nvSpPr>
        <p:spPr bwMode="auto">
          <a:xfrm>
            <a:off x="5715000" y="3733800"/>
            <a:ext cx="533400" cy="533400"/>
          </a:xfrm>
          <a:prstGeom prst="ellipse">
            <a:avLst/>
          </a:prstGeom>
          <a:gradFill rotWithShape="1">
            <a:gsLst>
              <a:gs pos="0">
                <a:srgbClr val="CCECFF"/>
              </a:gs>
              <a:gs pos="100000">
                <a:srgbClr val="3333FF"/>
              </a:gs>
            </a:gsLst>
            <a:lin ang="1890000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Oval 16"/>
          <p:cNvSpPr>
            <a:spLocks noChangeArrowheads="1"/>
          </p:cNvSpPr>
          <p:nvPr/>
        </p:nvSpPr>
        <p:spPr bwMode="auto">
          <a:xfrm>
            <a:off x="4114800" y="2286000"/>
            <a:ext cx="762000" cy="762000"/>
          </a:xfrm>
          <a:prstGeom prst="ellipse">
            <a:avLst/>
          </a:prstGeom>
          <a:gradFill rotWithShape="1">
            <a:gsLst>
              <a:gs pos="0">
                <a:srgbClr val="3333FF"/>
              </a:gs>
              <a:gs pos="100000">
                <a:srgbClr val="CCECFF"/>
              </a:gs>
            </a:gsLst>
            <a:lin ang="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Line 17"/>
          <p:cNvSpPr>
            <a:spLocks noChangeShapeType="1"/>
          </p:cNvSpPr>
          <p:nvPr/>
        </p:nvSpPr>
        <p:spPr bwMode="auto">
          <a:xfrm flipV="1">
            <a:off x="6705600" y="1981200"/>
            <a:ext cx="533400" cy="152400"/>
          </a:xfrm>
          <a:prstGeom prst="line">
            <a:avLst/>
          </a:prstGeom>
          <a:noFill/>
          <a:ln w="2857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Text Box 18"/>
          <p:cNvSpPr txBox="1">
            <a:spLocks noChangeArrowheads="1"/>
          </p:cNvSpPr>
          <p:nvPr/>
        </p:nvSpPr>
        <p:spPr bwMode="auto">
          <a:xfrm>
            <a:off x="7086600" y="1524000"/>
            <a:ext cx="1155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rgbClr val="3333FF"/>
                </a:solidFill>
                <a:latin typeface="Times New Roman" pitchFamily="18" charset="0"/>
                <a:ea typeface="宋体" pitchFamily="2" charset="-122"/>
              </a:rPr>
              <a:t>uncertain </a:t>
            </a:r>
          </a:p>
          <a:p>
            <a:r>
              <a:rPr lang="en-US" altLang="zh-CN" b="1" i="1">
                <a:solidFill>
                  <a:srgbClr val="3333FF"/>
                </a:solidFill>
                <a:latin typeface="Times New Roman" pitchFamily="18" charset="0"/>
                <a:ea typeface="宋体" pitchFamily="2" charset="-122"/>
              </a:rPr>
              <a:t>  object o</a:t>
            </a:r>
          </a:p>
        </p:txBody>
      </p:sp>
      <p:sp>
        <p:nvSpPr>
          <p:cNvPr id="19475" name="Oval 19"/>
          <p:cNvSpPr>
            <a:spLocks noChangeArrowheads="1"/>
          </p:cNvSpPr>
          <p:nvPr/>
        </p:nvSpPr>
        <p:spPr bwMode="auto">
          <a:xfrm>
            <a:off x="7924800" y="3962400"/>
            <a:ext cx="346075" cy="365125"/>
          </a:xfrm>
          <a:prstGeom prst="ellipse">
            <a:avLst/>
          </a:prstGeom>
          <a:gradFill rotWithShape="1">
            <a:gsLst>
              <a:gs pos="0">
                <a:srgbClr val="3333FF"/>
              </a:gs>
              <a:gs pos="100000">
                <a:srgbClr val="CCECFF"/>
              </a:gs>
            </a:gsLst>
            <a:lin ang="270000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Oval 20"/>
          <p:cNvSpPr>
            <a:spLocks noChangeArrowheads="1"/>
          </p:cNvSpPr>
          <p:nvPr/>
        </p:nvSpPr>
        <p:spPr bwMode="auto">
          <a:xfrm>
            <a:off x="4876800" y="4114800"/>
            <a:ext cx="684213" cy="649288"/>
          </a:xfrm>
          <a:prstGeom prst="ellipse">
            <a:avLst/>
          </a:prstGeom>
          <a:gradFill rotWithShape="1">
            <a:gsLst>
              <a:gs pos="0">
                <a:srgbClr val="3333FF"/>
              </a:gs>
              <a:gs pos="100000">
                <a:srgbClr val="CCECFF"/>
              </a:gs>
            </a:gsLst>
            <a:path path="shape">
              <a:fillToRect l="50000" t="50000" r="50000" b="5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AutoShape 21"/>
          <p:cNvSpPr>
            <a:spLocks noChangeArrowheads="1"/>
          </p:cNvSpPr>
          <p:nvPr/>
        </p:nvSpPr>
        <p:spPr bwMode="auto">
          <a:xfrm>
            <a:off x="1066800" y="1295400"/>
            <a:ext cx="1676400" cy="1447800"/>
          </a:xfrm>
          <a:prstGeom prst="can">
            <a:avLst>
              <a:gd name="adj" fmla="val 25000"/>
            </a:avLst>
          </a:prstGeom>
          <a:solidFill>
            <a:srgbClr val="C0C0C0">
              <a:alpha val="14000"/>
            </a:srgb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Text Box 22"/>
          <p:cNvSpPr txBox="1">
            <a:spLocks noChangeArrowheads="1"/>
          </p:cNvSpPr>
          <p:nvPr/>
        </p:nvSpPr>
        <p:spPr bwMode="auto">
          <a:xfrm>
            <a:off x="228600" y="2743200"/>
            <a:ext cx="3669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dirty="0">
                <a:latin typeface="Times New Roman" pitchFamily="18" charset="0"/>
                <a:ea typeface="宋体" pitchFamily="2" charset="-122"/>
              </a:rPr>
              <a:t>traditional </a:t>
            </a:r>
            <a:r>
              <a:rPr lang="en-US" sz="2400" b="1" i="1" dirty="0" smtClean="0">
                <a:latin typeface="Times New Roman" pitchFamily="18" charset="0"/>
                <a:ea typeface="宋体" pitchFamily="2" charset="-122"/>
              </a:rPr>
              <a:t>certain database</a:t>
            </a:r>
            <a:endParaRPr lang="en-US" sz="2400" b="1" i="1" dirty="0">
              <a:latin typeface="Times New Roman" pitchFamily="18" charset="0"/>
              <a:ea typeface="宋体" pitchFamily="2" charset="-122"/>
            </a:endParaRPr>
          </a:p>
        </p:txBody>
      </p:sp>
      <p:sp>
        <p:nvSpPr>
          <p:cNvPr id="19479" name="AutoShape 23"/>
          <p:cNvSpPr>
            <a:spLocks noChangeArrowheads="1"/>
          </p:cNvSpPr>
          <p:nvPr/>
        </p:nvSpPr>
        <p:spPr bwMode="auto">
          <a:xfrm>
            <a:off x="1676400" y="3352800"/>
            <a:ext cx="457200" cy="533400"/>
          </a:xfrm>
          <a:prstGeom prst="downArrow">
            <a:avLst>
              <a:gd name="adj1" fmla="val 50000"/>
              <a:gd name="adj2" fmla="val 29167"/>
            </a:avLst>
          </a:prstGeom>
          <a:gradFill rotWithShape="1">
            <a:gsLst>
              <a:gs pos="0">
                <a:srgbClr val="EAEAEA"/>
              </a:gs>
              <a:gs pos="100000">
                <a:srgbClr val="66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262936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p:cTn id="19" dur="500" fill="hold"/>
                                        <p:tgtEl>
                                          <p:spTgt spid="19470"/>
                                        </p:tgtEl>
                                        <p:attrNameLst>
                                          <p:attrName>ppt_w</p:attrName>
                                        </p:attrNameLst>
                                      </p:cBhvr>
                                      <p:tavLst>
                                        <p:tav tm="0">
                                          <p:val>
                                            <p:fltVal val="0"/>
                                          </p:val>
                                        </p:tav>
                                        <p:tav tm="100000">
                                          <p:val>
                                            <p:strVal val="#ppt_w"/>
                                          </p:val>
                                        </p:tav>
                                      </p:tavLst>
                                    </p:anim>
                                    <p:anim calcmode="lin" valueType="num">
                                      <p:cBhvr>
                                        <p:cTn id="20" dur="500" fill="hold"/>
                                        <p:tgtEl>
                                          <p:spTgt spid="19470"/>
                                        </p:tgtEl>
                                        <p:attrNameLst>
                                          <p:attrName>ppt_h</p:attrName>
                                        </p:attrNameLst>
                                      </p:cBhvr>
                                      <p:tavLst>
                                        <p:tav tm="0">
                                          <p:val>
                                            <p:fltVal val="0"/>
                                          </p:val>
                                        </p:tav>
                                        <p:tav tm="100000">
                                          <p:val>
                                            <p:strVal val="#ppt_h"/>
                                          </p:val>
                                        </p:tav>
                                      </p:tavLst>
                                    </p:anim>
                                    <p:anim calcmode="lin" valueType="num">
                                      <p:cBhvr>
                                        <p:cTn id="21" dur="500" fill="hold"/>
                                        <p:tgtEl>
                                          <p:spTgt spid="19470"/>
                                        </p:tgtEl>
                                        <p:attrNameLst>
                                          <p:attrName>style.rotation</p:attrName>
                                        </p:attrNameLst>
                                      </p:cBhvr>
                                      <p:tavLst>
                                        <p:tav tm="0">
                                          <p:val>
                                            <p:fltVal val="360"/>
                                          </p:val>
                                        </p:tav>
                                        <p:tav tm="100000">
                                          <p:val>
                                            <p:fltVal val="0"/>
                                          </p:val>
                                        </p:tav>
                                      </p:tavLst>
                                    </p:anim>
                                    <p:animEffect transition="in" filter="fade">
                                      <p:cBhvr>
                                        <p:cTn id="22" dur="500"/>
                                        <p:tgtEl>
                                          <p:spTgt spid="19470"/>
                                        </p:tgtEl>
                                      </p:cBhvr>
                                    </p:animEffect>
                                  </p:childTnLst>
                                </p:cTn>
                              </p:par>
                            </p:childTnLst>
                          </p:cTn>
                        </p:par>
                        <p:par>
                          <p:cTn id="23" fill="hold" nodeType="with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946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4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47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471"/>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500"/>
                                  </p:stCondLst>
                                  <p:childTnLst>
                                    <p:set>
                                      <p:cBhvr>
                                        <p:cTn id="36" dur="1" fill="hold">
                                          <p:stCondLst>
                                            <p:cond delay="0"/>
                                          </p:stCondLst>
                                        </p:cTn>
                                        <p:tgtEl>
                                          <p:spTgt spid="1947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500"/>
                                  </p:stCondLst>
                                  <p:childTnLst>
                                    <p:set>
                                      <p:cBhvr>
                                        <p:cTn id="39" dur="1" fill="hold">
                                          <p:stCondLst>
                                            <p:cond delay="0"/>
                                          </p:stCondLst>
                                        </p:cTn>
                                        <p:tgtEl>
                                          <p:spTgt spid="1946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500"/>
                                  </p:stCondLst>
                                  <p:childTnLst>
                                    <p:set>
                                      <p:cBhvr>
                                        <p:cTn id="42" dur="1" fill="hold">
                                          <p:stCondLst>
                                            <p:cond delay="0"/>
                                          </p:stCondLst>
                                        </p:cTn>
                                        <p:tgtEl>
                                          <p:spTgt spid="19472"/>
                                        </p:tgtEl>
                                        <p:attrNameLst>
                                          <p:attrName>style.visibility</p:attrName>
                                        </p:attrNameLst>
                                      </p:cBhvr>
                                      <p:to>
                                        <p:strVal val="visible"/>
                                      </p:to>
                                    </p:set>
                                  </p:childTnLst>
                                </p:cTn>
                              </p:par>
                            </p:childTnLst>
                          </p:cTn>
                        </p:par>
                        <p:par>
                          <p:cTn id="43" fill="hold" nodeType="afterGroup">
                            <p:stCondLst>
                              <p:cond delay="1500"/>
                            </p:stCondLst>
                            <p:childTnLst>
                              <p:par>
                                <p:cTn id="44" presetID="1" presetClass="entr" presetSubtype="0" fill="hold" grpId="0" nodeType="afterEffect">
                                  <p:stCondLst>
                                    <p:cond delay="500"/>
                                  </p:stCondLst>
                                  <p:childTnLst>
                                    <p:set>
                                      <p:cBhvr>
                                        <p:cTn id="45" dur="1" fill="hold">
                                          <p:stCondLst>
                                            <p:cond delay="0"/>
                                          </p:stCondLst>
                                        </p:cTn>
                                        <p:tgtEl>
                                          <p:spTgt spid="19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6" grpId="0" animBg="1"/>
      <p:bldP spid="19467" grpId="0"/>
      <p:bldP spid="19468" grpId="0" animBg="1"/>
      <p:bldP spid="19469" grpId="0"/>
      <p:bldP spid="19470" grpId="0" animBg="1"/>
      <p:bldP spid="19471" grpId="0" animBg="1"/>
      <p:bldP spid="19472" grpId="0" animBg="1"/>
      <p:bldP spid="19473" grpId="0" animBg="1"/>
      <p:bldP spid="19474" grpId="0"/>
      <p:bldP spid="19475" grpId="0" animBg="1"/>
      <p:bldP spid="19476" grpId="0" animBg="1"/>
      <p:bldP spid="194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latin typeface="Times New Roman" pitchFamily="18" charset="0"/>
              </a:rPr>
              <a:t>Example of Attribute Uncertainty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199" y="1600200"/>
            <a:ext cx="7850685" cy="4530725"/>
          </a:xfrm>
        </p:spPr>
        <p:txBody>
          <a:bodyPr/>
          <a:lstStyle/>
          <a:p>
            <a:pPr algn="just"/>
            <a:r>
              <a:rPr lang="en-US" dirty="0" smtClean="0">
                <a:latin typeface="Times New Roman" pitchFamily="18" charset="0"/>
                <a:cs typeface="Times New Roman" pitchFamily="18" charset="0"/>
              </a:rPr>
              <a:t>Uncertain databases</a:t>
            </a:r>
          </a:p>
          <a:p>
            <a:pPr lvl="1" algn="just"/>
            <a:r>
              <a:rPr lang="en-US" dirty="0" smtClean="0">
                <a:latin typeface="Times New Roman" pitchFamily="18" charset="0"/>
                <a:cs typeface="Times New Roman" pitchFamily="18" charset="0"/>
              </a:rPr>
              <a:t>Sensor data</a:t>
            </a:r>
          </a:p>
        </p:txBody>
      </p:sp>
      <p:sp>
        <p:nvSpPr>
          <p:cNvPr id="4" name="Slide Number Placeholder 3"/>
          <p:cNvSpPr>
            <a:spLocks noGrp="1"/>
          </p:cNvSpPr>
          <p:nvPr>
            <p:ph type="sldNum" sz="quarter" idx="12"/>
          </p:nvPr>
        </p:nvSpPr>
        <p:spPr/>
        <p:txBody>
          <a:bodyPr/>
          <a:lstStyle/>
          <a:p>
            <a:fld id="{C68EDB1A-060A-4E3F-B35D-E6BA25721345}" type="slidenum">
              <a:rPr lang="en-US" smtClean="0"/>
              <a:pPr/>
              <a:t>12</a:t>
            </a:fld>
            <a:endParaRPr lang="en-US" dirty="0"/>
          </a:p>
        </p:txBody>
      </p:sp>
      <p:grpSp>
        <p:nvGrpSpPr>
          <p:cNvPr id="7" name="Group 6"/>
          <p:cNvGrpSpPr/>
          <p:nvPr/>
        </p:nvGrpSpPr>
        <p:grpSpPr>
          <a:xfrm>
            <a:off x="4207939" y="1143000"/>
            <a:ext cx="4174061" cy="2648654"/>
            <a:chOff x="381000" y="3200400"/>
            <a:chExt cx="4174061" cy="2648654"/>
          </a:xfrm>
        </p:grpSpPr>
        <p:grpSp>
          <p:nvGrpSpPr>
            <p:cNvPr id="9" name="Group 8"/>
            <p:cNvGrpSpPr/>
            <p:nvPr/>
          </p:nvGrpSpPr>
          <p:grpSpPr>
            <a:xfrm>
              <a:off x="704496" y="3552842"/>
              <a:ext cx="2438960" cy="1942389"/>
              <a:chOff x="4038600" y="1186934"/>
              <a:chExt cx="2286000" cy="1937266"/>
            </a:xfrm>
          </p:grpSpPr>
          <p:cxnSp>
            <p:nvCxnSpPr>
              <p:cNvPr id="21" name="Straight Arrow Connector 20"/>
              <p:cNvCxnSpPr/>
              <p:nvPr/>
            </p:nvCxnSpPr>
            <p:spPr>
              <a:xfrm>
                <a:off x="4038600" y="3124200"/>
                <a:ext cx="22860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38600" y="1186934"/>
                <a:ext cx="0" cy="193726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143456" y="5310565"/>
              <a:ext cx="141160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temperature</a:t>
              </a:r>
              <a:endParaRPr lang="en-US" b="1" dirty="0">
                <a:latin typeface="Times New Roman" pitchFamily="18" charset="0"/>
                <a:ea typeface="Tahoma" pitchFamily="34" charset="0"/>
                <a:cs typeface="Times New Roman" pitchFamily="18" charset="0"/>
              </a:endParaRPr>
            </a:p>
          </p:txBody>
        </p:sp>
        <p:sp>
          <p:nvSpPr>
            <p:cNvPr id="11" name="Freeform 10"/>
            <p:cNvSpPr/>
            <p:nvPr/>
          </p:nvSpPr>
          <p:spPr>
            <a:xfrm>
              <a:off x="937978" y="4521475"/>
              <a:ext cx="1766807" cy="834403"/>
            </a:xfrm>
            <a:custGeom>
              <a:avLst/>
              <a:gdLst>
                <a:gd name="connsiteX0" fmla="*/ 0 w 1766807"/>
                <a:gd name="connsiteY0" fmla="*/ 1618060 h 1618060"/>
                <a:gd name="connsiteX1" fmla="*/ 433953 w 1766807"/>
                <a:gd name="connsiteY1" fmla="*/ 409192 h 1618060"/>
                <a:gd name="connsiteX2" fmla="*/ 1022889 w 1766807"/>
                <a:gd name="connsiteY2" fmla="*/ 68229 h 1618060"/>
                <a:gd name="connsiteX3" fmla="*/ 1766807 w 1766807"/>
                <a:gd name="connsiteY3" fmla="*/ 1618060 h 1618060"/>
              </a:gdLst>
              <a:ahLst/>
              <a:cxnLst>
                <a:cxn ang="0">
                  <a:pos x="connsiteX0" y="connsiteY0"/>
                </a:cxn>
                <a:cxn ang="0">
                  <a:pos x="connsiteX1" y="connsiteY1"/>
                </a:cxn>
                <a:cxn ang="0">
                  <a:pos x="connsiteX2" y="connsiteY2"/>
                </a:cxn>
                <a:cxn ang="0">
                  <a:pos x="connsiteX3" y="connsiteY3"/>
                </a:cxn>
              </a:cxnLst>
              <a:rect l="l" t="t" r="r" b="b"/>
              <a:pathLst>
                <a:path w="1766807" h="1618060">
                  <a:moveTo>
                    <a:pt x="0" y="1618060"/>
                  </a:moveTo>
                  <a:cubicBezTo>
                    <a:pt x="131736" y="1142778"/>
                    <a:pt x="263472" y="667497"/>
                    <a:pt x="433953" y="409192"/>
                  </a:cubicBezTo>
                  <a:cubicBezTo>
                    <a:pt x="604434" y="150887"/>
                    <a:pt x="800747" y="-133249"/>
                    <a:pt x="1022889" y="68229"/>
                  </a:cubicBezTo>
                  <a:cubicBezTo>
                    <a:pt x="1245031" y="269707"/>
                    <a:pt x="1766807" y="1618060"/>
                    <a:pt x="1766807" y="1618060"/>
                  </a:cubicBezTo>
                </a:path>
              </a:pathLst>
            </a:custGeom>
            <a:ln>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1000" y="3200400"/>
              <a:ext cx="128336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probability</a:t>
              </a:r>
            </a:p>
          </p:txBody>
        </p:sp>
        <p:cxnSp>
          <p:nvCxnSpPr>
            <p:cNvPr id="13" name="Straight Connector 12"/>
            <p:cNvCxnSpPr/>
            <p:nvPr/>
          </p:nvCxnSpPr>
          <p:spPr>
            <a:xfrm>
              <a:off x="934998" y="5355878"/>
              <a:ext cx="0" cy="1270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04785" y="5363518"/>
              <a:ext cx="28629" cy="1193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8866" y="5479722"/>
              <a:ext cx="800219"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min_T</a:t>
              </a:r>
              <a:endParaRPr lang="en-US" i="1" dirty="0">
                <a:latin typeface="Times New Roman" pitchFamily="18" charset="0"/>
                <a:ea typeface="Tahoma" pitchFamily="34" charset="0"/>
                <a:cs typeface="Times New Roman" pitchFamily="18" charset="0"/>
              </a:endParaRPr>
            </a:p>
          </p:txBody>
        </p:sp>
        <p:sp>
          <p:nvSpPr>
            <p:cNvPr id="16" name="TextBox 15"/>
            <p:cNvSpPr txBox="1"/>
            <p:nvPr/>
          </p:nvSpPr>
          <p:spPr>
            <a:xfrm>
              <a:off x="2293657" y="5479722"/>
              <a:ext cx="813043"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max_T</a:t>
              </a:r>
              <a:endParaRPr lang="en-US" i="1" dirty="0">
                <a:latin typeface="Times New Roman" pitchFamily="18" charset="0"/>
                <a:ea typeface="Tahoma" pitchFamily="34" charset="0"/>
                <a:cs typeface="Times New Roman" pitchFamily="18" charset="0"/>
              </a:endParaRPr>
            </a:p>
          </p:txBody>
        </p:sp>
        <p:cxnSp>
          <p:nvCxnSpPr>
            <p:cNvPr id="17" name="Straight Connector 16"/>
            <p:cNvCxnSpPr/>
            <p:nvPr/>
          </p:nvCxnSpPr>
          <p:spPr>
            <a:xfrm>
              <a:off x="704496" y="3791654"/>
              <a:ext cx="11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 y="536351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0</a:t>
              </a:r>
              <a:endParaRPr lang="en-US" dirty="0">
                <a:latin typeface="Times New Roman" pitchFamily="18" charset="0"/>
                <a:ea typeface="Tahoma" pitchFamily="34" charset="0"/>
                <a:cs typeface="Times New Roman" pitchFamily="18" charset="0"/>
              </a:endParaRPr>
            </a:p>
          </p:txBody>
        </p:sp>
        <p:sp>
          <p:nvSpPr>
            <p:cNvPr id="19" name="TextBox 18"/>
            <p:cNvSpPr txBox="1"/>
            <p:nvPr/>
          </p:nvSpPr>
          <p:spPr>
            <a:xfrm>
              <a:off x="397096" y="360698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1</a:t>
              </a:r>
              <a:endParaRPr lang="en-US" dirty="0">
                <a:latin typeface="Times New Roman" pitchFamily="18" charset="0"/>
                <a:ea typeface="Tahoma" pitchFamily="34" charset="0"/>
                <a:cs typeface="Times New Roman" pitchFamily="18" charset="0"/>
              </a:endParaRPr>
            </a:p>
          </p:txBody>
        </p:sp>
        <p:cxnSp>
          <p:nvCxnSpPr>
            <p:cNvPr id="20" name="Straight Connector 19"/>
            <p:cNvCxnSpPr/>
            <p:nvPr/>
          </p:nvCxnSpPr>
          <p:spPr>
            <a:xfrm>
              <a:off x="774037" y="3791654"/>
              <a:ext cx="19593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619514" y="2133600"/>
            <a:ext cx="1627" cy="12893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69473" y="3440668"/>
            <a:ext cx="317716" cy="369332"/>
          </a:xfrm>
          <a:prstGeom prst="rect">
            <a:avLst/>
          </a:prstGeom>
          <a:noFill/>
        </p:spPr>
        <p:txBody>
          <a:bodyPr wrap="none" rtlCol="0">
            <a:spAutoFit/>
          </a:bodyPr>
          <a:lstStyle/>
          <a:p>
            <a:r>
              <a:rPr lang="en-US" i="1" dirty="0" smtClean="0">
                <a:latin typeface="Symbol" pitchFamily="18" charset="2"/>
                <a:ea typeface="Tahoma" pitchFamily="34" charset="0"/>
                <a:cs typeface="Times New Roman" pitchFamily="18" charset="0"/>
              </a:rPr>
              <a:t>m</a:t>
            </a:r>
            <a:endParaRPr lang="en-US" i="1" dirty="0">
              <a:latin typeface="Symbol" pitchFamily="18" charset="2"/>
              <a:ea typeface="Tahoma" pitchFamily="34" charset="0"/>
              <a:cs typeface="Times New Roman" pitchFamily="18" charset="0"/>
            </a:endParaRPr>
          </a:p>
        </p:txBody>
      </p:sp>
      <p:sp>
        <p:nvSpPr>
          <p:cNvPr id="27" name="TextBox 26"/>
          <p:cNvSpPr txBox="1"/>
          <p:nvPr/>
        </p:nvSpPr>
        <p:spPr>
          <a:xfrm>
            <a:off x="6019800" y="2281970"/>
            <a:ext cx="736099" cy="369332"/>
          </a:xfrm>
          <a:prstGeom prst="rect">
            <a:avLst/>
          </a:prstGeom>
          <a:noFill/>
        </p:spPr>
        <p:txBody>
          <a:bodyPr wrap="none" rtlCol="0">
            <a:spAutoFit/>
          </a:bodyPr>
          <a:lstStyle/>
          <a:p>
            <a:r>
              <a:rPr lang="en-US" i="1" dirty="0" err="1" smtClean="0">
                <a:solidFill>
                  <a:srgbClr val="3333FF"/>
                </a:solidFill>
                <a:latin typeface="Times New Roman" pitchFamily="18" charset="0"/>
                <a:ea typeface="Tahoma" pitchFamily="34" charset="0"/>
                <a:cs typeface="Times New Roman" pitchFamily="18" charset="0"/>
              </a:rPr>
              <a:t>pdf</a:t>
            </a:r>
            <a:r>
              <a:rPr lang="en-US" dirty="0" smtClean="0">
                <a:solidFill>
                  <a:srgbClr val="3333FF"/>
                </a:solidFill>
                <a:latin typeface="Times New Roman" pitchFamily="18" charset="0"/>
                <a:ea typeface="Tahoma" pitchFamily="34" charset="0"/>
                <a:cs typeface="Times New Roman" pitchFamily="18" charset="0"/>
              </a:rPr>
              <a:t>(</a:t>
            </a:r>
            <a:r>
              <a:rPr lang="en-US" i="1" dirty="0" smtClean="0">
                <a:solidFill>
                  <a:srgbClr val="3333FF"/>
                </a:solidFill>
                <a:latin typeface="Times New Roman" pitchFamily="18" charset="0"/>
                <a:ea typeface="Tahoma" pitchFamily="34" charset="0"/>
                <a:cs typeface="Times New Roman" pitchFamily="18" charset="0"/>
              </a:rPr>
              <a:t>x</a:t>
            </a:r>
            <a:r>
              <a:rPr lang="en-US" dirty="0" smtClean="0">
                <a:solidFill>
                  <a:srgbClr val="3333FF"/>
                </a:solidFill>
                <a:latin typeface="Times New Roman" pitchFamily="18" charset="0"/>
                <a:ea typeface="Tahoma" pitchFamily="34" charset="0"/>
                <a:cs typeface="Times New Roman" pitchFamily="18" charset="0"/>
              </a:rPr>
              <a:t>)</a:t>
            </a:r>
            <a:endParaRPr lang="en-US" i="1" dirty="0">
              <a:solidFill>
                <a:srgbClr val="3333FF"/>
              </a:solidFill>
              <a:latin typeface="Times New Roman" pitchFamily="18" charset="0"/>
              <a:ea typeface="Tahoma" pitchFamily="34" charset="0"/>
              <a:cs typeface="Times New Roman" pitchFamily="18" charset="0"/>
            </a:endParaRPr>
          </a:p>
        </p:txBody>
      </p:sp>
      <p:cxnSp>
        <p:nvCxnSpPr>
          <p:cNvPr id="28" name="Straight Connector 27"/>
          <p:cNvCxnSpPr/>
          <p:nvPr/>
        </p:nvCxnSpPr>
        <p:spPr>
          <a:xfrm>
            <a:off x="4795914" y="4038600"/>
            <a:ext cx="1731203" cy="0"/>
          </a:xfrm>
          <a:prstGeom prst="line">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61936" y="3422322"/>
            <a:ext cx="1" cy="1225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546037" y="3425505"/>
            <a:ext cx="1" cy="1225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600976" y="4267200"/>
            <a:ext cx="868497"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52157" y="5033665"/>
            <a:ext cx="2581156" cy="461665"/>
          </a:xfrm>
          <a:prstGeom prst="rect">
            <a:avLst/>
          </a:prstGeom>
          <a:noFill/>
        </p:spPr>
        <p:txBody>
          <a:bodyPr wrap="none" rtlCol="0">
            <a:spAutoFit/>
          </a:bodyPr>
          <a:lstStyle/>
          <a:p>
            <a:r>
              <a:rPr lang="en-US" sz="2400" dirty="0" smtClean="0">
                <a:latin typeface="Times New Roman" pitchFamily="18" charset="0"/>
                <a:ea typeface="Tahoma" pitchFamily="34" charset="0"/>
                <a:cs typeface="Times New Roman" pitchFamily="18" charset="0"/>
              </a:rPr>
              <a:t>uncertainty interval</a:t>
            </a:r>
            <a:endParaRPr lang="en-US" sz="2400" dirty="0">
              <a:latin typeface="Times New Roman" pitchFamily="18" charset="0"/>
              <a:ea typeface="Tahoma" pitchFamily="34" charset="0"/>
              <a:cs typeface="Times New Roman" pitchFamily="18" charset="0"/>
            </a:endParaRPr>
          </a:p>
        </p:txBody>
      </p:sp>
      <p:sp>
        <p:nvSpPr>
          <p:cNvPr id="36" name="TextBox 35"/>
          <p:cNvSpPr txBox="1"/>
          <p:nvPr/>
        </p:nvSpPr>
        <p:spPr>
          <a:xfrm>
            <a:off x="3200400" y="5500976"/>
            <a:ext cx="4360489" cy="461665"/>
          </a:xfrm>
          <a:prstGeom prst="rect">
            <a:avLst/>
          </a:prstGeom>
          <a:noFill/>
        </p:spPr>
        <p:txBody>
          <a:bodyPr wrap="none" rtlCol="0">
            <a:spAutoFit/>
          </a:bodyPr>
          <a:lstStyle/>
          <a:p>
            <a:r>
              <a:rPr lang="en-US" sz="2400" dirty="0" smtClean="0">
                <a:latin typeface="Times New Roman" pitchFamily="18" charset="0"/>
                <a:ea typeface="Tahoma" pitchFamily="34" charset="0"/>
                <a:cs typeface="Times New Roman" pitchFamily="18" charset="0"/>
              </a:rPr>
              <a:t>= 1-dimensinal uncertainty region</a:t>
            </a:r>
            <a:endParaRPr lang="en-US" sz="24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0338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Tuple Uncertainty</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Block independent disjoint model</a:t>
            </a:r>
          </a:p>
          <a:p>
            <a:pPr lvl="1" algn="just" eaLnBrk="1" hangingPunct="1"/>
            <a:r>
              <a:rPr lang="en-US" altLang="zh-CN" sz="2800" dirty="0" smtClean="0">
                <a:latin typeface="Times New Roman" pitchFamily="18" charset="0"/>
              </a:rPr>
              <a:t>A probabilistic database contains a set of </a:t>
            </a:r>
            <a:r>
              <a:rPr lang="en-US" altLang="zh-CN" sz="2800" b="1" i="1" u="sng" dirty="0" smtClean="0">
                <a:latin typeface="Times New Roman" pitchFamily="18" charset="0"/>
              </a:rPr>
              <a:t>x-tuples</a:t>
            </a:r>
            <a:r>
              <a:rPr lang="en-US" altLang="zh-CN" sz="2800" i="1" dirty="0" smtClean="0">
                <a:latin typeface="Times New Roman" pitchFamily="18" charset="0"/>
              </a:rPr>
              <a:t> </a:t>
            </a:r>
            <a:r>
              <a:rPr lang="en-US" altLang="zh-CN" sz="2800" i="1" dirty="0" err="1" smtClean="0">
                <a:latin typeface="Times New Roman" pitchFamily="18" charset="0"/>
              </a:rPr>
              <a:t>t</a:t>
            </a:r>
            <a:r>
              <a:rPr lang="en-US" altLang="zh-CN" sz="2800" i="1" baseline="-25000" dirty="0" err="1" smtClean="0">
                <a:latin typeface="Times New Roman" pitchFamily="18" charset="0"/>
              </a:rPr>
              <a:t>i</a:t>
            </a:r>
            <a:endParaRPr lang="en-US" altLang="zh-CN" sz="2800" dirty="0" smtClean="0">
              <a:latin typeface="Times New Roman" pitchFamily="18" charset="0"/>
            </a:endParaRPr>
          </a:p>
          <a:p>
            <a:pPr lvl="2" algn="just" eaLnBrk="1" hangingPunct="1"/>
            <a:r>
              <a:rPr lang="en-US" altLang="zh-CN" sz="2400" dirty="0" smtClean="0">
                <a:latin typeface="Times New Roman" pitchFamily="18" charset="0"/>
              </a:rPr>
              <a:t>Each </a:t>
            </a:r>
            <a:r>
              <a:rPr lang="en-US" altLang="zh-CN" sz="2400" i="1" dirty="0" smtClean="0">
                <a:latin typeface="Times New Roman" pitchFamily="18" charset="0"/>
              </a:rPr>
              <a:t>x-</a:t>
            </a:r>
            <a:r>
              <a:rPr lang="en-US" altLang="zh-CN" sz="2400" dirty="0" smtClean="0">
                <a:latin typeface="Times New Roman" pitchFamily="18" charset="0"/>
              </a:rPr>
              <a:t>tuple represents a data entity</a:t>
            </a:r>
          </a:p>
          <a:p>
            <a:pPr lvl="2" algn="just" eaLnBrk="1" hangingPunct="1"/>
            <a:r>
              <a:rPr lang="en-US" altLang="zh-CN" sz="2400" i="1" dirty="0" smtClean="0">
                <a:latin typeface="Times New Roman" pitchFamily="18" charset="0"/>
              </a:rPr>
              <a:t>x-</a:t>
            </a:r>
            <a:r>
              <a:rPr lang="en-US" altLang="zh-CN" sz="2400" dirty="0" smtClean="0">
                <a:latin typeface="Times New Roman" pitchFamily="18" charset="0"/>
              </a:rPr>
              <a:t>tuples are </a:t>
            </a:r>
            <a:r>
              <a:rPr lang="en-US" altLang="zh-CN" sz="2400" i="1" u="sng" dirty="0" smtClean="0">
                <a:latin typeface="Times New Roman" pitchFamily="18" charset="0"/>
              </a:rPr>
              <a:t>independent</a:t>
            </a:r>
            <a:r>
              <a:rPr lang="en-US" altLang="zh-CN" sz="2400" dirty="0" smtClean="0">
                <a:latin typeface="Times New Roman" pitchFamily="18" charset="0"/>
              </a:rPr>
              <a:t> of each other</a:t>
            </a:r>
            <a:endParaRPr lang="en-US" altLang="zh-CN" sz="2400" i="1" dirty="0" smtClean="0">
              <a:latin typeface="Times New Roman" pitchFamily="18" charset="0"/>
            </a:endParaRPr>
          </a:p>
          <a:p>
            <a:pPr lvl="1" algn="just" eaLnBrk="1" hangingPunct="1"/>
            <a:r>
              <a:rPr lang="en-US" altLang="zh-CN" sz="2800" dirty="0" smtClean="0">
                <a:latin typeface="Times New Roman" pitchFamily="18" charset="0"/>
              </a:rPr>
              <a:t>Each </a:t>
            </a:r>
            <a:r>
              <a:rPr lang="en-US" altLang="zh-CN" sz="2800" i="1" dirty="0" smtClean="0">
                <a:latin typeface="Times New Roman" pitchFamily="18" charset="0"/>
              </a:rPr>
              <a:t>x</a:t>
            </a:r>
            <a:r>
              <a:rPr lang="en-US" altLang="zh-CN" sz="2800" dirty="0" smtClean="0">
                <a:latin typeface="Times New Roman" pitchFamily="18" charset="0"/>
              </a:rPr>
              <a:t>-tuple </a:t>
            </a:r>
            <a:r>
              <a:rPr lang="en-US" altLang="zh-CN" sz="2800" i="1" dirty="0" err="1" smtClean="0">
                <a:latin typeface="Times New Roman" pitchFamily="18" charset="0"/>
              </a:rPr>
              <a:t>t</a:t>
            </a:r>
            <a:r>
              <a:rPr lang="en-US" altLang="zh-CN" sz="2800" i="1" baseline="-25000" dirty="0" err="1" smtClean="0">
                <a:latin typeface="Times New Roman" pitchFamily="18" charset="0"/>
              </a:rPr>
              <a:t>i</a:t>
            </a:r>
            <a:r>
              <a:rPr lang="en-US" altLang="zh-CN" sz="2800" i="1" baseline="-25000" dirty="0" smtClean="0">
                <a:latin typeface="Times New Roman" pitchFamily="18" charset="0"/>
              </a:rPr>
              <a:t> </a:t>
            </a:r>
            <a:r>
              <a:rPr lang="en-US" altLang="zh-CN" sz="2800" dirty="0" smtClean="0">
                <a:latin typeface="Times New Roman" pitchFamily="18" charset="0"/>
              </a:rPr>
              <a:t>has one or multiple </a:t>
            </a:r>
            <a:r>
              <a:rPr lang="en-US" altLang="zh-CN" sz="2800" b="1" i="1" u="sng" dirty="0" smtClean="0">
                <a:latin typeface="Times New Roman" pitchFamily="18" charset="0"/>
              </a:rPr>
              <a:t>alternatives</a:t>
            </a:r>
            <a:r>
              <a:rPr lang="en-US" altLang="zh-CN" sz="2800" dirty="0" smtClean="0">
                <a:latin typeface="Times New Roman" pitchFamily="18" charset="0"/>
              </a:rPr>
              <a:t> </a:t>
            </a:r>
            <a:r>
              <a:rPr lang="en-US" altLang="zh-CN" sz="2800" i="1" dirty="0" err="1" smtClean="0">
                <a:latin typeface="Times New Roman" pitchFamily="18" charset="0"/>
              </a:rPr>
              <a:t>t</a:t>
            </a:r>
            <a:r>
              <a:rPr lang="en-US" altLang="zh-CN" sz="2800" i="1" baseline="-25000" dirty="0" err="1" smtClean="0">
                <a:latin typeface="Times New Roman" pitchFamily="18" charset="0"/>
              </a:rPr>
              <a:t>ij</a:t>
            </a:r>
            <a:endParaRPr lang="en-US" altLang="zh-CN" sz="2800" i="1" u="sng" dirty="0" smtClean="0">
              <a:latin typeface="Times New Roman" pitchFamily="18" charset="0"/>
            </a:endParaRPr>
          </a:p>
          <a:p>
            <a:pPr lvl="2" algn="just" eaLnBrk="1" hangingPunct="1"/>
            <a:r>
              <a:rPr lang="en-US" altLang="zh-CN" sz="2400" dirty="0" smtClean="0">
                <a:latin typeface="Times New Roman" pitchFamily="18" charset="0"/>
              </a:rPr>
              <a:t>Each alternative </a:t>
            </a:r>
            <a:r>
              <a:rPr lang="en-US" altLang="zh-CN" sz="2400" i="1" dirty="0" err="1" smtClean="0">
                <a:latin typeface="Times New Roman" pitchFamily="18" charset="0"/>
              </a:rPr>
              <a:t>t</a:t>
            </a:r>
            <a:r>
              <a:rPr lang="en-US" altLang="zh-CN" sz="2400" i="1" baseline="-25000" dirty="0" err="1" smtClean="0">
                <a:latin typeface="Times New Roman" pitchFamily="18" charset="0"/>
              </a:rPr>
              <a:t>ij</a:t>
            </a:r>
            <a:r>
              <a:rPr lang="en-US" altLang="zh-CN" sz="2400" i="1" baseline="-25000" dirty="0" smtClean="0">
                <a:latin typeface="Times New Roman" pitchFamily="18" charset="0"/>
              </a:rPr>
              <a:t> </a:t>
            </a:r>
            <a:r>
              <a:rPr lang="en-US" altLang="zh-CN" sz="2400" dirty="0" smtClean="0">
                <a:latin typeface="Times New Roman" pitchFamily="18" charset="0"/>
              </a:rPr>
              <a:t>represents one possible instance of the data entity </a:t>
            </a:r>
            <a:r>
              <a:rPr lang="en-US" altLang="zh-CN" sz="2400" i="1" dirty="0" err="1" smtClean="0">
                <a:latin typeface="Times New Roman" pitchFamily="18" charset="0"/>
              </a:rPr>
              <a:t>t</a:t>
            </a:r>
            <a:r>
              <a:rPr lang="en-US" altLang="zh-CN" sz="2400" i="1" baseline="-25000" dirty="0" err="1" smtClean="0">
                <a:latin typeface="Times New Roman" pitchFamily="18" charset="0"/>
              </a:rPr>
              <a:t>i</a:t>
            </a:r>
            <a:r>
              <a:rPr lang="en-US" altLang="zh-CN" sz="2400" dirty="0" smtClean="0">
                <a:latin typeface="Times New Roman" pitchFamily="18" charset="0"/>
              </a:rPr>
              <a:t> that may appear in reality</a:t>
            </a:r>
          </a:p>
          <a:p>
            <a:pPr lvl="2" algn="just" eaLnBrk="1" hangingPunct="1"/>
            <a:r>
              <a:rPr lang="en-US" altLang="zh-CN" sz="2400" dirty="0" smtClean="0">
                <a:latin typeface="Times New Roman" pitchFamily="18" charset="0"/>
              </a:rPr>
              <a:t>Each alternative </a:t>
            </a:r>
            <a:r>
              <a:rPr lang="en-US" altLang="zh-CN" sz="2400" i="1" dirty="0" err="1" smtClean="0">
                <a:latin typeface="Times New Roman" pitchFamily="18" charset="0"/>
              </a:rPr>
              <a:t>t</a:t>
            </a:r>
            <a:r>
              <a:rPr lang="en-US" altLang="zh-CN" sz="2400" i="1" baseline="-25000" dirty="0" err="1" smtClean="0">
                <a:latin typeface="Times New Roman" pitchFamily="18" charset="0"/>
              </a:rPr>
              <a:t>ij</a:t>
            </a:r>
            <a:r>
              <a:rPr lang="en-US" altLang="zh-CN" sz="2400" i="1" baseline="-25000" dirty="0" smtClean="0">
                <a:latin typeface="Times New Roman" pitchFamily="18" charset="0"/>
              </a:rPr>
              <a:t> </a:t>
            </a:r>
            <a:r>
              <a:rPr lang="en-US" altLang="zh-CN" sz="2400" dirty="0" smtClean="0">
                <a:latin typeface="Times New Roman" pitchFamily="18" charset="0"/>
              </a:rPr>
              <a:t>is associated with an </a:t>
            </a:r>
            <a:r>
              <a:rPr lang="en-US" altLang="zh-CN" sz="2400" i="1" u="sng" dirty="0" smtClean="0">
                <a:latin typeface="Times New Roman" pitchFamily="18" charset="0"/>
              </a:rPr>
              <a:t>existence probability</a:t>
            </a:r>
            <a:r>
              <a:rPr lang="en-US" altLang="zh-CN" sz="2400" dirty="0" smtClean="0">
                <a:latin typeface="Times New Roman" pitchFamily="18" charset="0"/>
              </a:rPr>
              <a:t> </a:t>
            </a:r>
            <a:r>
              <a:rPr lang="en-US" altLang="zh-CN" sz="2400" i="1" dirty="0" err="1" smtClean="0">
                <a:latin typeface="Times New Roman" pitchFamily="18" charset="0"/>
              </a:rPr>
              <a:t>t</a:t>
            </a:r>
            <a:r>
              <a:rPr lang="en-US" altLang="zh-CN" sz="2400" i="1" baseline="-25000" dirty="0" err="1" smtClean="0">
                <a:latin typeface="Times New Roman" pitchFamily="18" charset="0"/>
              </a:rPr>
              <a:t>ij</a:t>
            </a:r>
            <a:r>
              <a:rPr lang="en-US" altLang="zh-CN" sz="2400" dirty="0" err="1" smtClean="0">
                <a:latin typeface="Times New Roman" pitchFamily="18" charset="0"/>
              </a:rPr>
              <a:t>.</a:t>
            </a:r>
            <a:r>
              <a:rPr lang="en-US" altLang="zh-CN" sz="2400" i="1" dirty="0" err="1" smtClean="0">
                <a:latin typeface="Times New Roman" pitchFamily="18" charset="0"/>
              </a:rPr>
              <a:t>p</a:t>
            </a:r>
            <a:r>
              <a:rPr lang="en-US" altLang="zh-CN" sz="2400" baseline="-25000" dirty="0" smtClean="0">
                <a:latin typeface="Times New Roman" pitchFamily="18" charset="0"/>
              </a:rPr>
              <a:t>,</a:t>
            </a:r>
            <a:r>
              <a:rPr lang="en-US" altLang="zh-CN" sz="2400" dirty="0" smtClean="0">
                <a:latin typeface="Times New Roman" pitchFamily="18" charset="0"/>
              </a:rPr>
              <a:t> such that ∑</a:t>
            </a:r>
            <a:r>
              <a:rPr lang="en-US" altLang="zh-CN" sz="2400" baseline="-25000" dirty="0" smtClean="0">
                <a:latin typeface="Times New Roman" pitchFamily="18" charset="0"/>
                <a:sym typeface="Symbol"/>
              </a:rPr>
              <a:t></a:t>
            </a:r>
            <a:r>
              <a:rPr lang="en-US" altLang="zh-CN" sz="2400" i="1" baseline="-25000" dirty="0" smtClean="0">
                <a:latin typeface="Times New Roman" pitchFamily="18" charset="0"/>
              </a:rPr>
              <a:t>j</a:t>
            </a:r>
            <a:r>
              <a:rPr lang="en-US" altLang="zh-CN" sz="2400" dirty="0" smtClean="0">
                <a:latin typeface="Times New Roman" pitchFamily="18" charset="0"/>
              </a:rPr>
              <a:t> </a:t>
            </a:r>
            <a:r>
              <a:rPr lang="en-US" altLang="zh-CN" sz="2400" i="1" dirty="0" err="1" smtClean="0">
                <a:latin typeface="Times New Roman" pitchFamily="18" charset="0"/>
              </a:rPr>
              <a:t>t</a:t>
            </a:r>
            <a:r>
              <a:rPr lang="en-US" altLang="zh-CN" sz="2400" i="1" baseline="-25000" dirty="0" err="1" smtClean="0">
                <a:latin typeface="Times New Roman" pitchFamily="18" charset="0"/>
              </a:rPr>
              <a:t>ij</a:t>
            </a:r>
            <a:r>
              <a:rPr lang="en-US" altLang="zh-CN" sz="2400" dirty="0" err="1" smtClean="0">
                <a:latin typeface="Times New Roman" pitchFamily="18" charset="0"/>
              </a:rPr>
              <a:t>.</a:t>
            </a:r>
            <a:r>
              <a:rPr lang="en-US" altLang="zh-CN" sz="2400" i="1" dirty="0" err="1" smtClean="0">
                <a:latin typeface="Times New Roman" pitchFamily="18" charset="0"/>
              </a:rPr>
              <a:t>p</a:t>
            </a:r>
            <a:r>
              <a:rPr lang="en-US" altLang="zh-CN" sz="2400" dirty="0" smtClean="0">
                <a:latin typeface="Times New Roman" pitchFamily="18" charset="0"/>
              </a:rPr>
              <a:t> ≤ 1</a:t>
            </a:r>
            <a:endParaRPr lang="en-US" altLang="zh-CN" sz="2400" i="1" baseline="-25000" dirty="0" smtClean="0">
              <a:latin typeface="Times New Roman" pitchFamily="18" charset="0"/>
            </a:endParaRPr>
          </a:p>
          <a:p>
            <a:pPr lvl="2" algn="just" eaLnBrk="1" hangingPunct="1"/>
            <a:r>
              <a:rPr lang="en-US" altLang="zh-CN" sz="2400" dirty="0" smtClean="0">
                <a:latin typeface="Times New Roman" pitchFamily="18" charset="0"/>
              </a:rPr>
              <a:t>Alternatives in the same </a:t>
            </a:r>
            <a:r>
              <a:rPr lang="en-US" altLang="zh-CN" sz="2400" i="1" dirty="0" smtClean="0">
                <a:latin typeface="Times New Roman" pitchFamily="18" charset="0"/>
              </a:rPr>
              <a:t>x</a:t>
            </a:r>
            <a:r>
              <a:rPr lang="en-US" altLang="zh-CN" sz="2400" dirty="0" smtClean="0">
                <a:latin typeface="Times New Roman" pitchFamily="18" charset="0"/>
              </a:rPr>
              <a:t>-tuple are </a:t>
            </a:r>
            <a:r>
              <a:rPr lang="en-US" altLang="zh-CN" sz="2400" i="1" u="sng" dirty="0" smtClean="0">
                <a:latin typeface="Times New Roman" pitchFamily="18" charset="0"/>
              </a:rPr>
              <a:t>mutually exclusive</a:t>
            </a:r>
          </a:p>
          <a:p>
            <a:pPr lvl="1" algn="just" eaLnBrk="1" hangingPunct="1"/>
            <a:endParaRPr lang="en-US" altLang="zh-CN" sz="2800" u="sng" dirty="0" smtClean="0">
              <a:latin typeface="Times New Roman" pitchFamily="18" charset="0"/>
            </a:endParaRPr>
          </a:p>
        </p:txBody>
      </p:sp>
    </p:spTree>
    <p:extLst>
      <p:ext uri="{BB962C8B-B14F-4D97-AF65-F5344CB8AC3E}">
        <p14:creationId xmlns:p14="http://schemas.microsoft.com/office/powerpoint/2010/main" val="43923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latin typeface="Times New Roman" pitchFamily="18" charset="0"/>
              </a:rPr>
              <a:t>Example of Tuple Uncertainty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199" y="1600200"/>
            <a:ext cx="7850685" cy="4530725"/>
          </a:xfrm>
        </p:spPr>
        <p:txBody>
          <a:bodyPr/>
          <a:lstStyle/>
          <a:p>
            <a:pPr algn="just"/>
            <a:r>
              <a:rPr lang="en-US" dirty="0" smtClean="0">
                <a:latin typeface="Times New Roman" pitchFamily="18" charset="0"/>
                <a:cs typeface="Times New Roman" pitchFamily="18" charset="0"/>
              </a:rPr>
              <a:t>Probabilistic databases</a:t>
            </a:r>
          </a:p>
          <a:p>
            <a:pPr lvl="1" algn="just"/>
            <a:r>
              <a:rPr lang="en-US" sz="2800" i="1"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-tuples</a:t>
            </a:r>
          </a:p>
          <a:p>
            <a:pPr lvl="2" algn="just"/>
            <a:r>
              <a:rPr lang="en-US" sz="2400" dirty="0" smtClean="0">
                <a:latin typeface="Times New Roman" pitchFamily="18" charset="0"/>
                <a:cs typeface="Times New Roman" pitchFamily="18" charset="0"/>
              </a:rPr>
              <a:t>Person IDs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b</a:t>
            </a:r>
          </a:p>
          <a:p>
            <a:pPr lvl="2" algn="just"/>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b </a:t>
            </a:r>
            <a:r>
              <a:rPr lang="en-US" sz="2400" dirty="0" smtClean="0">
                <a:latin typeface="Times New Roman" pitchFamily="18" charset="0"/>
                <a:cs typeface="Times New Roman" pitchFamily="18" charset="0"/>
              </a:rPr>
              <a:t>are independent of each other</a:t>
            </a:r>
          </a:p>
          <a:p>
            <a:pPr lvl="1" algn="just"/>
            <a:r>
              <a:rPr lang="en-US" sz="2800" dirty="0">
                <a:latin typeface="Times New Roman" pitchFamily="18" charset="0"/>
                <a:cs typeface="Times New Roman" pitchFamily="18" charset="0"/>
              </a:rPr>
              <a:t>A</a:t>
            </a:r>
            <a:r>
              <a:rPr lang="en-US" sz="2800" dirty="0" smtClean="0">
                <a:latin typeface="Times New Roman" pitchFamily="18" charset="0"/>
                <a:cs typeface="Times New Roman" pitchFamily="18" charset="0"/>
              </a:rPr>
              <a:t>lternatives</a:t>
            </a:r>
          </a:p>
          <a:p>
            <a:pPr lvl="2" algn="just"/>
            <a:r>
              <a:rPr lang="en-US" sz="2400" dirty="0" smtClean="0">
                <a:latin typeface="Times New Roman" pitchFamily="18" charset="0"/>
                <a:cs typeface="Times New Roman" pitchFamily="18" charset="0"/>
              </a:rPr>
              <a:t>Person ID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a</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p>
          <a:p>
            <a:pPr lvl="2" algn="just"/>
            <a:r>
              <a:rPr lang="en-US" sz="2400" dirty="0" smtClean="0">
                <a:latin typeface="Times New Roman" pitchFamily="18" charset="0"/>
                <a:cs typeface="Times New Roman" pitchFamily="18" charset="0"/>
              </a:rPr>
              <a:t>Person ID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b</a:t>
            </a:r>
            <a:r>
              <a:rPr lang="en-US"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a:p>
            <a:pPr lvl="2" algn="just"/>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erson (e.g.,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has </a:t>
            </a:r>
            <a:r>
              <a:rPr lang="en-US" sz="2400" i="1" u="sng" dirty="0" smtClean="0">
                <a:latin typeface="Times New Roman" pitchFamily="18" charset="0"/>
                <a:cs typeface="Times New Roman" pitchFamily="18" charset="0"/>
              </a:rPr>
              <a:t>at most one</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possible instance (witness person </a:t>
            </a:r>
            <a:r>
              <a:rPr lang="en-US" sz="2400" i="1" dirty="0" smtClean="0">
                <a:latin typeface="Times New Roman" pitchFamily="18" charset="0"/>
                <a:cs typeface="Times New Roman" pitchFamily="18" charset="0"/>
              </a:rPr>
              <a:t>a</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or </a:t>
            </a:r>
            <a:r>
              <a:rPr lang="en-US" sz="2400" i="1" dirty="0" smtClean="0">
                <a:latin typeface="Times New Roman" pitchFamily="18" charset="0"/>
                <a:cs typeface="Times New Roman" pitchFamily="18" charset="0"/>
              </a:rPr>
              <a:t>a</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appearing in reality (i.e., to be true)</a:t>
            </a:r>
          </a:p>
        </p:txBody>
      </p:sp>
      <p:sp>
        <p:nvSpPr>
          <p:cNvPr id="4" name="Slide Number Placeholder 3"/>
          <p:cNvSpPr>
            <a:spLocks noGrp="1"/>
          </p:cNvSpPr>
          <p:nvPr>
            <p:ph type="sldNum" sz="quarter" idx="12"/>
          </p:nvPr>
        </p:nvSpPr>
        <p:spPr/>
        <p:txBody>
          <a:bodyPr/>
          <a:lstStyle/>
          <a:p>
            <a:fld id="{C68EDB1A-060A-4E3F-B35D-E6BA25721345}" type="slidenum">
              <a:rPr lang="en-US" smtClean="0"/>
              <a:pPr/>
              <a:t>14</a:t>
            </a:fld>
            <a:endParaRPr lang="en-US" dirty="0"/>
          </a:p>
        </p:txBody>
      </p:sp>
      <p:graphicFrame>
        <p:nvGraphicFramePr>
          <p:cNvPr id="5" name="Group 75"/>
          <p:cNvGraphicFramePr>
            <a:graphicFrameLocks noGrp="1"/>
          </p:cNvGraphicFramePr>
          <p:nvPr>
            <p:extLst>
              <p:ext uri="{D42A27DB-BD31-4B8C-83A1-F6EECF244321}">
                <p14:modId xmlns:p14="http://schemas.microsoft.com/office/powerpoint/2010/main" val="2299759212"/>
              </p:ext>
            </p:extLst>
          </p:nvPr>
        </p:nvGraphicFramePr>
        <p:xfrm>
          <a:off x="4572001" y="1169752"/>
          <a:ext cx="4035252" cy="1746072"/>
        </p:xfrm>
        <a:graphic>
          <a:graphicData uri="http://schemas.openxmlformats.org/drawingml/2006/table">
            <a:tbl>
              <a:tblPr/>
              <a:tblGrid>
                <a:gridCol w="914399"/>
                <a:gridCol w="1025625"/>
                <a:gridCol w="1086415"/>
                <a:gridCol w="1008813"/>
              </a:tblGrid>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Person ID</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Witness ID</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Location</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Prob.</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1</a:t>
                      </a:r>
                      <a:endParaRPr kumimoji="0" lang="en-US" sz="1800" b="0"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X</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0.5</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Y</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Z</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0.8</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8" name="Text Box 5"/>
          <p:cNvSpPr txBox="1">
            <a:spLocks noChangeArrowheads="1"/>
          </p:cNvSpPr>
          <p:nvPr/>
        </p:nvSpPr>
        <p:spPr bwMode="auto">
          <a:xfrm>
            <a:off x="5410200" y="2909888"/>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latin typeface="Times New Roman" pitchFamily="18" charset="0"/>
              </a:rPr>
              <a:t>probabilistic database</a:t>
            </a:r>
          </a:p>
        </p:txBody>
      </p:sp>
    </p:spTree>
    <p:extLst>
      <p:ext uri="{BB962C8B-B14F-4D97-AF65-F5344CB8AC3E}">
        <p14:creationId xmlns:p14="http://schemas.microsoft.com/office/powerpoint/2010/main" val="77770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75000"/>
                  </a:schemeClr>
                </a:solidFill>
                <a:latin typeface="Times New Roman" pitchFamily="18" charset="0"/>
              </a:rPr>
              <a:t>Introduction</a:t>
            </a:r>
          </a:p>
          <a:p>
            <a:pPr algn="just" eaLnBrk="1" hangingPunct="1"/>
            <a:r>
              <a:rPr lang="en-US" altLang="zh-CN" sz="3200" dirty="0" smtClean="0">
                <a:solidFill>
                  <a:schemeClr val="bg1">
                    <a:lumMod val="75000"/>
                  </a:schemeClr>
                </a:solidFill>
                <a:latin typeface="Times New Roman" pitchFamily="18" charset="0"/>
              </a:rPr>
              <a:t>Uncertain Data Model</a:t>
            </a:r>
          </a:p>
          <a:p>
            <a:pPr algn="just" eaLnBrk="1" hangingPunct="1"/>
            <a:r>
              <a:rPr lang="en-US" altLang="zh-CN" sz="3200" dirty="0" smtClean="0">
                <a:latin typeface="Times New Roman" pitchFamily="18" charset="0"/>
              </a:rPr>
              <a:t>Possible Worlds</a:t>
            </a:r>
          </a:p>
          <a:p>
            <a:pPr algn="just" eaLnBrk="1" hangingPunct="1"/>
            <a:r>
              <a:rPr lang="en-US" altLang="zh-CN" sz="3200" dirty="0" smtClean="0">
                <a:solidFill>
                  <a:schemeClr val="bg1">
                    <a:lumMod val="75000"/>
                  </a:schemeClr>
                </a:solidFill>
                <a:latin typeface="Times New Roman" pitchFamily="18" charset="0"/>
              </a:rPr>
              <a:t>Correlated Uncertain Data </a:t>
            </a:r>
          </a:p>
          <a:p>
            <a:pPr algn="just" eaLnBrk="1" hangingPunct="1"/>
            <a:r>
              <a:rPr lang="en-US" altLang="zh-CN" sz="3200" dirty="0" smtClean="0">
                <a:solidFill>
                  <a:schemeClr val="bg1">
                    <a:lumMod val="75000"/>
                  </a:schemeClr>
                </a:solidFill>
                <a:latin typeface="Times New Roman" pitchFamily="18" charset="0"/>
              </a:rPr>
              <a:t>Summary</a:t>
            </a: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217281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16</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Example of Possible Worlds</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Previous example</a:t>
            </a:r>
          </a:p>
          <a:p>
            <a:pPr lvl="1" algn="just"/>
            <a:r>
              <a:rPr lang="en-US" sz="2800" dirty="0" smtClean="0">
                <a:latin typeface="Times New Roman" pitchFamily="18" charset="0"/>
              </a:rPr>
              <a:t>In reality, each person, </a:t>
            </a:r>
            <a:r>
              <a:rPr lang="en-US" sz="2800" i="1" dirty="0" smtClean="0">
                <a:latin typeface="Times New Roman" pitchFamily="18" charset="0"/>
              </a:rPr>
              <a:t>a </a:t>
            </a:r>
            <a:r>
              <a:rPr lang="en-US" sz="2800" dirty="0" smtClean="0">
                <a:latin typeface="Times New Roman" pitchFamily="18" charset="0"/>
              </a:rPr>
              <a:t>or </a:t>
            </a:r>
            <a:r>
              <a:rPr lang="en-US" sz="2800" i="1" dirty="0" smtClean="0">
                <a:latin typeface="Times New Roman" pitchFamily="18" charset="0"/>
              </a:rPr>
              <a:t>b</a:t>
            </a:r>
            <a:r>
              <a:rPr lang="en-US" sz="2800" dirty="0" smtClean="0">
                <a:latin typeface="Times New Roman" pitchFamily="18" charset="0"/>
              </a:rPr>
              <a:t>, can be located at one place at a timestamp</a:t>
            </a:r>
          </a:p>
          <a:p>
            <a:pPr lvl="1" algn="just" eaLnBrk="1" hangingPunct="1"/>
            <a:r>
              <a:rPr lang="en-US" altLang="zh-CN" sz="2800" dirty="0" smtClean="0">
                <a:latin typeface="Times New Roman" pitchFamily="18" charset="0"/>
              </a:rPr>
              <a:t>Thus, for each person ID, at most one witness tuple is true</a:t>
            </a:r>
          </a:p>
          <a:p>
            <a:pPr lvl="1" algn="just" eaLnBrk="1" hangingPunct="1"/>
            <a:r>
              <a:rPr lang="en-US" altLang="zh-CN" sz="2800" dirty="0" smtClean="0">
                <a:latin typeface="Times New Roman" pitchFamily="18" charset="0"/>
              </a:rPr>
              <a:t>E.g., </a:t>
            </a:r>
            <a:r>
              <a:rPr lang="en-US" altLang="zh-CN" sz="2800" i="1" dirty="0" smtClean="0">
                <a:latin typeface="Times New Roman" pitchFamily="18" charset="0"/>
              </a:rPr>
              <a:t>a</a:t>
            </a:r>
            <a:r>
              <a:rPr lang="en-US" altLang="zh-CN" sz="2800" baseline="-25000" dirty="0" smtClean="0">
                <a:latin typeface="Times New Roman" pitchFamily="18" charset="0"/>
              </a:rPr>
              <a:t>1</a:t>
            </a:r>
            <a:r>
              <a:rPr lang="en-US" altLang="zh-CN" sz="2800" dirty="0" smtClean="0">
                <a:latin typeface="Times New Roman" pitchFamily="18" charset="0"/>
              </a:rPr>
              <a:t> and </a:t>
            </a:r>
            <a:r>
              <a:rPr lang="en-US" altLang="zh-CN" sz="2800" i="1" dirty="0" smtClean="0">
                <a:latin typeface="Times New Roman" pitchFamily="18" charset="0"/>
              </a:rPr>
              <a:t>b</a:t>
            </a:r>
            <a:r>
              <a:rPr lang="en-US" altLang="zh-CN" sz="2800" baseline="-25000" dirty="0" smtClean="0">
                <a:latin typeface="Times New Roman" pitchFamily="18" charset="0"/>
              </a:rPr>
              <a:t>1</a:t>
            </a:r>
            <a:endParaRPr lang="en-US" altLang="zh-CN" sz="2800" dirty="0" smtClean="0">
              <a:latin typeface="Times New Roman" pitchFamily="18" charset="0"/>
            </a:endParaRPr>
          </a:p>
          <a:p>
            <a:pPr algn="just" eaLnBrk="1" hangingPunct="1"/>
            <a:endParaRPr lang="en-US" altLang="zh-CN" sz="3200" dirty="0" smtClean="0">
              <a:latin typeface="Times New Roman" pitchFamily="18" charset="0"/>
            </a:endParaRPr>
          </a:p>
        </p:txBody>
      </p:sp>
      <p:sp>
        <p:nvSpPr>
          <p:cNvPr id="7" name="Text Box 5"/>
          <p:cNvSpPr txBox="1">
            <a:spLocks noChangeArrowheads="1"/>
          </p:cNvSpPr>
          <p:nvPr/>
        </p:nvSpPr>
        <p:spPr bwMode="auto">
          <a:xfrm>
            <a:off x="5322974" y="5638800"/>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latin typeface="Times New Roman" pitchFamily="18" charset="0"/>
              </a:rPr>
              <a:t>probabilistic database</a:t>
            </a:r>
          </a:p>
        </p:txBody>
      </p:sp>
      <p:graphicFrame>
        <p:nvGraphicFramePr>
          <p:cNvPr id="10" name="Group 75"/>
          <p:cNvGraphicFramePr>
            <a:graphicFrameLocks noGrp="1"/>
          </p:cNvGraphicFramePr>
          <p:nvPr>
            <p:extLst>
              <p:ext uri="{D42A27DB-BD31-4B8C-83A1-F6EECF244321}">
                <p14:modId xmlns:p14="http://schemas.microsoft.com/office/powerpoint/2010/main" val="2990064703"/>
              </p:ext>
            </p:extLst>
          </p:nvPr>
        </p:nvGraphicFramePr>
        <p:xfrm>
          <a:off x="4422948" y="3886200"/>
          <a:ext cx="4035252" cy="1746072"/>
        </p:xfrm>
        <a:graphic>
          <a:graphicData uri="http://schemas.openxmlformats.org/drawingml/2006/table">
            <a:tbl>
              <a:tblPr/>
              <a:tblGrid>
                <a:gridCol w="914399"/>
                <a:gridCol w="1025625"/>
                <a:gridCol w="1086415"/>
                <a:gridCol w="1008813"/>
              </a:tblGrid>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Person ID</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Witness ID</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Location</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Prob.</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1</a:t>
                      </a:r>
                      <a:endParaRPr kumimoji="0" lang="en-US" sz="1800" b="0"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X</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0.5</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Y</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Z</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0.8</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3371890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Possible Worlds in the Previous Example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Possible Ground Truth</a:t>
            </a:r>
          </a:p>
          <a:p>
            <a:pPr lvl="1" algn="just"/>
            <a:r>
              <a:rPr lang="en-US" sz="2800" i="1" dirty="0" smtClean="0">
                <a:latin typeface="Times New Roman" pitchFamily="18" charset="0"/>
              </a:rPr>
              <a:t>PW</a:t>
            </a:r>
            <a:r>
              <a:rPr lang="en-US" sz="2800" baseline="-25000" dirty="0" smtClean="0">
                <a:latin typeface="Times New Roman" pitchFamily="18" charset="0"/>
              </a:rPr>
              <a:t>1 </a:t>
            </a:r>
            <a:r>
              <a:rPr lang="en-US" sz="2800" dirty="0" smtClean="0">
                <a:latin typeface="Times New Roman" pitchFamily="18" charset="0"/>
              </a:rPr>
              <a:t> = {</a:t>
            </a:r>
            <a:r>
              <a:rPr lang="en-US" sz="2800" i="1" dirty="0" smtClean="0">
                <a:latin typeface="Times New Roman" pitchFamily="18" charset="0"/>
              </a:rPr>
              <a:t>a</a:t>
            </a:r>
            <a:r>
              <a:rPr lang="en-US" sz="2800" baseline="-25000" dirty="0" smtClean="0">
                <a:latin typeface="Times New Roman" pitchFamily="18" charset="0"/>
              </a:rPr>
              <a:t>1</a:t>
            </a:r>
            <a:r>
              <a:rPr lang="en-US" sz="2800" dirty="0" smtClean="0">
                <a:latin typeface="Times New Roman" pitchFamily="18" charset="0"/>
              </a:rPr>
              <a:t>, </a:t>
            </a:r>
            <a:r>
              <a:rPr lang="en-US" sz="2800" i="1" dirty="0" smtClean="0">
                <a:solidFill>
                  <a:srgbClr val="FF00FF"/>
                </a:solidFill>
                <a:latin typeface="Times New Roman" pitchFamily="18" charset="0"/>
              </a:rPr>
              <a:t>b</a:t>
            </a:r>
            <a:r>
              <a:rPr lang="en-US" sz="2800" baseline="-25000" dirty="0" smtClean="0">
                <a:solidFill>
                  <a:srgbClr val="FF00FF"/>
                </a:solidFill>
                <a:latin typeface="Times New Roman" pitchFamily="18" charset="0"/>
              </a:rPr>
              <a:t>1</a:t>
            </a:r>
            <a:r>
              <a:rPr lang="en-US" sz="2800" dirty="0" smtClean="0">
                <a:latin typeface="Times New Roman" pitchFamily="18" charset="0"/>
              </a:rPr>
              <a:t>}</a:t>
            </a:r>
          </a:p>
          <a:p>
            <a:pPr lvl="2" algn="just"/>
            <a:r>
              <a:rPr lang="en-US" sz="2400" i="1" dirty="0" err="1" smtClean="0">
                <a:latin typeface="Times New Roman" pitchFamily="18" charset="0"/>
              </a:rPr>
              <a:t>Pr</a:t>
            </a:r>
            <a:r>
              <a:rPr lang="en-US" sz="2400" dirty="0" smtClean="0">
                <a:latin typeface="Times New Roman" pitchFamily="18" charset="0"/>
              </a:rPr>
              <a:t>{</a:t>
            </a:r>
            <a:r>
              <a:rPr lang="en-US" sz="2400" i="1" dirty="0" smtClean="0">
                <a:latin typeface="Times New Roman" pitchFamily="18" charset="0"/>
              </a:rPr>
              <a:t>PW</a:t>
            </a:r>
            <a:r>
              <a:rPr lang="en-US" sz="2400" baseline="-25000" dirty="0" smtClean="0">
                <a:latin typeface="Times New Roman" pitchFamily="18" charset="0"/>
              </a:rPr>
              <a:t>1</a:t>
            </a:r>
            <a:r>
              <a:rPr lang="en-US" sz="2400" dirty="0" smtClean="0">
                <a:latin typeface="Times New Roman" pitchFamily="18" charset="0"/>
              </a:rPr>
              <a:t>} = </a:t>
            </a:r>
            <a:r>
              <a:rPr kumimoji="0" lang="en-US" sz="2400" b="0" i="0" u="none" strike="noStrike" cap="none" normalizeH="0" baseline="0" dirty="0" smtClean="0">
                <a:ln>
                  <a:noFill/>
                </a:ln>
                <a:solidFill>
                  <a:schemeClr val="tx1"/>
                </a:solidFill>
                <a:effectLst/>
                <a:latin typeface="Times New Roman" pitchFamily="18" charset="0"/>
              </a:rPr>
              <a:t>0.5 </a:t>
            </a:r>
            <a:r>
              <a:rPr kumimoji="0" lang="en-US" sz="2400" b="0" i="0" u="none" strike="noStrike" cap="none" normalizeH="0" baseline="0" dirty="0" smtClean="0">
                <a:ln>
                  <a:noFill/>
                </a:ln>
                <a:solidFill>
                  <a:schemeClr val="tx1"/>
                </a:solidFill>
                <a:effectLst/>
                <a:latin typeface="Times New Roman" pitchFamily="18" charset="0"/>
                <a:sym typeface="Symbol"/>
              </a:rPr>
              <a:t> 0.8 </a:t>
            </a:r>
            <a:endParaRPr lang="en-US" sz="2400" dirty="0" smtClean="0">
              <a:latin typeface="Times New Roman" pitchFamily="18" charset="0"/>
            </a:endParaRPr>
          </a:p>
          <a:p>
            <a:pPr lvl="1" algn="just"/>
            <a:r>
              <a:rPr lang="en-US" sz="2800" i="1" dirty="0" smtClean="0">
                <a:latin typeface="Times New Roman" pitchFamily="18" charset="0"/>
              </a:rPr>
              <a:t>PW</a:t>
            </a:r>
            <a:r>
              <a:rPr lang="en-US" sz="2800" baseline="-25000" dirty="0" smtClean="0">
                <a:latin typeface="Times New Roman" pitchFamily="18" charset="0"/>
              </a:rPr>
              <a:t>3 </a:t>
            </a:r>
            <a:r>
              <a:rPr lang="en-US" sz="2800" dirty="0" smtClean="0">
                <a:latin typeface="Times New Roman" pitchFamily="18" charset="0"/>
              </a:rPr>
              <a:t> = {</a:t>
            </a:r>
            <a:r>
              <a:rPr lang="en-US" sz="2800" i="1" dirty="0" smtClean="0">
                <a:latin typeface="Times New Roman" pitchFamily="18" charset="0"/>
              </a:rPr>
              <a:t>a</a:t>
            </a:r>
            <a:r>
              <a:rPr lang="en-US" sz="2800" baseline="-25000" dirty="0" smtClean="0">
                <a:latin typeface="Times New Roman" pitchFamily="18" charset="0"/>
              </a:rPr>
              <a:t>1</a:t>
            </a:r>
            <a:r>
              <a:rPr lang="en-US" sz="2800" dirty="0" smtClean="0">
                <a:latin typeface="Times New Roman" pitchFamily="18" charset="0"/>
              </a:rPr>
              <a:t>}</a:t>
            </a:r>
          </a:p>
          <a:p>
            <a:pPr lvl="2" algn="just"/>
            <a:r>
              <a:rPr lang="en-US" sz="2400" i="1" dirty="0" err="1" smtClean="0">
                <a:latin typeface="Times New Roman" pitchFamily="18" charset="0"/>
              </a:rPr>
              <a:t>Pr</a:t>
            </a:r>
            <a:r>
              <a:rPr lang="en-US" sz="2400" dirty="0" smtClean="0">
                <a:latin typeface="Times New Roman" pitchFamily="18" charset="0"/>
              </a:rPr>
              <a:t>{</a:t>
            </a:r>
            <a:r>
              <a:rPr lang="en-US" sz="2400" i="1" dirty="0" smtClean="0">
                <a:latin typeface="Times New Roman" pitchFamily="18" charset="0"/>
              </a:rPr>
              <a:t>PW</a:t>
            </a:r>
            <a:r>
              <a:rPr lang="en-US" sz="2400" baseline="-25000" dirty="0" smtClean="0">
                <a:latin typeface="Times New Roman" pitchFamily="18" charset="0"/>
              </a:rPr>
              <a:t>3</a:t>
            </a:r>
            <a:r>
              <a:rPr lang="en-US" sz="2400" dirty="0" smtClean="0">
                <a:latin typeface="Times New Roman" pitchFamily="18" charset="0"/>
              </a:rPr>
              <a:t>} </a:t>
            </a:r>
          </a:p>
          <a:p>
            <a:pPr marL="671512" lvl="2" indent="0" algn="just">
              <a:buNone/>
            </a:pPr>
            <a:r>
              <a:rPr lang="en-US" sz="2400" dirty="0">
                <a:latin typeface="Times New Roman" pitchFamily="18" charset="0"/>
              </a:rPr>
              <a:t> </a:t>
            </a:r>
            <a:r>
              <a:rPr lang="en-US" sz="2400" dirty="0" smtClean="0">
                <a:latin typeface="Times New Roman" pitchFamily="18" charset="0"/>
              </a:rPr>
              <a:t>   = </a:t>
            </a:r>
            <a:r>
              <a:rPr kumimoji="0" lang="en-US" sz="2400" b="0" i="0" u="none" strike="noStrike" cap="none" normalizeH="0" baseline="0" dirty="0" smtClean="0">
                <a:ln>
                  <a:noFill/>
                </a:ln>
                <a:solidFill>
                  <a:schemeClr val="tx1"/>
                </a:solidFill>
                <a:effectLst/>
                <a:latin typeface="Times New Roman" pitchFamily="18" charset="0"/>
              </a:rPr>
              <a:t>0.5 </a:t>
            </a:r>
            <a:r>
              <a:rPr kumimoji="0" lang="en-US" sz="2400" b="0" i="0" u="none" strike="noStrike" cap="none" normalizeH="0" baseline="0" dirty="0" smtClean="0">
                <a:ln>
                  <a:noFill/>
                </a:ln>
                <a:solidFill>
                  <a:schemeClr val="tx1"/>
                </a:solidFill>
                <a:effectLst/>
                <a:latin typeface="Times New Roman" pitchFamily="18" charset="0"/>
                <a:sym typeface="Symbol"/>
              </a:rPr>
              <a:t> (1-0.8) </a:t>
            </a:r>
            <a:endParaRPr lang="en-US" sz="2400" dirty="0" smtClean="0">
              <a:latin typeface="Times New Roman" pitchFamily="18" charset="0"/>
            </a:endParaRPr>
          </a:p>
          <a:p>
            <a:pPr lvl="1" algn="just" eaLnBrk="1" hangingPunct="1"/>
            <a:endParaRPr lang="en-US" altLang="zh-CN" sz="2800" dirty="0" smtClean="0">
              <a:latin typeface="Times New Roman" pitchFamily="18" charset="0"/>
            </a:endParaRPr>
          </a:p>
          <a:p>
            <a:pPr algn="just" eaLnBrk="1" hangingPunct="1"/>
            <a:endParaRPr lang="en-US" altLang="zh-CN" sz="3200" dirty="0" smtClean="0">
              <a:latin typeface="Times New Roman" pitchFamily="18" charset="0"/>
            </a:endParaRPr>
          </a:p>
        </p:txBody>
      </p:sp>
      <p:sp>
        <p:nvSpPr>
          <p:cNvPr id="7" name="Text Box 5"/>
          <p:cNvSpPr txBox="1">
            <a:spLocks noChangeArrowheads="1"/>
          </p:cNvSpPr>
          <p:nvPr/>
        </p:nvSpPr>
        <p:spPr bwMode="auto">
          <a:xfrm>
            <a:off x="5614434" y="2986088"/>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latin typeface="Times New Roman" pitchFamily="18" charset="0"/>
              </a:rPr>
              <a:t>probabilistic database</a:t>
            </a:r>
          </a:p>
        </p:txBody>
      </p:sp>
      <p:graphicFrame>
        <p:nvGraphicFramePr>
          <p:cNvPr id="8" name="Group 75"/>
          <p:cNvGraphicFramePr>
            <a:graphicFrameLocks noGrp="1"/>
          </p:cNvGraphicFramePr>
          <p:nvPr>
            <p:extLst>
              <p:ext uri="{D42A27DB-BD31-4B8C-83A1-F6EECF244321}">
                <p14:modId xmlns:p14="http://schemas.microsoft.com/office/powerpoint/2010/main" val="3888122186"/>
              </p:ext>
            </p:extLst>
          </p:nvPr>
        </p:nvGraphicFramePr>
        <p:xfrm>
          <a:off x="3505200" y="3460516"/>
          <a:ext cx="5450904" cy="2711684"/>
        </p:xfrm>
        <a:graphic>
          <a:graphicData uri="http://schemas.openxmlformats.org/drawingml/2006/table">
            <a:tbl>
              <a:tblPr/>
              <a:tblGrid>
                <a:gridCol w="2543755"/>
                <a:gridCol w="2907149"/>
              </a:tblGrid>
              <a:tr h="5040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Possible Worlds, </a:t>
                      </a:r>
                      <a:r>
                        <a:rPr kumimoji="0" lang="en-US" sz="1800" b="1" i="1" u="none" strike="noStrike" cap="none" normalizeH="0" baseline="0" dirty="0" err="1" smtClean="0">
                          <a:ln>
                            <a:noFill/>
                          </a:ln>
                          <a:solidFill>
                            <a:schemeClr val="tx1"/>
                          </a:solidFill>
                          <a:effectLst/>
                          <a:latin typeface="Times New Roman" pitchFamily="18" charset="0"/>
                        </a:rPr>
                        <a:t>PW</a:t>
                      </a:r>
                      <a:r>
                        <a:rPr kumimoji="0" lang="en-US" sz="1800" b="1" i="1" u="none" strike="noStrike" cap="none" normalizeH="0" baseline="-25000" dirty="0" err="1" smtClean="0">
                          <a:ln>
                            <a:noFill/>
                          </a:ln>
                          <a:solidFill>
                            <a:schemeClr val="tx1"/>
                          </a:solidFill>
                          <a:effectLst/>
                          <a:latin typeface="Times New Roman" pitchFamily="18" charset="0"/>
                        </a:rPr>
                        <a:t>i</a:t>
                      </a:r>
                      <a:endParaRPr kumimoji="0" lang="en-US" sz="1800" b="1"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Prob., </a:t>
                      </a:r>
                      <a:r>
                        <a:rPr kumimoji="0" lang="en-US" sz="1800" b="1" i="1" u="none" strike="noStrike" cap="none" normalizeH="0" baseline="0" dirty="0" err="1" smtClean="0">
                          <a:ln>
                            <a:noFill/>
                          </a:ln>
                          <a:solidFill>
                            <a:schemeClr val="tx1"/>
                          </a:solidFill>
                          <a:effectLst/>
                          <a:latin typeface="Times New Roman" pitchFamily="18" charset="0"/>
                        </a:rPr>
                        <a:t>Pr</a:t>
                      </a:r>
                      <a:r>
                        <a:rPr kumimoji="0" lang="en-US" sz="1800" b="1" i="0" u="none" strike="noStrike" cap="none" normalizeH="0" baseline="0" dirty="0" smtClean="0">
                          <a:ln>
                            <a:noFill/>
                          </a:ln>
                          <a:solidFill>
                            <a:schemeClr val="tx1"/>
                          </a:solidFill>
                          <a:effectLst/>
                          <a:latin typeface="Times New Roman" pitchFamily="18" charset="0"/>
                        </a:rPr>
                        <a:t>{</a:t>
                      </a:r>
                      <a:r>
                        <a:rPr kumimoji="0" lang="en-US" sz="1800" b="1" i="1" u="none" strike="noStrike" cap="none" normalizeH="0" baseline="0" dirty="0" err="1" smtClean="0">
                          <a:ln>
                            <a:noFill/>
                          </a:ln>
                          <a:solidFill>
                            <a:schemeClr val="tx1"/>
                          </a:solidFill>
                          <a:effectLst/>
                          <a:latin typeface="Times New Roman" pitchFamily="18" charset="0"/>
                        </a:rPr>
                        <a:t>PW</a:t>
                      </a:r>
                      <a:r>
                        <a:rPr kumimoji="0" lang="en-US" sz="1800" b="1" i="1" u="none" strike="noStrike" cap="none" normalizeH="0" baseline="-25000" dirty="0" err="1" smtClean="0">
                          <a:ln>
                            <a:noFill/>
                          </a:ln>
                          <a:solidFill>
                            <a:schemeClr val="tx1"/>
                          </a:solidFill>
                          <a:effectLst/>
                          <a:latin typeface="Times New Roman" pitchFamily="18" charset="0"/>
                        </a:rPr>
                        <a:t>i</a:t>
                      </a:r>
                      <a:r>
                        <a:rPr kumimoji="0" lang="en-US" sz="1800" b="1" i="0" u="none" strike="noStrike" cap="none" normalizeH="0" baseline="0" dirty="0" smtClean="0">
                          <a:ln>
                            <a:noFill/>
                          </a:ln>
                          <a:solidFill>
                            <a:schemeClr val="tx1"/>
                          </a:solidFill>
                          <a:effectLst/>
                          <a:latin typeface="Times New Roman" pitchFamily="18" charset="0"/>
                        </a:rPr>
                        <a:t>}</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1 </a:t>
                      </a:r>
                      <a:r>
                        <a:rPr kumimoji="0" lang="en-US" sz="1800" b="0" i="0" u="none" strike="noStrike" cap="none" normalizeH="0" baseline="0" dirty="0" smtClean="0">
                          <a:ln>
                            <a:noFill/>
                          </a:ln>
                          <a:solidFill>
                            <a:schemeClr val="tx1"/>
                          </a:solidFill>
                          <a:effectLst/>
                          <a:latin typeface="Times New Roman" pitchFamily="18" charset="0"/>
                        </a:rPr>
                        <a:t> = {</a:t>
                      </a: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1</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r>
                        <a:rPr kumimoji="0" lang="en-US" sz="1800" b="0" i="0" u="none" strike="noStrike" cap="none" normalizeH="0" baseline="0" dirty="0" smtClean="0">
                          <a:ln>
                            <a:noFill/>
                          </a:ln>
                          <a:solidFill>
                            <a:schemeClr val="tx1"/>
                          </a:solidFill>
                          <a:effectLst/>
                          <a:latin typeface="Times New Roman" pitchFamily="18" charset="0"/>
                        </a:rPr>
                        <a:t>}</a:t>
                      </a:r>
                      <a:endParaRPr kumimoji="0" lang="en-US" sz="1800" b="0"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0.5 </a:t>
                      </a:r>
                      <a:r>
                        <a:rPr kumimoji="0" lang="en-US" sz="1800" b="0" i="0" u="none" strike="noStrike" cap="none" normalizeH="0" baseline="0" dirty="0" smtClean="0">
                          <a:ln>
                            <a:noFill/>
                          </a:ln>
                          <a:solidFill>
                            <a:schemeClr val="tx1"/>
                          </a:solidFill>
                          <a:effectLst/>
                          <a:latin typeface="Times New Roman" pitchFamily="18" charset="0"/>
                          <a:sym typeface="Symbol"/>
                        </a:rPr>
                        <a:t> 0.8 = 0.4</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2 </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2</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r>
                        <a:rPr kumimoji="0" lang="en-US" sz="18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 </a:t>
                      </a:r>
                      <a:r>
                        <a:rPr kumimoji="0" lang="en-US" sz="1800" b="0" i="0" u="none" strike="noStrike" cap="none" normalizeH="0" baseline="0" dirty="0" smtClean="0">
                          <a:ln>
                            <a:noFill/>
                          </a:ln>
                          <a:solidFill>
                            <a:schemeClr val="tx1"/>
                          </a:solidFill>
                          <a:effectLst/>
                          <a:latin typeface="Times New Roman" pitchFamily="18" charset="0"/>
                          <a:sym typeface="Symbol"/>
                        </a:rPr>
                        <a:t> 0.8 = 0.32</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3 </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1</a:t>
                      </a:r>
                      <a:r>
                        <a:rPr kumimoji="0" lang="en-US" sz="1800" b="0" i="0" u="none" strike="noStrike" cap="none" normalizeH="0" baseline="0" smtClean="0">
                          <a:ln>
                            <a:noFill/>
                          </a:ln>
                          <a:solidFill>
                            <a:schemeClr val="tx1"/>
                          </a:solidFill>
                          <a:effectLst/>
                          <a:latin typeface="Times New Roman" pitchFamily="18" charset="0"/>
                        </a:rPr>
                        <a:t>}</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0.5 </a:t>
                      </a:r>
                      <a:r>
                        <a:rPr kumimoji="0" lang="en-US" sz="1800" b="0" i="0" u="none" strike="noStrike" cap="none" normalizeH="0" baseline="0" dirty="0" smtClean="0">
                          <a:ln>
                            <a:noFill/>
                          </a:ln>
                          <a:solidFill>
                            <a:schemeClr val="tx1"/>
                          </a:solidFill>
                          <a:effectLst/>
                          <a:latin typeface="Times New Roman" pitchFamily="18" charset="0"/>
                          <a:sym typeface="Symbol"/>
                        </a:rPr>
                        <a:t> (1-0.8) = 0.1</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4 </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2</a:t>
                      </a:r>
                      <a:r>
                        <a:rPr kumimoji="0" lang="en-US" sz="18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 </a:t>
                      </a:r>
                      <a:r>
                        <a:rPr kumimoji="0" lang="en-US" sz="1800" b="0" i="0" u="none" strike="noStrike" cap="none" normalizeH="0" baseline="0" dirty="0" smtClean="0">
                          <a:ln>
                            <a:noFill/>
                          </a:ln>
                          <a:solidFill>
                            <a:schemeClr val="tx1"/>
                          </a:solidFill>
                          <a:effectLst/>
                          <a:latin typeface="Times New Roman" pitchFamily="18" charset="0"/>
                          <a:sym typeface="Symbol"/>
                        </a:rPr>
                        <a:t> (1-0.8) = 0.08</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5 </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r>
                        <a:rPr kumimoji="0" lang="en-US" sz="18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(1-0.5-0.4) </a:t>
                      </a:r>
                      <a:r>
                        <a:rPr kumimoji="0" lang="en-US" sz="1800" b="0" i="0" u="none" strike="noStrike" cap="none" normalizeH="0" baseline="0" dirty="0" smtClean="0">
                          <a:ln>
                            <a:noFill/>
                          </a:ln>
                          <a:solidFill>
                            <a:schemeClr val="tx1"/>
                          </a:solidFill>
                          <a:effectLst/>
                          <a:latin typeface="Times New Roman" pitchFamily="18" charset="0"/>
                          <a:sym typeface="Symbol"/>
                        </a:rPr>
                        <a:t> 0.8 = 0.08</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375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1800" b="0" i="1" u="none" strike="noStrike" cap="none" normalizeH="0" baseline="0" dirty="0" smtClean="0">
                          <a:ln>
                            <a:noFill/>
                          </a:ln>
                          <a:solidFill>
                            <a:schemeClr val="tx1"/>
                          </a:solidFill>
                          <a:effectLst/>
                          <a:latin typeface="Times New Roman" pitchFamily="18" charset="0"/>
                        </a:rPr>
                        <a:t>PW</a:t>
                      </a:r>
                      <a:r>
                        <a:rPr kumimoji="0" lang="en-US" sz="1800" b="0" i="0" u="none" strike="noStrike" cap="none" normalizeH="0" baseline="-25000" dirty="0" smtClean="0">
                          <a:ln>
                            <a:noFill/>
                          </a:ln>
                          <a:solidFill>
                            <a:schemeClr val="tx1"/>
                          </a:solidFill>
                          <a:effectLst/>
                          <a:latin typeface="Times New Roman" pitchFamily="18" charset="0"/>
                        </a:rPr>
                        <a:t>6 </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sym typeface="Symbol"/>
                        </a:rPr>
                        <a:t></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(1-0.5-0.4)</a:t>
                      </a:r>
                      <a:r>
                        <a:rPr kumimoji="0" lang="en-US" sz="1800" b="0" i="0" u="none" strike="noStrike" cap="none" normalizeH="0" baseline="0" dirty="0" smtClean="0">
                          <a:ln>
                            <a:noFill/>
                          </a:ln>
                          <a:solidFill>
                            <a:schemeClr val="tx1"/>
                          </a:solidFill>
                          <a:effectLst/>
                          <a:latin typeface="Times New Roman" pitchFamily="18" charset="0"/>
                          <a:sym typeface="Symbol"/>
                        </a:rPr>
                        <a:t>  (1-0.8) = 0.02</a:t>
                      </a:r>
                      <a:endParaRPr kumimoji="0" lang="en-US" sz="1800" b="0"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9" name="Text Box 5"/>
          <p:cNvSpPr txBox="1">
            <a:spLocks noChangeArrowheads="1"/>
          </p:cNvSpPr>
          <p:nvPr/>
        </p:nvSpPr>
        <p:spPr bwMode="auto">
          <a:xfrm>
            <a:off x="3962400" y="6183868"/>
            <a:ext cx="45320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latin typeface="Times New Roman" pitchFamily="18" charset="0"/>
              </a:rPr>
              <a:t>6 </a:t>
            </a:r>
            <a:r>
              <a:rPr lang="en-US" b="1" i="1" dirty="0" smtClean="0">
                <a:latin typeface="Times New Roman" pitchFamily="18" charset="0"/>
              </a:rPr>
              <a:t>possible worlds of the probabilistic </a:t>
            </a:r>
            <a:r>
              <a:rPr lang="en-US" b="1" i="1" dirty="0">
                <a:latin typeface="Times New Roman" pitchFamily="18" charset="0"/>
              </a:rPr>
              <a:t>database</a:t>
            </a:r>
          </a:p>
        </p:txBody>
      </p:sp>
      <p:graphicFrame>
        <p:nvGraphicFramePr>
          <p:cNvPr id="10" name="Group 75"/>
          <p:cNvGraphicFramePr>
            <a:graphicFrameLocks noGrp="1"/>
          </p:cNvGraphicFramePr>
          <p:nvPr>
            <p:extLst>
              <p:ext uri="{D42A27DB-BD31-4B8C-83A1-F6EECF244321}">
                <p14:modId xmlns:p14="http://schemas.microsoft.com/office/powerpoint/2010/main" val="2172727744"/>
              </p:ext>
            </p:extLst>
          </p:nvPr>
        </p:nvGraphicFramePr>
        <p:xfrm>
          <a:off x="4724400" y="1219200"/>
          <a:ext cx="4035252" cy="1746072"/>
        </p:xfrm>
        <a:graphic>
          <a:graphicData uri="http://schemas.openxmlformats.org/drawingml/2006/table">
            <a:tbl>
              <a:tblPr/>
              <a:tblGrid>
                <a:gridCol w="914399"/>
                <a:gridCol w="1025625"/>
                <a:gridCol w="1086415"/>
                <a:gridCol w="1008813"/>
              </a:tblGrid>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Person ID</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Witness ID</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Location</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Prob.</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1</a:t>
                      </a:r>
                      <a:endParaRPr kumimoji="0" lang="en-US" sz="1800" b="0"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X</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0.5</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75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a</a:t>
                      </a:r>
                      <a:r>
                        <a:rPr kumimoji="0" lang="en-US" sz="1800" b="0" i="0" u="none" strike="noStrike" cap="none" normalizeH="0" baseline="-25000" dirty="0" smtClean="0">
                          <a:ln>
                            <a:noFill/>
                          </a:ln>
                          <a:solidFill>
                            <a:schemeClr val="tx1"/>
                          </a:solidFill>
                          <a:effectLst/>
                          <a:latin typeface="Times New Roman" pitchFamily="18" charset="0"/>
                        </a:rPr>
                        <a:t>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Y</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130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b</a:t>
                      </a:r>
                      <a:r>
                        <a:rPr kumimoji="0" lang="en-US" sz="1800" b="0" i="0" u="none" strike="noStrike" cap="none" normalizeH="0" baseline="-25000" dirty="0" smtClean="0">
                          <a:ln>
                            <a:noFill/>
                          </a:ln>
                          <a:solidFill>
                            <a:schemeClr val="tx1"/>
                          </a:solidFill>
                          <a:effectLst/>
                          <a:latin typeface="Times New Roman" pitchFamily="18" charset="0"/>
                        </a:rPr>
                        <a:t>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Z</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0.8</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37818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Possible Worlds Semantics</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In the probabilistic database </a:t>
            </a:r>
            <a:r>
              <a:rPr lang="en-US" altLang="zh-CN" sz="3200" i="1" dirty="0" smtClean="0">
                <a:latin typeface="Times New Roman" pitchFamily="18" charset="0"/>
              </a:rPr>
              <a:t>D</a:t>
            </a:r>
            <a:r>
              <a:rPr lang="en-US" altLang="zh-CN" sz="3200" dirty="0" smtClean="0">
                <a:latin typeface="Times New Roman" pitchFamily="18" charset="0"/>
              </a:rPr>
              <a:t>,</a:t>
            </a:r>
          </a:p>
          <a:p>
            <a:pPr lvl="1" algn="just" eaLnBrk="1" hangingPunct="1"/>
            <a:r>
              <a:rPr lang="en-US" altLang="zh-CN" sz="2800" dirty="0" smtClean="0">
                <a:latin typeface="Times New Roman" pitchFamily="18" charset="0"/>
              </a:rPr>
              <a:t>A </a:t>
            </a:r>
            <a:r>
              <a:rPr lang="en-US" altLang="zh-CN" sz="2800" b="1" i="1" u="sng" dirty="0" smtClean="0">
                <a:latin typeface="Times New Roman" pitchFamily="18" charset="0"/>
              </a:rPr>
              <a:t>possible world</a:t>
            </a:r>
            <a:r>
              <a:rPr lang="en-US" altLang="zh-CN" sz="2800" b="1" u="sng" dirty="0" smtClean="0">
                <a:latin typeface="Times New Roman" pitchFamily="18" charset="0"/>
              </a:rPr>
              <a:t> </a:t>
            </a:r>
            <a:r>
              <a:rPr lang="en-US" altLang="zh-CN" sz="2800" dirty="0" smtClean="0">
                <a:latin typeface="Times New Roman" pitchFamily="18" charset="0"/>
              </a:rPr>
              <a:t>is a materialized instance of the database that can appear in the real world</a:t>
            </a:r>
          </a:p>
          <a:p>
            <a:pPr lvl="1" algn="just" eaLnBrk="1" hangingPunct="1"/>
            <a:r>
              <a:rPr lang="en-US" altLang="zh-CN" sz="2800" dirty="0" smtClean="0">
                <a:latin typeface="Times New Roman" pitchFamily="18" charset="0"/>
              </a:rPr>
              <a:t>Each </a:t>
            </a:r>
            <a:r>
              <a:rPr lang="en-US" altLang="zh-CN" sz="2800" i="1" dirty="0" smtClean="0">
                <a:latin typeface="Times New Roman" pitchFamily="18" charset="0"/>
              </a:rPr>
              <a:t>x</a:t>
            </a:r>
            <a:r>
              <a:rPr lang="en-US" altLang="zh-CN" sz="2800" dirty="0" smtClean="0">
                <a:latin typeface="Times New Roman" pitchFamily="18" charset="0"/>
              </a:rPr>
              <a:t>-tuple contributes at most one alternative to the possible world</a:t>
            </a:r>
          </a:p>
          <a:p>
            <a:pPr lvl="1" algn="just" eaLnBrk="1" hangingPunct="1"/>
            <a:r>
              <a:rPr lang="en-US" altLang="zh-CN" sz="2800" dirty="0" smtClean="0">
                <a:latin typeface="Times New Roman" pitchFamily="18" charset="0"/>
              </a:rPr>
              <a:t>Each possible world, </a:t>
            </a:r>
            <a:r>
              <a:rPr lang="en-US" altLang="zh-CN" sz="2800" i="1" dirty="0" smtClean="0">
                <a:latin typeface="Times New Roman" pitchFamily="18" charset="0"/>
              </a:rPr>
              <a:t>pw</a:t>
            </a:r>
            <a:r>
              <a:rPr lang="en-US" altLang="zh-CN" sz="2800" dirty="0" smtClean="0">
                <a:latin typeface="Times New Roman" pitchFamily="18" charset="0"/>
              </a:rPr>
              <a:t>(</a:t>
            </a:r>
            <a:r>
              <a:rPr lang="en-US" altLang="zh-CN" sz="2800" i="1" dirty="0" smtClean="0">
                <a:latin typeface="Times New Roman" pitchFamily="18" charset="0"/>
              </a:rPr>
              <a:t>D</a:t>
            </a:r>
            <a:r>
              <a:rPr lang="en-US" altLang="zh-CN" sz="2800" dirty="0" smtClean="0">
                <a:latin typeface="Times New Roman" pitchFamily="18" charset="0"/>
              </a:rPr>
              <a:t>), is associated with an </a:t>
            </a:r>
            <a:r>
              <a:rPr lang="en-US" altLang="zh-CN" sz="2800" i="1" u="sng" dirty="0" smtClean="0">
                <a:latin typeface="Times New Roman" pitchFamily="18" charset="0"/>
              </a:rPr>
              <a:t>appearance probability</a:t>
            </a:r>
            <a:r>
              <a:rPr lang="en-US" altLang="zh-CN" sz="2800" i="1" dirty="0" smtClean="0">
                <a:latin typeface="Times New Roman" pitchFamily="18" charset="0"/>
              </a:rPr>
              <a:t>, </a:t>
            </a:r>
            <a:r>
              <a:rPr lang="en-US" altLang="zh-CN" sz="2800" i="1" dirty="0" err="1" smtClean="0">
                <a:latin typeface="Times New Roman" pitchFamily="18" charset="0"/>
              </a:rPr>
              <a:t>Pr</a:t>
            </a:r>
            <a:r>
              <a:rPr lang="en-US" altLang="zh-CN" sz="2800" dirty="0" smtClean="0">
                <a:latin typeface="Times New Roman" pitchFamily="18" charset="0"/>
              </a:rPr>
              <a:t>{</a:t>
            </a:r>
            <a:r>
              <a:rPr lang="en-US" altLang="zh-CN" sz="2800" i="1" dirty="0" smtClean="0">
                <a:latin typeface="Times New Roman" pitchFamily="18" charset="0"/>
              </a:rPr>
              <a:t>pw</a:t>
            </a:r>
            <a:r>
              <a:rPr lang="en-US" altLang="zh-CN" sz="2800" dirty="0" smtClean="0">
                <a:latin typeface="Times New Roman" pitchFamily="18" charset="0"/>
              </a:rPr>
              <a:t>(</a:t>
            </a:r>
            <a:r>
              <a:rPr lang="en-US" altLang="zh-CN" sz="2800" i="1" dirty="0" smtClean="0">
                <a:latin typeface="Times New Roman" pitchFamily="18" charset="0"/>
              </a:rPr>
              <a:t>D</a:t>
            </a:r>
            <a:r>
              <a:rPr lang="en-US" altLang="zh-CN" sz="2800" dirty="0" smtClean="0">
                <a:latin typeface="Times New Roman" pitchFamily="18" charset="0"/>
              </a:rPr>
              <a:t>)}, indicating the chance that the possible world appears in the real world</a:t>
            </a:r>
          </a:p>
        </p:txBody>
      </p:sp>
      <p:graphicFrame>
        <p:nvGraphicFramePr>
          <p:cNvPr id="8" name="Group 75"/>
          <p:cNvGraphicFramePr>
            <a:graphicFrameLocks noGrp="1"/>
          </p:cNvGraphicFramePr>
          <p:nvPr>
            <p:extLst>
              <p:ext uri="{D42A27DB-BD31-4B8C-83A1-F6EECF244321}">
                <p14:modId xmlns:p14="http://schemas.microsoft.com/office/powerpoint/2010/main" val="3644732668"/>
              </p:ext>
            </p:extLst>
          </p:nvPr>
        </p:nvGraphicFramePr>
        <p:xfrm>
          <a:off x="6191980" y="914400"/>
          <a:ext cx="2723420" cy="1212672"/>
        </p:xfrm>
        <a:graphic>
          <a:graphicData uri="http://schemas.openxmlformats.org/drawingml/2006/table">
            <a:tbl>
              <a:tblPr/>
              <a:tblGrid>
                <a:gridCol w="617134"/>
                <a:gridCol w="692202"/>
                <a:gridCol w="733229"/>
                <a:gridCol w="680855"/>
              </a:tblGrid>
              <a:tr h="26075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Times New Roman" pitchFamily="18" charset="0"/>
                        </a:rPr>
                        <a:t>Person ID</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Times New Roman" pitchFamily="18" charset="0"/>
                        </a:rPr>
                        <a:t>Witness ID</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Times New Roman" pitchFamily="18" charset="0"/>
                        </a:rPr>
                        <a:t>Location</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Times New Roman" pitchFamily="18" charset="0"/>
                        </a:rPr>
                        <a:t>Prob.</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26075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a</a:t>
                      </a:r>
                      <a:endParaRPr kumimoji="0" lang="en-US" sz="11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a</a:t>
                      </a:r>
                      <a:r>
                        <a:rPr kumimoji="0" lang="en-US" sz="1100" b="0" i="0" u="none" strike="noStrike" cap="none" normalizeH="0" baseline="-25000" dirty="0" smtClean="0">
                          <a:ln>
                            <a:noFill/>
                          </a:ln>
                          <a:solidFill>
                            <a:schemeClr val="tx1"/>
                          </a:solidFill>
                          <a:effectLst/>
                          <a:latin typeface="Times New Roman" pitchFamily="18" charset="0"/>
                        </a:rPr>
                        <a:t>1</a:t>
                      </a:r>
                      <a:endParaRPr kumimoji="0" lang="en-US" sz="1100" b="0" i="1"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X</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0.5</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075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a</a:t>
                      </a:r>
                      <a:endParaRPr kumimoji="0" lang="en-US" sz="11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a</a:t>
                      </a:r>
                      <a:r>
                        <a:rPr kumimoji="0" lang="en-US" sz="1100" b="0" i="0" u="none" strike="noStrike" cap="none" normalizeH="0" baseline="-25000" dirty="0" smtClean="0">
                          <a:ln>
                            <a:noFill/>
                          </a:ln>
                          <a:solidFill>
                            <a:schemeClr val="tx1"/>
                          </a:solidFill>
                          <a:effectLst/>
                          <a:latin typeface="Times New Roman" pitchFamily="18" charset="0"/>
                        </a:rPr>
                        <a:t>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Y</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0.4</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018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b</a:t>
                      </a:r>
                      <a:endParaRPr kumimoji="0" lang="en-US" sz="11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1" u="none" strike="noStrike" cap="none" normalizeH="0" baseline="0" dirty="0" smtClean="0">
                          <a:ln>
                            <a:noFill/>
                          </a:ln>
                          <a:solidFill>
                            <a:schemeClr val="tx1"/>
                          </a:solidFill>
                          <a:effectLst/>
                          <a:latin typeface="Times New Roman" pitchFamily="18" charset="0"/>
                        </a:rPr>
                        <a:t>b</a:t>
                      </a:r>
                      <a:r>
                        <a:rPr kumimoji="0" lang="en-US" sz="1100" b="0" i="0" u="none" strike="noStrike" cap="none" normalizeH="0" baseline="-25000" dirty="0" smtClean="0">
                          <a:ln>
                            <a:noFill/>
                          </a:ln>
                          <a:solidFill>
                            <a:schemeClr val="tx1"/>
                          </a:solidFill>
                          <a:effectLst/>
                          <a:latin typeface="Times New Roman" pitchFamily="18" charset="0"/>
                        </a:rPr>
                        <a:t>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Z</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0" i="0" u="none" strike="noStrike" cap="none" normalizeH="0" baseline="0" dirty="0" smtClean="0">
                          <a:ln>
                            <a:noFill/>
                          </a:ln>
                          <a:solidFill>
                            <a:schemeClr val="tx1"/>
                          </a:solidFill>
                          <a:effectLst/>
                          <a:latin typeface="Times New Roman" pitchFamily="18" charset="0"/>
                        </a:rPr>
                        <a:t>0.8</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43923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title"/>
          </p:nvPr>
        </p:nvSpPr>
        <p:spPr/>
        <p:txBody>
          <a:bodyPr/>
          <a:lstStyle/>
          <a:p>
            <a:r>
              <a:rPr lang="en-US" dirty="0" smtClean="0">
                <a:latin typeface="Times New Roman" pitchFamily="18" charset="0"/>
                <a:cs typeface="Times New Roman" pitchFamily="18" charset="0"/>
              </a:rPr>
              <a:t>Possible Worlds on Attribute Uncertainty</a:t>
            </a:r>
            <a:endParaRPr lang="en-US" dirty="0">
              <a:latin typeface="Times New Roman" pitchFamily="18" charset="0"/>
              <a:cs typeface="Times New Roman" pitchFamily="18" charset="0"/>
            </a:endParaRPr>
          </a:p>
        </p:txBody>
      </p:sp>
      <p:sp>
        <p:nvSpPr>
          <p:cNvPr id="4" name="Text Placeholder 3"/>
          <p:cNvSpPr>
            <a:spLocks noGrp="1"/>
          </p:cNvSpPr>
          <p:nvPr>
            <p:ph type="body" sz="half" idx="1"/>
          </p:nvPr>
        </p:nvSpPr>
        <p:spPr>
          <a:xfrm>
            <a:off x="457200" y="1600200"/>
            <a:ext cx="4495800" cy="4648200"/>
          </a:xfrm>
        </p:spPr>
        <p:txBody>
          <a:bodyPr>
            <a:normAutofit fontScale="92500" lnSpcReduction="10000"/>
          </a:bodyPr>
          <a:lstStyle/>
          <a:p>
            <a:r>
              <a:rPr lang="en-US" sz="3500" dirty="0" smtClean="0">
                <a:latin typeface="Times New Roman" pitchFamily="18" charset="0"/>
                <a:cs typeface="Times New Roman" pitchFamily="18" charset="0"/>
              </a:rPr>
              <a:t>Uncertain database</a:t>
            </a:r>
          </a:p>
          <a:p>
            <a:pPr lvl="1"/>
            <a:r>
              <a:rPr lang="en-US" sz="3000" dirty="0" smtClean="0">
                <a:latin typeface="Times New Roman" pitchFamily="18" charset="0"/>
                <a:cs typeface="Times New Roman" pitchFamily="18" charset="0"/>
              </a:rPr>
              <a:t>In a possible world, each uncertain object contributes one possible instance within the uncertainty region</a:t>
            </a:r>
          </a:p>
          <a:p>
            <a:pPr lvl="1"/>
            <a:r>
              <a:rPr lang="en-US" sz="3000" dirty="0" smtClean="0">
                <a:latin typeface="Times New Roman" pitchFamily="18" charset="0"/>
                <a:cs typeface="Times New Roman" pitchFamily="18" charset="0"/>
              </a:rPr>
              <a:t>The probability of the possible world is given by the multiplication of instance existence probability</a:t>
            </a:r>
            <a:endParaRPr lang="en-US" sz="3000" dirty="0">
              <a:latin typeface="Times New Roman" pitchFamily="18" charset="0"/>
              <a:cs typeface="Times New Roman" pitchFamily="18" charset="0"/>
            </a:endParaRPr>
          </a:p>
        </p:txBody>
      </p:sp>
      <p:sp>
        <p:nvSpPr>
          <p:cNvPr id="28" name="Slide Number Placeholder 6"/>
          <p:cNvSpPr>
            <a:spLocks noGrp="1"/>
          </p:cNvSpPr>
          <p:nvPr>
            <p:ph type="sldNum" sz="quarter" idx="12"/>
          </p:nvPr>
        </p:nvSpPr>
        <p:spPr/>
        <p:txBody>
          <a:bodyPr/>
          <a:lstStyle/>
          <a:p>
            <a:fld id="{CEAADCC5-BF04-4A1B-9211-C9271D7272C1}" type="slidenum">
              <a:rPr lang="en-US" altLang="en-US" smtClean="0"/>
              <a:pPr/>
              <a:t>19</a:t>
            </a:fld>
            <a:endParaRPr lang="en-US" altLang="en-US"/>
          </a:p>
        </p:txBody>
      </p:sp>
      <p:sp>
        <p:nvSpPr>
          <p:cNvPr id="19458" name="Oval 2"/>
          <p:cNvSpPr>
            <a:spLocks noChangeArrowheads="1"/>
          </p:cNvSpPr>
          <p:nvPr/>
        </p:nvSpPr>
        <p:spPr bwMode="auto">
          <a:xfrm>
            <a:off x="8518525" y="3319463"/>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Oval 3"/>
          <p:cNvSpPr>
            <a:spLocks noChangeArrowheads="1"/>
          </p:cNvSpPr>
          <p:nvPr/>
        </p:nvSpPr>
        <p:spPr bwMode="auto">
          <a:xfrm>
            <a:off x="8575675" y="460375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Oval 4"/>
          <p:cNvSpPr>
            <a:spLocks noChangeArrowheads="1"/>
          </p:cNvSpPr>
          <p:nvPr/>
        </p:nvSpPr>
        <p:spPr bwMode="auto">
          <a:xfrm>
            <a:off x="6446838" y="447675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Oval 5"/>
          <p:cNvSpPr>
            <a:spLocks noChangeArrowheads="1"/>
          </p:cNvSpPr>
          <p:nvPr/>
        </p:nvSpPr>
        <p:spPr bwMode="auto">
          <a:xfrm>
            <a:off x="5670550" y="4949825"/>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Oval 6"/>
          <p:cNvSpPr>
            <a:spLocks noChangeArrowheads="1"/>
          </p:cNvSpPr>
          <p:nvPr/>
        </p:nvSpPr>
        <p:spPr bwMode="auto">
          <a:xfrm>
            <a:off x="4976813" y="3144838"/>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Oval 7"/>
          <p:cNvSpPr>
            <a:spLocks noChangeArrowheads="1"/>
          </p:cNvSpPr>
          <p:nvPr/>
        </p:nvSpPr>
        <p:spPr bwMode="auto">
          <a:xfrm>
            <a:off x="6629400" y="2819400"/>
            <a:ext cx="152400" cy="152400"/>
          </a:xfrm>
          <a:prstGeom prst="ellipse">
            <a:avLst/>
          </a:prstGeom>
          <a:solidFill>
            <a:schemeClr val="bg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Oval 8"/>
          <p:cNvSpPr>
            <a:spLocks noChangeArrowheads="1"/>
          </p:cNvSpPr>
          <p:nvPr/>
        </p:nvSpPr>
        <p:spPr bwMode="auto">
          <a:xfrm>
            <a:off x="8229600" y="3048000"/>
            <a:ext cx="685800" cy="685800"/>
          </a:xfrm>
          <a:prstGeom prst="ellipse">
            <a:avLst/>
          </a:prstGeom>
          <a:gradFill rotWithShape="1">
            <a:gsLst>
              <a:gs pos="0">
                <a:srgbClr val="3333FF"/>
              </a:gs>
              <a:gs pos="100000">
                <a:srgbClr val="CCECFF"/>
              </a:gs>
            </a:gsLst>
            <a:path path="rect">
              <a:fillToRect r="100000" b="10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Text Box 13"/>
          <p:cNvSpPr txBox="1">
            <a:spLocks noChangeArrowheads="1"/>
          </p:cNvSpPr>
          <p:nvPr/>
        </p:nvSpPr>
        <p:spPr bwMode="auto">
          <a:xfrm>
            <a:off x="5486400" y="3505200"/>
            <a:ext cx="257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rgbClr val="3333FF"/>
                </a:solidFill>
                <a:latin typeface="Times New Roman" pitchFamily="18" charset="0"/>
                <a:ea typeface="宋体" pitchFamily="2" charset="-122"/>
              </a:rPr>
              <a:t>uncertainty region UR</a:t>
            </a:r>
            <a:r>
              <a:rPr lang="en-US" altLang="zh-CN" b="1">
                <a:solidFill>
                  <a:srgbClr val="3333FF"/>
                </a:solidFill>
                <a:latin typeface="Times New Roman" pitchFamily="18" charset="0"/>
                <a:ea typeface="宋体" pitchFamily="2" charset="-122"/>
              </a:rPr>
              <a:t>(</a:t>
            </a:r>
            <a:r>
              <a:rPr lang="en-US" altLang="zh-CN" b="1" i="1">
                <a:solidFill>
                  <a:srgbClr val="3333FF"/>
                </a:solidFill>
                <a:latin typeface="Times New Roman" pitchFamily="18" charset="0"/>
                <a:ea typeface="宋体" pitchFamily="2" charset="-122"/>
              </a:rPr>
              <a:t>o</a:t>
            </a:r>
            <a:r>
              <a:rPr lang="en-US" altLang="zh-CN" b="1">
                <a:solidFill>
                  <a:srgbClr val="3333FF"/>
                </a:solidFill>
                <a:latin typeface="Times New Roman" pitchFamily="18" charset="0"/>
                <a:ea typeface="宋体" pitchFamily="2" charset="-122"/>
              </a:rPr>
              <a:t>)</a:t>
            </a:r>
            <a:endParaRPr lang="en-US" altLang="zh-CN" b="1" i="1">
              <a:solidFill>
                <a:srgbClr val="3333FF"/>
              </a:solidFill>
              <a:latin typeface="Times New Roman" pitchFamily="18" charset="0"/>
              <a:ea typeface="宋体" pitchFamily="2" charset="-122"/>
            </a:endParaRPr>
          </a:p>
        </p:txBody>
      </p:sp>
      <p:sp>
        <p:nvSpPr>
          <p:cNvPr id="19470" name="Oval 14"/>
          <p:cNvSpPr>
            <a:spLocks noChangeArrowheads="1"/>
          </p:cNvSpPr>
          <p:nvPr/>
        </p:nvSpPr>
        <p:spPr bwMode="auto">
          <a:xfrm>
            <a:off x="6181725" y="2362200"/>
            <a:ext cx="1066800" cy="1066800"/>
          </a:xfrm>
          <a:prstGeom prst="ellipse">
            <a:avLst/>
          </a:prstGeom>
          <a:gradFill rotWithShape="1">
            <a:gsLst>
              <a:gs pos="0">
                <a:srgbClr val="3333FF"/>
              </a:gs>
              <a:gs pos="100000">
                <a:srgbClr val="CCECFF"/>
              </a:gs>
            </a:gsLst>
            <a:path path="shape">
              <a:fillToRect l="50000" t="50000" r="50000" b="5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Oval 15"/>
          <p:cNvSpPr>
            <a:spLocks noChangeArrowheads="1"/>
          </p:cNvSpPr>
          <p:nvPr/>
        </p:nvSpPr>
        <p:spPr bwMode="auto">
          <a:xfrm>
            <a:off x="6248400" y="4267200"/>
            <a:ext cx="533400" cy="533400"/>
          </a:xfrm>
          <a:prstGeom prst="ellipse">
            <a:avLst/>
          </a:prstGeom>
          <a:gradFill rotWithShape="1">
            <a:gsLst>
              <a:gs pos="0">
                <a:srgbClr val="CCECFF"/>
              </a:gs>
              <a:gs pos="100000">
                <a:srgbClr val="3333FF"/>
              </a:gs>
            </a:gsLst>
            <a:lin ang="1890000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Oval 16"/>
          <p:cNvSpPr>
            <a:spLocks noChangeArrowheads="1"/>
          </p:cNvSpPr>
          <p:nvPr/>
        </p:nvSpPr>
        <p:spPr bwMode="auto">
          <a:xfrm>
            <a:off x="4953000" y="2819400"/>
            <a:ext cx="762000" cy="762000"/>
          </a:xfrm>
          <a:prstGeom prst="ellipse">
            <a:avLst/>
          </a:prstGeom>
          <a:gradFill rotWithShape="1">
            <a:gsLst>
              <a:gs pos="0">
                <a:srgbClr val="3333FF"/>
              </a:gs>
              <a:gs pos="100000">
                <a:srgbClr val="CCECFF"/>
              </a:gs>
            </a:gsLst>
            <a:lin ang="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Line 17"/>
          <p:cNvSpPr>
            <a:spLocks noChangeShapeType="1"/>
          </p:cNvSpPr>
          <p:nvPr/>
        </p:nvSpPr>
        <p:spPr bwMode="auto">
          <a:xfrm flipV="1">
            <a:off x="7239000" y="2514600"/>
            <a:ext cx="533400" cy="152400"/>
          </a:xfrm>
          <a:prstGeom prst="line">
            <a:avLst/>
          </a:prstGeom>
          <a:noFill/>
          <a:ln w="2857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Text Box 18"/>
          <p:cNvSpPr txBox="1">
            <a:spLocks noChangeArrowheads="1"/>
          </p:cNvSpPr>
          <p:nvPr/>
        </p:nvSpPr>
        <p:spPr bwMode="auto">
          <a:xfrm>
            <a:off x="7620000" y="2057400"/>
            <a:ext cx="1155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rgbClr val="3333FF"/>
                </a:solidFill>
                <a:latin typeface="Times New Roman" pitchFamily="18" charset="0"/>
                <a:ea typeface="宋体" pitchFamily="2" charset="-122"/>
              </a:rPr>
              <a:t>uncertain </a:t>
            </a:r>
          </a:p>
          <a:p>
            <a:r>
              <a:rPr lang="en-US" altLang="zh-CN" b="1" i="1">
                <a:solidFill>
                  <a:srgbClr val="3333FF"/>
                </a:solidFill>
                <a:latin typeface="Times New Roman" pitchFamily="18" charset="0"/>
                <a:ea typeface="宋体" pitchFamily="2" charset="-122"/>
              </a:rPr>
              <a:t>  object o</a:t>
            </a:r>
          </a:p>
        </p:txBody>
      </p:sp>
      <p:sp>
        <p:nvSpPr>
          <p:cNvPr id="19475" name="Oval 19"/>
          <p:cNvSpPr>
            <a:spLocks noChangeArrowheads="1"/>
          </p:cNvSpPr>
          <p:nvPr/>
        </p:nvSpPr>
        <p:spPr bwMode="auto">
          <a:xfrm>
            <a:off x="8458200" y="4495800"/>
            <a:ext cx="346075" cy="365125"/>
          </a:xfrm>
          <a:prstGeom prst="ellipse">
            <a:avLst/>
          </a:prstGeom>
          <a:gradFill rotWithShape="1">
            <a:gsLst>
              <a:gs pos="0">
                <a:srgbClr val="3333FF"/>
              </a:gs>
              <a:gs pos="100000">
                <a:srgbClr val="CCECFF"/>
              </a:gs>
            </a:gsLst>
            <a:lin ang="2700000" scaled="1"/>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Oval 20"/>
          <p:cNvSpPr>
            <a:spLocks noChangeArrowheads="1"/>
          </p:cNvSpPr>
          <p:nvPr/>
        </p:nvSpPr>
        <p:spPr bwMode="auto">
          <a:xfrm>
            <a:off x="5410200" y="4648200"/>
            <a:ext cx="684213" cy="649288"/>
          </a:xfrm>
          <a:prstGeom prst="ellipse">
            <a:avLst/>
          </a:prstGeom>
          <a:gradFill rotWithShape="1">
            <a:gsLst>
              <a:gs pos="0">
                <a:srgbClr val="3333FF"/>
              </a:gs>
              <a:gs pos="100000">
                <a:srgbClr val="CCECFF"/>
              </a:gs>
            </a:gsLst>
            <a:path path="shape">
              <a:fillToRect l="50000" t="50000" r="50000" b="50000"/>
            </a:path>
          </a:gradFill>
          <a:ln w="9525">
            <a:solidFill>
              <a:srgbClr val="0000FF"/>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0"/>
          <p:cNvSpPr/>
          <p:nvPr/>
        </p:nvSpPr>
        <p:spPr>
          <a:xfrm>
            <a:off x="5129213" y="3030538"/>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705600" y="2819400"/>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545826" y="4860925"/>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96050" y="4446558"/>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438431" y="3245120"/>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497887" y="4552950"/>
            <a:ext cx="133350" cy="1143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5"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In this chapter, you will:</a:t>
            </a:r>
          </a:p>
          <a:p>
            <a:pPr lvl="1" algn="just" eaLnBrk="1" hangingPunct="1"/>
            <a:r>
              <a:rPr lang="en-US" altLang="zh-CN" sz="2800" dirty="0" smtClean="0">
                <a:latin typeface="Times New Roman" pitchFamily="18" charset="0"/>
              </a:rPr>
              <a:t>Learn the formal definition of uncertain data</a:t>
            </a:r>
          </a:p>
          <a:p>
            <a:pPr lvl="1" algn="just" eaLnBrk="1" hangingPunct="1"/>
            <a:r>
              <a:rPr lang="en-US" altLang="zh-CN" sz="2800" dirty="0" smtClean="0">
                <a:latin typeface="Times New Roman" pitchFamily="18" charset="0"/>
              </a:rPr>
              <a:t>Explore different granularities of data uncertainty</a:t>
            </a:r>
          </a:p>
          <a:p>
            <a:pPr lvl="1" algn="just" eaLnBrk="1" hangingPunct="1"/>
            <a:r>
              <a:rPr lang="en-US" altLang="zh-CN" sz="2800" dirty="0" smtClean="0">
                <a:latin typeface="Times New Roman" pitchFamily="18" charset="0"/>
              </a:rPr>
              <a:t>Become familiar with different representations of uncertain data</a:t>
            </a:r>
          </a:p>
          <a:p>
            <a:pPr lvl="1" algn="just" eaLnBrk="1" hangingPunct="1"/>
            <a:r>
              <a:rPr lang="en-US" altLang="zh-CN" sz="2800" dirty="0" smtClean="0">
                <a:latin typeface="Times New Roman" pitchFamily="18" charset="0"/>
              </a:rPr>
              <a:t>Become aware of possible worlds semantics</a:t>
            </a:r>
          </a:p>
          <a:p>
            <a:pPr lvl="1" algn="just" eaLnBrk="1" hangingPunct="1"/>
            <a:r>
              <a:rPr lang="en-US" altLang="zh-CN" sz="2800" dirty="0" smtClean="0">
                <a:latin typeface="Times New Roman" pitchFamily="18" charset="0"/>
              </a:rPr>
              <a:t>Learn the representations of correlations over uncertain data</a:t>
            </a:r>
          </a:p>
        </p:txBody>
      </p:sp>
    </p:spTree>
    <p:extLst>
      <p:ext uri="{BB962C8B-B14F-4D97-AF65-F5344CB8AC3E}">
        <p14:creationId xmlns:p14="http://schemas.microsoft.com/office/powerpoint/2010/main" val="2159388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title"/>
          </p:nvPr>
        </p:nvSpPr>
        <p:spPr/>
        <p:txBody>
          <a:bodyPr/>
          <a:lstStyle/>
          <a:p>
            <a:r>
              <a:rPr lang="en-US" dirty="0" smtClean="0">
                <a:latin typeface="Times New Roman" pitchFamily="18" charset="0"/>
                <a:cs typeface="Times New Roman" pitchFamily="18" charset="0"/>
              </a:rPr>
              <a:t>Comments on Possible Worlds</a:t>
            </a:r>
            <a:endParaRPr lang="en-US" dirty="0">
              <a:latin typeface="Times New Roman" pitchFamily="18" charset="0"/>
              <a:cs typeface="Times New Roman" pitchFamily="18" charset="0"/>
            </a:endParaRPr>
          </a:p>
        </p:txBody>
      </p:sp>
      <p:sp>
        <p:nvSpPr>
          <p:cNvPr id="4" name="Text Placeholder 3"/>
          <p:cNvSpPr>
            <a:spLocks noGrp="1"/>
          </p:cNvSpPr>
          <p:nvPr>
            <p:ph type="body" sz="half" idx="1"/>
          </p:nvPr>
        </p:nvSpPr>
        <p:spPr>
          <a:xfrm>
            <a:off x="457200" y="1600200"/>
            <a:ext cx="8077200" cy="4648200"/>
          </a:xfrm>
        </p:spPr>
        <p:txBody>
          <a:bodyPr>
            <a:normAutofit lnSpcReduction="10000"/>
          </a:bodyPr>
          <a:lstStyle/>
          <a:p>
            <a:pPr algn="just"/>
            <a:r>
              <a:rPr lang="en-US" sz="3500" dirty="0" smtClean="0">
                <a:latin typeface="Times New Roman" pitchFamily="18" charset="0"/>
                <a:cs typeface="Times New Roman" pitchFamily="18" charset="0"/>
              </a:rPr>
              <a:t>In uncertain/probabilistic databases, there can be exponential number of possible worlds w.r.t. database size</a:t>
            </a:r>
          </a:p>
          <a:p>
            <a:pPr algn="just"/>
            <a:r>
              <a:rPr lang="en-US" sz="3500" dirty="0" smtClean="0">
                <a:latin typeface="Times New Roman" pitchFamily="18" charset="0"/>
                <a:cs typeface="Times New Roman" pitchFamily="18" charset="0"/>
              </a:rPr>
              <a:t>Possible world semantics is a natural interpretation of uncertain/probabilistic databases</a:t>
            </a:r>
          </a:p>
          <a:p>
            <a:pPr algn="just"/>
            <a:r>
              <a:rPr lang="en-US" sz="3500" dirty="0" smtClean="0">
                <a:latin typeface="Times New Roman" pitchFamily="18" charset="0"/>
                <a:cs typeface="Times New Roman" pitchFamily="18" charset="0"/>
              </a:rPr>
              <a:t>Query processing under possible worlds semantics is rather costly, and efficient approaches have to be proposed</a:t>
            </a:r>
            <a:endParaRPr lang="en-US" sz="3000" dirty="0">
              <a:latin typeface="Times New Roman" pitchFamily="18" charset="0"/>
              <a:cs typeface="Times New Roman" pitchFamily="18" charset="0"/>
            </a:endParaRPr>
          </a:p>
        </p:txBody>
      </p:sp>
      <p:sp>
        <p:nvSpPr>
          <p:cNvPr id="28" name="Slide Number Placeholder 6"/>
          <p:cNvSpPr>
            <a:spLocks noGrp="1"/>
          </p:cNvSpPr>
          <p:nvPr>
            <p:ph type="sldNum" sz="quarter" idx="12"/>
          </p:nvPr>
        </p:nvSpPr>
        <p:spPr/>
        <p:txBody>
          <a:bodyPr/>
          <a:lstStyle/>
          <a:p>
            <a:fld id="{CEAADCC5-BF04-4A1B-9211-C9271D7272C1}" type="slidenum">
              <a:rPr lang="en-US" altLang="en-US" smtClean="0"/>
              <a:pPr/>
              <a:t>20</a:t>
            </a:fld>
            <a:endParaRPr lang="en-US" altLang="en-US"/>
          </a:p>
        </p:txBody>
      </p:sp>
    </p:spTree>
    <p:extLst>
      <p:ext uri="{BB962C8B-B14F-4D97-AF65-F5344CB8AC3E}">
        <p14:creationId xmlns:p14="http://schemas.microsoft.com/office/powerpoint/2010/main" val="4002625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Exercises</a:t>
            </a:r>
          </a:p>
        </p:txBody>
      </p:sp>
      <p:sp>
        <p:nvSpPr>
          <p:cNvPr id="4100" name="Rectangle 3"/>
          <p:cNvSpPr>
            <a:spLocks noGrp="1" noChangeArrowheads="1"/>
          </p:cNvSpPr>
          <p:nvPr>
            <p:ph type="body" idx="1"/>
          </p:nvPr>
        </p:nvSpPr>
        <p:spPr>
          <a:xfrm>
            <a:off x="457200" y="1752600"/>
            <a:ext cx="8305800" cy="4419600"/>
          </a:xfrm>
        </p:spPr>
        <p:txBody>
          <a:bodyPr>
            <a:normAutofit fontScale="77500" lnSpcReduction="20000"/>
          </a:bodyPr>
          <a:lstStyle/>
          <a:p>
            <a:pPr marL="0" indent="0" algn="just" eaLnBrk="1" hangingPunct="1">
              <a:buNone/>
            </a:pPr>
            <a:r>
              <a:rPr lang="en-US" altLang="zh-CN" sz="3600" dirty="0" smtClean="0">
                <a:latin typeface="Times New Roman" pitchFamily="18" charset="0"/>
              </a:rPr>
              <a:t>1. How many possible</a:t>
            </a:r>
          </a:p>
          <a:p>
            <a:pPr marL="0" indent="0" algn="just" eaLnBrk="1" hangingPunct="1">
              <a:buNone/>
            </a:pPr>
            <a:r>
              <a:rPr lang="en-US" altLang="zh-CN" sz="3600" dirty="0" smtClean="0">
                <a:latin typeface="Times New Roman" pitchFamily="18" charset="0"/>
              </a:rPr>
              <a:t>    worlds are there in the </a:t>
            </a:r>
          </a:p>
          <a:p>
            <a:pPr marL="0" indent="0" algn="just" eaLnBrk="1" hangingPunct="1">
              <a:buNone/>
            </a:pPr>
            <a:r>
              <a:rPr lang="en-US" altLang="zh-CN" sz="3600" dirty="0" smtClean="0">
                <a:latin typeface="Times New Roman" pitchFamily="18" charset="0"/>
              </a:rPr>
              <a:t>    probabilistic database?</a:t>
            </a:r>
          </a:p>
          <a:p>
            <a:pPr marL="0" indent="0" algn="just" eaLnBrk="1" hangingPunct="1">
              <a:buNone/>
            </a:pPr>
            <a:r>
              <a:rPr lang="en-US" altLang="zh-CN" sz="3600" dirty="0" smtClean="0">
                <a:latin typeface="Times New Roman" pitchFamily="18" charset="0"/>
              </a:rPr>
              <a:t>2. Is {</a:t>
            </a:r>
            <a:r>
              <a:rPr lang="en-US" altLang="zh-CN" sz="3600" i="1" dirty="0" smtClean="0">
                <a:latin typeface="Times New Roman" pitchFamily="18" charset="0"/>
              </a:rPr>
              <a:t>t</a:t>
            </a:r>
            <a:r>
              <a:rPr lang="en-US" altLang="zh-CN" sz="3600" baseline="-25000" dirty="0" smtClean="0">
                <a:latin typeface="Times New Roman" pitchFamily="18" charset="0"/>
              </a:rPr>
              <a:t>11</a:t>
            </a:r>
            <a:r>
              <a:rPr lang="en-US" altLang="zh-CN" sz="3600" dirty="0" smtClean="0">
                <a:latin typeface="Times New Roman" pitchFamily="18" charset="0"/>
              </a:rPr>
              <a:t>, </a:t>
            </a:r>
            <a:r>
              <a:rPr lang="en-US" altLang="zh-CN" sz="3600" i="1" dirty="0" smtClean="0">
                <a:latin typeface="Times New Roman" pitchFamily="18" charset="0"/>
              </a:rPr>
              <a:t>t</a:t>
            </a:r>
            <a:r>
              <a:rPr lang="en-US" altLang="zh-CN" sz="3600" baseline="-25000" dirty="0" smtClean="0">
                <a:latin typeface="Times New Roman" pitchFamily="18" charset="0"/>
              </a:rPr>
              <a:t>21</a:t>
            </a:r>
            <a:r>
              <a:rPr lang="en-US" altLang="zh-CN" sz="3600" dirty="0" smtClean="0">
                <a:latin typeface="Times New Roman" pitchFamily="18" charset="0"/>
              </a:rPr>
              <a:t>, </a:t>
            </a:r>
            <a:r>
              <a:rPr lang="en-US" altLang="zh-CN" sz="3600" i="1" dirty="0" smtClean="0">
                <a:latin typeface="Times New Roman" pitchFamily="18" charset="0"/>
              </a:rPr>
              <a:t>t</a:t>
            </a:r>
            <a:r>
              <a:rPr lang="en-US" altLang="zh-CN" sz="3600" baseline="-25000" dirty="0" smtClean="0">
                <a:latin typeface="Times New Roman" pitchFamily="18" charset="0"/>
              </a:rPr>
              <a:t>33</a:t>
            </a:r>
            <a:r>
              <a:rPr lang="en-US" altLang="zh-CN" sz="3600" dirty="0" smtClean="0">
                <a:latin typeface="Times New Roman" pitchFamily="18" charset="0"/>
              </a:rPr>
              <a:t>} a possible world? Why? What is its appearance probability?</a:t>
            </a:r>
          </a:p>
          <a:p>
            <a:pPr marL="0" indent="0" algn="just" eaLnBrk="1" hangingPunct="1">
              <a:buNone/>
            </a:pPr>
            <a:r>
              <a:rPr lang="en-US" altLang="zh-CN" sz="3600" dirty="0">
                <a:latin typeface="Times New Roman" pitchFamily="18" charset="0"/>
              </a:rPr>
              <a:t>3</a:t>
            </a:r>
            <a:r>
              <a:rPr lang="en-US" altLang="zh-CN" sz="3600" dirty="0" smtClean="0">
                <a:latin typeface="Times New Roman" pitchFamily="18" charset="0"/>
              </a:rPr>
              <a:t>. Is {</a:t>
            </a:r>
            <a:r>
              <a:rPr lang="en-US" altLang="zh-CN" sz="3600" i="1" dirty="0" smtClean="0">
                <a:latin typeface="Times New Roman" pitchFamily="18" charset="0"/>
              </a:rPr>
              <a:t>t</a:t>
            </a:r>
            <a:r>
              <a:rPr lang="en-US" altLang="zh-CN" sz="3600" baseline="-25000" dirty="0" smtClean="0">
                <a:latin typeface="Times New Roman" pitchFamily="18" charset="0"/>
              </a:rPr>
              <a:t>11</a:t>
            </a:r>
            <a:r>
              <a:rPr lang="en-US" altLang="zh-CN" sz="3600" dirty="0" smtClean="0">
                <a:latin typeface="Times New Roman" pitchFamily="18" charset="0"/>
              </a:rPr>
              <a:t>, </a:t>
            </a:r>
            <a:r>
              <a:rPr lang="en-US" altLang="zh-CN" sz="3600" i="1" dirty="0" smtClean="0">
                <a:latin typeface="Times New Roman" pitchFamily="18" charset="0"/>
              </a:rPr>
              <a:t>t</a:t>
            </a:r>
            <a:r>
              <a:rPr lang="en-US" altLang="zh-CN" sz="3600" baseline="-25000" dirty="0" smtClean="0">
                <a:latin typeface="Times New Roman" pitchFamily="18" charset="0"/>
              </a:rPr>
              <a:t>33</a:t>
            </a:r>
            <a:r>
              <a:rPr lang="en-US" altLang="zh-CN" sz="3600" dirty="0" smtClean="0">
                <a:latin typeface="Times New Roman" pitchFamily="18" charset="0"/>
              </a:rPr>
              <a:t>} a possible world? Why? What is its appearance probability?</a:t>
            </a:r>
          </a:p>
          <a:p>
            <a:pPr marL="0" indent="0" algn="just" eaLnBrk="1" hangingPunct="1">
              <a:buNone/>
            </a:pPr>
            <a:r>
              <a:rPr lang="en-US" altLang="zh-CN" sz="3600" dirty="0" smtClean="0">
                <a:latin typeface="Times New Roman" pitchFamily="18" charset="0"/>
              </a:rPr>
              <a:t>4. Is {</a:t>
            </a:r>
            <a:r>
              <a:rPr lang="en-US" altLang="zh-CN" sz="3600" i="1" dirty="0" smtClean="0">
                <a:latin typeface="Times New Roman" pitchFamily="18" charset="0"/>
              </a:rPr>
              <a:t>t</a:t>
            </a:r>
            <a:r>
              <a:rPr lang="en-US" altLang="zh-CN" sz="3600" baseline="-25000" dirty="0" smtClean="0">
                <a:latin typeface="Times New Roman" pitchFamily="18" charset="0"/>
              </a:rPr>
              <a:t>21</a:t>
            </a:r>
            <a:r>
              <a:rPr lang="en-US" altLang="zh-CN" sz="3600" dirty="0" smtClean="0">
                <a:latin typeface="Times New Roman" pitchFamily="18" charset="0"/>
              </a:rPr>
              <a:t>} a possible world? Why? What is its appearance probability?</a:t>
            </a:r>
          </a:p>
          <a:p>
            <a:pPr marL="0" indent="0" algn="just" eaLnBrk="1" hangingPunct="1">
              <a:buNone/>
            </a:pPr>
            <a:r>
              <a:rPr lang="en-US" altLang="zh-CN" sz="3600" dirty="0">
                <a:latin typeface="Times New Roman" pitchFamily="18" charset="0"/>
              </a:rPr>
              <a:t>5</a:t>
            </a:r>
            <a:r>
              <a:rPr lang="en-US" altLang="zh-CN" sz="3600" dirty="0" smtClean="0">
                <a:latin typeface="Times New Roman" pitchFamily="18" charset="0"/>
              </a:rPr>
              <a:t>. Is </a:t>
            </a:r>
            <a:r>
              <a:rPr kumimoji="0" lang="en-US" sz="3600" b="0" i="0" u="none" strike="noStrike" cap="none" normalizeH="0" baseline="0" dirty="0" smtClean="0">
                <a:ln>
                  <a:noFill/>
                </a:ln>
                <a:solidFill>
                  <a:schemeClr val="tx1"/>
                </a:solidFill>
                <a:effectLst/>
                <a:latin typeface="Times New Roman" pitchFamily="18" charset="0"/>
                <a:sym typeface="Symbol"/>
              </a:rPr>
              <a:t> a possible world?</a:t>
            </a:r>
            <a:r>
              <a:rPr kumimoji="0" lang="en-US" sz="3600" b="0" i="0" u="none" strike="noStrike" cap="none" normalizeH="0" dirty="0" smtClean="0">
                <a:ln>
                  <a:noFill/>
                </a:ln>
                <a:solidFill>
                  <a:schemeClr val="tx1"/>
                </a:solidFill>
                <a:effectLst/>
                <a:latin typeface="Times New Roman" pitchFamily="18" charset="0"/>
                <a:sym typeface="Symbol"/>
              </a:rPr>
              <a:t> </a:t>
            </a:r>
            <a:r>
              <a:rPr lang="en-US" altLang="zh-CN" sz="3600" dirty="0" smtClean="0">
                <a:latin typeface="Times New Roman" pitchFamily="18" charset="0"/>
              </a:rPr>
              <a:t>Why? </a:t>
            </a:r>
            <a:r>
              <a:rPr kumimoji="0" lang="en-US" sz="3600" b="0" i="0" u="none" strike="noStrike" cap="none" normalizeH="0" dirty="0" smtClean="0">
                <a:ln>
                  <a:noFill/>
                </a:ln>
                <a:solidFill>
                  <a:schemeClr val="tx1"/>
                </a:solidFill>
                <a:effectLst/>
                <a:latin typeface="Times New Roman" pitchFamily="18" charset="0"/>
                <a:sym typeface="Symbol"/>
              </a:rPr>
              <a:t>What is its </a:t>
            </a:r>
            <a:r>
              <a:rPr lang="en-US" altLang="zh-CN" sz="3600" dirty="0" smtClean="0">
                <a:latin typeface="Times New Roman" pitchFamily="18" charset="0"/>
              </a:rPr>
              <a:t>appearance </a:t>
            </a:r>
            <a:r>
              <a:rPr kumimoji="0" lang="en-US" sz="3600" b="0" i="0" u="none" strike="noStrike" cap="none" normalizeH="0" dirty="0" smtClean="0">
                <a:ln>
                  <a:noFill/>
                </a:ln>
                <a:solidFill>
                  <a:schemeClr val="tx1"/>
                </a:solidFill>
                <a:effectLst/>
                <a:latin typeface="Times New Roman" pitchFamily="18" charset="0"/>
                <a:sym typeface="Symbol"/>
              </a:rPr>
              <a:t>probability?</a:t>
            </a:r>
            <a:endParaRPr lang="en-US" altLang="zh-CN" sz="3600" dirty="0" smtClean="0">
              <a:latin typeface="Times New Roman" pitchFamily="18" charset="0"/>
            </a:endParaRPr>
          </a:p>
        </p:txBody>
      </p:sp>
      <p:graphicFrame>
        <p:nvGraphicFramePr>
          <p:cNvPr id="5" name="Group 75"/>
          <p:cNvGraphicFramePr>
            <a:graphicFrameLocks noGrp="1"/>
          </p:cNvGraphicFramePr>
          <p:nvPr>
            <p:extLst>
              <p:ext uri="{D42A27DB-BD31-4B8C-83A1-F6EECF244321}">
                <p14:modId xmlns:p14="http://schemas.microsoft.com/office/powerpoint/2010/main" val="2421846241"/>
              </p:ext>
            </p:extLst>
          </p:nvPr>
        </p:nvGraphicFramePr>
        <p:xfrm>
          <a:off x="5032549" y="76200"/>
          <a:ext cx="3578051" cy="2904750"/>
        </p:xfrm>
        <a:graphic>
          <a:graphicData uri="http://schemas.openxmlformats.org/drawingml/2006/table">
            <a:tbl>
              <a:tblPr/>
              <a:tblGrid>
                <a:gridCol w="873833"/>
                <a:gridCol w="846383"/>
                <a:gridCol w="963322"/>
                <a:gridCol w="894513"/>
              </a:tblGrid>
              <a:tr h="51424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x-tuple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err="1" smtClean="0">
                          <a:ln>
                            <a:noFill/>
                          </a:ln>
                          <a:solidFill>
                            <a:schemeClr val="tx1"/>
                          </a:solidFill>
                          <a:effectLst/>
                          <a:latin typeface="Times New Roman" pitchFamily="18" charset="0"/>
                        </a:rPr>
                        <a:t>t</a:t>
                      </a:r>
                      <a:r>
                        <a:rPr kumimoji="0" lang="en-US" sz="1800" b="1" i="0" u="none" strike="noStrike" cap="none" normalizeH="0" baseline="-25000" dirty="0" err="1" smtClean="0">
                          <a:ln>
                            <a:noFill/>
                          </a:ln>
                          <a:solidFill>
                            <a:schemeClr val="tx1"/>
                          </a:solidFill>
                          <a:effectLst/>
                          <a:latin typeface="Times New Roman" pitchFamily="18" charset="0"/>
                        </a:rPr>
                        <a:t>i</a:t>
                      </a:r>
                      <a:endParaRPr kumimoji="0" lang="en-US" sz="1800" b="1"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Alt.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err="1" smtClean="0">
                          <a:ln>
                            <a:noFill/>
                          </a:ln>
                          <a:solidFill>
                            <a:schemeClr val="tx1"/>
                          </a:solidFill>
                          <a:effectLst/>
                          <a:latin typeface="Times New Roman" pitchFamily="18" charset="0"/>
                        </a:rPr>
                        <a:t>t</a:t>
                      </a:r>
                      <a:r>
                        <a:rPr kumimoji="0" lang="en-US" sz="1800" b="1" i="0" u="none" strike="noStrike" cap="none" normalizeH="0" baseline="-25000" dirty="0" err="1" smtClean="0">
                          <a:ln>
                            <a:noFill/>
                          </a:ln>
                          <a:solidFill>
                            <a:schemeClr val="tx1"/>
                          </a:solidFill>
                          <a:effectLst/>
                          <a:latin typeface="Times New Roman" pitchFamily="18" charset="0"/>
                        </a:rPr>
                        <a:t>ij</a:t>
                      </a:r>
                      <a:endParaRPr kumimoji="0" lang="en-US" sz="1800" b="1" i="0" u="none" strike="noStrike" cap="none" normalizeH="0" baseline="0" dirty="0" smtClean="0">
                        <a:ln>
                          <a:noFill/>
                        </a:ln>
                        <a:solidFill>
                          <a:schemeClr val="tx1"/>
                        </a:solidFill>
                        <a:effectLst/>
                        <a:latin typeface="Times New Roman" pitchFamily="18" charset="0"/>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err="1" smtClean="0">
                          <a:ln>
                            <a:noFill/>
                          </a:ln>
                          <a:solidFill>
                            <a:schemeClr val="tx1"/>
                          </a:solidFill>
                          <a:effectLst/>
                          <a:latin typeface="Times New Roman" pitchFamily="18" charset="0"/>
                        </a:rPr>
                        <a:t>Attr</a:t>
                      </a:r>
                      <a:r>
                        <a:rPr kumimoji="0" lang="en-US" sz="1800" b="1" i="0" u="none" strike="noStrike" cap="none" normalizeH="0" baseline="0" dirty="0" smtClean="0">
                          <a:ln>
                            <a:noFill/>
                          </a:ln>
                          <a:solidFill>
                            <a:schemeClr val="tx1"/>
                          </a:solidFill>
                          <a:effectLst/>
                          <a:latin typeface="Times New Roman" pitchFamily="18" charset="0"/>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Prob.</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r h="271417">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1</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11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0.3</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71417">
                <a:tc v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12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0.4</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7141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2</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21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0.7</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71417">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3</a:t>
                      </a: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31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11</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0.6</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271417">
                <a:tc v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32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15</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0.3</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271417">
                <a:tc v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25000" dirty="0" smtClean="0">
                        <a:ln>
                          <a:noFill/>
                        </a:ln>
                        <a:solidFill>
                          <a:schemeClr val="tx1"/>
                        </a:solidFill>
                        <a:effectLst/>
                        <a:latin typeface="Times New Roman" pitchFamily="18"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chemeClr val="tx1"/>
                          </a:solidFill>
                          <a:effectLst/>
                          <a:latin typeface="Times New Roman" pitchFamily="18" charset="0"/>
                        </a:rPr>
                        <a:t>t</a:t>
                      </a:r>
                      <a:r>
                        <a:rPr kumimoji="0" lang="en-US" sz="1800" b="0" i="0" u="none" strike="noStrike" cap="none" normalizeH="0" baseline="-25000" dirty="0" smtClean="0">
                          <a:ln>
                            <a:noFill/>
                          </a:ln>
                          <a:solidFill>
                            <a:schemeClr val="tx1"/>
                          </a:solidFill>
                          <a:effectLst/>
                          <a:latin typeface="Times New Roman" pitchFamily="18" charset="0"/>
                        </a:rPr>
                        <a:t>33</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0.1</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Tree>
    <p:extLst>
      <p:ext uri="{BB962C8B-B14F-4D97-AF65-F5344CB8AC3E}">
        <p14:creationId xmlns:p14="http://schemas.microsoft.com/office/powerpoint/2010/main" val="3781866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75000"/>
                  </a:schemeClr>
                </a:solidFill>
                <a:latin typeface="Times New Roman" pitchFamily="18" charset="0"/>
              </a:rPr>
              <a:t>Introduction</a:t>
            </a:r>
          </a:p>
          <a:p>
            <a:pPr algn="just" eaLnBrk="1" hangingPunct="1"/>
            <a:r>
              <a:rPr lang="en-US" altLang="zh-CN" sz="3200" dirty="0" smtClean="0">
                <a:solidFill>
                  <a:schemeClr val="bg1">
                    <a:lumMod val="75000"/>
                  </a:schemeClr>
                </a:solidFill>
                <a:latin typeface="Times New Roman" pitchFamily="18" charset="0"/>
              </a:rPr>
              <a:t>Uncertain Data Model</a:t>
            </a:r>
          </a:p>
          <a:p>
            <a:pPr algn="just" eaLnBrk="1" hangingPunct="1"/>
            <a:r>
              <a:rPr lang="en-US" altLang="zh-CN" sz="3200" dirty="0" smtClean="0">
                <a:solidFill>
                  <a:schemeClr val="bg1">
                    <a:lumMod val="75000"/>
                  </a:schemeClr>
                </a:solidFill>
                <a:latin typeface="Times New Roman" pitchFamily="18" charset="0"/>
              </a:rPr>
              <a:t>Possible Worlds</a:t>
            </a:r>
          </a:p>
          <a:p>
            <a:pPr algn="just" eaLnBrk="1" hangingPunct="1"/>
            <a:r>
              <a:rPr lang="en-US" altLang="zh-CN" sz="3200" dirty="0" smtClean="0">
                <a:latin typeface="Times New Roman" pitchFamily="18" charset="0"/>
              </a:rPr>
              <a:t>Correlated Uncertain Data </a:t>
            </a:r>
          </a:p>
          <a:p>
            <a:pPr algn="just" eaLnBrk="1" hangingPunct="1"/>
            <a:r>
              <a:rPr lang="en-US" altLang="zh-CN" sz="3200" dirty="0" smtClean="0">
                <a:solidFill>
                  <a:schemeClr val="bg1">
                    <a:lumMod val="75000"/>
                  </a:schemeClr>
                </a:solidFill>
                <a:latin typeface="Times New Roman" pitchFamily="18" charset="0"/>
              </a:rPr>
              <a:t>Summary</a:t>
            </a: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1755206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In the Last Chapter: Classification of Data Uncertainty</a:t>
            </a:r>
          </a:p>
        </p:txBody>
      </p:sp>
      <p:sp>
        <p:nvSpPr>
          <p:cNvPr id="4100" name="Rectangle 3"/>
          <p:cNvSpPr>
            <a:spLocks noGrp="1" noChangeArrowheads="1"/>
          </p:cNvSpPr>
          <p:nvPr>
            <p:ph type="body" idx="1"/>
          </p:nvPr>
        </p:nvSpPr>
        <p:spPr/>
        <p:txBody>
          <a:bodyPr>
            <a:normAutofit fontScale="92500"/>
          </a:bodyPr>
          <a:lstStyle/>
          <a:p>
            <a:pPr algn="just"/>
            <a:r>
              <a:rPr lang="en-US" sz="3200" dirty="0" smtClean="0">
                <a:latin typeface="Times New Roman" pitchFamily="18" charset="0"/>
              </a:rPr>
              <a:t>Correlations</a:t>
            </a:r>
          </a:p>
          <a:p>
            <a:pPr lvl="1" algn="just"/>
            <a:r>
              <a:rPr lang="en-US" sz="2800" dirty="0" smtClean="0">
                <a:latin typeface="Times New Roman" pitchFamily="18" charset="0"/>
              </a:rPr>
              <a:t>Independent Uncertainty</a:t>
            </a:r>
          </a:p>
          <a:p>
            <a:pPr lvl="2" algn="just"/>
            <a:r>
              <a:rPr lang="en-US" sz="2400" dirty="0" smtClean="0">
                <a:latin typeface="Times New Roman" pitchFamily="18" charset="0"/>
              </a:rPr>
              <a:t>Uncertain objects are independent of each other</a:t>
            </a:r>
          </a:p>
          <a:p>
            <a:pPr lvl="2" algn="just"/>
            <a:r>
              <a:rPr lang="en-US" sz="2400" dirty="0" smtClean="0">
                <a:latin typeface="Times New Roman" pitchFamily="18" charset="0"/>
              </a:rPr>
              <a:t>E.g., uncertain databases, probabilistic databases</a:t>
            </a:r>
          </a:p>
          <a:p>
            <a:pPr lvl="1" algn="just"/>
            <a:r>
              <a:rPr lang="en-US" sz="2800" dirty="0" smtClean="0">
                <a:latin typeface="Times New Roman" pitchFamily="18" charset="0"/>
              </a:rPr>
              <a:t>Correlated Uncertainty</a:t>
            </a:r>
          </a:p>
          <a:p>
            <a:pPr lvl="2" algn="just"/>
            <a:r>
              <a:rPr lang="en-US" sz="2400" dirty="0" smtClean="0">
                <a:latin typeface="Times New Roman" pitchFamily="18" charset="0"/>
              </a:rPr>
              <a:t>Attributes of uncertain objects are correlated with each other</a:t>
            </a:r>
          </a:p>
          <a:p>
            <a:pPr lvl="2" algn="just"/>
            <a:r>
              <a:rPr lang="en-US" sz="2400" dirty="0" smtClean="0">
                <a:latin typeface="Times New Roman" pitchFamily="18" charset="0"/>
              </a:rPr>
              <a:t>E.g., Bayesian network</a:t>
            </a:r>
          </a:p>
          <a:p>
            <a:pPr lvl="1" algn="just"/>
            <a:r>
              <a:rPr lang="en-US" sz="2800" dirty="0" smtClean="0">
                <a:latin typeface="Times New Roman" pitchFamily="18" charset="0"/>
              </a:rPr>
              <a:t>Uncertainty with Local Correlations</a:t>
            </a:r>
          </a:p>
          <a:p>
            <a:pPr lvl="2" algn="just"/>
            <a:r>
              <a:rPr lang="en-US" sz="2400" dirty="0" smtClean="0">
                <a:latin typeface="Times New Roman" pitchFamily="18" charset="0"/>
              </a:rPr>
              <a:t>Uncertain objects from different groups are independent</a:t>
            </a:r>
          </a:p>
          <a:p>
            <a:pPr lvl="2" algn="just"/>
            <a:r>
              <a:rPr lang="en-US" sz="2400" dirty="0" smtClean="0">
                <a:latin typeface="Times New Roman" pitchFamily="18" charset="0"/>
              </a:rPr>
              <a:t>Within each group, uncertain objects are locally correlated</a:t>
            </a:r>
            <a:endParaRPr lang="en-US" sz="2800" dirty="0" smtClean="0">
              <a:latin typeface="Times New Roman" pitchFamily="18" charset="0"/>
            </a:endParaRPr>
          </a:p>
          <a:p>
            <a:pPr marL="0" indent="0" algn="just" eaLnBrk="1" hangingPunct="1">
              <a:buNone/>
            </a:pPr>
            <a:endParaRPr lang="en-US" altLang="zh-CN" sz="3200" dirty="0" smtClean="0">
              <a:latin typeface="Times New Roman" pitchFamily="18" charset="0"/>
            </a:endParaRPr>
          </a:p>
        </p:txBody>
      </p:sp>
    </p:spTree>
    <p:extLst>
      <p:ext uri="{BB962C8B-B14F-4D97-AF65-F5344CB8AC3E}">
        <p14:creationId xmlns:p14="http://schemas.microsoft.com/office/powerpoint/2010/main" val="35788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6BFB159-AD0F-4DB4-B735-26590635F27B}" type="slidenum">
              <a:rPr lang="en-US" altLang="en-US"/>
              <a:pPr>
                <a:defRPr/>
              </a:pPr>
              <a:t>24</a:t>
            </a:fld>
            <a:endParaRPr lang="en-US" altLang="en-US"/>
          </a:p>
        </p:txBody>
      </p:sp>
      <p:sp>
        <p:nvSpPr>
          <p:cNvPr id="6147"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Applications of Correlated Uncertain Data</a:t>
            </a:r>
          </a:p>
        </p:txBody>
      </p:sp>
      <p:sp>
        <p:nvSpPr>
          <p:cNvPr id="6148" name="Rectangle 3"/>
          <p:cNvSpPr>
            <a:spLocks noGrp="1" noChangeArrowheads="1"/>
          </p:cNvSpPr>
          <p:nvPr>
            <p:ph type="body" idx="1"/>
          </p:nvPr>
        </p:nvSpPr>
        <p:spPr/>
        <p:txBody>
          <a:bodyPr>
            <a:normAutofit fontScale="92500"/>
          </a:bodyPr>
          <a:lstStyle/>
          <a:p>
            <a:pPr algn="just" eaLnBrk="1" hangingPunct="1"/>
            <a:r>
              <a:rPr lang="en-US" altLang="zh-CN" sz="3200" dirty="0" smtClean="0">
                <a:latin typeface="Times New Roman" pitchFamily="18" charset="0"/>
                <a:ea typeface="宋体" pitchFamily="2" charset="-122"/>
              </a:rPr>
              <a:t>Sensor networks</a:t>
            </a:r>
          </a:p>
          <a:p>
            <a:pPr lvl="1" algn="just" eaLnBrk="1" hangingPunct="1"/>
            <a:r>
              <a:rPr lang="en-US" altLang="zh-CN" sz="2800" dirty="0" smtClean="0">
                <a:latin typeface="Times New Roman" pitchFamily="18" charset="0"/>
                <a:ea typeface="宋体" pitchFamily="2" charset="-122"/>
              </a:rPr>
              <a:t>Sensory data collected from spatially close sensors are correlated with each other</a:t>
            </a:r>
          </a:p>
          <a:p>
            <a:pPr lvl="1" algn="just" eaLnBrk="1" hangingPunct="1"/>
            <a:r>
              <a:rPr lang="en-US" altLang="zh-CN" sz="2800" dirty="0" smtClean="0">
                <a:latin typeface="Times New Roman" pitchFamily="18" charset="0"/>
                <a:ea typeface="宋体" pitchFamily="2" charset="-122"/>
              </a:rPr>
              <a:t>E.g., temperature collected from sensors within 1 meter</a:t>
            </a:r>
          </a:p>
          <a:p>
            <a:pPr algn="just" eaLnBrk="1" hangingPunct="1"/>
            <a:r>
              <a:rPr lang="en-US" altLang="zh-CN" sz="3200" dirty="0" smtClean="0">
                <a:latin typeface="Times New Roman" pitchFamily="18" charset="0"/>
                <a:ea typeface="宋体" pitchFamily="2" charset="-122"/>
              </a:rPr>
              <a:t>Data integration</a:t>
            </a:r>
          </a:p>
          <a:p>
            <a:pPr lvl="1" algn="just" eaLnBrk="1" hangingPunct="1"/>
            <a:r>
              <a:rPr lang="en-US" altLang="zh-CN" sz="2800" dirty="0" smtClean="0">
                <a:latin typeface="Times New Roman" pitchFamily="18" charset="0"/>
                <a:ea typeface="宋体" pitchFamily="2" charset="-122"/>
              </a:rPr>
              <a:t>Data sources may copy from each other</a:t>
            </a:r>
          </a:p>
          <a:p>
            <a:pPr lvl="1" algn="just" eaLnBrk="1" hangingPunct="1"/>
            <a:r>
              <a:rPr lang="en-US" altLang="zh-CN" sz="2800" dirty="0" smtClean="0">
                <a:latin typeface="Times New Roman" pitchFamily="18" charset="0"/>
                <a:ea typeface="宋体" pitchFamily="2" charset="-122"/>
              </a:rPr>
              <a:t>Errors and impreciseness may be propagated</a:t>
            </a:r>
          </a:p>
          <a:p>
            <a:pPr lvl="1" algn="just" eaLnBrk="1" hangingPunct="1"/>
            <a:r>
              <a:rPr lang="en-US" altLang="zh-CN" sz="2800" dirty="0" smtClean="0">
                <a:latin typeface="Times New Roman" pitchFamily="18" charset="0"/>
                <a:ea typeface="宋体" pitchFamily="2" charset="-122"/>
              </a:rPr>
              <a:t>Thus, uncertain data from different sources can be correlated</a:t>
            </a:r>
          </a:p>
        </p:txBody>
      </p:sp>
    </p:spTree>
    <p:extLst>
      <p:ext uri="{BB962C8B-B14F-4D97-AF65-F5344CB8AC3E}">
        <p14:creationId xmlns:p14="http://schemas.microsoft.com/office/powerpoint/2010/main" val="4132629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6BFB159-AD0F-4DB4-B735-26590635F27B}" type="slidenum">
              <a:rPr lang="en-US" altLang="en-US"/>
              <a:pPr>
                <a:defRPr/>
              </a:pPr>
              <a:t>25</a:t>
            </a:fld>
            <a:endParaRPr lang="en-US" altLang="en-US"/>
          </a:p>
        </p:txBody>
      </p:sp>
      <p:sp>
        <p:nvSpPr>
          <p:cNvPr id="6147"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Model for Correlated Uncertain Data</a:t>
            </a:r>
          </a:p>
        </p:txBody>
      </p:sp>
      <p:sp>
        <p:nvSpPr>
          <p:cNvPr id="6148"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ea typeface="宋体" pitchFamily="2" charset="-122"/>
              </a:rPr>
              <a:t>Graphical Data Model </a:t>
            </a:r>
          </a:p>
          <a:p>
            <a:pPr lvl="1" algn="just" eaLnBrk="1" hangingPunct="1"/>
            <a:r>
              <a:rPr lang="en-US" altLang="zh-CN" sz="2800" dirty="0" smtClean="0">
                <a:latin typeface="Times New Roman" pitchFamily="18" charset="0"/>
                <a:ea typeface="宋体" pitchFamily="2" charset="-122"/>
              </a:rPr>
              <a:t>Directed graph</a:t>
            </a:r>
          </a:p>
          <a:p>
            <a:pPr lvl="2" algn="just" eaLnBrk="1" hangingPunct="1"/>
            <a:r>
              <a:rPr lang="en-US" altLang="zh-CN" sz="2400" dirty="0" err="1" smtClean="0">
                <a:latin typeface="Times New Roman" pitchFamily="18" charset="0"/>
                <a:ea typeface="宋体" pitchFamily="2" charset="-122"/>
              </a:rPr>
              <a:t>Markovian</a:t>
            </a:r>
            <a:r>
              <a:rPr lang="en-US" altLang="zh-CN" sz="2400" dirty="0" smtClean="0">
                <a:latin typeface="Times New Roman" pitchFamily="18" charset="0"/>
                <a:ea typeface="宋体" pitchFamily="2" charset="-122"/>
              </a:rPr>
              <a:t> model</a:t>
            </a:r>
          </a:p>
          <a:p>
            <a:pPr lvl="2" algn="just" eaLnBrk="1" hangingPunct="1"/>
            <a:r>
              <a:rPr lang="en-US" altLang="zh-CN" sz="2400" dirty="0" smtClean="0">
                <a:latin typeface="Times New Roman" pitchFamily="18" charset="0"/>
                <a:ea typeface="宋体" pitchFamily="2" charset="-122"/>
              </a:rPr>
              <a:t>Bayesian network</a:t>
            </a:r>
          </a:p>
          <a:p>
            <a:pPr lvl="1" algn="just" eaLnBrk="1" hangingPunct="1"/>
            <a:r>
              <a:rPr lang="en-US" altLang="zh-CN" sz="2800" dirty="0">
                <a:latin typeface="Times New Roman" pitchFamily="18" charset="0"/>
                <a:ea typeface="宋体" pitchFamily="2" charset="-122"/>
              </a:rPr>
              <a:t>Undirected graph</a:t>
            </a:r>
          </a:p>
          <a:p>
            <a:pPr lvl="2" algn="just" eaLnBrk="1" hangingPunct="1"/>
            <a:r>
              <a:rPr lang="en-US" altLang="zh-CN" sz="2400" dirty="0" smtClean="0">
                <a:latin typeface="Times New Roman" pitchFamily="18" charset="0"/>
                <a:ea typeface="宋体" pitchFamily="2" charset="-122"/>
              </a:rPr>
              <a:t>Conditional random fields</a:t>
            </a:r>
          </a:p>
        </p:txBody>
      </p:sp>
    </p:spTree>
    <p:extLst>
      <p:ext uri="{BB962C8B-B14F-4D97-AF65-F5344CB8AC3E}">
        <p14:creationId xmlns:p14="http://schemas.microsoft.com/office/powerpoint/2010/main" val="1304177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pPr>
              <a:defRPr/>
            </a:pPr>
            <a:fld id="{8513E50F-78DA-410C-AD82-688F9E0DBBDD}" type="slidenum">
              <a:rPr lang="en-US" altLang="en-US"/>
              <a:pPr>
                <a:defRPr/>
              </a:pPr>
              <a:t>26</a:t>
            </a:fld>
            <a:endParaRPr lang="en-US" altLang="en-US"/>
          </a:p>
        </p:txBody>
      </p:sp>
      <p:sp>
        <p:nvSpPr>
          <p:cNvPr id="7171" name="Rectangle 2"/>
          <p:cNvSpPr>
            <a:spLocks noGrp="1" noChangeArrowheads="1"/>
          </p:cNvSpPr>
          <p:nvPr>
            <p:ph type="title"/>
          </p:nvPr>
        </p:nvSpPr>
        <p:spPr/>
        <p:txBody>
          <a:bodyPr/>
          <a:lstStyle/>
          <a:p>
            <a:pPr eaLnBrk="1" hangingPunct="1"/>
            <a:r>
              <a:rPr lang="en-US" altLang="zh-CN" dirty="0" err="1" smtClean="0">
                <a:latin typeface="Times New Roman" pitchFamily="18" charset="0"/>
                <a:ea typeface="宋体" pitchFamily="2" charset="-122"/>
              </a:rPr>
              <a:t>Markovian</a:t>
            </a:r>
            <a:r>
              <a:rPr lang="en-US" altLang="zh-CN" dirty="0" smtClean="0">
                <a:latin typeface="Times New Roman" pitchFamily="18" charset="0"/>
                <a:ea typeface="宋体" pitchFamily="2" charset="-122"/>
              </a:rPr>
              <a:t> Model</a:t>
            </a:r>
          </a:p>
        </p:txBody>
      </p:sp>
      <p:sp>
        <p:nvSpPr>
          <p:cNvPr id="7172"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ea typeface="宋体" pitchFamily="2" charset="-122"/>
              </a:rPr>
              <a:t>Markov sequence</a:t>
            </a:r>
          </a:p>
          <a:p>
            <a:pPr lvl="1" algn="just" eaLnBrk="1" hangingPunct="1"/>
            <a:r>
              <a:rPr lang="en-US" altLang="zh-CN" sz="2800" dirty="0" smtClean="0">
                <a:latin typeface="Times New Roman" pitchFamily="18" charset="0"/>
                <a:ea typeface="宋体" pitchFamily="2" charset="-122"/>
              </a:rPr>
              <a:t>A sequence of nodes that are temporally correlated with each other</a:t>
            </a:r>
          </a:p>
        </p:txBody>
      </p:sp>
      <p:grpSp>
        <p:nvGrpSpPr>
          <p:cNvPr id="7173" name="Group 4"/>
          <p:cNvGrpSpPr>
            <a:grpSpLocks/>
          </p:cNvGrpSpPr>
          <p:nvPr/>
        </p:nvGrpSpPr>
        <p:grpSpPr bwMode="auto">
          <a:xfrm>
            <a:off x="2971800" y="3833813"/>
            <a:ext cx="4237038" cy="538162"/>
            <a:chOff x="1440" y="2685"/>
            <a:chExt cx="2669" cy="339"/>
          </a:xfrm>
        </p:grpSpPr>
        <p:pic>
          <p:nvPicPr>
            <p:cNvPr id="71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 y="2688"/>
              <a:ext cx="2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0" name="Line 6"/>
            <p:cNvSpPr>
              <a:spLocks noChangeShapeType="1"/>
            </p:cNvSpPr>
            <p:nvPr/>
          </p:nvSpPr>
          <p:spPr bwMode="auto">
            <a:xfrm>
              <a:off x="3587" y="2857"/>
              <a:ext cx="26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Text Box 7"/>
            <p:cNvSpPr txBox="1">
              <a:spLocks noChangeArrowheads="1"/>
            </p:cNvSpPr>
            <p:nvPr/>
          </p:nvSpPr>
          <p:spPr bwMode="auto">
            <a:xfrm>
              <a:off x="3849" y="2685"/>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a:ea typeface="宋体" pitchFamily="2" charset="-122"/>
                </a:rPr>
                <a:t>…</a:t>
              </a:r>
            </a:p>
          </p:txBody>
        </p:sp>
      </p:grpSp>
      <p:sp>
        <p:nvSpPr>
          <p:cNvPr id="7174" name="Text Box 8"/>
          <p:cNvSpPr txBox="1">
            <a:spLocks noChangeArrowheads="1"/>
          </p:cNvSpPr>
          <p:nvPr/>
        </p:nvSpPr>
        <p:spPr bwMode="auto">
          <a:xfrm>
            <a:off x="533400" y="3895725"/>
            <a:ext cx="229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i="1">
                <a:latin typeface="Times New Roman" pitchFamily="18" charset="0"/>
                <a:ea typeface="宋体" pitchFamily="2" charset="-122"/>
              </a:rPr>
              <a:t>a markovian sequence</a:t>
            </a:r>
          </a:p>
        </p:txBody>
      </p:sp>
      <p:sp>
        <p:nvSpPr>
          <p:cNvPr id="12297" name="Oval 9"/>
          <p:cNvSpPr>
            <a:spLocks noChangeArrowheads="1"/>
          </p:cNvSpPr>
          <p:nvPr/>
        </p:nvSpPr>
        <p:spPr bwMode="auto">
          <a:xfrm>
            <a:off x="2971800" y="3757613"/>
            <a:ext cx="685800" cy="685800"/>
          </a:xfrm>
          <a:prstGeom prst="ellipse">
            <a:avLst/>
          </a:prstGeom>
          <a:solidFill>
            <a:srgbClr val="0000FF">
              <a:alpha val="1803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0"/>
          <p:cNvSpPr>
            <a:spLocks noChangeShapeType="1"/>
          </p:cNvSpPr>
          <p:nvPr/>
        </p:nvSpPr>
        <p:spPr bwMode="auto">
          <a:xfrm>
            <a:off x="2667000" y="3529013"/>
            <a:ext cx="381000" cy="304800"/>
          </a:xfrm>
          <a:prstGeom prst="line">
            <a:avLst/>
          </a:prstGeom>
          <a:noFill/>
          <a:ln w="127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Text Box 11"/>
          <p:cNvSpPr txBox="1">
            <a:spLocks noChangeArrowheads="1"/>
          </p:cNvSpPr>
          <p:nvPr/>
        </p:nvSpPr>
        <p:spPr bwMode="auto">
          <a:xfrm>
            <a:off x="1371600" y="3133725"/>
            <a:ext cx="237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i="1">
                <a:solidFill>
                  <a:srgbClr val="0000FF"/>
                </a:solidFill>
                <a:latin typeface="Times New Roman" pitchFamily="18" charset="0"/>
                <a:ea typeface="宋体" pitchFamily="2" charset="-122"/>
              </a:rPr>
              <a:t>p</a:t>
            </a:r>
            <a:r>
              <a:rPr lang="en-US" altLang="zh-CN">
                <a:solidFill>
                  <a:srgbClr val="0000FF"/>
                </a:solidFill>
                <a:latin typeface="Times New Roman" pitchFamily="18" charset="0"/>
                <a:ea typeface="宋体" pitchFamily="2" charset="-122"/>
              </a:rPr>
              <a:t>(</a:t>
            </a:r>
            <a:r>
              <a:rPr lang="en-US" altLang="zh-CN" i="1">
                <a:solidFill>
                  <a:srgbClr val="0000FF"/>
                </a:solidFill>
                <a:latin typeface="Times New Roman" pitchFamily="18" charset="0"/>
                <a:ea typeface="宋体" pitchFamily="2" charset="-122"/>
              </a:rPr>
              <a:t>X</a:t>
            </a:r>
            <a:r>
              <a:rPr lang="en-US" altLang="zh-CN" baseline="-25000">
                <a:solidFill>
                  <a:srgbClr val="0000FF"/>
                </a:solidFill>
                <a:latin typeface="Times New Roman" pitchFamily="18" charset="0"/>
                <a:ea typeface="宋体" pitchFamily="2" charset="-122"/>
              </a:rPr>
              <a:t>1</a:t>
            </a:r>
            <a:r>
              <a:rPr lang="en-US" altLang="zh-CN">
                <a:solidFill>
                  <a:srgbClr val="0000FF"/>
                </a:solidFill>
                <a:latin typeface="Times New Roman" pitchFamily="18" charset="0"/>
                <a:ea typeface="宋体" pitchFamily="2" charset="-122"/>
              </a:rPr>
              <a:t>), </a:t>
            </a:r>
            <a:r>
              <a:rPr lang="en-US" altLang="zh-CN" i="1">
                <a:solidFill>
                  <a:srgbClr val="0000FF"/>
                </a:solidFill>
                <a:latin typeface="Times New Roman" pitchFamily="18" charset="0"/>
                <a:ea typeface="宋体" pitchFamily="2" charset="-122"/>
              </a:rPr>
              <a:t>prior distribution</a:t>
            </a:r>
          </a:p>
        </p:txBody>
      </p:sp>
      <p:sp>
        <p:nvSpPr>
          <p:cNvPr id="12300" name="Oval 12"/>
          <p:cNvSpPr>
            <a:spLocks noChangeArrowheads="1"/>
          </p:cNvSpPr>
          <p:nvPr/>
        </p:nvSpPr>
        <p:spPr bwMode="auto">
          <a:xfrm>
            <a:off x="4495800" y="3986213"/>
            <a:ext cx="422275" cy="273050"/>
          </a:xfrm>
          <a:prstGeom prst="ellipse">
            <a:avLst/>
          </a:prstGeom>
          <a:solidFill>
            <a:srgbClr val="FF0000">
              <a:alpha val="1803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3"/>
          <p:cNvSpPr>
            <a:spLocks noChangeShapeType="1"/>
          </p:cNvSpPr>
          <p:nvPr/>
        </p:nvSpPr>
        <p:spPr bwMode="auto">
          <a:xfrm flipH="1">
            <a:off x="4800600" y="3529013"/>
            <a:ext cx="381000" cy="457200"/>
          </a:xfrm>
          <a:prstGeom prst="line">
            <a:avLst/>
          </a:prstGeom>
          <a:noFill/>
          <a:ln w="127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Text Box 14"/>
          <p:cNvSpPr txBox="1">
            <a:spLocks noChangeArrowheads="1"/>
          </p:cNvSpPr>
          <p:nvPr/>
        </p:nvSpPr>
        <p:spPr bwMode="auto">
          <a:xfrm>
            <a:off x="4191000" y="3133725"/>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i="1">
                <a:solidFill>
                  <a:srgbClr val="FF0000"/>
                </a:solidFill>
                <a:latin typeface="Times New Roman" pitchFamily="18" charset="0"/>
                <a:ea typeface="宋体" pitchFamily="2" charset="-122"/>
              </a:rPr>
              <a:t>p</a:t>
            </a:r>
            <a:r>
              <a:rPr lang="en-US" altLang="zh-CN">
                <a:solidFill>
                  <a:srgbClr val="FF0000"/>
                </a:solidFill>
                <a:latin typeface="Times New Roman" pitchFamily="18" charset="0"/>
                <a:ea typeface="宋体" pitchFamily="2" charset="-122"/>
              </a:rPr>
              <a:t>(</a:t>
            </a:r>
            <a:r>
              <a:rPr lang="en-US" altLang="zh-CN" i="1">
                <a:solidFill>
                  <a:srgbClr val="FF0000"/>
                </a:solidFill>
                <a:latin typeface="Times New Roman" pitchFamily="18" charset="0"/>
                <a:ea typeface="宋体" pitchFamily="2" charset="-122"/>
              </a:rPr>
              <a:t>X</a:t>
            </a:r>
            <a:r>
              <a:rPr lang="en-US" altLang="zh-CN" baseline="-25000">
                <a:solidFill>
                  <a:srgbClr val="FF0000"/>
                </a:solidFill>
                <a:latin typeface="Times New Roman" pitchFamily="18" charset="0"/>
                <a:ea typeface="宋体" pitchFamily="2" charset="-122"/>
              </a:rPr>
              <a:t>3 </a:t>
            </a:r>
            <a:r>
              <a:rPr lang="en-US" altLang="zh-CN">
                <a:solidFill>
                  <a:srgbClr val="FF0000"/>
                </a:solidFill>
                <a:latin typeface="Times New Roman" pitchFamily="18" charset="0"/>
                <a:ea typeface="宋体" pitchFamily="2" charset="-122"/>
              </a:rPr>
              <a:t>| </a:t>
            </a:r>
            <a:r>
              <a:rPr lang="en-US" altLang="zh-CN" i="1">
                <a:solidFill>
                  <a:srgbClr val="FF0000"/>
                </a:solidFill>
                <a:latin typeface="Times New Roman" pitchFamily="18" charset="0"/>
                <a:ea typeface="宋体" pitchFamily="2" charset="-122"/>
              </a:rPr>
              <a:t>X</a:t>
            </a:r>
            <a:r>
              <a:rPr lang="en-US" altLang="zh-CN" baseline="-25000">
                <a:solidFill>
                  <a:srgbClr val="FF0000"/>
                </a:solidFill>
                <a:latin typeface="Times New Roman" pitchFamily="18" charset="0"/>
                <a:ea typeface="宋体" pitchFamily="2" charset="-122"/>
              </a:rPr>
              <a:t>2</a:t>
            </a:r>
            <a:r>
              <a:rPr lang="en-US" altLang="zh-CN">
                <a:solidFill>
                  <a:srgbClr val="FF0000"/>
                </a:solidFill>
                <a:latin typeface="Times New Roman" pitchFamily="18" charset="0"/>
                <a:ea typeface="宋体" pitchFamily="2" charset="-122"/>
              </a:rPr>
              <a:t>),</a:t>
            </a:r>
            <a:r>
              <a:rPr lang="en-US" altLang="zh-CN" i="1">
                <a:solidFill>
                  <a:srgbClr val="FF0000"/>
                </a:solidFill>
                <a:latin typeface="Times New Roman" pitchFamily="18" charset="0"/>
                <a:ea typeface="宋体" pitchFamily="2" charset="-122"/>
              </a:rPr>
              <a:t> conditional probability</a:t>
            </a:r>
          </a:p>
        </p:txBody>
      </p:sp>
      <p:grpSp>
        <p:nvGrpSpPr>
          <p:cNvPr id="12311" name="Group 23"/>
          <p:cNvGrpSpPr>
            <a:grpSpLocks/>
          </p:cNvGrpSpPr>
          <p:nvPr/>
        </p:nvGrpSpPr>
        <p:grpSpPr bwMode="auto">
          <a:xfrm>
            <a:off x="2895600" y="4657725"/>
            <a:ext cx="4603750" cy="1590675"/>
            <a:chOff x="1152" y="1536"/>
            <a:chExt cx="2900" cy="1002"/>
          </a:xfrm>
        </p:grpSpPr>
        <p:pic>
          <p:nvPicPr>
            <p:cNvPr id="7184" name="Picture 2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1536"/>
              <a:ext cx="2400" cy="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5" name="Line 25"/>
            <p:cNvSpPr>
              <a:spLocks noChangeShapeType="1"/>
            </p:cNvSpPr>
            <p:nvPr/>
          </p:nvSpPr>
          <p:spPr bwMode="auto">
            <a:xfrm>
              <a:off x="3504" y="1728"/>
              <a:ext cx="26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Text Box 26"/>
            <p:cNvSpPr txBox="1">
              <a:spLocks noChangeArrowheads="1"/>
            </p:cNvSpPr>
            <p:nvPr/>
          </p:nvSpPr>
          <p:spPr bwMode="auto">
            <a:xfrm>
              <a:off x="3792" y="1584"/>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a:ea typeface="宋体" pitchFamily="2" charset="-122"/>
                </a:rPr>
                <a:t>…</a:t>
              </a:r>
            </a:p>
          </p:txBody>
        </p:sp>
        <p:sp>
          <p:nvSpPr>
            <p:cNvPr id="7187" name="Line 27"/>
            <p:cNvSpPr>
              <a:spLocks noChangeShapeType="1"/>
            </p:cNvSpPr>
            <p:nvPr/>
          </p:nvSpPr>
          <p:spPr bwMode="auto">
            <a:xfrm>
              <a:off x="3504" y="2304"/>
              <a:ext cx="26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Text Box 28"/>
            <p:cNvSpPr txBox="1">
              <a:spLocks noChangeArrowheads="1"/>
            </p:cNvSpPr>
            <p:nvPr/>
          </p:nvSpPr>
          <p:spPr bwMode="auto">
            <a:xfrm>
              <a:off x="3792" y="216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a:ea typeface="宋体" pitchFamily="2" charset="-122"/>
                </a:rPr>
                <a:t>…</a:t>
              </a:r>
            </a:p>
          </p:txBody>
        </p:sp>
      </p:grpSp>
      <p:sp>
        <p:nvSpPr>
          <p:cNvPr id="12317" name="Text Box 29"/>
          <p:cNvSpPr txBox="1">
            <a:spLocks noChangeArrowheads="1"/>
          </p:cNvSpPr>
          <p:nvPr/>
        </p:nvSpPr>
        <p:spPr bwMode="auto">
          <a:xfrm>
            <a:off x="1600200" y="48101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i="1">
                <a:latin typeface="Times New Roman" pitchFamily="18" charset="0"/>
                <a:ea typeface="宋体" pitchFamily="2" charset="-122"/>
              </a:rPr>
              <a:t>sequence </a:t>
            </a:r>
            <a:r>
              <a:rPr lang="en-US" altLang="zh-CN" b="1">
                <a:latin typeface="Times New Roman" pitchFamily="18" charset="0"/>
                <a:ea typeface="宋体" pitchFamily="2" charset="-122"/>
              </a:rPr>
              <a:t>1</a:t>
            </a:r>
            <a:endParaRPr lang="en-US" altLang="zh-CN" b="1" i="1">
              <a:latin typeface="Times New Roman" pitchFamily="18" charset="0"/>
              <a:ea typeface="宋体" pitchFamily="2" charset="-122"/>
            </a:endParaRPr>
          </a:p>
        </p:txBody>
      </p:sp>
      <p:sp>
        <p:nvSpPr>
          <p:cNvPr id="12318" name="Text Box 30"/>
          <p:cNvSpPr txBox="1">
            <a:spLocks noChangeArrowheads="1"/>
          </p:cNvSpPr>
          <p:nvPr/>
        </p:nvSpPr>
        <p:spPr bwMode="auto">
          <a:xfrm>
            <a:off x="1600200" y="56483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i="1">
                <a:latin typeface="Times New Roman" pitchFamily="18" charset="0"/>
                <a:ea typeface="宋体" pitchFamily="2" charset="-122"/>
              </a:rPr>
              <a:t>sequence </a:t>
            </a:r>
            <a:r>
              <a:rPr lang="en-US" altLang="zh-CN" b="1">
                <a:latin typeface="Times New Roman" pitchFamily="18" charset="0"/>
                <a:ea typeface="宋体" pitchFamily="2" charset="-122"/>
              </a:rPr>
              <a:t>2</a:t>
            </a:r>
          </a:p>
        </p:txBody>
      </p:sp>
    </p:spTree>
    <p:extLst>
      <p:ext uri="{BB962C8B-B14F-4D97-AF65-F5344CB8AC3E}">
        <p14:creationId xmlns:p14="http://schemas.microsoft.com/office/powerpoint/2010/main" val="300813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8" grpId="0" animBg="1"/>
      <p:bldP spid="12299" grpId="0"/>
      <p:bldP spid="12300" grpId="0" animBg="1"/>
      <p:bldP spid="12301" grpId="0" animBg="1"/>
      <p:bldP spid="12302" grpId="0"/>
      <p:bldP spid="12317" grpId="0"/>
      <p:bldP spid="123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B2664538-2AD0-4BDC-A6D3-0EB97EE622F6}" type="slidenum">
              <a:rPr lang="en-US" altLang="en-US"/>
              <a:pPr>
                <a:defRPr/>
              </a:pPr>
              <a:t>27</a:t>
            </a:fld>
            <a:endParaRPr lang="en-US" altLang="en-US"/>
          </a:p>
        </p:txBody>
      </p:sp>
      <p:sp>
        <p:nvSpPr>
          <p:cNvPr id="8195"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Example of Bayesian Networks</a:t>
            </a:r>
          </a:p>
        </p:txBody>
      </p:sp>
      <p:sp>
        <p:nvSpPr>
          <p:cNvPr id="8196"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ea typeface="宋体" pitchFamily="2" charset="-122"/>
              </a:rPr>
              <a:t>Bayesian network</a:t>
            </a:r>
          </a:p>
        </p:txBody>
      </p:sp>
      <p:sp>
        <p:nvSpPr>
          <p:cNvPr id="8197" name="Oval 4"/>
          <p:cNvSpPr>
            <a:spLocks noChangeArrowheads="1"/>
          </p:cNvSpPr>
          <p:nvPr/>
        </p:nvSpPr>
        <p:spPr bwMode="auto">
          <a:xfrm>
            <a:off x="3665936" y="3043535"/>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A</a:t>
            </a:r>
          </a:p>
        </p:txBody>
      </p:sp>
      <p:sp>
        <p:nvSpPr>
          <p:cNvPr id="8198" name="Oval 5"/>
          <p:cNvSpPr>
            <a:spLocks noChangeArrowheads="1"/>
          </p:cNvSpPr>
          <p:nvPr/>
        </p:nvSpPr>
        <p:spPr bwMode="auto">
          <a:xfrm>
            <a:off x="2827736" y="3881735"/>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B</a:t>
            </a:r>
          </a:p>
        </p:txBody>
      </p:sp>
      <p:sp>
        <p:nvSpPr>
          <p:cNvPr id="8199" name="Oval 6"/>
          <p:cNvSpPr>
            <a:spLocks noChangeArrowheads="1"/>
          </p:cNvSpPr>
          <p:nvPr/>
        </p:nvSpPr>
        <p:spPr bwMode="auto">
          <a:xfrm>
            <a:off x="4427936" y="3881735"/>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C</a:t>
            </a:r>
          </a:p>
        </p:txBody>
      </p:sp>
      <p:sp>
        <p:nvSpPr>
          <p:cNvPr id="8200" name="Oval 7"/>
          <p:cNvSpPr>
            <a:spLocks noChangeArrowheads="1"/>
          </p:cNvSpPr>
          <p:nvPr/>
        </p:nvSpPr>
        <p:spPr bwMode="auto">
          <a:xfrm>
            <a:off x="3665936" y="4796135"/>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D</a:t>
            </a:r>
          </a:p>
        </p:txBody>
      </p:sp>
      <p:sp>
        <p:nvSpPr>
          <p:cNvPr id="8201" name="Line 8"/>
          <p:cNvSpPr>
            <a:spLocks noChangeShapeType="1"/>
          </p:cNvSpPr>
          <p:nvPr/>
        </p:nvSpPr>
        <p:spPr bwMode="auto">
          <a:xfrm flipH="1">
            <a:off x="3361136" y="3576935"/>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8202" name="Line 9"/>
          <p:cNvSpPr>
            <a:spLocks noChangeShapeType="1"/>
          </p:cNvSpPr>
          <p:nvPr/>
        </p:nvSpPr>
        <p:spPr bwMode="auto">
          <a:xfrm>
            <a:off x="3361136" y="4415135"/>
            <a:ext cx="381000" cy="457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8203" name="Line 10"/>
          <p:cNvSpPr>
            <a:spLocks noChangeShapeType="1"/>
          </p:cNvSpPr>
          <p:nvPr/>
        </p:nvSpPr>
        <p:spPr bwMode="auto">
          <a:xfrm flipH="1">
            <a:off x="4199336" y="4491335"/>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8204" name="Line 11"/>
          <p:cNvSpPr>
            <a:spLocks noChangeShapeType="1"/>
          </p:cNvSpPr>
          <p:nvPr/>
        </p:nvSpPr>
        <p:spPr bwMode="auto">
          <a:xfrm>
            <a:off x="4199336" y="3576935"/>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8205" name="Text Box 12"/>
          <p:cNvSpPr txBox="1">
            <a:spLocks noChangeArrowheads="1"/>
          </p:cNvSpPr>
          <p:nvPr/>
        </p:nvSpPr>
        <p:spPr bwMode="auto">
          <a:xfrm>
            <a:off x="1600200" y="3980190"/>
            <a:ext cx="120962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(B | A</a:t>
            </a:r>
            <a:r>
              <a:rPr lang="en-US" altLang="zh-CN" sz="2400" b="1" dirty="0">
                <a:latin typeface="Times New Roman" pitchFamily="18" charset="0"/>
                <a:ea typeface="宋体" pitchFamily="2" charset="-122"/>
              </a:rPr>
              <a:t>)</a:t>
            </a:r>
          </a:p>
        </p:txBody>
      </p:sp>
      <p:sp>
        <p:nvSpPr>
          <p:cNvPr id="8206" name="Text Box 13"/>
          <p:cNvSpPr txBox="1">
            <a:spLocks noChangeArrowheads="1"/>
          </p:cNvSpPr>
          <p:nvPr/>
        </p:nvSpPr>
        <p:spPr bwMode="auto">
          <a:xfrm>
            <a:off x="5114013" y="3952244"/>
            <a:ext cx="122725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(C | A</a:t>
            </a:r>
            <a:r>
              <a:rPr lang="en-US" altLang="zh-CN" sz="2400" b="1" dirty="0">
                <a:latin typeface="Times New Roman" pitchFamily="18" charset="0"/>
                <a:ea typeface="宋体" pitchFamily="2" charset="-122"/>
              </a:rPr>
              <a:t>)</a:t>
            </a:r>
          </a:p>
        </p:txBody>
      </p:sp>
      <p:sp>
        <p:nvSpPr>
          <p:cNvPr id="8208" name="Text Box 15"/>
          <p:cNvSpPr txBox="1">
            <a:spLocks noChangeArrowheads="1"/>
          </p:cNvSpPr>
          <p:nvPr/>
        </p:nvSpPr>
        <p:spPr bwMode="auto">
          <a:xfrm>
            <a:off x="3169073" y="5405735"/>
            <a:ext cx="160332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(D | C, B)</a:t>
            </a:r>
            <a:endParaRPr lang="en-US" altLang="zh-CN" sz="2400" b="1" dirty="0">
              <a:latin typeface="Times New Roman" pitchFamily="18" charset="0"/>
              <a:ea typeface="宋体" pitchFamily="2" charset="-122"/>
            </a:endParaRPr>
          </a:p>
        </p:txBody>
      </p:sp>
      <p:sp>
        <p:nvSpPr>
          <p:cNvPr id="17" name="Text Box 13"/>
          <p:cNvSpPr txBox="1">
            <a:spLocks noChangeArrowheads="1"/>
          </p:cNvSpPr>
          <p:nvPr/>
        </p:nvSpPr>
        <p:spPr bwMode="auto">
          <a:xfrm>
            <a:off x="3589736" y="2510135"/>
            <a:ext cx="80021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(A</a:t>
            </a:r>
            <a:r>
              <a:rPr lang="en-US" altLang="zh-CN" sz="2400" b="1" dirty="0">
                <a:latin typeface="Times New Roman" pitchFamily="18" charset="0"/>
                <a:ea typeface="宋体" pitchFamily="2" charset="-122"/>
              </a:rPr>
              <a:t>)</a:t>
            </a:r>
          </a:p>
        </p:txBody>
      </p:sp>
    </p:spTree>
    <p:extLst>
      <p:ext uri="{BB962C8B-B14F-4D97-AF65-F5344CB8AC3E}">
        <p14:creationId xmlns:p14="http://schemas.microsoft.com/office/powerpoint/2010/main" val="1876358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ea typeface="宋体" pitchFamily="2" charset="-122"/>
              </a:rPr>
              <a:t>Bayesian Networks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3200" dirty="0" smtClean="0">
                <a:latin typeface="Times New Roman" pitchFamily="18" charset="0"/>
                <a:cs typeface="Times New Roman" pitchFamily="18" charset="0"/>
              </a:rPr>
              <a:t>Bayesian network</a:t>
            </a:r>
          </a:p>
          <a:p>
            <a:pPr lvl="1" algn="just"/>
            <a:r>
              <a:rPr lang="en-US" sz="2800" dirty="0" smtClean="0">
                <a:latin typeface="Times New Roman" pitchFamily="18" charset="0"/>
                <a:cs typeface="Times New Roman" pitchFamily="18" charset="0"/>
              </a:rPr>
              <a:t>Vertices: </a:t>
            </a:r>
            <a:r>
              <a:rPr lang="en-US" altLang="zh-CN" sz="2800" dirty="0" smtClean="0">
                <a:latin typeface="Times New Roman" pitchFamily="18" charset="0"/>
                <a:ea typeface="宋体" pitchFamily="2" charset="-122"/>
              </a:rPr>
              <a:t>random variables</a:t>
            </a:r>
            <a:endParaRPr lang="en-US" sz="2800" dirty="0" smtClean="0">
              <a:latin typeface="Times New Roman" pitchFamily="18" charset="0"/>
              <a:cs typeface="Times New Roman" pitchFamily="18" charset="0"/>
            </a:endParaRPr>
          </a:p>
          <a:p>
            <a:pPr lvl="1" algn="just"/>
            <a:r>
              <a:rPr lang="en-US" sz="2800" dirty="0" smtClean="0">
                <a:latin typeface="Times New Roman" pitchFamily="18" charset="0"/>
                <a:cs typeface="Times New Roman" pitchFamily="18" charset="0"/>
              </a:rPr>
              <a:t>Directed edges: </a:t>
            </a:r>
            <a:r>
              <a:rPr lang="en-US" altLang="zh-CN" sz="2800" dirty="0" smtClean="0">
                <a:latin typeface="Times New Roman" pitchFamily="18" charset="0"/>
                <a:ea typeface="宋体" pitchFamily="2" charset="-122"/>
              </a:rPr>
              <a:t>indicating the dependency between two random variables</a:t>
            </a:r>
            <a:endParaRPr lang="en-US" sz="2800" dirty="0" smtClean="0">
              <a:latin typeface="Times New Roman" pitchFamily="18" charset="0"/>
              <a:cs typeface="Times New Roman" pitchFamily="18" charset="0"/>
            </a:endParaRPr>
          </a:p>
          <a:p>
            <a:pPr lvl="1" algn="just"/>
            <a:r>
              <a:rPr lang="en-US" sz="2800" dirty="0" smtClean="0">
                <a:latin typeface="Times New Roman" pitchFamily="18" charset="0"/>
                <a:cs typeface="Times New Roman" pitchFamily="18" charset="0"/>
              </a:rPr>
              <a:t>Conditional probability tables (CPTs): storing prior/conditional probabilities of labels in vertices</a:t>
            </a:r>
            <a:endParaRPr lang="en-US" sz="28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Possible worlds</a:t>
            </a:r>
          </a:p>
          <a:p>
            <a:pPr lvl="1" algn="just"/>
            <a:r>
              <a:rPr lang="en-US" sz="2800" dirty="0" smtClean="0">
                <a:latin typeface="Times New Roman" pitchFamily="18" charset="0"/>
                <a:cs typeface="Times New Roman" pitchFamily="18" charset="0"/>
              </a:rPr>
              <a:t>Each label assignment to graph vertices corresponds to one possible world</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8313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BC06750-A747-4AD5-9E66-9B2592BFB4B2}" type="slidenum">
              <a:rPr lang="en-US" altLang="en-US">
                <a:latin typeface="Times New Roman" pitchFamily="18" charset="0"/>
                <a:cs typeface="Times New Roman" pitchFamily="18" charset="0"/>
              </a:rPr>
              <a:pPr>
                <a:defRPr/>
              </a:pPr>
              <a:t>29</a:t>
            </a:fld>
            <a:endParaRPr lang="en-US" altLang="en-US">
              <a:latin typeface="Times New Roman" pitchFamily="18" charset="0"/>
              <a:cs typeface="Times New Roman" pitchFamily="18" charset="0"/>
            </a:endParaRPr>
          </a:p>
        </p:txBody>
      </p:sp>
      <p:sp>
        <p:nvSpPr>
          <p:cNvPr id="9219"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cs typeface="Times New Roman" pitchFamily="18" charset="0"/>
              </a:rPr>
              <a:t>Variable Elimination</a:t>
            </a:r>
          </a:p>
        </p:txBody>
      </p:sp>
      <p:sp>
        <p:nvSpPr>
          <p:cNvPr id="9220" name="Rectangle 17"/>
          <p:cNvSpPr>
            <a:spLocks noChangeArrowheads="1"/>
          </p:cNvSpPr>
          <p:nvPr/>
        </p:nvSpPr>
        <p:spPr bwMode="auto">
          <a:xfrm>
            <a:off x="500063" y="1905000"/>
            <a:ext cx="7958137"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342900" indent="-342900">
              <a:spcBef>
                <a:spcPct val="20000"/>
              </a:spcBef>
              <a:buClr>
                <a:schemeClr val="accent1"/>
              </a:buClr>
              <a:buSzPct val="65000"/>
              <a:buFont typeface="Wingdings" pitchFamily="2" charset="2"/>
              <a:buNone/>
            </a:pPr>
            <a:r>
              <a:rPr lang="en-US" altLang="zh-CN" sz="3200" dirty="0">
                <a:latin typeface="Times New Roman" pitchFamily="18" charset="0"/>
                <a:ea typeface="宋体" pitchFamily="2" charset="-122"/>
                <a:cs typeface="Times New Roman" pitchFamily="18" charset="0"/>
              </a:rPr>
              <a:t>How do we compute </a:t>
            </a:r>
            <a:r>
              <a:rPr lang="en-US" altLang="zh-CN" sz="3200" i="1" dirty="0">
                <a:latin typeface="Times New Roman" pitchFamily="18" charset="0"/>
                <a:ea typeface="宋体" pitchFamily="2" charset="-122"/>
                <a:cs typeface="Times New Roman" pitchFamily="18" charset="0"/>
              </a:rPr>
              <a:t>P</a:t>
            </a:r>
            <a:r>
              <a:rPr lang="en-US" altLang="zh-CN" sz="3200" dirty="0">
                <a:latin typeface="Times New Roman" pitchFamily="18" charset="0"/>
                <a:ea typeface="宋体" pitchFamily="2" charset="-122"/>
                <a:cs typeface="Times New Roman" pitchFamily="18" charset="0"/>
              </a:rPr>
              <a:t>(</a:t>
            </a:r>
            <a:r>
              <a:rPr lang="en-US" altLang="zh-CN" sz="3200" i="1" dirty="0">
                <a:latin typeface="Times New Roman" pitchFamily="18" charset="0"/>
                <a:ea typeface="宋体" pitchFamily="2" charset="-122"/>
                <a:cs typeface="Times New Roman" pitchFamily="18" charset="0"/>
              </a:rPr>
              <a:t>X</a:t>
            </a:r>
            <a:r>
              <a:rPr lang="en-US" altLang="zh-CN" sz="3200" baseline="-25000" dirty="0">
                <a:latin typeface="Times New Roman" pitchFamily="18" charset="0"/>
                <a:ea typeface="宋体" pitchFamily="2" charset="-122"/>
                <a:cs typeface="Times New Roman" pitchFamily="18" charset="0"/>
              </a:rPr>
              <a:t>2</a:t>
            </a:r>
            <a:r>
              <a:rPr lang="en-US" altLang="zh-CN" sz="3200" dirty="0">
                <a:latin typeface="Times New Roman" pitchFamily="18" charset="0"/>
                <a:ea typeface="宋体" pitchFamily="2" charset="-122"/>
                <a:cs typeface="Times New Roman" pitchFamily="18" charset="0"/>
              </a:rPr>
              <a:t>)?</a:t>
            </a:r>
          </a:p>
        </p:txBody>
      </p:sp>
      <p:sp>
        <p:nvSpPr>
          <p:cNvPr id="9221" name="Oval 18"/>
          <p:cNvSpPr>
            <a:spLocks noChangeAspect="1" noChangeArrowheads="1"/>
          </p:cNvSpPr>
          <p:nvPr/>
        </p:nvSpPr>
        <p:spPr bwMode="auto">
          <a:xfrm>
            <a:off x="1006475" y="4876800"/>
            <a:ext cx="1003300" cy="417513"/>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2000" b="1" i="1" dirty="0">
                <a:latin typeface="Times New Roman" pitchFamily="18" charset="0"/>
                <a:ea typeface="宋体" pitchFamily="2" charset="-122"/>
                <a:cs typeface="Times New Roman" pitchFamily="18" charset="0"/>
              </a:rPr>
              <a:t>X</a:t>
            </a:r>
            <a:r>
              <a:rPr lang="en-US" altLang="zh-CN" sz="2000" b="1" i="1" baseline="-25000" dirty="0">
                <a:latin typeface="Times New Roman" pitchFamily="18" charset="0"/>
                <a:ea typeface="宋体" pitchFamily="2" charset="-122"/>
                <a:cs typeface="Times New Roman" pitchFamily="18" charset="0"/>
              </a:rPr>
              <a:t>1</a:t>
            </a:r>
            <a:endParaRPr lang="en-US" altLang="zh-CN" sz="2000" b="1" i="1" dirty="0">
              <a:latin typeface="Times New Roman" pitchFamily="18" charset="0"/>
              <a:ea typeface="宋体" pitchFamily="2" charset="-122"/>
              <a:cs typeface="Times New Roman" pitchFamily="18" charset="0"/>
            </a:endParaRPr>
          </a:p>
        </p:txBody>
      </p:sp>
      <p:sp>
        <p:nvSpPr>
          <p:cNvPr id="9222" name="Oval 19"/>
          <p:cNvSpPr>
            <a:spLocks noChangeAspect="1" noChangeArrowheads="1"/>
          </p:cNvSpPr>
          <p:nvPr/>
        </p:nvSpPr>
        <p:spPr bwMode="auto">
          <a:xfrm>
            <a:off x="2438400" y="4876800"/>
            <a:ext cx="1003300" cy="417513"/>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2000" b="1" i="1">
                <a:latin typeface="Times New Roman" pitchFamily="18" charset="0"/>
                <a:ea typeface="宋体" pitchFamily="2" charset="-122"/>
                <a:cs typeface="Times New Roman" pitchFamily="18" charset="0"/>
              </a:rPr>
              <a:t>X</a:t>
            </a:r>
            <a:r>
              <a:rPr lang="en-US" altLang="zh-CN" sz="2000" b="1" i="1" baseline="-25000">
                <a:latin typeface="Times New Roman" pitchFamily="18" charset="0"/>
                <a:ea typeface="宋体" pitchFamily="2" charset="-122"/>
                <a:cs typeface="Times New Roman" pitchFamily="18" charset="0"/>
              </a:rPr>
              <a:t>2</a:t>
            </a:r>
            <a:endParaRPr lang="en-US" altLang="zh-CN" sz="2000" b="1" i="1">
              <a:latin typeface="Times New Roman" pitchFamily="18" charset="0"/>
              <a:ea typeface="宋体" pitchFamily="2" charset="-122"/>
              <a:cs typeface="Times New Roman" pitchFamily="18" charset="0"/>
            </a:endParaRPr>
          </a:p>
        </p:txBody>
      </p:sp>
      <p:cxnSp>
        <p:nvCxnSpPr>
          <p:cNvPr id="9223" name="AutoShape 20"/>
          <p:cNvCxnSpPr>
            <a:cxnSpLocks noChangeShapeType="1"/>
            <a:stCxn id="9221" idx="6"/>
            <a:endCxn id="9222" idx="2"/>
          </p:cNvCxnSpPr>
          <p:nvPr/>
        </p:nvCxnSpPr>
        <p:spPr bwMode="auto">
          <a:xfrm>
            <a:off x="2009775" y="5085557"/>
            <a:ext cx="428625"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224" name="Object 21"/>
          <p:cNvGraphicFramePr>
            <a:graphicFrameLocks noChangeAspect="1"/>
          </p:cNvGraphicFramePr>
          <p:nvPr>
            <p:extLst>
              <p:ext uri="{D42A27DB-BD31-4B8C-83A1-F6EECF244321}">
                <p14:modId xmlns:p14="http://schemas.microsoft.com/office/powerpoint/2010/main" val="1759111010"/>
              </p:ext>
            </p:extLst>
          </p:nvPr>
        </p:nvGraphicFramePr>
        <p:xfrm>
          <a:off x="1495425" y="2924175"/>
          <a:ext cx="5534025" cy="827088"/>
        </p:xfrm>
        <a:graphic>
          <a:graphicData uri="http://schemas.openxmlformats.org/presentationml/2006/ole">
            <mc:AlternateContent xmlns:mc="http://schemas.openxmlformats.org/markup-compatibility/2006">
              <mc:Choice xmlns:v="urn:schemas-microsoft-com:vml" Requires="v">
                <p:oleObj spid="_x0000_s2088" name="Equation" r:id="rId4" imgW="2463480" imgH="368280" progId="Equation.3">
                  <p:embed/>
                </p:oleObj>
              </mc:Choice>
              <mc:Fallback>
                <p:oleObj name="Equation" r:id="rId4" imgW="2463480" imgH="368280" progId="Equation.3">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2924175"/>
                        <a:ext cx="5534025"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Line 22"/>
          <p:cNvSpPr>
            <a:spLocks noChangeShapeType="1"/>
          </p:cNvSpPr>
          <p:nvPr/>
        </p:nvSpPr>
        <p:spPr bwMode="auto">
          <a:xfrm>
            <a:off x="5029200" y="3505200"/>
            <a:ext cx="2286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9226" name="Line 23"/>
          <p:cNvSpPr>
            <a:spLocks noChangeShapeType="1"/>
          </p:cNvSpPr>
          <p:nvPr/>
        </p:nvSpPr>
        <p:spPr bwMode="auto">
          <a:xfrm>
            <a:off x="2971800" y="35052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9227" name="Line 24"/>
          <p:cNvSpPr>
            <a:spLocks noChangeShapeType="1"/>
          </p:cNvSpPr>
          <p:nvPr/>
        </p:nvSpPr>
        <p:spPr bwMode="auto">
          <a:xfrm flipH="1">
            <a:off x="5257800" y="3657600"/>
            <a:ext cx="762000" cy="6096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9228" name="Line 25"/>
          <p:cNvSpPr>
            <a:spLocks noChangeShapeType="1"/>
          </p:cNvSpPr>
          <p:nvPr/>
        </p:nvSpPr>
        <p:spPr bwMode="auto">
          <a:xfrm>
            <a:off x="3886200" y="3733800"/>
            <a:ext cx="838200" cy="5334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9229" name="Text Box 26"/>
          <p:cNvSpPr txBox="1">
            <a:spLocks noChangeArrowheads="1"/>
          </p:cNvSpPr>
          <p:nvPr/>
        </p:nvSpPr>
        <p:spPr bwMode="auto">
          <a:xfrm>
            <a:off x="3962400" y="4343400"/>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400" b="1" i="1">
                <a:solidFill>
                  <a:srgbClr val="FF0000"/>
                </a:solidFill>
                <a:latin typeface="Times New Roman" pitchFamily="18" charset="0"/>
                <a:ea typeface="宋体" pitchFamily="2" charset="-122"/>
                <a:cs typeface="Times New Roman" pitchFamily="18" charset="0"/>
              </a:rPr>
              <a:t>Bayes' formula</a:t>
            </a:r>
          </a:p>
        </p:txBody>
      </p:sp>
    </p:spTree>
    <p:extLst>
      <p:ext uri="{BB962C8B-B14F-4D97-AF65-F5344CB8AC3E}">
        <p14:creationId xmlns:p14="http://schemas.microsoft.com/office/powerpoint/2010/main" val="2600183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Introduction</a:t>
            </a:r>
          </a:p>
          <a:p>
            <a:pPr algn="just" eaLnBrk="1" hangingPunct="1"/>
            <a:r>
              <a:rPr lang="en-US" altLang="zh-CN" sz="3200" dirty="0" smtClean="0">
                <a:latin typeface="Times New Roman" pitchFamily="18" charset="0"/>
              </a:rPr>
              <a:t>Uncertain Data Model</a:t>
            </a:r>
          </a:p>
          <a:p>
            <a:pPr algn="just" eaLnBrk="1" hangingPunct="1"/>
            <a:r>
              <a:rPr lang="en-US" altLang="zh-CN" sz="3200" dirty="0" smtClean="0">
                <a:latin typeface="Times New Roman" pitchFamily="18" charset="0"/>
              </a:rPr>
              <a:t>Possible Worlds</a:t>
            </a:r>
          </a:p>
          <a:p>
            <a:pPr algn="just" eaLnBrk="1" hangingPunct="1"/>
            <a:r>
              <a:rPr lang="en-US" altLang="zh-CN" sz="3200" dirty="0" smtClean="0">
                <a:latin typeface="Times New Roman" pitchFamily="18" charset="0"/>
              </a:rPr>
              <a:t>Correlated Uncertain Data </a:t>
            </a:r>
          </a:p>
          <a:p>
            <a:pPr algn="just" eaLnBrk="1" hangingPunct="1"/>
            <a:r>
              <a:rPr lang="en-US" altLang="zh-CN" sz="3200" dirty="0" smtClean="0">
                <a:latin typeface="Times New Roman" pitchFamily="18" charset="0"/>
              </a:rPr>
              <a:t>Summary</a:t>
            </a: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33886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100">
                                            <p:txEl>
                                              <p:pRg st="1" end="1"/>
                                            </p:txEl>
                                          </p:spTgt>
                                        </p:tgtEl>
                                        <p:attrNameLst>
                                          <p:attrName>style.color</p:attrName>
                                        </p:attrNameLst>
                                      </p:cBhvr>
                                      <p:to>
                                        <a:srgbClr val="BFBFBF"/>
                                      </p:to>
                                    </p:animClr>
                                    <p:animClr clrSpc="rgb" dir="cw">
                                      <p:cBhvr>
                                        <p:cTn id="7" dur="500" fill="hold"/>
                                        <p:tgtEl>
                                          <p:spTgt spid="4100">
                                            <p:txEl>
                                              <p:pRg st="1" end="1"/>
                                            </p:txEl>
                                          </p:spTgt>
                                        </p:tgtEl>
                                        <p:attrNameLst>
                                          <p:attrName>fillcolor</p:attrName>
                                        </p:attrNameLst>
                                      </p:cBhvr>
                                      <p:to>
                                        <a:srgbClr val="BFBFBF"/>
                                      </p:to>
                                    </p:animClr>
                                    <p:set>
                                      <p:cBhvr>
                                        <p:cTn id="8" dur="500" fill="hold"/>
                                        <p:tgtEl>
                                          <p:spTgt spid="4100">
                                            <p:txEl>
                                              <p:pRg st="1" end="1"/>
                                            </p:txEl>
                                          </p:spTgt>
                                        </p:tgtEl>
                                        <p:attrNameLst>
                                          <p:attrName>fill.type</p:attrName>
                                        </p:attrNameLst>
                                      </p:cBhvr>
                                      <p:to>
                                        <p:strVal val="solid"/>
                                      </p:to>
                                    </p:set>
                                    <p:set>
                                      <p:cBhvr>
                                        <p:cTn id="9" dur="500" fill="hold"/>
                                        <p:tgtEl>
                                          <p:spTgt spid="4100">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100">
                                            <p:txEl>
                                              <p:pRg st="2" end="2"/>
                                            </p:txEl>
                                          </p:spTgt>
                                        </p:tgtEl>
                                        <p:attrNameLst>
                                          <p:attrName>style.color</p:attrName>
                                        </p:attrNameLst>
                                      </p:cBhvr>
                                      <p:to>
                                        <a:srgbClr val="BFBFBF"/>
                                      </p:to>
                                    </p:animClr>
                                    <p:animClr clrSpc="rgb" dir="cw">
                                      <p:cBhvr>
                                        <p:cTn id="12" dur="500" fill="hold"/>
                                        <p:tgtEl>
                                          <p:spTgt spid="4100">
                                            <p:txEl>
                                              <p:pRg st="2" end="2"/>
                                            </p:txEl>
                                          </p:spTgt>
                                        </p:tgtEl>
                                        <p:attrNameLst>
                                          <p:attrName>fillcolor</p:attrName>
                                        </p:attrNameLst>
                                      </p:cBhvr>
                                      <p:to>
                                        <a:srgbClr val="BFBFBF"/>
                                      </p:to>
                                    </p:animClr>
                                    <p:set>
                                      <p:cBhvr>
                                        <p:cTn id="13" dur="500" fill="hold"/>
                                        <p:tgtEl>
                                          <p:spTgt spid="4100">
                                            <p:txEl>
                                              <p:pRg st="2" end="2"/>
                                            </p:txEl>
                                          </p:spTgt>
                                        </p:tgtEl>
                                        <p:attrNameLst>
                                          <p:attrName>fill.type</p:attrName>
                                        </p:attrNameLst>
                                      </p:cBhvr>
                                      <p:to>
                                        <p:strVal val="solid"/>
                                      </p:to>
                                    </p:set>
                                    <p:set>
                                      <p:cBhvr>
                                        <p:cTn id="14" dur="500" fill="hold"/>
                                        <p:tgtEl>
                                          <p:spTgt spid="4100">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4100">
                                            <p:txEl>
                                              <p:pRg st="3" end="3"/>
                                            </p:txEl>
                                          </p:spTgt>
                                        </p:tgtEl>
                                        <p:attrNameLst>
                                          <p:attrName>style.color</p:attrName>
                                        </p:attrNameLst>
                                      </p:cBhvr>
                                      <p:to>
                                        <a:srgbClr val="BFBFBF"/>
                                      </p:to>
                                    </p:animClr>
                                    <p:animClr clrSpc="rgb" dir="cw">
                                      <p:cBhvr>
                                        <p:cTn id="17" dur="500" fill="hold"/>
                                        <p:tgtEl>
                                          <p:spTgt spid="4100">
                                            <p:txEl>
                                              <p:pRg st="3" end="3"/>
                                            </p:txEl>
                                          </p:spTgt>
                                        </p:tgtEl>
                                        <p:attrNameLst>
                                          <p:attrName>fillcolor</p:attrName>
                                        </p:attrNameLst>
                                      </p:cBhvr>
                                      <p:to>
                                        <a:srgbClr val="BFBFBF"/>
                                      </p:to>
                                    </p:animClr>
                                    <p:set>
                                      <p:cBhvr>
                                        <p:cTn id="18" dur="500" fill="hold"/>
                                        <p:tgtEl>
                                          <p:spTgt spid="4100">
                                            <p:txEl>
                                              <p:pRg st="3" end="3"/>
                                            </p:txEl>
                                          </p:spTgt>
                                        </p:tgtEl>
                                        <p:attrNameLst>
                                          <p:attrName>fill.type</p:attrName>
                                        </p:attrNameLst>
                                      </p:cBhvr>
                                      <p:to>
                                        <p:strVal val="solid"/>
                                      </p:to>
                                    </p:set>
                                    <p:set>
                                      <p:cBhvr>
                                        <p:cTn id="19" dur="500" fill="hold"/>
                                        <p:tgtEl>
                                          <p:spTgt spid="4100">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4100">
                                            <p:txEl>
                                              <p:pRg st="4" end="4"/>
                                            </p:txEl>
                                          </p:spTgt>
                                        </p:tgtEl>
                                        <p:attrNameLst>
                                          <p:attrName>style.color</p:attrName>
                                        </p:attrNameLst>
                                      </p:cBhvr>
                                      <p:to>
                                        <a:srgbClr val="BFBFBF"/>
                                      </p:to>
                                    </p:animClr>
                                    <p:animClr clrSpc="rgb" dir="cw">
                                      <p:cBhvr>
                                        <p:cTn id="22" dur="500" fill="hold"/>
                                        <p:tgtEl>
                                          <p:spTgt spid="4100">
                                            <p:txEl>
                                              <p:pRg st="4" end="4"/>
                                            </p:txEl>
                                          </p:spTgt>
                                        </p:tgtEl>
                                        <p:attrNameLst>
                                          <p:attrName>fillcolor</p:attrName>
                                        </p:attrNameLst>
                                      </p:cBhvr>
                                      <p:to>
                                        <a:srgbClr val="BFBFBF"/>
                                      </p:to>
                                    </p:animClr>
                                    <p:set>
                                      <p:cBhvr>
                                        <p:cTn id="23" dur="500" fill="hold"/>
                                        <p:tgtEl>
                                          <p:spTgt spid="4100">
                                            <p:txEl>
                                              <p:pRg st="4" end="4"/>
                                            </p:txEl>
                                          </p:spTgt>
                                        </p:tgtEl>
                                        <p:attrNameLst>
                                          <p:attrName>fill.type</p:attrName>
                                        </p:attrNameLst>
                                      </p:cBhvr>
                                      <p:to>
                                        <p:strVal val="solid"/>
                                      </p:to>
                                    </p:set>
                                    <p:set>
                                      <p:cBhvr>
                                        <p:cTn id="24" dur="500" fill="hold"/>
                                        <p:tgtEl>
                                          <p:spTgt spid="4100">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D523669F-2A68-45E0-ADAA-DA0BB3E2E99F}" type="slidenum">
              <a:rPr lang="en-US" altLang="en-US"/>
              <a:pPr>
                <a:defRPr/>
              </a:pPr>
              <a:t>30</a:t>
            </a:fld>
            <a:endParaRPr lang="en-US" altLang="en-US"/>
          </a:p>
        </p:txBody>
      </p:sp>
      <p:sp>
        <p:nvSpPr>
          <p:cNvPr id="10243"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Variable Elimination (cont'd)</a:t>
            </a:r>
          </a:p>
        </p:txBody>
      </p:sp>
      <p:sp>
        <p:nvSpPr>
          <p:cNvPr id="10244" name="Rectangle 20"/>
          <p:cNvSpPr>
            <a:spLocks noGrp="1" noChangeArrowheads="1"/>
          </p:cNvSpPr>
          <p:nvPr>
            <p:ph type="body" idx="1"/>
          </p:nvPr>
        </p:nvSpPr>
        <p:spPr>
          <a:xfrm>
            <a:off x="300038" y="2171700"/>
            <a:ext cx="8643937" cy="4252913"/>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r>
              <a:rPr lang="en-US" altLang="zh-CN" sz="3200" dirty="0" smtClean="0">
                <a:latin typeface="Times New Roman" pitchFamily="18" charset="0"/>
                <a:ea typeface="宋体" pitchFamily="2" charset="-122"/>
              </a:rPr>
              <a:t>How do we compute </a:t>
            </a:r>
            <a:r>
              <a:rPr lang="en-US" altLang="zh-CN" sz="3200" i="1" dirty="0" smtClean="0">
                <a:latin typeface="Times New Roman" pitchFamily="18" charset="0"/>
                <a:ea typeface="宋体" pitchFamily="2" charset="-122"/>
              </a:rPr>
              <a:t>P</a:t>
            </a:r>
            <a:r>
              <a:rPr lang="en-US" altLang="zh-CN" sz="3200" dirty="0" smtClean="0">
                <a:latin typeface="Times New Roman" pitchFamily="18" charset="0"/>
                <a:ea typeface="宋体" pitchFamily="2" charset="-122"/>
              </a:rPr>
              <a:t>(</a:t>
            </a:r>
            <a:r>
              <a:rPr lang="en-US" altLang="zh-CN" sz="3200" i="1" dirty="0" smtClean="0">
                <a:latin typeface="Times New Roman" pitchFamily="18" charset="0"/>
                <a:ea typeface="宋体" pitchFamily="2" charset="-122"/>
              </a:rPr>
              <a:t>X</a:t>
            </a:r>
            <a:r>
              <a:rPr lang="en-US" altLang="zh-CN" sz="3200" baseline="-25000" dirty="0" smtClean="0">
                <a:latin typeface="Times New Roman" pitchFamily="18" charset="0"/>
                <a:ea typeface="宋体" pitchFamily="2" charset="-122"/>
              </a:rPr>
              <a:t>3</a:t>
            </a:r>
            <a:r>
              <a:rPr lang="en-US" altLang="zh-CN" sz="3200" dirty="0" smtClean="0">
                <a:latin typeface="Times New Roman" pitchFamily="18" charset="0"/>
                <a:ea typeface="宋体" pitchFamily="2" charset="-122"/>
              </a:rPr>
              <a:t>)?</a:t>
            </a:r>
          </a:p>
          <a:p>
            <a:pPr eaLnBrk="1" hangingPunct="1"/>
            <a:endParaRPr lang="en-US" altLang="zh-CN" sz="2600" dirty="0" smtClean="0">
              <a:latin typeface="Times New Roman" pitchFamily="18" charset="0"/>
              <a:ea typeface="宋体" pitchFamily="2" charset="-122"/>
            </a:endParaRPr>
          </a:p>
          <a:p>
            <a:pPr eaLnBrk="1" hangingPunct="1"/>
            <a:endParaRPr lang="en-US" altLang="zh-CN" sz="2600" dirty="0" smtClean="0">
              <a:latin typeface="Times New Roman" pitchFamily="18" charset="0"/>
              <a:ea typeface="宋体" pitchFamily="2" charset="-122"/>
            </a:endParaRPr>
          </a:p>
          <a:p>
            <a:pPr eaLnBrk="1" hangingPunct="1"/>
            <a:endParaRPr lang="en-US" altLang="zh-CN" sz="2600" dirty="0" smtClean="0">
              <a:latin typeface="Times New Roman" pitchFamily="18" charset="0"/>
              <a:ea typeface="宋体" pitchFamily="2" charset="-122"/>
            </a:endParaRPr>
          </a:p>
          <a:p>
            <a:pPr eaLnBrk="1" hangingPunct="1"/>
            <a:r>
              <a:rPr lang="en-US" altLang="zh-CN" sz="3200" dirty="0" smtClean="0">
                <a:latin typeface="Times New Roman" pitchFamily="18" charset="0"/>
                <a:ea typeface="宋体" pitchFamily="2" charset="-122"/>
              </a:rPr>
              <a:t>We already know how to compute </a:t>
            </a:r>
            <a:r>
              <a:rPr lang="en-US" altLang="zh-CN" sz="3200" i="1" dirty="0" smtClean="0">
                <a:latin typeface="Times New Roman" pitchFamily="18" charset="0"/>
                <a:ea typeface="宋体" pitchFamily="2" charset="-122"/>
              </a:rPr>
              <a:t>P</a:t>
            </a:r>
            <a:r>
              <a:rPr lang="en-US" altLang="zh-CN" sz="3200" dirty="0" smtClean="0">
                <a:latin typeface="Times New Roman" pitchFamily="18" charset="0"/>
                <a:ea typeface="宋体" pitchFamily="2" charset="-122"/>
              </a:rPr>
              <a:t>(</a:t>
            </a:r>
            <a:r>
              <a:rPr lang="en-US" altLang="zh-CN" sz="3200" i="1" dirty="0" smtClean="0">
                <a:latin typeface="Times New Roman" pitchFamily="18" charset="0"/>
                <a:ea typeface="宋体" pitchFamily="2" charset="-122"/>
              </a:rPr>
              <a:t>X</a:t>
            </a:r>
            <a:r>
              <a:rPr lang="en-US" altLang="zh-CN" sz="3200" baseline="-25000" dirty="0" smtClean="0">
                <a:latin typeface="Times New Roman" pitchFamily="18" charset="0"/>
                <a:ea typeface="宋体" pitchFamily="2" charset="-122"/>
              </a:rPr>
              <a:t>2</a:t>
            </a:r>
            <a:r>
              <a:rPr lang="en-US" altLang="zh-CN" sz="3200" dirty="0" smtClean="0">
                <a:latin typeface="Times New Roman" pitchFamily="18" charset="0"/>
                <a:ea typeface="宋体" pitchFamily="2" charset="-122"/>
              </a:rPr>
              <a:t>)...</a:t>
            </a:r>
          </a:p>
        </p:txBody>
      </p:sp>
      <p:sp>
        <p:nvSpPr>
          <p:cNvPr id="10245" name="Oval 21"/>
          <p:cNvSpPr>
            <a:spLocks noChangeAspect="1" noChangeArrowheads="1"/>
          </p:cNvSpPr>
          <p:nvPr/>
        </p:nvSpPr>
        <p:spPr bwMode="auto">
          <a:xfrm>
            <a:off x="966788" y="1360488"/>
            <a:ext cx="1003300" cy="417512"/>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2000" b="1" i="1">
                <a:latin typeface="Comic Sans MS" pitchFamily="66" charset="0"/>
                <a:ea typeface="宋体" pitchFamily="2" charset="-122"/>
              </a:rPr>
              <a:t>X</a:t>
            </a:r>
            <a:r>
              <a:rPr lang="en-US" altLang="zh-CN" sz="2000" b="1" i="1" baseline="-25000">
                <a:latin typeface="Comic Sans MS" pitchFamily="66" charset="0"/>
                <a:ea typeface="宋体" pitchFamily="2" charset="-122"/>
              </a:rPr>
              <a:t>1</a:t>
            </a:r>
            <a:endParaRPr lang="en-US" altLang="zh-CN" sz="2000" b="1" i="1">
              <a:latin typeface="Comic Sans MS" pitchFamily="66" charset="0"/>
              <a:ea typeface="宋体" pitchFamily="2" charset="-122"/>
            </a:endParaRPr>
          </a:p>
        </p:txBody>
      </p:sp>
      <p:sp>
        <p:nvSpPr>
          <p:cNvPr id="10246" name="Oval 22"/>
          <p:cNvSpPr>
            <a:spLocks noChangeAspect="1" noChangeArrowheads="1"/>
          </p:cNvSpPr>
          <p:nvPr/>
        </p:nvSpPr>
        <p:spPr bwMode="auto">
          <a:xfrm>
            <a:off x="2398713" y="1360488"/>
            <a:ext cx="1003300" cy="417512"/>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2000" b="1" i="1">
                <a:latin typeface="Comic Sans MS" pitchFamily="66" charset="0"/>
                <a:ea typeface="宋体" pitchFamily="2" charset="-122"/>
              </a:rPr>
              <a:t>X</a:t>
            </a:r>
            <a:r>
              <a:rPr lang="en-US" altLang="zh-CN" sz="2000" b="1" i="1" baseline="-25000">
                <a:latin typeface="Comic Sans MS" pitchFamily="66" charset="0"/>
                <a:ea typeface="宋体" pitchFamily="2" charset="-122"/>
              </a:rPr>
              <a:t>2</a:t>
            </a:r>
            <a:endParaRPr lang="en-US" altLang="zh-CN" sz="2000" b="1" i="1">
              <a:latin typeface="Comic Sans MS" pitchFamily="66" charset="0"/>
              <a:ea typeface="宋体" pitchFamily="2" charset="-122"/>
            </a:endParaRPr>
          </a:p>
        </p:txBody>
      </p:sp>
      <p:cxnSp>
        <p:nvCxnSpPr>
          <p:cNvPr id="10247" name="AutoShape 23"/>
          <p:cNvCxnSpPr>
            <a:cxnSpLocks noChangeShapeType="1"/>
            <a:stCxn id="10245" idx="6"/>
            <a:endCxn id="10246" idx="2"/>
          </p:cNvCxnSpPr>
          <p:nvPr/>
        </p:nvCxnSpPr>
        <p:spPr bwMode="auto">
          <a:xfrm>
            <a:off x="1984375" y="1570038"/>
            <a:ext cx="40005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248" name="Object 24"/>
          <p:cNvGraphicFramePr>
            <a:graphicFrameLocks noChangeAspect="1"/>
          </p:cNvGraphicFramePr>
          <p:nvPr>
            <p:extLst>
              <p:ext uri="{D42A27DB-BD31-4B8C-83A1-F6EECF244321}">
                <p14:modId xmlns:p14="http://schemas.microsoft.com/office/powerpoint/2010/main" val="3282487006"/>
              </p:ext>
            </p:extLst>
          </p:nvPr>
        </p:nvGraphicFramePr>
        <p:xfrm>
          <a:off x="1452563" y="2847975"/>
          <a:ext cx="5619750" cy="827088"/>
        </p:xfrm>
        <a:graphic>
          <a:graphicData uri="http://schemas.openxmlformats.org/presentationml/2006/ole">
            <mc:AlternateContent xmlns:mc="http://schemas.openxmlformats.org/markup-compatibility/2006">
              <mc:Choice xmlns:v="urn:schemas-microsoft-com:vml" Requires="v">
                <p:oleObj spid="_x0000_s3150" name="Equation" r:id="rId4" imgW="2501640" imgH="368280" progId="Equation.3">
                  <p:embed/>
                </p:oleObj>
              </mc:Choice>
              <mc:Fallback>
                <p:oleObj name="Equation" r:id="rId4" imgW="2501640" imgH="368280" progId="Equation.3">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2847975"/>
                        <a:ext cx="5619750"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Oval 25"/>
          <p:cNvSpPr>
            <a:spLocks noChangeAspect="1" noChangeArrowheads="1"/>
          </p:cNvSpPr>
          <p:nvPr/>
        </p:nvSpPr>
        <p:spPr bwMode="auto">
          <a:xfrm>
            <a:off x="3829050" y="1362075"/>
            <a:ext cx="1003300" cy="417513"/>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2000" b="1" i="1">
                <a:latin typeface="Comic Sans MS" pitchFamily="66" charset="0"/>
                <a:ea typeface="宋体" pitchFamily="2" charset="-122"/>
              </a:rPr>
              <a:t>X</a:t>
            </a:r>
            <a:r>
              <a:rPr lang="en-US" altLang="zh-CN" sz="2000" b="1" i="1" baseline="-25000">
                <a:latin typeface="Comic Sans MS" pitchFamily="66" charset="0"/>
                <a:ea typeface="宋体" pitchFamily="2" charset="-122"/>
              </a:rPr>
              <a:t>3</a:t>
            </a:r>
            <a:endParaRPr lang="en-US" altLang="zh-CN" sz="2000" b="1" i="1">
              <a:latin typeface="Comic Sans MS" pitchFamily="66" charset="0"/>
              <a:ea typeface="宋体" pitchFamily="2" charset="-122"/>
            </a:endParaRPr>
          </a:p>
        </p:txBody>
      </p:sp>
      <p:cxnSp>
        <p:nvCxnSpPr>
          <p:cNvPr id="10250" name="AutoShape 26"/>
          <p:cNvCxnSpPr>
            <a:cxnSpLocks noChangeShapeType="1"/>
            <a:endCxn id="10249" idx="2"/>
          </p:cNvCxnSpPr>
          <p:nvPr/>
        </p:nvCxnSpPr>
        <p:spPr bwMode="auto">
          <a:xfrm>
            <a:off x="3414713" y="1571625"/>
            <a:ext cx="40005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251" name="Object 27"/>
          <p:cNvGraphicFramePr>
            <a:graphicFrameLocks noChangeAspect="1"/>
          </p:cNvGraphicFramePr>
          <p:nvPr>
            <p:extLst>
              <p:ext uri="{D42A27DB-BD31-4B8C-83A1-F6EECF244321}">
                <p14:modId xmlns:p14="http://schemas.microsoft.com/office/powerpoint/2010/main" val="135623319"/>
              </p:ext>
            </p:extLst>
          </p:nvPr>
        </p:nvGraphicFramePr>
        <p:xfrm>
          <a:off x="1495425" y="4783138"/>
          <a:ext cx="5534025" cy="827087"/>
        </p:xfrm>
        <a:graphic>
          <a:graphicData uri="http://schemas.openxmlformats.org/presentationml/2006/ole">
            <mc:AlternateContent xmlns:mc="http://schemas.openxmlformats.org/markup-compatibility/2006">
              <mc:Choice xmlns:v="urn:schemas-microsoft-com:vml" Requires="v">
                <p:oleObj spid="_x0000_s3151" name="Equation" r:id="rId6" imgW="2463480" imgH="368280" progId="Equation.3">
                  <p:embed/>
                </p:oleObj>
              </mc:Choice>
              <mc:Fallback>
                <p:oleObj name="Equation" r:id="rId6" imgW="2463480" imgH="368280" progId="Equation.3">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4783138"/>
                        <a:ext cx="5534025"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2855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44"/>
          <p:cNvSpPr>
            <a:spLocks noGrp="1" noChangeArrowheads="1"/>
          </p:cNvSpPr>
          <p:nvPr>
            <p:ph type="body" idx="1"/>
          </p:nvPr>
        </p:nvSpPr>
        <p:spPr>
          <a:xfrm>
            <a:off x="457200" y="1905000"/>
            <a:ext cx="8229600" cy="4225925"/>
          </a:xfrm>
        </p:spPr>
        <p:txBody>
          <a:bodyPr/>
          <a:lstStyle/>
          <a:p>
            <a:pPr eaLnBrk="1" hangingPunct="1"/>
            <a:r>
              <a:rPr lang="en-US" altLang="zh-CN" sz="2600" i="1" smtClean="0">
                <a:latin typeface="Times New Roman" pitchFamily="18" charset="0"/>
                <a:ea typeface="宋体" pitchFamily="2" charset="-122"/>
              </a:rPr>
              <a:t>P</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V, S, T, L, A, B, X, D</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 </a:t>
            </a:r>
          </a:p>
        </p:txBody>
      </p:sp>
      <p:sp>
        <p:nvSpPr>
          <p:cNvPr id="34" name="Slide Number Placeholder 5"/>
          <p:cNvSpPr>
            <a:spLocks noGrp="1"/>
          </p:cNvSpPr>
          <p:nvPr>
            <p:ph type="sldNum" sz="quarter" idx="12"/>
          </p:nvPr>
        </p:nvSpPr>
        <p:spPr/>
        <p:txBody>
          <a:bodyPr/>
          <a:lstStyle/>
          <a:p>
            <a:pPr>
              <a:defRPr/>
            </a:pPr>
            <a:fld id="{FE19D9C5-E9DC-4007-9A10-241F595B0260}" type="slidenum">
              <a:rPr lang="en-US" altLang="en-US"/>
              <a:pPr>
                <a:defRPr/>
              </a:pPr>
              <a:t>31</a:t>
            </a:fld>
            <a:endParaRPr lang="en-US" altLang="en-US"/>
          </a:p>
        </p:txBody>
      </p:sp>
      <p:sp>
        <p:nvSpPr>
          <p:cNvPr id="11267"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Variable Elimination (cont'd)</a:t>
            </a:r>
          </a:p>
        </p:txBody>
      </p:sp>
      <p:grpSp>
        <p:nvGrpSpPr>
          <p:cNvPr id="11268" name="Group 45"/>
          <p:cNvGrpSpPr>
            <a:grpSpLocks/>
          </p:cNvGrpSpPr>
          <p:nvPr/>
        </p:nvGrpSpPr>
        <p:grpSpPr bwMode="auto">
          <a:xfrm>
            <a:off x="6705600" y="228600"/>
            <a:ext cx="2162175" cy="2155825"/>
            <a:chOff x="4224" y="144"/>
            <a:chExt cx="1362" cy="1358"/>
          </a:xfrm>
        </p:grpSpPr>
        <p:sp>
          <p:nvSpPr>
            <p:cNvPr id="11281" name="Oval 13"/>
            <p:cNvSpPr>
              <a:spLocks noChangeAspect="1" noChangeArrowheads="1"/>
            </p:cNvSpPr>
            <p:nvPr/>
          </p:nvSpPr>
          <p:spPr bwMode="auto">
            <a:xfrm>
              <a:off x="4575" y="145"/>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V</a:t>
              </a:r>
            </a:p>
          </p:txBody>
        </p:sp>
        <p:sp>
          <p:nvSpPr>
            <p:cNvPr id="11282" name="Oval 14"/>
            <p:cNvSpPr>
              <a:spLocks noChangeAspect="1" noChangeArrowheads="1"/>
            </p:cNvSpPr>
            <p:nvPr/>
          </p:nvSpPr>
          <p:spPr bwMode="auto">
            <a:xfrm>
              <a:off x="5259" y="144"/>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S</a:t>
              </a:r>
              <a:endParaRPr lang="en-US" altLang="zh-CN" sz="1600" b="1" i="1">
                <a:latin typeface="Comic Sans MS" pitchFamily="66" charset="0"/>
                <a:ea typeface="宋体" pitchFamily="2" charset="-122"/>
              </a:endParaRPr>
            </a:p>
          </p:txBody>
        </p:sp>
        <p:sp>
          <p:nvSpPr>
            <p:cNvPr id="11283" name="Oval 15"/>
            <p:cNvSpPr>
              <a:spLocks noChangeAspect="1" noChangeArrowheads="1"/>
            </p:cNvSpPr>
            <p:nvPr/>
          </p:nvSpPr>
          <p:spPr bwMode="auto">
            <a:xfrm>
              <a:off x="4914" y="528"/>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L</a:t>
              </a:r>
              <a:endParaRPr lang="en-US" altLang="zh-CN" sz="1600" b="1" i="1">
                <a:latin typeface="Comic Sans MS" pitchFamily="66" charset="0"/>
                <a:ea typeface="宋体" pitchFamily="2" charset="-122"/>
              </a:endParaRPr>
            </a:p>
          </p:txBody>
        </p:sp>
        <p:sp>
          <p:nvSpPr>
            <p:cNvPr id="11284" name="Oval 16"/>
            <p:cNvSpPr>
              <a:spLocks noChangeAspect="1" noChangeArrowheads="1"/>
            </p:cNvSpPr>
            <p:nvPr/>
          </p:nvSpPr>
          <p:spPr bwMode="auto">
            <a:xfrm>
              <a:off x="4224" y="529"/>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T</a:t>
              </a:r>
              <a:endParaRPr lang="en-US" altLang="zh-CN" sz="1600" b="1" i="1">
                <a:latin typeface="Comic Sans MS" pitchFamily="66" charset="0"/>
                <a:ea typeface="宋体" pitchFamily="2" charset="-122"/>
              </a:endParaRPr>
            </a:p>
          </p:txBody>
        </p:sp>
        <p:sp>
          <p:nvSpPr>
            <p:cNvPr id="11285" name="Oval 17"/>
            <p:cNvSpPr>
              <a:spLocks noChangeAspect="1" noChangeArrowheads="1"/>
            </p:cNvSpPr>
            <p:nvPr/>
          </p:nvSpPr>
          <p:spPr bwMode="auto">
            <a:xfrm>
              <a:off x="4569" y="914"/>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A</a:t>
              </a:r>
              <a:endParaRPr lang="en-US" altLang="zh-CN" sz="1600" b="1" i="1">
                <a:latin typeface="Comic Sans MS" pitchFamily="66" charset="0"/>
                <a:ea typeface="宋体" pitchFamily="2" charset="-122"/>
              </a:endParaRPr>
            </a:p>
          </p:txBody>
        </p:sp>
        <p:sp>
          <p:nvSpPr>
            <p:cNvPr id="11286" name="Oval 18"/>
            <p:cNvSpPr>
              <a:spLocks noChangeAspect="1" noChangeArrowheads="1"/>
            </p:cNvSpPr>
            <p:nvPr/>
          </p:nvSpPr>
          <p:spPr bwMode="auto">
            <a:xfrm>
              <a:off x="5255" y="913"/>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B</a:t>
              </a:r>
              <a:endParaRPr lang="en-US" altLang="zh-CN" sz="1600" b="1" i="1">
                <a:latin typeface="Comic Sans MS" pitchFamily="66" charset="0"/>
                <a:ea typeface="宋体" pitchFamily="2" charset="-122"/>
              </a:endParaRPr>
            </a:p>
          </p:txBody>
        </p:sp>
        <p:sp>
          <p:nvSpPr>
            <p:cNvPr id="11287" name="Oval 19"/>
            <p:cNvSpPr>
              <a:spLocks noChangeAspect="1" noChangeArrowheads="1"/>
            </p:cNvSpPr>
            <p:nvPr/>
          </p:nvSpPr>
          <p:spPr bwMode="auto">
            <a:xfrm>
              <a:off x="4245" y="1298"/>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X</a:t>
              </a:r>
              <a:endParaRPr lang="en-US" altLang="zh-CN" sz="1600" b="1" i="1">
                <a:latin typeface="Comic Sans MS" pitchFamily="66" charset="0"/>
                <a:ea typeface="宋体" pitchFamily="2" charset="-122"/>
              </a:endParaRPr>
            </a:p>
          </p:txBody>
        </p:sp>
        <p:sp>
          <p:nvSpPr>
            <p:cNvPr id="11288" name="Oval 20"/>
            <p:cNvSpPr>
              <a:spLocks noChangeAspect="1" noChangeArrowheads="1"/>
            </p:cNvSpPr>
            <p:nvPr/>
          </p:nvSpPr>
          <p:spPr bwMode="auto">
            <a:xfrm>
              <a:off x="4924" y="1298"/>
              <a:ext cx="327" cy="204"/>
            </a:xfrm>
            <a:prstGeom prst="ellipse">
              <a:avLst/>
            </a:prstGeom>
            <a:solidFill>
              <a:srgbClr val="CCFFFF"/>
            </a:solidFill>
            <a:ln w="285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b="1" i="1">
                  <a:latin typeface="Comic Sans MS" pitchFamily="66" charset="0"/>
                  <a:ea typeface="宋体" pitchFamily="2" charset="-122"/>
                </a:rPr>
                <a:t>D</a:t>
              </a:r>
              <a:endParaRPr lang="en-US" altLang="zh-CN" sz="1600" b="1" i="1">
                <a:latin typeface="Comic Sans MS" pitchFamily="66" charset="0"/>
                <a:ea typeface="宋体" pitchFamily="2" charset="-122"/>
              </a:endParaRPr>
            </a:p>
          </p:txBody>
        </p:sp>
        <p:cxnSp>
          <p:nvCxnSpPr>
            <p:cNvPr id="11289" name="AutoShape 21"/>
            <p:cNvCxnSpPr>
              <a:cxnSpLocks noChangeShapeType="1"/>
              <a:stCxn id="11281" idx="4"/>
              <a:endCxn id="11284" idx="7"/>
            </p:cNvCxnSpPr>
            <p:nvPr/>
          </p:nvCxnSpPr>
          <p:spPr bwMode="auto">
            <a:xfrm flipH="1">
              <a:off x="4503" y="358"/>
              <a:ext cx="236" cy="1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0" name="AutoShape 22"/>
            <p:cNvCxnSpPr>
              <a:cxnSpLocks noChangeShapeType="1"/>
              <a:stCxn id="11284" idx="4"/>
              <a:endCxn id="11285" idx="1"/>
            </p:cNvCxnSpPr>
            <p:nvPr/>
          </p:nvCxnSpPr>
          <p:spPr bwMode="auto">
            <a:xfrm>
              <a:off x="4388" y="742"/>
              <a:ext cx="229" cy="193"/>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1" name="AutoShape 23"/>
            <p:cNvCxnSpPr>
              <a:cxnSpLocks noChangeShapeType="1"/>
              <a:stCxn id="11283" idx="4"/>
              <a:endCxn id="11285" idx="7"/>
            </p:cNvCxnSpPr>
            <p:nvPr/>
          </p:nvCxnSpPr>
          <p:spPr bwMode="auto">
            <a:xfrm flipH="1">
              <a:off x="4848" y="741"/>
              <a:ext cx="230" cy="19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2" name="AutoShape 24"/>
            <p:cNvCxnSpPr>
              <a:cxnSpLocks noChangeShapeType="1"/>
              <a:stCxn id="11285" idx="4"/>
              <a:endCxn id="11287" idx="7"/>
            </p:cNvCxnSpPr>
            <p:nvPr/>
          </p:nvCxnSpPr>
          <p:spPr bwMode="auto">
            <a:xfrm flipH="1">
              <a:off x="4524" y="1127"/>
              <a:ext cx="209" cy="1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3" name="AutoShape 25"/>
            <p:cNvCxnSpPr>
              <a:cxnSpLocks noChangeShapeType="1"/>
              <a:stCxn id="11285" idx="4"/>
              <a:endCxn id="11288" idx="1"/>
            </p:cNvCxnSpPr>
            <p:nvPr/>
          </p:nvCxnSpPr>
          <p:spPr bwMode="auto">
            <a:xfrm>
              <a:off x="4733" y="1127"/>
              <a:ext cx="239" cy="1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4" name="AutoShape 26"/>
            <p:cNvCxnSpPr>
              <a:cxnSpLocks noChangeShapeType="1"/>
              <a:stCxn id="11286" idx="4"/>
              <a:endCxn id="11288" idx="7"/>
            </p:cNvCxnSpPr>
            <p:nvPr/>
          </p:nvCxnSpPr>
          <p:spPr bwMode="auto">
            <a:xfrm flipH="1">
              <a:off x="5203" y="1126"/>
              <a:ext cx="216" cy="193"/>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5" name="AutoShape 27"/>
            <p:cNvCxnSpPr>
              <a:cxnSpLocks noChangeShapeType="1"/>
              <a:stCxn id="11282" idx="4"/>
              <a:endCxn id="11283" idx="7"/>
            </p:cNvCxnSpPr>
            <p:nvPr/>
          </p:nvCxnSpPr>
          <p:spPr bwMode="auto">
            <a:xfrm flipH="1">
              <a:off x="5193" y="357"/>
              <a:ext cx="230" cy="1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6" name="AutoShape 28"/>
            <p:cNvCxnSpPr>
              <a:cxnSpLocks noChangeShapeType="1"/>
              <a:stCxn id="11282" idx="4"/>
              <a:endCxn id="11286" idx="0"/>
            </p:cNvCxnSpPr>
            <p:nvPr/>
          </p:nvCxnSpPr>
          <p:spPr bwMode="auto">
            <a:xfrm flipH="1">
              <a:off x="5419" y="357"/>
              <a:ext cx="4" cy="547"/>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655" name="Rectangle 31"/>
          <p:cNvSpPr>
            <a:spLocks noChangeArrowheads="1"/>
          </p:cNvSpPr>
          <p:nvPr/>
        </p:nvSpPr>
        <p:spPr bwMode="auto">
          <a:xfrm>
            <a:off x="517525" y="3197225"/>
            <a:ext cx="8153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eaLnBrk="0" hangingPunct="0"/>
            <a:r>
              <a:rPr lang="en-US" altLang="zh-CN" sz="2400">
                <a:latin typeface="Times New Roman" pitchFamily="18" charset="0"/>
                <a:ea typeface="宋体" pitchFamily="2" charset="-122"/>
              </a:rPr>
              <a:t>Eliminate: </a:t>
            </a:r>
            <a:r>
              <a:rPr lang="en-US" altLang="zh-CN" sz="2400" i="1">
                <a:latin typeface="Comic Sans MS" pitchFamily="66" charset="0"/>
                <a:ea typeface="宋体" pitchFamily="2" charset="-122"/>
              </a:rPr>
              <a:t>v</a:t>
            </a:r>
            <a:endParaRPr lang="en-US" altLang="zh-CN" sz="2400">
              <a:latin typeface="Times New Roman" pitchFamily="18" charset="0"/>
              <a:ea typeface="宋体" pitchFamily="2" charset="-122"/>
            </a:endParaRPr>
          </a:p>
        </p:txBody>
      </p:sp>
      <p:grpSp>
        <p:nvGrpSpPr>
          <p:cNvPr id="26657" name="Group 33"/>
          <p:cNvGrpSpPr>
            <a:grpSpLocks/>
          </p:cNvGrpSpPr>
          <p:nvPr/>
        </p:nvGrpSpPr>
        <p:grpSpPr bwMode="auto">
          <a:xfrm>
            <a:off x="914400" y="2895600"/>
            <a:ext cx="1905000" cy="76200"/>
            <a:chOff x="326" y="2024"/>
            <a:chExt cx="1364" cy="0"/>
          </a:xfrm>
        </p:grpSpPr>
        <p:sp>
          <p:nvSpPr>
            <p:cNvPr id="11279" name="Line 34"/>
            <p:cNvSpPr>
              <a:spLocks noChangeShapeType="1"/>
            </p:cNvSpPr>
            <p:nvPr/>
          </p:nvSpPr>
          <p:spPr bwMode="auto">
            <a:xfrm>
              <a:off x="326" y="2024"/>
              <a:ext cx="394"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80" name="Line 35"/>
            <p:cNvSpPr>
              <a:spLocks noChangeShapeType="1"/>
            </p:cNvSpPr>
            <p:nvPr/>
          </p:nvSpPr>
          <p:spPr bwMode="auto">
            <a:xfrm>
              <a:off x="1108" y="2024"/>
              <a:ext cx="582"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6660" name="Group 36"/>
          <p:cNvGrpSpPr>
            <a:grpSpLocks/>
          </p:cNvGrpSpPr>
          <p:nvPr/>
        </p:nvGrpSpPr>
        <p:grpSpPr bwMode="auto">
          <a:xfrm>
            <a:off x="517525" y="3632200"/>
            <a:ext cx="8153400" cy="685800"/>
            <a:chOff x="326" y="2478"/>
            <a:chExt cx="5136" cy="432"/>
          </a:xfrm>
        </p:grpSpPr>
        <p:sp>
          <p:nvSpPr>
            <p:cNvPr id="11277" name="Rectangle 37"/>
            <p:cNvSpPr>
              <a:spLocks noChangeArrowheads="1"/>
            </p:cNvSpPr>
            <p:nvPr/>
          </p:nvSpPr>
          <p:spPr bwMode="auto">
            <a:xfrm>
              <a:off x="326" y="2531"/>
              <a:ext cx="513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eaLnBrk="0" hangingPunct="0"/>
              <a:r>
                <a:rPr lang="en-US" altLang="zh-CN" sz="2400">
                  <a:latin typeface="Times New Roman" pitchFamily="18" charset="0"/>
                  <a:ea typeface="宋体" pitchFamily="2" charset="-122"/>
                </a:rPr>
                <a:t>Compute:</a:t>
              </a:r>
            </a:p>
          </p:txBody>
        </p:sp>
        <p:graphicFrame>
          <p:nvGraphicFramePr>
            <p:cNvPr id="11278" name="Object 38"/>
            <p:cNvGraphicFramePr>
              <a:graphicFrameLocks noChangeAspect="1"/>
            </p:cNvGraphicFramePr>
            <p:nvPr>
              <p:extLst>
                <p:ext uri="{D42A27DB-BD31-4B8C-83A1-F6EECF244321}">
                  <p14:modId xmlns:p14="http://schemas.microsoft.com/office/powerpoint/2010/main" val="371686200"/>
                </p:ext>
              </p:extLst>
            </p:nvPr>
          </p:nvGraphicFramePr>
          <p:xfrm>
            <a:off x="2239" y="2478"/>
            <a:ext cx="1718" cy="432"/>
          </p:xfrm>
          <a:graphic>
            <a:graphicData uri="http://schemas.openxmlformats.org/presentationml/2006/ole">
              <mc:AlternateContent xmlns:mc="http://schemas.openxmlformats.org/markup-compatibility/2006">
                <mc:Choice xmlns:v="urn:schemas-microsoft-com:vml" Requires="v">
                  <p:oleObj spid="_x0000_s4212" name="Equation" r:id="rId4" imgW="1358640" imgH="342720" progId="Equation.3">
                    <p:embed/>
                  </p:oleObj>
                </mc:Choice>
                <mc:Fallback>
                  <p:oleObj name="Equation" r:id="rId4" imgW="1358640" imgH="342720" progId="Equation.3">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 y="2478"/>
                          <a:ext cx="1718"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663" name="Group 39"/>
          <p:cNvGrpSpPr>
            <a:grpSpLocks/>
          </p:cNvGrpSpPr>
          <p:nvPr/>
        </p:nvGrpSpPr>
        <p:grpSpPr bwMode="auto">
          <a:xfrm>
            <a:off x="950912" y="4394200"/>
            <a:ext cx="6473825" cy="455613"/>
            <a:chOff x="599" y="2768"/>
            <a:chExt cx="4078" cy="287"/>
          </a:xfrm>
        </p:grpSpPr>
        <p:graphicFrame>
          <p:nvGraphicFramePr>
            <p:cNvPr id="11275" name="Object 40"/>
            <p:cNvGraphicFramePr>
              <a:graphicFrameLocks noChangeAspect="1"/>
            </p:cNvGraphicFramePr>
            <p:nvPr>
              <p:extLst>
                <p:ext uri="{D42A27DB-BD31-4B8C-83A1-F6EECF244321}">
                  <p14:modId xmlns:p14="http://schemas.microsoft.com/office/powerpoint/2010/main" val="4236626934"/>
                </p:ext>
              </p:extLst>
            </p:nvPr>
          </p:nvGraphicFramePr>
          <p:xfrm>
            <a:off x="599" y="2768"/>
            <a:ext cx="4078" cy="287"/>
          </p:xfrm>
          <a:graphic>
            <a:graphicData uri="http://schemas.openxmlformats.org/presentationml/2006/ole">
              <mc:AlternateContent xmlns:mc="http://schemas.openxmlformats.org/markup-compatibility/2006">
                <mc:Choice xmlns:v="urn:schemas-microsoft-com:vml" Requires="v">
                  <p:oleObj spid="_x0000_s4213" name="Equation" r:id="rId6" imgW="3225600" imgH="228600" progId="Equation.3">
                    <p:embed/>
                  </p:oleObj>
                </mc:Choice>
                <mc:Fallback>
                  <p:oleObj name="Equation" r:id="rId6" imgW="3225600" imgH="228600" progId="Equation.3">
                    <p:embed/>
                    <p:pic>
                      <p:nvPicPr>
                        <p:cNvPr id="0"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 y="2768"/>
                          <a:ext cx="4078" cy="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Line 41"/>
            <p:cNvSpPr>
              <a:spLocks noChangeShapeType="1"/>
            </p:cNvSpPr>
            <p:nvPr/>
          </p:nvSpPr>
          <p:spPr bwMode="auto">
            <a:xfrm>
              <a:off x="845" y="3034"/>
              <a:ext cx="40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aphicFrame>
        <p:nvGraphicFramePr>
          <p:cNvPr id="11274" name="Object 46"/>
          <p:cNvGraphicFramePr>
            <a:graphicFrameLocks noChangeAspect="1"/>
          </p:cNvGraphicFramePr>
          <p:nvPr/>
        </p:nvGraphicFramePr>
        <p:xfrm>
          <a:off x="609600" y="2438400"/>
          <a:ext cx="7323138" cy="493713"/>
        </p:xfrm>
        <a:graphic>
          <a:graphicData uri="http://schemas.openxmlformats.org/presentationml/2006/ole">
            <mc:AlternateContent xmlns:mc="http://schemas.openxmlformats.org/markup-compatibility/2006">
              <mc:Choice xmlns:v="urn:schemas-microsoft-com:vml" Requires="v">
                <p:oleObj spid="_x0000_s4214" name="Equation" r:id="rId8" imgW="2070100" imgH="139700" progId="Equation.3">
                  <p:embed/>
                </p:oleObj>
              </mc:Choice>
              <mc:Fallback>
                <p:oleObj name="Equation" r:id="rId8" imgW="2070100" imgH="139700" progId="Equation.3">
                  <p:embed/>
                  <p:pic>
                    <p:nvPicPr>
                      <p:cNvPr id="0" name="Picture 1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438400"/>
                        <a:ext cx="7323138"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384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6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6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Exercises</a:t>
            </a:r>
            <a:endParaRPr lang="en-US"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457200" y="1600200"/>
            <a:ext cx="4114800" cy="4530725"/>
          </a:xfrm>
        </p:spPr>
        <p:txBody>
          <a:bodyPr/>
          <a:lstStyle/>
          <a:p>
            <a:r>
              <a:rPr lang="en-US" dirty="0" smtClean="0">
                <a:latin typeface="Times New Roman" pitchFamily="18" charset="0"/>
                <a:ea typeface="Tahoma" pitchFamily="34" charset="0"/>
                <a:cs typeface="Times New Roman" pitchFamily="18" charset="0"/>
              </a:rPr>
              <a:t>How to compute the following joint probabilities?</a:t>
            </a:r>
          </a:p>
          <a:p>
            <a:pPr lvl="1"/>
            <a:r>
              <a:rPr lang="en-US" i="1" dirty="0" smtClean="0">
                <a:latin typeface="Times New Roman" pitchFamily="18" charset="0"/>
                <a:ea typeface="Tahoma" pitchFamily="34" charset="0"/>
                <a:cs typeface="Times New Roman" pitchFamily="18" charset="0"/>
              </a:rPr>
              <a:t>P</a:t>
            </a:r>
            <a:r>
              <a:rPr lang="en-US" dirty="0" smtClean="0">
                <a:latin typeface="Times New Roman" pitchFamily="18" charset="0"/>
                <a:ea typeface="Tahoma" pitchFamily="34" charset="0"/>
                <a:cs typeface="Times New Roman" pitchFamily="18" charset="0"/>
              </a:rPr>
              <a:t>(A, B, C, D)</a:t>
            </a:r>
            <a:endParaRPr lang="en-US" i="1" dirty="0" smtClean="0">
              <a:latin typeface="Times New Roman" pitchFamily="18" charset="0"/>
              <a:ea typeface="Tahoma" pitchFamily="34" charset="0"/>
              <a:cs typeface="Times New Roman" pitchFamily="18" charset="0"/>
            </a:endParaRPr>
          </a:p>
          <a:p>
            <a:pPr lvl="1"/>
            <a:r>
              <a:rPr lang="en-US" i="1" dirty="0" smtClean="0">
                <a:latin typeface="Times New Roman" pitchFamily="18" charset="0"/>
                <a:ea typeface="Tahoma" pitchFamily="34" charset="0"/>
                <a:cs typeface="Times New Roman" pitchFamily="18" charset="0"/>
              </a:rPr>
              <a:t>P</a:t>
            </a:r>
            <a:r>
              <a:rPr lang="en-US" dirty="0" smtClean="0">
                <a:latin typeface="Times New Roman" pitchFamily="18" charset="0"/>
                <a:ea typeface="Tahoma" pitchFamily="34" charset="0"/>
                <a:cs typeface="Times New Roman" pitchFamily="18" charset="0"/>
              </a:rPr>
              <a:t>(A, B)</a:t>
            </a:r>
          </a:p>
          <a:p>
            <a:pPr lvl="1"/>
            <a:r>
              <a:rPr lang="en-US" i="1" dirty="0" smtClean="0">
                <a:latin typeface="Times New Roman" pitchFamily="18" charset="0"/>
                <a:ea typeface="Tahoma" pitchFamily="34" charset="0"/>
                <a:cs typeface="Times New Roman" pitchFamily="18" charset="0"/>
              </a:rPr>
              <a:t>P</a:t>
            </a:r>
            <a:r>
              <a:rPr lang="en-US" dirty="0" smtClean="0">
                <a:latin typeface="Times New Roman" pitchFamily="18" charset="0"/>
                <a:ea typeface="Tahoma" pitchFamily="34" charset="0"/>
                <a:cs typeface="Times New Roman" pitchFamily="18" charset="0"/>
              </a:rPr>
              <a:t>(C)</a:t>
            </a:r>
          </a:p>
          <a:p>
            <a:pPr lvl="1"/>
            <a:r>
              <a:rPr lang="en-US" i="1" dirty="0" smtClean="0">
                <a:latin typeface="Times New Roman" pitchFamily="18" charset="0"/>
                <a:ea typeface="Tahoma" pitchFamily="34" charset="0"/>
                <a:cs typeface="Times New Roman" pitchFamily="18" charset="0"/>
              </a:rPr>
              <a:t>P</a:t>
            </a:r>
            <a:r>
              <a:rPr lang="en-US" dirty="0" smtClean="0">
                <a:latin typeface="Times New Roman" pitchFamily="18" charset="0"/>
                <a:ea typeface="Tahoma" pitchFamily="34" charset="0"/>
                <a:cs typeface="Times New Roman" pitchFamily="18" charset="0"/>
              </a:rPr>
              <a:t>(B, C, D)</a:t>
            </a:r>
            <a:endParaRPr lang="en-US" i="1" dirty="0" smtClean="0">
              <a:latin typeface="Times New Roman" pitchFamily="18" charset="0"/>
              <a:ea typeface="Tahoma" pitchFamily="34" charset="0"/>
              <a:cs typeface="Times New Roman" pitchFamily="18" charset="0"/>
            </a:endParaRPr>
          </a:p>
          <a:p>
            <a:pPr lvl="1"/>
            <a:r>
              <a:rPr lang="en-US" i="1" dirty="0" smtClean="0">
                <a:latin typeface="Times New Roman" pitchFamily="18" charset="0"/>
                <a:ea typeface="Tahoma" pitchFamily="34" charset="0"/>
                <a:cs typeface="Times New Roman" pitchFamily="18" charset="0"/>
              </a:rPr>
              <a:t>P</a:t>
            </a:r>
            <a:r>
              <a:rPr lang="en-US" dirty="0" smtClean="0">
                <a:latin typeface="Times New Roman" pitchFamily="18" charset="0"/>
                <a:ea typeface="Tahoma" pitchFamily="34" charset="0"/>
                <a:cs typeface="Times New Roman" pitchFamily="18" charset="0"/>
              </a:rPr>
              <a:t>(C, D)</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ea typeface="Tahoma" pitchFamily="34" charset="0"/>
                <a:cs typeface="Times New Roman" pitchFamily="18" charset="0"/>
              </a:rPr>
              <a:pPr>
                <a:defRPr/>
              </a:pPr>
              <a:t>32</a:t>
            </a:fld>
            <a:endParaRPr lang="en-US" altLang="zh-CN">
              <a:solidFill>
                <a:srgbClr val="000000"/>
              </a:solidFill>
              <a:latin typeface="Times New Roman" pitchFamily="18" charset="0"/>
              <a:ea typeface="Tahoma" pitchFamily="34" charset="0"/>
              <a:cs typeface="Times New Roman" pitchFamily="18" charset="0"/>
            </a:endParaRPr>
          </a:p>
        </p:txBody>
      </p:sp>
      <p:sp>
        <p:nvSpPr>
          <p:cNvPr id="5" name="Oval 4"/>
          <p:cNvSpPr>
            <a:spLocks noChangeArrowheads="1"/>
          </p:cNvSpPr>
          <p:nvPr/>
        </p:nvSpPr>
        <p:spPr bwMode="auto">
          <a:xfrm>
            <a:off x="6468664" y="920091"/>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A</a:t>
            </a:r>
          </a:p>
        </p:txBody>
      </p:sp>
      <p:sp>
        <p:nvSpPr>
          <p:cNvPr id="6" name="Oval 5"/>
          <p:cNvSpPr>
            <a:spLocks noChangeArrowheads="1"/>
          </p:cNvSpPr>
          <p:nvPr/>
        </p:nvSpPr>
        <p:spPr bwMode="auto">
          <a:xfrm>
            <a:off x="5630464" y="1758291"/>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B</a:t>
            </a:r>
          </a:p>
        </p:txBody>
      </p:sp>
      <p:sp>
        <p:nvSpPr>
          <p:cNvPr id="7" name="Oval 6"/>
          <p:cNvSpPr>
            <a:spLocks noChangeArrowheads="1"/>
          </p:cNvSpPr>
          <p:nvPr/>
        </p:nvSpPr>
        <p:spPr bwMode="auto">
          <a:xfrm>
            <a:off x="7230664" y="1758291"/>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C</a:t>
            </a:r>
          </a:p>
        </p:txBody>
      </p:sp>
      <p:sp>
        <p:nvSpPr>
          <p:cNvPr id="8" name="Oval 7"/>
          <p:cNvSpPr>
            <a:spLocks noChangeArrowheads="1"/>
          </p:cNvSpPr>
          <p:nvPr/>
        </p:nvSpPr>
        <p:spPr bwMode="auto">
          <a:xfrm>
            <a:off x="6468664" y="2672691"/>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itchFamily="18" charset="0"/>
                <a:ea typeface="宋体" pitchFamily="2" charset="-122"/>
              </a:rPr>
              <a:t>D</a:t>
            </a:r>
          </a:p>
        </p:txBody>
      </p:sp>
      <p:sp>
        <p:nvSpPr>
          <p:cNvPr id="9" name="Line 8"/>
          <p:cNvSpPr>
            <a:spLocks noChangeShapeType="1"/>
          </p:cNvSpPr>
          <p:nvPr/>
        </p:nvSpPr>
        <p:spPr bwMode="auto">
          <a:xfrm flipH="1">
            <a:off x="6163864" y="1453491"/>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 name="Line 9"/>
          <p:cNvSpPr>
            <a:spLocks noChangeShapeType="1"/>
          </p:cNvSpPr>
          <p:nvPr/>
        </p:nvSpPr>
        <p:spPr bwMode="auto">
          <a:xfrm>
            <a:off x="6163864" y="2291691"/>
            <a:ext cx="381000" cy="457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1" name="Line 10"/>
          <p:cNvSpPr>
            <a:spLocks noChangeShapeType="1"/>
          </p:cNvSpPr>
          <p:nvPr/>
        </p:nvSpPr>
        <p:spPr bwMode="auto">
          <a:xfrm flipH="1">
            <a:off x="7002064" y="2367891"/>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2" name="Line 11"/>
          <p:cNvSpPr>
            <a:spLocks noChangeShapeType="1"/>
          </p:cNvSpPr>
          <p:nvPr/>
        </p:nvSpPr>
        <p:spPr bwMode="auto">
          <a:xfrm>
            <a:off x="7002064" y="1453491"/>
            <a:ext cx="381000" cy="381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 name="Text Box 12"/>
          <p:cNvSpPr txBox="1">
            <a:spLocks noChangeArrowheads="1"/>
          </p:cNvSpPr>
          <p:nvPr/>
        </p:nvSpPr>
        <p:spPr bwMode="auto">
          <a:xfrm>
            <a:off x="4402928" y="1856746"/>
            <a:ext cx="120962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(B | A</a:t>
            </a:r>
            <a:r>
              <a:rPr lang="en-US" altLang="zh-CN" sz="2400" b="1" dirty="0">
                <a:latin typeface="Times New Roman" pitchFamily="18" charset="0"/>
                <a:ea typeface="宋体" pitchFamily="2" charset="-122"/>
              </a:rPr>
              <a:t>)</a:t>
            </a:r>
          </a:p>
        </p:txBody>
      </p:sp>
      <p:sp>
        <p:nvSpPr>
          <p:cNvPr id="14" name="Text Box 13"/>
          <p:cNvSpPr txBox="1">
            <a:spLocks noChangeArrowheads="1"/>
          </p:cNvSpPr>
          <p:nvPr/>
        </p:nvSpPr>
        <p:spPr bwMode="auto">
          <a:xfrm>
            <a:off x="7916741" y="1828800"/>
            <a:ext cx="122725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(C | A</a:t>
            </a:r>
            <a:r>
              <a:rPr lang="en-US" altLang="zh-CN" sz="2400" b="1" dirty="0">
                <a:latin typeface="Times New Roman" pitchFamily="18" charset="0"/>
                <a:ea typeface="宋体" pitchFamily="2" charset="-122"/>
              </a:rPr>
              <a:t>)</a:t>
            </a:r>
          </a:p>
        </p:txBody>
      </p:sp>
      <p:sp>
        <p:nvSpPr>
          <p:cNvPr id="15" name="Text Box 15"/>
          <p:cNvSpPr txBox="1">
            <a:spLocks noChangeArrowheads="1"/>
          </p:cNvSpPr>
          <p:nvPr/>
        </p:nvSpPr>
        <p:spPr bwMode="auto">
          <a:xfrm>
            <a:off x="5971801" y="3282291"/>
            <a:ext cx="160332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(D | C, B)</a:t>
            </a:r>
            <a:endParaRPr lang="en-US" altLang="zh-CN" sz="2400" b="1" dirty="0">
              <a:latin typeface="Times New Roman" pitchFamily="18" charset="0"/>
              <a:ea typeface="宋体" pitchFamily="2" charset="-122"/>
            </a:endParaRPr>
          </a:p>
        </p:txBody>
      </p:sp>
      <p:sp>
        <p:nvSpPr>
          <p:cNvPr id="16" name="Text Box 13"/>
          <p:cNvSpPr txBox="1">
            <a:spLocks noChangeArrowheads="1"/>
          </p:cNvSpPr>
          <p:nvPr/>
        </p:nvSpPr>
        <p:spPr bwMode="auto">
          <a:xfrm>
            <a:off x="6392464" y="386691"/>
            <a:ext cx="80021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i="1" dirty="0" smtClean="0">
                <a:latin typeface="Times New Roman" pitchFamily="18" charset="0"/>
                <a:ea typeface="宋体" pitchFamily="2" charset="-122"/>
              </a:rPr>
              <a:t>P</a:t>
            </a:r>
            <a:r>
              <a:rPr lang="en-US" altLang="zh-CN" sz="2400" b="1" dirty="0" smtClean="0">
                <a:latin typeface="Times New Roman" pitchFamily="18" charset="0"/>
                <a:ea typeface="宋体" pitchFamily="2" charset="-122"/>
              </a:rPr>
              <a:t>(A</a:t>
            </a:r>
            <a:r>
              <a:rPr lang="en-US" altLang="zh-CN" sz="2400" b="1" dirty="0">
                <a:latin typeface="Times New Roman" pitchFamily="18" charset="0"/>
                <a:ea typeface="宋体" pitchFamily="2" charset="-122"/>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333FE239-5B30-4D49-BED1-F7FE926BBFBE}" type="slidenum">
              <a:rPr lang="en-US" altLang="en-US"/>
              <a:pPr>
                <a:defRPr/>
              </a:pPr>
              <a:t>33</a:t>
            </a:fld>
            <a:endParaRPr lang="en-US" altLang="en-US"/>
          </a:p>
        </p:txBody>
      </p:sp>
      <p:sp>
        <p:nvSpPr>
          <p:cNvPr id="12291"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Junction Tree Algorithm</a:t>
            </a:r>
          </a:p>
        </p:txBody>
      </p:sp>
      <p:sp>
        <p:nvSpPr>
          <p:cNvPr id="28702" name="Rectangle 30"/>
          <p:cNvSpPr>
            <a:spLocks noGrp="1" noChangeArrowheads="1"/>
          </p:cNvSpPr>
          <p:nvPr>
            <p:ph type="body" idx="1"/>
          </p:nvPr>
        </p:nvSpPr>
        <p:spPr>
          <a:xfrm>
            <a:off x="457200" y="1905000"/>
            <a:ext cx="8229600" cy="4225925"/>
          </a:xfrm>
        </p:spPr>
        <p:txBody>
          <a:bodyPr/>
          <a:lstStyle/>
          <a:p>
            <a:pPr eaLnBrk="1" hangingPunct="1"/>
            <a:r>
              <a:rPr lang="en-US" altLang="zh-CN" sz="2600" smtClean="0">
                <a:latin typeface="Times New Roman" pitchFamily="18" charset="0"/>
                <a:ea typeface="宋体" pitchFamily="2" charset="-122"/>
              </a:rPr>
              <a:t>For directed or undirected graph</a:t>
            </a:r>
          </a:p>
          <a:p>
            <a:pPr lvl="1" algn="just" eaLnBrk="1" hangingPunct="1"/>
            <a:r>
              <a:rPr lang="en-US" altLang="zh-CN" sz="2200" smtClean="0">
                <a:latin typeface="Times New Roman" pitchFamily="18" charset="0"/>
                <a:ea typeface="宋体" pitchFamily="2" charset="-122"/>
              </a:rPr>
              <a:t>If the graph is a directed acyclic graph, then moralize it by connecting nodes that have a common child, and then making all edges in the graph undirected</a:t>
            </a:r>
          </a:p>
          <a:p>
            <a:pPr lvl="1" algn="just" eaLnBrk="1" hangingPunct="1"/>
            <a:r>
              <a:rPr lang="en-US" altLang="zh-CN" sz="2200" smtClean="0">
                <a:latin typeface="Times New Roman" pitchFamily="18" charset="0"/>
                <a:ea typeface="宋体" pitchFamily="2" charset="-122"/>
              </a:rPr>
              <a:t>Triangulate the graph to make it chordal</a:t>
            </a:r>
          </a:p>
          <a:p>
            <a:pPr lvl="1" algn="just" eaLnBrk="1" hangingPunct="1"/>
            <a:r>
              <a:rPr lang="en-US" altLang="zh-CN" sz="2200" smtClean="0">
                <a:latin typeface="Times New Roman" pitchFamily="18" charset="0"/>
                <a:ea typeface="宋体" pitchFamily="2" charset="-122"/>
              </a:rPr>
              <a:t>Construct a junction tree from the</a:t>
            </a:r>
          </a:p>
          <a:p>
            <a:pPr lvl="1" algn="just" eaLnBrk="1" hangingPunct="1">
              <a:buFont typeface="Wingdings" pitchFamily="2" charset="2"/>
              <a:buNone/>
            </a:pPr>
            <a:r>
              <a:rPr lang="en-US" altLang="zh-CN" sz="2200" smtClean="0">
                <a:latin typeface="Times New Roman" pitchFamily="18" charset="0"/>
                <a:ea typeface="宋体" pitchFamily="2" charset="-122"/>
              </a:rPr>
              <a:t>     triangulated graph</a:t>
            </a:r>
          </a:p>
          <a:p>
            <a:pPr lvl="1" algn="just" eaLnBrk="1" hangingPunct="1"/>
            <a:r>
              <a:rPr lang="en-US" altLang="zh-CN" sz="2200" smtClean="0">
                <a:latin typeface="Times New Roman" pitchFamily="18" charset="0"/>
                <a:ea typeface="宋体" pitchFamily="2" charset="-122"/>
              </a:rPr>
              <a:t>Message passing </a:t>
            </a:r>
          </a:p>
          <a:p>
            <a:pPr lvl="1" algn="just" eaLnBrk="1" hangingPunct="1">
              <a:buFont typeface="Wingdings" pitchFamily="2" charset="2"/>
              <a:buNone/>
            </a:pPr>
            <a:endParaRPr lang="en-US" altLang="zh-CN" sz="2200" smtClean="0">
              <a:latin typeface="Times New Roman" pitchFamily="18" charset="0"/>
              <a:ea typeface="宋体" pitchFamily="2" charset="-122"/>
            </a:endParaRPr>
          </a:p>
        </p:txBody>
      </p:sp>
      <p:pic>
        <p:nvPicPr>
          <p:cNvPr id="12293" name="Picture 34" descr="MoralGraph-DA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9144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6" descr="Moralized_graph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9144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38" descr="File:Chordal-graph.sv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3048000"/>
            <a:ext cx="1828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5" name="Group 43"/>
          <p:cNvGrpSpPr>
            <a:grpSpLocks/>
          </p:cNvGrpSpPr>
          <p:nvPr/>
        </p:nvGrpSpPr>
        <p:grpSpPr bwMode="auto">
          <a:xfrm>
            <a:off x="6199188" y="4648200"/>
            <a:ext cx="2438400" cy="1676400"/>
            <a:chOff x="2736" y="2736"/>
            <a:chExt cx="2304" cy="1446"/>
          </a:xfrm>
        </p:grpSpPr>
        <p:pic>
          <p:nvPicPr>
            <p:cNvPr id="12306"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4" y="2880"/>
              <a:ext cx="2256" cy="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7" name="Rectangle 42"/>
            <p:cNvSpPr>
              <a:spLocks noChangeArrowheads="1"/>
            </p:cNvSpPr>
            <p:nvPr/>
          </p:nvSpPr>
          <p:spPr bwMode="auto">
            <a:xfrm>
              <a:off x="2736" y="2736"/>
              <a:ext cx="1584"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716" name="Picture 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5105400"/>
            <a:ext cx="24384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18" name="Oval 46"/>
          <p:cNvSpPr>
            <a:spLocks noChangeArrowheads="1"/>
          </p:cNvSpPr>
          <p:nvPr/>
        </p:nvSpPr>
        <p:spPr bwMode="auto">
          <a:xfrm>
            <a:off x="3810000" y="5562600"/>
            <a:ext cx="381000" cy="357188"/>
          </a:xfrm>
          <a:prstGeom prst="ellipse">
            <a:avLst/>
          </a:prstGeom>
          <a:solidFill>
            <a:srgbClr val="FF00FF">
              <a:alpha val="1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9" name="Oval 47"/>
          <p:cNvSpPr>
            <a:spLocks noChangeArrowheads="1"/>
          </p:cNvSpPr>
          <p:nvPr/>
        </p:nvSpPr>
        <p:spPr bwMode="auto">
          <a:xfrm>
            <a:off x="5181600" y="5562600"/>
            <a:ext cx="381000" cy="357188"/>
          </a:xfrm>
          <a:prstGeom prst="ellipse">
            <a:avLst/>
          </a:prstGeom>
          <a:solidFill>
            <a:srgbClr val="FF00FF">
              <a:alpha val="1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Rectangle 50"/>
          <p:cNvSpPr>
            <a:spLocks noChangeArrowheads="1"/>
          </p:cNvSpPr>
          <p:nvPr/>
        </p:nvSpPr>
        <p:spPr bwMode="auto">
          <a:xfrm>
            <a:off x="6440488" y="5410200"/>
            <a:ext cx="341312" cy="304800"/>
          </a:xfrm>
          <a:prstGeom prst="rect">
            <a:avLst/>
          </a:prstGeom>
          <a:solidFill>
            <a:srgbClr val="FF00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Rectangle 51"/>
          <p:cNvSpPr>
            <a:spLocks noChangeArrowheads="1"/>
          </p:cNvSpPr>
          <p:nvPr/>
        </p:nvSpPr>
        <p:spPr bwMode="auto">
          <a:xfrm>
            <a:off x="7391400" y="5410200"/>
            <a:ext cx="341313" cy="304800"/>
          </a:xfrm>
          <a:prstGeom prst="rect">
            <a:avLst/>
          </a:prstGeom>
          <a:solidFill>
            <a:srgbClr val="FF00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Oval 52"/>
          <p:cNvSpPr>
            <a:spLocks noChangeArrowheads="1"/>
          </p:cNvSpPr>
          <p:nvPr/>
        </p:nvSpPr>
        <p:spPr bwMode="auto">
          <a:xfrm>
            <a:off x="6946900" y="5422900"/>
            <a:ext cx="236538" cy="296863"/>
          </a:xfrm>
          <a:prstGeom prst="ellipse">
            <a:avLst/>
          </a:prstGeom>
          <a:solidFill>
            <a:srgbClr val="FF00FF">
              <a:alpha val="1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Text Box 55"/>
          <p:cNvSpPr txBox="1">
            <a:spLocks noChangeArrowheads="1"/>
          </p:cNvSpPr>
          <p:nvPr/>
        </p:nvSpPr>
        <p:spPr bwMode="auto">
          <a:xfrm>
            <a:off x="6400800" y="4953000"/>
            <a:ext cx="127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i="1">
                <a:solidFill>
                  <a:srgbClr val="FF00FF"/>
                </a:solidFill>
                <a:latin typeface="Times New Roman" pitchFamily="18" charset="0"/>
                <a:ea typeface="宋体" pitchFamily="2" charset="-122"/>
              </a:rPr>
              <a:t>St</a:t>
            </a:r>
            <a:r>
              <a:rPr lang="en-US" altLang="zh-TW" b="1" i="1">
                <a:solidFill>
                  <a:srgbClr val="FF00FF"/>
                </a:solidFill>
                <a:latin typeface="Times New Roman" pitchFamily="18" charset="0"/>
                <a:ea typeface="新細明體" pitchFamily="18" charset="-120"/>
              </a:rPr>
              <a:t>einer tree</a:t>
            </a:r>
            <a:endParaRPr lang="en-US" altLang="zh-CN" b="1" i="1">
              <a:solidFill>
                <a:srgbClr val="FF00FF"/>
              </a:solidFill>
              <a:latin typeface="Times New Roman" pitchFamily="18" charset="0"/>
              <a:ea typeface="宋体" pitchFamily="2" charset="-122"/>
            </a:endParaRPr>
          </a:p>
        </p:txBody>
      </p:sp>
      <p:sp>
        <p:nvSpPr>
          <p:cNvPr id="28728" name="Rectangle 56"/>
          <p:cNvSpPr>
            <a:spLocks noChangeArrowheads="1"/>
          </p:cNvSpPr>
          <p:nvPr/>
        </p:nvSpPr>
        <p:spPr bwMode="auto">
          <a:xfrm>
            <a:off x="8313738" y="4986338"/>
            <a:ext cx="341312" cy="304800"/>
          </a:xfrm>
          <a:prstGeom prst="rect">
            <a:avLst/>
          </a:prstGeom>
          <a:solidFill>
            <a:srgbClr val="FF00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Oval 57"/>
          <p:cNvSpPr>
            <a:spLocks noChangeArrowheads="1"/>
          </p:cNvSpPr>
          <p:nvPr/>
        </p:nvSpPr>
        <p:spPr bwMode="auto">
          <a:xfrm>
            <a:off x="7899400" y="5181600"/>
            <a:ext cx="236538" cy="296863"/>
          </a:xfrm>
          <a:prstGeom prst="ellipse">
            <a:avLst/>
          </a:prstGeom>
          <a:solidFill>
            <a:srgbClr val="FF00FF">
              <a:alpha val="1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624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7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70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70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7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7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70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7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7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8" grpId="0" animBg="1"/>
      <p:bldP spid="28719" grpId="0" animBg="1"/>
      <p:bldP spid="28722" grpId="0" animBg="1"/>
      <p:bldP spid="28723" grpId="0" animBg="1"/>
      <p:bldP spid="28724" grpId="0" animBg="1"/>
      <p:bldP spid="28727" grpId="0"/>
      <p:bldP spid="28728" grpId="0" animBg="1"/>
      <p:bldP spid="287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8A4C2806-71C0-4465-8E29-F60A4C24DF50}" type="slidenum">
              <a:rPr lang="en-US" altLang="en-US"/>
              <a:pPr>
                <a:defRPr/>
              </a:pPr>
              <a:t>34</a:t>
            </a:fld>
            <a:endParaRPr lang="en-US" altLang="en-US"/>
          </a:p>
        </p:txBody>
      </p:sp>
      <p:sp>
        <p:nvSpPr>
          <p:cNvPr id="13315"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Undirected Graphical Model</a:t>
            </a:r>
          </a:p>
        </p:txBody>
      </p:sp>
      <p:sp>
        <p:nvSpPr>
          <p:cNvPr id="13316" name="Rectangle 4"/>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Char char="n"/>
            </a:pPr>
            <a:r>
              <a:rPr lang="en-GB" sz="2600" dirty="0">
                <a:latin typeface="Times New Roman" pitchFamily="18" charset="0"/>
              </a:rPr>
              <a:t>Provided                   </a:t>
            </a:r>
            <a:r>
              <a:rPr lang="en-GB" sz="2600" dirty="0" smtClean="0">
                <a:latin typeface="Times New Roman" pitchFamily="18" charset="0"/>
              </a:rPr>
              <a:t>then </a:t>
            </a:r>
            <a:r>
              <a:rPr lang="en-GB" sz="2600" dirty="0">
                <a:latin typeface="Times New Roman" pitchFamily="18" charset="0"/>
              </a:rPr>
              <a:t>joint distribution is product of non-negative functions over the </a:t>
            </a:r>
            <a:r>
              <a:rPr lang="en-GB" sz="2600" i="1" dirty="0">
                <a:latin typeface="Times New Roman" pitchFamily="18" charset="0"/>
              </a:rPr>
              <a:t>cliques</a:t>
            </a:r>
            <a:r>
              <a:rPr lang="en-GB" sz="2600" dirty="0">
                <a:latin typeface="Times New Roman" pitchFamily="18" charset="0"/>
              </a:rPr>
              <a:t> of the graph</a:t>
            </a:r>
            <a:br>
              <a:rPr lang="en-GB" sz="2600" dirty="0">
                <a:latin typeface="Times New Roman" pitchFamily="18" charset="0"/>
              </a:rPr>
            </a:br>
            <a:r>
              <a:rPr lang="en-GB" sz="2600" dirty="0">
                <a:latin typeface="Times New Roman" pitchFamily="18" charset="0"/>
              </a:rPr>
              <a:t/>
            </a:r>
            <a:br>
              <a:rPr lang="en-GB" sz="2600" dirty="0">
                <a:latin typeface="Times New Roman" pitchFamily="18" charset="0"/>
              </a:rPr>
            </a:br>
            <a:r>
              <a:rPr lang="en-GB" sz="2600" dirty="0">
                <a:latin typeface="Times New Roman" pitchFamily="18" charset="0"/>
              </a:rPr>
              <a:t/>
            </a:r>
            <a:br>
              <a:rPr lang="en-GB" sz="2600" dirty="0">
                <a:latin typeface="Times New Roman" pitchFamily="18" charset="0"/>
              </a:rPr>
            </a:br>
            <a:r>
              <a:rPr lang="en-GB" sz="2600" dirty="0">
                <a:latin typeface="Times New Roman" pitchFamily="18" charset="0"/>
              </a:rPr>
              <a:t>where                  are the </a:t>
            </a:r>
            <a:r>
              <a:rPr lang="en-GB" sz="2600" i="1" dirty="0">
                <a:latin typeface="Times New Roman" pitchFamily="18" charset="0"/>
              </a:rPr>
              <a:t>clique potentials, </a:t>
            </a:r>
            <a:r>
              <a:rPr lang="en-GB" sz="2600" dirty="0">
                <a:latin typeface="Times New Roman" pitchFamily="18" charset="0"/>
              </a:rPr>
              <a:t>and </a:t>
            </a:r>
            <a:r>
              <a:rPr lang="en-GB" sz="2600" i="1" dirty="0">
                <a:latin typeface="Times New Roman" pitchFamily="18" charset="0"/>
              </a:rPr>
              <a:t>Z</a:t>
            </a:r>
            <a:r>
              <a:rPr lang="en-GB" sz="2600" dirty="0">
                <a:latin typeface="Times New Roman" pitchFamily="18" charset="0"/>
              </a:rPr>
              <a:t> is a normalization constant</a:t>
            </a:r>
          </a:p>
        </p:txBody>
      </p:sp>
      <p:pic>
        <p:nvPicPr>
          <p:cNvPr id="13317" name="Picture 5" descr="txp_fi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2438400"/>
            <a:ext cx="29416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descr="txp_fig"/>
          <p:cNvPicPr>
            <a:picLocks noChangeAspect="1" noChangeArrowheads="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3276600"/>
            <a:ext cx="10969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descr="cliq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00" y="4505325"/>
            <a:ext cx="20875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txp_fig"/>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4724400"/>
            <a:ext cx="5465763"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4725" y="1676400"/>
            <a:ext cx="12604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20490" name="Ink 10"/>
              <p14:cNvContentPartPr>
                <a14:cpLocks xmlns:a14="http://schemas.microsoft.com/office/drawing/2010/main" noRot="1" noChangeAspect="1" noEditPoints="1" noChangeArrowheads="1" noChangeShapeType="1"/>
              </p14:cNvContentPartPr>
              <p14:nvPr/>
            </p14:nvContentPartPr>
            <p14:xfrm>
              <a:off x="835025" y="4132263"/>
              <a:ext cx="2136775" cy="2244725"/>
            </p14:xfrm>
          </p:contentPart>
        </mc:Choice>
        <mc:Fallback xmlns="">
          <p:pic>
            <p:nvPicPr>
              <p:cNvPr id="20490" name="Ink 10"/>
              <p:cNvPicPr>
                <a:picLocks noRot="1" noChangeAspect="1" noEditPoints="1" noChangeArrowheads="1" noChangeShapeType="1"/>
              </p:cNvPicPr>
              <p:nvPr/>
            </p:nvPicPr>
            <p:blipFill>
              <a:blip r:embed="rId13" cstate="print"/>
              <a:stretch>
                <a:fillRect/>
              </a:stretch>
            </p:blipFill>
            <p:spPr>
              <a:xfrm>
                <a:off x="825664" y="4122902"/>
                <a:ext cx="2155497" cy="22634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491" name="Ink 11"/>
              <p14:cNvContentPartPr>
                <a14:cpLocks xmlns:a14="http://schemas.microsoft.com/office/drawing/2010/main" noRot="1" noChangeAspect="1" noEditPoints="1" noChangeArrowheads="1" noChangeShapeType="1"/>
              </p14:cNvContentPartPr>
              <p14:nvPr/>
            </p14:nvContentPartPr>
            <p14:xfrm>
              <a:off x="735013" y="4425950"/>
              <a:ext cx="2300287" cy="2078038"/>
            </p14:xfrm>
          </p:contentPart>
        </mc:Choice>
        <mc:Fallback xmlns="">
          <p:pic>
            <p:nvPicPr>
              <p:cNvPr id="20491" name="Ink 11"/>
              <p:cNvPicPr>
                <a:picLocks noRot="1" noChangeAspect="1" noEditPoints="1" noChangeArrowheads="1" noChangeShapeType="1"/>
              </p:cNvPicPr>
              <p:nvPr/>
            </p:nvPicPr>
            <p:blipFill>
              <a:blip r:embed="rId15" cstate="print"/>
              <a:stretch>
                <a:fillRect/>
              </a:stretch>
            </p:blipFill>
            <p:spPr>
              <a:xfrm>
                <a:off x="725653" y="4416589"/>
                <a:ext cx="2319006" cy="2096759"/>
              </a:xfrm>
              <a:prstGeom prst="rect">
                <a:avLst/>
              </a:prstGeom>
            </p:spPr>
          </p:pic>
        </mc:Fallback>
      </mc:AlternateContent>
    </p:spTree>
    <p:extLst>
      <p:ext uri="{BB962C8B-B14F-4D97-AF65-F5344CB8AC3E}">
        <p14:creationId xmlns:p14="http://schemas.microsoft.com/office/powerpoint/2010/main" val="4072130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7617EFE0-0692-4A14-93DE-EA942EC4A657}" type="slidenum">
              <a:rPr lang="en-US" altLang="en-US"/>
              <a:pPr>
                <a:defRPr/>
              </a:pPr>
              <a:t>35</a:t>
            </a:fld>
            <a:endParaRPr lang="en-US" altLang="en-US"/>
          </a:p>
        </p:txBody>
      </p:sp>
      <p:sp>
        <p:nvSpPr>
          <p:cNvPr id="14339"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Undirected Graphical Model (cont'd)</a:t>
            </a:r>
          </a:p>
        </p:txBody>
      </p:sp>
      <p:sp>
        <p:nvSpPr>
          <p:cNvPr id="14340" name="Rectangle 12"/>
          <p:cNvSpPr>
            <a:spLocks noChangeArrowheads="1"/>
          </p:cNvSpPr>
          <p:nvPr/>
        </p:nvSpPr>
        <p:spPr bwMode="auto">
          <a:xfrm>
            <a:off x="457200" y="1600200"/>
            <a:ext cx="815657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Char char="n"/>
            </a:pPr>
            <a:r>
              <a:rPr lang="en-US" altLang="zh-CN" sz="2800" dirty="0" smtClean="0">
                <a:latin typeface="Times New Roman" pitchFamily="18" charset="0"/>
                <a:ea typeface="宋体" pitchFamily="2" charset="-122"/>
              </a:rPr>
              <a:t>A graph </a:t>
            </a:r>
            <a:r>
              <a:rPr lang="en-US" altLang="zh-CN" sz="2800" i="1" dirty="0">
                <a:latin typeface="Times New Roman" pitchFamily="18" charset="0"/>
                <a:ea typeface="宋体" pitchFamily="2" charset="-122"/>
              </a:rPr>
              <a:t>G</a:t>
            </a:r>
            <a:r>
              <a:rPr lang="en-US" altLang="zh-CN" sz="2800" dirty="0">
                <a:latin typeface="Times New Roman" pitchFamily="18" charset="0"/>
                <a:ea typeface="宋体" pitchFamily="2" charset="-122"/>
              </a:rPr>
              <a:t>=(</a:t>
            </a:r>
            <a:r>
              <a:rPr lang="en-US" altLang="zh-CN" sz="2800" i="1" dirty="0">
                <a:latin typeface="Times New Roman" pitchFamily="18" charset="0"/>
                <a:ea typeface="宋体" pitchFamily="2" charset="-122"/>
              </a:rPr>
              <a:t>Y</a:t>
            </a:r>
            <a:r>
              <a:rPr lang="en-US" altLang="zh-CN" sz="2800" dirty="0">
                <a:latin typeface="Times New Roman" pitchFamily="18" charset="0"/>
                <a:ea typeface="宋体" pitchFamily="2" charset="-122"/>
              </a:rPr>
              <a:t>, </a:t>
            </a:r>
            <a:r>
              <a:rPr lang="en-US" altLang="zh-CN" sz="2800" i="1" dirty="0">
                <a:latin typeface="Times New Roman" pitchFamily="18" charset="0"/>
                <a:ea typeface="宋体" pitchFamily="2" charset="-122"/>
              </a:rPr>
              <a:t>E</a:t>
            </a:r>
            <a:r>
              <a:rPr lang="en-US" altLang="zh-CN" sz="2800" dirty="0">
                <a:latin typeface="Times New Roman" pitchFamily="18" charset="0"/>
                <a:ea typeface="宋体" pitchFamily="2" charset="-122"/>
              </a:rPr>
              <a:t>) where </a:t>
            </a:r>
            <a:r>
              <a:rPr lang="en-US" altLang="zh-CN" sz="2800" i="1" dirty="0">
                <a:latin typeface="Times New Roman" pitchFamily="18" charset="0"/>
                <a:ea typeface="宋体" pitchFamily="2" charset="-122"/>
              </a:rPr>
              <a:t>Y</a:t>
            </a:r>
            <a:r>
              <a:rPr lang="en-US" altLang="zh-CN" sz="2800" dirty="0">
                <a:latin typeface="Times New Roman" pitchFamily="18" charset="0"/>
                <a:ea typeface="宋体" pitchFamily="2" charset="-122"/>
              </a:rPr>
              <a:t>={</a:t>
            </a:r>
            <a:r>
              <a:rPr lang="en-US" altLang="zh-CN" sz="2800" i="1" dirty="0">
                <a:latin typeface="Times New Roman" pitchFamily="18" charset="0"/>
                <a:ea typeface="宋体" pitchFamily="2" charset="-122"/>
              </a:rPr>
              <a:t>y</a:t>
            </a:r>
            <a:r>
              <a:rPr lang="en-US" altLang="zh-CN" sz="2800" baseline="-25000" dirty="0">
                <a:latin typeface="Times New Roman" pitchFamily="18" charset="0"/>
                <a:ea typeface="宋体" pitchFamily="2" charset="-122"/>
              </a:rPr>
              <a:t>1</a:t>
            </a:r>
            <a:r>
              <a:rPr lang="en-US" altLang="zh-CN" sz="2800" dirty="0">
                <a:latin typeface="Times New Roman" pitchFamily="18" charset="0"/>
                <a:ea typeface="宋体" pitchFamily="2" charset="-122"/>
              </a:rPr>
              <a:t>,</a:t>
            </a:r>
            <a:r>
              <a:rPr lang="en-US" altLang="zh-CN" sz="2800" i="1" dirty="0">
                <a:latin typeface="Times New Roman" pitchFamily="18" charset="0"/>
                <a:ea typeface="宋体" pitchFamily="2" charset="-122"/>
              </a:rPr>
              <a:t>y</a:t>
            </a:r>
            <a:r>
              <a:rPr lang="en-US" altLang="zh-CN" sz="2800" baseline="-25000" dirty="0">
                <a:latin typeface="Times New Roman" pitchFamily="18" charset="0"/>
                <a:ea typeface="宋体" pitchFamily="2" charset="-122"/>
              </a:rPr>
              <a:t>2</a:t>
            </a:r>
            <a:r>
              <a:rPr lang="en-US" altLang="zh-CN" sz="2800" dirty="0">
                <a:latin typeface="Times New Roman" pitchFamily="18" charset="0"/>
                <a:ea typeface="宋体" pitchFamily="2" charset="-122"/>
              </a:rPr>
              <a:t>, …, </a:t>
            </a:r>
            <a:r>
              <a:rPr lang="en-US" altLang="zh-CN" sz="2800" i="1" dirty="0" err="1">
                <a:latin typeface="Times New Roman" pitchFamily="18" charset="0"/>
                <a:ea typeface="宋体" pitchFamily="2" charset="-122"/>
              </a:rPr>
              <a:t>y</a:t>
            </a:r>
            <a:r>
              <a:rPr lang="en-US" altLang="zh-CN" sz="2800" i="1" baseline="-25000" dirty="0" err="1">
                <a:latin typeface="Times New Roman" pitchFamily="18" charset="0"/>
                <a:ea typeface="宋体" pitchFamily="2" charset="-122"/>
              </a:rPr>
              <a:t>n</a:t>
            </a:r>
            <a:r>
              <a:rPr lang="en-US" altLang="zh-CN" sz="2800" dirty="0">
                <a:latin typeface="Times New Roman" pitchFamily="18" charset="0"/>
                <a:ea typeface="宋体" pitchFamily="2" charset="-122"/>
              </a:rPr>
              <a:t>} are the nodes (vertices) and </a:t>
            </a:r>
            <a:r>
              <a:rPr lang="en-US" altLang="zh-CN" sz="2800" i="1" dirty="0">
                <a:latin typeface="Times New Roman" pitchFamily="18" charset="0"/>
                <a:ea typeface="宋体" pitchFamily="2" charset="-122"/>
              </a:rPr>
              <a:t>E</a:t>
            </a:r>
            <a:r>
              <a:rPr lang="en-US" altLang="zh-CN" sz="2800" dirty="0">
                <a:latin typeface="Times New Roman" pitchFamily="18" charset="0"/>
                <a:ea typeface="宋体" pitchFamily="2" charset="-122"/>
              </a:rPr>
              <a:t>={( </a:t>
            </a:r>
            <a:r>
              <a:rPr lang="en-US" altLang="zh-CN" sz="2800" i="1" dirty="0" err="1">
                <a:latin typeface="Times New Roman" pitchFamily="18" charset="0"/>
                <a:ea typeface="宋体" pitchFamily="2" charset="-122"/>
              </a:rPr>
              <a:t>y</a:t>
            </a:r>
            <a:r>
              <a:rPr lang="en-US" altLang="zh-CN" sz="2800" i="1" baseline="-25000" dirty="0" err="1">
                <a:latin typeface="Times New Roman" pitchFamily="18" charset="0"/>
                <a:ea typeface="宋体" pitchFamily="2" charset="-122"/>
              </a:rPr>
              <a:t>i</a:t>
            </a:r>
            <a:r>
              <a:rPr lang="en-US" altLang="zh-CN" sz="2800" baseline="-25000" dirty="0">
                <a:latin typeface="Times New Roman" pitchFamily="18" charset="0"/>
                <a:ea typeface="宋体" pitchFamily="2" charset="-122"/>
              </a:rPr>
              <a:t> </a:t>
            </a:r>
            <a:r>
              <a:rPr lang="en-US" altLang="zh-CN" sz="2800" dirty="0">
                <a:latin typeface="Times New Roman" pitchFamily="18" charset="0"/>
                <a:ea typeface="宋体" pitchFamily="2" charset="-122"/>
              </a:rPr>
              <a:t>,</a:t>
            </a:r>
            <a:r>
              <a:rPr lang="en-US" altLang="zh-CN" sz="2800" i="1" dirty="0" err="1">
                <a:latin typeface="Times New Roman" pitchFamily="18" charset="0"/>
                <a:ea typeface="宋体" pitchFamily="2" charset="-122"/>
              </a:rPr>
              <a:t>y</a:t>
            </a:r>
            <a:r>
              <a:rPr lang="en-US" altLang="zh-CN" sz="2800" i="1" baseline="-25000" dirty="0" err="1">
                <a:latin typeface="Times New Roman" pitchFamily="18" charset="0"/>
                <a:ea typeface="宋体" pitchFamily="2" charset="-122"/>
              </a:rPr>
              <a:t>j</a:t>
            </a:r>
            <a:r>
              <a:rPr lang="en-US" altLang="zh-CN" sz="2800" baseline="-25000" dirty="0">
                <a:latin typeface="Times New Roman" pitchFamily="18" charset="0"/>
                <a:ea typeface="宋体" pitchFamily="2" charset="-122"/>
              </a:rPr>
              <a:t> </a:t>
            </a:r>
            <a:r>
              <a:rPr lang="en-US" altLang="zh-CN" sz="2800" dirty="0">
                <a:latin typeface="Times New Roman" pitchFamily="18" charset="0"/>
                <a:ea typeface="宋体" pitchFamily="2" charset="-122"/>
              </a:rPr>
              <a:t>): </a:t>
            </a:r>
            <a:r>
              <a:rPr lang="en-US" altLang="zh-CN" sz="2800" i="1" dirty="0">
                <a:latin typeface="Times New Roman" pitchFamily="18" charset="0"/>
                <a:ea typeface="宋体" pitchFamily="2" charset="-122"/>
              </a:rPr>
              <a:t>i</a:t>
            </a:r>
            <a:r>
              <a:rPr lang="en-US" altLang="zh-CN" sz="2800" dirty="0">
                <a:latin typeface="Times New Roman" pitchFamily="18" charset="0"/>
                <a:ea typeface="宋体" pitchFamily="2" charset="-122"/>
              </a:rPr>
              <a:t> </a:t>
            </a:r>
            <a:r>
              <a:rPr lang="en-US" altLang="zh-CN" sz="2800" dirty="0">
                <a:latin typeface="Times New Roman" pitchFamily="18" charset="0"/>
                <a:ea typeface="宋体" pitchFamily="2" charset="-122"/>
                <a:cs typeface="Times New Roman" pitchFamily="18" charset="0"/>
              </a:rPr>
              <a:t>≠ </a:t>
            </a:r>
            <a:r>
              <a:rPr lang="en-US" altLang="zh-CN" sz="2800" i="1" dirty="0">
                <a:latin typeface="Times New Roman" pitchFamily="18" charset="0"/>
                <a:ea typeface="宋体" pitchFamily="2" charset="-122"/>
              </a:rPr>
              <a:t>j</a:t>
            </a:r>
            <a:r>
              <a:rPr lang="en-US" altLang="zh-CN" sz="2800" dirty="0">
                <a:latin typeface="Times New Roman" pitchFamily="18" charset="0"/>
                <a:ea typeface="宋体" pitchFamily="2" charset="-122"/>
              </a:rPr>
              <a:t>} are the undirected edges.</a:t>
            </a:r>
          </a:p>
          <a:p>
            <a:pPr marL="342900" indent="-342900">
              <a:spcBef>
                <a:spcPct val="20000"/>
              </a:spcBef>
              <a:buClr>
                <a:schemeClr val="accent1"/>
              </a:buClr>
              <a:buSzPct val="65000"/>
              <a:buFont typeface="Wingdings" pitchFamily="2" charset="2"/>
              <a:buChar char="n"/>
            </a:pPr>
            <a:r>
              <a:rPr lang="en-US" altLang="zh-CN" sz="2800" dirty="0">
                <a:latin typeface="Times New Roman" pitchFamily="18" charset="0"/>
                <a:ea typeface="宋体" pitchFamily="2" charset="-122"/>
              </a:rPr>
              <a:t>The probability distribution is given as:</a:t>
            </a:r>
          </a:p>
        </p:txBody>
      </p:sp>
      <p:graphicFrame>
        <p:nvGraphicFramePr>
          <p:cNvPr id="14341" name="Object 13"/>
          <p:cNvGraphicFramePr>
            <a:graphicFrameLocks noChangeAspect="1"/>
          </p:cNvGraphicFramePr>
          <p:nvPr>
            <p:extLst>
              <p:ext uri="{D42A27DB-BD31-4B8C-83A1-F6EECF244321}">
                <p14:modId xmlns:p14="http://schemas.microsoft.com/office/powerpoint/2010/main" val="1338865431"/>
              </p:ext>
            </p:extLst>
          </p:nvPr>
        </p:nvGraphicFramePr>
        <p:xfrm>
          <a:off x="2286000" y="3377781"/>
          <a:ext cx="3527402" cy="762000"/>
        </p:xfrm>
        <a:graphic>
          <a:graphicData uri="http://schemas.openxmlformats.org/presentationml/2006/ole">
            <mc:AlternateContent xmlns:mc="http://schemas.openxmlformats.org/markup-compatibility/2006">
              <mc:Choice xmlns:v="urn:schemas-microsoft-com:vml" Requires="v">
                <p:oleObj spid="_x0000_s5274" name="Equation" r:id="rId4" imgW="1803400" imgH="393700" progId="Equation.3">
                  <p:embed/>
                </p:oleObj>
              </mc:Choice>
              <mc:Fallback>
                <p:oleObj name="Equation" r:id="rId4" imgW="1803400" imgH="393700" progId="Equation.3">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377781"/>
                        <a:ext cx="352740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16"/>
          <p:cNvSpPr txBox="1">
            <a:spLocks noChangeArrowheads="1"/>
          </p:cNvSpPr>
          <p:nvPr/>
        </p:nvSpPr>
        <p:spPr bwMode="auto">
          <a:xfrm>
            <a:off x="685800" y="40386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kumimoji="1" lang="en-US" altLang="zh-CN" sz="2800" dirty="0">
                <a:latin typeface="Times New Roman" pitchFamily="18" charset="0"/>
                <a:ea typeface="宋体" pitchFamily="2" charset="-122"/>
              </a:rPr>
              <a:t>such that, potential function</a:t>
            </a:r>
          </a:p>
        </p:txBody>
      </p:sp>
      <p:grpSp>
        <p:nvGrpSpPr>
          <p:cNvPr id="14343" name="Group 20"/>
          <p:cNvGrpSpPr>
            <a:grpSpLocks/>
          </p:cNvGrpSpPr>
          <p:nvPr/>
        </p:nvGrpSpPr>
        <p:grpSpPr bwMode="auto">
          <a:xfrm>
            <a:off x="4905375" y="3962400"/>
            <a:ext cx="2943225" cy="619125"/>
            <a:chOff x="2931" y="2435"/>
            <a:chExt cx="1854" cy="390"/>
          </a:xfrm>
        </p:grpSpPr>
        <p:graphicFrame>
          <p:nvGraphicFramePr>
            <p:cNvPr id="14346" name="Object 14"/>
            <p:cNvGraphicFramePr>
              <a:graphicFrameLocks noChangeAspect="1"/>
            </p:cNvGraphicFramePr>
            <p:nvPr/>
          </p:nvGraphicFramePr>
          <p:xfrm>
            <a:off x="2931" y="2477"/>
            <a:ext cx="1057" cy="348"/>
          </p:xfrm>
          <a:graphic>
            <a:graphicData uri="http://schemas.openxmlformats.org/presentationml/2006/ole">
              <mc:AlternateContent xmlns:mc="http://schemas.openxmlformats.org/markup-compatibility/2006">
                <mc:Choice xmlns:v="urn:schemas-microsoft-com:vml" Requires="v">
                  <p:oleObj spid="_x0000_s5275" name="Equation" r:id="rId6" imgW="723586" imgH="241195" progId="Equation.3">
                    <p:embed/>
                  </p:oleObj>
                </mc:Choice>
                <mc:Fallback>
                  <p:oleObj name="Equation" r:id="rId6" imgW="723586" imgH="241195" progId="Equation.3">
                    <p:embed/>
                    <p:pic>
                      <p:nvPicPr>
                        <p:cNvPr id="0"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 y="2477"/>
                          <a:ext cx="1057"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15"/>
            <p:cNvGraphicFramePr>
              <a:graphicFrameLocks noChangeAspect="1"/>
            </p:cNvGraphicFramePr>
            <p:nvPr/>
          </p:nvGraphicFramePr>
          <p:xfrm>
            <a:off x="4176" y="2448"/>
            <a:ext cx="609" cy="342"/>
          </p:xfrm>
          <a:graphic>
            <a:graphicData uri="http://schemas.openxmlformats.org/presentationml/2006/ole">
              <mc:AlternateContent xmlns:mc="http://schemas.openxmlformats.org/markup-compatibility/2006">
                <mc:Choice xmlns:v="urn:schemas-microsoft-com:vml" Requires="v">
                  <p:oleObj spid="_x0000_s5276" name="Equation" r:id="rId8" imgW="406224" imgH="228501" progId="Equation.3">
                    <p:embed/>
                  </p:oleObj>
                </mc:Choice>
                <mc:Fallback>
                  <p:oleObj name="Equation" r:id="rId8" imgW="406224" imgH="228501" progId="Equation.3">
                    <p:embed/>
                    <p:pic>
                      <p:nvPicPr>
                        <p:cNvPr id="0" name="Picture 1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 y="2448"/>
                          <a:ext cx="609"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Text Box 17"/>
            <p:cNvSpPr txBox="1">
              <a:spLocks noChangeArrowheads="1"/>
            </p:cNvSpPr>
            <p:nvPr/>
          </p:nvSpPr>
          <p:spPr bwMode="auto">
            <a:xfrm>
              <a:off x="4043" y="2435"/>
              <a:ext cx="27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zh-CN" sz="2600">
                  <a:latin typeface="Times New Roman" pitchFamily="18" charset="0"/>
                  <a:ea typeface="宋体" pitchFamily="2" charset="-122"/>
                </a:rPr>
                <a:t>,</a:t>
              </a:r>
            </a:p>
          </p:txBody>
        </p:sp>
      </p:grpSp>
      <p:graphicFrame>
        <p:nvGraphicFramePr>
          <p:cNvPr id="14344" name="Object 18"/>
          <p:cNvGraphicFramePr>
            <a:graphicFrameLocks noChangeAspect="1"/>
          </p:cNvGraphicFramePr>
          <p:nvPr>
            <p:extLst>
              <p:ext uri="{D42A27DB-BD31-4B8C-83A1-F6EECF244321}">
                <p14:modId xmlns:p14="http://schemas.microsoft.com/office/powerpoint/2010/main" val="1562708941"/>
              </p:ext>
            </p:extLst>
          </p:nvPr>
        </p:nvGraphicFramePr>
        <p:xfrm>
          <a:off x="2286000" y="5421620"/>
          <a:ext cx="3429000" cy="753756"/>
        </p:xfrm>
        <a:graphic>
          <a:graphicData uri="http://schemas.openxmlformats.org/presentationml/2006/ole">
            <mc:AlternateContent xmlns:mc="http://schemas.openxmlformats.org/markup-compatibility/2006">
              <mc:Choice xmlns:v="urn:schemas-microsoft-com:vml" Requires="v">
                <p:oleObj spid="_x0000_s5277" name="Equation" r:id="rId10" imgW="1676400" imgH="368300" progId="Equation.3">
                  <p:embed/>
                </p:oleObj>
              </mc:Choice>
              <mc:Fallback>
                <p:oleObj name="Equation" r:id="rId10" imgW="1676400" imgH="368300" progId="Equation.3">
                  <p:embed/>
                  <p:pic>
                    <p:nvPicPr>
                      <p:cNvPr id="0" name="Picture 1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5421620"/>
                        <a:ext cx="3429000" cy="753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Text Box 19"/>
          <p:cNvSpPr txBox="1">
            <a:spLocks noChangeArrowheads="1"/>
          </p:cNvSpPr>
          <p:nvPr/>
        </p:nvSpPr>
        <p:spPr bwMode="auto">
          <a:xfrm>
            <a:off x="685800" y="4514850"/>
            <a:ext cx="74866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kumimoji="1" lang="en-US" altLang="zh-CN" sz="2800" dirty="0">
                <a:latin typeface="Times New Roman" pitchFamily="18" charset="0"/>
                <a:ea typeface="宋体" pitchFamily="2" charset="-122"/>
              </a:rPr>
              <a:t>where </a:t>
            </a:r>
            <a:r>
              <a:rPr kumimoji="1" lang="en-US" altLang="zh-CN" sz="2800" i="1" dirty="0">
                <a:latin typeface="Times New Roman" pitchFamily="18" charset="0"/>
                <a:ea typeface="宋体" pitchFamily="2" charset="-122"/>
              </a:rPr>
              <a:t>c</a:t>
            </a:r>
            <a:r>
              <a:rPr kumimoji="1" lang="en-US" altLang="zh-CN" sz="2800" dirty="0">
                <a:latin typeface="Times New Roman" pitchFamily="18" charset="0"/>
                <a:ea typeface="宋体" pitchFamily="2" charset="-122"/>
              </a:rPr>
              <a:t> are the cliques in the graph and Z is the partition function defined as: </a:t>
            </a:r>
          </a:p>
        </p:txBody>
      </p:sp>
    </p:spTree>
    <p:extLst>
      <p:ext uri="{BB962C8B-B14F-4D97-AF65-F5344CB8AC3E}">
        <p14:creationId xmlns:p14="http://schemas.microsoft.com/office/powerpoint/2010/main" val="2575905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2616E16-195F-44F3-85BD-4CC1EFA1AAD2}" type="slidenum">
              <a:rPr lang="en-US" altLang="en-US"/>
              <a:pPr>
                <a:defRPr/>
              </a:pPr>
              <a:t>36</a:t>
            </a:fld>
            <a:endParaRPr lang="en-US" altLang="en-US"/>
          </a:p>
        </p:txBody>
      </p:sp>
      <p:sp>
        <p:nvSpPr>
          <p:cNvPr id="15363"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Conditional Random Field (CRF)</a:t>
            </a:r>
          </a:p>
        </p:txBody>
      </p:sp>
      <p:sp>
        <p:nvSpPr>
          <p:cNvPr id="15364"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ea typeface="宋体" pitchFamily="2" charset="-122"/>
              </a:rPr>
              <a:t>Nodes in </a:t>
            </a:r>
            <a:r>
              <a:rPr lang="en-US" altLang="zh-CN" sz="3200" i="1" dirty="0" smtClean="0">
                <a:latin typeface="Times New Roman" pitchFamily="18" charset="0"/>
                <a:ea typeface="宋体" pitchFamily="2" charset="-122"/>
              </a:rPr>
              <a:t>Y </a:t>
            </a:r>
            <a:r>
              <a:rPr lang="en-US" altLang="zh-CN" sz="3200" dirty="0" smtClean="0">
                <a:latin typeface="Times New Roman" pitchFamily="18" charset="0"/>
                <a:ea typeface="宋体" pitchFamily="2" charset="-122"/>
              </a:rPr>
              <a:t>= {</a:t>
            </a:r>
            <a:r>
              <a:rPr lang="en-US" altLang="zh-CN" sz="3200" i="1" dirty="0" smtClean="0">
                <a:latin typeface="Times New Roman" pitchFamily="18" charset="0"/>
                <a:ea typeface="宋体" pitchFamily="2" charset="-122"/>
              </a:rPr>
              <a:t>y</a:t>
            </a:r>
            <a:r>
              <a:rPr lang="en-US" altLang="zh-CN" sz="3200" baseline="-25000" dirty="0" smtClean="0">
                <a:latin typeface="Times New Roman" pitchFamily="18" charset="0"/>
                <a:ea typeface="宋体" pitchFamily="2" charset="-122"/>
              </a:rPr>
              <a:t>1</a:t>
            </a:r>
            <a:r>
              <a:rPr lang="en-US" altLang="zh-CN" sz="3200" dirty="0" smtClean="0">
                <a:latin typeface="Times New Roman" pitchFamily="18" charset="0"/>
                <a:ea typeface="宋体" pitchFamily="2" charset="-122"/>
              </a:rPr>
              <a:t>,</a:t>
            </a:r>
            <a:r>
              <a:rPr lang="en-US" altLang="zh-CN" sz="3200" i="1" dirty="0" smtClean="0">
                <a:latin typeface="Times New Roman" pitchFamily="18" charset="0"/>
                <a:ea typeface="宋体" pitchFamily="2" charset="-122"/>
              </a:rPr>
              <a:t>y</a:t>
            </a:r>
            <a:r>
              <a:rPr lang="en-US" altLang="zh-CN" sz="3200" baseline="-25000" dirty="0" smtClean="0">
                <a:latin typeface="Times New Roman" pitchFamily="18" charset="0"/>
                <a:ea typeface="宋体" pitchFamily="2" charset="-122"/>
              </a:rPr>
              <a:t>2</a:t>
            </a:r>
            <a:r>
              <a:rPr lang="en-US" altLang="zh-CN" sz="3200" dirty="0" smtClean="0">
                <a:latin typeface="Times New Roman" pitchFamily="18" charset="0"/>
                <a:ea typeface="宋体" pitchFamily="2" charset="-122"/>
              </a:rPr>
              <a:t>, …, </a:t>
            </a:r>
            <a:r>
              <a:rPr lang="en-US" altLang="zh-CN" sz="3200" i="1" dirty="0" err="1" smtClean="0">
                <a:latin typeface="Times New Roman" pitchFamily="18" charset="0"/>
                <a:ea typeface="宋体" pitchFamily="2" charset="-122"/>
              </a:rPr>
              <a:t>y</a:t>
            </a:r>
            <a:r>
              <a:rPr lang="en-US" altLang="zh-CN" sz="3200" i="1" baseline="-25000" dirty="0" err="1" smtClean="0">
                <a:latin typeface="Times New Roman" pitchFamily="18" charset="0"/>
                <a:ea typeface="宋体" pitchFamily="2" charset="-122"/>
              </a:rPr>
              <a:t>n</a:t>
            </a:r>
            <a:r>
              <a:rPr lang="en-US" altLang="zh-CN" sz="3200" dirty="0" smtClean="0">
                <a:latin typeface="Times New Roman" pitchFamily="18" charset="0"/>
                <a:ea typeface="宋体" pitchFamily="2" charset="-122"/>
              </a:rPr>
              <a:t>} correspond to hidden (or unknown) states</a:t>
            </a:r>
          </a:p>
          <a:p>
            <a:pPr algn="just" eaLnBrk="1" hangingPunct="1"/>
            <a:r>
              <a:rPr lang="en-US" altLang="zh-CN" sz="3200" dirty="0" smtClean="0">
                <a:latin typeface="Times New Roman" pitchFamily="18" charset="0"/>
                <a:ea typeface="宋体" pitchFamily="2" charset="-122"/>
              </a:rPr>
              <a:t>Given some observation </a:t>
            </a:r>
            <a:r>
              <a:rPr lang="en-US" altLang="zh-CN" sz="3200" i="1" dirty="0" smtClean="0">
                <a:latin typeface="Times New Roman" pitchFamily="18" charset="0"/>
                <a:ea typeface="宋体" pitchFamily="2" charset="-122"/>
              </a:rPr>
              <a:t>X</a:t>
            </a:r>
            <a:r>
              <a:rPr lang="en-US" altLang="zh-CN" sz="3200" dirty="0" smtClean="0">
                <a:latin typeface="Times New Roman" pitchFamily="18" charset="0"/>
                <a:ea typeface="宋体" pitchFamily="2" charset="-122"/>
              </a:rPr>
              <a:t>={</a:t>
            </a:r>
            <a:r>
              <a:rPr lang="en-US" altLang="zh-CN" sz="3200" i="1" dirty="0" smtClean="0">
                <a:latin typeface="Times New Roman" pitchFamily="18" charset="0"/>
                <a:ea typeface="宋体" pitchFamily="2" charset="-122"/>
              </a:rPr>
              <a:t>x</a:t>
            </a:r>
            <a:r>
              <a:rPr lang="en-US" altLang="zh-CN" sz="3200" baseline="-25000" dirty="0" smtClean="0">
                <a:latin typeface="Times New Roman" pitchFamily="18" charset="0"/>
                <a:ea typeface="宋体" pitchFamily="2" charset="-122"/>
              </a:rPr>
              <a:t>1</a:t>
            </a:r>
            <a:r>
              <a:rPr lang="en-US" altLang="zh-CN" sz="3200" dirty="0" smtClean="0">
                <a:latin typeface="Times New Roman" pitchFamily="18" charset="0"/>
                <a:ea typeface="宋体" pitchFamily="2" charset="-122"/>
              </a:rPr>
              <a:t>, </a:t>
            </a:r>
            <a:r>
              <a:rPr lang="en-US" altLang="zh-CN" sz="3200" i="1" dirty="0" smtClean="0">
                <a:latin typeface="Times New Roman" pitchFamily="18" charset="0"/>
                <a:ea typeface="宋体" pitchFamily="2" charset="-122"/>
              </a:rPr>
              <a:t>x</a:t>
            </a:r>
            <a:r>
              <a:rPr lang="en-US" altLang="zh-CN" sz="3200" baseline="-25000" dirty="0" smtClean="0">
                <a:latin typeface="Times New Roman" pitchFamily="18" charset="0"/>
                <a:ea typeface="宋体" pitchFamily="2" charset="-122"/>
              </a:rPr>
              <a:t>2</a:t>
            </a:r>
            <a:r>
              <a:rPr lang="en-US" altLang="zh-CN" sz="3200" dirty="0" smtClean="0">
                <a:latin typeface="Times New Roman" pitchFamily="18" charset="0"/>
                <a:ea typeface="宋体" pitchFamily="2" charset="-122"/>
              </a:rPr>
              <a:t>, …, </a:t>
            </a:r>
            <a:r>
              <a:rPr lang="en-US" altLang="zh-CN" sz="3200" i="1" dirty="0" err="1" smtClean="0">
                <a:latin typeface="Times New Roman" pitchFamily="18" charset="0"/>
                <a:ea typeface="宋体" pitchFamily="2" charset="-122"/>
              </a:rPr>
              <a:t>x</a:t>
            </a:r>
            <a:r>
              <a:rPr lang="en-US" altLang="zh-CN" sz="3200" i="1" baseline="-25000" dirty="0" err="1" smtClean="0">
                <a:latin typeface="Times New Roman" pitchFamily="18" charset="0"/>
                <a:ea typeface="宋体" pitchFamily="2" charset="-122"/>
              </a:rPr>
              <a:t>n</a:t>
            </a:r>
            <a:r>
              <a:rPr lang="en-US" altLang="zh-CN" sz="3200" dirty="0" smtClean="0">
                <a:latin typeface="Times New Roman" pitchFamily="18" charset="0"/>
                <a:ea typeface="宋体" pitchFamily="2" charset="-122"/>
              </a:rPr>
              <a:t>}, we may want to infer states of </a:t>
            </a:r>
            <a:r>
              <a:rPr lang="en-US" altLang="zh-CN" sz="3200" i="1" dirty="0" smtClean="0">
                <a:latin typeface="Times New Roman" pitchFamily="18" charset="0"/>
                <a:ea typeface="宋体" pitchFamily="2" charset="-122"/>
              </a:rPr>
              <a:t>x</a:t>
            </a:r>
            <a:r>
              <a:rPr lang="en-US" altLang="zh-CN" sz="3200" i="1" baseline="-25000" dirty="0" smtClean="0">
                <a:latin typeface="Times New Roman" pitchFamily="18" charset="0"/>
                <a:ea typeface="宋体" pitchFamily="2" charset="-122"/>
              </a:rPr>
              <a:t>i</a:t>
            </a:r>
            <a:r>
              <a:rPr lang="en-US" altLang="zh-CN" sz="3200" dirty="0" smtClean="0">
                <a:latin typeface="Times New Roman" pitchFamily="18" charset="0"/>
                <a:ea typeface="宋体" pitchFamily="2" charset="-122"/>
              </a:rPr>
              <a:t> according to conditional probability </a:t>
            </a:r>
            <a:r>
              <a:rPr lang="en-US" altLang="zh-CN" sz="3200" i="1" dirty="0" err="1" smtClean="0">
                <a:latin typeface="Times New Roman" pitchFamily="18" charset="0"/>
                <a:ea typeface="宋体" pitchFamily="2" charset="-122"/>
              </a:rPr>
              <a:t>Pr</a:t>
            </a:r>
            <a:r>
              <a:rPr lang="en-US" altLang="zh-CN" sz="3200" dirty="0" smtClean="0">
                <a:latin typeface="Times New Roman" pitchFamily="18" charset="0"/>
                <a:ea typeface="宋体" pitchFamily="2" charset="-122"/>
              </a:rPr>
              <a:t>{</a:t>
            </a:r>
            <a:r>
              <a:rPr lang="en-US" altLang="zh-CN" sz="3200" i="1" dirty="0" smtClean="0">
                <a:latin typeface="Times New Roman" pitchFamily="18" charset="0"/>
                <a:ea typeface="宋体" pitchFamily="2" charset="-122"/>
              </a:rPr>
              <a:t>Y</a:t>
            </a:r>
            <a:r>
              <a:rPr lang="en-US" altLang="zh-CN" sz="3200" dirty="0" smtClean="0">
                <a:latin typeface="Times New Roman" pitchFamily="18" charset="0"/>
                <a:ea typeface="宋体" pitchFamily="2" charset="-122"/>
              </a:rPr>
              <a:t> | </a:t>
            </a:r>
            <a:r>
              <a:rPr lang="en-US" altLang="zh-CN" sz="3200" i="1" dirty="0" smtClean="0">
                <a:latin typeface="Times New Roman" pitchFamily="18" charset="0"/>
                <a:ea typeface="宋体" pitchFamily="2" charset="-122"/>
              </a:rPr>
              <a:t>X</a:t>
            </a:r>
            <a:r>
              <a:rPr lang="en-US" altLang="zh-CN" sz="3200" dirty="0" smtClean="0">
                <a:latin typeface="Times New Roman" pitchFamily="18" charset="0"/>
                <a:ea typeface="宋体" pitchFamily="2" charset="-122"/>
              </a:rPr>
              <a:t>}</a:t>
            </a:r>
          </a:p>
          <a:p>
            <a:pPr lvl="1" algn="just" eaLnBrk="1" hangingPunct="1"/>
            <a:r>
              <a:rPr lang="en-US" altLang="zh-CN" sz="2800" dirty="0" smtClean="0">
                <a:latin typeface="Times New Roman" pitchFamily="18" charset="0"/>
                <a:ea typeface="宋体" pitchFamily="2" charset="-122"/>
              </a:rPr>
              <a:t>Parameters in </a:t>
            </a:r>
            <a:r>
              <a:rPr lang="en-US" altLang="zh-CN" sz="2800" i="1" dirty="0" err="1" smtClean="0">
                <a:latin typeface="Times New Roman" pitchFamily="18" charset="0"/>
                <a:ea typeface="宋体" pitchFamily="2" charset="-122"/>
              </a:rPr>
              <a:t>Pr</a:t>
            </a:r>
            <a:r>
              <a:rPr lang="en-US" altLang="zh-CN" sz="2800" dirty="0" smtClean="0">
                <a:latin typeface="Times New Roman" pitchFamily="18" charset="0"/>
                <a:ea typeface="宋体" pitchFamily="2" charset="-122"/>
              </a:rPr>
              <a:t>{</a:t>
            </a:r>
            <a:r>
              <a:rPr lang="en-US" altLang="zh-CN" sz="2800" i="1" dirty="0" smtClean="0">
                <a:latin typeface="Times New Roman" pitchFamily="18" charset="0"/>
                <a:ea typeface="宋体" pitchFamily="2" charset="-122"/>
              </a:rPr>
              <a:t>Y</a:t>
            </a:r>
            <a:r>
              <a:rPr lang="en-US" altLang="zh-CN" sz="2800" dirty="0" smtClean="0">
                <a:latin typeface="Times New Roman" pitchFamily="18" charset="0"/>
                <a:ea typeface="宋体" pitchFamily="2" charset="-122"/>
              </a:rPr>
              <a:t> | </a:t>
            </a:r>
            <a:r>
              <a:rPr lang="en-US" altLang="zh-CN" sz="2800" i="1" dirty="0" smtClean="0">
                <a:latin typeface="Times New Roman" pitchFamily="18" charset="0"/>
                <a:ea typeface="宋体" pitchFamily="2" charset="-122"/>
              </a:rPr>
              <a:t>X</a:t>
            </a:r>
            <a:r>
              <a:rPr lang="en-US" altLang="zh-CN" sz="2800" dirty="0" smtClean="0">
                <a:latin typeface="Times New Roman" pitchFamily="18" charset="0"/>
                <a:ea typeface="宋体" pitchFamily="2" charset="-122"/>
              </a:rPr>
              <a:t>} are learnt from training data </a:t>
            </a:r>
          </a:p>
          <a:p>
            <a:pPr lvl="1" algn="just" eaLnBrk="1" hangingPunct="1"/>
            <a:endParaRPr lang="zh-CN" altLang="en-US" sz="2200" dirty="0" smtClean="0">
              <a:latin typeface="Times New Roman" pitchFamily="18" charset="0"/>
              <a:ea typeface="宋体" pitchFamily="2" charset="-122"/>
            </a:endParaRPr>
          </a:p>
        </p:txBody>
      </p:sp>
    </p:spTree>
    <p:extLst>
      <p:ext uri="{BB962C8B-B14F-4D97-AF65-F5344CB8AC3E}">
        <p14:creationId xmlns:p14="http://schemas.microsoft.com/office/powerpoint/2010/main" val="3792689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2616E16-195F-44F3-85BD-4CC1EFA1AAD2}" type="slidenum">
              <a:rPr lang="en-US" altLang="en-US"/>
              <a:pPr>
                <a:defRPr/>
              </a:pPr>
              <a:t>37</a:t>
            </a:fld>
            <a:endParaRPr lang="en-US" altLang="en-US"/>
          </a:p>
        </p:txBody>
      </p:sp>
      <p:sp>
        <p:nvSpPr>
          <p:cNvPr id="15363" name="Rectangle 2"/>
          <p:cNvSpPr>
            <a:spLocks noGrp="1" noChangeArrowheads="1"/>
          </p:cNvSpPr>
          <p:nvPr>
            <p:ph type="title"/>
          </p:nvPr>
        </p:nvSpPr>
        <p:spPr/>
        <p:txBody>
          <a:bodyPr/>
          <a:lstStyle/>
          <a:p>
            <a:pPr eaLnBrk="1" hangingPunct="1"/>
            <a:r>
              <a:rPr lang="en-US" altLang="zh-CN" dirty="0" smtClean="0">
                <a:latin typeface="Times New Roman" pitchFamily="18" charset="0"/>
                <a:ea typeface="宋体" pitchFamily="2" charset="-122"/>
              </a:rPr>
              <a:t>Uncertainty With Local Correlations</a:t>
            </a:r>
          </a:p>
        </p:txBody>
      </p:sp>
      <p:sp>
        <p:nvSpPr>
          <p:cNvPr id="15364"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ea typeface="宋体" pitchFamily="2" charset="-122"/>
              </a:rPr>
              <a:t>In many applications, data are locally correlated</a:t>
            </a:r>
          </a:p>
          <a:p>
            <a:pPr lvl="1" algn="just" eaLnBrk="1" hangingPunct="1"/>
            <a:r>
              <a:rPr lang="en-US" altLang="zh-CN" sz="2800" dirty="0" smtClean="0">
                <a:latin typeface="Times New Roman" pitchFamily="18" charset="0"/>
                <a:ea typeface="宋体" pitchFamily="2" charset="-122"/>
              </a:rPr>
              <a:t>Sensor  networks</a:t>
            </a:r>
          </a:p>
          <a:p>
            <a:pPr lvl="2" algn="just" eaLnBrk="1" hangingPunct="1"/>
            <a:r>
              <a:rPr lang="en-US" altLang="zh-CN" sz="2400" dirty="0" smtClean="0">
                <a:latin typeface="Times New Roman" pitchFamily="18" charset="0"/>
                <a:ea typeface="宋体" pitchFamily="2" charset="-122"/>
              </a:rPr>
              <a:t>Spatially close sensors report correlated data</a:t>
            </a:r>
          </a:p>
          <a:p>
            <a:pPr lvl="2" algn="just" eaLnBrk="1" hangingPunct="1"/>
            <a:r>
              <a:rPr lang="en-US" altLang="zh-CN" sz="2400" dirty="0" smtClean="0">
                <a:latin typeface="Times New Roman" pitchFamily="18" charset="0"/>
                <a:ea typeface="宋体" pitchFamily="2" charset="-122"/>
              </a:rPr>
              <a:t>Sensors far away from each other usually report independent data</a:t>
            </a:r>
            <a:endParaRPr lang="zh-CN" altLang="en-US" sz="2400" dirty="0" smtClean="0">
              <a:latin typeface="Times New Roman" pitchFamily="18" charset="0"/>
              <a:ea typeface="宋体" pitchFamily="2" charset="-122"/>
            </a:endParaRPr>
          </a:p>
        </p:txBody>
      </p:sp>
    </p:spTree>
    <p:extLst>
      <p:ext uri="{BB962C8B-B14F-4D97-AF65-F5344CB8AC3E}">
        <p14:creationId xmlns:p14="http://schemas.microsoft.com/office/powerpoint/2010/main" val="3792689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Forest monitoring application</a:t>
            </a:r>
          </a:p>
        </p:txBody>
      </p:sp>
      <p:sp>
        <p:nvSpPr>
          <p:cNvPr id="36" name="Slide Number Placeholder 5"/>
          <p:cNvSpPr>
            <a:spLocks noGrp="1"/>
          </p:cNvSpPr>
          <p:nvPr>
            <p:ph type="sldNum" sz="quarter" idx="11"/>
          </p:nvPr>
        </p:nvSpPr>
        <p:spPr/>
        <p:txBody>
          <a:bodyPr/>
          <a:lstStyle/>
          <a:p>
            <a:pPr>
              <a:defRPr/>
            </a:pPr>
            <a:fld id="{438FFC26-7B06-4B9F-8A28-928A22F12B61}" type="slidenum">
              <a:rPr lang="en-US" altLang="en-US" smtClean="0"/>
              <a:pPr>
                <a:defRPr/>
              </a:pPr>
              <a:t>38</a:t>
            </a:fld>
            <a:endParaRPr lang="en-US" altLang="en-US" dirty="0"/>
          </a:p>
        </p:txBody>
      </p:sp>
      <p:sp>
        <p:nvSpPr>
          <p:cNvPr id="5126" name="Rectangle 4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 name="Object 12"/>
          <p:cNvGraphicFramePr>
            <a:graphicFrameLocks noChangeAspect="1"/>
          </p:cNvGraphicFramePr>
          <p:nvPr/>
        </p:nvGraphicFramePr>
        <p:xfrm>
          <a:off x="1798638" y="2133600"/>
          <a:ext cx="6011862" cy="4052888"/>
        </p:xfrm>
        <a:graphic>
          <a:graphicData uri="http://schemas.openxmlformats.org/presentationml/2006/ole">
            <mc:AlternateContent xmlns:mc="http://schemas.openxmlformats.org/markup-compatibility/2006">
              <mc:Choice xmlns:v="urn:schemas-microsoft-com:vml" Requires="v">
                <p:oleObj spid="_x0000_s75786" name="Microsoft Drawing 1.01" r:id="rId4" imgW="5780160" imgH="3900600" progId="MSDraw.1.01">
                  <p:embed/>
                </p:oleObj>
              </mc:Choice>
              <mc:Fallback>
                <p:oleObj name="Microsoft Drawing 1.01" r:id="rId4" imgW="5780160" imgH="3900600" progId="MSDraw.1.01">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638" y="2133600"/>
                        <a:ext cx="6011862"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75787" name="Microsoft Drawing 1.01" r:id="rId6" imgW="1192320" imgH="1173240" progId="MSDraw.1.01">
                  <p:embed/>
                </p:oleObj>
              </mc:Choice>
              <mc:Fallback>
                <p:oleObj name="Microsoft Drawing 1.01" r:id="rId6" imgW="1192320" imgH="1173240" progId="MSDraw.1.01">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9"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0"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2"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3"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4"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5"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6"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7"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8"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0"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41" name="TextBox 17"/>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sp>
        <p:nvSpPr>
          <p:cNvPr id="5142" name="Rectangle 4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5143" name="Rectangle 4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5" name="Cloud Callout 24"/>
          <p:cNvSpPr/>
          <p:nvPr/>
        </p:nvSpPr>
        <p:spPr>
          <a:xfrm>
            <a:off x="5333999" y="228600"/>
            <a:ext cx="3810001" cy="1447800"/>
          </a:xfrm>
          <a:prstGeom prst="cloudCallout">
            <a:avLst>
              <a:gd name="adj1" fmla="val -21431"/>
              <a:gd name="adj2" fmla="val 108992"/>
            </a:avLst>
          </a:prstGeom>
          <a:gradFill flip="none" rotWithShape="1">
            <a:gsLst>
              <a:gs pos="0">
                <a:srgbClr val="FFB9FF"/>
              </a:gs>
              <a:gs pos="47100">
                <a:srgbClr val="FFD1FF"/>
              </a:gs>
              <a:gs pos="100000">
                <a:srgbClr val="FFEBFF"/>
              </a:gs>
            </a:gsLst>
            <a:path path="circle">
              <a:fillToRect l="50000" t="50000" r="50000" b="50000"/>
            </a:path>
            <a:tileRect/>
          </a:gradFill>
          <a:ln>
            <a:gradFill flip="none" rotWithShape="1">
              <a:gsLst>
                <a:gs pos="0">
                  <a:srgbClr val="FF00FF"/>
                </a:gs>
                <a:gs pos="50000">
                  <a:schemeClr val="accent1">
                    <a:tint val="44500"/>
                    <a:satMod val="160000"/>
                  </a:schemeClr>
                </a:gs>
                <a:gs pos="100000">
                  <a:srgbClr val="FFCDFF"/>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anchor="ctr"/>
          <a:lstStyle/>
          <a:p>
            <a:pPr algn="ctr">
              <a:defRPr/>
            </a:pPr>
            <a:r>
              <a:rPr lang="en-US" sz="2200" dirty="0">
                <a:solidFill>
                  <a:srgbClr val="FF00FF"/>
                </a:solidFill>
                <a:latin typeface="Times New Roman" pitchFamily="18" charset="0"/>
                <a:cs typeface="Times New Roman" pitchFamily="18" charset="0"/>
              </a:rPr>
              <a:t>Sensory data: &lt;</a:t>
            </a:r>
            <a:r>
              <a:rPr lang="en-US" sz="2200" i="1" dirty="0">
                <a:solidFill>
                  <a:srgbClr val="FF00FF"/>
                </a:solidFill>
                <a:latin typeface="Times New Roman" pitchFamily="18" charset="0"/>
                <a:cs typeface="Times New Roman" pitchFamily="18" charset="0"/>
              </a:rPr>
              <a:t>temperature</a:t>
            </a:r>
            <a:r>
              <a:rPr lang="en-US" sz="2200" dirty="0">
                <a:solidFill>
                  <a:srgbClr val="FF00FF"/>
                </a:solidFill>
                <a:latin typeface="Times New Roman" pitchFamily="18" charset="0"/>
                <a:cs typeface="Times New Roman" pitchFamily="18" charset="0"/>
              </a:rPr>
              <a:t>, </a:t>
            </a:r>
            <a:r>
              <a:rPr lang="en-US" sz="2200" i="1" dirty="0">
                <a:solidFill>
                  <a:srgbClr val="FF00FF"/>
                </a:solidFill>
                <a:latin typeface="Times New Roman" pitchFamily="18" charset="0"/>
                <a:cs typeface="Times New Roman" pitchFamily="18" charset="0"/>
              </a:rPr>
              <a:t>light</a:t>
            </a:r>
            <a:r>
              <a:rPr lang="en-US" sz="2200" dirty="0">
                <a:solidFill>
                  <a:srgbClr val="FF00FF"/>
                </a:solidFill>
                <a:latin typeface="Times New Roman" pitchFamily="18" charset="0"/>
                <a:cs typeface="Times New Roman" pitchFamily="18" charset="0"/>
              </a:rPr>
              <a:t>&gt;</a:t>
            </a:r>
          </a:p>
        </p:txBody>
      </p:sp>
      <p:sp>
        <p:nvSpPr>
          <p:cNvPr id="28" name="Rectangle 2"/>
          <p:cNvSpPr>
            <a:spLocks noGrp="1" noChangeArrowheads="1"/>
          </p:cNvSpPr>
          <p:nvPr>
            <p:ph type="title"/>
          </p:nvPr>
        </p:nvSpPr>
        <p:spPr>
          <a:xfrm>
            <a:off x="457200" y="277813"/>
            <a:ext cx="5410200" cy="1139825"/>
          </a:xfrm>
        </p:spPr>
        <p:txBody>
          <a:bodyPr/>
          <a:lstStyle/>
          <a:p>
            <a:r>
              <a:rPr lang="en-US" altLang="zh-CN" dirty="0" smtClean="0">
                <a:latin typeface="Times New Roman" pitchFamily="18" charset="0"/>
                <a:ea typeface="宋体" pitchFamily="2" charset="-122"/>
                <a:cs typeface="Times New Roman" pitchFamily="18" charset="0"/>
              </a:rPr>
              <a:t>Example of Uncertainty With Local Correlations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ssolve">
                                      <p:cBhvr>
                                        <p:cTn id="10" dur="500"/>
                                        <p:tgtEl>
                                          <p:spTgt spid="6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dissolve">
                                      <p:cBhvr>
                                        <p:cTn id="16" dur="500"/>
                                        <p:tgtEl>
                                          <p:spTgt spid="5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ssolve">
                                      <p:cBhvr>
                                        <p:cTn id="34" dur="500"/>
                                        <p:tgtEl>
                                          <p:spTgt spid="5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dissolve">
                                      <p:cBhvr>
                                        <p:cTn id="37" dur="500"/>
                                        <p:tgtEl>
                                          <p:spTgt spid="5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dissolv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Example of Uncertainty With Local Correlations (cont'd)</a:t>
            </a:r>
          </a:p>
        </p:txBody>
      </p:sp>
      <p:sp>
        <p:nvSpPr>
          <p:cNvPr id="7171" name="Content Placeholder 8"/>
          <p:cNvSpPr>
            <a:spLocks noGrp="1"/>
          </p:cNvSpPr>
          <p:nvPr>
            <p:ph idx="1"/>
          </p:nvPr>
        </p:nvSpPr>
        <p:spPr/>
        <p:txBody>
          <a:bodyPr/>
          <a:lstStyle/>
          <a:p>
            <a:pPr algn="just"/>
            <a:r>
              <a:rPr lang="en-US" sz="2600" dirty="0" smtClean="0">
                <a:latin typeface="Times New Roman" pitchFamily="18" charset="0"/>
                <a:cs typeface="Times New Roman" pitchFamily="18" charset="0"/>
              </a:rPr>
              <a:t>Sensory data are uncertain and imprecise</a:t>
            </a:r>
          </a:p>
          <a:p>
            <a:pPr algn="just"/>
            <a:r>
              <a:rPr lang="en-US" sz="2600" dirty="0" smtClean="0">
                <a:latin typeface="Times New Roman" pitchFamily="18" charset="0"/>
                <a:cs typeface="Times New Roman" pitchFamily="18" charset="0"/>
              </a:rPr>
              <a:t>Uncertain object </a:t>
            </a:r>
            <a:r>
              <a:rPr lang="en-US" sz="2600" i="1" dirty="0" err="1" smtClean="0">
                <a:latin typeface="Times New Roman" pitchFamily="18" charset="0"/>
                <a:cs typeface="Times New Roman" pitchFamily="18" charset="0"/>
              </a:rPr>
              <a:t>o</a:t>
            </a:r>
            <a:r>
              <a:rPr lang="en-US" sz="2600" i="1" baseline="-25000"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collected from sensor node </a:t>
            </a:r>
            <a:r>
              <a:rPr lang="en-US" sz="2600" i="1" dirty="0" err="1" smtClean="0">
                <a:latin typeface="Times New Roman" pitchFamily="18" charset="0"/>
                <a:cs typeface="Times New Roman" pitchFamily="18" charset="0"/>
              </a:rPr>
              <a:t>n</a:t>
            </a:r>
            <a:r>
              <a:rPr lang="en-US" sz="2600" i="1" baseline="-25000" dirty="0" err="1" smtClean="0">
                <a:latin typeface="Times New Roman" pitchFamily="18" charset="0"/>
                <a:cs typeface="Times New Roman" pitchFamily="18" charset="0"/>
              </a:rPr>
              <a:t>i</a:t>
            </a:r>
            <a:endParaRPr lang="en-US" sz="26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p:txBody>
      </p:sp>
      <p:sp>
        <p:nvSpPr>
          <p:cNvPr id="36" name="Slide Number Placeholder 5"/>
          <p:cNvSpPr>
            <a:spLocks noGrp="1"/>
          </p:cNvSpPr>
          <p:nvPr>
            <p:ph type="sldNum" sz="quarter" idx="11"/>
          </p:nvPr>
        </p:nvSpPr>
        <p:spPr/>
        <p:txBody>
          <a:bodyPr/>
          <a:lstStyle/>
          <a:p>
            <a:pPr>
              <a:defRPr/>
            </a:pPr>
            <a:fld id="{BA07FAF4-85F2-4E22-AB2E-A22427BA781B}" type="slidenum">
              <a:rPr lang="en-US" altLang="en-US" smtClean="0"/>
              <a:pPr>
                <a:defRPr/>
              </a:pPr>
              <a:t>39</a:t>
            </a:fld>
            <a:endParaRPr lang="en-US" altLang="en-US" dirty="0"/>
          </a:p>
        </p:txBody>
      </p:sp>
      <p:sp>
        <p:nvSpPr>
          <p:cNvPr id="717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7175" name="Object 2"/>
          <p:cNvGraphicFramePr>
            <a:graphicFrameLocks noChangeAspect="1"/>
          </p:cNvGraphicFramePr>
          <p:nvPr/>
        </p:nvGraphicFramePr>
        <p:xfrm>
          <a:off x="1584325" y="2446338"/>
          <a:ext cx="5518150" cy="3992562"/>
        </p:xfrm>
        <a:graphic>
          <a:graphicData uri="http://schemas.openxmlformats.org/presentationml/2006/ole">
            <mc:AlternateContent xmlns:mc="http://schemas.openxmlformats.org/markup-compatibility/2006">
              <mc:Choice xmlns:v="urn:schemas-microsoft-com:vml" Requires="v">
                <p:oleObj spid="_x0000_s76806" name="Microsoft Drawing 1.01" r:id="rId4" imgW="5230800" imgH="3784680" progId="MSDraw.1.01">
                  <p:embed/>
                </p:oleObj>
              </mc:Choice>
              <mc:Fallback>
                <p:oleObj name="Microsoft Drawing 1.01" r:id="rId4" imgW="5230800" imgH="3784680" progId="MSDraw.1.0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446338"/>
                        <a:ext cx="5518150" cy="399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flipV="1">
            <a:off x="4572000" y="3400425"/>
            <a:ext cx="406400" cy="5334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59300" y="3400425"/>
            <a:ext cx="622300" cy="12319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7178" name="Rectangle 7"/>
          <p:cNvSpPr>
            <a:spLocks noChangeArrowheads="1"/>
          </p:cNvSpPr>
          <p:nvPr/>
        </p:nvSpPr>
        <p:spPr bwMode="auto">
          <a:xfrm>
            <a:off x="4122738" y="2892425"/>
            <a:ext cx="2549525" cy="461963"/>
          </a:xfrm>
          <a:prstGeom prst="rect">
            <a:avLst/>
          </a:prstGeom>
          <a:noFill/>
          <a:ln w="9525">
            <a:noFill/>
            <a:miter lim="800000"/>
            <a:headEnd/>
            <a:tailEnd/>
          </a:ln>
        </p:spPr>
        <p:txBody>
          <a:bodyPr wrap="none">
            <a:spAutoFit/>
          </a:bodyPr>
          <a:lstStyle/>
          <a:p>
            <a:r>
              <a:rPr lang="en-US" sz="2400">
                <a:solidFill>
                  <a:srgbClr val="FF00FF"/>
                </a:solidFill>
                <a:latin typeface="Times New Roman" pitchFamily="18" charset="0"/>
                <a:cs typeface="Times New Roman" pitchFamily="18" charset="0"/>
              </a:rPr>
              <a:t>uncertainty regions</a:t>
            </a:r>
          </a:p>
        </p:txBody>
      </p:sp>
      <p:cxnSp>
        <p:nvCxnSpPr>
          <p:cNvPr id="16" name="Straight Connector 15"/>
          <p:cNvCxnSpPr/>
          <p:nvPr/>
        </p:nvCxnSpPr>
        <p:spPr>
          <a:xfrm flipH="1" flipV="1">
            <a:off x="5715000" y="3400425"/>
            <a:ext cx="685800" cy="1524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Introduction</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In real-world applications, uncertain data are of various types</a:t>
            </a:r>
          </a:p>
          <a:p>
            <a:pPr lvl="1" algn="just" eaLnBrk="1" hangingPunct="1"/>
            <a:r>
              <a:rPr lang="en-US" altLang="zh-CN" sz="2800" dirty="0" smtClean="0">
                <a:latin typeface="Times New Roman" pitchFamily="18" charset="0"/>
              </a:rPr>
              <a:t>Numerical data</a:t>
            </a:r>
          </a:p>
          <a:p>
            <a:pPr lvl="2" algn="just" eaLnBrk="1" hangingPunct="1"/>
            <a:r>
              <a:rPr lang="en-US" altLang="zh-CN" sz="2400" dirty="0" smtClean="0">
                <a:latin typeface="Times New Roman" pitchFamily="18" charset="0"/>
              </a:rPr>
              <a:t>Sensory data</a:t>
            </a:r>
          </a:p>
          <a:p>
            <a:pPr lvl="2" algn="just" eaLnBrk="1" hangingPunct="1"/>
            <a:r>
              <a:rPr lang="en-US" altLang="zh-CN" sz="2400" dirty="0" smtClean="0">
                <a:latin typeface="Times New Roman" pitchFamily="18" charset="0"/>
              </a:rPr>
              <a:t>GPS data</a:t>
            </a:r>
          </a:p>
          <a:p>
            <a:pPr lvl="2" algn="just" eaLnBrk="1" hangingPunct="1"/>
            <a:r>
              <a:rPr lang="en-US" altLang="zh-CN" sz="2400" dirty="0" smtClean="0">
                <a:latin typeface="Times New Roman" pitchFamily="18" charset="0"/>
              </a:rPr>
              <a:t>Medical data</a:t>
            </a:r>
          </a:p>
          <a:p>
            <a:pPr lvl="1" algn="just" eaLnBrk="1" hangingPunct="1"/>
            <a:r>
              <a:rPr lang="en-US" altLang="zh-CN" sz="2800" dirty="0" smtClean="0">
                <a:latin typeface="Times New Roman" pitchFamily="18" charset="0"/>
              </a:rPr>
              <a:t>Categorical data</a:t>
            </a:r>
          </a:p>
          <a:p>
            <a:pPr lvl="2" algn="just" eaLnBrk="1" hangingPunct="1"/>
            <a:r>
              <a:rPr lang="en-US" altLang="zh-CN" sz="2400" dirty="0" smtClean="0">
                <a:latin typeface="Times New Roman" pitchFamily="18" charset="0"/>
              </a:rPr>
              <a:t>Text data</a:t>
            </a:r>
          </a:p>
          <a:p>
            <a:pPr lvl="2" algn="just" eaLnBrk="1" hangingPunct="1"/>
            <a:endParaRPr lang="en-US" altLang="zh-CN" sz="2400" dirty="0" smtClean="0">
              <a:latin typeface="Times New Roman" pitchFamily="18" charset="0"/>
            </a:endParaRPr>
          </a:p>
        </p:txBody>
      </p:sp>
    </p:spTree>
    <p:extLst>
      <p:ext uri="{BB962C8B-B14F-4D97-AF65-F5344CB8AC3E}">
        <p14:creationId xmlns:p14="http://schemas.microsoft.com/office/powerpoint/2010/main" val="1241098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Example of Uncertainty With Local Correlations (cont'd)</a:t>
            </a:r>
          </a:p>
        </p:txBody>
      </p:sp>
      <p:sp>
        <p:nvSpPr>
          <p:cNvPr id="8195"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3 monitoring areas</a:t>
            </a:r>
          </a:p>
          <a:p>
            <a:pPr algn="just"/>
            <a:endParaRPr lang="en-US" sz="2600" smtClean="0">
              <a:latin typeface="Times New Roman" pitchFamily="18" charset="0"/>
              <a:cs typeface="Times New Roman" pitchFamily="18" charset="0"/>
            </a:endParaRPr>
          </a:p>
        </p:txBody>
      </p:sp>
      <p:sp>
        <p:nvSpPr>
          <p:cNvPr id="36" name="Slide Number Placeholder 5"/>
          <p:cNvSpPr>
            <a:spLocks noGrp="1"/>
          </p:cNvSpPr>
          <p:nvPr>
            <p:ph type="sldNum" sz="quarter" idx="11"/>
          </p:nvPr>
        </p:nvSpPr>
        <p:spPr/>
        <p:txBody>
          <a:bodyPr/>
          <a:lstStyle/>
          <a:p>
            <a:pPr>
              <a:defRPr/>
            </a:pPr>
            <a:fld id="{A8127C38-F634-4A15-B360-D8A5B26BDFF9}" type="slidenum">
              <a:rPr lang="en-US" altLang="en-US" smtClean="0"/>
              <a:pPr>
                <a:defRPr/>
              </a:pPr>
              <a:t>40</a:t>
            </a:fld>
            <a:endParaRPr lang="en-US" altLang="en-US" dirty="0"/>
          </a:p>
        </p:txBody>
      </p:sp>
      <p:graphicFrame>
        <p:nvGraphicFramePr>
          <p:cNvPr id="8198" name="Object 1"/>
          <p:cNvGraphicFramePr>
            <a:graphicFrameLocks noChangeAspect="1"/>
          </p:cNvGraphicFramePr>
          <p:nvPr/>
        </p:nvGraphicFramePr>
        <p:xfrm>
          <a:off x="1793875" y="2133600"/>
          <a:ext cx="6165850" cy="4052888"/>
        </p:xfrm>
        <a:graphic>
          <a:graphicData uri="http://schemas.openxmlformats.org/presentationml/2006/ole">
            <mc:AlternateContent xmlns:mc="http://schemas.openxmlformats.org/markup-compatibility/2006">
              <mc:Choice xmlns:v="urn:schemas-microsoft-com:vml" Requires="v">
                <p:oleObj spid="_x0000_s77834" name="Microsoft Drawing 1.01" r:id="rId4" imgW="5935680" imgH="3900600" progId="MSDraw.1.01">
                  <p:embed/>
                </p:oleObj>
              </mc:Choice>
              <mc:Fallback>
                <p:oleObj name="Microsoft Drawing 1.01" r:id="rId4" imgW="5935680" imgH="3900600" progId="MSDraw.1.0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2133600"/>
                        <a:ext cx="6165850"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77835" name="Microsoft Drawing 1.01" r:id="rId6" imgW="1192320" imgH="1173240" progId="MSDraw.1.01">
                  <p:embed/>
                </p:oleObj>
              </mc:Choice>
              <mc:Fallback>
                <p:oleObj name="Microsoft Drawing 1.01" r:id="rId6" imgW="1192320" imgH="1173240" progId="MSDraw.1.0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1"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2"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3"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4"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5"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6"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7"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8"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9"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0"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1"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2" name="TextBox 21"/>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Example of Uncertainty With Local Correlations (cont'd)</a:t>
            </a:r>
          </a:p>
        </p:txBody>
      </p:sp>
      <p:sp>
        <p:nvSpPr>
          <p:cNvPr id="9219"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3 monitoring areas</a:t>
            </a:r>
          </a:p>
          <a:p>
            <a:pPr algn="just"/>
            <a:endParaRPr lang="en-US" sz="2600" smtClean="0">
              <a:latin typeface="Times New Roman" pitchFamily="18" charset="0"/>
              <a:cs typeface="Times New Roman" pitchFamily="18" charset="0"/>
            </a:endParaRPr>
          </a:p>
        </p:txBody>
      </p:sp>
      <p:sp>
        <p:nvSpPr>
          <p:cNvPr id="36" name="Slide Number Placeholder 5"/>
          <p:cNvSpPr>
            <a:spLocks noGrp="1"/>
          </p:cNvSpPr>
          <p:nvPr>
            <p:ph type="sldNum" sz="quarter" idx="11"/>
          </p:nvPr>
        </p:nvSpPr>
        <p:spPr/>
        <p:txBody>
          <a:bodyPr/>
          <a:lstStyle/>
          <a:p>
            <a:pPr>
              <a:defRPr/>
            </a:pPr>
            <a:fld id="{BC1A1BAF-7D40-4C17-B6A3-07B2196D45ED}" type="slidenum">
              <a:rPr lang="en-US" altLang="en-US" smtClean="0"/>
              <a:pPr>
                <a:defRPr/>
              </a:pPr>
              <a:t>41</a:t>
            </a:fld>
            <a:endParaRPr lang="en-US" altLang="en-US" dirty="0"/>
          </a:p>
        </p:txBody>
      </p:sp>
      <p:graphicFrame>
        <p:nvGraphicFramePr>
          <p:cNvPr id="9222" name="Object 5"/>
          <p:cNvGraphicFramePr>
            <a:graphicFrameLocks noChangeAspect="1"/>
          </p:cNvGraphicFramePr>
          <p:nvPr/>
        </p:nvGraphicFramePr>
        <p:xfrm>
          <a:off x="1793875" y="2133600"/>
          <a:ext cx="6165850" cy="4052888"/>
        </p:xfrm>
        <a:graphic>
          <a:graphicData uri="http://schemas.openxmlformats.org/presentationml/2006/ole">
            <mc:AlternateContent xmlns:mc="http://schemas.openxmlformats.org/markup-compatibility/2006">
              <mc:Choice xmlns:v="urn:schemas-microsoft-com:vml" Requires="v">
                <p:oleObj spid="_x0000_s78858" name="Microsoft Drawing 1.01" r:id="rId4" imgW="5935680" imgH="3900600" progId="MSDraw.1.01">
                  <p:embed/>
                </p:oleObj>
              </mc:Choice>
              <mc:Fallback>
                <p:oleObj name="Microsoft Drawing 1.01" r:id="rId4" imgW="5935680" imgH="390060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2133600"/>
                        <a:ext cx="6165850"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6"/>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78859" name="Microsoft Drawing 1.01" r:id="rId6" imgW="1192320" imgH="1173240" progId="MSDraw.1.01">
                  <p:embed/>
                </p:oleObj>
              </mc:Choice>
              <mc:Fallback>
                <p:oleObj name="Microsoft Drawing 1.01" r:id="rId6" imgW="1192320" imgH="1173240" progId="MSDraw.1.0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5"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6"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7"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8"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9"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0"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A8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1"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2"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3"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4"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5"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6" name="TextBox 20"/>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cxnSp>
        <p:nvCxnSpPr>
          <p:cNvPr id="3" name="Straight Arrow Connector 2"/>
          <p:cNvCxnSpPr/>
          <p:nvPr/>
        </p:nvCxnSpPr>
        <p:spPr>
          <a:xfrm>
            <a:off x="4584700" y="3781425"/>
            <a:ext cx="482600" cy="295275"/>
          </a:xfrm>
          <a:prstGeom prst="straightConnector1">
            <a:avLst/>
          </a:prstGeom>
          <a:ln w="28575">
            <a:solidFill>
              <a:srgbClr val="FF00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71788" y="3462338"/>
            <a:ext cx="1581150" cy="252412"/>
          </a:xfrm>
          <a:prstGeom prst="straightConnector1">
            <a:avLst/>
          </a:prstGeom>
          <a:ln w="28575">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230" idx="2"/>
            <a:endCxn id="30" idx="0"/>
          </p:cNvCxnSpPr>
          <p:nvPr/>
        </p:nvCxnSpPr>
        <p:spPr>
          <a:xfrm flipH="1">
            <a:off x="4506913" y="3998913"/>
            <a:ext cx="20637" cy="10302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3048000" y="5029200"/>
            <a:ext cx="2917825" cy="461963"/>
          </a:xfrm>
          <a:prstGeom prst="rect">
            <a:avLst/>
          </a:prstGeom>
          <a:noFill/>
          <a:ln w="9525">
            <a:noFill/>
            <a:miter lim="800000"/>
            <a:headEnd/>
            <a:tailEnd/>
          </a:ln>
        </p:spPr>
        <p:txBody>
          <a:bodyPr wrap="none">
            <a:spAutoFit/>
          </a:bodyPr>
          <a:lstStyle/>
          <a:p>
            <a:r>
              <a:rPr lang="en-US" sz="2400">
                <a:solidFill>
                  <a:srgbClr val="FF00FF"/>
                </a:solidFill>
                <a:latin typeface="Times New Roman" pitchFamily="18" charset="0"/>
                <a:cs typeface="Times New Roman" pitchFamily="18" charset="0"/>
              </a:rPr>
              <a:t>spatially close sensors</a:t>
            </a:r>
          </a:p>
        </p:txBody>
      </p:sp>
      <p:cxnSp>
        <p:nvCxnSpPr>
          <p:cNvPr id="32" name="Straight Connector 31"/>
          <p:cNvCxnSpPr/>
          <p:nvPr/>
        </p:nvCxnSpPr>
        <p:spPr>
          <a:xfrm>
            <a:off x="2871788" y="3587750"/>
            <a:ext cx="330200" cy="969963"/>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2084388" y="4478338"/>
            <a:ext cx="2235200" cy="461962"/>
          </a:xfrm>
          <a:prstGeom prst="rect">
            <a:avLst/>
          </a:prstGeom>
          <a:noFill/>
          <a:ln w="9525">
            <a:noFill/>
            <a:miter lim="800000"/>
            <a:headEnd/>
            <a:tailEnd/>
          </a:ln>
        </p:spPr>
        <p:txBody>
          <a:bodyPr wrap="none">
            <a:spAutoFit/>
          </a:bodyPr>
          <a:lstStyle/>
          <a:p>
            <a:r>
              <a:rPr lang="en-US" sz="2400">
                <a:solidFill>
                  <a:srgbClr val="3333FF"/>
                </a:solidFill>
                <a:latin typeface="Times New Roman" pitchFamily="18" charset="0"/>
                <a:cs typeface="Times New Roman" pitchFamily="18" charset="0"/>
              </a:rPr>
              <a:t>sensors far away</a:t>
            </a:r>
          </a:p>
        </p:txBody>
      </p:sp>
      <p:cxnSp>
        <p:nvCxnSpPr>
          <p:cNvPr id="45" name="Straight Connector 44"/>
          <p:cNvCxnSpPr/>
          <p:nvPr/>
        </p:nvCxnSpPr>
        <p:spPr>
          <a:xfrm flipH="1">
            <a:off x="4714875" y="4297363"/>
            <a:ext cx="352425" cy="73183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544888" y="3849688"/>
            <a:ext cx="774700" cy="708025"/>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25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250"/>
                                        <p:tgtEl>
                                          <p:spTgt spid="4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250"/>
                                        <p:tgtEl>
                                          <p:spTgt spid="30"/>
                                        </p:tgtEl>
                                      </p:cBhvr>
                                    </p:animEffect>
                                  </p:childTnLst>
                                </p:cTn>
                              </p:par>
                            </p:childTnLst>
                          </p:cTn>
                        </p:par>
                        <p:par>
                          <p:cTn id="17" fill="hold">
                            <p:stCondLst>
                              <p:cond delay="250"/>
                            </p:stCondLst>
                            <p:childTnLst>
                              <p:par>
                                <p:cTn id="18" presetID="35" presetClass="emph" presetSubtype="0" repeatCount="3000" fill="hold" nodeType="afterEffect">
                                  <p:stCondLst>
                                    <p:cond delay="0"/>
                                  </p:stCondLst>
                                  <p:childTnLst>
                                    <p:anim calcmode="discrete" valueType="str">
                                      <p:cBhvr>
                                        <p:cTn id="1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25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25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250"/>
                                        <p:tgtEl>
                                          <p:spTgt spid="33"/>
                                        </p:tgtEl>
                                      </p:cBhvr>
                                    </p:animEffect>
                                  </p:childTnLst>
                                </p:cTn>
                              </p:par>
                            </p:childTnLst>
                          </p:cTn>
                        </p:par>
                        <p:par>
                          <p:cTn id="34" fill="hold">
                            <p:stCondLst>
                              <p:cond delay="250"/>
                            </p:stCondLst>
                            <p:childTnLst>
                              <p:par>
                                <p:cTn id="35" presetID="35" presetClass="emph" presetSubtype="0" repeatCount="3000" fill="hold" nodeType="afterEffect">
                                  <p:stCondLst>
                                    <p:cond delay="0"/>
                                  </p:stCondLst>
                                  <p:childTnLst>
                                    <p:anim calcmode="discrete" valueType="str">
                                      <p:cBhvr>
                                        <p:cTn id="36"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Times New Roman" pitchFamily="18" charset="0"/>
                <a:cs typeface="Times New Roman" pitchFamily="18" charset="0"/>
              </a:rPr>
              <a:t>Locally Correlated Sensory Data</a:t>
            </a:r>
          </a:p>
        </p:txBody>
      </p:sp>
      <p:sp>
        <p:nvSpPr>
          <p:cNvPr id="4" name="Slide Number Placeholder 3"/>
          <p:cNvSpPr>
            <a:spLocks noGrp="1"/>
          </p:cNvSpPr>
          <p:nvPr>
            <p:ph type="sldNum" sz="quarter" idx="11"/>
          </p:nvPr>
        </p:nvSpPr>
        <p:spPr/>
        <p:txBody>
          <a:bodyPr/>
          <a:lstStyle/>
          <a:p>
            <a:pPr>
              <a:defRPr/>
            </a:pPr>
            <a:fld id="{02B1F73F-AADA-4F44-9BA4-A6BF0F4D8B07}" type="slidenum">
              <a:rPr lang="en-US" smtClean="0"/>
              <a:pPr>
                <a:defRPr/>
              </a:pPr>
              <a:t>42</a:t>
            </a:fld>
            <a:endParaRPr lang="en-US"/>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245" name="Object 5"/>
          <p:cNvGraphicFramePr>
            <a:graphicFrameLocks noChangeAspect="1"/>
          </p:cNvGraphicFramePr>
          <p:nvPr/>
        </p:nvGraphicFramePr>
        <p:xfrm>
          <a:off x="1314450" y="1638300"/>
          <a:ext cx="6227763" cy="4527550"/>
        </p:xfrm>
        <a:graphic>
          <a:graphicData uri="http://schemas.openxmlformats.org/presentationml/2006/ole">
            <mc:AlternateContent xmlns:mc="http://schemas.openxmlformats.org/markup-compatibility/2006">
              <mc:Choice xmlns:v="urn:schemas-microsoft-com:vml" Requires="v">
                <p:oleObj spid="_x0000_s79878" name="Microsoft Drawing 1.01" r:id="rId4" imgW="5230800" imgH="3800520" progId="MSDraw.1.01">
                  <p:embed/>
                </p:oleObj>
              </mc:Choice>
              <mc:Fallback>
                <p:oleObj name="Microsoft Drawing 1.01" r:id="rId4" imgW="5230800" imgH="380052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1638300"/>
                        <a:ext cx="6227763" cy="452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Box 7"/>
          <p:cNvSpPr txBox="1">
            <a:spLocks noChangeArrowheads="1"/>
          </p:cNvSpPr>
          <p:nvPr/>
        </p:nvSpPr>
        <p:spPr bwMode="auto">
          <a:xfrm>
            <a:off x="244475" y="5013325"/>
            <a:ext cx="1031875" cy="461963"/>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1</a:t>
            </a:r>
          </a:p>
        </p:txBody>
      </p:sp>
      <p:cxnSp>
        <p:nvCxnSpPr>
          <p:cNvPr id="9" name="Straight Connector 8"/>
          <p:cNvCxnSpPr>
            <a:stCxn id="10247" idx="3"/>
          </p:cNvCxnSpPr>
          <p:nvPr/>
        </p:nvCxnSpPr>
        <p:spPr>
          <a:xfrm flipV="1">
            <a:off x="1276350" y="5157788"/>
            <a:ext cx="847725" cy="8572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249" name="TextBox 11"/>
          <p:cNvSpPr txBox="1">
            <a:spLocks noChangeArrowheads="1"/>
          </p:cNvSpPr>
          <p:nvPr/>
        </p:nvSpPr>
        <p:spPr bwMode="auto">
          <a:xfrm>
            <a:off x="1835150" y="2781300"/>
            <a:ext cx="1031875" cy="461963"/>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2</a:t>
            </a:r>
          </a:p>
        </p:txBody>
      </p:sp>
      <p:cxnSp>
        <p:nvCxnSpPr>
          <p:cNvPr id="13" name="Straight Connector 12"/>
          <p:cNvCxnSpPr/>
          <p:nvPr/>
        </p:nvCxnSpPr>
        <p:spPr>
          <a:xfrm>
            <a:off x="2614613" y="3248025"/>
            <a:ext cx="588962" cy="325438"/>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251" name="TextBox 14"/>
          <p:cNvSpPr txBox="1">
            <a:spLocks noChangeArrowheads="1"/>
          </p:cNvSpPr>
          <p:nvPr/>
        </p:nvSpPr>
        <p:spPr bwMode="auto">
          <a:xfrm>
            <a:off x="7775575" y="4926013"/>
            <a:ext cx="1031875" cy="461962"/>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3</a:t>
            </a:r>
          </a:p>
        </p:txBody>
      </p:sp>
      <p:cxnSp>
        <p:nvCxnSpPr>
          <p:cNvPr id="16" name="Straight Connector 15"/>
          <p:cNvCxnSpPr>
            <a:endCxn id="10251" idx="1"/>
          </p:cNvCxnSpPr>
          <p:nvPr/>
        </p:nvCxnSpPr>
        <p:spPr>
          <a:xfrm>
            <a:off x="7235825" y="5092700"/>
            <a:ext cx="539750" cy="65088"/>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a:t>
            </a:r>
          </a:p>
        </p:txBody>
      </p:sp>
      <p:sp>
        <p:nvSpPr>
          <p:cNvPr id="14339"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Data Model</a:t>
            </a:r>
          </a:p>
          <a:p>
            <a:pPr lvl="1" algn="just"/>
            <a:r>
              <a:rPr lang="en-US" sz="2200" smtClean="0">
                <a:latin typeface="Times New Roman" pitchFamily="18" charset="0"/>
                <a:cs typeface="Times New Roman" pitchFamily="18" charset="0"/>
              </a:rPr>
              <a:t>Each uncertain object contains several </a:t>
            </a:r>
            <a:r>
              <a:rPr lang="en-US" sz="2200" i="1" smtClean="0">
                <a:latin typeface="Times New Roman" pitchFamily="18" charset="0"/>
                <a:cs typeface="Times New Roman" pitchFamily="18" charset="0"/>
              </a:rPr>
              <a:t>locally correlated partitions</a:t>
            </a:r>
            <a:r>
              <a:rPr lang="en-US" sz="2200" smtClean="0">
                <a:latin typeface="Times New Roman" pitchFamily="18" charset="0"/>
                <a:cs typeface="Times New Roman" pitchFamily="18" charset="0"/>
              </a:rPr>
              <a:t> (LCPs)</a:t>
            </a:r>
          </a:p>
          <a:p>
            <a:pPr lvl="2" algn="just"/>
            <a:r>
              <a:rPr lang="en-US" sz="1800" smtClean="0">
                <a:latin typeface="Times New Roman" pitchFamily="18" charset="0"/>
                <a:cs typeface="Times New Roman" pitchFamily="18" charset="0"/>
              </a:rPr>
              <a:t>Uncertain objects within each LCP are correlated with each other</a:t>
            </a:r>
          </a:p>
          <a:p>
            <a:pPr lvl="2" algn="just"/>
            <a:r>
              <a:rPr lang="en-US" sz="1800" smtClean="0">
                <a:latin typeface="Times New Roman" pitchFamily="18" charset="0"/>
                <a:cs typeface="Times New Roman" pitchFamily="18" charset="0"/>
              </a:rPr>
              <a:t>Uncertain objects from distinct LCPs are independent of each other</a:t>
            </a:r>
          </a:p>
        </p:txBody>
      </p:sp>
      <p:sp>
        <p:nvSpPr>
          <p:cNvPr id="4" name="Slide Number Placeholder 3"/>
          <p:cNvSpPr>
            <a:spLocks noGrp="1"/>
          </p:cNvSpPr>
          <p:nvPr>
            <p:ph type="sldNum" sz="quarter" idx="11"/>
          </p:nvPr>
        </p:nvSpPr>
        <p:spPr/>
        <p:txBody>
          <a:bodyPr/>
          <a:lstStyle/>
          <a:p>
            <a:pPr>
              <a:defRPr/>
            </a:pPr>
            <a:fld id="{A9B2C4A8-E036-4657-802E-D6FC3ED72CCD}" type="slidenum">
              <a:rPr lang="en-US" smtClean="0"/>
              <a:pPr>
                <a:defRPr/>
              </a:pPr>
              <a:t>43</a:t>
            </a:fld>
            <a:endParaRPr lang="en-US"/>
          </a:p>
        </p:txBody>
      </p:sp>
      <p:sp>
        <p:nvSpPr>
          <p:cNvPr id="14341"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434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4343" name="Object 16"/>
          <p:cNvGraphicFramePr>
            <a:graphicFrameLocks noChangeAspect="1"/>
          </p:cNvGraphicFramePr>
          <p:nvPr/>
        </p:nvGraphicFramePr>
        <p:xfrm>
          <a:off x="2519363" y="3573463"/>
          <a:ext cx="3636962" cy="2643187"/>
        </p:xfrm>
        <a:graphic>
          <a:graphicData uri="http://schemas.openxmlformats.org/presentationml/2006/ole">
            <mc:AlternateContent xmlns:mc="http://schemas.openxmlformats.org/markup-compatibility/2006">
              <mc:Choice xmlns:v="urn:schemas-microsoft-com:vml" Requires="v">
                <p:oleObj spid="_x0000_s80902" name="Microsoft Drawing 1.01" r:id="rId4" imgW="5230813" imgH="3800475" progId="MSDraw.1.01">
                  <p:embed/>
                </p:oleObj>
              </mc:Choice>
              <mc:Fallback>
                <p:oleObj name="Microsoft Drawing 1.01" r:id="rId4" imgW="5230813" imgH="3800475" progId="MSDraw.1.0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3573463"/>
                        <a:ext cx="3636962" cy="264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 (cont'd)</a:t>
            </a:r>
          </a:p>
        </p:txBody>
      </p:sp>
      <p:sp>
        <p:nvSpPr>
          <p:cNvPr id="15363"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Bayesian network</a:t>
            </a:r>
          </a:p>
          <a:p>
            <a:pPr lvl="1" algn="just"/>
            <a:r>
              <a:rPr lang="en-US" sz="2200" smtClean="0">
                <a:latin typeface="Times New Roman" pitchFamily="18" charset="0"/>
                <a:cs typeface="Times New Roman" pitchFamily="18" charset="0"/>
              </a:rPr>
              <a:t>Each vertex corresponds to a random variable</a:t>
            </a:r>
          </a:p>
          <a:p>
            <a:pPr lvl="1" algn="just"/>
            <a:r>
              <a:rPr lang="en-US" sz="2200" smtClean="0">
                <a:latin typeface="Times New Roman" pitchFamily="18" charset="0"/>
                <a:cs typeface="Times New Roman" pitchFamily="18" charset="0"/>
              </a:rPr>
              <a:t>Each vertex is associated with a </a:t>
            </a:r>
            <a:r>
              <a:rPr lang="en-US" sz="2200" i="1" smtClean="0">
                <a:latin typeface="Times New Roman" pitchFamily="18" charset="0"/>
                <a:cs typeface="Times New Roman" pitchFamily="18" charset="0"/>
              </a:rPr>
              <a:t>conditional probability table </a:t>
            </a:r>
            <a:r>
              <a:rPr lang="en-US" sz="2200" smtClean="0">
                <a:latin typeface="Times New Roman" pitchFamily="18" charset="0"/>
                <a:cs typeface="Times New Roman" pitchFamily="18" charset="0"/>
              </a:rPr>
              <a:t>(CPT)</a:t>
            </a:r>
          </a:p>
        </p:txBody>
      </p:sp>
      <p:sp>
        <p:nvSpPr>
          <p:cNvPr id="4" name="Slide Number Placeholder 3"/>
          <p:cNvSpPr>
            <a:spLocks noGrp="1"/>
          </p:cNvSpPr>
          <p:nvPr>
            <p:ph type="sldNum" sz="quarter" idx="11"/>
          </p:nvPr>
        </p:nvSpPr>
        <p:spPr/>
        <p:txBody>
          <a:bodyPr/>
          <a:lstStyle/>
          <a:p>
            <a:pPr>
              <a:defRPr/>
            </a:pPr>
            <a:fld id="{341E48D1-DE23-4DBE-9E46-A482D00F20ED}" type="slidenum">
              <a:rPr lang="en-US" smtClean="0"/>
              <a:pPr>
                <a:defRPr/>
              </a:pPr>
              <a:t>44</a:t>
            </a:fld>
            <a:endParaRPr lang="en-US"/>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366" name="Object 5"/>
          <p:cNvGraphicFramePr>
            <a:graphicFrameLocks noChangeAspect="1"/>
          </p:cNvGraphicFramePr>
          <p:nvPr/>
        </p:nvGraphicFramePr>
        <p:xfrm>
          <a:off x="611188" y="3357563"/>
          <a:ext cx="3843337" cy="2808287"/>
        </p:xfrm>
        <a:graphic>
          <a:graphicData uri="http://schemas.openxmlformats.org/presentationml/2006/ole">
            <mc:AlternateContent xmlns:mc="http://schemas.openxmlformats.org/markup-compatibility/2006">
              <mc:Choice xmlns:v="urn:schemas-microsoft-com:vml" Requires="v">
                <p:oleObj spid="_x0000_s81930" name="Microsoft Drawing 1.01" r:id="rId4" imgW="5200650" imgH="3800475" progId="MSDraw.1.01">
                  <p:embed/>
                </p:oleObj>
              </mc:Choice>
              <mc:Fallback>
                <p:oleObj name="Microsoft Drawing 1.01" r:id="rId4" imgW="5200650" imgH="3800475"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357563"/>
                        <a:ext cx="3843337" cy="280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368" name="Object 7"/>
          <p:cNvGraphicFramePr>
            <a:graphicFrameLocks noChangeAspect="1"/>
          </p:cNvGraphicFramePr>
          <p:nvPr/>
        </p:nvGraphicFramePr>
        <p:xfrm>
          <a:off x="5076825" y="3357563"/>
          <a:ext cx="3503613" cy="2713037"/>
        </p:xfrm>
        <a:graphic>
          <a:graphicData uri="http://schemas.openxmlformats.org/presentationml/2006/ole">
            <mc:AlternateContent xmlns:mc="http://schemas.openxmlformats.org/markup-compatibility/2006">
              <mc:Choice xmlns:v="urn:schemas-microsoft-com:vml" Requires="v">
                <p:oleObj spid="_x0000_s81931" name="Microsoft Drawing 1.01" r:id="rId6" imgW="4960800" imgH="3840120" progId="MSDraw.1.01">
                  <p:embed/>
                </p:oleObj>
              </mc:Choice>
              <mc:Fallback>
                <p:oleObj name="Microsoft Drawing 1.01" r:id="rId6" imgW="4960800" imgH="3840120" progId="MSDraw.1.0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357563"/>
                        <a:ext cx="3503613" cy="271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a:off x="4643438" y="3213100"/>
            <a:ext cx="0" cy="2952750"/>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 (cont'd)</a:t>
            </a:r>
          </a:p>
        </p:txBody>
      </p:sp>
      <p:sp>
        <p:nvSpPr>
          <p:cNvPr id="16387"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The joint probability of variables </a:t>
            </a:r>
          </a:p>
          <a:p>
            <a:pPr lvl="1" algn="just"/>
            <a:r>
              <a:rPr lang="en-US" sz="2200" smtClean="0">
                <a:latin typeface="Times New Roman" pitchFamily="18" charset="0"/>
                <a:cs typeface="Times New Roman" pitchFamily="18" charset="0"/>
              </a:rPr>
              <a:t>Join tuples in CPTs and multiply conditional probabilities</a:t>
            </a:r>
          </a:p>
          <a:p>
            <a:pPr lvl="1" algn="just"/>
            <a:r>
              <a:rPr lang="en-US" sz="2200" smtClean="0">
                <a:latin typeface="Times New Roman" pitchFamily="18" charset="0"/>
                <a:cs typeface="Times New Roman" pitchFamily="18" charset="0"/>
              </a:rPr>
              <a:t>Variable elimination</a:t>
            </a:r>
          </a:p>
        </p:txBody>
      </p:sp>
      <p:sp>
        <p:nvSpPr>
          <p:cNvPr id="4" name="Slide Number Placeholder 3"/>
          <p:cNvSpPr>
            <a:spLocks noGrp="1"/>
          </p:cNvSpPr>
          <p:nvPr>
            <p:ph type="sldNum" sz="quarter" idx="11"/>
          </p:nvPr>
        </p:nvSpPr>
        <p:spPr/>
        <p:txBody>
          <a:bodyPr/>
          <a:lstStyle/>
          <a:p>
            <a:pPr>
              <a:defRPr/>
            </a:pPr>
            <a:fld id="{70CBCC6D-7D12-4EEF-8B14-9537587533CD}" type="slidenum">
              <a:rPr lang="en-US" smtClean="0"/>
              <a:pPr>
                <a:defRPr/>
              </a:pPr>
              <a:t>45</a:t>
            </a:fld>
            <a:endParaRPr lang="en-US"/>
          </a:p>
        </p:txBody>
      </p:sp>
      <p:graphicFrame>
        <p:nvGraphicFramePr>
          <p:cNvPr id="16389" name="Object 4"/>
          <p:cNvGraphicFramePr>
            <a:graphicFrameLocks noChangeAspect="1"/>
          </p:cNvGraphicFramePr>
          <p:nvPr/>
        </p:nvGraphicFramePr>
        <p:xfrm>
          <a:off x="250825" y="3260725"/>
          <a:ext cx="3503613" cy="2713038"/>
        </p:xfrm>
        <a:graphic>
          <a:graphicData uri="http://schemas.openxmlformats.org/presentationml/2006/ole">
            <mc:AlternateContent xmlns:mc="http://schemas.openxmlformats.org/markup-compatibility/2006">
              <mc:Choice xmlns:v="urn:schemas-microsoft-com:vml" Requires="v">
                <p:oleObj spid="_x0000_s82954" name="Microsoft Drawing 1.01" r:id="rId4" imgW="4960800" imgH="3840120" progId="MSDraw.1.01">
                  <p:embed/>
                </p:oleObj>
              </mc:Choice>
              <mc:Fallback>
                <p:oleObj name="Microsoft Drawing 1.01" r:id="rId4" imgW="4960800" imgH="3840120" progId="MSDraw.1.0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60725"/>
                        <a:ext cx="3503613" cy="271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a:off x="3563938" y="3141663"/>
            <a:ext cx="0" cy="2951162"/>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6391"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639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6393" name="Object 9"/>
          <p:cNvGraphicFramePr>
            <a:graphicFrameLocks noChangeAspect="1"/>
          </p:cNvGraphicFramePr>
          <p:nvPr/>
        </p:nvGraphicFramePr>
        <p:xfrm>
          <a:off x="3779838" y="3046413"/>
          <a:ext cx="5256212" cy="3033712"/>
        </p:xfrm>
        <a:graphic>
          <a:graphicData uri="http://schemas.openxmlformats.org/presentationml/2006/ole">
            <mc:AlternateContent xmlns:mc="http://schemas.openxmlformats.org/markup-compatibility/2006">
              <mc:Choice xmlns:v="urn:schemas-microsoft-com:vml" Requires="v">
                <p:oleObj spid="_x0000_s82955" name="Microsoft Drawing 1.01" r:id="rId6" imgW="8540640" imgH="4673520" progId="MSDraw.1.01">
                  <p:embed/>
                </p:oleObj>
              </mc:Choice>
              <mc:Fallback>
                <p:oleObj name="Microsoft Drawing 1.01" r:id="rId6" imgW="8540640" imgH="4673520" progId="MSDraw.1.01">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3046413"/>
                        <a:ext cx="5256212" cy="303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75000"/>
                  </a:schemeClr>
                </a:solidFill>
                <a:latin typeface="Times New Roman" pitchFamily="18" charset="0"/>
              </a:rPr>
              <a:t>Introduction</a:t>
            </a:r>
          </a:p>
          <a:p>
            <a:pPr algn="just" eaLnBrk="1" hangingPunct="1"/>
            <a:r>
              <a:rPr lang="en-US" altLang="zh-CN" sz="3200" dirty="0" smtClean="0">
                <a:solidFill>
                  <a:schemeClr val="bg1">
                    <a:lumMod val="75000"/>
                  </a:schemeClr>
                </a:solidFill>
                <a:latin typeface="Times New Roman" pitchFamily="18" charset="0"/>
              </a:rPr>
              <a:t>Uncertain Data Model</a:t>
            </a:r>
          </a:p>
          <a:p>
            <a:pPr algn="just" eaLnBrk="1" hangingPunct="1"/>
            <a:r>
              <a:rPr lang="en-US" altLang="zh-CN" sz="3200" dirty="0" smtClean="0">
                <a:solidFill>
                  <a:schemeClr val="bg1">
                    <a:lumMod val="75000"/>
                  </a:schemeClr>
                </a:solidFill>
                <a:latin typeface="Times New Roman" pitchFamily="18" charset="0"/>
              </a:rPr>
              <a:t>Possible Worlds</a:t>
            </a:r>
          </a:p>
          <a:p>
            <a:pPr algn="just" eaLnBrk="1" hangingPunct="1"/>
            <a:r>
              <a:rPr lang="en-US" altLang="zh-CN" sz="3200" dirty="0" smtClean="0">
                <a:solidFill>
                  <a:schemeClr val="bg1">
                    <a:lumMod val="75000"/>
                  </a:schemeClr>
                </a:solidFill>
                <a:latin typeface="Times New Roman" pitchFamily="18" charset="0"/>
              </a:rPr>
              <a:t>Correlated Uncertain Data </a:t>
            </a:r>
          </a:p>
          <a:p>
            <a:pPr algn="just" eaLnBrk="1" hangingPunct="1"/>
            <a:r>
              <a:rPr lang="en-US" altLang="zh-CN" sz="3200" dirty="0" smtClean="0">
                <a:latin typeface="Times New Roman" pitchFamily="18" charset="0"/>
              </a:rPr>
              <a:t>Summary</a:t>
            </a: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3742665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Summary</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In different real applications, data uncertainty can have different representations</a:t>
            </a:r>
          </a:p>
          <a:p>
            <a:pPr algn="just" eaLnBrk="1" hangingPunct="1"/>
            <a:r>
              <a:rPr lang="en-US" altLang="zh-CN" sz="3200" dirty="0" smtClean="0">
                <a:latin typeface="Times New Roman" pitchFamily="18" charset="0"/>
              </a:rPr>
              <a:t>Attribute uncertainty vs. tuple uncertainty</a:t>
            </a:r>
          </a:p>
          <a:p>
            <a:pPr lvl="1" algn="just" eaLnBrk="1" hangingPunct="1"/>
            <a:r>
              <a:rPr lang="en-US" altLang="zh-CN" sz="2800" dirty="0" smtClean="0">
                <a:latin typeface="Times New Roman" pitchFamily="18" charset="0"/>
              </a:rPr>
              <a:t>Uncertain databases (spatial representation)</a:t>
            </a:r>
          </a:p>
          <a:p>
            <a:pPr lvl="1" algn="just" eaLnBrk="1" hangingPunct="1"/>
            <a:r>
              <a:rPr lang="en-US" altLang="zh-CN" sz="2800" dirty="0" smtClean="0">
                <a:latin typeface="Times New Roman" pitchFamily="18" charset="0"/>
              </a:rPr>
              <a:t>Probabilistic database (relational representation)</a:t>
            </a:r>
          </a:p>
          <a:p>
            <a:pPr algn="just" eaLnBrk="1" hangingPunct="1"/>
            <a:r>
              <a:rPr lang="en-US" altLang="zh-CN" sz="3200" dirty="0" smtClean="0">
                <a:latin typeface="Times New Roman" pitchFamily="18" charset="0"/>
              </a:rPr>
              <a:t>Possible worlds semantics</a:t>
            </a:r>
          </a:p>
          <a:p>
            <a:pPr lvl="1" algn="just" eaLnBrk="1" hangingPunct="1"/>
            <a:r>
              <a:rPr lang="en-US" altLang="zh-CN" sz="2800" dirty="0" smtClean="0">
                <a:latin typeface="Times New Roman" pitchFamily="18" charset="0"/>
              </a:rPr>
              <a:t>A possible instance of the database that can appear in the real world</a:t>
            </a:r>
          </a:p>
          <a:p>
            <a:pPr algn="just" eaLnBrk="1" hangingPunct="1"/>
            <a:endParaRPr lang="en-US" altLang="zh-CN" sz="3200" dirty="0" smtClean="0">
              <a:latin typeface="Times New Roman" pitchFamily="18" charset="0"/>
            </a:endParaRPr>
          </a:p>
          <a:p>
            <a:pPr algn="just" eaLnBrk="1" hangingPunct="1"/>
            <a:endParaRPr lang="en-US" altLang="zh-CN" sz="3200" dirty="0" smtClean="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3781866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Summary (cont'd)</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Correlated uncertainty</a:t>
            </a:r>
          </a:p>
          <a:p>
            <a:pPr lvl="1" algn="just" eaLnBrk="1" hangingPunct="1"/>
            <a:r>
              <a:rPr lang="en-US" altLang="zh-CN" sz="2800" dirty="0" smtClean="0">
                <a:latin typeface="Times New Roman" pitchFamily="18" charset="0"/>
              </a:rPr>
              <a:t>Graphical model</a:t>
            </a:r>
          </a:p>
          <a:p>
            <a:pPr lvl="2" algn="just" eaLnBrk="1" hangingPunct="1"/>
            <a:r>
              <a:rPr lang="en-US" altLang="zh-CN" sz="2400" dirty="0" err="1" smtClean="0">
                <a:latin typeface="Times New Roman" pitchFamily="18" charset="0"/>
              </a:rPr>
              <a:t>Markovian</a:t>
            </a:r>
            <a:r>
              <a:rPr lang="en-US" altLang="zh-CN" sz="2400" dirty="0" smtClean="0">
                <a:latin typeface="Times New Roman" pitchFamily="18" charset="0"/>
              </a:rPr>
              <a:t> model</a:t>
            </a:r>
          </a:p>
          <a:p>
            <a:pPr lvl="2" algn="just" eaLnBrk="1" hangingPunct="1"/>
            <a:r>
              <a:rPr lang="en-US" altLang="zh-CN" sz="2400" dirty="0" smtClean="0">
                <a:latin typeface="Times New Roman" pitchFamily="18" charset="0"/>
              </a:rPr>
              <a:t>Bayesian network</a:t>
            </a:r>
          </a:p>
          <a:p>
            <a:pPr lvl="2" algn="just" eaLnBrk="1" hangingPunct="1"/>
            <a:r>
              <a:rPr lang="en-US" altLang="zh-CN" sz="2400" dirty="0" smtClean="0">
                <a:latin typeface="Times New Roman" pitchFamily="18" charset="0"/>
                <a:ea typeface="宋体" pitchFamily="2" charset="-122"/>
              </a:rPr>
              <a:t>Conditional random fields</a:t>
            </a:r>
          </a:p>
          <a:p>
            <a:pPr lvl="1" algn="just" eaLnBrk="1" hangingPunct="1"/>
            <a:r>
              <a:rPr lang="en-US" altLang="zh-CN" sz="2800" dirty="0" smtClean="0">
                <a:latin typeface="Times New Roman" pitchFamily="18" charset="0"/>
              </a:rPr>
              <a:t>Calculation of the joint probability in graphical model</a:t>
            </a:r>
          </a:p>
          <a:p>
            <a:pPr lvl="2" algn="just" eaLnBrk="1" hangingPunct="1"/>
            <a:r>
              <a:rPr lang="en-US" altLang="zh-CN" sz="2400" dirty="0" smtClean="0">
                <a:latin typeface="Times New Roman" pitchFamily="18" charset="0"/>
              </a:rPr>
              <a:t>Junction tree algorithm</a:t>
            </a:r>
          </a:p>
          <a:p>
            <a:pPr lvl="1" algn="just" eaLnBrk="1" hangingPunct="1"/>
            <a:r>
              <a:rPr lang="en-US" altLang="zh-CN" sz="2800" dirty="0" smtClean="0">
                <a:latin typeface="Times New Roman" pitchFamily="18" charset="0"/>
              </a:rPr>
              <a:t>Uncertainty with local correlations</a:t>
            </a:r>
          </a:p>
          <a:p>
            <a:pPr algn="just" eaLnBrk="1" hangingPunct="1"/>
            <a:endParaRPr lang="en-US" altLang="zh-CN" sz="3200" dirty="0" smtClean="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293822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Introduction (cont'd)</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For example, noisy sensory data:</a:t>
            </a:r>
            <a:endParaRPr lang="en-US" altLang="zh-CN" sz="3200" dirty="0">
              <a:latin typeface="Times New Roman" pitchFamily="18" charset="0"/>
            </a:endParaRPr>
          </a:p>
          <a:p>
            <a:pPr lvl="1" algn="just" eaLnBrk="1" hangingPunct="1"/>
            <a:r>
              <a:rPr lang="en-US" altLang="zh-CN" sz="2800" dirty="0" smtClean="0">
                <a:latin typeface="Times New Roman" pitchFamily="18" charset="0"/>
              </a:rPr>
              <a:t>Temperature</a:t>
            </a:r>
          </a:p>
          <a:p>
            <a:pPr lvl="2" algn="just" eaLnBrk="1" hangingPunct="1"/>
            <a:r>
              <a:rPr lang="en-US" altLang="zh-CN" sz="2400" dirty="0" smtClean="0">
                <a:latin typeface="Times New Roman" pitchFamily="18" charset="0"/>
              </a:rPr>
              <a:t>Uncertainty interval</a:t>
            </a:r>
          </a:p>
          <a:p>
            <a:pPr marL="671512" lvl="2" indent="0" algn="just" eaLnBrk="1" hangingPunct="1">
              <a:buNone/>
            </a:pPr>
            <a:r>
              <a:rPr lang="en-US" altLang="zh-CN" sz="2400" dirty="0" smtClean="0">
                <a:latin typeface="Times New Roman" pitchFamily="18" charset="0"/>
              </a:rPr>
              <a:t>     [</a:t>
            </a:r>
            <a:r>
              <a:rPr lang="en-US" altLang="zh-CN" sz="2400" i="1" dirty="0" err="1" smtClean="0">
                <a:latin typeface="Times New Roman" pitchFamily="18" charset="0"/>
              </a:rPr>
              <a:t>min_T</a:t>
            </a:r>
            <a:r>
              <a:rPr lang="en-US" altLang="zh-CN" sz="2400" dirty="0" smtClean="0">
                <a:latin typeface="Times New Roman" pitchFamily="18" charset="0"/>
              </a:rPr>
              <a:t>, </a:t>
            </a:r>
            <a:r>
              <a:rPr lang="en-US" altLang="zh-CN" sz="2400" i="1" dirty="0" err="1" smtClean="0">
                <a:latin typeface="Times New Roman" pitchFamily="18" charset="0"/>
              </a:rPr>
              <a:t>max_T</a:t>
            </a:r>
            <a:r>
              <a:rPr lang="en-US" altLang="zh-CN" sz="2400" dirty="0" smtClean="0">
                <a:latin typeface="Times New Roman" pitchFamily="18" charset="0"/>
              </a:rPr>
              <a:t>]</a:t>
            </a:r>
          </a:p>
          <a:p>
            <a:pPr lvl="2" algn="just" eaLnBrk="1" hangingPunct="1"/>
            <a:r>
              <a:rPr lang="en-US" altLang="zh-CN" sz="2400" dirty="0" smtClean="0">
                <a:latin typeface="Times New Roman" pitchFamily="18" charset="0"/>
              </a:rPr>
              <a:t>Within the interval,</a:t>
            </a:r>
          </a:p>
          <a:p>
            <a:pPr marL="671512" lvl="2" indent="0" algn="just" eaLnBrk="1" hangingPunct="1">
              <a:buNone/>
            </a:pPr>
            <a:r>
              <a:rPr lang="en-US" altLang="zh-CN" sz="2400" dirty="0">
                <a:latin typeface="Times New Roman" pitchFamily="18" charset="0"/>
              </a:rPr>
              <a:t> </a:t>
            </a:r>
            <a:r>
              <a:rPr lang="en-US" altLang="zh-CN" sz="2400" dirty="0" smtClean="0">
                <a:latin typeface="Times New Roman" pitchFamily="18" charset="0"/>
              </a:rPr>
              <a:t>    discrete samples can</a:t>
            </a:r>
          </a:p>
          <a:p>
            <a:pPr marL="671512" lvl="2" indent="0" algn="just" eaLnBrk="1" hangingPunct="1">
              <a:buNone/>
            </a:pPr>
            <a:r>
              <a:rPr lang="en-US" altLang="zh-CN" sz="2400" dirty="0">
                <a:latin typeface="Times New Roman" pitchFamily="18" charset="0"/>
              </a:rPr>
              <a:t> </a:t>
            </a:r>
            <a:r>
              <a:rPr lang="en-US" altLang="zh-CN" sz="2400" dirty="0" smtClean="0">
                <a:latin typeface="Times New Roman" pitchFamily="18" charset="0"/>
              </a:rPr>
              <a:t>    reflect the probabilistic</a:t>
            </a:r>
          </a:p>
          <a:p>
            <a:pPr marL="671512" lvl="2" indent="0" algn="just" eaLnBrk="1" hangingPunct="1">
              <a:buNone/>
            </a:pPr>
            <a:r>
              <a:rPr lang="en-US" altLang="zh-CN" sz="2400" dirty="0">
                <a:latin typeface="Times New Roman" pitchFamily="18" charset="0"/>
              </a:rPr>
              <a:t> </a:t>
            </a:r>
            <a:r>
              <a:rPr lang="en-US" altLang="zh-CN" sz="2400" dirty="0" smtClean="0">
                <a:latin typeface="Times New Roman" pitchFamily="18" charset="0"/>
              </a:rPr>
              <a:t>    distribution of the real</a:t>
            </a:r>
          </a:p>
          <a:p>
            <a:pPr marL="671512" lvl="2" indent="0" algn="just" eaLnBrk="1" hangingPunct="1">
              <a:buNone/>
            </a:pPr>
            <a:r>
              <a:rPr lang="en-US" altLang="zh-CN" sz="2400" dirty="0">
                <a:latin typeface="Times New Roman" pitchFamily="18" charset="0"/>
              </a:rPr>
              <a:t> </a:t>
            </a:r>
            <a:r>
              <a:rPr lang="en-US" altLang="zh-CN" sz="2400" dirty="0" smtClean="0">
                <a:latin typeface="Times New Roman" pitchFamily="18" charset="0"/>
              </a:rPr>
              <a:t>    temperature value</a:t>
            </a:r>
          </a:p>
        </p:txBody>
      </p:sp>
      <p:grpSp>
        <p:nvGrpSpPr>
          <p:cNvPr id="56" name="Group 55"/>
          <p:cNvGrpSpPr/>
          <p:nvPr/>
        </p:nvGrpSpPr>
        <p:grpSpPr>
          <a:xfrm>
            <a:off x="4665700" y="2304346"/>
            <a:ext cx="4174061" cy="2648654"/>
            <a:chOff x="4665700" y="1618546"/>
            <a:chExt cx="4174061" cy="2648654"/>
          </a:xfrm>
        </p:grpSpPr>
        <p:grpSp>
          <p:nvGrpSpPr>
            <p:cNvPr id="10" name="Group 9"/>
            <p:cNvGrpSpPr/>
            <p:nvPr/>
          </p:nvGrpSpPr>
          <p:grpSpPr>
            <a:xfrm>
              <a:off x="4989196" y="1970988"/>
              <a:ext cx="2438960" cy="1942389"/>
              <a:chOff x="4038600" y="1186934"/>
              <a:chExt cx="2286000" cy="1937266"/>
            </a:xfrm>
          </p:grpSpPr>
          <p:cxnSp>
            <p:nvCxnSpPr>
              <p:cNvPr id="3" name="Straight Arrow Connector 2"/>
              <p:cNvCxnSpPr/>
              <p:nvPr/>
            </p:nvCxnSpPr>
            <p:spPr>
              <a:xfrm>
                <a:off x="4038600" y="3124200"/>
                <a:ext cx="22860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1186934"/>
                <a:ext cx="0" cy="193726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428156" y="3728711"/>
              <a:ext cx="141160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temperature</a:t>
              </a:r>
              <a:endParaRPr lang="en-US" b="1" dirty="0">
                <a:latin typeface="Times New Roman" pitchFamily="18" charset="0"/>
                <a:ea typeface="Tahoma" pitchFamily="34" charset="0"/>
                <a:cs typeface="Times New Roman" pitchFamily="18" charset="0"/>
              </a:endParaRPr>
            </a:p>
          </p:txBody>
        </p:sp>
        <p:sp>
          <p:nvSpPr>
            <p:cNvPr id="13" name="Freeform 12"/>
            <p:cNvSpPr/>
            <p:nvPr/>
          </p:nvSpPr>
          <p:spPr>
            <a:xfrm>
              <a:off x="5234584" y="2222925"/>
              <a:ext cx="1766807" cy="1265518"/>
            </a:xfrm>
            <a:custGeom>
              <a:avLst/>
              <a:gdLst>
                <a:gd name="connsiteX0" fmla="*/ 0 w 1766807"/>
                <a:gd name="connsiteY0" fmla="*/ 1618060 h 1618060"/>
                <a:gd name="connsiteX1" fmla="*/ 433953 w 1766807"/>
                <a:gd name="connsiteY1" fmla="*/ 409192 h 1618060"/>
                <a:gd name="connsiteX2" fmla="*/ 1022889 w 1766807"/>
                <a:gd name="connsiteY2" fmla="*/ 68229 h 1618060"/>
                <a:gd name="connsiteX3" fmla="*/ 1766807 w 1766807"/>
                <a:gd name="connsiteY3" fmla="*/ 1618060 h 1618060"/>
              </a:gdLst>
              <a:ahLst/>
              <a:cxnLst>
                <a:cxn ang="0">
                  <a:pos x="connsiteX0" y="connsiteY0"/>
                </a:cxn>
                <a:cxn ang="0">
                  <a:pos x="connsiteX1" y="connsiteY1"/>
                </a:cxn>
                <a:cxn ang="0">
                  <a:pos x="connsiteX2" y="connsiteY2"/>
                </a:cxn>
                <a:cxn ang="0">
                  <a:pos x="connsiteX3" y="connsiteY3"/>
                </a:cxn>
              </a:cxnLst>
              <a:rect l="l" t="t" r="r" b="b"/>
              <a:pathLst>
                <a:path w="1766807" h="1618060">
                  <a:moveTo>
                    <a:pt x="0" y="1618060"/>
                  </a:moveTo>
                  <a:cubicBezTo>
                    <a:pt x="131736" y="1142778"/>
                    <a:pt x="263472" y="667497"/>
                    <a:pt x="433953" y="409192"/>
                  </a:cubicBezTo>
                  <a:cubicBezTo>
                    <a:pt x="604434" y="150887"/>
                    <a:pt x="800747" y="-133249"/>
                    <a:pt x="1022889" y="68229"/>
                  </a:cubicBezTo>
                  <a:cubicBezTo>
                    <a:pt x="1245031" y="269707"/>
                    <a:pt x="1766807" y="1618060"/>
                    <a:pt x="1766807" y="161806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665700" y="1618546"/>
              <a:ext cx="1167948"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frequency</a:t>
              </a:r>
            </a:p>
          </p:txBody>
        </p:sp>
        <p:cxnSp>
          <p:nvCxnSpPr>
            <p:cNvPr id="17" name="Straight Connector 16"/>
            <p:cNvCxnSpPr/>
            <p:nvPr/>
          </p:nvCxnSpPr>
          <p:spPr>
            <a:xfrm flipH="1">
              <a:off x="6085701" y="1970989"/>
              <a:ext cx="1084" cy="19372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882385" y="3780918"/>
              <a:ext cx="104001" cy="120134"/>
              <a:chOff x="4821198" y="4343400"/>
              <a:chExt cx="208002" cy="304800"/>
            </a:xfrm>
          </p:grpSpPr>
          <p:cxnSp>
            <p:nvCxnSpPr>
              <p:cNvPr id="19" name="Straight Connector 18"/>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138786" y="3790616"/>
              <a:ext cx="104001" cy="120134"/>
              <a:chOff x="4821198" y="4343400"/>
              <a:chExt cx="208002" cy="304800"/>
            </a:xfrm>
          </p:grpSpPr>
          <p:cxnSp>
            <p:nvCxnSpPr>
              <p:cNvPr id="26" name="Straight Connector 25"/>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034785" y="3788645"/>
              <a:ext cx="104001" cy="120134"/>
              <a:chOff x="4821198" y="4343400"/>
              <a:chExt cx="208002" cy="304800"/>
            </a:xfrm>
          </p:grpSpPr>
          <p:cxnSp>
            <p:nvCxnSpPr>
              <p:cNvPr id="29" name="Straight Connector 28"/>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543985" y="3793243"/>
              <a:ext cx="104001" cy="120134"/>
              <a:chOff x="4821198" y="4343400"/>
              <a:chExt cx="208002" cy="304800"/>
            </a:xfrm>
          </p:grpSpPr>
          <p:cxnSp>
            <p:nvCxnSpPr>
              <p:cNvPr id="32" name="Straight Connector 31"/>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653785" y="3792542"/>
              <a:ext cx="104001" cy="120134"/>
              <a:chOff x="4821198" y="4343400"/>
              <a:chExt cx="208002" cy="304800"/>
            </a:xfrm>
          </p:grpSpPr>
          <p:cxnSp>
            <p:nvCxnSpPr>
              <p:cNvPr id="35" name="Straight Connector 34"/>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976986" y="3793243"/>
              <a:ext cx="104001" cy="120134"/>
              <a:chOff x="4821198" y="4343400"/>
              <a:chExt cx="208002" cy="304800"/>
            </a:xfrm>
          </p:grpSpPr>
          <p:cxnSp>
            <p:nvCxnSpPr>
              <p:cNvPr id="38" name="Straight Connector 37"/>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196585" y="3790616"/>
              <a:ext cx="104001" cy="120134"/>
              <a:chOff x="4821198" y="4343400"/>
              <a:chExt cx="208002" cy="304800"/>
            </a:xfrm>
          </p:grpSpPr>
          <p:cxnSp>
            <p:nvCxnSpPr>
              <p:cNvPr id="41" name="Straight Connector 40"/>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a:off x="5219698" y="3488443"/>
              <a:ext cx="0" cy="4126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18114" y="3488442"/>
              <a:ext cx="0" cy="41260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853566" y="3897868"/>
              <a:ext cx="800219"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min_T</a:t>
              </a:r>
              <a:endParaRPr lang="en-US" i="1" dirty="0">
                <a:latin typeface="Times New Roman" pitchFamily="18" charset="0"/>
                <a:ea typeface="Tahoma" pitchFamily="34" charset="0"/>
                <a:cs typeface="Times New Roman" pitchFamily="18" charset="0"/>
              </a:endParaRPr>
            </a:p>
          </p:txBody>
        </p:sp>
        <p:sp>
          <p:nvSpPr>
            <p:cNvPr id="48" name="TextBox 47"/>
            <p:cNvSpPr txBox="1"/>
            <p:nvPr/>
          </p:nvSpPr>
          <p:spPr>
            <a:xfrm>
              <a:off x="6578357" y="3897868"/>
              <a:ext cx="813043"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max_T</a:t>
              </a:r>
              <a:endParaRPr lang="en-US" i="1" dirty="0">
                <a:latin typeface="Times New Roman" pitchFamily="18" charset="0"/>
                <a:ea typeface="Tahoma" pitchFamily="34" charset="0"/>
                <a:cs typeface="Times New Roman" pitchFamily="18" charset="0"/>
              </a:endParaRPr>
            </a:p>
          </p:txBody>
        </p:sp>
        <p:cxnSp>
          <p:nvCxnSpPr>
            <p:cNvPr id="50" name="Straight Connector 49"/>
            <p:cNvCxnSpPr/>
            <p:nvPr/>
          </p:nvCxnSpPr>
          <p:spPr>
            <a:xfrm flipV="1">
              <a:off x="6647986" y="2855684"/>
              <a:ext cx="591014" cy="873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48478" y="2855684"/>
              <a:ext cx="832509" cy="87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32478" y="2486352"/>
              <a:ext cx="928459"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samples</a:t>
              </a:r>
              <a:endParaRPr lang="en-US" dirty="0">
                <a:latin typeface="Times New Roman" pitchFamily="18" charset="0"/>
                <a:ea typeface="Tahoma" pitchFamily="34" charset="0"/>
                <a:cs typeface="Times New Roman" pitchFamily="18" charset="0"/>
              </a:endParaRPr>
            </a:p>
          </p:txBody>
        </p:sp>
        <p:grpSp>
          <p:nvGrpSpPr>
            <p:cNvPr id="59" name="Group 58"/>
            <p:cNvGrpSpPr/>
            <p:nvPr/>
          </p:nvGrpSpPr>
          <p:grpSpPr>
            <a:xfrm>
              <a:off x="6019800" y="3766066"/>
              <a:ext cx="104001" cy="120134"/>
              <a:chOff x="4821198" y="4343400"/>
              <a:chExt cx="208002" cy="304800"/>
            </a:xfrm>
          </p:grpSpPr>
          <p:cxnSp>
            <p:nvCxnSpPr>
              <p:cNvPr id="60" name="Straight Connector 59"/>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6096000" y="3766066"/>
              <a:ext cx="104001" cy="120134"/>
              <a:chOff x="4821198" y="4343400"/>
              <a:chExt cx="208002" cy="304800"/>
            </a:xfrm>
          </p:grpSpPr>
          <p:cxnSp>
            <p:nvCxnSpPr>
              <p:cNvPr id="63" name="Straight Connector 62"/>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915799" y="3766066"/>
              <a:ext cx="104001" cy="120134"/>
              <a:chOff x="4821198" y="4343400"/>
              <a:chExt cx="208002" cy="304800"/>
            </a:xfrm>
          </p:grpSpPr>
          <p:cxnSp>
            <p:nvCxnSpPr>
              <p:cNvPr id="66" name="Straight Connector 65"/>
              <p:cNvCxnSpPr/>
              <p:nvPr/>
            </p:nvCxnSpPr>
            <p:spPr>
              <a:xfrm flipH="1">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21198" y="4343400"/>
                <a:ext cx="208002" cy="30480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6034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Introduction (cont'd)</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According to some model </a:t>
            </a:r>
            <a:r>
              <a:rPr lang="en-US" altLang="zh-CN" sz="3200" dirty="0">
                <a:latin typeface="Times New Roman" pitchFamily="18" charset="0"/>
              </a:rPr>
              <a:t>of sensor data, </a:t>
            </a:r>
            <a:r>
              <a:rPr lang="en-US" altLang="zh-CN" sz="3200" dirty="0" smtClean="0">
                <a:latin typeface="Times New Roman" pitchFamily="18" charset="0"/>
              </a:rPr>
              <a:t>samples </a:t>
            </a:r>
            <a:r>
              <a:rPr lang="en-US" altLang="zh-CN" sz="3200" dirty="0" smtClean="0">
                <a:latin typeface="Times New Roman" pitchFamily="18" charset="0"/>
                <a:cs typeface="+mn-cs"/>
              </a:rPr>
              <a:t>can </a:t>
            </a:r>
            <a:r>
              <a:rPr lang="en-US" altLang="zh-CN" sz="3200" dirty="0">
                <a:latin typeface="Times New Roman" pitchFamily="18" charset="0"/>
                <a:cs typeface="+mn-cs"/>
              </a:rPr>
              <a:t>follow </a:t>
            </a:r>
            <a:r>
              <a:rPr lang="en-US" altLang="zh-CN" sz="3200" dirty="0" smtClean="0">
                <a:latin typeface="Times New Roman" pitchFamily="18" charset="0"/>
                <a:cs typeface="+mn-cs"/>
              </a:rPr>
              <a:t>continuous distributions</a:t>
            </a:r>
          </a:p>
          <a:p>
            <a:pPr lvl="1" algn="just" eaLnBrk="1" hangingPunct="1"/>
            <a:r>
              <a:rPr lang="en-US" altLang="zh-CN" sz="2800" dirty="0" smtClean="0">
                <a:latin typeface="Times New Roman" pitchFamily="18" charset="0"/>
                <a:cs typeface="+mn-cs"/>
              </a:rPr>
              <a:t>E.g., Uniform or </a:t>
            </a:r>
            <a:r>
              <a:rPr lang="en-US" altLang="zh-CN" sz="2800" dirty="0">
                <a:latin typeface="Times New Roman" pitchFamily="18" charset="0"/>
                <a:cs typeface="+mn-cs"/>
              </a:rPr>
              <a:t>Gaussian distribution</a:t>
            </a:r>
          </a:p>
        </p:txBody>
      </p:sp>
      <p:grpSp>
        <p:nvGrpSpPr>
          <p:cNvPr id="46" name="Group 45"/>
          <p:cNvGrpSpPr/>
          <p:nvPr/>
        </p:nvGrpSpPr>
        <p:grpSpPr>
          <a:xfrm>
            <a:off x="381000" y="3071480"/>
            <a:ext cx="4174061" cy="2648654"/>
            <a:chOff x="381000" y="3200400"/>
            <a:chExt cx="4174061" cy="2648654"/>
          </a:xfrm>
        </p:grpSpPr>
        <p:grpSp>
          <p:nvGrpSpPr>
            <p:cNvPr id="10" name="Group 9"/>
            <p:cNvGrpSpPr/>
            <p:nvPr/>
          </p:nvGrpSpPr>
          <p:grpSpPr>
            <a:xfrm>
              <a:off x="704496" y="3552842"/>
              <a:ext cx="2438960" cy="1942389"/>
              <a:chOff x="4038600" y="1186934"/>
              <a:chExt cx="2286000" cy="1937266"/>
            </a:xfrm>
          </p:grpSpPr>
          <p:cxnSp>
            <p:nvCxnSpPr>
              <p:cNvPr id="3" name="Straight Arrow Connector 2"/>
              <p:cNvCxnSpPr/>
              <p:nvPr/>
            </p:nvCxnSpPr>
            <p:spPr>
              <a:xfrm>
                <a:off x="4038600" y="3124200"/>
                <a:ext cx="22860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1186934"/>
                <a:ext cx="0" cy="193726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143456" y="5310565"/>
              <a:ext cx="141160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temperature</a:t>
              </a:r>
              <a:endParaRPr lang="en-US" b="1" dirty="0">
                <a:latin typeface="Times New Roman" pitchFamily="18" charset="0"/>
                <a:ea typeface="Tahoma" pitchFamily="34" charset="0"/>
                <a:cs typeface="Times New Roman" pitchFamily="18" charset="0"/>
              </a:endParaRPr>
            </a:p>
          </p:txBody>
        </p:sp>
        <p:sp>
          <p:nvSpPr>
            <p:cNvPr id="13" name="Freeform 12"/>
            <p:cNvSpPr/>
            <p:nvPr/>
          </p:nvSpPr>
          <p:spPr>
            <a:xfrm>
              <a:off x="937978" y="4521475"/>
              <a:ext cx="1766807" cy="834403"/>
            </a:xfrm>
            <a:custGeom>
              <a:avLst/>
              <a:gdLst>
                <a:gd name="connsiteX0" fmla="*/ 0 w 1766807"/>
                <a:gd name="connsiteY0" fmla="*/ 1618060 h 1618060"/>
                <a:gd name="connsiteX1" fmla="*/ 433953 w 1766807"/>
                <a:gd name="connsiteY1" fmla="*/ 409192 h 1618060"/>
                <a:gd name="connsiteX2" fmla="*/ 1022889 w 1766807"/>
                <a:gd name="connsiteY2" fmla="*/ 68229 h 1618060"/>
                <a:gd name="connsiteX3" fmla="*/ 1766807 w 1766807"/>
                <a:gd name="connsiteY3" fmla="*/ 1618060 h 1618060"/>
              </a:gdLst>
              <a:ahLst/>
              <a:cxnLst>
                <a:cxn ang="0">
                  <a:pos x="connsiteX0" y="connsiteY0"/>
                </a:cxn>
                <a:cxn ang="0">
                  <a:pos x="connsiteX1" y="connsiteY1"/>
                </a:cxn>
                <a:cxn ang="0">
                  <a:pos x="connsiteX2" y="connsiteY2"/>
                </a:cxn>
                <a:cxn ang="0">
                  <a:pos x="connsiteX3" y="connsiteY3"/>
                </a:cxn>
              </a:cxnLst>
              <a:rect l="l" t="t" r="r" b="b"/>
              <a:pathLst>
                <a:path w="1766807" h="1618060">
                  <a:moveTo>
                    <a:pt x="0" y="1618060"/>
                  </a:moveTo>
                  <a:cubicBezTo>
                    <a:pt x="131736" y="1142778"/>
                    <a:pt x="263472" y="667497"/>
                    <a:pt x="433953" y="409192"/>
                  </a:cubicBezTo>
                  <a:cubicBezTo>
                    <a:pt x="604434" y="150887"/>
                    <a:pt x="800747" y="-133249"/>
                    <a:pt x="1022889" y="68229"/>
                  </a:cubicBezTo>
                  <a:cubicBezTo>
                    <a:pt x="1245031" y="269707"/>
                    <a:pt x="1766807" y="1618060"/>
                    <a:pt x="1766807" y="1618060"/>
                  </a:cubicBezTo>
                </a:path>
              </a:pathLst>
            </a:custGeom>
            <a:ln>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81000" y="3200400"/>
              <a:ext cx="128336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probability</a:t>
              </a:r>
            </a:p>
          </p:txBody>
        </p:sp>
        <p:cxnSp>
          <p:nvCxnSpPr>
            <p:cNvPr id="43" name="Straight Connector 42"/>
            <p:cNvCxnSpPr/>
            <p:nvPr/>
          </p:nvCxnSpPr>
          <p:spPr>
            <a:xfrm>
              <a:off x="934998" y="5355878"/>
              <a:ext cx="0" cy="1270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04785" y="5363518"/>
              <a:ext cx="28629" cy="1193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8866" y="5479722"/>
              <a:ext cx="800219"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min_T</a:t>
              </a:r>
              <a:endParaRPr lang="en-US" i="1" dirty="0">
                <a:latin typeface="Times New Roman" pitchFamily="18" charset="0"/>
                <a:ea typeface="Tahoma" pitchFamily="34" charset="0"/>
                <a:cs typeface="Times New Roman" pitchFamily="18" charset="0"/>
              </a:endParaRPr>
            </a:p>
          </p:txBody>
        </p:sp>
        <p:sp>
          <p:nvSpPr>
            <p:cNvPr id="48" name="TextBox 47"/>
            <p:cNvSpPr txBox="1"/>
            <p:nvPr/>
          </p:nvSpPr>
          <p:spPr>
            <a:xfrm>
              <a:off x="2293657" y="5479722"/>
              <a:ext cx="813043"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max_T</a:t>
              </a:r>
              <a:endParaRPr lang="en-US" i="1" dirty="0">
                <a:latin typeface="Times New Roman" pitchFamily="18" charset="0"/>
                <a:ea typeface="Tahoma" pitchFamily="34" charset="0"/>
                <a:cs typeface="Times New Roman" pitchFamily="18" charset="0"/>
              </a:endParaRPr>
            </a:p>
          </p:txBody>
        </p:sp>
        <p:cxnSp>
          <p:nvCxnSpPr>
            <p:cNvPr id="4" name="Straight Connector 3"/>
            <p:cNvCxnSpPr/>
            <p:nvPr/>
          </p:nvCxnSpPr>
          <p:spPr>
            <a:xfrm>
              <a:off x="704496" y="3791654"/>
              <a:ext cx="11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1000" y="536351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0</a:t>
              </a:r>
              <a:endParaRPr lang="en-US" dirty="0">
                <a:latin typeface="Times New Roman" pitchFamily="18" charset="0"/>
                <a:ea typeface="Tahoma" pitchFamily="34" charset="0"/>
                <a:cs typeface="Times New Roman" pitchFamily="18" charset="0"/>
              </a:endParaRPr>
            </a:p>
          </p:txBody>
        </p:sp>
        <p:sp>
          <p:nvSpPr>
            <p:cNvPr id="55" name="TextBox 54"/>
            <p:cNvSpPr txBox="1"/>
            <p:nvPr/>
          </p:nvSpPr>
          <p:spPr>
            <a:xfrm>
              <a:off x="397096" y="360698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1</a:t>
              </a:r>
              <a:endParaRPr lang="en-US" dirty="0">
                <a:latin typeface="Times New Roman" pitchFamily="18" charset="0"/>
                <a:ea typeface="Tahoma" pitchFamily="34" charset="0"/>
                <a:cs typeface="Times New Roman" pitchFamily="18" charset="0"/>
              </a:endParaRPr>
            </a:p>
          </p:txBody>
        </p:sp>
        <p:cxnSp>
          <p:nvCxnSpPr>
            <p:cNvPr id="57" name="Straight Connector 56"/>
            <p:cNvCxnSpPr/>
            <p:nvPr/>
          </p:nvCxnSpPr>
          <p:spPr>
            <a:xfrm>
              <a:off x="774037" y="3791654"/>
              <a:ext cx="19593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a:endCxn id="4100" idx="2"/>
          </p:cNvCxnSpPr>
          <p:nvPr/>
        </p:nvCxnSpPr>
        <p:spPr>
          <a:xfrm>
            <a:off x="4555061" y="3232666"/>
            <a:ext cx="16939" cy="289825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817539" y="3048000"/>
            <a:ext cx="4174061" cy="2648654"/>
            <a:chOff x="4817539" y="3200400"/>
            <a:chExt cx="4174061" cy="2648654"/>
          </a:xfrm>
        </p:grpSpPr>
        <p:grpSp>
          <p:nvGrpSpPr>
            <p:cNvPr id="83" name="Group 82"/>
            <p:cNvGrpSpPr/>
            <p:nvPr/>
          </p:nvGrpSpPr>
          <p:grpSpPr>
            <a:xfrm>
              <a:off x="5141035" y="3552842"/>
              <a:ext cx="2438960" cy="1942389"/>
              <a:chOff x="4038600" y="1186934"/>
              <a:chExt cx="2286000" cy="1937266"/>
            </a:xfrm>
          </p:grpSpPr>
          <p:cxnSp>
            <p:nvCxnSpPr>
              <p:cNvPr id="84" name="Straight Arrow Connector 83"/>
              <p:cNvCxnSpPr/>
              <p:nvPr/>
            </p:nvCxnSpPr>
            <p:spPr>
              <a:xfrm>
                <a:off x="4038600" y="3124200"/>
                <a:ext cx="22860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038600" y="1186934"/>
                <a:ext cx="0" cy="193726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7579995" y="5310565"/>
              <a:ext cx="141160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temperature</a:t>
              </a:r>
              <a:endParaRPr lang="en-US" b="1" dirty="0">
                <a:latin typeface="Times New Roman" pitchFamily="18" charset="0"/>
                <a:ea typeface="Tahoma" pitchFamily="34" charset="0"/>
                <a:cs typeface="Times New Roman" pitchFamily="18" charset="0"/>
              </a:endParaRPr>
            </a:p>
          </p:txBody>
        </p:sp>
        <p:sp>
          <p:nvSpPr>
            <p:cNvPr id="87" name="Freeform 86"/>
            <p:cNvSpPr/>
            <p:nvPr/>
          </p:nvSpPr>
          <p:spPr>
            <a:xfrm flipV="1">
              <a:off x="5369910" y="4485989"/>
              <a:ext cx="1800043" cy="45719"/>
            </a:xfrm>
            <a:custGeom>
              <a:avLst/>
              <a:gdLst>
                <a:gd name="connsiteX0" fmla="*/ 0 w 1766807"/>
                <a:gd name="connsiteY0" fmla="*/ 1618060 h 1618060"/>
                <a:gd name="connsiteX1" fmla="*/ 433953 w 1766807"/>
                <a:gd name="connsiteY1" fmla="*/ 409192 h 1618060"/>
                <a:gd name="connsiteX2" fmla="*/ 1022889 w 1766807"/>
                <a:gd name="connsiteY2" fmla="*/ 68229 h 1618060"/>
                <a:gd name="connsiteX3" fmla="*/ 1766807 w 1766807"/>
                <a:gd name="connsiteY3" fmla="*/ 1618060 h 1618060"/>
                <a:gd name="connsiteX0" fmla="*/ 0 w 1766807"/>
                <a:gd name="connsiteY0" fmla="*/ 1208867 h 1208867"/>
                <a:gd name="connsiteX1" fmla="*/ 433953 w 1766807"/>
                <a:gd name="connsiteY1" fmla="*/ -1 h 1208867"/>
                <a:gd name="connsiteX2" fmla="*/ 1766807 w 1766807"/>
                <a:gd name="connsiteY2" fmla="*/ 1208867 h 1208867"/>
                <a:gd name="connsiteX0" fmla="*/ 0 w 1766807"/>
                <a:gd name="connsiteY0" fmla="*/ 0 h 0"/>
                <a:gd name="connsiteX1" fmla="*/ 1766807 w 1766807"/>
                <a:gd name="connsiteY1" fmla="*/ 0 h 0"/>
              </a:gdLst>
              <a:ahLst/>
              <a:cxnLst>
                <a:cxn ang="0">
                  <a:pos x="connsiteX0" y="connsiteY0"/>
                </a:cxn>
                <a:cxn ang="0">
                  <a:pos x="connsiteX1" y="connsiteY1"/>
                </a:cxn>
              </a:cxnLst>
              <a:rect l="l" t="t" r="r" b="b"/>
              <a:pathLst>
                <a:path w="1766807">
                  <a:moveTo>
                    <a:pt x="0" y="0"/>
                  </a:moveTo>
                  <a:lnTo>
                    <a:pt x="1766807" y="0"/>
                  </a:lnTo>
                </a:path>
              </a:pathLst>
            </a:custGeom>
            <a:ln>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a:off x="4817539" y="3200400"/>
              <a:ext cx="1283365"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probability</a:t>
              </a:r>
            </a:p>
          </p:txBody>
        </p:sp>
        <p:cxnSp>
          <p:nvCxnSpPr>
            <p:cNvPr id="89" name="Straight Connector 88"/>
            <p:cNvCxnSpPr/>
            <p:nvPr/>
          </p:nvCxnSpPr>
          <p:spPr>
            <a:xfrm>
              <a:off x="5369910" y="4524036"/>
              <a:ext cx="1627" cy="9588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169953" y="4524036"/>
              <a:ext cx="0" cy="9588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005405" y="5479722"/>
              <a:ext cx="800219"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min_T</a:t>
              </a:r>
              <a:endParaRPr lang="en-US" i="1" dirty="0">
                <a:latin typeface="Times New Roman" pitchFamily="18" charset="0"/>
                <a:ea typeface="Tahoma" pitchFamily="34" charset="0"/>
                <a:cs typeface="Times New Roman" pitchFamily="18" charset="0"/>
              </a:endParaRPr>
            </a:p>
          </p:txBody>
        </p:sp>
        <p:sp>
          <p:nvSpPr>
            <p:cNvPr id="92" name="TextBox 91"/>
            <p:cNvSpPr txBox="1"/>
            <p:nvPr/>
          </p:nvSpPr>
          <p:spPr>
            <a:xfrm>
              <a:off x="6730196" y="5479722"/>
              <a:ext cx="813043" cy="369332"/>
            </a:xfrm>
            <a:prstGeom prst="rect">
              <a:avLst/>
            </a:prstGeom>
            <a:noFill/>
          </p:spPr>
          <p:txBody>
            <a:bodyPr wrap="none" rtlCol="0">
              <a:spAutoFit/>
            </a:bodyPr>
            <a:lstStyle/>
            <a:p>
              <a:r>
                <a:rPr lang="en-US" i="1" dirty="0" err="1" smtClean="0">
                  <a:latin typeface="Times New Roman" pitchFamily="18" charset="0"/>
                  <a:ea typeface="Tahoma" pitchFamily="34" charset="0"/>
                  <a:cs typeface="Times New Roman" pitchFamily="18" charset="0"/>
                </a:rPr>
                <a:t>max_T</a:t>
              </a:r>
              <a:endParaRPr lang="en-US" i="1" dirty="0">
                <a:latin typeface="Times New Roman" pitchFamily="18" charset="0"/>
                <a:ea typeface="Tahoma" pitchFamily="34" charset="0"/>
                <a:cs typeface="Times New Roman" pitchFamily="18" charset="0"/>
              </a:endParaRPr>
            </a:p>
          </p:txBody>
        </p:sp>
        <p:cxnSp>
          <p:nvCxnSpPr>
            <p:cNvPr id="93" name="Straight Connector 92"/>
            <p:cNvCxnSpPr/>
            <p:nvPr/>
          </p:nvCxnSpPr>
          <p:spPr>
            <a:xfrm>
              <a:off x="5141035" y="3791654"/>
              <a:ext cx="11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817539" y="536351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0</a:t>
              </a:r>
              <a:endParaRPr lang="en-US" dirty="0">
                <a:latin typeface="Times New Roman" pitchFamily="18" charset="0"/>
                <a:ea typeface="Tahoma" pitchFamily="34" charset="0"/>
                <a:cs typeface="Times New Roman" pitchFamily="18" charset="0"/>
              </a:endParaRPr>
            </a:p>
          </p:txBody>
        </p:sp>
        <p:sp>
          <p:nvSpPr>
            <p:cNvPr id="95" name="TextBox 94"/>
            <p:cNvSpPr txBox="1"/>
            <p:nvPr/>
          </p:nvSpPr>
          <p:spPr>
            <a:xfrm>
              <a:off x="4833635" y="3606988"/>
              <a:ext cx="300082" cy="369332"/>
            </a:xfrm>
            <a:prstGeom prst="rect">
              <a:avLst/>
            </a:prstGeom>
            <a:noFill/>
          </p:spPr>
          <p:txBody>
            <a:bodyPr wrap="none" rtlCol="0">
              <a:spAutoFit/>
            </a:bodyPr>
            <a:lstStyle/>
            <a:p>
              <a:r>
                <a:rPr lang="en-US" dirty="0" smtClean="0">
                  <a:latin typeface="Times New Roman" pitchFamily="18" charset="0"/>
                  <a:ea typeface="Tahoma" pitchFamily="34" charset="0"/>
                  <a:cs typeface="Times New Roman" pitchFamily="18" charset="0"/>
                </a:rPr>
                <a:t>1</a:t>
              </a:r>
              <a:endParaRPr lang="en-US" dirty="0">
                <a:latin typeface="Times New Roman" pitchFamily="18" charset="0"/>
                <a:ea typeface="Tahoma" pitchFamily="34" charset="0"/>
                <a:cs typeface="Times New Roman" pitchFamily="18" charset="0"/>
              </a:endParaRPr>
            </a:p>
          </p:txBody>
        </p:sp>
        <p:cxnSp>
          <p:nvCxnSpPr>
            <p:cNvPr id="96" name="Straight Connector 95"/>
            <p:cNvCxnSpPr/>
            <p:nvPr/>
          </p:nvCxnSpPr>
          <p:spPr>
            <a:xfrm>
              <a:off x="5210576" y="3791654"/>
              <a:ext cx="23326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937978" y="5802868"/>
            <a:ext cx="2358338"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Gaussian Distribution</a:t>
            </a:r>
            <a:endParaRPr lang="en-US" b="1" dirty="0">
              <a:latin typeface="Times New Roman" pitchFamily="18" charset="0"/>
              <a:ea typeface="Tahoma" pitchFamily="34" charset="0"/>
              <a:cs typeface="Times New Roman" pitchFamily="18" charset="0"/>
            </a:endParaRPr>
          </a:p>
        </p:txBody>
      </p:sp>
      <p:sp>
        <p:nvSpPr>
          <p:cNvPr id="98" name="TextBox 97"/>
          <p:cNvSpPr txBox="1"/>
          <p:nvPr/>
        </p:nvSpPr>
        <p:spPr>
          <a:xfrm>
            <a:off x="5401982" y="5802868"/>
            <a:ext cx="2294218" cy="369332"/>
          </a:xfrm>
          <a:prstGeom prst="rect">
            <a:avLst/>
          </a:prstGeom>
          <a:noFill/>
        </p:spPr>
        <p:txBody>
          <a:bodyPr wrap="none" rtlCol="0">
            <a:spAutoFit/>
          </a:bodyPr>
          <a:lstStyle/>
          <a:p>
            <a:r>
              <a:rPr lang="en-US" b="1" dirty="0" smtClean="0">
                <a:latin typeface="Times New Roman" pitchFamily="18" charset="0"/>
                <a:ea typeface="Tahoma" pitchFamily="34" charset="0"/>
                <a:cs typeface="Times New Roman" pitchFamily="18" charset="0"/>
              </a:rPr>
              <a:t>Uniform Distribution</a:t>
            </a:r>
            <a:endParaRPr lang="en-US" b="1" dirty="0">
              <a:latin typeface="Times New Roman" pitchFamily="18" charset="0"/>
              <a:ea typeface="Tahoma" pitchFamily="34" charset="0"/>
              <a:cs typeface="Times New Roman" pitchFamily="18" charset="0"/>
            </a:endParaRPr>
          </a:p>
        </p:txBody>
      </p:sp>
      <p:cxnSp>
        <p:nvCxnSpPr>
          <p:cNvPr id="99" name="Straight Connector 98"/>
          <p:cNvCxnSpPr/>
          <p:nvPr/>
        </p:nvCxnSpPr>
        <p:spPr>
          <a:xfrm>
            <a:off x="1792575" y="4062080"/>
            <a:ext cx="1627" cy="12893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642534" y="5369148"/>
            <a:ext cx="317716" cy="369332"/>
          </a:xfrm>
          <a:prstGeom prst="rect">
            <a:avLst/>
          </a:prstGeom>
          <a:noFill/>
        </p:spPr>
        <p:txBody>
          <a:bodyPr wrap="none" rtlCol="0">
            <a:spAutoFit/>
          </a:bodyPr>
          <a:lstStyle/>
          <a:p>
            <a:r>
              <a:rPr lang="en-US" i="1" dirty="0" smtClean="0">
                <a:latin typeface="Symbol" pitchFamily="18" charset="2"/>
                <a:ea typeface="Tahoma" pitchFamily="34" charset="0"/>
                <a:cs typeface="Times New Roman" pitchFamily="18" charset="0"/>
              </a:rPr>
              <a:t>m</a:t>
            </a:r>
            <a:endParaRPr lang="en-US" i="1" dirty="0">
              <a:latin typeface="Symbol" pitchFamily="18" charset="2"/>
              <a:ea typeface="Tahoma" pitchFamily="34" charset="0"/>
              <a:cs typeface="Times New Roman" pitchFamily="18" charset="0"/>
            </a:endParaRPr>
          </a:p>
        </p:txBody>
      </p:sp>
      <p:sp>
        <p:nvSpPr>
          <p:cNvPr id="101" name="TextBox 100"/>
          <p:cNvSpPr txBox="1"/>
          <p:nvPr/>
        </p:nvSpPr>
        <p:spPr>
          <a:xfrm>
            <a:off x="2211101" y="3657600"/>
            <a:ext cx="1871025" cy="369332"/>
          </a:xfrm>
          <a:prstGeom prst="rect">
            <a:avLst/>
          </a:prstGeom>
          <a:noFill/>
        </p:spPr>
        <p:txBody>
          <a:bodyPr wrap="none" rtlCol="0">
            <a:spAutoFit/>
          </a:bodyPr>
          <a:lstStyle/>
          <a:p>
            <a:r>
              <a:rPr lang="en-US" i="1" dirty="0" err="1" smtClean="0">
                <a:solidFill>
                  <a:srgbClr val="3333FF"/>
                </a:solidFill>
                <a:latin typeface="Times New Roman" pitchFamily="18" charset="0"/>
                <a:ea typeface="Tahoma" pitchFamily="34" charset="0"/>
                <a:cs typeface="Times New Roman" pitchFamily="18" charset="0"/>
              </a:rPr>
              <a:t>pdf</a:t>
            </a:r>
            <a:r>
              <a:rPr lang="en-US" dirty="0" smtClean="0">
                <a:solidFill>
                  <a:srgbClr val="3333FF"/>
                </a:solidFill>
                <a:latin typeface="Times New Roman" pitchFamily="18" charset="0"/>
                <a:ea typeface="Tahoma" pitchFamily="34" charset="0"/>
                <a:cs typeface="Times New Roman" pitchFamily="18" charset="0"/>
              </a:rPr>
              <a:t>(</a:t>
            </a:r>
            <a:r>
              <a:rPr lang="en-US" i="1" dirty="0" smtClean="0">
                <a:solidFill>
                  <a:srgbClr val="3333FF"/>
                </a:solidFill>
                <a:latin typeface="Times New Roman" pitchFamily="18" charset="0"/>
                <a:ea typeface="Tahoma" pitchFamily="34" charset="0"/>
                <a:cs typeface="Times New Roman" pitchFamily="18" charset="0"/>
              </a:rPr>
              <a:t>x</a:t>
            </a:r>
            <a:r>
              <a:rPr lang="en-US" dirty="0" smtClean="0">
                <a:solidFill>
                  <a:srgbClr val="3333FF"/>
                </a:solidFill>
                <a:latin typeface="Times New Roman" pitchFamily="18" charset="0"/>
                <a:ea typeface="Tahoma" pitchFamily="34" charset="0"/>
                <a:cs typeface="Times New Roman" pitchFamily="18" charset="0"/>
              </a:rPr>
              <a:t>) ~ </a:t>
            </a:r>
            <a:r>
              <a:rPr lang="en-US" i="1" dirty="0" smtClean="0">
                <a:solidFill>
                  <a:srgbClr val="3333FF"/>
                </a:solidFill>
                <a:latin typeface="Times New Roman" pitchFamily="18" charset="0"/>
                <a:ea typeface="Tahoma" pitchFamily="34" charset="0"/>
                <a:cs typeface="Times New Roman" pitchFamily="18" charset="0"/>
              </a:rPr>
              <a:t>N</a:t>
            </a:r>
            <a:r>
              <a:rPr lang="en-US" dirty="0" smtClean="0">
                <a:solidFill>
                  <a:srgbClr val="3333FF"/>
                </a:solidFill>
                <a:latin typeface="Times New Roman" pitchFamily="18" charset="0"/>
                <a:ea typeface="Tahoma" pitchFamily="34" charset="0"/>
                <a:cs typeface="Times New Roman" pitchFamily="18" charset="0"/>
              </a:rPr>
              <a:t> (</a:t>
            </a:r>
            <a:r>
              <a:rPr lang="en-US" i="1" dirty="0" smtClean="0">
                <a:solidFill>
                  <a:srgbClr val="3333FF"/>
                </a:solidFill>
                <a:latin typeface="Symbol" pitchFamily="18" charset="2"/>
                <a:ea typeface="Tahoma" pitchFamily="34" charset="0"/>
                <a:cs typeface="Times New Roman" pitchFamily="18" charset="0"/>
              </a:rPr>
              <a:t>m</a:t>
            </a:r>
            <a:r>
              <a:rPr lang="en-US" dirty="0" smtClean="0">
                <a:solidFill>
                  <a:srgbClr val="3333FF"/>
                </a:solidFill>
                <a:latin typeface="Times New Roman" pitchFamily="18" charset="0"/>
                <a:ea typeface="Tahoma" pitchFamily="34" charset="0"/>
                <a:cs typeface="Times New Roman" pitchFamily="18" charset="0"/>
              </a:rPr>
              <a:t>, </a:t>
            </a:r>
            <a:r>
              <a:rPr lang="en-US" i="1" dirty="0" smtClean="0">
                <a:solidFill>
                  <a:srgbClr val="3333FF"/>
                </a:solidFill>
                <a:latin typeface="Symbol" pitchFamily="18" charset="2"/>
                <a:ea typeface="Tahoma" pitchFamily="34" charset="0"/>
                <a:cs typeface="Times New Roman" pitchFamily="18" charset="0"/>
              </a:rPr>
              <a:t>s</a:t>
            </a:r>
            <a:r>
              <a:rPr lang="en-US" baseline="30000" dirty="0" smtClean="0">
                <a:solidFill>
                  <a:srgbClr val="3333FF"/>
                </a:solidFill>
                <a:latin typeface="Times New Roman" pitchFamily="18" charset="0"/>
                <a:ea typeface="Tahoma" pitchFamily="34" charset="0"/>
                <a:cs typeface="Times New Roman" pitchFamily="18" charset="0"/>
              </a:rPr>
              <a:t>2</a:t>
            </a:r>
            <a:r>
              <a:rPr lang="en-US" dirty="0" smtClean="0">
                <a:solidFill>
                  <a:srgbClr val="3333FF"/>
                </a:solidFill>
                <a:latin typeface="Times New Roman" pitchFamily="18" charset="0"/>
                <a:ea typeface="Tahoma" pitchFamily="34" charset="0"/>
                <a:cs typeface="Times New Roman" pitchFamily="18" charset="0"/>
              </a:rPr>
              <a:t>)</a:t>
            </a:r>
            <a:endParaRPr lang="en-US" i="1" dirty="0">
              <a:solidFill>
                <a:srgbClr val="3333FF"/>
              </a:solidFill>
              <a:latin typeface="Times New Roman" pitchFamily="18" charset="0"/>
              <a:ea typeface="Tahoma" pitchFamily="34" charset="0"/>
              <a:cs typeface="Times New Roman" pitchFamily="18" charset="0"/>
            </a:endParaRPr>
          </a:p>
        </p:txBody>
      </p:sp>
      <p:sp>
        <p:nvSpPr>
          <p:cNvPr id="102" name="TextBox 101"/>
          <p:cNvSpPr txBox="1"/>
          <p:nvPr/>
        </p:nvSpPr>
        <p:spPr>
          <a:xfrm>
            <a:off x="5379612" y="3921693"/>
            <a:ext cx="3760004" cy="369332"/>
          </a:xfrm>
          <a:prstGeom prst="rect">
            <a:avLst/>
          </a:prstGeom>
          <a:noFill/>
        </p:spPr>
        <p:txBody>
          <a:bodyPr wrap="none" rtlCol="0">
            <a:spAutoFit/>
          </a:bodyPr>
          <a:lstStyle/>
          <a:p>
            <a:r>
              <a:rPr lang="en-US" i="1" dirty="0" err="1" smtClean="0">
                <a:solidFill>
                  <a:srgbClr val="3333FF"/>
                </a:solidFill>
                <a:latin typeface="Times New Roman" pitchFamily="18" charset="0"/>
                <a:ea typeface="Tahoma" pitchFamily="34" charset="0"/>
                <a:cs typeface="Times New Roman" pitchFamily="18" charset="0"/>
              </a:rPr>
              <a:t>cdf</a:t>
            </a:r>
            <a:r>
              <a:rPr lang="en-US" dirty="0" smtClean="0">
                <a:solidFill>
                  <a:srgbClr val="3333FF"/>
                </a:solidFill>
                <a:latin typeface="Times New Roman" pitchFamily="18" charset="0"/>
                <a:ea typeface="Tahoma" pitchFamily="34" charset="0"/>
                <a:cs typeface="Times New Roman" pitchFamily="18" charset="0"/>
              </a:rPr>
              <a:t>(</a:t>
            </a:r>
            <a:r>
              <a:rPr lang="en-US" i="1" dirty="0" smtClean="0">
                <a:solidFill>
                  <a:srgbClr val="3333FF"/>
                </a:solidFill>
                <a:latin typeface="Times New Roman" pitchFamily="18" charset="0"/>
                <a:ea typeface="Tahoma" pitchFamily="34" charset="0"/>
                <a:cs typeface="Times New Roman" pitchFamily="18" charset="0"/>
              </a:rPr>
              <a:t>x</a:t>
            </a:r>
            <a:r>
              <a:rPr lang="en-US" dirty="0" smtClean="0">
                <a:solidFill>
                  <a:srgbClr val="3333FF"/>
                </a:solidFill>
                <a:latin typeface="Times New Roman" pitchFamily="18" charset="0"/>
                <a:ea typeface="Tahoma" pitchFamily="34" charset="0"/>
                <a:cs typeface="Times New Roman" pitchFamily="18" charset="0"/>
              </a:rPr>
              <a:t>) = (</a:t>
            </a:r>
            <a:r>
              <a:rPr lang="en-US" i="1" dirty="0" smtClean="0">
                <a:solidFill>
                  <a:srgbClr val="3333FF"/>
                </a:solidFill>
                <a:latin typeface="Times New Roman" pitchFamily="18" charset="0"/>
                <a:ea typeface="Tahoma" pitchFamily="34" charset="0"/>
                <a:cs typeface="Times New Roman" pitchFamily="18" charset="0"/>
              </a:rPr>
              <a:t>x</a:t>
            </a:r>
            <a:r>
              <a:rPr lang="en-US" dirty="0">
                <a:solidFill>
                  <a:srgbClr val="3333FF"/>
                </a:solidFill>
                <a:latin typeface="Times New Roman" pitchFamily="18" charset="0"/>
                <a:ea typeface="Tahoma" pitchFamily="34" charset="0"/>
                <a:cs typeface="Times New Roman" pitchFamily="18" charset="0"/>
              </a:rPr>
              <a:t> </a:t>
            </a:r>
            <a:r>
              <a:rPr lang="en-US" dirty="0" smtClean="0">
                <a:solidFill>
                  <a:srgbClr val="3333FF"/>
                </a:solidFill>
                <a:latin typeface="Times New Roman" pitchFamily="18" charset="0"/>
                <a:ea typeface="Tahoma" pitchFamily="34" charset="0"/>
                <a:cs typeface="Times New Roman" pitchFamily="18" charset="0"/>
              </a:rPr>
              <a:t>- </a:t>
            </a:r>
            <a:r>
              <a:rPr lang="en-US" i="1" dirty="0" err="1" smtClean="0">
                <a:solidFill>
                  <a:srgbClr val="3333FF"/>
                </a:solidFill>
                <a:latin typeface="Times New Roman" pitchFamily="18" charset="0"/>
                <a:ea typeface="Tahoma" pitchFamily="34" charset="0"/>
                <a:cs typeface="Times New Roman" pitchFamily="18" charset="0"/>
              </a:rPr>
              <a:t>min_T</a:t>
            </a:r>
            <a:r>
              <a:rPr lang="en-US" dirty="0" smtClean="0">
                <a:solidFill>
                  <a:srgbClr val="3333FF"/>
                </a:solidFill>
                <a:latin typeface="Times New Roman" pitchFamily="18" charset="0"/>
                <a:ea typeface="Tahoma" pitchFamily="34" charset="0"/>
                <a:cs typeface="Times New Roman" pitchFamily="18" charset="0"/>
              </a:rPr>
              <a:t>) / (</a:t>
            </a:r>
            <a:r>
              <a:rPr lang="en-US" i="1" dirty="0" err="1" smtClean="0">
                <a:solidFill>
                  <a:srgbClr val="3333FF"/>
                </a:solidFill>
                <a:latin typeface="Times New Roman" pitchFamily="18" charset="0"/>
                <a:ea typeface="Tahoma" pitchFamily="34" charset="0"/>
                <a:cs typeface="Times New Roman" pitchFamily="18" charset="0"/>
              </a:rPr>
              <a:t>max_T</a:t>
            </a:r>
            <a:r>
              <a:rPr lang="en-US" i="1" dirty="0" smtClean="0">
                <a:solidFill>
                  <a:srgbClr val="3333FF"/>
                </a:solidFill>
                <a:latin typeface="Times New Roman" pitchFamily="18" charset="0"/>
                <a:ea typeface="Tahoma" pitchFamily="34" charset="0"/>
                <a:cs typeface="Times New Roman" pitchFamily="18" charset="0"/>
              </a:rPr>
              <a:t> </a:t>
            </a:r>
            <a:r>
              <a:rPr lang="en-US" dirty="0" smtClean="0">
                <a:solidFill>
                  <a:srgbClr val="3333FF"/>
                </a:solidFill>
                <a:latin typeface="Times New Roman" pitchFamily="18" charset="0"/>
                <a:ea typeface="Tahoma" pitchFamily="34" charset="0"/>
                <a:cs typeface="Times New Roman" pitchFamily="18" charset="0"/>
              </a:rPr>
              <a:t>- </a:t>
            </a:r>
            <a:r>
              <a:rPr lang="en-US" i="1" dirty="0" err="1" smtClean="0">
                <a:solidFill>
                  <a:srgbClr val="3333FF"/>
                </a:solidFill>
                <a:latin typeface="Times New Roman" pitchFamily="18" charset="0"/>
                <a:ea typeface="Tahoma" pitchFamily="34" charset="0"/>
                <a:cs typeface="Times New Roman" pitchFamily="18" charset="0"/>
              </a:rPr>
              <a:t>min_T</a:t>
            </a:r>
            <a:r>
              <a:rPr lang="en-US" dirty="0" smtClean="0">
                <a:solidFill>
                  <a:srgbClr val="3333FF"/>
                </a:solidFill>
                <a:latin typeface="Times New Roman" pitchFamily="18" charset="0"/>
                <a:ea typeface="Tahoma" pitchFamily="34" charset="0"/>
                <a:cs typeface="Times New Roman" pitchFamily="18" charset="0"/>
              </a:rPr>
              <a:t>)</a:t>
            </a:r>
            <a:endParaRPr lang="en-US" i="1" dirty="0">
              <a:solidFill>
                <a:srgbClr val="3333FF"/>
              </a:solidFill>
              <a:latin typeface="Times New Roman" pitchFamily="18" charset="0"/>
              <a:ea typeface="Tahoma" pitchFamily="34" charset="0"/>
              <a:cs typeface="Times New Roman" pitchFamily="18" charset="0"/>
            </a:endParaRPr>
          </a:p>
        </p:txBody>
      </p:sp>
      <p:sp>
        <p:nvSpPr>
          <p:cNvPr id="42" name="TextBox 41"/>
          <p:cNvSpPr txBox="1"/>
          <p:nvPr/>
        </p:nvSpPr>
        <p:spPr>
          <a:xfrm>
            <a:off x="5374587" y="3662734"/>
            <a:ext cx="2823850" cy="369332"/>
          </a:xfrm>
          <a:prstGeom prst="rect">
            <a:avLst/>
          </a:prstGeom>
          <a:noFill/>
        </p:spPr>
        <p:txBody>
          <a:bodyPr wrap="none" rtlCol="0">
            <a:spAutoFit/>
          </a:bodyPr>
          <a:lstStyle/>
          <a:p>
            <a:r>
              <a:rPr lang="en-US" i="1" dirty="0" smtClean="0">
                <a:solidFill>
                  <a:srgbClr val="3333FF"/>
                </a:solidFill>
                <a:latin typeface="Times New Roman" pitchFamily="18" charset="0"/>
                <a:ea typeface="Tahoma" pitchFamily="34" charset="0"/>
                <a:cs typeface="Times New Roman" pitchFamily="18" charset="0"/>
              </a:rPr>
              <a:t>pdf</a:t>
            </a:r>
            <a:r>
              <a:rPr lang="en-US" dirty="0" smtClean="0">
                <a:solidFill>
                  <a:srgbClr val="3333FF"/>
                </a:solidFill>
                <a:latin typeface="Times New Roman" pitchFamily="18" charset="0"/>
                <a:ea typeface="Tahoma" pitchFamily="34" charset="0"/>
                <a:cs typeface="Times New Roman" pitchFamily="18" charset="0"/>
              </a:rPr>
              <a:t>(</a:t>
            </a:r>
            <a:r>
              <a:rPr lang="en-US" i="1" dirty="0" smtClean="0">
                <a:solidFill>
                  <a:srgbClr val="3333FF"/>
                </a:solidFill>
                <a:latin typeface="Times New Roman" pitchFamily="18" charset="0"/>
                <a:ea typeface="Tahoma" pitchFamily="34" charset="0"/>
                <a:cs typeface="Times New Roman" pitchFamily="18" charset="0"/>
              </a:rPr>
              <a:t>x</a:t>
            </a:r>
            <a:r>
              <a:rPr lang="en-US" dirty="0" smtClean="0">
                <a:solidFill>
                  <a:srgbClr val="3333FF"/>
                </a:solidFill>
                <a:latin typeface="Times New Roman" pitchFamily="18" charset="0"/>
                <a:ea typeface="Tahoma" pitchFamily="34" charset="0"/>
                <a:cs typeface="Times New Roman" pitchFamily="18" charset="0"/>
              </a:rPr>
              <a:t>) = </a:t>
            </a:r>
            <a:r>
              <a:rPr lang="en-US" dirty="0" smtClean="0">
                <a:solidFill>
                  <a:srgbClr val="3333FF"/>
                </a:solidFill>
                <a:latin typeface="Times New Roman" pitchFamily="18" charset="0"/>
                <a:ea typeface="Tahoma" pitchFamily="34" charset="0"/>
                <a:cs typeface="Times New Roman" pitchFamily="18" charset="0"/>
              </a:rPr>
              <a:t>1 / </a:t>
            </a:r>
            <a:r>
              <a:rPr lang="en-US" dirty="0" smtClean="0">
                <a:solidFill>
                  <a:srgbClr val="3333FF"/>
                </a:solidFill>
                <a:latin typeface="Times New Roman" pitchFamily="18" charset="0"/>
                <a:ea typeface="Tahoma" pitchFamily="34" charset="0"/>
                <a:cs typeface="Times New Roman" pitchFamily="18" charset="0"/>
              </a:rPr>
              <a:t>(</a:t>
            </a:r>
            <a:r>
              <a:rPr lang="en-US" i="1" dirty="0" err="1" smtClean="0">
                <a:solidFill>
                  <a:srgbClr val="3333FF"/>
                </a:solidFill>
                <a:latin typeface="Times New Roman" pitchFamily="18" charset="0"/>
                <a:ea typeface="Tahoma" pitchFamily="34" charset="0"/>
                <a:cs typeface="Times New Roman" pitchFamily="18" charset="0"/>
              </a:rPr>
              <a:t>max_T</a:t>
            </a:r>
            <a:r>
              <a:rPr lang="en-US" i="1" dirty="0" smtClean="0">
                <a:solidFill>
                  <a:srgbClr val="3333FF"/>
                </a:solidFill>
                <a:latin typeface="Times New Roman" pitchFamily="18" charset="0"/>
                <a:ea typeface="Tahoma" pitchFamily="34" charset="0"/>
                <a:cs typeface="Times New Roman" pitchFamily="18" charset="0"/>
              </a:rPr>
              <a:t> </a:t>
            </a:r>
            <a:r>
              <a:rPr lang="en-US" dirty="0" smtClean="0">
                <a:solidFill>
                  <a:srgbClr val="3333FF"/>
                </a:solidFill>
                <a:latin typeface="Times New Roman" pitchFamily="18" charset="0"/>
                <a:ea typeface="Tahoma" pitchFamily="34" charset="0"/>
                <a:cs typeface="Times New Roman" pitchFamily="18" charset="0"/>
              </a:rPr>
              <a:t>- </a:t>
            </a:r>
            <a:r>
              <a:rPr lang="en-US" i="1" dirty="0" err="1" smtClean="0">
                <a:solidFill>
                  <a:srgbClr val="3333FF"/>
                </a:solidFill>
                <a:latin typeface="Times New Roman" pitchFamily="18" charset="0"/>
                <a:ea typeface="Tahoma" pitchFamily="34" charset="0"/>
                <a:cs typeface="Times New Roman" pitchFamily="18" charset="0"/>
              </a:rPr>
              <a:t>min_T</a:t>
            </a:r>
            <a:r>
              <a:rPr lang="en-US" dirty="0" smtClean="0">
                <a:solidFill>
                  <a:srgbClr val="3333FF"/>
                </a:solidFill>
                <a:latin typeface="Times New Roman" pitchFamily="18" charset="0"/>
                <a:ea typeface="Tahoma" pitchFamily="34" charset="0"/>
                <a:cs typeface="Times New Roman" pitchFamily="18" charset="0"/>
              </a:rPr>
              <a:t>)</a:t>
            </a:r>
            <a:endParaRPr lang="en-US" i="1" dirty="0">
              <a:solidFill>
                <a:srgbClr val="3333FF"/>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58314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75000"/>
                  </a:schemeClr>
                </a:solidFill>
                <a:latin typeface="Times New Roman" pitchFamily="18" charset="0"/>
              </a:rPr>
              <a:t>Introduction</a:t>
            </a:r>
          </a:p>
          <a:p>
            <a:pPr algn="just" eaLnBrk="1" hangingPunct="1"/>
            <a:r>
              <a:rPr lang="en-US" altLang="zh-CN" sz="3200" dirty="0" smtClean="0">
                <a:latin typeface="Times New Roman" pitchFamily="18" charset="0"/>
              </a:rPr>
              <a:t>Uncertain Data Model</a:t>
            </a:r>
          </a:p>
          <a:p>
            <a:pPr algn="just" eaLnBrk="1" hangingPunct="1"/>
            <a:r>
              <a:rPr lang="en-US" altLang="zh-CN" sz="3200" dirty="0" smtClean="0">
                <a:solidFill>
                  <a:schemeClr val="bg1">
                    <a:lumMod val="75000"/>
                  </a:schemeClr>
                </a:solidFill>
                <a:latin typeface="Times New Roman" pitchFamily="18" charset="0"/>
              </a:rPr>
              <a:t>Possible Worlds</a:t>
            </a:r>
          </a:p>
          <a:p>
            <a:pPr algn="just" eaLnBrk="1" hangingPunct="1"/>
            <a:r>
              <a:rPr lang="en-US" altLang="zh-CN" sz="3200" dirty="0" smtClean="0">
                <a:solidFill>
                  <a:schemeClr val="bg1">
                    <a:lumMod val="75000"/>
                  </a:schemeClr>
                </a:solidFill>
                <a:latin typeface="Times New Roman" pitchFamily="18" charset="0"/>
              </a:rPr>
              <a:t>Correlated Uncertain Data </a:t>
            </a:r>
          </a:p>
          <a:p>
            <a:pPr algn="just" eaLnBrk="1" hangingPunct="1"/>
            <a:r>
              <a:rPr lang="en-US" altLang="zh-CN" sz="3200" dirty="0" smtClean="0">
                <a:solidFill>
                  <a:schemeClr val="bg1">
                    <a:lumMod val="75000"/>
                  </a:schemeClr>
                </a:solidFill>
                <a:latin typeface="Times New Roman" pitchFamily="18" charset="0"/>
              </a:rPr>
              <a:t>Summary</a:t>
            </a: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25557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In the Last Chapter: Classification of Data Uncertainty</a:t>
            </a:r>
          </a:p>
        </p:txBody>
      </p:sp>
      <p:sp>
        <p:nvSpPr>
          <p:cNvPr id="4100" name="Rectangle 3"/>
          <p:cNvSpPr>
            <a:spLocks noGrp="1" noChangeArrowheads="1"/>
          </p:cNvSpPr>
          <p:nvPr>
            <p:ph type="body" idx="1"/>
          </p:nvPr>
        </p:nvSpPr>
        <p:spPr/>
        <p:txBody>
          <a:bodyPr/>
          <a:lstStyle/>
          <a:p>
            <a:pPr algn="just"/>
            <a:r>
              <a:rPr lang="en-US" sz="3200" dirty="0" smtClean="0">
                <a:latin typeface="Times New Roman" pitchFamily="18" charset="0"/>
              </a:rPr>
              <a:t>Granularity</a:t>
            </a:r>
          </a:p>
          <a:p>
            <a:pPr lvl="1" algn="just"/>
            <a:r>
              <a:rPr lang="en-US" sz="2800" dirty="0" smtClean="0">
                <a:latin typeface="Times New Roman" pitchFamily="18" charset="0"/>
              </a:rPr>
              <a:t>Attribute Uncertainty</a:t>
            </a:r>
          </a:p>
          <a:p>
            <a:pPr lvl="2" algn="just"/>
            <a:r>
              <a:rPr lang="en-US" sz="2400" dirty="0" smtClean="0">
                <a:latin typeface="Times New Roman" pitchFamily="18" charset="0"/>
              </a:rPr>
              <a:t>Each attribute of a tuple has several possible values (associated with probabilities)</a:t>
            </a:r>
          </a:p>
          <a:p>
            <a:pPr lvl="1" algn="just"/>
            <a:r>
              <a:rPr lang="en-US" sz="2800" dirty="0" smtClean="0">
                <a:latin typeface="Times New Roman" pitchFamily="18" charset="0"/>
              </a:rPr>
              <a:t>Tuple Uncertainty</a:t>
            </a:r>
          </a:p>
          <a:p>
            <a:pPr lvl="2" algn="just"/>
            <a:r>
              <a:rPr lang="en-US" sz="2400" dirty="0" smtClean="0">
                <a:latin typeface="Times New Roman" pitchFamily="18" charset="0"/>
              </a:rPr>
              <a:t>Each tuple is associated with an existence probability</a:t>
            </a:r>
            <a:endParaRPr lang="en-US" sz="2800" dirty="0" smtClean="0">
              <a:latin typeface="Times New Roman" pitchFamily="18" charset="0"/>
            </a:endParaRPr>
          </a:p>
          <a:p>
            <a:pPr marL="0" indent="0" algn="just" eaLnBrk="1" hangingPunct="1">
              <a:buNone/>
            </a:pPr>
            <a:endParaRPr lang="en-US" altLang="zh-CN" sz="3200" dirty="0" smtClean="0">
              <a:latin typeface="Times New Roman" pitchFamily="18" charset="0"/>
            </a:endParaRPr>
          </a:p>
        </p:txBody>
      </p:sp>
      <p:graphicFrame>
        <p:nvGraphicFramePr>
          <p:cNvPr id="5" name="Group 137"/>
          <p:cNvGraphicFramePr>
            <a:graphicFrameLocks noGrp="1"/>
          </p:cNvGraphicFramePr>
          <p:nvPr>
            <p:extLst>
              <p:ext uri="{D42A27DB-BD31-4B8C-83A1-F6EECF244321}">
                <p14:modId xmlns:p14="http://schemas.microsoft.com/office/powerpoint/2010/main" val="951130815"/>
              </p:ext>
            </p:extLst>
          </p:nvPr>
        </p:nvGraphicFramePr>
        <p:xfrm>
          <a:off x="2895600" y="4495800"/>
          <a:ext cx="3124200" cy="1584960"/>
        </p:xfrm>
        <a:graphic>
          <a:graphicData uri="http://schemas.openxmlformats.org/drawingml/2006/table">
            <a:tbl>
              <a:tblPr/>
              <a:tblGrid>
                <a:gridCol w="2133601"/>
                <a:gridCol w="990599"/>
              </a:tblGrid>
              <a:tr h="3429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Witnessed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1" u="none" strike="noStrike" cap="none" normalizeH="0" baseline="0" dirty="0" err="1" smtClean="0">
                          <a:ln>
                            <a:noFill/>
                          </a:ln>
                          <a:solidFill>
                            <a:schemeClr val="tx1"/>
                          </a:solidFill>
                          <a:effectLst/>
                          <a:latin typeface="Times New Roman" pitchFamily="18" charset="0"/>
                        </a:rPr>
                        <a:t>t.p</a:t>
                      </a:r>
                      <a:endParaRPr kumimoji="0" lang="en-US" sz="2000" b="1" i="1"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PID</a:t>
                      </a:r>
                      <a:r>
                        <a:rPr kumimoji="0" lang="en-US" sz="2000" b="0" i="0" u="none" strike="noStrike" cap="none" normalizeH="0" baseline="-25000" dirty="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PID</a:t>
                      </a:r>
                      <a:r>
                        <a:rPr kumimoji="0" lang="en-US" sz="2000" b="0" i="0" u="none" strike="noStrike" cap="none" normalizeH="0" baseline="-25000" dirty="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PID</a:t>
                      </a:r>
                      <a:r>
                        <a:rPr kumimoji="0" lang="en-US" sz="2000" b="0" i="0" u="none" strike="noStrike" cap="none" normalizeH="0" baseline="-2500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37"/>
          <p:cNvGraphicFramePr>
            <a:graphicFrameLocks noGrp="1"/>
          </p:cNvGraphicFramePr>
          <p:nvPr>
            <p:extLst>
              <p:ext uri="{D42A27DB-BD31-4B8C-83A1-F6EECF244321}">
                <p14:modId xmlns:p14="http://schemas.microsoft.com/office/powerpoint/2010/main" val="4018270773"/>
              </p:ext>
            </p:extLst>
          </p:nvPr>
        </p:nvGraphicFramePr>
        <p:xfrm>
          <a:off x="4267200" y="990600"/>
          <a:ext cx="4800600" cy="1371600"/>
        </p:xfrm>
        <a:graphic>
          <a:graphicData uri="http://schemas.openxmlformats.org/drawingml/2006/table">
            <a:tbl>
              <a:tblPr/>
              <a:tblGrid>
                <a:gridCol w="1295400"/>
                <a:gridCol w="1700569"/>
                <a:gridCol w="1804631"/>
              </a:tblGrid>
              <a:tr h="2133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Person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PID</a:t>
                      </a:r>
                      <a:r>
                        <a:rPr kumimoji="0" lang="en-US" sz="1800" b="0" i="0" u="none" strike="noStrike" cap="none" normalizeH="0" baseline="-25000" dirty="0" smtClean="0">
                          <a:ln>
                            <a:noFill/>
                          </a:ln>
                          <a:solidFill>
                            <a:schemeClr val="tx1"/>
                          </a:solidFill>
                          <a:effectLst/>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(110000, 0.5), (110001,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(pneumonia,0.3), (flu, 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PID</a:t>
                      </a:r>
                      <a:r>
                        <a:rPr kumimoji="0" lang="en-US" sz="1800" b="0" i="0" u="none" strike="noStrike" cap="none" normalizeH="0" baseline="-25000" dirty="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(310000, 1)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3300"/>
                          </a:solidFill>
                          <a:effectLst/>
                          <a:latin typeface="Times New Roman" pitchFamily="18" charset="0"/>
                        </a:rPr>
                        <a:t>(AIDS, 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39482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9</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Attribute-Level Uncertain Data</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Uncertain object in uncertain databases</a:t>
            </a:r>
          </a:p>
          <a:p>
            <a:pPr lvl="1" algn="just" eaLnBrk="1" hangingPunct="1"/>
            <a:r>
              <a:rPr lang="en-US" altLang="zh-CN" sz="2800" dirty="0" smtClean="0">
                <a:latin typeface="Times New Roman" pitchFamily="18" charset="0"/>
              </a:rPr>
              <a:t>Each uncertain object </a:t>
            </a:r>
            <a:r>
              <a:rPr lang="en-US" altLang="zh-CN" sz="2800" i="1" dirty="0" smtClean="0">
                <a:latin typeface="Times New Roman" pitchFamily="18" charset="0"/>
              </a:rPr>
              <a:t>o</a:t>
            </a:r>
            <a:r>
              <a:rPr lang="en-US" altLang="zh-CN" sz="2800" dirty="0" smtClean="0">
                <a:latin typeface="Times New Roman" pitchFamily="18" charset="0"/>
              </a:rPr>
              <a:t> is represented by an </a:t>
            </a:r>
            <a:r>
              <a:rPr lang="en-US" altLang="zh-CN" sz="2800" i="1" u="sng" dirty="0" smtClean="0">
                <a:latin typeface="Times New Roman" pitchFamily="18" charset="0"/>
              </a:rPr>
              <a:t>uncertainty region</a:t>
            </a:r>
            <a:r>
              <a:rPr lang="en-US" altLang="zh-CN" sz="2800" i="1" dirty="0" smtClean="0">
                <a:latin typeface="Times New Roman" pitchFamily="18" charset="0"/>
              </a:rPr>
              <a:t>,</a:t>
            </a:r>
            <a:r>
              <a:rPr lang="en-US" altLang="zh-CN" sz="2800" dirty="0" smtClean="0">
                <a:latin typeface="Times New Roman" pitchFamily="18" charset="0"/>
              </a:rPr>
              <a:t> </a:t>
            </a:r>
            <a:r>
              <a:rPr lang="en-US" sz="2600" i="1" dirty="0" smtClean="0">
                <a:latin typeface="Times New Roman" pitchFamily="18" charset="0"/>
              </a:rPr>
              <a:t>UR</a:t>
            </a:r>
            <a:r>
              <a:rPr lang="en-US" sz="2600" dirty="0" smtClean="0">
                <a:latin typeface="Times New Roman" pitchFamily="18" charset="0"/>
              </a:rPr>
              <a:t>(</a:t>
            </a:r>
            <a:r>
              <a:rPr lang="en-US" sz="2600" i="1" dirty="0" smtClean="0">
                <a:latin typeface="Times New Roman" pitchFamily="18" charset="0"/>
              </a:rPr>
              <a:t>o</a:t>
            </a:r>
            <a:r>
              <a:rPr lang="en-US" sz="2600" dirty="0" smtClean="0">
                <a:latin typeface="Times New Roman" pitchFamily="18" charset="0"/>
              </a:rPr>
              <a:t>)</a:t>
            </a:r>
          </a:p>
          <a:p>
            <a:pPr lvl="1" algn="just"/>
            <a:r>
              <a:rPr lang="en-US" sz="2800" dirty="0">
                <a:latin typeface="Times New Roman" pitchFamily="18" charset="0"/>
              </a:rPr>
              <a:t>Within </a:t>
            </a:r>
            <a:r>
              <a:rPr lang="en-US" sz="2800" dirty="0" smtClean="0">
                <a:latin typeface="Times New Roman" pitchFamily="18" charset="0"/>
              </a:rPr>
              <a:t>the uncertainty region, </a:t>
            </a:r>
            <a:r>
              <a:rPr lang="en-US" sz="2800" dirty="0">
                <a:latin typeface="Times New Roman" pitchFamily="18" charset="0"/>
              </a:rPr>
              <a:t>object </a:t>
            </a:r>
            <a:r>
              <a:rPr lang="en-US" sz="2800" i="1" dirty="0">
                <a:latin typeface="Times New Roman" pitchFamily="18" charset="0"/>
              </a:rPr>
              <a:t>o</a:t>
            </a:r>
            <a:r>
              <a:rPr lang="en-US" sz="2800" dirty="0">
                <a:latin typeface="Times New Roman" pitchFamily="18" charset="0"/>
              </a:rPr>
              <a:t> can appear anywhere following any distribution</a:t>
            </a:r>
          </a:p>
          <a:p>
            <a:pPr lvl="1" algn="just"/>
            <a:r>
              <a:rPr lang="en-US" sz="2800" dirty="0">
                <a:latin typeface="Times New Roman" pitchFamily="18" charset="0"/>
              </a:rPr>
              <a:t>The object distribution can be represented by </a:t>
            </a:r>
            <a:r>
              <a:rPr lang="en-US" sz="2800" dirty="0" smtClean="0">
                <a:latin typeface="Times New Roman" pitchFamily="18" charset="0"/>
              </a:rPr>
              <a:t>either discrete </a:t>
            </a:r>
            <a:r>
              <a:rPr lang="en-US" sz="2800" dirty="0">
                <a:latin typeface="Times New Roman" pitchFamily="18" charset="0"/>
              </a:rPr>
              <a:t>samples or continuous probabilistic distribution</a:t>
            </a:r>
          </a:p>
          <a:p>
            <a:pPr lvl="1" algn="just" eaLnBrk="1" hangingPunct="1"/>
            <a:endParaRPr lang="en-US" altLang="zh-CN" sz="2800" dirty="0" smtClean="0">
              <a:latin typeface="Times New Roman" pitchFamily="18" charset="0"/>
            </a:endParaRPr>
          </a:p>
        </p:txBody>
      </p:sp>
      <p:sp>
        <p:nvSpPr>
          <p:cNvPr id="5" name="Text Box 11"/>
          <p:cNvSpPr txBox="1">
            <a:spLocks noChangeArrowheads="1"/>
          </p:cNvSpPr>
          <p:nvPr/>
        </p:nvSpPr>
        <p:spPr bwMode="auto">
          <a:xfrm>
            <a:off x="6832600" y="5590381"/>
            <a:ext cx="193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dirty="0">
                <a:solidFill>
                  <a:srgbClr val="3333FF"/>
                </a:solidFill>
                <a:latin typeface="Times New Roman" pitchFamily="18" charset="0"/>
              </a:rPr>
              <a:t>uncertainty region</a:t>
            </a:r>
          </a:p>
        </p:txBody>
      </p:sp>
      <p:sp>
        <p:nvSpPr>
          <p:cNvPr id="7" name="Oval 12"/>
          <p:cNvSpPr>
            <a:spLocks noChangeArrowheads="1"/>
          </p:cNvSpPr>
          <p:nvPr/>
        </p:nvSpPr>
        <p:spPr bwMode="auto">
          <a:xfrm>
            <a:off x="4586514" y="4876800"/>
            <a:ext cx="1981200" cy="1981200"/>
          </a:xfrm>
          <a:prstGeom prst="ellipse">
            <a:avLst/>
          </a:prstGeom>
          <a:solidFill>
            <a:srgbClr val="CCECFF"/>
          </a:solidFill>
          <a:ln w="9525">
            <a:solidFill>
              <a:srgbClr val="3333FF"/>
            </a:solidFill>
            <a:round/>
            <a:headEnd/>
            <a:tailEnd/>
          </a:ln>
          <a:effectLst/>
        </p:spPr>
        <p:txBody>
          <a:bodyPr wrap="none" anchor="ctr"/>
          <a:lstStyle/>
          <a:p>
            <a:endParaRPr lang="en-US"/>
          </a:p>
        </p:txBody>
      </p:sp>
      <p:sp>
        <p:nvSpPr>
          <p:cNvPr id="8" name="Oval 13"/>
          <p:cNvSpPr>
            <a:spLocks noChangeArrowheads="1"/>
          </p:cNvSpPr>
          <p:nvPr/>
        </p:nvSpPr>
        <p:spPr bwMode="auto">
          <a:xfrm>
            <a:off x="5272314" y="57912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9" name="Oval 14"/>
          <p:cNvSpPr>
            <a:spLocks noChangeArrowheads="1"/>
          </p:cNvSpPr>
          <p:nvPr/>
        </p:nvSpPr>
        <p:spPr bwMode="auto">
          <a:xfrm>
            <a:off x="5500914" y="51054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0" name="Oval 16"/>
          <p:cNvSpPr>
            <a:spLocks noChangeArrowheads="1"/>
          </p:cNvSpPr>
          <p:nvPr/>
        </p:nvSpPr>
        <p:spPr bwMode="auto">
          <a:xfrm>
            <a:off x="6262914" y="52578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1" name="Oval 17"/>
          <p:cNvSpPr>
            <a:spLocks noChangeArrowheads="1"/>
          </p:cNvSpPr>
          <p:nvPr/>
        </p:nvSpPr>
        <p:spPr bwMode="auto">
          <a:xfrm>
            <a:off x="4738914" y="64008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2" name="Oval 18"/>
          <p:cNvSpPr>
            <a:spLocks noChangeArrowheads="1"/>
          </p:cNvSpPr>
          <p:nvPr/>
        </p:nvSpPr>
        <p:spPr bwMode="auto">
          <a:xfrm>
            <a:off x="6262914" y="63246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3" name="Oval 19"/>
          <p:cNvSpPr>
            <a:spLocks noChangeArrowheads="1"/>
          </p:cNvSpPr>
          <p:nvPr/>
        </p:nvSpPr>
        <p:spPr bwMode="auto">
          <a:xfrm>
            <a:off x="5577114" y="67056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4" name="Oval 20"/>
          <p:cNvSpPr>
            <a:spLocks noChangeArrowheads="1"/>
          </p:cNvSpPr>
          <p:nvPr/>
        </p:nvSpPr>
        <p:spPr bwMode="auto">
          <a:xfrm>
            <a:off x="4815114" y="53340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
        <p:nvSpPr>
          <p:cNvPr id="15" name="Oval 21"/>
          <p:cNvSpPr>
            <a:spLocks noChangeArrowheads="1"/>
          </p:cNvSpPr>
          <p:nvPr/>
        </p:nvSpPr>
        <p:spPr bwMode="auto">
          <a:xfrm>
            <a:off x="5881914" y="5867400"/>
            <a:ext cx="165100" cy="179388"/>
          </a:xfrm>
          <a:prstGeom prst="ellipse">
            <a:avLst/>
          </a:prstGeom>
          <a:solidFill>
            <a:srgbClr val="3333FF"/>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7818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13 -0.01412 C -0.02379 -0.01944 -0.00452 -0.09699 0.01701 -0.10069 C 0.02847 -0.11296 0.09774 -0.07893 0.10191 -0.07477 C 0.11597 -0.05926 0.10764 -0.01666 0.1 -0.0074 C 0.11007 -0.00139 0.06944 -0.05555 0.05677 -0.01782 C 0.05 -0.01412 0.11128 0.075 0.10989 0.08195 C 0.11389 0.09815 0.09028 0.08195 0.08038 0.07801 C 0.07048 0.07431 0.0585 0.06111 0.05052 0.05973 C 0.046 0.05857 0.0375 0.06991 0.03298 0.06713 C 0.02916 0.05973 0.02778 0.04491 0.02691 0.0338 C 0.02604 0.02246 0.0276 0.01528 0.02743 0.00093 C 0.02448 -0.00625 0.02899 -0.04907 0.02517 -0.05185 C 0.02222 -0.05023 0.02066 0.04653 0.0191 0.05209 C 0.01614 0.06598 0.0033 0.01158 -0.00052 0.00764 C -0.00452 0.00394 -0.00365 0.02315 -0.00452 0.03033 C -0.00504 0.03773 -0.00469 0.04584 -0.00625 0.05278 C -0.01007 0.06598 -0.01736 0.08287 -0.0224 0.08195 C -0.03073 0.07986 -0.0474 0.08287 -0.0559 0.08195 C -0.0559 0.07084 -0.05903 -0.00254 -0.0559 -0.02569 C -0.05434 -0.03402 -0.05191 -0.1044 -0.04028 -0.09699 C -0.02969 -0.09166 -0.03281 -0.03217 -0.02813 -0.01412 Z " pathEditMode="relative" rAng="0" ptsTypes="ffaffaaffafffafffffff">
                                      <p:cBhvr>
                                        <p:cTn id="6" dur="2000" fill="hold"/>
                                        <p:tgtEl>
                                          <p:spTgt spid="8"/>
                                        </p:tgtEl>
                                        <p:attrNameLst>
                                          <p:attrName>ppt_x</p:attrName>
                                          <p:attrName>ppt_y</p:attrName>
                                        </p:attrNameLst>
                                      </p:cBhvr>
                                      <p:rCtr x="5660" y="671"/>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10;\input{utils}&#10;\pagestyle{empty}&#10;\begin{document}&#10;\[&#10;  p(\bfx) = \frac{1}{Z} \prod_C \psi_C(\bfx_C)&#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3"/>
  <p:tag name="PICTUREFILESIZE" val="2252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10;\input{utils}&#10;\pagestyle{empty}&#10;\begin{document}&#10;\[&#10;\psi_C(\bfx_C)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2"/>
  <p:tag name="PICTUREFILESIZE" val="354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10;\input{utils}&#10;\usepackage{amsmath}&#10;\pagestyle{empty}&#10;\begin{document}&#10;\[&#10;  p(w, x, y, z) = \frac{1}{Z} \psi_A(w, x,y) &#10;  \psi_B(x, y,z)&#10;\]&#10;\end{document}&#10;"/>
  <p:tag name="EXTERNALNAME" val="txp_fig"/>
  <p:tag name="BLEND" val="False"/>
  <p:tag name="TRANSPARENT" val="True"/>
  <p:tag name="KEEPFILES" val="False"/>
  <p:tag name="DEBUGPAUSE" val="False"/>
  <p:tag name="RESOLUTION" val="300"/>
  <p:tag name="TIMEOUT" val="(none)"/>
  <p:tag name="BOXWIDTH" val="354"/>
  <p:tag name="BOXHEIGHT" val="582"/>
  <p:tag name="BOXFONT" val="10"/>
  <p:tag name="BOXWRAP" val="False"/>
  <p:tag name="WORKAROUNDTRANSPARENCYBUG" val="False"/>
  <p:tag name="ALLOWFONTSUBSTITUTION" val="False"/>
  <p:tag name="BITMAPFORMAT" val="bmpmono"/>
  <p:tag name="ORIGWIDTH" val="358.75"/>
  <p:tag name="PICTUREFILESIZE" val="33714"/>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10;\input{utils}&#10;\usepackage{amsmath}&#10;\pagestyle{empty}&#10;\begin{document}&#10;\[&#10;  p(\bfx) &gt; 0&#10;\]  &#10;\end{document}&#10;"/>
  <p:tag name="EXTERNALNAME" val="txp_fig"/>
  <p:tag name="BLEND" val="False"/>
  <p:tag name="TRANSPARENT" val="True"/>
  <p:tag name="KEEPFILES" val="False"/>
  <p:tag name="DEBUGPAUSE" val="False"/>
  <p:tag name="RESOLUTION" val="300"/>
  <p:tag name="TIMEOUT" val="(none)"/>
  <p:tag name="BOXWIDTH" val="354"/>
  <p:tag name="BOXHEIGHT" val="582"/>
  <p:tag name="BOXFONT" val="10"/>
  <p:tag name="BOXWRAP" val="False"/>
  <p:tag name="WORKAROUNDTRANSPARENCYBUG" val="False"/>
  <p:tag name="ALLOWFONTSUBSTITUTION" val="False"/>
  <p:tag name="BITMAPFORMAT" val="bmpmono"/>
  <p:tag name="ORIGWIDTH" val="82.75"/>
  <p:tag name="PICTUREFILESIZE" val="37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7217</TotalTime>
  <Words>2604</Words>
  <Application>Microsoft Office PowerPoint</Application>
  <PresentationFormat>On-screen Show (4:3)</PresentationFormat>
  <Paragraphs>592</Paragraphs>
  <Slides>48</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1" baseType="lpstr">
      <vt:lpstr>新細明體</vt:lpstr>
      <vt:lpstr>宋体</vt:lpstr>
      <vt:lpstr>Arial</vt:lpstr>
      <vt:lpstr>Calibri</vt:lpstr>
      <vt:lpstr>Comic Sans MS</vt:lpstr>
      <vt:lpstr>Garamond</vt:lpstr>
      <vt:lpstr>Symbol</vt:lpstr>
      <vt:lpstr>Tahoma</vt:lpstr>
      <vt:lpstr>Times New Roman</vt:lpstr>
      <vt:lpstr>Wingdings</vt:lpstr>
      <vt:lpstr>Edge</vt:lpstr>
      <vt:lpstr>Microsoft Drawing 1.01</vt:lpstr>
      <vt:lpstr>Equation</vt:lpstr>
      <vt:lpstr>Probabilistic Data Management</vt:lpstr>
      <vt:lpstr>Objectives</vt:lpstr>
      <vt:lpstr>Outline</vt:lpstr>
      <vt:lpstr>Introduction</vt:lpstr>
      <vt:lpstr>Introduction (cont'd)</vt:lpstr>
      <vt:lpstr>Introduction (cont'd)</vt:lpstr>
      <vt:lpstr>Outline</vt:lpstr>
      <vt:lpstr>In the Last Chapter: Classification of Data Uncertainty</vt:lpstr>
      <vt:lpstr>Attribute-Level Uncertain Data</vt:lpstr>
      <vt:lpstr>Attribute-Level Uncertain Data (cont'd)</vt:lpstr>
      <vt:lpstr>Attribute Uncertainty</vt:lpstr>
      <vt:lpstr>Example of Attribute Uncertainty</vt:lpstr>
      <vt:lpstr>Tuple Uncertainty</vt:lpstr>
      <vt:lpstr>Example of Tuple Uncertainty</vt:lpstr>
      <vt:lpstr>Outline</vt:lpstr>
      <vt:lpstr>Example of Possible Worlds</vt:lpstr>
      <vt:lpstr>Possible Worlds in the Previous Example</vt:lpstr>
      <vt:lpstr>Possible Worlds Semantics</vt:lpstr>
      <vt:lpstr>Possible Worlds on Attribute Uncertainty</vt:lpstr>
      <vt:lpstr>Comments on Possible Worlds</vt:lpstr>
      <vt:lpstr>Exercises</vt:lpstr>
      <vt:lpstr>Outline</vt:lpstr>
      <vt:lpstr>In the Last Chapter: Classification of Data Uncertainty</vt:lpstr>
      <vt:lpstr>Applications of Correlated Uncertain Data</vt:lpstr>
      <vt:lpstr>Model for Correlated Uncertain Data</vt:lpstr>
      <vt:lpstr>Markovian Model</vt:lpstr>
      <vt:lpstr>Example of Bayesian Networks</vt:lpstr>
      <vt:lpstr>Bayesian Networks</vt:lpstr>
      <vt:lpstr>Variable Elimination</vt:lpstr>
      <vt:lpstr>Variable Elimination (cont'd)</vt:lpstr>
      <vt:lpstr>Variable Elimination (cont'd)</vt:lpstr>
      <vt:lpstr>Exercises</vt:lpstr>
      <vt:lpstr>Junction Tree Algorithm</vt:lpstr>
      <vt:lpstr>Undirected Graphical Model</vt:lpstr>
      <vt:lpstr>Undirected Graphical Model (cont'd)</vt:lpstr>
      <vt:lpstr>Conditional Random Field (CRF)</vt:lpstr>
      <vt:lpstr>Uncertainty With Local Correlations</vt:lpstr>
      <vt:lpstr>Example of Uncertainty With Local Correlations</vt:lpstr>
      <vt:lpstr>Example of Uncertainty With Local Correlations (cont'd)</vt:lpstr>
      <vt:lpstr>Example of Uncertainty With Local Correlations (cont'd)</vt:lpstr>
      <vt:lpstr>Example of Uncertainty With Local Correlations (cont'd)</vt:lpstr>
      <vt:lpstr>Locally Correlated Sensory Data</vt:lpstr>
      <vt:lpstr>Data Model for Local Correlations</vt:lpstr>
      <vt:lpstr>Data Model for Local Correlations (cont'd)</vt:lpstr>
      <vt:lpstr>Data Model for Local Correlations (cont'd)</vt:lpstr>
      <vt:lpstr>Outline</vt:lpstr>
      <vt:lpstr>Summary</vt:lpstr>
      <vt:lpstr>Summary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167</cp:revision>
  <dcterms:created xsi:type="dcterms:W3CDTF">2006-08-16T00:00:00Z</dcterms:created>
  <dcterms:modified xsi:type="dcterms:W3CDTF">2017-09-07T13:57:29Z</dcterms:modified>
</cp:coreProperties>
</file>