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69" r:id="rId4"/>
    <p:sldId id="281" r:id="rId5"/>
    <p:sldId id="258" r:id="rId6"/>
    <p:sldId id="259" r:id="rId7"/>
    <p:sldId id="270" r:id="rId8"/>
    <p:sldId id="260" r:id="rId9"/>
    <p:sldId id="294" r:id="rId10"/>
    <p:sldId id="261" r:id="rId11"/>
    <p:sldId id="282" r:id="rId12"/>
    <p:sldId id="262" r:id="rId13"/>
    <p:sldId id="263" r:id="rId14"/>
    <p:sldId id="271" r:id="rId15"/>
    <p:sldId id="264" r:id="rId16"/>
    <p:sldId id="272" r:id="rId17"/>
    <p:sldId id="273" r:id="rId18"/>
    <p:sldId id="283" r:id="rId19"/>
    <p:sldId id="274" r:id="rId20"/>
    <p:sldId id="276" r:id="rId21"/>
    <p:sldId id="288" r:id="rId22"/>
    <p:sldId id="284" r:id="rId23"/>
    <p:sldId id="277" r:id="rId24"/>
    <p:sldId id="289" r:id="rId25"/>
    <p:sldId id="278" r:id="rId26"/>
    <p:sldId id="290" r:id="rId27"/>
    <p:sldId id="279" r:id="rId28"/>
    <p:sldId id="280" r:id="rId29"/>
    <p:sldId id="295" r:id="rId30"/>
    <p:sldId id="285" r:id="rId31"/>
    <p:sldId id="293" r:id="rId32"/>
    <p:sldId id="268" r:id="rId33"/>
    <p:sldId id="291" r:id="rId34"/>
    <p:sldId id="292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54" autoAdjust="0"/>
    <p:restoredTop sz="79371" autoAdjust="0"/>
  </p:normalViewPr>
  <p:slideViewPr>
    <p:cSldViewPr>
      <p:cViewPr varScale="1">
        <p:scale>
          <a:sx n="50" d="100"/>
          <a:sy n="50" d="100"/>
        </p:scale>
        <p:origin x="16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FF21E-EC4D-402C-A8B9-667E4032678C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3E84-6385-41D0-8ED3-74655242C4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3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i.unipd.it/~schenato/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53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41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857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Figure sources: : </a:t>
            </a:r>
            <a:r>
              <a:rPr lang="en-US" dirty="0" smtClean="0">
                <a:hlinkClick r:id="rId3"/>
              </a:rPr>
              <a:t>www.dei.unipd.it/~schenato/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http://particle.teco.edu/devices/devices.html</a:t>
            </a:r>
          </a:p>
          <a:p>
            <a:endParaRPr lang="en-US" dirty="0" smtClean="0"/>
          </a:p>
          <a:p>
            <a:r>
              <a:rPr lang="en-US" dirty="0" smtClean="0"/>
              <a:t>http://www.olsr.org/</a:t>
            </a:r>
          </a:p>
          <a:p>
            <a:endParaRPr lang="en-US" dirty="0" smtClean="0"/>
          </a:p>
          <a:p>
            <a:r>
              <a:rPr lang="en-US" dirty="0" smtClean="0"/>
              <a:t>www.robotstorehk.com/sensors/sensor.html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7853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14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Reflection or refraction of the signal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9344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15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6513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305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2772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18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90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3152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20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285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2122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809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2737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0366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24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6154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25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0496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9828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9041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28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6*(2^4) = 6*16=96</a:t>
            </a:r>
          </a:p>
        </p:txBody>
      </p:sp>
    </p:spTree>
    <p:extLst>
      <p:ext uri="{BB962C8B-B14F-4D97-AF65-F5344CB8AC3E}">
        <p14:creationId xmlns:p14="http://schemas.microsoft.com/office/powerpoint/2010/main" val="27815361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When </a:t>
            </a:r>
            <a:r>
              <a:rPr lang="en-US" i="1" dirty="0" smtClean="0">
                <a:latin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</a:rPr>
              <a:t> is at the red point, object d is NN with probability</a:t>
            </a:r>
            <a:r>
              <a:rPr lang="en-US" baseline="0" dirty="0" smtClean="0">
                <a:latin typeface="Arial" pitchFamily="34" charset="0"/>
              </a:rPr>
              <a:t> 1/2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619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30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402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1066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6431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7945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34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62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5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297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311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965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8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559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992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10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505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4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39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42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83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11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67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6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67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9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0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7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82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11" Type="http://schemas.openxmlformats.org/officeDocument/2006/relationships/image" Target="../media/image24.png"/><Relationship Id="rId5" Type="http://schemas.openxmlformats.org/officeDocument/2006/relationships/image" Target="../media/image18.wmf"/><Relationship Id="rId10" Type="http://schemas.openxmlformats.org/officeDocument/2006/relationships/image" Target="../media/image23.pn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25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Data Management</a:t>
            </a:r>
            <a:endParaRPr lang="en-US" sz="44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1: An Overview of Probabilistic Data Management</a:t>
            </a:r>
          </a:p>
        </p:txBody>
      </p:sp>
    </p:spTree>
    <p:extLst>
      <p:ext uri="{BB962C8B-B14F-4D97-AF65-F5344CB8AC3E}">
        <p14:creationId xmlns:p14="http://schemas.microsoft.com/office/powerpoint/2010/main" val="267198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Data Processing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Data can be imprecise, when we manipulate the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Privacy preserving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Add synthetic noises to protect users' privacy before publishing data</a:t>
            </a:r>
          </a:p>
          <a:p>
            <a:pPr lvl="1" algn="just" eaLnBrk="1" hangingPunct="1"/>
            <a:r>
              <a:rPr lang="en-US" altLang="zh-CN" sz="2800" dirty="0" err="1" smtClean="0">
                <a:latin typeface="Times New Roman" pitchFamily="18" charset="0"/>
              </a:rPr>
              <a:t>Lossy</a:t>
            </a:r>
            <a:r>
              <a:rPr lang="en-US" altLang="zh-CN" sz="2800" dirty="0">
                <a:latin typeface="Times New Roman" pitchFamily="18" charset="0"/>
              </a:rPr>
              <a:t> </a:t>
            </a:r>
            <a:r>
              <a:rPr lang="en-US" altLang="zh-CN" sz="2800" dirty="0" smtClean="0">
                <a:latin typeface="Times New Roman" pitchFamily="18" charset="0"/>
              </a:rPr>
              <a:t>data compression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Trade the data accuracy for space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Data integration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Merge data from multiple data sources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sp>
        <p:nvSpPr>
          <p:cNvPr id="2" name="Lock"/>
          <p:cNvSpPr>
            <a:spLocks noEditPoints="1" noChangeArrowheads="1"/>
          </p:cNvSpPr>
          <p:nvPr/>
        </p:nvSpPr>
        <p:spPr bwMode="auto">
          <a:xfrm>
            <a:off x="6942231" y="2234662"/>
            <a:ext cx="938212" cy="102870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6767443" y="4981871"/>
            <a:ext cx="1113000" cy="1007000"/>
            <a:chOff x="1632" y="1248"/>
            <a:chExt cx="2682" cy="2286"/>
          </a:xfrm>
        </p:grpSpPr>
        <p:sp>
          <p:nvSpPr>
            <p:cNvPr id="4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  <p:sp>
          <p:nvSpPr>
            <p:cNvPr id="5" name="AutoShape 6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  <p:sp>
          <p:nvSpPr>
            <p:cNvPr id="7" name="AutoShape 7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</p:grpSp>
      <p:pic>
        <p:nvPicPr>
          <p:cNvPr id="1033" name="Picture 9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080" y="3657600"/>
            <a:ext cx="1152449" cy="1232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Applications of </a:t>
            </a:r>
            <a:r>
              <a:rPr lang="en-US" altLang="zh-CN" sz="3200" dirty="0">
                <a:latin typeface="Times New Roman" pitchFamily="18" charset="0"/>
              </a:rPr>
              <a:t>Probabilistic Data </a:t>
            </a:r>
            <a:r>
              <a:rPr lang="en-US" altLang="zh-CN" sz="3200" dirty="0" smtClean="0">
                <a:latin typeface="Times New Roman" pitchFamily="18" charset="0"/>
              </a:rPr>
              <a:t>Management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Classifications of Uncertain Data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Comparisons: Uncertain vs. Certain Data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The Existing Systems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Real-World Applications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Applications of </a:t>
            </a:r>
            <a:r>
              <a:rPr lang="en-US" altLang="zh-CN" sz="3200" dirty="0">
                <a:latin typeface="Times New Roman" pitchFamily="18" charset="0"/>
              </a:rPr>
              <a:t>Probabilistic Data </a:t>
            </a:r>
            <a:r>
              <a:rPr lang="en-US" altLang="zh-CN" sz="3200" dirty="0" smtClean="0">
                <a:latin typeface="Times New Roman" pitchFamily="18" charset="0"/>
              </a:rPr>
              <a:t>Management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Sensor networks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Location-based services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Moving object search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Data extraction and integration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Privacy preserving</a:t>
            </a:r>
          </a:p>
        </p:txBody>
      </p:sp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Applications (1) – Sensor Networks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Causes of data uncertainty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Environmental factors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Low battery power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Packet losses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pic>
        <p:nvPicPr>
          <p:cNvPr id="5" name="Picture 6" descr="SINGLE-LINE-I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971800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sens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1295400" cy="102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mica2mo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819400"/>
            <a:ext cx="13716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9" descr="LCD03a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3340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LCD0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800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sire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343400"/>
            <a:ext cx="12954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3" descr="SensorNetwor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40136">
            <a:off x="4795838" y="4173538"/>
            <a:ext cx="2365375" cy="833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toShape 12"/>
          <p:cNvSpPr>
            <a:spLocks noChangeArrowheads="1"/>
          </p:cNvSpPr>
          <p:nvPr/>
        </p:nvSpPr>
        <p:spPr bwMode="auto">
          <a:xfrm rot="-835258">
            <a:off x="3581400" y="3886200"/>
            <a:ext cx="4876800" cy="1365250"/>
          </a:xfrm>
          <a:prstGeom prst="star16">
            <a:avLst>
              <a:gd name="adj" fmla="val 37500"/>
            </a:avLst>
          </a:prstGeom>
          <a:solidFill>
            <a:srgbClr val="FFFF00">
              <a:alpha val="10000"/>
            </a:srgbClr>
          </a:solidFill>
          <a:ln w="9525">
            <a:solidFill>
              <a:srgbClr val="FFCC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sensor networks</a:t>
            </a:r>
          </a:p>
        </p:txBody>
      </p:sp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Applications (2) – </a:t>
            </a:r>
            <a:r>
              <a:rPr lang="en-US" dirty="0" smtClean="0">
                <a:latin typeface="Times New Roman" pitchFamily="18" charset="0"/>
              </a:rPr>
              <a:t>Global Positioning System (GPS)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Causes of data uncertainty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Reflection or refraction of the satellite signal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pic>
        <p:nvPicPr>
          <p:cNvPr id="5" name="Picture 13" descr="SPAC_GPS_NAVSTAR_IIA_IIR_IIF_Constellation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399"/>
            <a:ext cx="3810000" cy="325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 descr="GPS_err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19399"/>
            <a:ext cx="4069080" cy="3133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6606540" y="3124200"/>
            <a:ext cx="14494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refraction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460261" y="6078482"/>
            <a:ext cx="14606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reflection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7010400" y="3585865"/>
            <a:ext cx="76200" cy="8001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5190589" y="5244263"/>
            <a:ext cx="374905" cy="8342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63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Applications (3)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Extraction and Integration</a:t>
            </a:r>
            <a:endParaRPr lang="en-US" altLang="zh-CN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 dirty="0" smtClean="0">
                <a:latin typeface="Times New Roman" pitchFamily="18" charset="0"/>
                <a:cs typeface="Times New Roman" pitchFamily="18" charset="0"/>
              </a:rPr>
              <a:t>Causes of data uncertainty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Unreliability of data sources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A375-609F-4380-A649-F26BBCA98A61}" type="slidenum">
              <a:rPr lang="en-US" altLang="zh-CN" smtClean="0"/>
              <a:pPr/>
              <a:t>15</a:t>
            </a:fld>
            <a:endParaRPr lang="en-US" altLang="zh-CN"/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4451920" y="2680493"/>
            <a:ext cx="2106216" cy="3628231"/>
          </a:xfrm>
          <a:prstGeom prst="rect">
            <a:avLst/>
          </a:prstGeom>
          <a:solidFill>
            <a:srgbClr val="FF00FF">
              <a:alpha val="3922"/>
            </a:srgbClr>
          </a:solidFill>
          <a:ln w="28575">
            <a:solidFill>
              <a:srgbClr val="FF00FF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 rot="-2458505">
            <a:off x="3478783" y="3509963"/>
            <a:ext cx="1371600" cy="152400"/>
          </a:xfrm>
          <a:prstGeom prst="rightArrow">
            <a:avLst>
              <a:gd name="adj1" fmla="val 50000"/>
              <a:gd name="adj2" fmla="val 225000"/>
            </a:avLst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990099"/>
              </a:gs>
            </a:gsLst>
            <a:lin ang="0" scaled="1"/>
          </a:gra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 rot="-1225311">
            <a:off x="3608958" y="4033838"/>
            <a:ext cx="1071562" cy="142875"/>
          </a:xfrm>
          <a:prstGeom prst="rightArrow">
            <a:avLst>
              <a:gd name="adj1" fmla="val 50000"/>
              <a:gd name="adj2" fmla="val 187500"/>
            </a:avLst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990099"/>
              </a:gs>
            </a:gsLst>
            <a:lin ang="0" scaled="1"/>
          </a:gra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9" name="AutoShape 19"/>
          <p:cNvSpPr>
            <a:spLocks noChangeArrowheads="1"/>
          </p:cNvSpPr>
          <p:nvPr/>
        </p:nvSpPr>
        <p:spPr bwMode="auto">
          <a:xfrm rot="2439836">
            <a:off x="3451795" y="5062619"/>
            <a:ext cx="1371600" cy="152400"/>
          </a:xfrm>
          <a:prstGeom prst="rightArrow">
            <a:avLst>
              <a:gd name="adj1" fmla="val 50000"/>
              <a:gd name="adj2" fmla="val 225000"/>
            </a:avLst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990099"/>
              </a:gs>
            </a:gsLst>
            <a:lin ang="0" scaled="1"/>
          </a:gra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0" name="AutoShape 26"/>
          <p:cNvSpPr>
            <a:spLocks noChangeArrowheads="1"/>
          </p:cNvSpPr>
          <p:nvPr/>
        </p:nvSpPr>
        <p:spPr bwMode="auto">
          <a:xfrm>
            <a:off x="4832920" y="2803525"/>
            <a:ext cx="1066800" cy="609600"/>
          </a:xfrm>
          <a:prstGeom prst="flowChartDocument">
            <a:avLst/>
          </a:prstGeom>
          <a:solidFill>
            <a:srgbClr val="FFCC00">
              <a:alpha val="20000"/>
            </a:srgbClr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>
                <a:solidFill>
                  <a:srgbClr val="D60093"/>
                </a:solidFill>
                <a:latin typeface="Times New Roman" pitchFamily="18" charset="0"/>
                <a:ea typeface="宋体" pitchFamily="2" charset="-122"/>
              </a:rPr>
              <a:t>Doc 1</a:t>
            </a:r>
          </a:p>
        </p:txBody>
      </p:sp>
      <p:sp>
        <p:nvSpPr>
          <p:cNvPr id="11" name="AutoShape 27"/>
          <p:cNvSpPr>
            <a:spLocks noChangeArrowheads="1"/>
          </p:cNvSpPr>
          <p:nvPr/>
        </p:nvSpPr>
        <p:spPr bwMode="auto">
          <a:xfrm>
            <a:off x="4832920" y="3641725"/>
            <a:ext cx="1066800" cy="609600"/>
          </a:xfrm>
          <a:prstGeom prst="flowChartDocument">
            <a:avLst/>
          </a:prstGeom>
          <a:solidFill>
            <a:srgbClr val="FFCC00">
              <a:alpha val="20000"/>
            </a:srgbClr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>
                <a:solidFill>
                  <a:srgbClr val="D60093"/>
                </a:solidFill>
                <a:latin typeface="Times New Roman" pitchFamily="18" charset="0"/>
                <a:ea typeface="宋体" pitchFamily="2" charset="-122"/>
              </a:rPr>
              <a:t>Doc 2</a:t>
            </a:r>
          </a:p>
        </p:txBody>
      </p:sp>
      <p:sp>
        <p:nvSpPr>
          <p:cNvPr id="12" name="AutoShape 29"/>
          <p:cNvSpPr>
            <a:spLocks noChangeArrowheads="1"/>
          </p:cNvSpPr>
          <p:nvPr/>
        </p:nvSpPr>
        <p:spPr bwMode="auto">
          <a:xfrm>
            <a:off x="4832920" y="5394325"/>
            <a:ext cx="1066800" cy="609600"/>
          </a:xfrm>
          <a:prstGeom prst="flowChartDocument">
            <a:avLst/>
          </a:prstGeom>
          <a:solidFill>
            <a:srgbClr val="FFCC00">
              <a:alpha val="20000"/>
            </a:srgbClr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>
                <a:solidFill>
                  <a:srgbClr val="D60093"/>
                </a:solidFill>
                <a:latin typeface="Times New Roman" pitchFamily="18" charset="0"/>
                <a:ea typeface="宋体" pitchFamily="2" charset="-122"/>
              </a:rPr>
              <a:t>Doc </a:t>
            </a:r>
            <a:r>
              <a:rPr lang="en-US" altLang="zh-CN" b="1" i="1">
                <a:solidFill>
                  <a:srgbClr val="D60093"/>
                </a:solidFill>
                <a:latin typeface="Times New Roman" pitchFamily="18" charset="0"/>
                <a:ea typeface="宋体" pitchFamily="2" charset="-122"/>
              </a:rPr>
              <a:t>l</a:t>
            </a:r>
          </a:p>
        </p:txBody>
      </p:sp>
      <p:sp>
        <p:nvSpPr>
          <p:cNvPr id="13" name="Text Box 30"/>
          <p:cNvSpPr txBox="1">
            <a:spLocks noChangeArrowheads="1"/>
          </p:cNvSpPr>
          <p:nvPr/>
        </p:nvSpPr>
        <p:spPr bwMode="auto">
          <a:xfrm>
            <a:off x="4464496" y="6232525"/>
            <a:ext cx="1905000" cy="7016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zh-CN" sz="2000" b="1" dirty="0">
                <a:solidFill>
                  <a:srgbClr val="990099"/>
                </a:solidFill>
                <a:latin typeface="Times New Roman" pitchFamily="18" charset="0"/>
                <a:ea typeface="宋体" pitchFamily="2" charset="-122"/>
              </a:rPr>
              <a:t>near duplicate documents</a:t>
            </a: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 rot="5400000">
            <a:off x="3978845" y="446405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990099"/>
                </a:solidFill>
                <a:ea typeface="宋体" pitchFamily="2" charset="-122"/>
              </a:rPr>
              <a:t>…</a:t>
            </a:r>
          </a:p>
        </p:txBody>
      </p:sp>
      <p:sp>
        <p:nvSpPr>
          <p:cNvPr id="15" name="Text Box 32"/>
          <p:cNvSpPr txBox="1">
            <a:spLocks noChangeArrowheads="1"/>
          </p:cNvSpPr>
          <p:nvPr/>
        </p:nvSpPr>
        <p:spPr bwMode="auto">
          <a:xfrm rot="5400000">
            <a:off x="5121845" y="446405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990099"/>
                </a:solidFill>
                <a:ea typeface="宋体" pitchFamily="2" charset="-122"/>
              </a:rPr>
              <a:t>…</a:t>
            </a:r>
          </a:p>
        </p:txBody>
      </p:sp>
      <p:grpSp>
        <p:nvGrpSpPr>
          <p:cNvPr id="16" name="Group 33"/>
          <p:cNvGrpSpPr>
            <a:grpSpLocks/>
          </p:cNvGrpSpPr>
          <p:nvPr/>
        </p:nvGrpSpPr>
        <p:grpSpPr bwMode="auto">
          <a:xfrm>
            <a:off x="2470720" y="3946525"/>
            <a:ext cx="1066800" cy="838200"/>
            <a:chOff x="2352" y="816"/>
            <a:chExt cx="576" cy="480"/>
          </a:xfrm>
        </p:grpSpPr>
        <p:sp>
          <p:nvSpPr>
            <p:cNvPr id="17" name="AutoShape 34"/>
            <p:cNvSpPr>
              <a:spLocks noChangeArrowheads="1"/>
            </p:cNvSpPr>
            <p:nvPr/>
          </p:nvSpPr>
          <p:spPr bwMode="auto">
            <a:xfrm>
              <a:off x="2352" y="816"/>
              <a:ext cx="576" cy="480"/>
            </a:xfrm>
            <a:prstGeom prst="flowChartMultidocument">
              <a:avLst/>
            </a:prstGeom>
            <a:solidFill>
              <a:srgbClr val="FFCC00">
                <a:alpha val="10196"/>
              </a:srgbClr>
            </a:solidFill>
            <a:ln w="25400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pic>
          <p:nvPicPr>
            <p:cNvPr id="18" name="Picture 35" descr="MC900434796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864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2018928" y="4860925"/>
            <a:ext cx="1905000" cy="7016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zh-CN" sz="2000" b="1" dirty="0">
                <a:solidFill>
                  <a:srgbClr val="990099"/>
                </a:solidFill>
                <a:latin typeface="Times New Roman" pitchFamily="18" charset="0"/>
                <a:ea typeface="宋体" pitchFamily="2" charset="-122"/>
              </a:rPr>
              <a:t>a document entity</a:t>
            </a:r>
          </a:p>
        </p:txBody>
      </p:sp>
      <p:sp>
        <p:nvSpPr>
          <p:cNvPr id="20" name="Text Box 39"/>
          <p:cNvSpPr txBox="1">
            <a:spLocks noChangeArrowheads="1"/>
          </p:cNvSpPr>
          <p:nvPr/>
        </p:nvSpPr>
        <p:spPr bwMode="auto">
          <a:xfrm>
            <a:off x="5724128" y="2879725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zh-CN" sz="2000" b="1">
                <a:solidFill>
                  <a:srgbClr val="CC00FF"/>
                </a:solidFill>
                <a:latin typeface="Times New Roman" pitchFamily="18" charset="0"/>
                <a:ea typeface="宋体" pitchFamily="2" charset="-122"/>
              </a:rPr>
              <a:t>0.2</a:t>
            </a:r>
          </a:p>
        </p:txBody>
      </p:sp>
      <p:sp>
        <p:nvSpPr>
          <p:cNvPr id="21" name="Text Box 40"/>
          <p:cNvSpPr txBox="1">
            <a:spLocks noChangeArrowheads="1"/>
          </p:cNvSpPr>
          <p:nvPr/>
        </p:nvSpPr>
        <p:spPr bwMode="auto">
          <a:xfrm>
            <a:off x="5724128" y="3717925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zh-CN" sz="2000" b="1">
                <a:solidFill>
                  <a:srgbClr val="CC00FF"/>
                </a:solidFill>
                <a:latin typeface="Times New Roman" pitchFamily="18" charset="0"/>
                <a:ea typeface="宋体" pitchFamily="2" charset="-122"/>
              </a:rPr>
              <a:t>0.4</a:t>
            </a:r>
          </a:p>
        </p:txBody>
      </p:sp>
      <p:sp>
        <p:nvSpPr>
          <p:cNvPr id="22" name="Text Box 41"/>
          <p:cNvSpPr txBox="1">
            <a:spLocks noChangeArrowheads="1"/>
          </p:cNvSpPr>
          <p:nvPr/>
        </p:nvSpPr>
        <p:spPr bwMode="auto">
          <a:xfrm>
            <a:off x="5724128" y="5470525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zh-CN" sz="2000" b="1">
                <a:solidFill>
                  <a:srgbClr val="CC00FF"/>
                </a:solidFill>
                <a:latin typeface="Times New Roman" pitchFamily="18" charset="0"/>
                <a:ea typeface="宋体" pitchFamily="2" charset="-122"/>
              </a:rPr>
              <a:t>0.3</a:t>
            </a: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 rot="5400000">
            <a:off x="6013053" y="4419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CC00FF"/>
                </a:solidFill>
                <a:ea typeface="宋体" pitchFamily="2" charset="-122"/>
              </a:rPr>
              <a:t>…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5952728" y="2727325"/>
            <a:ext cx="457200" cy="3200400"/>
          </a:xfrm>
          <a:prstGeom prst="rect">
            <a:avLst/>
          </a:prstGeom>
          <a:solidFill>
            <a:srgbClr val="FF0000">
              <a:alpha val="1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5" name="AutoShape 45"/>
          <p:cNvSpPr>
            <a:spLocks noChangeArrowheads="1"/>
          </p:cNvSpPr>
          <p:nvPr/>
        </p:nvSpPr>
        <p:spPr bwMode="auto">
          <a:xfrm>
            <a:off x="6661720" y="1889125"/>
            <a:ext cx="2374776" cy="1189037"/>
          </a:xfrm>
          <a:prstGeom prst="cloudCallout">
            <a:avLst>
              <a:gd name="adj1" fmla="val -60647"/>
              <a:gd name="adj2" fmla="val 50729"/>
            </a:avLst>
          </a:prstGeom>
          <a:gradFill flip="none" rotWithShape="1">
            <a:gsLst>
              <a:gs pos="0">
                <a:srgbClr val="CC00FF">
                  <a:tint val="66000"/>
                  <a:satMod val="160000"/>
                </a:srgbClr>
              </a:gs>
              <a:gs pos="50000">
                <a:srgbClr val="CC00FF">
                  <a:tint val="44500"/>
                  <a:satMod val="160000"/>
                </a:srgbClr>
              </a:gs>
              <a:gs pos="100000">
                <a:srgbClr val="CC00FF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rgbClr val="CC00FF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>
              <a:defRPr/>
            </a:pPr>
            <a:r>
              <a:rPr lang="en-US" altLang="zh-CN" dirty="0">
                <a:solidFill>
                  <a:srgbClr val="CC00FF"/>
                </a:solidFill>
                <a:latin typeface="Times New Roman" pitchFamily="18" charset="0"/>
                <a:ea typeface="宋体" pitchFamily="2" charset="-122"/>
              </a:rPr>
              <a:t>the confidence that a document is true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 rot="5400000">
            <a:off x="746125" y="486092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zh-CN" sz="2400" b="1" dirty="0">
                <a:solidFill>
                  <a:srgbClr val="660033"/>
                </a:solidFill>
                <a:ea typeface="宋体" pitchFamily="2" charset="-122"/>
              </a:rPr>
              <a:t>…</a:t>
            </a:r>
          </a:p>
        </p:txBody>
      </p:sp>
      <p:grpSp>
        <p:nvGrpSpPr>
          <p:cNvPr id="27" name="Group 43"/>
          <p:cNvGrpSpPr>
            <a:grpSpLocks/>
          </p:cNvGrpSpPr>
          <p:nvPr/>
        </p:nvGrpSpPr>
        <p:grpSpPr bwMode="auto">
          <a:xfrm>
            <a:off x="152400" y="5229488"/>
            <a:ext cx="1447800" cy="1219200"/>
            <a:chOff x="480" y="2928"/>
            <a:chExt cx="1104" cy="912"/>
          </a:xfrm>
        </p:grpSpPr>
        <p:sp>
          <p:nvSpPr>
            <p:cNvPr id="28" name="AutoShape 40"/>
            <p:cNvSpPr>
              <a:spLocks noChangeArrowheads="1"/>
            </p:cNvSpPr>
            <p:nvPr/>
          </p:nvSpPr>
          <p:spPr bwMode="auto">
            <a:xfrm>
              <a:off x="480" y="2928"/>
              <a:ext cx="1104" cy="912"/>
            </a:xfrm>
            <a:prstGeom prst="flowChartAlternateProcess">
              <a:avLst/>
            </a:prstGeom>
            <a:solidFill>
              <a:srgbClr val="0000FF">
                <a:alpha val="10196"/>
              </a:srgb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pic>
          <p:nvPicPr>
            <p:cNvPr id="29" name="Picture 12" descr="MP900424389[1]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" y="3098"/>
              <a:ext cx="802" cy="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" name="Group 42"/>
          <p:cNvGrpSpPr>
            <a:grpSpLocks/>
          </p:cNvGrpSpPr>
          <p:nvPr/>
        </p:nvGrpSpPr>
        <p:grpSpPr bwMode="auto">
          <a:xfrm>
            <a:off x="273413" y="3871957"/>
            <a:ext cx="1219201" cy="1097280"/>
            <a:chOff x="480" y="1584"/>
            <a:chExt cx="1104" cy="960"/>
          </a:xfrm>
        </p:grpSpPr>
        <p:sp>
          <p:nvSpPr>
            <p:cNvPr id="31" name="AutoShape 39"/>
            <p:cNvSpPr>
              <a:spLocks noChangeArrowheads="1"/>
            </p:cNvSpPr>
            <p:nvPr/>
          </p:nvSpPr>
          <p:spPr bwMode="auto">
            <a:xfrm>
              <a:off x="480" y="1584"/>
              <a:ext cx="1104" cy="960"/>
            </a:xfrm>
            <a:prstGeom prst="flowChartAlternateProcess">
              <a:avLst/>
            </a:prstGeom>
            <a:solidFill>
              <a:srgbClr val="FF6600">
                <a:alpha val="10196"/>
              </a:srgbClr>
            </a:solidFill>
            <a:ln w="2857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pic>
          <p:nvPicPr>
            <p:cNvPr id="32" name="Picture 24" descr="MC900383280[1]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680"/>
              <a:ext cx="562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1"/>
          <p:cNvGrpSpPr>
            <a:grpSpLocks/>
          </p:cNvGrpSpPr>
          <p:nvPr/>
        </p:nvGrpSpPr>
        <p:grpSpPr bwMode="auto">
          <a:xfrm>
            <a:off x="299919" y="2624138"/>
            <a:ext cx="1219200" cy="1127125"/>
            <a:chOff x="480" y="576"/>
            <a:chExt cx="1104" cy="960"/>
          </a:xfrm>
        </p:grpSpPr>
        <p:sp>
          <p:nvSpPr>
            <p:cNvPr id="34" name="AutoShape 38"/>
            <p:cNvSpPr>
              <a:spLocks noChangeArrowheads="1"/>
            </p:cNvSpPr>
            <p:nvPr/>
          </p:nvSpPr>
          <p:spPr bwMode="auto">
            <a:xfrm>
              <a:off x="480" y="576"/>
              <a:ext cx="1104" cy="960"/>
            </a:xfrm>
            <a:prstGeom prst="flowChartAlternateProcess">
              <a:avLst/>
            </a:prstGeom>
            <a:solidFill>
              <a:srgbClr val="FFCC00">
                <a:alpha val="10196"/>
              </a:srgbClr>
            </a:solidFill>
            <a:ln w="28575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pic>
          <p:nvPicPr>
            <p:cNvPr id="35" name="Picture 33" descr="logo_acm_portal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624"/>
              <a:ext cx="9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34" descr="dblp_Logo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248"/>
              <a:ext cx="864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35" descr="logo_xplore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864"/>
              <a:ext cx="864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Picture 36" descr="CSxbeta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056"/>
              <a:ext cx="81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9" name="Picture 61" descr="MC900434796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097" y="2932112"/>
            <a:ext cx="5111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62" descr="MC900431497[1]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907" y="4168992"/>
            <a:ext cx="518672" cy="503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63" descr="MC900432636[1]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973" y="5719826"/>
            <a:ext cx="471305" cy="49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AutoShape 57"/>
          <p:cNvSpPr>
            <a:spLocks/>
          </p:cNvSpPr>
          <p:nvPr/>
        </p:nvSpPr>
        <p:spPr bwMode="auto">
          <a:xfrm>
            <a:off x="2057400" y="3160696"/>
            <a:ext cx="304800" cy="2800703"/>
          </a:xfrm>
          <a:prstGeom prst="rightBrace">
            <a:avLst>
              <a:gd name="adj1" fmla="val 106250"/>
              <a:gd name="adj2" fmla="val 50000"/>
            </a:avLst>
          </a:prstGeom>
          <a:noFill/>
          <a:ln w="254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43" name="Text Box 37"/>
          <p:cNvSpPr txBox="1">
            <a:spLocks noChangeArrowheads="1"/>
          </p:cNvSpPr>
          <p:nvPr/>
        </p:nvSpPr>
        <p:spPr bwMode="auto">
          <a:xfrm>
            <a:off x="-88900" y="6400800"/>
            <a:ext cx="1905000" cy="4001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zh-CN" sz="2000" b="1" dirty="0" smtClean="0">
                <a:solidFill>
                  <a:srgbClr val="990099"/>
                </a:solidFill>
                <a:latin typeface="Times New Roman" pitchFamily="18" charset="0"/>
                <a:ea typeface="宋体" pitchFamily="2" charset="-122"/>
              </a:rPr>
              <a:t>data sources</a:t>
            </a:r>
            <a:endParaRPr lang="en-US" altLang="zh-CN" sz="2000" b="1" dirty="0">
              <a:solidFill>
                <a:srgbClr val="990099"/>
              </a:solidFill>
              <a:latin typeface="Times New Roman" pitchFamily="18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Applications (4) – </a:t>
            </a:r>
            <a:r>
              <a:rPr lang="en-US" dirty="0" smtClean="0">
                <a:latin typeface="Times New Roman" pitchFamily="18" charset="0"/>
              </a:rPr>
              <a:t>Privacy Preserving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Medical data analysis</a:t>
            </a:r>
          </a:p>
          <a:p>
            <a:pPr lvl="1" eaLnBrk="1" hangingPunct="1"/>
            <a:r>
              <a:rPr lang="en-US" altLang="zh-CN" sz="2800" dirty="0" smtClean="0">
                <a:latin typeface="Times New Roman" pitchFamily="18" charset="0"/>
              </a:rPr>
              <a:t>Generalize attribute values to uncertain intervals</a:t>
            </a:r>
          </a:p>
          <a:p>
            <a:pPr lvl="1" eaLnBrk="1" hangingPunct="1"/>
            <a:r>
              <a:rPr lang="en-US" altLang="zh-CN" sz="2800" dirty="0" smtClean="0">
                <a:latin typeface="Times New Roman" pitchFamily="18" charset="0"/>
              </a:rPr>
              <a:t>Avoid identifying sensitive information of patients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graphicFrame>
        <p:nvGraphicFramePr>
          <p:cNvPr id="5" name="Group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449755"/>
              </p:ext>
            </p:extLst>
          </p:nvPr>
        </p:nvGraphicFramePr>
        <p:xfrm>
          <a:off x="4978400" y="1866900"/>
          <a:ext cx="3352800" cy="1463040"/>
        </p:xfrm>
        <a:graphic>
          <a:graphicData uri="http://schemas.openxmlformats.org/drawingml/2006/table">
            <a:tbl>
              <a:tblPr/>
              <a:tblGrid>
                <a:gridCol w="568325"/>
                <a:gridCol w="566738"/>
                <a:gridCol w="998537"/>
                <a:gridCol w="1219200"/>
              </a:tblGrid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Zipcode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pneumonia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AIDS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2"/>
          <p:cNvSpPr>
            <a:spLocks noChangeArrowheads="1"/>
          </p:cNvSpPr>
          <p:nvPr/>
        </p:nvSpPr>
        <p:spPr bwMode="auto">
          <a:xfrm>
            <a:off x="7112000" y="1879600"/>
            <a:ext cx="1219200" cy="1447800"/>
          </a:xfrm>
          <a:prstGeom prst="rect">
            <a:avLst/>
          </a:prstGeom>
          <a:solidFill>
            <a:srgbClr val="FF0000">
              <a:alpha val="1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1"/>
          <p:cNvSpPr>
            <a:spLocks noChangeArrowheads="1"/>
          </p:cNvSpPr>
          <p:nvPr/>
        </p:nvSpPr>
        <p:spPr bwMode="auto">
          <a:xfrm>
            <a:off x="6121400" y="1866900"/>
            <a:ext cx="990600" cy="1447800"/>
          </a:xfrm>
          <a:prstGeom prst="rect">
            <a:avLst/>
          </a:prstGeom>
          <a:solidFill>
            <a:srgbClr val="FFCC00">
              <a:alpha val="1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2"/>
          <p:cNvSpPr>
            <a:spLocks noChangeArrowheads="1"/>
          </p:cNvSpPr>
          <p:nvPr/>
        </p:nvSpPr>
        <p:spPr bwMode="auto">
          <a:xfrm>
            <a:off x="4953000" y="1828800"/>
            <a:ext cx="558800" cy="1485900"/>
          </a:xfrm>
          <a:prstGeom prst="rect">
            <a:avLst/>
          </a:prstGeom>
          <a:solidFill>
            <a:srgbClr val="CCFFCC">
              <a:alpha val="1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" name="Group 1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503378"/>
              </p:ext>
            </p:extLst>
          </p:nvPr>
        </p:nvGraphicFramePr>
        <p:xfrm>
          <a:off x="4267200" y="4572000"/>
          <a:ext cx="4724400" cy="1463040"/>
        </p:xfrm>
        <a:graphic>
          <a:graphicData uri="http://schemas.openxmlformats.org/drawingml/2006/table">
            <a:tbl>
              <a:tblPr/>
              <a:tblGrid>
                <a:gridCol w="990600"/>
                <a:gridCol w="533400"/>
                <a:gridCol w="1627188"/>
                <a:gridCol w="1573212"/>
              </a:tblGrid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Zipcode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[20, 30)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[10000, 20000]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pneumonia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[50, 60)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[30000, 40000]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[50, 60)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[30000, 40000]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AIDS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127"/>
          <p:cNvSpPr>
            <a:spLocks noChangeArrowheads="1"/>
          </p:cNvSpPr>
          <p:nvPr/>
        </p:nvSpPr>
        <p:spPr bwMode="auto">
          <a:xfrm>
            <a:off x="7416800" y="4597400"/>
            <a:ext cx="1574800" cy="1447800"/>
          </a:xfrm>
          <a:prstGeom prst="rect">
            <a:avLst/>
          </a:prstGeom>
          <a:solidFill>
            <a:srgbClr val="FF0000">
              <a:alpha val="1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8"/>
          <p:cNvSpPr>
            <a:spLocks noChangeArrowheads="1"/>
          </p:cNvSpPr>
          <p:nvPr/>
        </p:nvSpPr>
        <p:spPr bwMode="auto">
          <a:xfrm>
            <a:off x="5791200" y="4572000"/>
            <a:ext cx="1612900" cy="1447800"/>
          </a:xfrm>
          <a:prstGeom prst="rect">
            <a:avLst/>
          </a:prstGeom>
          <a:solidFill>
            <a:srgbClr val="FFCC00">
              <a:alpha val="1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9"/>
          <p:cNvSpPr>
            <a:spLocks noChangeArrowheads="1"/>
          </p:cNvSpPr>
          <p:nvPr/>
        </p:nvSpPr>
        <p:spPr bwMode="auto">
          <a:xfrm>
            <a:off x="4267200" y="4572000"/>
            <a:ext cx="990600" cy="1485900"/>
          </a:xfrm>
          <a:prstGeom prst="rect">
            <a:avLst/>
          </a:prstGeom>
          <a:solidFill>
            <a:srgbClr val="CCFFCC">
              <a:alpha val="1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35"/>
          <p:cNvSpPr>
            <a:spLocks noChangeArrowheads="1"/>
          </p:cNvSpPr>
          <p:nvPr/>
        </p:nvSpPr>
        <p:spPr bwMode="auto">
          <a:xfrm>
            <a:off x="6248400" y="3543300"/>
            <a:ext cx="762000" cy="8001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>
              <a:alpha val="85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Applications (5) – </a:t>
            </a:r>
            <a:r>
              <a:rPr lang="en-US" dirty="0" smtClean="0">
                <a:latin typeface="Times New Roman" pitchFamily="18" charset="0"/>
              </a:rPr>
              <a:t>Privacy Preserving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Location-Based Services (LBS)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Cloak the trajectories of GPS users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Protect the places that users visited</a:t>
            </a:r>
          </a:p>
        </p:txBody>
      </p:sp>
      <p:sp>
        <p:nvSpPr>
          <p:cNvPr id="5" name="Freeform 12"/>
          <p:cNvSpPr>
            <a:spLocks/>
          </p:cNvSpPr>
          <p:nvPr/>
        </p:nvSpPr>
        <p:spPr bwMode="auto">
          <a:xfrm>
            <a:off x="1371600" y="3657600"/>
            <a:ext cx="6096000" cy="1905000"/>
          </a:xfrm>
          <a:custGeom>
            <a:avLst/>
            <a:gdLst>
              <a:gd name="T0" fmla="*/ 11 w 3840"/>
              <a:gd name="T1" fmla="*/ 735 h 1200"/>
              <a:gd name="T2" fmla="*/ 0 w 3840"/>
              <a:gd name="T3" fmla="*/ 1056 h 1200"/>
              <a:gd name="T4" fmla="*/ 48 w 3840"/>
              <a:gd name="T5" fmla="*/ 1200 h 1200"/>
              <a:gd name="T6" fmla="*/ 436 w 3840"/>
              <a:gd name="T7" fmla="*/ 1093 h 1200"/>
              <a:gd name="T8" fmla="*/ 816 w 3840"/>
              <a:gd name="T9" fmla="*/ 960 h 1200"/>
              <a:gd name="T10" fmla="*/ 1344 w 3840"/>
              <a:gd name="T11" fmla="*/ 816 h 1200"/>
              <a:gd name="T12" fmla="*/ 1824 w 3840"/>
              <a:gd name="T13" fmla="*/ 768 h 1200"/>
              <a:gd name="T14" fmla="*/ 2320 w 3840"/>
              <a:gd name="T15" fmla="*/ 800 h 1200"/>
              <a:gd name="T16" fmla="*/ 2464 w 3840"/>
              <a:gd name="T17" fmla="*/ 784 h 1200"/>
              <a:gd name="T18" fmla="*/ 2792 w 3840"/>
              <a:gd name="T19" fmla="*/ 832 h 1200"/>
              <a:gd name="T20" fmla="*/ 3000 w 3840"/>
              <a:gd name="T21" fmla="*/ 816 h 1200"/>
              <a:gd name="T22" fmla="*/ 3360 w 3840"/>
              <a:gd name="T23" fmla="*/ 912 h 1200"/>
              <a:gd name="T24" fmla="*/ 3696 w 3840"/>
              <a:gd name="T25" fmla="*/ 880 h 1200"/>
              <a:gd name="T26" fmla="*/ 3840 w 3840"/>
              <a:gd name="T27" fmla="*/ 704 h 1200"/>
              <a:gd name="T28" fmla="*/ 3816 w 3840"/>
              <a:gd name="T29" fmla="*/ 312 h 1200"/>
              <a:gd name="T30" fmla="*/ 3688 w 3840"/>
              <a:gd name="T31" fmla="*/ 128 h 1200"/>
              <a:gd name="T32" fmla="*/ 3316 w 3840"/>
              <a:gd name="T33" fmla="*/ 103 h 1200"/>
              <a:gd name="T34" fmla="*/ 2928 w 3840"/>
              <a:gd name="T35" fmla="*/ 0 h 1200"/>
              <a:gd name="T36" fmla="*/ 2184 w 3840"/>
              <a:gd name="T37" fmla="*/ 72 h 1200"/>
              <a:gd name="T38" fmla="*/ 1464 w 3840"/>
              <a:gd name="T39" fmla="*/ 112 h 1200"/>
              <a:gd name="T40" fmla="*/ 1008 w 3840"/>
              <a:gd name="T41" fmla="*/ 144 h 1200"/>
              <a:gd name="T42" fmla="*/ 432 w 3840"/>
              <a:gd name="T43" fmla="*/ 336 h 1200"/>
              <a:gd name="T44" fmla="*/ 48 w 3840"/>
              <a:gd name="T45" fmla="*/ 576 h 1200"/>
              <a:gd name="T46" fmla="*/ 11 w 3840"/>
              <a:gd name="T47" fmla="*/ 735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840" h="1200">
                <a:moveTo>
                  <a:pt x="11" y="735"/>
                </a:moveTo>
                <a:lnTo>
                  <a:pt x="0" y="1056"/>
                </a:lnTo>
                <a:lnTo>
                  <a:pt x="48" y="1200"/>
                </a:lnTo>
                <a:lnTo>
                  <a:pt x="436" y="1093"/>
                </a:lnTo>
                <a:lnTo>
                  <a:pt x="816" y="960"/>
                </a:lnTo>
                <a:lnTo>
                  <a:pt x="1344" y="816"/>
                </a:lnTo>
                <a:lnTo>
                  <a:pt x="1824" y="768"/>
                </a:lnTo>
                <a:lnTo>
                  <a:pt x="2320" y="800"/>
                </a:lnTo>
                <a:lnTo>
                  <a:pt x="2464" y="784"/>
                </a:lnTo>
                <a:lnTo>
                  <a:pt x="2792" y="832"/>
                </a:lnTo>
                <a:lnTo>
                  <a:pt x="3000" y="816"/>
                </a:lnTo>
                <a:lnTo>
                  <a:pt x="3360" y="912"/>
                </a:lnTo>
                <a:lnTo>
                  <a:pt x="3696" y="880"/>
                </a:lnTo>
                <a:lnTo>
                  <a:pt x="3840" y="704"/>
                </a:lnTo>
                <a:lnTo>
                  <a:pt x="3816" y="312"/>
                </a:lnTo>
                <a:lnTo>
                  <a:pt x="3688" y="128"/>
                </a:lnTo>
                <a:lnTo>
                  <a:pt x="3316" y="103"/>
                </a:lnTo>
                <a:lnTo>
                  <a:pt x="2928" y="0"/>
                </a:lnTo>
                <a:lnTo>
                  <a:pt x="2184" y="72"/>
                </a:lnTo>
                <a:lnTo>
                  <a:pt x="1464" y="112"/>
                </a:lnTo>
                <a:lnTo>
                  <a:pt x="1008" y="144"/>
                </a:lnTo>
                <a:lnTo>
                  <a:pt x="432" y="336"/>
                </a:lnTo>
                <a:lnTo>
                  <a:pt x="48" y="576"/>
                </a:lnTo>
                <a:lnTo>
                  <a:pt x="11" y="735"/>
                </a:lnTo>
                <a:close/>
              </a:path>
            </a:pathLst>
          </a:custGeom>
          <a:solidFill>
            <a:srgbClr val="FFCC99">
              <a:alpha val="50000"/>
            </a:srgbClr>
          </a:solidFill>
          <a:ln>
            <a:noFill/>
          </a:ln>
          <a:effectLst/>
          <a:extLst/>
        </p:spPr>
        <p:txBody>
          <a:bodyPr/>
          <a:lstStyle/>
          <a:p>
            <a:endParaRPr lang="en-US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2133600" y="4090988"/>
            <a:ext cx="4876800" cy="785812"/>
          </a:xfrm>
          <a:custGeom>
            <a:avLst/>
            <a:gdLst>
              <a:gd name="T0" fmla="*/ 0 w 3072"/>
              <a:gd name="T1" fmla="*/ 495 h 495"/>
              <a:gd name="T2" fmla="*/ 624 w 3072"/>
              <a:gd name="T3" fmla="*/ 255 h 495"/>
              <a:gd name="T4" fmla="*/ 1222 w 3072"/>
              <a:gd name="T5" fmla="*/ 192 h 495"/>
              <a:gd name="T6" fmla="*/ 1835 w 3072"/>
              <a:gd name="T7" fmla="*/ 0 h 495"/>
              <a:gd name="T8" fmla="*/ 2463 w 3072"/>
              <a:gd name="T9" fmla="*/ 81 h 495"/>
              <a:gd name="T10" fmla="*/ 3072 w 3072"/>
              <a:gd name="T11" fmla="*/ 255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72" h="495">
                <a:moveTo>
                  <a:pt x="0" y="495"/>
                </a:moveTo>
                <a:lnTo>
                  <a:pt x="624" y="255"/>
                </a:lnTo>
                <a:lnTo>
                  <a:pt x="1222" y="192"/>
                </a:lnTo>
                <a:lnTo>
                  <a:pt x="1835" y="0"/>
                </a:lnTo>
                <a:lnTo>
                  <a:pt x="2463" y="81"/>
                </a:lnTo>
                <a:lnTo>
                  <a:pt x="3072" y="255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7400" y="4800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3013075" y="4419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944938" y="43434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4959350" y="4038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6934200" y="4419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5943600" y="4143375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" name="Picture 11" descr="MCj031189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648200"/>
            <a:ext cx="9144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1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L 0.10503 -0.05625 L 0.20364 -0.06829 L 0.31007 -0.11273 L 0.4217 -0.10069 L 0.52812 -0.0581 " pathEditMode="relative" rAng="0" ptsTypes="AAAA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06" y="-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Applications of </a:t>
            </a:r>
            <a:r>
              <a:rPr lang="en-US" altLang="zh-CN" sz="32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Probabilistic Data </a:t>
            </a:r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Management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Classifications of Uncertain Data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Comparisons: Uncertain vs. Certain Data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The Existing Systems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Classification of Data Uncertainty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sz="3200" dirty="0" smtClean="0">
                <a:latin typeface="Times New Roman" pitchFamily="18" charset="0"/>
              </a:rPr>
              <a:t>Sources of data uncertainty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Undesirable uncertainty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Noisy sensor data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Imprecise GPS data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Unreliable extracted/integrated data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Desirable uncertainty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Medical data with generalized attributes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Cloaked trajectory data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pic>
        <p:nvPicPr>
          <p:cNvPr id="5" name="Picture 7" descr="sens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068" y="981456"/>
            <a:ext cx="154242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3" descr="SPAC_GPS_NAVSTAR_IIA_IIR_IIF_Constellation_l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865" y="1591056"/>
            <a:ext cx="1657971" cy="141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553200" y="2863677"/>
            <a:ext cx="1134269" cy="1128712"/>
            <a:chOff x="1632" y="1248"/>
            <a:chExt cx="2682" cy="2286"/>
          </a:xfrm>
        </p:grpSpPr>
        <p:sp>
          <p:nvSpPr>
            <p:cNvPr id="14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  <p:sp>
          <p:nvSpPr>
            <p:cNvPr id="16" name="AutoShape 10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</p:grpSp>
      <p:grpSp>
        <p:nvGrpSpPr>
          <p:cNvPr id="19" name="Group 33"/>
          <p:cNvGrpSpPr>
            <a:grpSpLocks/>
          </p:cNvGrpSpPr>
          <p:nvPr/>
        </p:nvGrpSpPr>
        <p:grpSpPr bwMode="auto">
          <a:xfrm>
            <a:off x="7382916" y="2482677"/>
            <a:ext cx="1684884" cy="1373823"/>
            <a:chOff x="2352" y="816"/>
            <a:chExt cx="576" cy="480"/>
          </a:xfrm>
        </p:grpSpPr>
        <p:sp>
          <p:nvSpPr>
            <p:cNvPr id="20" name="AutoShape 34"/>
            <p:cNvSpPr>
              <a:spLocks noChangeArrowheads="1"/>
            </p:cNvSpPr>
            <p:nvPr/>
          </p:nvSpPr>
          <p:spPr bwMode="auto">
            <a:xfrm>
              <a:off x="2352" y="816"/>
              <a:ext cx="576" cy="480"/>
            </a:xfrm>
            <a:prstGeom prst="flowChartMultidocument">
              <a:avLst/>
            </a:prstGeom>
            <a:solidFill>
              <a:srgbClr val="FFCC00">
                <a:alpha val="10196"/>
              </a:srgbClr>
            </a:solidFill>
            <a:ln w="25400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pic>
          <p:nvPicPr>
            <p:cNvPr id="21" name="Picture 35" descr="MC900434796[1]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864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60" name="Picture 12" descr="C:\Users\xlian\AppData\Local\Temp\SV3[2456P8$1GBBB}(27K_D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03" y="4343400"/>
            <a:ext cx="25050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Group 21"/>
          <p:cNvGrpSpPr/>
          <p:nvPr/>
        </p:nvGrpSpPr>
        <p:grpSpPr>
          <a:xfrm>
            <a:off x="4430292" y="5371717"/>
            <a:ext cx="3004483" cy="771526"/>
            <a:chOff x="4430292" y="5371717"/>
            <a:chExt cx="3004483" cy="771526"/>
          </a:xfrm>
        </p:grpSpPr>
        <p:sp>
          <p:nvSpPr>
            <p:cNvPr id="18" name="Freeform 17"/>
            <p:cNvSpPr/>
            <p:nvPr/>
          </p:nvSpPr>
          <p:spPr>
            <a:xfrm>
              <a:off x="5167063" y="5586602"/>
              <a:ext cx="2267712" cy="256032"/>
            </a:xfrm>
            <a:custGeom>
              <a:avLst/>
              <a:gdLst>
                <a:gd name="connsiteX0" fmla="*/ 0 w 2267712"/>
                <a:gd name="connsiteY0" fmla="*/ 256032 h 256032"/>
                <a:gd name="connsiteX1" fmla="*/ 219456 w 2267712"/>
                <a:gd name="connsiteY1" fmla="*/ 219456 h 256032"/>
                <a:gd name="connsiteX2" fmla="*/ 329184 w 2267712"/>
                <a:gd name="connsiteY2" fmla="*/ 164592 h 256032"/>
                <a:gd name="connsiteX3" fmla="*/ 475488 w 2267712"/>
                <a:gd name="connsiteY3" fmla="*/ 109728 h 256032"/>
                <a:gd name="connsiteX4" fmla="*/ 585216 w 2267712"/>
                <a:gd name="connsiteY4" fmla="*/ 54864 h 256032"/>
                <a:gd name="connsiteX5" fmla="*/ 713232 w 2267712"/>
                <a:gd name="connsiteY5" fmla="*/ 36576 h 256032"/>
                <a:gd name="connsiteX6" fmla="*/ 1042416 w 2267712"/>
                <a:gd name="connsiteY6" fmla="*/ 0 h 256032"/>
                <a:gd name="connsiteX7" fmla="*/ 1682496 w 2267712"/>
                <a:gd name="connsiteY7" fmla="*/ 18288 h 256032"/>
                <a:gd name="connsiteX8" fmla="*/ 1847088 w 2267712"/>
                <a:gd name="connsiteY8" fmla="*/ 73152 h 256032"/>
                <a:gd name="connsiteX9" fmla="*/ 1938528 w 2267712"/>
                <a:gd name="connsiteY9" fmla="*/ 91440 h 256032"/>
                <a:gd name="connsiteX10" fmla="*/ 2103120 w 2267712"/>
                <a:gd name="connsiteY10" fmla="*/ 164592 h 256032"/>
                <a:gd name="connsiteX11" fmla="*/ 2157984 w 2267712"/>
                <a:gd name="connsiteY11" fmla="*/ 182880 h 256032"/>
                <a:gd name="connsiteX12" fmla="*/ 2212848 w 2267712"/>
                <a:gd name="connsiteY12" fmla="*/ 201168 h 256032"/>
                <a:gd name="connsiteX13" fmla="*/ 2267712 w 2267712"/>
                <a:gd name="connsiteY13" fmla="*/ 201168 h 256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67712" h="256032">
                  <a:moveTo>
                    <a:pt x="0" y="256032"/>
                  </a:moveTo>
                  <a:cubicBezTo>
                    <a:pt x="42368" y="250736"/>
                    <a:pt x="164532" y="241425"/>
                    <a:pt x="219456" y="219456"/>
                  </a:cubicBezTo>
                  <a:cubicBezTo>
                    <a:pt x="257424" y="204269"/>
                    <a:pt x="291815" y="181200"/>
                    <a:pt x="329184" y="164592"/>
                  </a:cubicBezTo>
                  <a:cubicBezTo>
                    <a:pt x="471636" y="101280"/>
                    <a:pt x="270028" y="212458"/>
                    <a:pt x="475488" y="109728"/>
                  </a:cubicBezTo>
                  <a:cubicBezTo>
                    <a:pt x="547414" y="73765"/>
                    <a:pt x="508604" y="70186"/>
                    <a:pt x="585216" y="54864"/>
                  </a:cubicBezTo>
                  <a:cubicBezTo>
                    <a:pt x="627484" y="46410"/>
                    <a:pt x="670628" y="43130"/>
                    <a:pt x="713232" y="36576"/>
                  </a:cubicBezTo>
                  <a:cubicBezTo>
                    <a:pt x="928482" y="3461"/>
                    <a:pt x="720451" y="26830"/>
                    <a:pt x="1042416" y="0"/>
                  </a:cubicBezTo>
                  <a:cubicBezTo>
                    <a:pt x="1255776" y="6096"/>
                    <a:pt x="1469315" y="7629"/>
                    <a:pt x="1682496" y="18288"/>
                  </a:cubicBezTo>
                  <a:cubicBezTo>
                    <a:pt x="1805816" y="24454"/>
                    <a:pt x="1741620" y="37996"/>
                    <a:pt x="1847088" y="73152"/>
                  </a:cubicBezTo>
                  <a:cubicBezTo>
                    <a:pt x="1876577" y="82982"/>
                    <a:pt x="1908048" y="85344"/>
                    <a:pt x="1938528" y="91440"/>
                  </a:cubicBezTo>
                  <a:cubicBezTo>
                    <a:pt x="2025471" y="149402"/>
                    <a:pt x="1972540" y="121065"/>
                    <a:pt x="2103120" y="164592"/>
                  </a:cubicBezTo>
                  <a:lnTo>
                    <a:pt x="2157984" y="182880"/>
                  </a:lnTo>
                  <a:cubicBezTo>
                    <a:pt x="2176272" y="188976"/>
                    <a:pt x="2193571" y="201168"/>
                    <a:pt x="2212848" y="201168"/>
                  </a:cubicBezTo>
                  <a:lnTo>
                    <a:pt x="2267712" y="201168"/>
                  </a:ln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12"/>
            <p:cNvSpPr>
              <a:spLocks/>
            </p:cNvSpPr>
            <p:nvPr/>
          </p:nvSpPr>
          <p:spPr bwMode="auto">
            <a:xfrm>
              <a:off x="4972579" y="5371717"/>
              <a:ext cx="2462196" cy="771525"/>
            </a:xfrm>
            <a:custGeom>
              <a:avLst/>
              <a:gdLst>
                <a:gd name="T0" fmla="*/ 11 w 3840"/>
                <a:gd name="T1" fmla="*/ 735 h 1200"/>
                <a:gd name="T2" fmla="*/ 0 w 3840"/>
                <a:gd name="T3" fmla="*/ 1056 h 1200"/>
                <a:gd name="T4" fmla="*/ 48 w 3840"/>
                <a:gd name="T5" fmla="*/ 1200 h 1200"/>
                <a:gd name="T6" fmla="*/ 436 w 3840"/>
                <a:gd name="T7" fmla="*/ 1093 h 1200"/>
                <a:gd name="T8" fmla="*/ 816 w 3840"/>
                <a:gd name="T9" fmla="*/ 960 h 1200"/>
                <a:gd name="T10" fmla="*/ 1344 w 3840"/>
                <a:gd name="T11" fmla="*/ 816 h 1200"/>
                <a:gd name="T12" fmla="*/ 1824 w 3840"/>
                <a:gd name="T13" fmla="*/ 768 h 1200"/>
                <a:gd name="T14" fmla="*/ 2320 w 3840"/>
                <a:gd name="T15" fmla="*/ 800 h 1200"/>
                <a:gd name="T16" fmla="*/ 2464 w 3840"/>
                <a:gd name="T17" fmla="*/ 784 h 1200"/>
                <a:gd name="T18" fmla="*/ 2792 w 3840"/>
                <a:gd name="T19" fmla="*/ 832 h 1200"/>
                <a:gd name="T20" fmla="*/ 3000 w 3840"/>
                <a:gd name="T21" fmla="*/ 816 h 1200"/>
                <a:gd name="T22" fmla="*/ 3360 w 3840"/>
                <a:gd name="T23" fmla="*/ 912 h 1200"/>
                <a:gd name="T24" fmla="*/ 3696 w 3840"/>
                <a:gd name="T25" fmla="*/ 880 h 1200"/>
                <a:gd name="T26" fmla="*/ 3840 w 3840"/>
                <a:gd name="T27" fmla="*/ 704 h 1200"/>
                <a:gd name="T28" fmla="*/ 3816 w 3840"/>
                <a:gd name="T29" fmla="*/ 312 h 1200"/>
                <a:gd name="T30" fmla="*/ 3688 w 3840"/>
                <a:gd name="T31" fmla="*/ 128 h 1200"/>
                <a:gd name="T32" fmla="*/ 3316 w 3840"/>
                <a:gd name="T33" fmla="*/ 103 h 1200"/>
                <a:gd name="T34" fmla="*/ 2928 w 3840"/>
                <a:gd name="T35" fmla="*/ 0 h 1200"/>
                <a:gd name="T36" fmla="*/ 2184 w 3840"/>
                <a:gd name="T37" fmla="*/ 72 h 1200"/>
                <a:gd name="T38" fmla="*/ 1464 w 3840"/>
                <a:gd name="T39" fmla="*/ 112 h 1200"/>
                <a:gd name="T40" fmla="*/ 1008 w 3840"/>
                <a:gd name="T41" fmla="*/ 144 h 1200"/>
                <a:gd name="T42" fmla="*/ 432 w 3840"/>
                <a:gd name="T43" fmla="*/ 336 h 1200"/>
                <a:gd name="T44" fmla="*/ 48 w 3840"/>
                <a:gd name="T45" fmla="*/ 576 h 1200"/>
                <a:gd name="T46" fmla="*/ 11 w 3840"/>
                <a:gd name="T47" fmla="*/ 735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40" h="1200">
                  <a:moveTo>
                    <a:pt x="11" y="735"/>
                  </a:moveTo>
                  <a:lnTo>
                    <a:pt x="0" y="1056"/>
                  </a:lnTo>
                  <a:lnTo>
                    <a:pt x="48" y="1200"/>
                  </a:lnTo>
                  <a:lnTo>
                    <a:pt x="436" y="1093"/>
                  </a:lnTo>
                  <a:lnTo>
                    <a:pt x="816" y="960"/>
                  </a:lnTo>
                  <a:lnTo>
                    <a:pt x="1344" y="816"/>
                  </a:lnTo>
                  <a:lnTo>
                    <a:pt x="1824" y="768"/>
                  </a:lnTo>
                  <a:lnTo>
                    <a:pt x="2320" y="800"/>
                  </a:lnTo>
                  <a:lnTo>
                    <a:pt x="2464" y="784"/>
                  </a:lnTo>
                  <a:lnTo>
                    <a:pt x="2792" y="832"/>
                  </a:lnTo>
                  <a:lnTo>
                    <a:pt x="3000" y="816"/>
                  </a:lnTo>
                  <a:lnTo>
                    <a:pt x="3360" y="912"/>
                  </a:lnTo>
                  <a:lnTo>
                    <a:pt x="3696" y="880"/>
                  </a:lnTo>
                  <a:lnTo>
                    <a:pt x="3840" y="704"/>
                  </a:lnTo>
                  <a:lnTo>
                    <a:pt x="3816" y="312"/>
                  </a:lnTo>
                  <a:lnTo>
                    <a:pt x="3688" y="128"/>
                  </a:lnTo>
                  <a:lnTo>
                    <a:pt x="3316" y="103"/>
                  </a:lnTo>
                  <a:lnTo>
                    <a:pt x="2928" y="0"/>
                  </a:lnTo>
                  <a:lnTo>
                    <a:pt x="2184" y="72"/>
                  </a:lnTo>
                  <a:lnTo>
                    <a:pt x="1464" y="112"/>
                  </a:lnTo>
                  <a:lnTo>
                    <a:pt x="1008" y="144"/>
                  </a:lnTo>
                  <a:lnTo>
                    <a:pt x="432" y="336"/>
                  </a:lnTo>
                  <a:lnTo>
                    <a:pt x="48" y="576"/>
                  </a:lnTo>
                  <a:lnTo>
                    <a:pt x="11" y="735"/>
                  </a:lnTo>
                  <a:close/>
                </a:path>
              </a:pathLst>
            </a:custGeom>
            <a:solidFill>
              <a:srgbClr val="FFCC99">
                <a:alpha val="50000"/>
              </a:srgbClr>
            </a:solidFill>
            <a:ln>
              <a:noFill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pic>
          <p:nvPicPr>
            <p:cNvPr id="27" name="Picture 11" descr="MCj03118980000[1]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0292" y="5714618"/>
              <a:ext cx="914400" cy="428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31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this chapter, you will: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Get to know what uncertain data look like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Explore causes of uncertain data in different applications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Learn the importance of studying uncertain data management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Become aware of the classifications of uncertain data</a:t>
            </a:r>
          </a:p>
        </p:txBody>
      </p:sp>
    </p:spTree>
    <p:extLst>
      <p:ext uri="{BB962C8B-B14F-4D97-AF65-F5344CB8AC3E}">
        <p14:creationId xmlns:p14="http://schemas.microsoft.com/office/powerpoint/2010/main" val="85335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Classification of Data Uncertainty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3200" dirty="0" smtClean="0">
                <a:latin typeface="Times New Roman" pitchFamily="18" charset="0"/>
              </a:rPr>
              <a:t>Granularity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Tuple Uncertainty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Each tuple is associated with an existence probability</a:t>
            </a:r>
            <a:endParaRPr lang="en-US" sz="2800" dirty="0" smtClean="0">
              <a:latin typeface="Times New Roman" pitchFamily="18" charset="0"/>
            </a:endParaRP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Attribute Uncertainty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Each attribute of a tuple has several possible values (associated with probabilities)</a:t>
            </a:r>
          </a:p>
          <a:p>
            <a:pPr marL="0" indent="0" algn="just" eaLnBrk="1" hangingPunct="1">
              <a:buNone/>
            </a:pPr>
            <a:endParaRPr lang="en-US" altLang="zh-CN" sz="3200" dirty="0" smtClean="0">
              <a:latin typeface="Times New Roman" pitchFamily="18" charset="0"/>
            </a:endParaRPr>
          </a:p>
        </p:txBody>
      </p:sp>
      <p:graphicFrame>
        <p:nvGraphicFramePr>
          <p:cNvPr id="5" name="Group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53058"/>
              </p:ext>
            </p:extLst>
          </p:nvPr>
        </p:nvGraphicFramePr>
        <p:xfrm>
          <a:off x="4876800" y="1066800"/>
          <a:ext cx="3124200" cy="1584960"/>
        </p:xfrm>
        <a:graphic>
          <a:graphicData uri="http://schemas.openxmlformats.org/drawingml/2006/table">
            <a:tbl>
              <a:tblPr/>
              <a:tblGrid>
                <a:gridCol w="2133601"/>
                <a:gridCol w="990599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Witnessed Person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t.p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PID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PID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PID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311110"/>
              </p:ext>
            </p:extLst>
          </p:nvPr>
        </p:nvGraphicFramePr>
        <p:xfrm>
          <a:off x="3810000" y="4495800"/>
          <a:ext cx="4800600" cy="1371600"/>
        </p:xfrm>
        <a:graphic>
          <a:graphicData uri="http://schemas.openxmlformats.org/drawingml/2006/table">
            <a:tbl>
              <a:tblPr/>
              <a:tblGrid>
                <a:gridCol w="1295400"/>
                <a:gridCol w="1700569"/>
                <a:gridCol w="1804631"/>
              </a:tblGrid>
              <a:tr h="213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Person 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Zip 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PID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(110000, 0.5), (110001, 0.5)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(pneumonia,0.3), (flu, 0.7)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PID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(310000, 1)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(AIDS, 0.9)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2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Classification of Data Uncertainty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3200" dirty="0" smtClean="0">
                <a:latin typeface="Times New Roman" pitchFamily="18" charset="0"/>
              </a:rPr>
              <a:t>Correlations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Independent Uncertainty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Uncertain objects are independent of each other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Correlated Uncertainty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Attributes of uncertain objects are correlated with each other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Uncertainty with Local Correlations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Uncertain objects </a:t>
            </a:r>
            <a:r>
              <a:rPr lang="en-US" sz="2400" smtClean="0">
                <a:latin typeface="Times New Roman" pitchFamily="18" charset="0"/>
              </a:rPr>
              <a:t>from different groups </a:t>
            </a:r>
            <a:r>
              <a:rPr lang="en-US" sz="2400" dirty="0" smtClean="0">
                <a:latin typeface="Times New Roman" pitchFamily="18" charset="0"/>
              </a:rPr>
              <a:t>are independent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</a:rPr>
              <a:t>Within each group, uncertain objects are locally correlated</a:t>
            </a:r>
          </a:p>
          <a:p>
            <a:pPr marL="0" indent="0" algn="just" eaLnBrk="1" hangingPunct="1">
              <a:buNone/>
            </a:pPr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0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Applications of Probabilistic Data Management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Classifications of Uncertain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Comparisons: Uncertain vs. Certain Data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The Existing Systems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Certain Data Management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1" y="1600200"/>
            <a:ext cx="4868862" cy="45307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Assume the underlying data are precise and certain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Many existing techniques target at certain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Query answering is efficient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However, …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6918325" y="3125787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630988" y="2693987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6269038" y="2478087"/>
            <a:ext cx="1512887" cy="1512888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7637463" y="3486150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6413500" y="4565650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8286750" y="2343150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7494588" y="4278312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7134225" y="3303587"/>
            <a:ext cx="503238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Oval 11"/>
          <p:cNvSpPr>
            <a:spLocks noChangeArrowheads="1"/>
          </p:cNvSpPr>
          <p:nvPr/>
        </p:nvSpPr>
        <p:spPr bwMode="auto">
          <a:xfrm>
            <a:off x="6053138" y="3773487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478463" y="1828800"/>
            <a:ext cx="3311525" cy="32400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7926388" y="3341687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7781925" y="41338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6702425" y="4492625"/>
            <a:ext cx="287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5694363" y="3700462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8142288" y="1901825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7062788" y="3341687"/>
            <a:ext cx="477837" cy="930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 flipH="1">
            <a:off x="6557963" y="3341687"/>
            <a:ext cx="43180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 flipH="1">
            <a:off x="6270625" y="3297237"/>
            <a:ext cx="669925" cy="547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9"/>
          <p:cNvSpPr>
            <a:spLocks noChangeShapeType="1"/>
          </p:cNvSpPr>
          <p:nvPr/>
        </p:nvSpPr>
        <p:spPr bwMode="auto">
          <a:xfrm flipV="1">
            <a:off x="7137400" y="2508250"/>
            <a:ext cx="1176338" cy="676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90"/>
          <p:cNvSpPr txBox="1">
            <a:spLocks noChangeArrowheads="1"/>
          </p:cNvSpPr>
          <p:nvPr/>
        </p:nvSpPr>
        <p:spPr bwMode="auto">
          <a:xfrm>
            <a:off x="5549900" y="1828800"/>
            <a:ext cx="2216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i="1" dirty="0" smtClean="0">
                <a:latin typeface="Times New Roman" pitchFamily="18" charset="0"/>
              </a:rPr>
              <a:t>certain database</a:t>
            </a:r>
            <a:endParaRPr lang="en-US" b="1" i="1" dirty="0">
              <a:latin typeface="Times New Roman" pitchFamily="18" charset="0"/>
            </a:endParaRPr>
          </a:p>
        </p:txBody>
      </p:sp>
      <p:sp>
        <p:nvSpPr>
          <p:cNvPr id="26" name="Line 35"/>
          <p:cNvSpPr>
            <a:spLocks noChangeShapeType="1"/>
          </p:cNvSpPr>
          <p:nvPr/>
        </p:nvSpPr>
        <p:spPr bwMode="auto">
          <a:xfrm>
            <a:off x="5541963" y="5491163"/>
            <a:ext cx="3095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Oval 36"/>
          <p:cNvSpPr>
            <a:spLocks noChangeArrowheads="1"/>
          </p:cNvSpPr>
          <p:nvPr/>
        </p:nvSpPr>
        <p:spPr bwMode="auto">
          <a:xfrm>
            <a:off x="5427663" y="538956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7"/>
          <p:cNvSpPr txBox="1">
            <a:spLocks noChangeArrowheads="1"/>
          </p:cNvSpPr>
          <p:nvPr/>
        </p:nvSpPr>
        <p:spPr bwMode="auto">
          <a:xfrm>
            <a:off x="5326063" y="5562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29" name="Oval 38"/>
          <p:cNvSpPr>
            <a:spLocks noChangeArrowheads="1"/>
          </p:cNvSpPr>
          <p:nvPr/>
        </p:nvSpPr>
        <p:spPr bwMode="auto">
          <a:xfrm>
            <a:off x="5973763" y="54181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9"/>
          <p:cNvSpPr txBox="1">
            <a:spLocks noChangeArrowheads="1"/>
          </p:cNvSpPr>
          <p:nvPr/>
        </p:nvSpPr>
        <p:spPr bwMode="auto">
          <a:xfrm>
            <a:off x="5902325" y="5562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31" name="Oval 40"/>
          <p:cNvSpPr>
            <a:spLocks noChangeArrowheads="1"/>
          </p:cNvSpPr>
          <p:nvPr/>
        </p:nvSpPr>
        <p:spPr bwMode="auto">
          <a:xfrm>
            <a:off x="6353175" y="5407025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ext Box 41"/>
          <p:cNvSpPr txBox="1">
            <a:spLocks noChangeArrowheads="1"/>
          </p:cNvSpPr>
          <p:nvPr/>
        </p:nvSpPr>
        <p:spPr bwMode="auto">
          <a:xfrm>
            <a:off x="6262688" y="5562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33" name="Oval 42"/>
          <p:cNvSpPr>
            <a:spLocks noChangeArrowheads="1"/>
          </p:cNvSpPr>
          <p:nvPr/>
        </p:nvSpPr>
        <p:spPr bwMode="auto">
          <a:xfrm>
            <a:off x="6623050" y="54181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6550025" y="5562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35" name="Oval 44"/>
          <p:cNvSpPr>
            <a:spLocks noChangeArrowheads="1"/>
          </p:cNvSpPr>
          <p:nvPr/>
        </p:nvSpPr>
        <p:spPr bwMode="auto">
          <a:xfrm>
            <a:off x="6910388" y="54181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45"/>
          <p:cNvSpPr txBox="1">
            <a:spLocks noChangeArrowheads="1"/>
          </p:cNvSpPr>
          <p:nvPr/>
        </p:nvSpPr>
        <p:spPr bwMode="auto">
          <a:xfrm>
            <a:off x="6838950" y="55626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37" name="Oval 46"/>
          <p:cNvSpPr>
            <a:spLocks noChangeArrowheads="1"/>
          </p:cNvSpPr>
          <p:nvPr/>
        </p:nvSpPr>
        <p:spPr bwMode="auto">
          <a:xfrm>
            <a:off x="7270750" y="54181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 Box 47"/>
          <p:cNvSpPr txBox="1">
            <a:spLocks noChangeArrowheads="1"/>
          </p:cNvSpPr>
          <p:nvPr/>
        </p:nvSpPr>
        <p:spPr bwMode="auto">
          <a:xfrm>
            <a:off x="7199313" y="5562600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39" name="Text Box 72"/>
          <p:cNvSpPr txBox="1">
            <a:spLocks noChangeArrowheads="1"/>
          </p:cNvSpPr>
          <p:nvPr/>
        </p:nvSpPr>
        <p:spPr bwMode="auto">
          <a:xfrm>
            <a:off x="7650163" y="5551488"/>
            <a:ext cx="1493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Times New Roman" pitchFamily="18" charset="0"/>
              </a:rPr>
              <a:t>distance to q</a:t>
            </a:r>
          </a:p>
        </p:txBody>
      </p:sp>
      <p:sp>
        <p:nvSpPr>
          <p:cNvPr id="40" name="Text Box 72"/>
          <p:cNvSpPr txBox="1">
            <a:spLocks noChangeArrowheads="1"/>
          </p:cNvSpPr>
          <p:nvPr/>
        </p:nvSpPr>
        <p:spPr bwMode="auto">
          <a:xfrm>
            <a:off x="5594949" y="1146281"/>
            <a:ext cx="31261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</a:rPr>
              <a:t>nearest neighbor query</a:t>
            </a:r>
            <a:endParaRPr lang="en-US" sz="2400" b="1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2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Certain Data Management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45307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However, not all application data are clean and precise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Sensor data, GPS data, etc. 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Even if using data cleaning techniques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Cannot guarantee 100% data accuracy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What is worse, introduce more errors!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Cannot guarantee the confidence of query answers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So, …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2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Probabilistic Data Management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Advantages of probabilistic </a:t>
            </a:r>
            <a:r>
              <a:rPr lang="en-US" altLang="zh-CN" sz="3200" dirty="0">
                <a:latin typeface="Times New Roman" pitchFamily="18" charset="0"/>
              </a:rPr>
              <a:t>data </a:t>
            </a:r>
            <a:r>
              <a:rPr lang="en-US" altLang="zh-CN" sz="3200" dirty="0" smtClean="0">
                <a:latin typeface="Times New Roman" pitchFamily="18" charset="0"/>
              </a:rPr>
              <a:t>management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Directly model uncertain data without corrupting the original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Avoid introducing new errors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Query answering with confidence guarantees</a:t>
            </a:r>
          </a:p>
        </p:txBody>
      </p:sp>
    </p:spTree>
    <p:extLst>
      <p:ext uri="{BB962C8B-B14F-4D97-AF65-F5344CB8AC3E}">
        <p14:creationId xmlns:p14="http://schemas.microsoft.com/office/powerpoint/2010/main" val="6932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Times New Roman" pitchFamily="18" charset="0"/>
              </a:rPr>
              <a:t>Probabilistic Data </a:t>
            </a:r>
            <a:r>
              <a:rPr lang="en-US" altLang="zh-CN" dirty="0" smtClean="0">
                <a:latin typeface="Times New Roman" pitchFamily="18" charset="0"/>
              </a:rPr>
              <a:t>Management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Disadvantages of </a:t>
            </a:r>
            <a:r>
              <a:rPr lang="en-US" altLang="zh-CN" sz="3200" dirty="0">
                <a:latin typeface="Times New Roman" pitchFamily="18" charset="0"/>
              </a:rPr>
              <a:t>probabilistic data </a:t>
            </a:r>
            <a:r>
              <a:rPr lang="en-US" altLang="zh-CN" sz="3200" dirty="0" smtClean="0">
                <a:latin typeface="Times New Roman" pitchFamily="18" charset="0"/>
              </a:rPr>
              <a:t>management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Effectiveness issue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How to obtain the probabilities of uncertain data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How to guarantee confidence of query answers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Efficiency issue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Each object/attribute has several possible values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There are </a:t>
            </a:r>
            <a:r>
              <a:rPr lang="en-US" altLang="zh-CN" sz="2400" smtClean="0">
                <a:latin typeface="Times New Roman" pitchFamily="18" charset="0"/>
              </a:rPr>
              <a:t>totally </a:t>
            </a:r>
            <a:r>
              <a:rPr lang="en-US" altLang="zh-CN" sz="2400" smtClean="0">
                <a:latin typeface="Times New Roman" pitchFamily="18" charset="0"/>
              </a:rPr>
              <a:t>an exponential </a:t>
            </a:r>
            <a:r>
              <a:rPr lang="en-US" altLang="zh-CN" sz="2400" dirty="0" smtClean="0">
                <a:latin typeface="Times New Roman" pitchFamily="18" charset="0"/>
              </a:rPr>
              <a:t>number of possible combinations of object/attribute instances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Efficient query answering over uncertain data is problematic!</a:t>
            </a:r>
          </a:p>
        </p:txBody>
      </p:sp>
    </p:spTree>
    <p:extLst>
      <p:ext uri="{BB962C8B-B14F-4D97-AF65-F5344CB8AC3E}">
        <p14:creationId xmlns:p14="http://schemas.microsoft.com/office/powerpoint/2010/main" val="197002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Example of Nearest Neighbor Search in Uncertain Databases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418" y="1451800"/>
            <a:ext cx="8229600" cy="4530725"/>
          </a:xfrm>
        </p:spPr>
        <p:txBody>
          <a:bodyPr/>
          <a:lstStyle/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  <p:sp>
        <p:nvSpPr>
          <p:cNvPr id="5" name="Oval 18"/>
          <p:cNvSpPr>
            <a:spLocks noChangeArrowheads="1"/>
          </p:cNvSpPr>
          <p:nvPr/>
        </p:nvSpPr>
        <p:spPr bwMode="auto">
          <a:xfrm>
            <a:off x="1973262" y="3489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758950" y="30575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8" name="Oval 20"/>
          <p:cNvSpPr>
            <a:spLocks noChangeArrowheads="1"/>
          </p:cNvSpPr>
          <p:nvPr/>
        </p:nvSpPr>
        <p:spPr bwMode="auto">
          <a:xfrm>
            <a:off x="1568450" y="3082925"/>
            <a:ext cx="1014412" cy="1014413"/>
          </a:xfrm>
          <a:prstGeom prst="ellipse">
            <a:avLst/>
          </a:prstGeom>
          <a:noFill/>
          <a:ln w="9525">
            <a:solidFill>
              <a:srgbClr val="00B05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21"/>
          <p:cNvSpPr>
            <a:spLocks noChangeArrowheads="1"/>
          </p:cNvSpPr>
          <p:nvPr/>
        </p:nvSpPr>
        <p:spPr bwMode="auto">
          <a:xfrm>
            <a:off x="1108075" y="4137025"/>
            <a:ext cx="433387" cy="433388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533400" y="2192338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981325" y="39909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822325" y="4064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2909887" y="22637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1182687" y="4784725"/>
            <a:ext cx="576263" cy="576263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31"/>
          <p:cNvSpPr>
            <a:spLocks noChangeArrowheads="1"/>
          </p:cNvSpPr>
          <p:nvPr/>
        </p:nvSpPr>
        <p:spPr bwMode="auto">
          <a:xfrm>
            <a:off x="2406650" y="3776663"/>
            <a:ext cx="576262" cy="576262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2262187" y="4424363"/>
            <a:ext cx="720725" cy="720725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33"/>
          <p:cNvSpPr>
            <a:spLocks noChangeArrowheads="1"/>
          </p:cNvSpPr>
          <p:nvPr/>
        </p:nvSpPr>
        <p:spPr bwMode="auto">
          <a:xfrm>
            <a:off x="3125787" y="2552700"/>
            <a:ext cx="433388" cy="431800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34"/>
          <p:cNvSpPr>
            <a:spLocks noChangeArrowheads="1"/>
          </p:cNvSpPr>
          <p:nvPr/>
        </p:nvSpPr>
        <p:spPr bwMode="auto">
          <a:xfrm>
            <a:off x="1038225" y="2552700"/>
            <a:ext cx="2089150" cy="2089150"/>
          </a:xfrm>
          <a:prstGeom prst="ellipse">
            <a:avLst/>
          </a:prstGeom>
          <a:noFill/>
          <a:ln w="9525">
            <a:solidFill>
              <a:srgbClr val="00FF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48"/>
          <p:cNvSpPr>
            <a:spLocks noChangeShapeType="1"/>
          </p:cNvSpPr>
          <p:nvPr/>
        </p:nvSpPr>
        <p:spPr bwMode="auto">
          <a:xfrm>
            <a:off x="4881118" y="3406013"/>
            <a:ext cx="3095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Oval 49"/>
          <p:cNvSpPr>
            <a:spLocks noChangeArrowheads="1"/>
          </p:cNvSpPr>
          <p:nvPr/>
        </p:nvSpPr>
        <p:spPr bwMode="auto">
          <a:xfrm>
            <a:off x="4766818" y="330441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50"/>
          <p:cNvSpPr txBox="1">
            <a:spLocks noChangeArrowheads="1"/>
          </p:cNvSpPr>
          <p:nvPr/>
        </p:nvSpPr>
        <p:spPr bwMode="auto">
          <a:xfrm>
            <a:off x="4665218" y="34774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22" name="Text Box 51"/>
          <p:cNvSpPr txBox="1">
            <a:spLocks noChangeArrowheads="1"/>
          </p:cNvSpPr>
          <p:nvPr/>
        </p:nvSpPr>
        <p:spPr bwMode="auto">
          <a:xfrm>
            <a:off x="5168455" y="32599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23" name="Text Box 52"/>
          <p:cNvSpPr txBox="1">
            <a:spLocks noChangeArrowheads="1"/>
          </p:cNvSpPr>
          <p:nvPr/>
        </p:nvSpPr>
        <p:spPr bwMode="auto">
          <a:xfrm>
            <a:off x="5455793" y="36203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4" name="Text Box 53"/>
          <p:cNvSpPr txBox="1">
            <a:spLocks noChangeArrowheads="1"/>
          </p:cNvSpPr>
          <p:nvPr/>
        </p:nvSpPr>
        <p:spPr bwMode="auto">
          <a:xfrm>
            <a:off x="5816155" y="3980688"/>
            <a:ext cx="288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5" name="Text Box 54"/>
          <p:cNvSpPr txBox="1">
            <a:spLocks noChangeArrowheads="1"/>
          </p:cNvSpPr>
          <p:nvPr/>
        </p:nvSpPr>
        <p:spPr bwMode="auto">
          <a:xfrm>
            <a:off x="6247955" y="429025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6" name="Text Box 55"/>
          <p:cNvSpPr txBox="1">
            <a:spLocks noChangeArrowheads="1"/>
          </p:cNvSpPr>
          <p:nvPr/>
        </p:nvSpPr>
        <p:spPr bwMode="auto">
          <a:xfrm>
            <a:off x="5889180" y="4628388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grpSp>
        <p:nvGrpSpPr>
          <p:cNvPr id="27" name="Group 56"/>
          <p:cNvGrpSpPr>
            <a:grpSpLocks/>
          </p:cNvGrpSpPr>
          <p:nvPr/>
        </p:nvGrpSpPr>
        <p:grpSpPr bwMode="auto">
          <a:xfrm>
            <a:off x="5097018" y="3332988"/>
            <a:ext cx="574675" cy="157162"/>
            <a:chOff x="3334" y="3113"/>
            <a:chExt cx="362" cy="99"/>
          </a:xfrm>
        </p:grpSpPr>
        <p:sp>
          <p:nvSpPr>
            <p:cNvPr id="28" name="Line 5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60"/>
          <p:cNvGrpSpPr>
            <a:grpSpLocks/>
          </p:cNvGrpSpPr>
          <p:nvPr/>
        </p:nvGrpSpPr>
        <p:grpSpPr bwMode="auto">
          <a:xfrm>
            <a:off x="5455793" y="3620325"/>
            <a:ext cx="433387" cy="157163"/>
            <a:chOff x="3334" y="3113"/>
            <a:chExt cx="362" cy="99"/>
          </a:xfrm>
        </p:grpSpPr>
        <p:sp>
          <p:nvSpPr>
            <p:cNvPr id="32" name="Line 61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62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63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" name="Line 64"/>
          <p:cNvSpPr>
            <a:spLocks noChangeShapeType="1"/>
          </p:cNvSpPr>
          <p:nvPr/>
        </p:nvSpPr>
        <p:spPr bwMode="auto">
          <a:xfrm flipV="1">
            <a:off x="5889180" y="34044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65"/>
          <p:cNvSpPr>
            <a:spLocks noChangeShapeType="1"/>
          </p:cNvSpPr>
          <p:nvPr/>
        </p:nvSpPr>
        <p:spPr bwMode="auto">
          <a:xfrm flipV="1">
            <a:off x="5455793" y="34044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" name="Group 66"/>
          <p:cNvGrpSpPr>
            <a:grpSpLocks/>
          </p:cNvGrpSpPr>
          <p:nvPr/>
        </p:nvGrpSpPr>
        <p:grpSpPr bwMode="auto">
          <a:xfrm>
            <a:off x="5528818" y="3980688"/>
            <a:ext cx="863600" cy="157162"/>
            <a:chOff x="3334" y="3113"/>
            <a:chExt cx="362" cy="99"/>
          </a:xfrm>
        </p:grpSpPr>
        <p:sp>
          <p:nvSpPr>
            <p:cNvPr id="38" name="Line 6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6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6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" name="Line 70"/>
          <p:cNvSpPr>
            <a:spLocks noChangeShapeType="1"/>
          </p:cNvSpPr>
          <p:nvPr/>
        </p:nvSpPr>
        <p:spPr bwMode="auto">
          <a:xfrm flipV="1">
            <a:off x="5528818" y="3434588"/>
            <a:ext cx="9525" cy="5461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71"/>
          <p:cNvSpPr>
            <a:spLocks noChangeShapeType="1"/>
          </p:cNvSpPr>
          <p:nvPr/>
        </p:nvSpPr>
        <p:spPr bwMode="auto">
          <a:xfrm flipV="1">
            <a:off x="6392418" y="3404425"/>
            <a:ext cx="9525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" name="Group 73"/>
          <p:cNvGrpSpPr>
            <a:grpSpLocks/>
          </p:cNvGrpSpPr>
          <p:nvPr/>
        </p:nvGrpSpPr>
        <p:grpSpPr bwMode="auto">
          <a:xfrm>
            <a:off x="6105080" y="4339463"/>
            <a:ext cx="576263" cy="157162"/>
            <a:chOff x="3334" y="3113"/>
            <a:chExt cx="362" cy="99"/>
          </a:xfrm>
        </p:grpSpPr>
        <p:sp>
          <p:nvSpPr>
            <p:cNvPr id="44" name="Line 74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75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76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" name="Line 77"/>
          <p:cNvSpPr>
            <a:spLocks noChangeShapeType="1"/>
          </p:cNvSpPr>
          <p:nvPr/>
        </p:nvSpPr>
        <p:spPr bwMode="auto">
          <a:xfrm flipV="1">
            <a:off x="6105080" y="34044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78"/>
          <p:cNvSpPr>
            <a:spLocks noChangeShapeType="1"/>
          </p:cNvSpPr>
          <p:nvPr/>
        </p:nvSpPr>
        <p:spPr bwMode="auto">
          <a:xfrm flipV="1">
            <a:off x="6681343" y="34044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79"/>
          <p:cNvSpPr txBox="1">
            <a:spLocks noChangeArrowheads="1"/>
          </p:cNvSpPr>
          <p:nvPr/>
        </p:nvSpPr>
        <p:spPr bwMode="auto">
          <a:xfrm>
            <a:off x="6968680" y="3475863"/>
            <a:ext cx="1493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latin typeface="Times New Roman" pitchFamily="18" charset="0"/>
              </a:rPr>
              <a:t>distance to q</a:t>
            </a:r>
          </a:p>
        </p:txBody>
      </p:sp>
      <p:grpSp>
        <p:nvGrpSpPr>
          <p:cNvPr id="50" name="Group 80"/>
          <p:cNvGrpSpPr>
            <a:grpSpLocks/>
          </p:cNvGrpSpPr>
          <p:nvPr/>
        </p:nvGrpSpPr>
        <p:grpSpPr bwMode="auto">
          <a:xfrm>
            <a:off x="5816155" y="4699825"/>
            <a:ext cx="431800" cy="142875"/>
            <a:chOff x="3334" y="3113"/>
            <a:chExt cx="362" cy="99"/>
          </a:xfrm>
        </p:grpSpPr>
        <p:sp>
          <p:nvSpPr>
            <p:cNvPr id="51" name="Line 81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82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83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" name="Line 84"/>
          <p:cNvSpPr>
            <a:spLocks noChangeShapeType="1"/>
          </p:cNvSpPr>
          <p:nvPr/>
        </p:nvSpPr>
        <p:spPr bwMode="auto">
          <a:xfrm flipV="1">
            <a:off x="5816155" y="34044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85"/>
          <p:cNvSpPr>
            <a:spLocks noChangeShapeType="1"/>
          </p:cNvSpPr>
          <p:nvPr/>
        </p:nvSpPr>
        <p:spPr bwMode="auto">
          <a:xfrm flipV="1">
            <a:off x="6247955" y="34044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86"/>
          <p:cNvSpPr>
            <a:spLocks noChangeShapeType="1"/>
          </p:cNvSpPr>
          <p:nvPr/>
        </p:nvSpPr>
        <p:spPr bwMode="auto">
          <a:xfrm>
            <a:off x="2179637" y="3665538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87"/>
          <p:cNvSpPr>
            <a:spLocks noChangeShapeType="1"/>
          </p:cNvSpPr>
          <p:nvPr/>
        </p:nvSpPr>
        <p:spPr bwMode="auto">
          <a:xfrm>
            <a:off x="2478087" y="3919538"/>
            <a:ext cx="431800" cy="3603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Text Box 88"/>
          <p:cNvSpPr txBox="1">
            <a:spLocks noChangeArrowheads="1"/>
          </p:cNvSpPr>
          <p:nvPr/>
        </p:nvSpPr>
        <p:spPr bwMode="auto">
          <a:xfrm>
            <a:off x="2478087" y="45672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59" name="Text Box 89"/>
          <p:cNvSpPr txBox="1">
            <a:spLocks noChangeArrowheads="1"/>
          </p:cNvSpPr>
          <p:nvPr/>
        </p:nvSpPr>
        <p:spPr bwMode="auto">
          <a:xfrm>
            <a:off x="1254125" y="4856163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60" name="Text Box 91"/>
          <p:cNvSpPr txBox="1">
            <a:spLocks noChangeArrowheads="1"/>
          </p:cNvSpPr>
          <p:nvPr/>
        </p:nvSpPr>
        <p:spPr bwMode="auto">
          <a:xfrm>
            <a:off x="533400" y="2192338"/>
            <a:ext cx="22629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Times New Roman" pitchFamily="18" charset="0"/>
              </a:rPr>
              <a:t>probabilistic database</a:t>
            </a:r>
            <a:endParaRPr lang="en-US" b="1" i="1" dirty="0">
              <a:latin typeface="Times New Roman" pitchFamily="18" charset="0"/>
            </a:endParaRPr>
          </a:p>
        </p:txBody>
      </p:sp>
      <p:sp>
        <p:nvSpPr>
          <p:cNvPr id="61" name="Text Box 72"/>
          <p:cNvSpPr txBox="1">
            <a:spLocks noChangeArrowheads="1"/>
          </p:cNvSpPr>
          <p:nvPr/>
        </p:nvSpPr>
        <p:spPr bwMode="auto">
          <a:xfrm>
            <a:off x="626867" y="5562599"/>
            <a:ext cx="31261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</a:rPr>
              <a:t>nearest neighbor query</a:t>
            </a:r>
            <a:endParaRPr lang="en-US" sz="2400" b="1" i="1" dirty="0">
              <a:latin typeface="Times New Roman" pitchFamily="18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2693987" y="3717163"/>
            <a:ext cx="102393" cy="95250"/>
            <a:chOff x="4982718" y="6400800"/>
            <a:chExt cx="185737" cy="152400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2846387" y="3869563"/>
            <a:ext cx="102393" cy="95250"/>
            <a:chOff x="4982718" y="6400800"/>
            <a:chExt cx="185737" cy="152400"/>
          </a:xfrm>
        </p:grpSpPr>
        <p:cxnSp>
          <p:nvCxnSpPr>
            <p:cNvPr id="81" name="Straight Connector 80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2575686" y="4041775"/>
            <a:ext cx="102393" cy="95250"/>
            <a:chOff x="4982718" y="6400800"/>
            <a:chExt cx="185737" cy="152400"/>
          </a:xfrm>
        </p:grpSpPr>
        <p:cxnSp>
          <p:nvCxnSpPr>
            <p:cNvPr id="84" name="Straight Connector 83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447132" y="4195000"/>
            <a:ext cx="102393" cy="95250"/>
            <a:chOff x="4982718" y="6400800"/>
            <a:chExt cx="185737" cy="152400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2846386" y="4220401"/>
            <a:ext cx="102393" cy="95250"/>
            <a:chOff x="4982718" y="6400800"/>
            <a:chExt cx="185737" cy="152400"/>
          </a:xfrm>
        </p:grpSpPr>
        <p:cxnSp>
          <p:nvCxnSpPr>
            <p:cNvPr id="90" name="Straight Connector 89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2851637" y="4004469"/>
            <a:ext cx="102393" cy="95250"/>
            <a:chOff x="4982718" y="6400800"/>
            <a:chExt cx="185737" cy="152400"/>
          </a:xfrm>
        </p:grpSpPr>
        <p:cxnSp>
          <p:nvCxnSpPr>
            <p:cNvPr id="93" name="Straight Connector 92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01" name="Straight Connector 4100"/>
          <p:cNvCxnSpPr/>
          <p:nvPr/>
        </p:nvCxnSpPr>
        <p:spPr>
          <a:xfrm>
            <a:off x="2987043" y="4353719"/>
            <a:ext cx="1539035" cy="9596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 Box 79"/>
          <p:cNvSpPr txBox="1">
            <a:spLocks noChangeArrowheads="1"/>
          </p:cNvSpPr>
          <p:nvPr/>
        </p:nvSpPr>
        <p:spPr bwMode="auto">
          <a:xfrm>
            <a:off x="4342667" y="5358444"/>
            <a:ext cx="23246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</a:rPr>
              <a:t>instances of object a</a:t>
            </a:r>
            <a:endParaRPr lang="en-US" sz="2000" b="1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2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Exercises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5112" y="1600200"/>
            <a:ext cx="4687888" cy="45307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Assume that: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Uncertain object </a:t>
            </a:r>
            <a:r>
              <a:rPr lang="en-US" altLang="zh-CN" sz="2800" i="1" dirty="0" smtClean="0">
                <a:latin typeface="Times New Roman" pitchFamily="18" charset="0"/>
              </a:rPr>
              <a:t>a</a:t>
            </a:r>
            <a:r>
              <a:rPr lang="en-US" altLang="zh-CN" sz="2800" dirty="0" smtClean="0">
                <a:latin typeface="Times New Roman" pitchFamily="18" charset="0"/>
              </a:rPr>
              <a:t> has 6 possible instances, and</a:t>
            </a:r>
          </a:p>
          <a:p>
            <a:pPr lvl="1" algn="just" eaLnBrk="1" hangingPunct="1"/>
            <a:r>
              <a:rPr lang="en-US" altLang="zh-CN" sz="2800" dirty="0">
                <a:latin typeface="Times New Roman" pitchFamily="18" charset="0"/>
              </a:rPr>
              <a:t>E</a:t>
            </a:r>
            <a:r>
              <a:rPr lang="en-US" altLang="zh-CN" sz="2800" dirty="0" smtClean="0">
                <a:latin typeface="Times New Roman" pitchFamily="18" charset="0"/>
              </a:rPr>
              <a:t>ach of the rest uncertain objects, </a:t>
            </a:r>
            <a:r>
              <a:rPr lang="en-US" altLang="zh-CN" sz="2800" i="1" dirty="0" smtClean="0">
                <a:latin typeface="Times New Roman" pitchFamily="18" charset="0"/>
              </a:rPr>
              <a:t>b ~ e</a:t>
            </a:r>
            <a:r>
              <a:rPr lang="en-US" altLang="zh-CN" sz="2800" dirty="0" smtClean="0">
                <a:latin typeface="Times New Roman" pitchFamily="18" charset="0"/>
              </a:rPr>
              <a:t> has 2 possible instances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How many possible combinations of object instances in this database?</a:t>
            </a:r>
          </a:p>
        </p:txBody>
      </p:sp>
      <p:sp>
        <p:nvSpPr>
          <p:cNvPr id="5" name="Oval 18"/>
          <p:cNvSpPr>
            <a:spLocks noChangeArrowheads="1"/>
          </p:cNvSpPr>
          <p:nvPr/>
        </p:nvSpPr>
        <p:spPr bwMode="auto">
          <a:xfrm>
            <a:off x="1973262" y="3489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758950" y="30575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8" name="Oval 20"/>
          <p:cNvSpPr>
            <a:spLocks noChangeArrowheads="1"/>
          </p:cNvSpPr>
          <p:nvPr/>
        </p:nvSpPr>
        <p:spPr bwMode="auto">
          <a:xfrm>
            <a:off x="1568450" y="3082925"/>
            <a:ext cx="1014412" cy="1014413"/>
          </a:xfrm>
          <a:prstGeom prst="ellipse">
            <a:avLst/>
          </a:prstGeom>
          <a:noFill/>
          <a:ln w="9525">
            <a:solidFill>
              <a:srgbClr val="00B05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21"/>
          <p:cNvSpPr>
            <a:spLocks noChangeArrowheads="1"/>
          </p:cNvSpPr>
          <p:nvPr/>
        </p:nvSpPr>
        <p:spPr bwMode="auto">
          <a:xfrm>
            <a:off x="1108075" y="4137025"/>
            <a:ext cx="433387" cy="433388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533400" y="2192338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981325" y="39909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822325" y="4064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2909887" y="22637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1182687" y="4784725"/>
            <a:ext cx="576263" cy="576263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31"/>
          <p:cNvSpPr>
            <a:spLocks noChangeArrowheads="1"/>
          </p:cNvSpPr>
          <p:nvPr/>
        </p:nvSpPr>
        <p:spPr bwMode="auto">
          <a:xfrm>
            <a:off x="2406650" y="3776663"/>
            <a:ext cx="576262" cy="576262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2262187" y="4424363"/>
            <a:ext cx="720725" cy="720725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33"/>
          <p:cNvSpPr>
            <a:spLocks noChangeArrowheads="1"/>
          </p:cNvSpPr>
          <p:nvPr/>
        </p:nvSpPr>
        <p:spPr bwMode="auto">
          <a:xfrm>
            <a:off x="3125787" y="2552700"/>
            <a:ext cx="433388" cy="431800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34"/>
          <p:cNvSpPr>
            <a:spLocks noChangeArrowheads="1"/>
          </p:cNvSpPr>
          <p:nvPr/>
        </p:nvSpPr>
        <p:spPr bwMode="auto">
          <a:xfrm>
            <a:off x="1038225" y="2552700"/>
            <a:ext cx="2089150" cy="2089150"/>
          </a:xfrm>
          <a:prstGeom prst="ellipse">
            <a:avLst/>
          </a:prstGeom>
          <a:noFill/>
          <a:ln w="9525">
            <a:solidFill>
              <a:srgbClr val="00FF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6"/>
          <p:cNvSpPr>
            <a:spLocks noChangeShapeType="1"/>
          </p:cNvSpPr>
          <p:nvPr/>
        </p:nvSpPr>
        <p:spPr bwMode="auto">
          <a:xfrm>
            <a:off x="2179637" y="3665538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87"/>
          <p:cNvSpPr>
            <a:spLocks noChangeShapeType="1"/>
          </p:cNvSpPr>
          <p:nvPr/>
        </p:nvSpPr>
        <p:spPr bwMode="auto">
          <a:xfrm>
            <a:off x="2478087" y="3919538"/>
            <a:ext cx="431800" cy="3603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2478087" y="45672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2" name="Text Box 89"/>
          <p:cNvSpPr txBox="1">
            <a:spLocks noChangeArrowheads="1"/>
          </p:cNvSpPr>
          <p:nvPr/>
        </p:nvSpPr>
        <p:spPr bwMode="auto">
          <a:xfrm>
            <a:off x="1254125" y="4856163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3" name="Text Box 91"/>
          <p:cNvSpPr txBox="1">
            <a:spLocks noChangeArrowheads="1"/>
          </p:cNvSpPr>
          <p:nvPr/>
        </p:nvSpPr>
        <p:spPr bwMode="auto">
          <a:xfrm>
            <a:off x="533400" y="2192338"/>
            <a:ext cx="22629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i="1" dirty="0">
                <a:latin typeface="Times New Roman" pitchFamily="18" charset="0"/>
              </a:rPr>
              <a:t>probabilistic database</a:t>
            </a:r>
          </a:p>
        </p:txBody>
      </p:sp>
      <p:sp>
        <p:nvSpPr>
          <p:cNvPr id="24" name="Text Box 72"/>
          <p:cNvSpPr txBox="1">
            <a:spLocks noChangeArrowheads="1"/>
          </p:cNvSpPr>
          <p:nvPr/>
        </p:nvSpPr>
        <p:spPr bwMode="auto">
          <a:xfrm>
            <a:off x="626867" y="5562599"/>
            <a:ext cx="31261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</a:rPr>
              <a:t>nearest neighbor query</a:t>
            </a:r>
            <a:endParaRPr lang="en-US" sz="2400" b="1" i="1" dirty="0">
              <a:latin typeface="Times New Roman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693987" y="3717163"/>
            <a:ext cx="102393" cy="95250"/>
            <a:chOff x="4982718" y="6400800"/>
            <a:chExt cx="185737" cy="152400"/>
          </a:xfrm>
        </p:grpSpPr>
        <p:cxnSp>
          <p:nvCxnSpPr>
            <p:cNvPr id="26" name="Straight Connector 25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846387" y="3869563"/>
            <a:ext cx="102393" cy="95250"/>
            <a:chOff x="4982718" y="6400800"/>
            <a:chExt cx="185737" cy="152400"/>
          </a:xfrm>
        </p:grpSpPr>
        <p:cxnSp>
          <p:nvCxnSpPr>
            <p:cNvPr id="29" name="Straight Connector 28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2575686" y="4041775"/>
            <a:ext cx="102393" cy="95250"/>
            <a:chOff x="4982718" y="6400800"/>
            <a:chExt cx="185737" cy="152400"/>
          </a:xfrm>
        </p:grpSpPr>
        <p:cxnSp>
          <p:nvCxnSpPr>
            <p:cNvPr id="32" name="Straight Connector 31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2447132" y="4195000"/>
            <a:ext cx="102393" cy="95250"/>
            <a:chOff x="4982718" y="6400800"/>
            <a:chExt cx="185737" cy="152400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2846386" y="4220401"/>
            <a:ext cx="102393" cy="95250"/>
            <a:chOff x="4982718" y="6400800"/>
            <a:chExt cx="185737" cy="1524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2851637" y="4004469"/>
            <a:ext cx="102393" cy="95250"/>
            <a:chOff x="4982718" y="6400800"/>
            <a:chExt cx="185737" cy="152400"/>
          </a:xfrm>
        </p:grpSpPr>
        <p:cxnSp>
          <p:nvCxnSpPr>
            <p:cNvPr id="41" name="Straight Connector 40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932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Exercises (cont'd)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5112" y="1600200"/>
            <a:ext cx="4687888" cy="45307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Assume that: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For each uncertain object, its instances have equal appearance probabilities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What is the NN probability of uncertain object </a:t>
            </a:r>
            <a:r>
              <a:rPr lang="en-US" altLang="zh-CN" sz="3200" i="1" dirty="0" smtClean="0">
                <a:latin typeface="Times New Roman" pitchFamily="18" charset="0"/>
              </a:rPr>
              <a:t>d</a:t>
            </a:r>
            <a:r>
              <a:rPr lang="en-US" altLang="zh-CN" sz="3200" dirty="0" smtClean="0">
                <a:latin typeface="Times New Roman" pitchFamily="18" charset="0"/>
              </a:rPr>
              <a:t> when </a:t>
            </a:r>
            <a:r>
              <a:rPr lang="en-US" altLang="zh-CN" sz="3200" i="1" dirty="0" smtClean="0">
                <a:latin typeface="Times New Roman" pitchFamily="18" charset="0"/>
              </a:rPr>
              <a:t>a</a:t>
            </a:r>
            <a:r>
              <a:rPr lang="en-US" altLang="zh-CN" sz="3200" dirty="0" smtClean="0">
                <a:latin typeface="Times New Roman" pitchFamily="18" charset="0"/>
              </a:rPr>
              <a:t> is located at the red point?</a:t>
            </a:r>
          </a:p>
        </p:txBody>
      </p:sp>
      <p:sp>
        <p:nvSpPr>
          <p:cNvPr id="5" name="Oval 18"/>
          <p:cNvSpPr>
            <a:spLocks noChangeArrowheads="1"/>
          </p:cNvSpPr>
          <p:nvPr/>
        </p:nvSpPr>
        <p:spPr bwMode="auto">
          <a:xfrm>
            <a:off x="1973262" y="3489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758950" y="30575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8" name="Oval 20"/>
          <p:cNvSpPr>
            <a:spLocks noChangeArrowheads="1"/>
          </p:cNvSpPr>
          <p:nvPr/>
        </p:nvSpPr>
        <p:spPr bwMode="auto">
          <a:xfrm>
            <a:off x="1568450" y="3082925"/>
            <a:ext cx="1014412" cy="1014413"/>
          </a:xfrm>
          <a:prstGeom prst="ellipse">
            <a:avLst/>
          </a:prstGeom>
          <a:noFill/>
          <a:ln w="9525">
            <a:solidFill>
              <a:srgbClr val="00B05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21"/>
          <p:cNvSpPr>
            <a:spLocks noChangeArrowheads="1"/>
          </p:cNvSpPr>
          <p:nvPr/>
        </p:nvSpPr>
        <p:spPr bwMode="auto">
          <a:xfrm>
            <a:off x="1108075" y="4137025"/>
            <a:ext cx="433387" cy="433388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533400" y="2192338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981325" y="39909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822325" y="4064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2909887" y="22637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1182687" y="4784725"/>
            <a:ext cx="576263" cy="576263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31"/>
          <p:cNvSpPr>
            <a:spLocks noChangeArrowheads="1"/>
          </p:cNvSpPr>
          <p:nvPr/>
        </p:nvSpPr>
        <p:spPr bwMode="auto">
          <a:xfrm>
            <a:off x="2406650" y="3776663"/>
            <a:ext cx="576262" cy="576262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2262187" y="4424363"/>
            <a:ext cx="720725" cy="720725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33"/>
          <p:cNvSpPr>
            <a:spLocks noChangeArrowheads="1"/>
          </p:cNvSpPr>
          <p:nvPr/>
        </p:nvSpPr>
        <p:spPr bwMode="auto">
          <a:xfrm>
            <a:off x="3125787" y="2552700"/>
            <a:ext cx="433388" cy="431800"/>
          </a:xfrm>
          <a:prstGeom prst="ellipse">
            <a:avLst/>
          </a:prstGeom>
          <a:noFill/>
          <a:ln>
            <a:solidFill>
              <a:srgbClr val="3333FF"/>
            </a:solidFill>
            <a:prstDash val="dash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34"/>
          <p:cNvSpPr>
            <a:spLocks noChangeArrowheads="1"/>
          </p:cNvSpPr>
          <p:nvPr/>
        </p:nvSpPr>
        <p:spPr bwMode="auto">
          <a:xfrm>
            <a:off x="1038225" y="2552700"/>
            <a:ext cx="2089150" cy="2089150"/>
          </a:xfrm>
          <a:prstGeom prst="ellipse">
            <a:avLst/>
          </a:prstGeom>
          <a:noFill/>
          <a:ln w="9525">
            <a:solidFill>
              <a:srgbClr val="00FF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6"/>
          <p:cNvSpPr>
            <a:spLocks noChangeShapeType="1"/>
          </p:cNvSpPr>
          <p:nvPr/>
        </p:nvSpPr>
        <p:spPr bwMode="auto">
          <a:xfrm>
            <a:off x="2179637" y="3665538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87"/>
          <p:cNvSpPr>
            <a:spLocks noChangeShapeType="1"/>
          </p:cNvSpPr>
          <p:nvPr/>
        </p:nvSpPr>
        <p:spPr bwMode="auto">
          <a:xfrm>
            <a:off x="2478087" y="3919538"/>
            <a:ext cx="431800" cy="3603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2478087" y="45672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2" name="Text Box 89"/>
          <p:cNvSpPr txBox="1">
            <a:spLocks noChangeArrowheads="1"/>
          </p:cNvSpPr>
          <p:nvPr/>
        </p:nvSpPr>
        <p:spPr bwMode="auto">
          <a:xfrm>
            <a:off x="1254125" y="4856163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3" name="Text Box 91"/>
          <p:cNvSpPr txBox="1">
            <a:spLocks noChangeArrowheads="1"/>
          </p:cNvSpPr>
          <p:nvPr/>
        </p:nvSpPr>
        <p:spPr bwMode="auto">
          <a:xfrm>
            <a:off x="533400" y="2192338"/>
            <a:ext cx="23050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i="1" dirty="0">
                <a:latin typeface="Times New Roman" pitchFamily="18" charset="0"/>
              </a:rPr>
              <a:t>probabilistic database</a:t>
            </a:r>
          </a:p>
        </p:txBody>
      </p:sp>
      <p:sp>
        <p:nvSpPr>
          <p:cNvPr id="24" name="Text Box 72"/>
          <p:cNvSpPr txBox="1">
            <a:spLocks noChangeArrowheads="1"/>
          </p:cNvSpPr>
          <p:nvPr/>
        </p:nvSpPr>
        <p:spPr bwMode="auto">
          <a:xfrm>
            <a:off x="626867" y="5562599"/>
            <a:ext cx="31261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</a:rPr>
              <a:t>nearest neighbor query</a:t>
            </a:r>
            <a:endParaRPr lang="en-US" sz="2400" b="1" i="1" dirty="0">
              <a:latin typeface="Times New Roman" pitchFamily="18" charset="0"/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2693987" y="3717163"/>
            <a:ext cx="102393" cy="95250"/>
            <a:chOff x="4982718" y="6400800"/>
            <a:chExt cx="185737" cy="152400"/>
          </a:xfrm>
        </p:grpSpPr>
        <p:cxnSp>
          <p:nvCxnSpPr>
            <p:cNvPr id="26" name="Straight Connector 25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7"/>
          <p:cNvGrpSpPr/>
          <p:nvPr/>
        </p:nvGrpSpPr>
        <p:grpSpPr>
          <a:xfrm>
            <a:off x="2846387" y="3869563"/>
            <a:ext cx="102393" cy="95250"/>
            <a:chOff x="4982718" y="6400800"/>
            <a:chExt cx="185737" cy="152400"/>
          </a:xfrm>
        </p:grpSpPr>
        <p:cxnSp>
          <p:nvCxnSpPr>
            <p:cNvPr id="29" name="Straight Connector 28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0"/>
          <p:cNvGrpSpPr/>
          <p:nvPr/>
        </p:nvGrpSpPr>
        <p:grpSpPr>
          <a:xfrm>
            <a:off x="2575686" y="4041775"/>
            <a:ext cx="102393" cy="95250"/>
            <a:chOff x="4982718" y="6400800"/>
            <a:chExt cx="185737" cy="152400"/>
          </a:xfrm>
        </p:grpSpPr>
        <p:cxnSp>
          <p:nvCxnSpPr>
            <p:cNvPr id="32" name="Straight Connector 31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33"/>
          <p:cNvGrpSpPr/>
          <p:nvPr/>
        </p:nvGrpSpPr>
        <p:grpSpPr>
          <a:xfrm>
            <a:off x="2447132" y="4195000"/>
            <a:ext cx="102393" cy="95250"/>
            <a:chOff x="4982718" y="6400800"/>
            <a:chExt cx="185737" cy="152400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36"/>
          <p:cNvGrpSpPr/>
          <p:nvPr/>
        </p:nvGrpSpPr>
        <p:grpSpPr>
          <a:xfrm>
            <a:off x="2846386" y="4220401"/>
            <a:ext cx="102393" cy="95250"/>
            <a:chOff x="4982718" y="6400800"/>
            <a:chExt cx="185737" cy="1524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9"/>
          <p:cNvGrpSpPr/>
          <p:nvPr/>
        </p:nvGrpSpPr>
        <p:grpSpPr>
          <a:xfrm>
            <a:off x="2851637" y="4004469"/>
            <a:ext cx="102393" cy="95250"/>
            <a:chOff x="4982718" y="6400800"/>
            <a:chExt cx="185737" cy="152400"/>
          </a:xfrm>
        </p:grpSpPr>
        <p:cxnSp>
          <p:nvCxnSpPr>
            <p:cNvPr id="41" name="Straight Connector 40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33"/>
          <p:cNvGrpSpPr/>
          <p:nvPr/>
        </p:nvGrpSpPr>
        <p:grpSpPr>
          <a:xfrm>
            <a:off x="1371600" y="4191000"/>
            <a:ext cx="102393" cy="95250"/>
            <a:chOff x="4982718" y="6400800"/>
            <a:chExt cx="185737" cy="152400"/>
          </a:xfrm>
        </p:grpSpPr>
        <p:cxnSp>
          <p:nvCxnSpPr>
            <p:cNvPr id="44" name="Straight Connector 43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33"/>
          <p:cNvGrpSpPr/>
          <p:nvPr/>
        </p:nvGrpSpPr>
        <p:grpSpPr>
          <a:xfrm>
            <a:off x="2362200" y="4800600"/>
            <a:ext cx="102393" cy="95250"/>
            <a:chOff x="4982718" y="6400800"/>
            <a:chExt cx="185737" cy="152400"/>
          </a:xfrm>
        </p:grpSpPr>
        <p:cxnSp>
          <p:nvCxnSpPr>
            <p:cNvPr id="47" name="Straight Connector 46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33"/>
          <p:cNvGrpSpPr/>
          <p:nvPr/>
        </p:nvGrpSpPr>
        <p:grpSpPr>
          <a:xfrm>
            <a:off x="2819400" y="4724400"/>
            <a:ext cx="102393" cy="95250"/>
            <a:chOff x="4982718" y="6400800"/>
            <a:chExt cx="185737" cy="152400"/>
          </a:xfrm>
        </p:grpSpPr>
        <p:cxnSp>
          <p:nvCxnSpPr>
            <p:cNvPr id="50" name="Straight Connector 49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33"/>
          <p:cNvGrpSpPr/>
          <p:nvPr/>
        </p:nvGrpSpPr>
        <p:grpSpPr>
          <a:xfrm>
            <a:off x="1143000" y="4343400"/>
            <a:ext cx="102393" cy="95250"/>
            <a:chOff x="4982718" y="6400800"/>
            <a:chExt cx="185737" cy="152400"/>
          </a:xfrm>
        </p:grpSpPr>
        <p:cxnSp>
          <p:nvCxnSpPr>
            <p:cNvPr id="53" name="Straight Connector 52"/>
            <p:cNvCxnSpPr/>
            <p:nvPr/>
          </p:nvCxnSpPr>
          <p:spPr>
            <a:xfrm flipH="1">
              <a:off x="5001768" y="6400800"/>
              <a:ext cx="16668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4982718" y="6400800"/>
              <a:ext cx="185737" cy="152400"/>
            </a:xfrm>
            <a:prstGeom prst="line">
              <a:avLst/>
            </a:prstGeom>
            <a:ln w="38100" cmpd="sng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932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Discover the pros and cons of uncertain data management, compared with traditional certain data management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Become familiar with the history of uncertain data management, including some existing systems</a:t>
            </a:r>
          </a:p>
        </p:txBody>
      </p:sp>
    </p:spTree>
    <p:extLst>
      <p:ext uri="{BB962C8B-B14F-4D97-AF65-F5344CB8AC3E}">
        <p14:creationId xmlns:p14="http://schemas.microsoft.com/office/powerpoint/2010/main" val="170863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Applications of Probabilistic Data Management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Classifications of Uncertain Data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Comparisons: Uncertain vs. Certain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The Existing Systems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Existing Systems to Manipulate the Data Uncertainty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Existing projects to deal with the data uncertainty</a:t>
            </a:r>
          </a:p>
          <a:p>
            <a:pPr lvl="1" algn="just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MystiQ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University of Washington, 2005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Orion, Purdue, 2003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TRIO, Stanford Info Lab, 2005</a:t>
            </a:r>
          </a:p>
          <a:p>
            <a:pPr lvl="1" algn="just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MayBMS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Cornell, 2007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MCDB, IBM, 2008</a:t>
            </a:r>
          </a:p>
          <a:p>
            <a:pPr lvl="1" algn="just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BayesStore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, 2008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C5DE50-E991-468C-B64E-CB2BC34E15EF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90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Summary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Data uncertainty occurs in the entire process of data collection, transmission, and processing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Uncertain data are ubiquitous in many real applications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Sensor network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GPS system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Data extraction/integration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Privacy preserving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Summary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Classifications of data uncertainty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Data sources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Granularity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Correlations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Uncertain vs. certain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Many techniques are proposed for certain data, but not for uncertain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Query answering for certain data is much more efficient than that for uncertain data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Summary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Real-world application data are not always certain data, and are often uncertain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Applying techniques proposed for certain data to uncertain data may lead to erroneous results without confidence guarantees, while uncertain data management can have such guarantees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Existing probabilistic data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3644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Applications of </a:t>
            </a:r>
            <a:r>
              <a:rPr lang="en-US" altLang="zh-CN" sz="3200" dirty="0">
                <a:latin typeface="Times New Roman" pitchFamily="18" charset="0"/>
              </a:rPr>
              <a:t>Probabilistic Data </a:t>
            </a:r>
            <a:r>
              <a:rPr lang="en-US" altLang="zh-CN" sz="3200" dirty="0" smtClean="0">
                <a:latin typeface="Times New Roman" pitchFamily="18" charset="0"/>
              </a:rPr>
              <a:t>Management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Classifications of Uncertain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Comparisons: Uncertain vs. Certain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The Existing Systems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53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Introduction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Uncertain data are pervasive in real-world applications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A.k.a. probabilistic data / imprecise data</a:t>
            </a:r>
            <a:r>
              <a:rPr lang="en-US" altLang="zh-CN" sz="2800" dirty="0">
                <a:latin typeface="Times New Roman" pitchFamily="18" charset="0"/>
              </a:rPr>
              <a:t> </a:t>
            </a:r>
            <a:r>
              <a:rPr lang="en-US" altLang="zh-CN" sz="2800" dirty="0" smtClean="0">
                <a:latin typeface="Times New Roman" pitchFamily="18" charset="0"/>
              </a:rPr>
              <a:t>/ inaccurate data / noisy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Data uncertainty may occur, during: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Data collection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Data transmission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Data processing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6029030" y="4572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912864" y="5046560"/>
            <a:ext cx="304800" cy="304800"/>
          </a:xfrm>
          <a:prstGeom prst="ellipse">
            <a:avLst/>
          </a:prstGeom>
          <a:solidFill>
            <a:srgbClr val="3333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3830" y="5423235"/>
            <a:ext cx="1505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actual data</a:t>
            </a:r>
            <a:endParaRPr lang="en-US" sz="24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36543" y="4884582"/>
            <a:ext cx="1797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reported data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>
            <a:stCxn id="2" idx="5"/>
          </p:cNvCxnSpPr>
          <p:nvPr/>
        </p:nvCxnSpPr>
        <p:spPr>
          <a:xfrm>
            <a:off x="6289193" y="4832163"/>
            <a:ext cx="623671" cy="343341"/>
          </a:xfrm>
          <a:prstGeom prst="straightConnector1">
            <a:avLst/>
          </a:prstGeom>
          <a:ln w="22225">
            <a:solidFill>
              <a:srgbClr val="FF33CC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6291072" y="4462223"/>
            <a:ext cx="731520" cy="219851"/>
          </a:xfrm>
          <a:custGeom>
            <a:avLst/>
            <a:gdLst>
              <a:gd name="connsiteX0" fmla="*/ 0 w 731520"/>
              <a:gd name="connsiteY0" fmla="*/ 146353 h 219851"/>
              <a:gd name="connsiteX1" fmla="*/ 91440 w 731520"/>
              <a:gd name="connsiteY1" fmla="*/ 128065 h 219851"/>
              <a:gd name="connsiteX2" fmla="*/ 146304 w 731520"/>
              <a:gd name="connsiteY2" fmla="*/ 109777 h 219851"/>
              <a:gd name="connsiteX3" fmla="*/ 402336 w 731520"/>
              <a:gd name="connsiteY3" fmla="*/ 128065 h 219851"/>
              <a:gd name="connsiteX4" fmla="*/ 384048 w 731520"/>
              <a:gd name="connsiteY4" fmla="*/ 182929 h 219851"/>
              <a:gd name="connsiteX5" fmla="*/ 237744 w 731520"/>
              <a:gd name="connsiteY5" fmla="*/ 201217 h 219851"/>
              <a:gd name="connsiteX6" fmla="*/ 219456 w 731520"/>
              <a:gd name="connsiteY6" fmla="*/ 146353 h 219851"/>
              <a:gd name="connsiteX7" fmla="*/ 347472 w 731520"/>
              <a:gd name="connsiteY7" fmla="*/ 73201 h 219851"/>
              <a:gd name="connsiteX8" fmla="*/ 402336 w 731520"/>
              <a:gd name="connsiteY8" fmla="*/ 54913 h 219851"/>
              <a:gd name="connsiteX9" fmla="*/ 658368 w 731520"/>
              <a:gd name="connsiteY9" fmla="*/ 18337 h 219851"/>
              <a:gd name="connsiteX10" fmla="*/ 731520 w 731520"/>
              <a:gd name="connsiteY10" fmla="*/ 49 h 219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1520" h="219851">
                <a:moveTo>
                  <a:pt x="0" y="146353"/>
                </a:moveTo>
                <a:cubicBezTo>
                  <a:pt x="30480" y="140257"/>
                  <a:pt x="61284" y="135604"/>
                  <a:pt x="91440" y="128065"/>
                </a:cubicBezTo>
                <a:cubicBezTo>
                  <a:pt x="110142" y="123390"/>
                  <a:pt x="127027" y="109777"/>
                  <a:pt x="146304" y="109777"/>
                </a:cubicBezTo>
                <a:cubicBezTo>
                  <a:pt x="231865" y="109777"/>
                  <a:pt x="316992" y="121969"/>
                  <a:pt x="402336" y="128065"/>
                </a:cubicBezTo>
                <a:cubicBezTo>
                  <a:pt x="396240" y="146353"/>
                  <a:pt x="396090" y="167876"/>
                  <a:pt x="384048" y="182929"/>
                </a:cubicBezTo>
                <a:cubicBezTo>
                  <a:pt x="335797" y="243242"/>
                  <a:pt x="304808" y="214630"/>
                  <a:pt x="237744" y="201217"/>
                </a:cubicBezTo>
                <a:cubicBezTo>
                  <a:pt x="231648" y="182929"/>
                  <a:pt x="216287" y="165368"/>
                  <a:pt x="219456" y="146353"/>
                </a:cubicBezTo>
                <a:cubicBezTo>
                  <a:pt x="231850" y="71987"/>
                  <a:pt x="293061" y="86804"/>
                  <a:pt x="347472" y="73201"/>
                </a:cubicBezTo>
                <a:cubicBezTo>
                  <a:pt x="366174" y="68526"/>
                  <a:pt x="383352" y="58263"/>
                  <a:pt x="402336" y="54913"/>
                </a:cubicBezTo>
                <a:cubicBezTo>
                  <a:pt x="487235" y="39931"/>
                  <a:pt x="658368" y="18337"/>
                  <a:pt x="658368" y="18337"/>
                </a:cubicBezTo>
                <a:cubicBezTo>
                  <a:pt x="719015" y="-1879"/>
                  <a:pt x="693955" y="49"/>
                  <a:pt x="731520" y="4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022592" y="4202269"/>
            <a:ext cx="1532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probability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4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/>
      <p:bldP spid="9" grpId="0"/>
      <p:bldP spid="15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Data Collection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Data collection </a:t>
            </a:r>
            <a:r>
              <a:rPr lang="en-US" altLang="zh-CN" sz="3200" dirty="0">
                <a:latin typeface="Times New Roman" pitchFamily="18" charset="0"/>
              </a:rPr>
              <a:t>d</a:t>
            </a:r>
            <a:r>
              <a:rPr lang="en-US" altLang="zh-CN" sz="3200" dirty="0" smtClean="0">
                <a:latin typeface="Times New Roman" pitchFamily="18" charset="0"/>
              </a:rPr>
              <a:t>evices are sometimes imperfect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Sensors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Abnormal sensor readings</a:t>
            </a:r>
            <a:endParaRPr lang="en-US" altLang="zh-CN" sz="2400" dirty="0">
              <a:latin typeface="Times New Roman" pitchFamily="18" charset="0"/>
            </a:endParaRPr>
          </a:p>
          <a:p>
            <a:pPr marL="671512" lvl="2" indent="0" algn="just" eaLnBrk="1" hangingPunct="1">
              <a:buNone/>
            </a:pPr>
            <a:endParaRPr lang="en-US" altLang="zh-CN" sz="2400" dirty="0" smtClean="0">
              <a:latin typeface="Times New Roman" pitchFamily="18" charset="0"/>
            </a:endParaRP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RFID readers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Miss-read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Cross-read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pic>
        <p:nvPicPr>
          <p:cNvPr id="5" name="Picture 7" descr="sens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59639"/>
            <a:ext cx="2133600" cy="168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rfid_read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970664"/>
            <a:ext cx="2133600" cy="197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Data Collection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530725"/>
          </a:xfrm>
        </p:spPr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Data extraction techniques are often inaccurate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Information extraction from unstructured text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Different techniques can produce different extraction results</a:t>
            </a:r>
            <a:endParaRPr lang="en-US" altLang="zh-CN" sz="2400" dirty="0">
              <a:latin typeface="Times New Roman" pitchFamily="18" charset="0"/>
            </a:endParaRPr>
          </a:p>
          <a:p>
            <a:pPr marL="671512" lvl="2" indent="0" algn="just" eaLnBrk="1" hangingPunct="1">
              <a:buNone/>
            </a:pPr>
            <a:endParaRPr lang="en-US" altLang="zh-CN" sz="2400" dirty="0" smtClean="0">
              <a:latin typeface="Times New Roman" pitchFamily="18" charset="0"/>
            </a:endParaRPr>
          </a:p>
          <a:p>
            <a:pPr marL="671512" lvl="2" indent="0" algn="just" eaLnBrk="1" hangingPunct="1">
              <a:buNone/>
            </a:pPr>
            <a:endParaRPr lang="en-US" altLang="zh-CN" sz="2400" dirty="0" smtClean="0">
              <a:latin typeface="Times New Roman" pitchFamily="18" charset="0"/>
            </a:endParaRP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640042" y="3755678"/>
            <a:ext cx="2171700" cy="1905000"/>
            <a:chOff x="480" y="2928"/>
            <a:chExt cx="1104" cy="912"/>
          </a:xfrm>
        </p:grpSpPr>
        <p:sp>
          <p:nvSpPr>
            <p:cNvPr id="9" name="AutoShape 40"/>
            <p:cNvSpPr>
              <a:spLocks noChangeArrowheads="1"/>
            </p:cNvSpPr>
            <p:nvPr/>
          </p:nvSpPr>
          <p:spPr bwMode="auto">
            <a:xfrm>
              <a:off x="480" y="2928"/>
              <a:ext cx="1104" cy="912"/>
            </a:xfrm>
            <a:prstGeom prst="flowChartAlternateProcess">
              <a:avLst/>
            </a:prstGeom>
            <a:solidFill>
              <a:srgbClr val="0000FF">
                <a:alpha val="10196"/>
              </a:srgb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pic>
          <p:nvPicPr>
            <p:cNvPr id="10" name="Picture 12" descr="MP900424389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" y="3098"/>
              <a:ext cx="802" cy="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Line 52"/>
          <p:cNvSpPr>
            <a:spLocks noChangeShapeType="1"/>
          </p:cNvSpPr>
          <p:nvPr/>
        </p:nvSpPr>
        <p:spPr bwMode="auto">
          <a:xfrm>
            <a:off x="2811742" y="4289078"/>
            <a:ext cx="297945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AutoShape 60"/>
          <p:cNvSpPr>
            <a:spLocks noChangeArrowheads="1"/>
          </p:cNvSpPr>
          <p:nvPr/>
        </p:nvSpPr>
        <p:spPr bwMode="auto">
          <a:xfrm>
            <a:off x="5791200" y="3766415"/>
            <a:ext cx="2971800" cy="924008"/>
          </a:xfrm>
          <a:prstGeom prst="flowChartAlternateProcess">
            <a:avLst/>
          </a:prstGeom>
          <a:solidFill>
            <a:srgbClr val="000000">
              <a:alpha val="10196"/>
            </a:srgbClr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ea typeface="宋体" pitchFamily="2" charset="-122"/>
              </a:rPr>
              <a:t>Address: </a:t>
            </a:r>
            <a:r>
              <a:rPr lang="en-US" altLang="zh-CN" sz="2000" dirty="0">
                <a:latin typeface="Times New Roman" pitchFamily="18" charset="0"/>
                <a:ea typeface="宋体" pitchFamily="2" charset="-122"/>
              </a:rPr>
              <a:t>West </a:t>
            </a:r>
            <a:r>
              <a:rPr lang="en-US" altLang="zh-CN" sz="2000" dirty="0" smtClean="0">
                <a:latin typeface="Times New Roman" pitchFamily="18" charset="0"/>
                <a:ea typeface="宋体" pitchFamily="2" charset="-122"/>
              </a:rPr>
              <a:t>Sugar Road</a:t>
            </a:r>
            <a:endParaRPr lang="en-US" altLang="zh-CN" sz="2000" dirty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3" name="Line 52"/>
          <p:cNvSpPr>
            <a:spLocks noChangeShapeType="1"/>
          </p:cNvSpPr>
          <p:nvPr/>
        </p:nvSpPr>
        <p:spPr bwMode="auto">
          <a:xfrm>
            <a:off x="2798827" y="5252996"/>
            <a:ext cx="297945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AutoShape 60"/>
          <p:cNvSpPr>
            <a:spLocks noChangeArrowheads="1"/>
          </p:cNvSpPr>
          <p:nvPr/>
        </p:nvSpPr>
        <p:spPr bwMode="auto">
          <a:xfrm>
            <a:off x="5778285" y="4790992"/>
            <a:ext cx="2971800" cy="924008"/>
          </a:xfrm>
          <a:prstGeom prst="flowChartAlternateProcess">
            <a:avLst/>
          </a:prstGeom>
          <a:solidFill>
            <a:srgbClr val="000000">
              <a:alpha val="10196"/>
            </a:srgbClr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ea typeface="宋体" pitchFamily="2" charset="-122"/>
              </a:rPr>
              <a:t>Address: </a:t>
            </a:r>
            <a:r>
              <a:rPr lang="en-US" altLang="zh-CN" sz="2000" dirty="0" smtClean="0">
                <a:latin typeface="Times New Roman" pitchFamily="18" charset="0"/>
                <a:ea typeface="宋体" pitchFamily="2" charset="-122"/>
              </a:rPr>
              <a:t>Sugar Road</a:t>
            </a:r>
            <a:endParaRPr lang="en-US" altLang="zh-CN" sz="2000" dirty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56047" y="3766754"/>
            <a:ext cx="1690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Technique 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56047" y="4690423"/>
            <a:ext cx="1690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Technique 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42" y="5679314"/>
            <a:ext cx="2258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unstructured text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8599" y="6255263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ea typeface="宋体" pitchFamily="2" charset="-122"/>
              </a:rPr>
              <a:t>I live at 203W </a:t>
            </a:r>
            <a:r>
              <a:rPr lang="en-US" altLang="zh-CN" dirty="0">
                <a:latin typeface="Times New Roman" pitchFamily="18" charset="0"/>
                <a:ea typeface="宋体" pitchFamily="2" charset="-122"/>
              </a:rPr>
              <a:t>Sugar Road</a:t>
            </a:r>
            <a:endParaRPr lang="en-US" altLang="zh-CN" dirty="0">
              <a:latin typeface="Times New Roman" pitchFamily="18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261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Data Transmission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During the data transmission, errors may occur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Sensor networks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Packet losses </a:t>
            </a:r>
            <a:r>
              <a:rPr lang="en-US" altLang="zh-CN" sz="2400" dirty="0" smtClean="0">
                <a:latin typeface="Times New Roman" pitchFamily="18" charset="0"/>
                <a:sym typeface="Wingdings" pitchFamily="2" charset="2"/>
              </a:rPr>
              <a:t> fewer or biased samples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  <a:sym typeface="Wingdings" pitchFamily="2" charset="2"/>
              </a:rPr>
              <a:t>Transmission errors  erroneous sensory data</a:t>
            </a:r>
            <a:endParaRPr lang="en-US" altLang="zh-CN" sz="2400" dirty="0" smtClean="0">
              <a:latin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769369" y="3763378"/>
            <a:ext cx="5257800" cy="1981200"/>
            <a:chOff x="2057400" y="4191000"/>
            <a:chExt cx="4974049" cy="1752600"/>
          </a:xfrm>
        </p:grpSpPr>
        <p:pic>
          <p:nvPicPr>
            <p:cNvPr id="5" name="Picture 13" descr="SensorNetwork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4191000"/>
              <a:ext cx="4974049" cy="1752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1642" y="4459960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3000" y="4612360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3000" y="5624109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1493" y="5320116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795" y="5460246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5388083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7450" y="5195968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4326" y="4815775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2535" y="5245208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8536" y="4727467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0135" y="4994974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7" descr="senso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4606" y="5530958"/>
              <a:ext cx="361507" cy="285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" name="Picture 7" descr="sens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571" y="4285884"/>
            <a:ext cx="700458" cy="55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64029" y="4316497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sink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4639" y="5705993"/>
            <a:ext cx="22942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sensor network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Data Transmission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During the data transmission, errors may occur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Global Positioning System (GPS)</a:t>
            </a:r>
          </a:p>
        </p:txBody>
      </p:sp>
      <p:pic>
        <p:nvPicPr>
          <p:cNvPr id="23" name="Picture 14" descr="GPS_err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920" y="2658061"/>
            <a:ext cx="4069080" cy="3133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4442460" y="2895601"/>
            <a:ext cx="14494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refraction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86000" y="5715000"/>
            <a:ext cx="14606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reflection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4846320" y="3357266"/>
            <a:ext cx="76200" cy="8001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971800" y="5029200"/>
            <a:ext cx="3810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90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</TotalTime>
  <Words>1337</Words>
  <Application>Microsoft Office PowerPoint</Application>
  <PresentationFormat>On-screen Show (4:3)</PresentationFormat>
  <Paragraphs>393</Paragraphs>
  <Slides>34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宋体</vt:lpstr>
      <vt:lpstr>Arial</vt:lpstr>
      <vt:lpstr>Calibri</vt:lpstr>
      <vt:lpstr>Garamond</vt:lpstr>
      <vt:lpstr>Tahoma</vt:lpstr>
      <vt:lpstr>Times New Roman</vt:lpstr>
      <vt:lpstr>Wingdings</vt:lpstr>
      <vt:lpstr>Edge</vt:lpstr>
      <vt:lpstr>Probabilistic Data Management</vt:lpstr>
      <vt:lpstr>Objectives</vt:lpstr>
      <vt:lpstr>Objectives (cont'd)</vt:lpstr>
      <vt:lpstr>Outline</vt:lpstr>
      <vt:lpstr>Introduction</vt:lpstr>
      <vt:lpstr>Data Collection</vt:lpstr>
      <vt:lpstr>Data Collection (cont'd)</vt:lpstr>
      <vt:lpstr>Data Transmission</vt:lpstr>
      <vt:lpstr>Data Transmission (cont'd)</vt:lpstr>
      <vt:lpstr>Data Processing</vt:lpstr>
      <vt:lpstr>Outline</vt:lpstr>
      <vt:lpstr>Real-World Applications</vt:lpstr>
      <vt:lpstr>Applications (1) – Sensor Networks</vt:lpstr>
      <vt:lpstr>Applications (2) – Global Positioning System (GPS)</vt:lpstr>
      <vt:lpstr>Applications (3) – Data Extraction and Integration</vt:lpstr>
      <vt:lpstr>Applications (4) – Privacy Preserving</vt:lpstr>
      <vt:lpstr>Applications (5) – Privacy Preserving</vt:lpstr>
      <vt:lpstr>Outline</vt:lpstr>
      <vt:lpstr>Classification of Data Uncertainty</vt:lpstr>
      <vt:lpstr>Classification of Data Uncertainty (cont'd)</vt:lpstr>
      <vt:lpstr>Classification of Data Uncertainty (cont'd)</vt:lpstr>
      <vt:lpstr>Outline</vt:lpstr>
      <vt:lpstr>Certain Data Management</vt:lpstr>
      <vt:lpstr>Certain Data Management (cont'd)</vt:lpstr>
      <vt:lpstr>Probabilistic Data Management</vt:lpstr>
      <vt:lpstr>Probabilistic Data Management (cont'd)</vt:lpstr>
      <vt:lpstr>Example of Nearest Neighbor Search in Uncertain Databases</vt:lpstr>
      <vt:lpstr>Exercises</vt:lpstr>
      <vt:lpstr>Exercises (cont'd)</vt:lpstr>
      <vt:lpstr>Outline</vt:lpstr>
      <vt:lpstr>Existing Systems to Manipulate the Data Uncertainty</vt:lpstr>
      <vt:lpstr>Summary</vt:lpstr>
      <vt:lpstr>Summary (cont'd)</vt:lpstr>
      <vt:lpstr>Summary (cont'd)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139</cp:revision>
  <dcterms:created xsi:type="dcterms:W3CDTF">2006-08-16T00:00:00Z</dcterms:created>
  <dcterms:modified xsi:type="dcterms:W3CDTF">2017-08-31T02:47:15Z</dcterms:modified>
</cp:coreProperties>
</file>