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sldIdLst>
    <p:sldId id="257" r:id="rId2"/>
    <p:sldId id="258" r:id="rId3"/>
    <p:sldId id="271" r:id="rId4"/>
    <p:sldId id="312" r:id="rId5"/>
    <p:sldId id="319" r:id="rId6"/>
    <p:sldId id="321" r:id="rId7"/>
    <p:sldId id="326" r:id="rId8"/>
    <p:sldId id="307" r:id="rId9"/>
    <p:sldId id="327" r:id="rId10"/>
    <p:sldId id="328" r:id="rId11"/>
    <p:sldId id="329" r:id="rId12"/>
    <p:sldId id="313" r:id="rId13"/>
    <p:sldId id="330" r:id="rId14"/>
    <p:sldId id="331" r:id="rId15"/>
    <p:sldId id="325" r:id="rId16"/>
    <p:sldId id="314" r:id="rId17"/>
    <p:sldId id="332" r:id="rId18"/>
    <p:sldId id="333" r:id="rId19"/>
    <p:sldId id="357" r:id="rId20"/>
    <p:sldId id="336" r:id="rId21"/>
    <p:sldId id="337" r:id="rId22"/>
    <p:sldId id="338" r:id="rId23"/>
    <p:sldId id="339" r:id="rId24"/>
    <p:sldId id="340" r:id="rId25"/>
    <p:sldId id="341" r:id="rId26"/>
    <p:sldId id="342" r:id="rId27"/>
    <p:sldId id="343" r:id="rId28"/>
    <p:sldId id="345" r:id="rId29"/>
    <p:sldId id="346" r:id="rId30"/>
    <p:sldId id="347" r:id="rId31"/>
    <p:sldId id="348" r:id="rId32"/>
    <p:sldId id="349" r:id="rId33"/>
    <p:sldId id="350" r:id="rId34"/>
    <p:sldId id="351" r:id="rId35"/>
    <p:sldId id="352" r:id="rId36"/>
    <p:sldId id="353" r:id="rId37"/>
    <p:sldId id="354" r:id="rId38"/>
    <p:sldId id="355" r:id="rId39"/>
    <p:sldId id="311" r:id="rId40"/>
    <p:sldId id="324" r:id="rId41"/>
    <p:sldId id="278" r:id="rId42"/>
    <p:sldId id="344" r:id="rId43"/>
    <p:sldId id="356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33CC33"/>
    <a:srgbClr val="FF00FF"/>
    <a:srgbClr val="3333FF"/>
    <a:srgbClr val="FF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016" autoAdjust="0"/>
  </p:normalViewPr>
  <p:slideViewPr>
    <p:cSldViewPr>
      <p:cViewPr varScale="1">
        <p:scale>
          <a:sx n="128" d="100"/>
          <a:sy n="128" d="100"/>
        </p:scale>
        <p:origin x="2668" y="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76C77-275E-41B7-8B7C-640A2FD0DA34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364DE8-1A28-4A01-A560-C351F3B915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79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2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5435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11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948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12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4353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13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7836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14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4073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15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699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16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 et al. Efficiently Answering Probability Threshold-Based SP Queries over Uncertain Graphs. DASFAA, 2010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Potamias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al. </a:t>
            </a:r>
            <a:r>
              <a:rPr lang="en-US" dirty="0" smtClean="0">
                <a:latin typeface="Arial" pitchFamily="34" charset="0"/>
              </a:rPr>
              <a:t>K-Nearest Neighbors in Uncertain Graphs. VLDB, 2010.</a:t>
            </a:r>
          </a:p>
        </p:txBody>
      </p:sp>
    </p:spTree>
    <p:extLst>
      <p:ext uri="{BB962C8B-B14F-4D97-AF65-F5344CB8AC3E}">
        <p14:creationId xmlns:p14="http://schemas.microsoft.com/office/powerpoint/2010/main" val="21649549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17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7093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18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3923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defTabSz="899404" eaLnBrk="0" fontAlgn="base" hangingPunct="0">
              <a:spcBef>
                <a:spcPct val="30000"/>
              </a:spcBef>
              <a:spcAft>
                <a:spcPct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Minimum spanning tree over a virtual query graph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5D011B-E5A5-4D29-ADFB-9F57AE50F389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2743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39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7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3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2009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40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7756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41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3689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42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92785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43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4197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4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611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5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2293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6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5586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7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8395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8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2160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9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391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10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932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58099E-2FB3-4AE7-8B19-9FB9B614AB27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32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5C193-50C7-4EAC-8F23-9605DDFD994B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903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556F6-CC10-40A0-BEBD-D1C8D9DD3250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13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442EF-3B18-4B98-A531-9906D68737B3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541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4143C-3574-47BD-8AAD-34B80097BC1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937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2F5DA-90B2-4D51-8478-A1F31B98EE3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92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67985-D365-4D14-9DC2-77325BD78F0B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955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242D8-F8DF-4750-9687-EDC89A7B49D5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34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647EE-E56E-4E99-887D-FE3F2656548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242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CD282-BBD1-4B81-8DF8-E0A19C24518A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64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320C7-C108-4F81-8E78-3DAD5C574276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379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8C0897-8DF3-409E-A4A0-CAF434E18AE0}" type="slidenum">
              <a:rPr lang="en-US" altLang="zh-C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435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ea typeface="+mn-ea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ea typeface="+mn-ea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ea typeface="+mn-ea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2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9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1.jpeg"/><Relationship Id="rId4" Type="http://schemas.openxmlformats.org/officeDocument/2006/relationships/image" Target="../media/image20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7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4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5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7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oleObject" Target="../embeddings/oleObject14.bin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32.png"/><Relationship Id="rId4" Type="http://schemas.openxmlformats.org/officeDocument/2006/relationships/image" Target="../media/image27.wmf"/><Relationship Id="rId9" Type="http://schemas.openxmlformats.org/officeDocument/2006/relationships/image" Target="../media/image3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27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7" Type="http://schemas.openxmlformats.org/officeDocument/2006/relationships/image" Target="../media/image3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35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oleObject" Target="../embeddings/oleObject19.bin"/><Relationship Id="rId7" Type="http://schemas.openxmlformats.org/officeDocument/2006/relationships/image" Target="../media/image4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27.wmf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wmf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</a:t>
            </a:r>
            <a:r>
              <a:rPr lang="en-US" sz="44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Data </a:t>
            </a:r>
            <a:r>
              <a:rPr lang="en-US" sz="44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Management</a:t>
            </a:r>
            <a:endParaRPr lang="en-US" sz="44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Chapter 10: Probabilistic Graph</a:t>
            </a:r>
          </a:p>
        </p:txBody>
      </p:sp>
    </p:spTree>
    <p:extLst>
      <p:ext uri="{BB962C8B-B14F-4D97-AF65-F5344CB8AC3E}">
        <p14:creationId xmlns:p14="http://schemas.microsoft.com/office/powerpoint/2010/main" val="59673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 dirty="0">
                <a:latin typeface="Times New Roman" pitchFamily="18" charset="0"/>
              </a:rPr>
              <a:t>Distributional </a:t>
            </a:r>
            <a:r>
              <a:rPr lang="en-US" altLang="zh-CN" sz="4000" dirty="0" smtClean="0">
                <a:latin typeface="Times New Roman" pitchFamily="18" charset="0"/>
              </a:rPr>
              <a:t>Nodes</a:t>
            </a:r>
            <a:endParaRPr lang="en-US" altLang="zh-CN" sz="4000" dirty="0">
              <a:latin typeface="Times New Roman" pitchFamily="18" charset="0"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>
                <a:latin typeface="Times New Roman" pitchFamily="18" charset="0"/>
              </a:rPr>
              <a:t>Distributional nodes</a:t>
            </a:r>
          </a:p>
          <a:p>
            <a:pPr lvl="1" algn="just" eaLnBrk="1" hangingPunct="1"/>
            <a:r>
              <a:rPr lang="en-US" altLang="zh-CN" sz="2800" dirty="0">
                <a:latin typeface="Times New Roman" pitchFamily="18" charset="0"/>
              </a:rPr>
              <a:t>IDD </a:t>
            </a:r>
            <a:r>
              <a:rPr lang="en-US" altLang="zh-CN" sz="2800" dirty="0" smtClean="0">
                <a:latin typeface="Times New Roman" pitchFamily="18" charset="0"/>
              </a:rPr>
              <a:t>nodes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Children are probabilistically independent </a:t>
            </a:r>
            <a:r>
              <a:rPr lang="en-US" altLang="zh-CN" sz="2400" dirty="0">
                <a:latin typeface="Times New Roman" pitchFamily="18" charset="0"/>
              </a:rPr>
              <a:t>of each </a:t>
            </a:r>
            <a:r>
              <a:rPr lang="en-US" altLang="zh-CN" sz="2400" dirty="0" smtClean="0">
                <a:latin typeface="Times New Roman" pitchFamily="18" charset="0"/>
              </a:rPr>
              <a:t>other</a:t>
            </a:r>
          </a:p>
          <a:p>
            <a:pPr lvl="2" algn="just" eaLnBrk="1" hangingPunct="1"/>
            <a:r>
              <a:rPr lang="en-US" altLang="zh-CN" sz="2400" dirty="0">
                <a:latin typeface="Times New Roman" pitchFamily="18" charset="0"/>
              </a:rPr>
              <a:t>Having </a:t>
            </a:r>
            <a:r>
              <a:rPr lang="en-US" altLang="zh-CN" sz="2400" dirty="0" smtClean="0">
                <a:latin typeface="Times New Roman" pitchFamily="18" charset="0"/>
              </a:rPr>
              <a:t>zero or more children </a:t>
            </a:r>
            <a:r>
              <a:rPr lang="en-US" altLang="zh-CN" sz="2400" dirty="0">
                <a:latin typeface="Times New Roman" pitchFamily="18" charset="0"/>
              </a:rPr>
              <a:t>in </a:t>
            </a:r>
            <a:r>
              <a:rPr lang="en-US" altLang="zh-CN" sz="2400" dirty="0" smtClean="0">
                <a:latin typeface="Times New Roman" pitchFamily="18" charset="0"/>
              </a:rPr>
              <a:t>reality</a:t>
            </a:r>
            <a:endParaRPr lang="en-US" altLang="zh-CN" sz="2400" dirty="0">
              <a:latin typeface="Times New Roman" pitchFamily="18" charset="0"/>
            </a:endParaRP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MXD nodes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Children </a:t>
            </a:r>
            <a:r>
              <a:rPr lang="en-US" altLang="zh-CN" sz="2400" dirty="0">
                <a:latin typeface="Times New Roman" pitchFamily="18" charset="0"/>
              </a:rPr>
              <a:t>are mutually </a:t>
            </a:r>
            <a:r>
              <a:rPr lang="en-US" altLang="zh-CN" sz="2400" dirty="0" smtClean="0">
                <a:latin typeface="Times New Roman" pitchFamily="18" charset="0"/>
              </a:rPr>
              <a:t>exclusive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Having at most one child in reality</a:t>
            </a:r>
          </a:p>
        </p:txBody>
      </p:sp>
    </p:spTree>
    <p:extLst>
      <p:ext uri="{BB962C8B-B14F-4D97-AF65-F5344CB8AC3E}">
        <p14:creationId xmlns:p14="http://schemas.microsoft.com/office/powerpoint/2010/main" val="324432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 dirty="0" smtClean="0">
                <a:latin typeface="Times New Roman" pitchFamily="18" charset="0"/>
              </a:rPr>
              <a:t>Previous Example</a:t>
            </a:r>
            <a:endParaRPr lang="en-US" altLang="zh-CN" dirty="0" smtClean="0">
              <a:latin typeface="Times New Roman" pitchFamily="18" charset="0"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676400"/>
            <a:ext cx="5127375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" name="Straight Connector 10"/>
          <p:cNvCxnSpPr/>
          <p:nvPr/>
        </p:nvCxnSpPr>
        <p:spPr>
          <a:xfrm flipV="1">
            <a:off x="6248400" y="2590798"/>
            <a:ext cx="876300" cy="152401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276600" y="2743199"/>
            <a:ext cx="3848100" cy="990601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120346" y="2327701"/>
            <a:ext cx="1866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IDD nodes</a:t>
            </a:r>
            <a:endParaRPr lang="en-US" sz="2400" dirty="0">
              <a:solidFill>
                <a:srgbClr val="33CC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810000" y="2960274"/>
            <a:ext cx="3314700" cy="544926"/>
          </a:xfrm>
          <a:prstGeom prst="line">
            <a:avLst/>
          </a:prstGeom>
          <a:ln>
            <a:solidFill>
              <a:srgbClr val="CC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6248400" y="3848100"/>
            <a:ext cx="876300" cy="596538"/>
          </a:xfrm>
          <a:prstGeom prst="line">
            <a:avLst/>
          </a:prstGeom>
          <a:ln>
            <a:solidFill>
              <a:srgbClr val="CC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089866" y="3386435"/>
            <a:ext cx="1866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CC6600"/>
                </a:solidFill>
                <a:latin typeface="Times New Roman" pitchFamily="18" charset="0"/>
                <a:cs typeface="Times New Roman" pitchFamily="18" charset="0"/>
              </a:rPr>
              <a:t>MXD nodes</a:t>
            </a:r>
            <a:endParaRPr lang="en-US" sz="2400" dirty="0">
              <a:solidFill>
                <a:srgbClr val="CC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955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Samples of Probabilistic XML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362200"/>
            <a:ext cx="3238342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3810000" y="2194560"/>
            <a:ext cx="2590800" cy="3048000"/>
            <a:chOff x="3886200" y="1538287"/>
            <a:chExt cx="3486150" cy="4391025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6200" y="1538287"/>
              <a:ext cx="3486150" cy="4391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3886200" y="5105400"/>
              <a:ext cx="1905000" cy="8239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785254" y="2723268"/>
            <a:ext cx="2127980" cy="2021064"/>
            <a:chOff x="6553200" y="2664823"/>
            <a:chExt cx="2350960" cy="2137954"/>
          </a:xfrm>
        </p:grpSpPr>
        <p:pic>
          <p:nvPicPr>
            <p:cNvPr id="5123" name="Picture 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53200" y="2664823"/>
              <a:ext cx="2350960" cy="21379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8458200" y="2664823"/>
              <a:ext cx="445960" cy="6117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ight Arrow 7"/>
          <p:cNvSpPr/>
          <p:nvPr/>
        </p:nvSpPr>
        <p:spPr>
          <a:xfrm>
            <a:off x="3276600" y="3505200"/>
            <a:ext cx="457200" cy="304800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6172200" y="3505200"/>
            <a:ext cx="457200" cy="304800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87968" y="5146876"/>
            <a:ext cx="19672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Probabilistic XML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(p-document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431222" y="5242560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Sample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724962" y="5259195"/>
            <a:ext cx="19864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Random Document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067731" y="5633324"/>
            <a:ext cx="2896947" cy="646331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Probability Calculation: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0.5*0.9*(1-0.8)*0.7*0.4*0.4 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1000" y="3327722"/>
            <a:ext cx="406968" cy="203603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03484" y="3864429"/>
            <a:ext cx="406968" cy="203603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87968" y="3864429"/>
            <a:ext cx="406968" cy="203603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771570" y="3864429"/>
            <a:ext cx="406968" cy="203603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2551689" y="3338606"/>
            <a:ext cx="406968" cy="203603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975054" y="4267199"/>
            <a:ext cx="406968" cy="203603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36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Twigs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>
                <a:latin typeface="Times New Roman" pitchFamily="18" charset="0"/>
              </a:rPr>
              <a:t>A </a:t>
            </a:r>
            <a:r>
              <a:rPr lang="en-US" altLang="zh-CN" sz="3200" b="1" i="1" u="sng" dirty="0">
                <a:latin typeface="Times New Roman" pitchFamily="18" charset="0"/>
              </a:rPr>
              <a:t>twig pattern</a:t>
            </a:r>
            <a:r>
              <a:rPr lang="en-US" altLang="zh-CN" sz="3200" dirty="0">
                <a:latin typeface="Times New Roman" pitchFamily="18" charset="0"/>
              </a:rPr>
              <a:t> (or </a:t>
            </a:r>
            <a:r>
              <a:rPr lang="en-US" altLang="zh-CN" sz="3200" dirty="0" smtClean="0">
                <a:latin typeface="Times New Roman" pitchFamily="18" charset="0"/>
              </a:rPr>
              <a:t>twig </a:t>
            </a:r>
            <a:r>
              <a:rPr lang="en-US" altLang="zh-CN" sz="3200" dirty="0">
                <a:latin typeface="Times New Roman" pitchFamily="18" charset="0"/>
              </a:rPr>
              <a:t>for short) is a tree with </a:t>
            </a:r>
            <a:r>
              <a:rPr lang="en-US" altLang="zh-CN" sz="3200" dirty="0" smtClean="0">
                <a:latin typeface="Times New Roman" pitchFamily="18" charset="0"/>
              </a:rPr>
              <a:t>child edges </a:t>
            </a:r>
            <a:r>
              <a:rPr lang="en-US" altLang="zh-CN" sz="3200" dirty="0">
                <a:latin typeface="Times New Roman" pitchFamily="18" charset="0"/>
              </a:rPr>
              <a:t>and descendant </a:t>
            </a:r>
            <a:r>
              <a:rPr lang="en-US" altLang="zh-CN" sz="3200" dirty="0" smtClean="0">
                <a:latin typeface="Times New Roman" pitchFamily="18" charset="0"/>
              </a:rPr>
              <a:t>edges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99" y="3124201"/>
            <a:ext cx="7105515" cy="2261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739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Queries in Probabilistic XML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Complete semantics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We want to obtain: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699694"/>
            <a:ext cx="4069292" cy="1295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280" y="3975795"/>
            <a:ext cx="3238342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142" y="2209800"/>
            <a:ext cx="4976812" cy="470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43000" y="2590800"/>
            <a:ext cx="77579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where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is the set of matching random documents in probabilistic XML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the probabilistic threshold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59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Outline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Introduction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Probabilistic XML Model &amp; Queries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Probabilistic Graph Model</a:t>
            </a:r>
            <a:r>
              <a:rPr lang="en-US" altLang="zh-CN" sz="3200" dirty="0">
                <a:latin typeface="Times New Roman" pitchFamily="18" charset="0"/>
              </a:rPr>
              <a:t> &amp; Queries</a:t>
            </a:r>
            <a:endParaRPr lang="en-US" altLang="zh-CN" sz="3200" dirty="0" smtClean="0">
              <a:latin typeface="Times New Roman" pitchFamily="18" charset="0"/>
            </a:endParaRP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Summary</a:t>
            </a:r>
          </a:p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94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latin typeface="Times New Roman" pitchFamily="18" charset="0"/>
              </a:rPr>
              <a:t>Probabilistic Graph Model </a:t>
            </a:r>
            <a:endParaRPr lang="en-US" altLang="zh-CN" dirty="0" smtClean="0">
              <a:latin typeface="Times New Roman" pitchFamily="18" charset="0"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Probabilistic graphs with the edge existence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Each edge is associated with an existence probability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Queries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Shortest path [DASFAA, 2010]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K-nearest neighbor [VLDB, 2010]</a:t>
            </a: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36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latin typeface="Times New Roman" pitchFamily="18" charset="0"/>
              </a:rPr>
              <a:t>Probabilistic Graph Model </a:t>
            </a:r>
            <a:r>
              <a:rPr lang="en-US" altLang="zh-CN" dirty="0" smtClean="0">
                <a:latin typeface="Times New Roman" pitchFamily="18" charset="0"/>
              </a:rPr>
              <a:t>(cont'd)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>
                <a:latin typeface="Times New Roman" pitchFamily="18" charset="0"/>
              </a:rPr>
              <a:t>Probabilistic graphs with the </a:t>
            </a:r>
            <a:r>
              <a:rPr lang="en-US" altLang="zh-CN" sz="3200" dirty="0" smtClean="0">
                <a:latin typeface="Times New Roman" pitchFamily="18" charset="0"/>
              </a:rPr>
              <a:t>label uncertainty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Bayesian network</a:t>
            </a:r>
            <a:endParaRPr lang="en-US" altLang="zh-CN" sz="2800" dirty="0">
              <a:latin typeface="Times New Roman" pitchFamily="18" charset="0"/>
            </a:endParaRP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Queries</a:t>
            </a:r>
          </a:p>
          <a:p>
            <a:pPr lvl="2" algn="just" eaLnBrk="1" hangingPunct="1"/>
            <a:r>
              <a:rPr lang="en-US" altLang="zh-CN" sz="2400" dirty="0" err="1" smtClean="0">
                <a:latin typeface="Times New Roman" pitchFamily="18" charset="0"/>
              </a:rPr>
              <a:t>Subgraph</a:t>
            </a:r>
            <a:r>
              <a:rPr lang="en-US" altLang="zh-CN" sz="2400" dirty="0" smtClean="0">
                <a:latin typeface="Times New Roman" pitchFamily="18" charset="0"/>
              </a:rPr>
              <a:t> matching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5723336" y="32385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400" b="1">
                <a:latin typeface="Times New Roman" pitchFamily="18" charset="0"/>
                <a:ea typeface="宋体" pitchFamily="2" charset="-122"/>
              </a:rPr>
              <a:t>A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4885136" y="40767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400" b="1">
                <a:latin typeface="Times New Roman" pitchFamily="18" charset="0"/>
                <a:ea typeface="宋体" pitchFamily="2" charset="-122"/>
              </a:rPr>
              <a:t>B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6485336" y="40767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400" b="1">
                <a:latin typeface="Times New Roman" pitchFamily="18" charset="0"/>
                <a:ea typeface="宋体" pitchFamily="2" charset="-122"/>
              </a:rPr>
              <a:t>C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5723336" y="49911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400" b="1">
                <a:latin typeface="Times New Roman" pitchFamily="18" charset="0"/>
                <a:ea typeface="宋体" pitchFamily="2" charset="-122"/>
              </a:rPr>
              <a:t>D</a:t>
            </a: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 flipH="1">
            <a:off x="5418536" y="37719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5418536" y="46101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6256736" y="46863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6256736" y="37719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657600" y="4175155"/>
            <a:ext cx="120962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altLang="zh-CN" sz="2400" b="1" i="1" dirty="0" smtClean="0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400" b="1" dirty="0" smtClean="0">
                <a:latin typeface="Times New Roman" pitchFamily="18" charset="0"/>
                <a:ea typeface="宋体" pitchFamily="2" charset="-122"/>
              </a:rPr>
              <a:t>(B | A</a:t>
            </a:r>
            <a:r>
              <a:rPr lang="en-US" altLang="zh-CN" sz="2400" b="1" dirty="0">
                <a:latin typeface="Times New Roman" pitchFamily="18" charset="0"/>
                <a:ea typeface="宋体" pitchFamily="2" charset="-122"/>
              </a:rPr>
              <a:t>)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7171413" y="4147209"/>
            <a:ext cx="122725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altLang="zh-CN" sz="2400" b="1" i="1" dirty="0" smtClean="0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400" b="1" dirty="0" smtClean="0">
                <a:latin typeface="Times New Roman" pitchFamily="18" charset="0"/>
                <a:ea typeface="宋体" pitchFamily="2" charset="-122"/>
              </a:rPr>
              <a:t>(C | A</a:t>
            </a:r>
            <a:r>
              <a:rPr lang="en-US" altLang="zh-CN" sz="2400" b="1" dirty="0">
                <a:latin typeface="Times New Roman" pitchFamily="18" charset="0"/>
                <a:ea typeface="宋体" pitchFamily="2" charset="-122"/>
              </a:rPr>
              <a:t>)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5226473" y="5600700"/>
            <a:ext cx="160332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altLang="zh-CN" sz="2400" b="1" i="1" dirty="0" smtClean="0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400" b="1" dirty="0" smtClean="0">
                <a:latin typeface="Times New Roman" pitchFamily="18" charset="0"/>
                <a:ea typeface="宋体" pitchFamily="2" charset="-122"/>
              </a:rPr>
              <a:t>(D | C, B)</a:t>
            </a:r>
            <a:endParaRPr lang="en-US" altLang="zh-CN" sz="2400" b="1" dirty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5647136" y="2705100"/>
            <a:ext cx="8002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altLang="zh-CN" sz="2400" b="1" i="1" dirty="0" smtClean="0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400" b="1" dirty="0" smtClean="0">
                <a:latin typeface="Times New Roman" pitchFamily="18" charset="0"/>
                <a:ea typeface="宋体" pitchFamily="2" charset="-122"/>
              </a:rPr>
              <a:t>(A</a:t>
            </a:r>
            <a:r>
              <a:rPr lang="en-US" altLang="zh-CN" sz="2400" b="1" dirty="0">
                <a:latin typeface="Times New Roman" pitchFamily="18" charset="0"/>
                <a:ea typeface="宋体" pitchFamily="2" charset="-12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9829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Applications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Probabilistic RDF graphs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RDF </a:t>
            </a:r>
            <a:r>
              <a:rPr lang="en-US" altLang="zh-CN" sz="2800" dirty="0">
                <a:latin typeface="Times New Roman" pitchFamily="18" charset="0"/>
              </a:rPr>
              <a:t>is a W3C Standard for describing resources on the Web</a:t>
            </a:r>
          </a:p>
          <a:p>
            <a:pPr lvl="1" algn="just" eaLnBrk="1" hangingPunct="1"/>
            <a:r>
              <a:rPr lang="en-US" altLang="zh-CN" sz="2800" dirty="0">
                <a:latin typeface="Times New Roman" pitchFamily="18" charset="0"/>
              </a:rPr>
              <a:t>Representations</a:t>
            </a:r>
          </a:p>
          <a:p>
            <a:pPr lvl="2" algn="just" eaLnBrk="1" hangingPunct="1"/>
            <a:r>
              <a:rPr lang="en-US" altLang="zh-CN" sz="2400" dirty="0">
                <a:latin typeface="Times New Roman" pitchFamily="18" charset="0"/>
              </a:rPr>
              <a:t>Triple:  </a:t>
            </a:r>
            <a:r>
              <a:rPr lang="en-US" altLang="zh-CN" sz="2400" dirty="0" smtClean="0">
                <a:latin typeface="Times New Roman" pitchFamily="18" charset="0"/>
              </a:rPr>
              <a:t>&lt;</a:t>
            </a:r>
            <a:r>
              <a:rPr lang="en-US" sz="2400" i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subject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predicate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object </a:t>
            </a:r>
            <a:r>
              <a:rPr lang="en-US" altLang="zh-CN" sz="2400" dirty="0" smtClean="0">
                <a:latin typeface="Times New Roman" pitchFamily="18" charset="0"/>
              </a:rPr>
              <a:t>&gt;</a:t>
            </a:r>
            <a:endParaRPr lang="en-US" altLang="zh-CN" sz="2400" dirty="0">
              <a:latin typeface="Times New Roman" pitchFamily="18" charset="0"/>
            </a:endParaRPr>
          </a:p>
          <a:p>
            <a:pPr lvl="2" algn="just" eaLnBrk="1" hangingPunct="1"/>
            <a:r>
              <a:rPr lang="en-US" altLang="zh-CN" sz="2400" dirty="0">
                <a:latin typeface="Times New Roman" pitchFamily="18" charset="0"/>
              </a:rPr>
              <a:t>Graph: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Uncertain RDF graph data integrated from different data sources</a:t>
            </a: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533922" y="4038600"/>
            <a:ext cx="3913070" cy="611435"/>
            <a:chOff x="5135670" y="5560765"/>
            <a:chExt cx="3913070" cy="611435"/>
          </a:xfrm>
        </p:grpSpPr>
        <p:cxnSp>
          <p:nvCxnSpPr>
            <p:cNvPr id="7" name="Straight Arrow Connector 6"/>
            <p:cNvCxnSpPr/>
            <p:nvPr/>
          </p:nvCxnSpPr>
          <p:spPr bwMode="auto">
            <a:xfrm>
              <a:off x="6297913" y="5816204"/>
              <a:ext cx="1687969" cy="0"/>
            </a:xfrm>
            <a:prstGeom prst="straightConnector1">
              <a:avLst/>
            </a:prstGeom>
            <a:solidFill>
              <a:schemeClr val="accent1"/>
            </a:solidFill>
            <a:ln w="50800" cap="rnd" cmpd="sng" algn="ctr">
              <a:solidFill>
                <a:srgbClr val="3333FF"/>
              </a:solidFill>
              <a:prstDash val="solid"/>
              <a:round/>
              <a:headEnd type="none" w="med" len="med"/>
              <a:tailEnd type="stealth" w="lg" len="lg"/>
            </a:ln>
            <a:effectLst/>
            <a:extLst/>
          </p:spPr>
        </p:cxnSp>
        <p:sp>
          <p:nvSpPr>
            <p:cNvPr id="8" name="Rectangle 7"/>
            <p:cNvSpPr/>
            <p:nvPr/>
          </p:nvSpPr>
          <p:spPr>
            <a:xfrm>
              <a:off x="5135670" y="5568523"/>
              <a:ext cx="90922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i="1" dirty="0">
                  <a:solidFill>
                    <a:srgbClr val="FF6600"/>
                  </a:solidFill>
                  <a:latin typeface="Times New Roman" pitchFamily="18" charset="0"/>
                </a:rPr>
                <a:t>subject</a:t>
              </a:r>
              <a:endParaRPr lang="en-US" sz="2000" dirty="0">
                <a:solidFill>
                  <a:srgbClr val="FF6600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476140" y="5772090"/>
              <a:ext cx="114178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i="1" dirty="0">
                  <a:solidFill>
                    <a:srgbClr val="3333FF"/>
                  </a:solidFill>
                  <a:latin typeface="Times New Roman" pitchFamily="18" charset="0"/>
                </a:rPr>
                <a:t>predicate</a:t>
              </a:r>
              <a:endParaRPr lang="en-US" sz="2000" dirty="0">
                <a:solidFill>
                  <a:srgbClr val="3333FF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238903" y="5560765"/>
              <a:ext cx="80983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i="1" dirty="0">
                  <a:solidFill>
                    <a:srgbClr val="FF00FF"/>
                  </a:solidFill>
                  <a:latin typeface="Times New Roman" pitchFamily="18" charset="0"/>
                </a:rPr>
                <a:t>object</a:t>
              </a:r>
              <a:endParaRPr lang="en-US" sz="2000" dirty="0">
                <a:solidFill>
                  <a:srgbClr val="FF00FF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6044893" y="5685383"/>
              <a:ext cx="253021" cy="261642"/>
            </a:xfrm>
            <a:prstGeom prst="ellipse">
              <a:avLst/>
            </a:prstGeom>
            <a:solidFill>
              <a:srgbClr val="FF6600"/>
            </a:solidFill>
            <a:ln w="9525" cap="flat" cmpd="sng" algn="ctr">
              <a:solidFill>
                <a:srgbClr val="FF006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7960967" y="5685383"/>
              <a:ext cx="253021" cy="261642"/>
            </a:xfrm>
            <a:prstGeom prst="ellipse">
              <a:avLst/>
            </a:prstGeom>
            <a:solidFill>
              <a:srgbClr val="FF00FF"/>
            </a:solidFill>
            <a:ln w="952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9829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341438"/>
            <a:ext cx="7931150" cy="244792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Efficient Query Answering in Probabilistic RDF Graphs</a:t>
            </a:r>
            <a:endParaRPr lang="en-US" altLang="zh-CN" sz="44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4038600"/>
            <a:ext cx="65532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sz="2400" i="1" dirty="0" smtClean="0">
                <a:latin typeface="Times New Roman" pitchFamily="18" charset="0"/>
                <a:ea typeface="宋体" pitchFamily="2" charset="-122"/>
              </a:rPr>
              <a:t>ACM Conference on the Management of Data </a:t>
            </a:r>
            <a:r>
              <a:rPr lang="en-US" altLang="zh-CN" sz="2400" dirty="0" smtClean="0">
                <a:latin typeface="Times New Roman" pitchFamily="18" charset="0"/>
                <a:ea typeface="宋体" pitchFamily="2" charset="-122"/>
              </a:rPr>
              <a:t>(SIGMOD), 2011</a:t>
            </a:r>
          </a:p>
        </p:txBody>
      </p:sp>
      <p:sp>
        <p:nvSpPr>
          <p:cNvPr id="36868" name="Rectangle 3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Objectives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In this chapter, you will: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Learn the uncertainty </a:t>
            </a:r>
            <a:r>
              <a:rPr lang="en-US" altLang="zh-CN" sz="2800" dirty="0">
                <a:latin typeface="Times New Roman" pitchFamily="18" charset="0"/>
              </a:rPr>
              <a:t>in </a:t>
            </a:r>
            <a:r>
              <a:rPr lang="en-US" altLang="zh-CN" sz="2800" dirty="0" smtClean="0">
                <a:latin typeface="Times New Roman" pitchFamily="18" charset="0"/>
              </a:rPr>
              <a:t>structures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Tree: XML data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Graph: RDF data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Become familiar with different queries over probabilistic XML or graphs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Find solutions to different queries, either exact or approximate</a:t>
            </a: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02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E417BF-5413-4D02-AB61-7A64F38AC7B5}" type="slidenum">
              <a:rPr lang="en-US" altLang="en-US"/>
              <a:pPr>
                <a:defRPr/>
              </a:pPr>
              <a:t>20</a:t>
            </a:fld>
            <a:endParaRPr lang="en-US" altLang="en-US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>
                <a:latin typeface="Times New Roman" pitchFamily="18" charset="0"/>
              </a:rPr>
              <a:t>Motivation Example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1676400" y="1143000"/>
            <a:ext cx="5791200" cy="914400"/>
          </a:xfrm>
          <a:prstGeom prst="roundRect">
            <a:avLst/>
          </a:prstGeom>
          <a:solidFill>
            <a:srgbClr val="3333FF">
              <a:alpha val="10000"/>
            </a:srgbClr>
          </a:solidFill>
          <a:ln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Semantic Web Applications</a:t>
            </a:r>
            <a:endParaRPr lang="en-US" sz="28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Up-Down Arrow 2"/>
          <p:cNvSpPr/>
          <p:nvPr/>
        </p:nvSpPr>
        <p:spPr>
          <a:xfrm>
            <a:off x="2860431" y="2155371"/>
            <a:ext cx="381000" cy="664029"/>
          </a:xfrm>
          <a:prstGeom prst="upDownArrow">
            <a:avLst/>
          </a:prstGeom>
          <a:gradFill>
            <a:gsLst>
              <a:gs pos="0">
                <a:srgbClr val="3333FF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0"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1693984" y="2971800"/>
            <a:ext cx="5773616" cy="91440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Resource Description Framework (RDF)</a:t>
            </a:r>
            <a:endParaRPr lang="en-US" sz="2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Up-Down Arrow 11"/>
          <p:cNvSpPr/>
          <p:nvPr/>
        </p:nvSpPr>
        <p:spPr>
          <a:xfrm>
            <a:off x="5715000" y="2155371"/>
            <a:ext cx="381000" cy="664029"/>
          </a:xfrm>
          <a:prstGeom prst="upDownArrow">
            <a:avLst/>
          </a:prstGeom>
          <a:gradFill>
            <a:gsLst>
              <a:gs pos="0">
                <a:srgbClr val="3333FF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0"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993195" y="2174557"/>
            <a:ext cx="93487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… …</a:t>
            </a:r>
            <a:endParaRPr lang="en-US" sz="26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Up-Down Arrow 14"/>
          <p:cNvSpPr/>
          <p:nvPr/>
        </p:nvSpPr>
        <p:spPr>
          <a:xfrm rot="12928062">
            <a:off x="2647277" y="3912991"/>
            <a:ext cx="227373" cy="905670"/>
          </a:xfrm>
          <a:prstGeom prst="upDownArrow">
            <a:avLst/>
          </a:prstGeom>
          <a:gradFill>
            <a:gsLst>
              <a:gs pos="0">
                <a:srgbClr val="CC00FF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0"/>
          </a:gra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490588" y="4176228"/>
            <a:ext cx="93487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… …</a:t>
            </a:r>
            <a:endParaRPr lang="en-US" sz="2600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066800" y="4800600"/>
            <a:ext cx="1831731" cy="760115"/>
          </a:xfrm>
          <a:prstGeom prst="roundRect">
            <a:avLst/>
          </a:prstGeom>
          <a:solidFill>
            <a:srgbClr val="CC00FF">
              <a:alpha val="10000"/>
            </a:srgbClr>
          </a:solidFill>
          <a:ln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Triples</a:t>
            </a:r>
            <a:endParaRPr lang="en-US" sz="2800" dirty="0">
              <a:solidFill>
                <a:srgbClr val="CC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500" y="4182618"/>
            <a:ext cx="19255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representation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1975" y="5610316"/>
            <a:ext cx="30365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i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subject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predicate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object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&gt;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13385" y="4176227"/>
            <a:ext cx="93487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… …</a:t>
            </a:r>
            <a:endParaRPr lang="en-US" sz="2600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Up-Down Arrow 21"/>
          <p:cNvSpPr/>
          <p:nvPr/>
        </p:nvSpPr>
        <p:spPr>
          <a:xfrm rot="8821470">
            <a:off x="6130663" y="3956375"/>
            <a:ext cx="244263" cy="856604"/>
          </a:xfrm>
          <a:prstGeom prst="upDownArrow">
            <a:avLst/>
          </a:prstGeom>
          <a:gradFill>
            <a:gsLst>
              <a:gs pos="0">
                <a:srgbClr val="CC00FF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0"/>
          </a:gra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6131169" y="4800599"/>
            <a:ext cx="1831731" cy="760115"/>
          </a:xfrm>
          <a:prstGeom prst="roundRect">
            <a:avLst/>
          </a:prstGeom>
          <a:solidFill>
            <a:srgbClr val="CC00FF">
              <a:alpha val="10000"/>
            </a:srgbClr>
          </a:solidFill>
          <a:ln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Graphs</a:t>
            </a:r>
            <a:endParaRPr lang="en-US" sz="2800" dirty="0">
              <a:solidFill>
                <a:srgbClr val="CC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490587" y="4876801"/>
            <a:ext cx="93487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… …</a:t>
            </a:r>
            <a:endParaRPr lang="en-US" sz="2600" b="1" dirty="0">
              <a:solidFill>
                <a:srgbClr val="CC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13384" y="4876800"/>
            <a:ext cx="93487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… …</a:t>
            </a:r>
            <a:endParaRPr lang="en-US" sz="2600" b="1" dirty="0">
              <a:solidFill>
                <a:srgbClr val="CC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5135670" y="5560765"/>
            <a:ext cx="3913070" cy="611435"/>
            <a:chOff x="5135670" y="5560765"/>
            <a:chExt cx="3913070" cy="611435"/>
          </a:xfrm>
        </p:grpSpPr>
        <p:cxnSp>
          <p:nvCxnSpPr>
            <p:cNvPr id="27" name="Straight Arrow Connector 26"/>
            <p:cNvCxnSpPr/>
            <p:nvPr/>
          </p:nvCxnSpPr>
          <p:spPr bwMode="auto">
            <a:xfrm>
              <a:off x="6297913" y="5816204"/>
              <a:ext cx="1687969" cy="0"/>
            </a:xfrm>
            <a:prstGeom prst="straightConnector1">
              <a:avLst/>
            </a:prstGeom>
            <a:solidFill>
              <a:schemeClr val="accent1"/>
            </a:solidFill>
            <a:ln w="50800" cap="rnd" cmpd="sng" algn="ctr">
              <a:solidFill>
                <a:srgbClr val="3333FF"/>
              </a:solidFill>
              <a:prstDash val="solid"/>
              <a:round/>
              <a:headEnd type="none" w="med" len="med"/>
              <a:tailEnd type="stealth" w="lg" len="lg"/>
            </a:ln>
            <a:effectLst/>
            <a:extLst/>
          </p:spPr>
        </p:cxnSp>
        <p:sp>
          <p:nvSpPr>
            <p:cNvPr id="28" name="Rectangle 27"/>
            <p:cNvSpPr/>
            <p:nvPr/>
          </p:nvSpPr>
          <p:spPr>
            <a:xfrm>
              <a:off x="5135670" y="5568523"/>
              <a:ext cx="90922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i="1" dirty="0">
                  <a:solidFill>
                    <a:srgbClr val="FF6600"/>
                  </a:solidFill>
                  <a:latin typeface="Times New Roman" pitchFamily="18" charset="0"/>
                </a:rPr>
                <a:t>subject</a:t>
              </a:r>
              <a:endParaRPr lang="en-US" sz="2000" dirty="0">
                <a:solidFill>
                  <a:srgbClr val="FF6600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476140" y="5772090"/>
              <a:ext cx="114178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i="1" dirty="0">
                  <a:solidFill>
                    <a:srgbClr val="3333FF"/>
                  </a:solidFill>
                  <a:latin typeface="Times New Roman" pitchFamily="18" charset="0"/>
                </a:rPr>
                <a:t>predicate</a:t>
              </a:r>
              <a:endParaRPr lang="en-US" sz="2000" dirty="0">
                <a:solidFill>
                  <a:srgbClr val="3333FF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8238903" y="5560765"/>
              <a:ext cx="80983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i="1" dirty="0">
                  <a:solidFill>
                    <a:srgbClr val="FF00FF"/>
                  </a:solidFill>
                  <a:latin typeface="Times New Roman" pitchFamily="18" charset="0"/>
                </a:rPr>
                <a:t>object</a:t>
              </a:r>
              <a:endParaRPr lang="en-US" sz="2000" dirty="0">
                <a:solidFill>
                  <a:srgbClr val="FF00FF"/>
                </a:solidFill>
              </a:endParaRPr>
            </a:p>
          </p:txBody>
        </p:sp>
        <p:sp>
          <p:nvSpPr>
            <p:cNvPr id="31" name="Oval 30"/>
            <p:cNvSpPr/>
            <p:nvPr/>
          </p:nvSpPr>
          <p:spPr bwMode="auto">
            <a:xfrm>
              <a:off x="6044893" y="5685383"/>
              <a:ext cx="253021" cy="261642"/>
            </a:xfrm>
            <a:prstGeom prst="ellipse">
              <a:avLst/>
            </a:prstGeom>
            <a:solidFill>
              <a:srgbClr val="FF6600"/>
            </a:solidFill>
            <a:ln w="9525" cap="flat" cmpd="sng" algn="ctr">
              <a:solidFill>
                <a:srgbClr val="FF006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2" name="Oval 31"/>
            <p:cNvSpPr/>
            <p:nvPr/>
          </p:nvSpPr>
          <p:spPr bwMode="auto">
            <a:xfrm>
              <a:off x="7960967" y="5685383"/>
              <a:ext cx="253021" cy="261642"/>
            </a:xfrm>
            <a:prstGeom prst="ellipse">
              <a:avLst/>
            </a:prstGeom>
            <a:solidFill>
              <a:srgbClr val="FF00FF"/>
            </a:solidFill>
            <a:ln w="952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33" name="Flowchart: Magnetic Disk 32"/>
          <p:cNvSpPr/>
          <p:nvPr/>
        </p:nvSpPr>
        <p:spPr>
          <a:xfrm>
            <a:off x="7311942" y="3522788"/>
            <a:ext cx="416849" cy="482078"/>
          </a:xfrm>
          <a:prstGeom prst="flowChartMagneticDisk">
            <a:avLst/>
          </a:prstGeom>
          <a:gradFill>
            <a:gsLst>
              <a:gs pos="51000">
                <a:schemeClr val="accent2">
                  <a:lumMod val="60000"/>
                  <a:lumOff val="40000"/>
                </a:schemeClr>
              </a:gs>
              <a:gs pos="0">
                <a:srgbClr val="009900"/>
              </a:gs>
              <a:gs pos="100000">
                <a:srgbClr val="009900"/>
              </a:gs>
            </a:gsLst>
            <a:lin ang="0" scaled="0"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owchart: Magnetic Disk 40"/>
          <p:cNvSpPr/>
          <p:nvPr/>
        </p:nvSpPr>
        <p:spPr>
          <a:xfrm>
            <a:off x="7103517" y="3800362"/>
            <a:ext cx="416849" cy="482078"/>
          </a:xfrm>
          <a:prstGeom prst="flowChartMagneticDisk">
            <a:avLst/>
          </a:prstGeom>
          <a:gradFill>
            <a:gsLst>
              <a:gs pos="51000">
                <a:schemeClr val="accent2">
                  <a:lumMod val="60000"/>
                  <a:lumOff val="40000"/>
                </a:schemeClr>
              </a:gs>
              <a:gs pos="0">
                <a:srgbClr val="009900"/>
              </a:gs>
              <a:gs pos="100000">
                <a:srgbClr val="009900"/>
              </a:gs>
            </a:gsLst>
            <a:lin ang="0" scaled="0"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lowchart: Magnetic Disk 41"/>
          <p:cNvSpPr/>
          <p:nvPr/>
        </p:nvSpPr>
        <p:spPr>
          <a:xfrm>
            <a:off x="7654982" y="3781833"/>
            <a:ext cx="416849" cy="482078"/>
          </a:xfrm>
          <a:prstGeom prst="flowChartMagneticDisk">
            <a:avLst/>
          </a:prstGeom>
          <a:gradFill>
            <a:gsLst>
              <a:gs pos="51000">
                <a:schemeClr val="accent2">
                  <a:lumMod val="60000"/>
                  <a:lumOff val="40000"/>
                </a:schemeClr>
              </a:gs>
              <a:gs pos="0">
                <a:srgbClr val="009900"/>
              </a:gs>
              <a:gs pos="100000">
                <a:srgbClr val="009900"/>
              </a:gs>
            </a:gsLst>
            <a:lin ang="0" scaled="0"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495685" y="544050"/>
            <a:ext cx="2148136" cy="1557203"/>
            <a:chOff x="6545312" y="534525"/>
            <a:chExt cx="2148136" cy="1557203"/>
          </a:xfrm>
        </p:grpSpPr>
        <p:pic>
          <p:nvPicPr>
            <p:cNvPr id="46" name="Picture 4" descr="C:\Users\xlian.CSZ907\AppData\Local\Microsoft\Windows\Temporary Internet Files\Content.IE5\67B34NM3\MP900390555[1]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98207" y="1551979"/>
              <a:ext cx="756658" cy="5397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7" name="Picture 3" descr="C:\Users\xlian.CSZ907\AppData\Local\Microsoft\Windows\Temporary Internet Files\Content.IE5\67B34NM3\MC900431640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5312" y="895184"/>
              <a:ext cx="730532" cy="730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" name="Picture 5" descr="C:\Users\xlian.CSZ907\AppData\Local\Microsoft\Windows\Temporary Internet Files\Content.IE5\WJ70BR2M\MC900434845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66112" y="772864"/>
              <a:ext cx="827336" cy="8273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9100" name="Picture 12" descr="C:\Users\xlian.CSZ907\AppData\Local\Microsoft\Windows\Temporary Internet Files\Content.IE5\X8WOI76N\MC900431619[1]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47033" y="534525"/>
              <a:ext cx="1065675" cy="1065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67493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0" grpId="0" animBg="1"/>
      <p:bldP spid="12" grpId="0" animBg="1"/>
      <p:bldP spid="8" grpId="0"/>
      <p:bldP spid="15" grpId="0" animBg="1"/>
      <p:bldP spid="17" grpId="0"/>
      <p:bldP spid="18" grpId="0" animBg="1"/>
      <p:bldP spid="11" grpId="0"/>
      <p:bldP spid="20" grpId="0"/>
      <p:bldP spid="21" grpId="0"/>
      <p:bldP spid="22" grpId="0" animBg="1"/>
      <p:bldP spid="23" grpId="0" animBg="1"/>
      <p:bldP spid="24" grpId="0"/>
      <p:bldP spid="25" grpId="0"/>
      <p:bldP spid="33" grpId="0" animBg="1"/>
      <p:bldP spid="41" grpId="0" animBg="1"/>
      <p:bldP spid="4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algn="just"/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Times New Roman" pitchFamily="18" charset="0"/>
              </a:rPr>
              <a:t>Motivation Example (cont'd)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551032"/>
            <a:ext cx="4141514" cy="2630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21828" y="5357011"/>
            <a:ext cx="285847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triple representation</a:t>
            </a:r>
            <a:endParaRPr lang="en-US" sz="26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3330" y="5298757"/>
            <a:ext cx="291297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graph representation</a:t>
            </a:r>
            <a:endParaRPr lang="en-US" sz="26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3514292"/>
              </p:ext>
            </p:extLst>
          </p:nvPr>
        </p:nvGraphicFramePr>
        <p:xfrm>
          <a:off x="4434222" y="2614532"/>
          <a:ext cx="4584191" cy="2554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Microsoft Drawing 1.01" r:id="rId4" imgW="8607425" imgH="4835525" progId="MSDraw.1.01">
                  <p:embed/>
                </p:oleObj>
              </mc:Choice>
              <mc:Fallback>
                <p:oleObj name="Microsoft Drawing 1.01" r:id="rId4" imgW="8607425" imgH="4835525" progId="MSDraw.1.01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4222" y="2614532"/>
                        <a:ext cx="4584191" cy="25543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1066800" y="2743200"/>
            <a:ext cx="2438400" cy="228600"/>
          </a:xfrm>
          <a:prstGeom prst="rect">
            <a:avLst/>
          </a:prstGeom>
          <a:solidFill>
            <a:srgbClr val="FF0000">
              <a:alpha val="1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 rot="512862">
            <a:off x="4519312" y="3050679"/>
            <a:ext cx="2290966" cy="527764"/>
          </a:xfrm>
          <a:prstGeom prst="ellipse">
            <a:avLst/>
          </a:prstGeom>
          <a:solidFill>
            <a:srgbClr val="FF0000">
              <a:alpha val="5000"/>
            </a:srgbClr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505200" y="2857500"/>
            <a:ext cx="987613" cy="2667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loud Callout 16"/>
          <p:cNvSpPr/>
          <p:nvPr/>
        </p:nvSpPr>
        <p:spPr bwMode="auto">
          <a:xfrm>
            <a:off x="1" y="838201"/>
            <a:ext cx="2590800" cy="1219200"/>
          </a:xfrm>
          <a:prstGeom prst="cloudCallout">
            <a:avLst>
              <a:gd name="adj1" fmla="val 29289"/>
              <a:gd name="adj2" fmla="val 78789"/>
            </a:avLst>
          </a:prstGeom>
          <a:gradFill>
            <a:gsLst>
              <a:gs pos="0">
                <a:srgbClr val="00FF00"/>
              </a:gs>
              <a:gs pos="50000">
                <a:srgbClr val="CCFFCC"/>
              </a:gs>
              <a:gs pos="100000">
                <a:srgbClr val="CCFFFF"/>
              </a:gs>
            </a:gsLst>
            <a:lin ang="5400000" scaled="0"/>
          </a:gra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Data Source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903259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7" grpId="0" animBg="1"/>
      <p:bldP spid="13" grpId="0" animBg="1"/>
      <p:bldP spid="1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algn="just"/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Times New Roman" pitchFamily="18" charset="0"/>
              </a:rPr>
              <a:t>Motivation Example (cont'd)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551032"/>
            <a:ext cx="4141514" cy="2630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9799707"/>
              </p:ext>
            </p:extLst>
          </p:nvPr>
        </p:nvGraphicFramePr>
        <p:xfrm>
          <a:off x="4546600" y="2616200"/>
          <a:ext cx="4648200" cy="252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8" name="Microsoft Drawing 1.01" r:id="rId4" imgW="8701200" imgH="4835520" progId="MSDraw.1.01">
                  <p:embed/>
                </p:oleObj>
              </mc:Choice>
              <mc:Fallback>
                <p:oleObj name="Microsoft Drawing 1.01" r:id="rId4" imgW="8701200" imgH="4835520" progId="MSDraw.1.01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2616200"/>
                        <a:ext cx="4648200" cy="252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0587761"/>
              </p:ext>
            </p:extLst>
          </p:nvPr>
        </p:nvGraphicFramePr>
        <p:xfrm>
          <a:off x="4433888" y="2614613"/>
          <a:ext cx="4584700" cy="2554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9" name="Microsoft Drawing 1.01" r:id="rId6" imgW="8607425" imgH="4835525" progId="MSDraw.1.01">
                  <p:embed/>
                </p:oleObj>
              </mc:Choice>
              <mc:Fallback>
                <p:oleObj name="Microsoft Drawing 1.01" r:id="rId6" imgW="8607425" imgH="4835525" progId="MSDraw.1.01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3888" y="2614613"/>
                        <a:ext cx="4584700" cy="2554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loud Callout 14"/>
          <p:cNvSpPr/>
          <p:nvPr/>
        </p:nvSpPr>
        <p:spPr bwMode="auto">
          <a:xfrm>
            <a:off x="1" y="838201"/>
            <a:ext cx="2590800" cy="1219200"/>
          </a:xfrm>
          <a:prstGeom prst="cloudCallout">
            <a:avLst>
              <a:gd name="adj1" fmla="val 30269"/>
              <a:gd name="adj2" fmla="val 81914"/>
            </a:avLst>
          </a:prstGeom>
          <a:gradFill>
            <a:gsLst>
              <a:gs pos="0">
                <a:srgbClr val="00FF00"/>
              </a:gs>
              <a:gs pos="50000">
                <a:srgbClr val="CCFFCC"/>
              </a:gs>
              <a:gs pos="100000">
                <a:srgbClr val="CCFFFF"/>
              </a:gs>
            </a:gsLst>
            <a:lin ang="5400000" scaled="0"/>
          </a:gra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Data Source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6" name="Cloud Callout 15"/>
          <p:cNvSpPr/>
          <p:nvPr/>
        </p:nvSpPr>
        <p:spPr bwMode="auto">
          <a:xfrm>
            <a:off x="5715000" y="685800"/>
            <a:ext cx="2590800" cy="1219200"/>
          </a:xfrm>
          <a:prstGeom prst="cloudCallout">
            <a:avLst>
              <a:gd name="adj1" fmla="val -19731"/>
              <a:gd name="adj2" fmla="val 100664"/>
            </a:avLst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50000">
                <a:srgbClr val="CCFFCC"/>
              </a:gs>
              <a:gs pos="100000">
                <a:srgbClr val="CCFFFF"/>
              </a:gs>
            </a:gsLst>
            <a:lin ang="5400000" scaled="0"/>
          </a:gra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Data Source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349531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11111E-6 L -0.48837 -0.00069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427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9462575"/>
              </p:ext>
            </p:extLst>
          </p:nvPr>
        </p:nvGraphicFramePr>
        <p:xfrm>
          <a:off x="4546600" y="2616200"/>
          <a:ext cx="4648200" cy="252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Microsoft Drawing 1.01" r:id="rId3" imgW="8701200" imgH="4835520" progId="MSDraw.1.01">
                  <p:embed/>
                </p:oleObj>
              </mc:Choice>
              <mc:Fallback>
                <p:oleObj name="Microsoft Drawing 1.01" r:id="rId3" imgW="8701200" imgH="4835520" progId="MSDraw.1.01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2616200"/>
                        <a:ext cx="4648200" cy="252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E417BF-5413-4D02-AB61-7A64F38AC7B5}" type="slidenum">
              <a:rPr lang="en-US" altLang="en-US"/>
              <a:pPr>
                <a:defRPr/>
              </a:pPr>
              <a:t>23</a:t>
            </a:fld>
            <a:endParaRPr lang="en-US" altLang="en-US" dirty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>
                <a:latin typeface="Times New Roman" pitchFamily="18" charset="0"/>
              </a:rPr>
              <a:t>Motivation Example (cont'd)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endParaRPr lang="en-US" sz="2600" dirty="0" smtClean="0">
              <a:latin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956770"/>
              </p:ext>
            </p:extLst>
          </p:nvPr>
        </p:nvGraphicFramePr>
        <p:xfrm>
          <a:off x="-25400" y="2603500"/>
          <a:ext cx="4584700" cy="2554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3" name="Microsoft Drawing 1.01" r:id="rId5" imgW="8607425" imgH="4835525" progId="MSDraw.1.01">
                  <p:embed/>
                </p:oleObj>
              </mc:Choice>
              <mc:Fallback>
                <p:oleObj name="Microsoft Drawing 1.01" r:id="rId5" imgW="8607425" imgH="4835525" progId="MSDraw.1.01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5400" y="2603500"/>
                        <a:ext cx="4584700" cy="2554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loud Callout 7"/>
          <p:cNvSpPr/>
          <p:nvPr/>
        </p:nvSpPr>
        <p:spPr bwMode="auto">
          <a:xfrm>
            <a:off x="1" y="838201"/>
            <a:ext cx="2590800" cy="1219200"/>
          </a:xfrm>
          <a:prstGeom prst="cloudCallout">
            <a:avLst>
              <a:gd name="adj1" fmla="val 30759"/>
              <a:gd name="adj2" fmla="val 85039"/>
            </a:avLst>
          </a:prstGeom>
          <a:gradFill>
            <a:gsLst>
              <a:gs pos="0">
                <a:srgbClr val="00FF00"/>
              </a:gs>
              <a:gs pos="50000">
                <a:srgbClr val="CCFFCC"/>
              </a:gs>
              <a:gs pos="100000">
                <a:srgbClr val="CCFFFF"/>
              </a:gs>
            </a:gsLst>
            <a:lin ang="5400000" scaled="0"/>
          </a:gra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Data Source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9" name="Cloud Callout 8"/>
          <p:cNvSpPr/>
          <p:nvPr/>
        </p:nvSpPr>
        <p:spPr bwMode="auto">
          <a:xfrm>
            <a:off x="5715000" y="685800"/>
            <a:ext cx="2590800" cy="1219200"/>
          </a:xfrm>
          <a:prstGeom prst="cloudCallout">
            <a:avLst>
              <a:gd name="adj1" fmla="val -19731"/>
              <a:gd name="adj2" fmla="val 100664"/>
            </a:avLst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50000">
                <a:srgbClr val="CCFFCC"/>
              </a:gs>
              <a:gs pos="100000">
                <a:srgbClr val="CCFFFF"/>
              </a:gs>
            </a:gsLst>
            <a:lin ang="5400000" scaled="0"/>
          </a:gra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Data Source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4" name="Oval 3"/>
          <p:cNvSpPr/>
          <p:nvPr/>
        </p:nvSpPr>
        <p:spPr>
          <a:xfrm>
            <a:off x="2590801" y="2971800"/>
            <a:ext cx="838199" cy="304800"/>
          </a:xfrm>
          <a:prstGeom prst="ellipse">
            <a:avLst/>
          </a:prstGeom>
          <a:solidFill>
            <a:srgbClr val="FF6600">
              <a:alpha val="10000"/>
            </a:srgbClr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7162800" y="2946400"/>
            <a:ext cx="838199" cy="304800"/>
          </a:xfrm>
          <a:prstGeom prst="ellipse">
            <a:avLst/>
          </a:prstGeom>
          <a:solidFill>
            <a:srgbClr val="FF6600">
              <a:alpha val="10000"/>
            </a:srgbClr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619500" y="3009900"/>
            <a:ext cx="838199" cy="304800"/>
          </a:xfrm>
          <a:prstGeom prst="ellipse">
            <a:avLst/>
          </a:prstGeom>
          <a:solidFill>
            <a:srgbClr val="FF6600">
              <a:alpha val="10000"/>
            </a:srgbClr>
          </a:solidFill>
          <a:ln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8077200" y="2933700"/>
            <a:ext cx="1066800" cy="342900"/>
          </a:xfrm>
          <a:prstGeom prst="ellipse">
            <a:avLst/>
          </a:prstGeom>
          <a:solidFill>
            <a:srgbClr val="FF6600">
              <a:alpha val="10000"/>
            </a:srgbClr>
          </a:solidFill>
          <a:ln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517896" y="3810000"/>
            <a:ext cx="711201" cy="304800"/>
          </a:xfrm>
          <a:prstGeom prst="ellipse">
            <a:avLst/>
          </a:prstGeom>
          <a:solidFill>
            <a:srgbClr val="FF6600">
              <a:alpha val="10000"/>
            </a:srgbClr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8128000" y="3771900"/>
            <a:ext cx="571500" cy="342900"/>
          </a:xfrm>
          <a:prstGeom prst="ellipse">
            <a:avLst/>
          </a:prstGeom>
          <a:solidFill>
            <a:srgbClr val="FF6600">
              <a:alpha val="10000"/>
            </a:srgbClr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590801" y="4457700"/>
            <a:ext cx="838199" cy="304800"/>
          </a:xfrm>
          <a:prstGeom prst="ellipse">
            <a:avLst/>
          </a:prstGeom>
          <a:solidFill>
            <a:srgbClr val="FF6600">
              <a:alpha val="10000"/>
            </a:srgbClr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619500" y="4457700"/>
            <a:ext cx="838199" cy="304800"/>
          </a:xfrm>
          <a:prstGeom prst="ellipse">
            <a:avLst/>
          </a:prstGeom>
          <a:solidFill>
            <a:srgbClr val="FF6600">
              <a:alpha val="10000"/>
            </a:srgbClr>
          </a:solidFill>
          <a:ln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8242300" y="4343400"/>
            <a:ext cx="914400" cy="342900"/>
          </a:xfrm>
          <a:prstGeom prst="ellipse">
            <a:avLst/>
          </a:prstGeom>
          <a:solidFill>
            <a:srgbClr val="FF6600">
              <a:alpha val="10000"/>
            </a:srgbClr>
          </a:solidFill>
          <a:ln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3124200" y="2382270"/>
            <a:ext cx="4457700" cy="564130"/>
          </a:xfrm>
          <a:custGeom>
            <a:avLst/>
            <a:gdLst>
              <a:gd name="connsiteX0" fmla="*/ 0 w 4495800"/>
              <a:gd name="connsiteY0" fmla="*/ 564130 h 564130"/>
              <a:gd name="connsiteX1" fmla="*/ 241300 w 4495800"/>
              <a:gd name="connsiteY1" fmla="*/ 322830 h 564130"/>
              <a:gd name="connsiteX2" fmla="*/ 660400 w 4495800"/>
              <a:gd name="connsiteY2" fmla="*/ 132330 h 564130"/>
              <a:gd name="connsiteX3" fmla="*/ 1460500 w 4495800"/>
              <a:gd name="connsiteY3" fmla="*/ 5330 h 564130"/>
              <a:gd name="connsiteX4" fmla="*/ 2565400 w 4495800"/>
              <a:gd name="connsiteY4" fmla="*/ 30730 h 564130"/>
              <a:gd name="connsiteX5" fmla="*/ 3352800 w 4495800"/>
              <a:gd name="connsiteY5" fmla="*/ 94230 h 564130"/>
              <a:gd name="connsiteX6" fmla="*/ 4127500 w 4495800"/>
              <a:gd name="connsiteY6" fmla="*/ 259330 h 564130"/>
              <a:gd name="connsiteX7" fmla="*/ 4495800 w 4495800"/>
              <a:gd name="connsiteY7" fmla="*/ 513330 h 564130"/>
              <a:gd name="connsiteX0" fmla="*/ 0 w 4432300"/>
              <a:gd name="connsiteY0" fmla="*/ 564130 h 564130"/>
              <a:gd name="connsiteX1" fmla="*/ 241300 w 4432300"/>
              <a:gd name="connsiteY1" fmla="*/ 322830 h 564130"/>
              <a:gd name="connsiteX2" fmla="*/ 660400 w 4432300"/>
              <a:gd name="connsiteY2" fmla="*/ 132330 h 564130"/>
              <a:gd name="connsiteX3" fmla="*/ 1460500 w 4432300"/>
              <a:gd name="connsiteY3" fmla="*/ 5330 h 564130"/>
              <a:gd name="connsiteX4" fmla="*/ 2565400 w 4432300"/>
              <a:gd name="connsiteY4" fmla="*/ 30730 h 564130"/>
              <a:gd name="connsiteX5" fmla="*/ 3352800 w 4432300"/>
              <a:gd name="connsiteY5" fmla="*/ 94230 h 564130"/>
              <a:gd name="connsiteX6" fmla="*/ 4127500 w 4432300"/>
              <a:gd name="connsiteY6" fmla="*/ 259330 h 564130"/>
              <a:gd name="connsiteX7" fmla="*/ 4432300 w 4432300"/>
              <a:gd name="connsiteY7" fmla="*/ 526030 h 564130"/>
              <a:gd name="connsiteX0" fmla="*/ 0 w 4457700"/>
              <a:gd name="connsiteY0" fmla="*/ 564130 h 564130"/>
              <a:gd name="connsiteX1" fmla="*/ 241300 w 4457700"/>
              <a:gd name="connsiteY1" fmla="*/ 322830 h 564130"/>
              <a:gd name="connsiteX2" fmla="*/ 660400 w 4457700"/>
              <a:gd name="connsiteY2" fmla="*/ 132330 h 564130"/>
              <a:gd name="connsiteX3" fmla="*/ 1460500 w 4457700"/>
              <a:gd name="connsiteY3" fmla="*/ 5330 h 564130"/>
              <a:gd name="connsiteX4" fmla="*/ 2565400 w 4457700"/>
              <a:gd name="connsiteY4" fmla="*/ 30730 h 564130"/>
              <a:gd name="connsiteX5" fmla="*/ 3352800 w 4457700"/>
              <a:gd name="connsiteY5" fmla="*/ 94230 h 564130"/>
              <a:gd name="connsiteX6" fmla="*/ 4127500 w 4457700"/>
              <a:gd name="connsiteY6" fmla="*/ 259330 h 564130"/>
              <a:gd name="connsiteX7" fmla="*/ 4457700 w 4457700"/>
              <a:gd name="connsiteY7" fmla="*/ 551430 h 564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7700" h="564130">
                <a:moveTo>
                  <a:pt x="0" y="564130"/>
                </a:moveTo>
                <a:cubicBezTo>
                  <a:pt x="65616" y="479463"/>
                  <a:pt x="131233" y="394797"/>
                  <a:pt x="241300" y="322830"/>
                </a:cubicBezTo>
                <a:cubicBezTo>
                  <a:pt x="351367" y="250863"/>
                  <a:pt x="457200" y="185247"/>
                  <a:pt x="660400" y="132330"/>
                </a:cubicBezTo>
                <a:cubicBezTo>
                  <a:pt x="863600" y="79413"/>
                  <a:pt x="1143000" y="22263"/>
                  <a:pt x="1460500" y="5330"/>
                </a:cubicBezTo>
                <a:cubicBezTo>
                  <a:pt x="1778000" y="-11603"/>
                  <a:pt x="2250017" y="15913"/>
                  <a:pt x="2565400" y="30730"/>
                </a:cubicBezTo>
                <a:cubicBezTo>
                  <a:pt x="2880783" y="45547"/>
                  <a:pt x="3092450" y="56130"/>
                  <a:pt x="3352800" y="94230"/>
                </a:cubicBezTo>
                <a:cubicBezTo>
                  <a:pt x="3613150" y="132330"/>
                  <a:pt x="3943350" y="183130"/>
                  <a:pt x="4127500" y="259330"/>
                </a:cubicBezTo>
                <a:cubicBezTo>
                  <a:pt x="4311650" y="335530"/>
                  <a:pt x="4368800" y="459355"/>
                  <a:pt x="4457700" y="551430"/>
                </a:cubicBezTo>
              </a:path>
            </a:pathLst>
          </a:custGeom>
          <a:ln w="15875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4051299" y="2427740"/>
            <a:ext cx="4495800" cy="564130"/>
          </a:xfrm>
          <a:custGeom>
            <a:avLst/>
            <a:gdLst>
              <a:gd name="connsiteX0" fmla="*/ 0 w 4495800"/>
              <a:gd name="connsiteY0" fmla="*/ 564130 h 564130"/>
              <a:gd name="connsiteX1" fmla="*/ 241300 w 4495800"/>
              <a:gd name="connsiteY1" fmla="*/ 322830 h 564130"/>
              <a:gd name="connsiteX2" fmla="*/ 660400 w 4495800"/>
              <a:gd name="connsiteY2" fmla="*/ 132330 h 564130"/>
              <a:gd name="connsiteX3" fmla="*/ 1460500 w 4495800"/>
              <a:gd name="connsiteY3" fmla="*/ 5330 h 564130"/>
              <a:gd name="connsiteX4" fmla="*/ 2565400 w 4495800"/>
              <a:gd name="connsiteY4" fmla="*/ 30730 h 564130"/>
              <a:gd name="connsiteX5" fmla="*/ 3352800 w 4495800"/>
              <a:gd name="connsiteY5" fmla="*/ 94230 h 564130"/>
              <a:gd name="connsiteX6" fmla="*/ 4127500 w 4495800"/>
              <a:gd name="connsiteY6" fmla="*/ 259330 h 564130"/>
              <a:gd name="connsiteX7" fmla="*/ 4495800 w 4495800"/>
              <a:gd name="connsiteY7" fmla="*/ 513330 h 564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95800" h="564130">
                <a:moveTo>
                  <a:pt x="0" y="564130"/>
                </a:moveTo>
                <a:cubicBezTo>
                  <a:pt x="65616" y="479463"/>
                  <a:pt x="131233" y="394797"/>
                  <a:pt x="241300" y="322830"/>
                </a:cubicBezTo>
                <a:cubicBezTo>
                  <a:pt x="351367" y="250863"/>
                  <a:pt x="457200" y="185247"/>
                  <a:pt x="660400" y="132330"/>
                </a:cubicBezTo>
                <a:cubicBezTo>
                  <a:pt x="863600" y="79413"/>
                  <a:pt x="1143000" y="22263"/>
                  <a:pt x="1460500" y="5330"/>
                </a:cubicBezTo>
                <a:cubicBezTo>
                  <a:pt x="1778000" y="-11603"/>
                  <a:pt x="2250017" y="15913"/>
                  <a:pt x="2565400" y="30730"/>
                </a:cubicBezTo>
                <a:cubicBezTo>
                  <a:pt x="2880783" y="45547"/>
                  <a:pt x="3092450" y="56130"/>
                  <a:pt x="3352800" y="94230"/>
                </a:cubicBezTo>
                <a:cubicBezTo>
                  <a:pt x="3613150" y="132330"/>
                  <a:pt x="3937000" y="189480"/>
                  <a:pt x="4127500" y="259330"/>
                </a:cubicBezTo>
                <a:cubicBezTo>
                  <a:pt x="4318000" y="329180"/>
                  <a:pt x="4406900" y="421255"/>
                  <a:pt x="4495800" y="513330"/>
                </a:cubicBezTo>
              </a:path>
            </a:pathLst>
          </a:custGeom>
          <a:ln w="15875">
            <a:solidFill>
              <a:srgbClr val="3333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3848096" y="3245870"/>
            <a:ext cx="4495800" cy="564130"/>
          </a:xfrm>
          <a:custGeom>
            <a:avLst/>
            <a:gdLst>
              <a:gd name="connsiteX0" fmla="*/ 0 w 4495800"/>
              <a:gd name="connsiteY0" fmla="*/ 564130 h 564130"/>
              <a:gd name="connsiteX1" fmla="*/ 241300 w 4495800"/>
              <a:gd name="connsiteY1" fmla="*/ 322830 h 564130"/>
              <a:gd name="connsiteX2" fmla="*/ 660400 w 4495800"/>
              <a:gd name="connsiteY2" fmla="*/ 132330 h 564130"/>
              <a:gd name="connsiteX3" fmla="*/ 1460500 w 4495800"/>
              <a:gd name="connsiteY3" fmla="*/ 5330 h 564130"/>
              <a:gd name="connsiteX4" fmla="*/ 2565400 w 4495800"/>
              <a:gd name="connsiteY4" fmla="*/ 30730 h 564130"/>
              <a:gd name="connsiteX5" fmla="*/ 3352800 w 4495800"/>
              <a:gd name="connsiteY5" fmla="*/ 94230 h 564130"/>
              <a:gd name="connsiteX6" fmla="*/ 4127500 w 4495800"/>
              <a:gd name="connsiteY6" fmla="*/ 259330 h 564130"/>
              <a:gd name="connsiteX7" fmla="*/ 4495800 w 4495800"/>
              <a:gd name="connsiteY7" fmla="*/ 513330 h 564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95800" h="564130">
                <a:moveTo>
                  <a:pt x="0" y="564130"/>
                </a:moveTo>
                <a:cubicBezTo>
                  <a:pt x="65616" y="479463"/>
                  <a:pt x="131233" y="394797"/>
                  <a:pt x="241300" y="322830"/>
                </a:cubicBezTo>
                <a:cubicBezTo>
                  <a:pt x="351367" y="250863"/>
                  <a:pt x="457200" y="185247"/>
                  <a:pt x="660400" y="132330"/>
                </a:cubicBezTo>
                <a:cubicBezTo>
                  <a:pt x="863600" y="79413"/>
                  <a:pt x="1143000" y="22263"/>
                  <a:pt x="1460500" y="5330"/>
                </a:cubicBezTo>
                <a:cubicBezTo>
                  <a:pt x="1778000" y="-11603"/>
                  <a:pt x="2250017" y="15913"/>
                  <a:pt x="2565400" y="30730"/>
                </a:cubicBezTo>
                <a:cubicBezTo>
                  <a:pt x="2880783" y="45547"/>
                  <a:pt x="3092450" y="56130"/>
                  <a:pt x="3352800" y="94230"/>
                </a:cubicBezTo>
                <a:cubicBezTo>
                  <a:pt x="3613150" y="132330"/>
                  <a:pt x="3937000" y="189480"/>
                  <a:pt x="4127500" y="259330"/>
                </a:cubicBezTo>
                <a:cubicBezTo>
                  <a:pt x="4318000" y="329180"/>
                  <a:pt x="4406900" y="421255"/>
                  <a:pt x="4495800" y="513330"/>
                </a:cubicBezTo>
              </a:path>
            </a:pathLst>
          </a:custGeom>
          <a:ln w="15875">
            <a:solidFill>
              <a:srgbClr val="FF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 rot="10800000">
            <a:off x="3009900" y="4686300"/>
            <a:ext cx="4546600" cy="719317"/>
          </a:xfrm>
          <a:custGeom>
            <a:avLst/>
            <a:gdLst>
              <a:gd name="connsiteX0" fmla="*/ 0 w 4495800"/>
              <a:gd name="connsiteY0" fmla="*/ 564130 h 564130"/>
              <a:gd name="connsiteX1" fmla="*/ 241300 w 4495800"/>
              <a:gd name="connsiteY1" fmla="*/ 322830 h 564130"/>
              <a:gd name="connsiteX2" fmla="*/ 660400 w 4495800"/>
              <a:gd name="connsiteY2" fmla="*/ 132330 h 564130"/>
              <a:gd name="connsiteX3" fmla="*/ 1460500 w 4495800"/>
              <a:gd name="connsiteY3" fmla="*/ 5330 h 564130"/>
              <a:gd name="connsiteX4" fmla="*/ 2565400 w 4495800"/>
              <a:gd name="connsiteY4" fmla="*/ 30730 h 564130"/>
              <a:gd name="connsiteX5" fmla="*/ 3352800 w 4495800"/>
              <a:gd name="connsiteY5" fmla="*/ 94230 h 564130"/>
              <a:gd name="connsiteX6" fmla="*/ 4127500 w 4495800"/>
              <a:gd name="connsiteY6" fmla="*/ 259330 h 564130"/>
              <a:gd name="connsiteX7" fmla="*/ 4495800 w 4495800"/>
              <a:gd name="connsiteY7" fmla="*/ 513330 h 564130"/>
              <a:gd name="connsiteX0" fmla="*/ 0 w 4495800"/>
              <a:gd name="connsiteY0" fmla="*/ 564130 h 564130"/>
              <a:gd name="connsiteX1" fmla="*/ 241300 w 4495800"/>
              <a:gd name="connsiteY1" fmla="*/ 322830 h 564130"/>
              <a:gd name="connsiteX2" fmla="*/ 660400 w 4495800"/>
              <a:gd name="connsiteY2" fmla="*/ 132330 h 564130"/>
              <a:gd name="connsiteX3" fmla="*/ 1460500 w 4495800"/>
              <a:gd name="connsiteY3" fmla="*/ 5330 h 564130"/>
              <a:gd name="connsiteX4" fmla="*/ 2565400 w 4495800"/>
              <a:gd name="connsiteY4" fmla="*/ 30730 h 564130"/>
              <a:gd name="connsiteX5" fmla="*/ 3352800 w 4495800"/>
              <a:gd name="connsiteY5" fmla="*/ 94230 h 564130"/>
              <a:gd name="connsiteX6" fmla="*/ 4127500 w 4495800"/>
              <a:gd name="connsiteY6" fmla="*/ 259330 h 564130"/>
              <a:gd name="connsiteX7" fmla="*/ 4495800 w 4495800"/>
              <a:gd name="connsiteY7" fmla="*/ 564130 h 564130"/>
              <a:gd name="connsiteX0" fmla="*/ 0 w 4495800"/>
              <a:gd name="connsiteY0" fmla="*/ 564130 h 564130"/>
              <a:gd name="connsiteX1" fmla="*/ 241300 w 4495800"/>
              <a:gd name="connsiteY1" fmla="*/ 322830 h 564130"/>
              <a:gd name="connsiteX2" fmla="*/ 660400 w 4495800"/>
              <a:gd name="connsiteY2" fmla="*/ 132330 h 564130"/>
              <a:gd name="connsiteX3" fmla="*/ 1460500 w 4495800"/>
              <a:gd name="connsiteY3" fmla="*/ 5330 h 564130"/>
              <a:gd name="connsiteX4" fmla="*/ 2565400 w 4495800"/>
              <a:gd name="connsiteY4" fmla="*/ 30730 h 564130"/>
              <a:gd name="connsiteX5" fmla="*/ 3352800 w 4495800"/>
              <a:gd name="connsiteY5" fmla="*/ 94230 h 564130"/>
              <a:gd name="connsiteX6" fmla="*/ 4051300 w 4495800"/>
              <a:gd name="connsiteY6" fmla="*/ 272030 h 564130"/>
              <a:gd name="connsiteX7" fmla="*/ 4495800 w 4495800"/>
              <a:gd name="connsiteY7" fmla="*/ 564130 h 564130"/>
              <a:gd name="connsiteX0" fmla="*/ 0 w 4495800"/>
              <a:gd name="connsiteY0" fmla="*/ 580143 h 580143"/>
              <a:gd name="connsiteX1" fmla="*/ 241300 w 4495800"/>
              <a:gd name="connsiteY1" fmla="*/ 338843 h 580143"/>
              <a:gd name="connsiteX2" fmla="*/ 660400 w 4495800"/>
              <a:gd name="connsiteY2" fmla="*/ 148343 h 580143"/>
              <a:gd name="connsiteX3" fmla="*/ 1460500 w 4495800"/>
              <a:gd name="connsiteY3" fmla="*/ 21343 h 580143"/>
              <a:gd name="connsiteX4" fmla="*/ 2565400 w 4495800"/>
              <a:gd name="connsiteY4" fmla="*/ 8643 h 580143"/>
              <a:gd name="connsiteX5" fmla="*/ 3352800 w 4495800"/>
              <a:gd name="connsiteY5" fmla="*/ 110243 h 580143"/>
              <a:gd name="connsiteX6" fmla="*/ 4051300 w 4495800"/>
              <a:gd name="connsiteY6" fmla="*/ 288043 h 580143"/>
              <a:gd name="connsiteX7" fmla="*/ 4495800 w 4495800"/>
              <a:gd name="connsiteY7" fmla="*/ 580143 h 580143"/>
              <a:gd name="connsiteX0" fmla="*/ 0 w 4495800"/>
              <a:gd name="connsiteY0" fmla="*/ 605774 h 605774"/>
              <a:gd name="connsiteX1" fmla="*/ 241300 w 4495800"/>
              <a:gd name="connsiteY1" fmla="*/ 364474 h 605774"/>
              <a:gd name="connsiteX2" fmla="*/ 660400 w 4495800"/>
              <a:gd name="connsiteY2" fmla="*/ 173974 h 605774"/>
              <a:gd name="connsiteX3" fmla="*/ 1447800 w 4495800"/>
              <a:gd name="connsiteY3" fmla="*/ 8874 h 605774"/>
              <a:gd name="connsiteX4" fmla="*/ 2565400 w 4495800"/>
              <a:gd name="connsiteY4" fmla="*/ 34274 h 605774"/>
              <a:gd name="connsiteX5" fmla="*/ 3352800 w 4495800"/>
              <a:gd name="connsiteY5" fmla="*/ 135874 h 605774"/>
              <a:gd name="connsiteX6" fmla="*/ 4051300 w 4495800"/>
              <a:gd name="connsiteY6" fmla="*/ 313674 h 605774"/>
              <a:gd name="connsiteX7" fmla="*/ 4495800 w 4495800"/>
              <a:gd name="connsiteY7" fmla="*/ 605774 h 605774"/>
              <a:gd name="connsiteX0" fmla="*/ 0 w 4546600"/>
              <a:gd name="connsiteY0" fmla="*/ 681974 h 681974"/>
              <a:gd name="connsiteX1" fmla="*/ 292100 w 4546600"/>
              <a:gd name="connsiteY1" fmla="*/ 364474 h 681974"/>
              <a:gd name="connsiteX2" fmla="*/ 711200 w 4546600"/>
              <a:gd name="connsiteY2" fmla="*/ 173974 h 681974"/>
              <a:gd name="connsiteX3" fmla="*/ 1498600 w 4546600"/>
              <a:gd name="connsiteY3" fmla="*/ 8874 h 681974"/>
              <a:gd name="connsiteX4" fmla="*/ 2616200 w 4546600"/>
              <a:gd name="connsiteY4" fmla="*/ 34274 h 681974"/>
              <a:gd name="connsiteX5" fmla="*/ 3403600 w 4546600"/>
              <a:gd name="connsiteY5" fmla="*/ 135874 h 681974"/>
              <a:gd name="connsiteX6" fmla="*/ 4102100 w 4546600"/>
              <a:gd name="connsiteY6" fmla="*/ 313674 h 681974"/>
              <a:gd name="connsiteX7" fmla="*/ 4546600 w 4546600"/>
              <a:gd name="connsiteY7" fmla="*/ 605774 h 681974"/>
              <a:gd name="connsiteX0" fmla="*/ 0 w 4546600"/>
              <a:gd name="connsiteY0" fmla="*/ 677475 h 677475"/>
              <a:gd name="connsiteX1" fmla="*/ 292100 w 4546600"/>
              <a:gd name="connsiteY1" fmla="*/ 359975 h 677475"/>
              <a:gd name="connsiteX2" fmla="*/ 825500 w 4546600"/>
              <a:gd name="connsiteY2" fmla="*/ 105975 h 677475"/>
              <a:gd name="connsiteX3" fmla="*/ 1498600 w 4546600"/>
              <a:gd name="connsiteY3" fmla="*/ 4375 h 677475"/>
              <a:gd name="connsiteX4" fmla="*/ 2616200 w 4546600"/>
              <a:gd name="connsiteY4" fmla="*/ 29775 h 677475"/>
              <a:gd name="connsiteX5" fmla="*/ 3403600 w 4546600"/>
              <a:gd name="connsiteY5" fmla="*/ 131375 h 677475"/>
              <a:gd name="connsiteX6" fmla="*/ 4102100 w 4546600"/>
              <a:gd name="connsiteY6" fmla="*/ 309175 h 677475"/>
              <a:gd name="connsiteX7" fmla="*/ 4546600 w 4546600"/>
              <a:gd name="connsiteY7" fmla="*/ 601275 h 677475"/>
              <a:gd name="connsiteX0" fmla="*/ 0 w 4546600"/>
              <a:gd name="connsiteY0" fmla="*/ 696163 h 696163"/>
              <a:gd name="connsiteX1" fmla="*/ 292100 w 4546600"/>
              <a:gd name="connsiteY1" fmla="*/ 378663 h 696163"/>
              <a:gd name="connsiteX2" fmla="*/ 825500 w 4546600"/>
              <a:gd name="connsiteY2" fmla="*/ 124663 h 696163"/>
              <a:gd name="connsiteX3" fmla="*/ 1498600 w 4546600"/>
              <a:gd name="connsiteY3" fmla="*/ 23063 h 696163"/>
              <a:gd name="connsiteX4" fmla="*/ 2590800 w 4546600"/>
              <a:gd name="connsiteY4" fmla="*/ 10363 h 696163"/>
              <a:gd name="connsiteX5" fmla="*/ 3403600 w 4546600"/>
              <a:gd name="connsiteY5" fmla="*/ 150063 h 696163"/>
              <a:gd name="connsiteX6" fmla="*/ 4102100 w 4546600"/>
              <a:gd name="connsiteY6" fmla="*/ 327863 h 696163"/>
              <a:gd name="connsiteX7" fmla="*/ 4546600 w 4546600"/>
              <a:gd name="connsiteY7" fmla="*/ 619963 h 696163"/>
              <a:gd name="connsiteX0" fmla="*/ 0 w 4546600"/>
              <a:gd name="connsiteY0" fmla="*/ 696163 h 696163"/>
              <a:gd name="connsiteX1" fmla="*/ 292100 w 4546600"/>
              <a:gd name="connsiteY1" fmla="*/ 378663 h 696163"/>
              <a:gd name="connsiteX2" fmla="*/ 825500 w 4546600"/>
              <a:gd name="connsiteY2" fmla="*/ 124663 h 696163"/>
              <a:gd name="connsiteX3" fmla="*/ 1498600 w 4546600"/>
              <a:gd name="connsiteY3" fmla="*/ 23063 h 696163"/>
              <a:gd name="connsiteX4" fmla="*/ 2590800 w 4546600"/>
              <a:gd name="connsiteY4" fmla="*/ 10363 h 696163"/>
              <a:gd name="connsiteX5" fmla="*/ 3403600 w 4546600"/>
              <a:gd name="connsiteY5" fmla="*/ 150063 h 696163"/>
              <a:gd name="connsiteX6" fmla="*/ 4051300 w 4546600"/>
              <a:gd name="connsiteY6" fmla="*/ 365963 h 696163"/>
              <a:gd name="connsiteX7" fmla="*/ 4546600 w 4546600"/>
              <a:gd name="connsiteY7" fmla="*/ 619963 h 696163"/>
              <a:gd name="connsiteX0" fmla="*/ 0 w 4546600"/>
              <a:gd name="connsiteY0" fmla="*/ 719317 h 719317"/>
              <a:gd name="connsiteX1" fmla="*/ 292100 w 4546600"/>
              <a:gd name="connsiteY1" fmla="*/ 401817 h 719317"/>
              <a:gd name="connsiteX2" fmla="*/ 825500 w 4546600"/>
              <a:gd name="connsiteY2" fmla="*/ 147817 h 719317"/>
              <a:gd name="connsiteX3" fmla="*/ 1562100 w 4546600"/>
              <a:gd name="connsiteY3" fmla="*/ 8117 h 719317"/>
              <a:gd name="connsiteX4" fmla="*/ 2590800 w 4546600"/>
              <a:gd name="connsiteY4" fmla="*/ 33517 h 719317"/>
              <a:gd name="connsiteX5" fmla="*/ 3403600 w 4546600"/>
              <a:gd name="connsiteY5" fmla="*/ 173217 h 719317"/>
              <a:gd name="connsiteX6" fmla="*/ 4051300 w 4546600"/>
              <a:gd name="connsiteY6" fmla="*/ 389117 h 719317"/>
              <a:gd name="connsiteX7" fmla="*/ 4546600 w 4546600"/>
              <a:gd name="connsiteY7" fmla="*/ 643117 h 719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6600" h="719317">
                <a:moveTo>
                  <a:pt x="0" y="719317"/>
                </a:moveTo>
                <a:cubicBezTo>
                  <a:pt x="65616" y="634650"/>
                  <a:pt x="154517" y="497067"/>
                  <a:pt x="292100" y="401817"/>
                </a:cubicBezTo>
                <a:cubicBezTo>
                  <a:pt x="429683" y="306567"/>
                  <a:pt x="613833" y="213434"/>
                  <a:pt x="825500" y="147817"/>
                </a:cubicBezTo>
                <a:cubicBezTo>
                  <a:pt x="1037167" y="82200"/>
                  <a:pt x="1267883" y="27167"/>
                  <a:pt x="1562100" y="8117"/>
                </a:cubicBezTo>
                <a:cubicBezTo>
                  <a:pt x="1856317" y="-10933"/>
                  <a:pt x="2283883" y="6000"/>
                  <a:pt x="2590800" y="33517"/>
                </a:cubicBezTo>
                <a:cubicBezTo>
                  <a:pt x="2897717" y="61034"/>
                  <a:pt x="3160183" y="113950"/>
                  <a:pt x="3403600" y="173217"/>
                </a:cubicBezTo>
                <a:cubicBezTo>
                  <a:pt x="3647017" y="232484"/>
                  <a:pt x="3860800" y="310800"/>
                  <a:pt x="4051300" y="389117"/>
                </a:cubicBezTo>
                <a:cubicBezTo>
                  <a:pt x="4241800" y="467434"/>
                  <a:pt x="4457700" y="551042"/>
                  <a:pt x="4546600" y="643117"/>
                </a:cubicBezTo>
              </a:path>
            </a:pathLst>
          </a:custGeom>
          <a:ln w="15875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 rot="10800000">
            <a:off x="4025899" y="4668271"/>
            <a:ext cx="4699000" cy="778066"/>
          </a:xfrm>
          <a:custGeom>
            <a:avLst/>
            <a:gdLst>
              <a:gd name="connsiteX0" fmla="*/ 0 w 4495800"/>
              <a:gd name="connsiteY0" fmla="*/ 564130 h 564130"/>
              <a:gd name="connsiteX1" fmla="*/ 241300 w 4495800"/>
              <a:gd name="connsiteY1" fmla="*/ 322830 h 564130"/>
              <a:gd name="connsiteX2" fmla="*/ 660400 w 4495800"/>
              <a:gd name="connsiteY2" fmla="*/ 132330 h 564130"/>
              <a:gd name="connsiteX3" fmla="*/ 1460500 w 4495800"/>
              <a:gd name="connsiteY3" fmla="*/ 5330 h 564130"/>
              <a:gd name="connsiteX4" fmla="*/ 2565400 w 4495800"/>
              <a:gd name="connsiteY4" fmla="*/ 30730 h 564130"/>
              <a:gd name="connsiteX5" fmla="*/ 3352800 w 4495800"/>
              <a:gd name="connsiteY5" fmla="*/ 94230 h 564130"/>
              <a:gd name="connsiteX6" fmla="*/ 4127500 w 4495800"/>
              <a:gd name="connsiteY6" fmla="*/ 259330 h 564130"/>
              <a:gd name="connsiteX7" fmla="*/ 4495800 w 4495800"/>
              <a:gd name="connsiteY7" fmla="*/ 513330 h 564130"/>
              <a:gd name="connsiteX0" fmla="*/ 0 w 4787900"/>
              <a:gd name="connsiteY0" fmla="*/ 703830 h 703830"/>
              <a:gd name="connsiteX1" fmla="*/ 533400 w 4787900"/>
              <a:gd name="connsiteY1" fmla="*/ 322830 h 703830"/>
              <a:gd name="connsiteX2" fmla="*/ 952500 w 4787900"/>
              <a:gd name="connsiteY2" fmla="*/ 132330 h 703830"/>
              <a:gd name="connsiteX3" fmla="*/ 1752600 w 4787900"/>
              <a:gd name="connsiteY3" fmla="*/ 5330 h 703830"/>
              <a:gd name="connsiteX4" fmla="*/ 2857500 w 4787900"/>
              <a:gd name="connsiteY4" fmla="*/ 30730 h 703830"/>
              <a:gd name="connsiteX5" fmla="*/ 3644900 w 4787900"/>
              <a:gd name="connsiteY5" fmla="*/ 94230 h 703830"/>
              <a:gd name="connsiteX6" fmla="*/ 4419600 w 4787900"/>
              <a:gd name="connsiteY6" fmla="*/ 259330 h 703830"/>
              <a:gd name="connsiteX7" fmla="*/ 4787900 w 4787900"/>
              <a:gd name="connsiteY7" fmla="*/ 513330 h 703830"/>
              <a:gd name="connsiteX0" fmla="*/ 0 w 4787900"/>
              <a:gd name="connsiteY0" fmla="*/ 729797 h 729797"/>
              <a:gd name="connsiteX1" fmla="*/ 533400 w 4787900"/>
              <a:gd name="connsiteY1" fmla="*/ 348797 h 729797"/>
              <a:gd name="connsiteX2" fmla="*/ 952500 w 4787900"/>
              <a:gd name="connsiteY2" fmla="*/ 158297 h 729797"/>
              <a:gd name="connsiteX3" fmla="*/ 1752600 w 4787900"/>
              <a:gd name="connsiteY3" fmla="*/ 31297 h 729797"/>
              <a:gd name="connsiteX4" fmla="*/ 2832100 w 4787900"/>
              <a:gd name="connsiteY4" fmla="*/ 5897 h 729797"/>
              <a:gd name="connsiteX5" fmla="*/ 3644900 w 4787900"/>
              <a:gd name="connsiteY5" fmla="*/ 120197 h 729797"/>
              <a:gd name="connsiteX6" fmla="*/ 4419600 w 4787900"/>
              <a:gd name="connsiteY6" fmla="*/ 285297 h 729797"/>
              <a:gd name="connsiteX7" fmla="*/ 4787900 w 4787900"/>
              <a:gd name="connsiteY7" fmla="*/ 539297 h 729797"/>
              <a:gd name="connsiteX0" fmla="*/ 0 w 4787900"/>
              <a:gd name="connsiteY0" fmla="*/ 725331 h 725331"/>
              <a:gd name="connsiteX1" fmla="*/ 533400 w 4787900"/>
              <a:gd name="connsiteY1" fmla="*/ 344331 h 725331"/>
              <a:gd name="connsiteX2" fmla="*/ 952500 w 4787900"/>
              <a:gd name="connsiteY2" fmla="*/ 153831 h 725331"/>
              <a:gd name="connsiteX3" fmla="*/ 1752600 w 4787900"/>
              <a:gd name="connsiteY3" fmla="*/ 26831 h 725331"/>
              <a:gd name="connsiteX4" fmla="*/ 2832100 w 4787900"/>
              <a:gd name="connsiteY4" fmla="*/ 1431 h 725331"/>
              <a:gd name="connsiteX5" fmla="*/ 3657600 w 4787900"/>
              <a:gd name="connsiteY5" fmla="*/ 52231 h 725331"/>
              <a:gd name="connsiteX6" fmla="*/ 4419600 w 4787900"/>
              <a:gd name="connsiteY6" fmla="*/ 280831 h 725331"/>
              <a:gd name="connsiteX7" fmla="*/ 4787900 w 4787900"/>
              <a:gd name="connsiteY7" fmla="*/ 534831 h 725331"/>
              <a:gd name="connsiteX0" fmla="*/ 0 w 4787900"/>
              <a:gd name="connsiteY0" fmla="*/ 774969 h 774969"/>
              <a:gd name="connsiteX1" fmla="*/ 533400 w 4787900"/>
              <a:gd name="connsiteY1" fmla="*/ 393969 h 774969"/>
              <a:gd name="connsiteX2" fmla="*/ 952500 w 4787900"/>
              <a:gd name="connsiteY2" fmla="*/ 203469 h 774969"/>
              <a:gd name="connsiteX3" fmla="*/ 1752600 w 4787900"/>
              <a:gd name="connsiteY3" fmla="*/ 76469 h 774969"/>
              <a:gd name="connsiteX4" fmla="*/ 2743200 w 4787900"/>
              <a:gd name="connsiteY4" fmla="*/ 269 h 774969"/>
              <a:gd name="connsiteX5" fmla="*/ 3657600 w 4787900"/>
              <a:gd name="connsiteY5" fmla="*/ 101869 h 774969"/>
              <a:gd name="connsiteX6" fmla="*/ 4419600 w 4787900"/>
              <a:gd name="connsiteY6" fmla="*/ 330469 h 774969"/>
              <a:gd name="connsiteX7" fmla="*/ 4787900 w 4787900"/>
              <a:gd name="connsiteY7" fmla="*/ 584469 h 774969"/>
              <a:gd name="connsiteX0" fmla="*/ 0 w 4787900"/>
              <a:gd name="connsiteY0" fmla="*/ 778066 h 778066"/>
              <a:gd name="connsiteX1" fmla="*/ 533400 w 4787900"/>
              <a:gd name="connsiteY1" fmla="*/ 397066 h 778066"/>
              <a:gd name="connsiteX2" fmla="*/ 952500 w 4787900"/>
              <a:gd name="connsiteY2" fmla="*/ 206566 h 778066"/>
              <a:gd name="connsiteX3" fmla="*/ 1663700 w 4787900"/>
              <a:gd name="connsiteY3" fmla="*/ 41466 h 778066"/>
              <a:gd name="connsiteX4" fmla="*/ 2743200 w 4787900"/>
              <a:gd name="connsiteY4" fmla="*/ 3366 h 778066"/>
              <a:gd name="connsiteX5" fmla="*/ 3657600 w 4787900"/>
              <a:gd name="connsiteY5" fmla="*/ 104966 h 778066"/>
              <a:gd name="connsiteX6" fmla="*/ 4419600 w 4787900"/>
              <a:gd name="connsiteY6" fmla="*/ 333566 h 778066"/>
              <a:gd name="connsiteX7" fmla="*/ 4787900 w 4787900"/>
              <a:gd name="connsiteY7" fmla="*/ 587566 h 778066"/>
              <a:gd name="connsiteX0" fmla="*/ 0 w 4787900"/>
              <a:gd name="connsiteY0" fmla="*/ 778066 h 778066"/>
              <a:gd name="connsiteX1" fmla="*/ 533400 w 4787900"/>
              <a:gd name="connsiteY1" fmla="*/ 397066 h 778066"/>
              <a:gd name="connsiteX2" fmla="*/ 952500 w 4787900"/>
              <a:gd name="connsiteY2" fmla="*/ 206566 h 778066"/>
              <a:gd name="connsiteX3" fmla="*/ 1663700 w 4787900"/>
              <a:gd name="connsiteY3" fmla="*/ 41466 h 778066"/>
              <a:gd name="connsiteX4" fmla="*/ 2743200 w 4787900"/>
              <a:gd name="connsiteY4" fmla="*/ 3366 h 778066"/>
              <a:gd name="connsiteX5" fmla="*/ 3657600 w 4787900"/>
              <a:gd name="connsiteY5" fmla="*/ 104966 h 778066"/>
              <a:gd name="connsiteX6" fmla="*/ 4330700 w 4787900"/>
              <a:gd name="connsiteY6" fmla="*/ 346266 h 778066"/>
              <a:gd name="connsiteX7" fmla="*/ 4787900 w 4787900"/>
              <a:gd name="connsiteY7" fmla="*/ 587566 h 778066"/>
              <a:gd name="connsiteX0" fmla="*/ 0 w 4724400"/>
              <a:gd name="connsiteY0" fmla="*/ 778066 h 778066"/>
              <a:gd name="connsiteX1" fmla="*/ 533400 w 4724400"/>
              <a:gd name="connsiteY1" fmla="*/ 397066 h 778066"/>
              <a:gd name="connsiteX2" fmla="*/ 952500 w 4724400"/>
              <a:gd name="connsiteY2" fmla="*/ 206566 h 778066"/>
              <a:gd name="connsiteX3" fmla="*/ 1663700 w 4724400"/>
              <a:gd name="connsiteY3" fmla="*/ 41466 h 778066"/>
              <a:gd name="connsiteX4" fmla="*/ 2743200 w 4724400"/>
              <a:gd name="connsiteY4" fmla="*/ 3366 h 778066"/>
              <a:gd name="connsiteX5" fmla="*/ 3657600 w 4724400"/>
              <a:gd name="connsiteY5" fmla="*/ 104966 h 778066"/>
              <a:gd name="connsiteX6" fmla="*/ 4330700 w 4724400"/>
              <a:gd name="connsiteY6" fmla="*/ 346266 h 778066"/>
              <a:gd name="connsiteX7" fmla="*/ 4724400 w 4724400"/>
              <a:gd name="connsiteY7" fmla="*/ 663766 h 778066"/>
              <a:gd name="connsiteX0" fmla="*/ 0 w 4699000"/>
              <a:gd name="connsiteY0" fmla="*/ 778066 h 778066"/>
              <a:gd name="connsiteX1" fmla="*/ 533400 w 4699000"/>
              <a:gd name="connsiteY1" fmla="*/ 397066 h 778066"/>
              <a:gd name="connsiteX2" fmla="*/ 952500 w 4699000"/>
              <a:gd name="connsiteY2" fmla="*/ 206566 h 778066"/>
              <a:gd name="connsiteX3" fmla="*/ 1663700 w 4699000"/>
              <a:gd name="connsiteY3" fmla="*/ 41466 h 778066"/>
              <a:gd name="connsiteX4" fmla="*/ 2743200 w 4699000"/>
              <a:gd name="connsiteY4" fmla="*/ 3366 h 778066"/>
              <a:gd name="connsiteX5" fmla="*/ 3657600 w 4699000"/>
              <a:gd name="connsiteY5" fmla="*/ 104966 h 778066"/>
              <a:gd name="connsiteX6" fmla="*/ 4330700 w 4699000"/>
              <a:gd name="connsiteY6" fmla="*/ 346266 h 778066"/>
              <a:gd name="connsiteX7" fmla="*/ 4699000 w 4699000"/>
              <a:gd name="connsiteY7" fmla="*/ 701866 h 778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99000" h="778066">
                <a:moveTo>
                  <a:pt x="0" y="778066"/>
                </a:moveTo>
                <a:cubicBezTo>
                  <a:pt x="65616" y="693399"/>
                  <a:pt x="374650" y="492316"/>
                  <a:pt x="533400" y="397066"/>
                </a:cubicBezTo>
                <a:cubicBezTo>
                  <a:pt x="692150" y="301816"/>
                  <a:pt x="764117" y="265833"/>
                  <a:pt x="952500" y="206566"/>
                </a:cubicBezTo>
                <a:cubicBezTo>
                  <a:pt x="1140883" y="147299"/>
                  <a:pt x="1365250" y="75333"/>
                  <a:pt x="1663700" y="41466"/>
                </a:cubicBezTo>
                <a:cubicBezTo>
                  <a:pt x="1962150" y="7599"/>
                  <a:pt x="2410883" y="-7217"/>
                  <a:pt x="2743200" y="3366"/>
                </a:cubicBezTo>
                <a:cubicBezTo>
                  <a:pt x="3075517" y="13949"/>
                  <a:pt x="3393017" y="47816"/>
                  <a:pt x="3657600" y="104966"/>
                </a:cubicBezTo>
                <a:cubicBezTo>
                  <a:pt x="3922183" y="162116"/>
                  <a:pt x="4157133" y="246783"/>
                  <a:pt x="4330700" y="346266"/>
                </a:cubicBezTo>
                <a:cubicBezTo>
                  <a:pt x="4504267" y="445749"/>
                  <a:pt x="4610100" y="609791"/>
                  <a:pt x="4699000" y="701866"/>
                </a:cubicBezTo>
              </a:path>
            </a:pathLst>
          </a:custGeom>
          <a:ln w="15875">
            <a:solidFill>
              <a:srgbClr val="3333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137400" y="4445000"/>
            <a:ext cx="838199" cy="241300"/>
          </a:xfrm>
          <a:prstGeom prst="ellipse">
            <a:avLst/>
          </a:prstGeom>
          <a:solidFill>
            <a:srgbClr val="FF6600">
              <a:alpha val="10000"/>
            </a:srgbClr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21180870">
            <a:off x="1618462" y="5239105"/>
            <a:ext cx="5436104" cy="769441"/>
          </a:xfrm>
          <a:prstGeom prst="rect">
            <a:avLst/>
          </a:prstGeom>
          <a:solidFill>
            <a:srgbClr val="FFC5C5"/>
          </a:solidFill>
          <a:ln>
            <a:solidFill>
              <a:srgbClr val="FF0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i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0"/>
                </a:gradFill>
                <a:effectLst/>
                <a:latin typeface="Times New Roman" pitchFamily="18" charset="0"/>
                <a:cs typeface="Times New Roman" pitchFamily="18" charset="0"/>
              </a:rPr>
              <a:t>Inconsistencies occur!</a:t>
            </a:r>
            <a:endParaRPr lang="en-US" sz="4400" b="1" i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300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5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E417BF-5413-4D02-AB61-7A64F38AC7B5}" type="slidenum">
              <a:rPr lang="en-US" altLang="en-US"/>
              <a:pPr>
                <a:defRPr/>
              </a:pPr>
              <a:t>24</a:t>
            </a:fld>
            <a:endParaRPr lang="en-US" altLang="en-US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>
                <a:latin typeface="Times New Roman" pitchFamily="18" charset="0"/>
              </a:rPr>
              <a:t>Motivation Example (cont'd)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sz="2600" dirty="0" smtClean="0">
                <a:latin typeface="Times New Roman" pitchFamily="18" charset="0"/>
              </a:rPr>
              <a:t>Data Integration</a:t>
            </a:r>
          </a:p>
          <a:p>
            <a:pPr lvl="1" algn="just" eaLnBrk="1" hangingPunct="1"/>
            <a:r>
              <a:rPr lang="en-US" sz="2200" dirty="0" smtClean="0">
                <a:latin typeface="Times New Roman" pitchFamily="18" charset="0"/>
              </a:rPr>
              <a:t>Merge RDF data from different data sources into probabilistic RDF data graphs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556851"/>
              </p:ext>
            </p:extLst>
          </p:nvPr>
        </p:nvGraphicFramePr>
        <p:xfrm>
          <a:off x="3035300" y="2962476"/>
          <a:ext cx="6019800" cy="30160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Microsoft Drawing 1.01" r:id="rId3" imgW="8739360" imgH="4416480" progId="MSDraw.1.01">
                  <p:embed/>
                </p:oleObj>
              </mc:Choice>
              <mc:Fallback>
                <p:oleObj name="Microsoft Drawing 1.01" r:id="rId3" imgW="8739360" imgH="4416480" progId="MSDraw.1.01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2962476"/>
                        <a:ext cx="6019800" cy="301602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loud Callout 8"/>
          <p:cNvSpPr/>
          <p:nvPr/>
        </p:nvSpPr>
        <p:spPr bwMode="auto">
          <a:xfrm>
            <a:off x="0" y="2971800"/>
            <a:ext cx="2286000" cy="990600"/>
          </a:xfrm>
          <a:prstGeom prst="cloudCallout">
            <a:avLst>
              <a:gd name="adj1" fmla="val 54026"/>
              <a:gd name="adj2" fmla="val 75824"/>
            </a:avLst>
          </a:prstGeom>
          <a:gradFill>
            <a:gsLst>
              <a:gs pos="0">
                <a:srgbClr val="00FF00"/>
              </a:gs>
              <a:gs pos="50000">
                <a:srgbClr val="CCFFCC"/>
              </a:gs>
              <a:gs pos="100000">
                <a:srgbClr val="CCFFFF"/>
              </a:gs>
            </a:gsLst>
            <a:lin ang="5400000" scaled="0"/>
          </a:gra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Data Source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0" name="Cloud Callout 9"/>
          <p:cNvSpPr/>
          <p:nvPr/>
        </p:nvSpPr>
        <p:spPr bwMode="auto">
          <a:xfrm>
            <a:off x="0" y="5105400"/>
            <a:ext cx="2286000" cy="990600"/>
          </a:xfrm>
          <a:prstGeom prst="cloudCallout">
            <a:avLst>
              <a:gd name="adj1" fmla="val 53440"/>
              <a:gd name="adj2" fmla="val -79555"/>
            </a:avLst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50000">
                <a:srgbClr val="CCFFCC"/>
              </a:gs>
              <a:gs pos="100000">
                <a:srgbClr val="CCFFFF"/>
              </a:gs>
            </a:gsLst>
            <a:lin ang="5400000" scaled="0"/>
          </a:gra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Data Source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35566" y="4273730"/>
            <a:ext cx="553998" cy="40011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en-US" sz="2400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219" descr="C:\Users\xlian.CSZ907\AppData\Local\Microsoft\Windows\Temporary Internet Files\Content.IE5\WJ70BR2M\MC900439356[1]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08964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ight Arrow 1"/>
          <p:cNvSpPr/>
          <p:nvPr/>
        </p:nvSpPr>
        <p:spPr>
          <a:xfrm>
            <a:off x="2705100" y="4330880"/>
            <a:ext cx="330200" cy="279220"/>
          </a:xfrm>
          <a:prstGeom prst="rightArrow">
            <a:avLst/>
          </a:prstGeom>
          <a:gradFill flip="none" rotWithShape="1">
            <a:gsLst>
              <a:gs pos="0">
                <a:srgbClr val="FF00FF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10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24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E417BF-5413-4D02-AB61-7A64F38AC7B5}" type="slidenum">
              <a:rPr lang="en-US" altLang="en-US"/>
              <a:pPr>
                <a:defRPr/>
              </a:pPr>
              <a:t>25</a:t>
            </a:fld>
            <a:endParaRPr lang="en-US" altLang="en-US" dirty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>
                <a:latin typeface="Times New Roman" pitchFamily="18" charset="0"/>
              </a:rPr>
              <a:t>Motivation Example </a:t>
            </a:r>
            <a:br>
              <a:rPr lang="en-US" sz="3600" dirty="0" smtClean="0">
                <a:latin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</a:rPr>
              <a:t>(cont'd)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02763"/>
            <a:ext cx="8229600" cy="4308595"/>
          </a:xfrm>
        </p:spPr>
        <p:txBody>
          <a:bodyPr/>
          <a:lstStyle/>
          <a:p>
            <a:pPr algn="just" eaLnBrk="1" hangingPunct="1"/>
            <a:r>
              <a:rPr lang="en-US" sz="2600" dirty="0" smtClean="0">
                <a:latin typeface="Times New Roman" pitchFamily="18" charset="0"/>
              </a:rPr>
              <a:t>A SPARQL query: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517433" y="76200"/>
            <a:ext cx="4419599" cy="1371599"/>
            <a:chOff x="250370" y="2130685"/>
            <a:chExt cx="5943600" cy="1828800"/>
          </a:xfrm>
        </p:grpSpPr>
        <p:sp>
          <p:nvSpPr>
            <p:cNvPr id="9" name="Horizontal Scroll 8"/>
            <p:cNvSpPr/>
            <p:nvPr/>
          </p:nvSpPr>
          <p:spPr bwMode="auto">
            <a:xfrm>
              <a:off x="250370" y="2130685"/>
              <a:ext cx="5943600" cy="1828800"/>
            </a:xfrm>
            <a:prstGeom prst="horizontalScroll">
              <a:avLst/>
            </a:prstGeom>
            <a:gradFill>
              <a:gsLst>
                <a:gs pos="0">
                  <a:srgbClr val="FFC000"/>
                </a:gs>
                <a:gs pos="98000">
                  <a:srgbClr val="FFC000"/>
                </a:gs>
                <a:gs pos="48000">
                  <a:srgbClr val="FF0000"/>
                </a:gs>
              </a:gsLst>
              <a:lin ang="0" scaled="0"/>
            </a:gra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999" y="2413000"/>
              <a:ext cx="5529943" cy="1289570"/>
            </a:xfrm>
            <a:prstGeom prst="rect">
              <a:avLst/>
            </a:prstGeom>
            <a:noFill/>
            <a:ln>
              <a:noFill/>
            </a:ln>
            <a:effectLst>
              <a:outerShdw blurRad="63500" sx="102000" sy="102000" algn="ctr" rotWithShape="0">
                <a:srgbClr val="FF6600">
                  <a:alpha val="4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521150"/>
              </p:ext>
            </p:extLst>
          </p:nvPr>
        </p:nvGraphicFramePr>
        <p:xfrm>
          <a:off x="4709003" y="1663703"/>
          <a:ext cx="4084528" cy="17906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Microsoft Drawing 1.01" r:id="rId4" imgW="8815388" imgH="3890963" progId="MSDraw.1.01">
                  <p:embed/>
                </p:oleObj>
              </mc:Choice>
              <mc:Fallback>
                <p:oleObj name="Microsoft Drawing 1.01" r:id="rId4" imgW="8815388" imgH="3890963" progId="MSDraw.1.01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9003" y="1663703"/>
                        <a:ext cx="4084528" cy="179069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397669"/>
              </p:ext>
            </p:extLst>
          </p:nvPr>
        </p:nvGraphicFramePr>
        <p:xfrm>
          <a:off x="-12700" y="3505200"/>
          <a:ext cx="5257800" cy="2634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Microsoft Drawing 1.01" r:id="rId6" imgW="8739360" imgH="4416480" progId="MSDraw.1.01">
                  <p:embed/>
                </p:oleObj>
              </mc:Choice>
              <mc:Fallback>
                <p:oleObj name="Microsoft Drawing 1.01" r:id="rId6" imgW="8739360" imgH="4416480" progId="MSDraw.1.01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2700" y="3505200"/>
                        <a:ext cx="5257800" cy="26344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ight Arrow 12"/>
          <p:cNvSpPr/>
          <p:nvPr/>
        </p:nvSpPr>
        <p:spPr bwMode="auto">
          <a:xfrm rot="5400000">
            <a:off x="6594648" y="1362689"/>
            <a:ext cx="340718" cy="261310"/>
          </a:xfrm>
          <a:prstGeom prst="rightArrow">
            <a:avLst>
              <a:gd name="adj1" fmla="val 56364"/>
              <a:gd name="adj2" fmla="val 50000"/>
            </a:avLst>
          </a:prstGeom>
          <a:gradFill>
            <a:gsLst>
              <a:gs pos="0">
                <a:srgbClr val="FF6600"/>
              </a:gs>
              <a:gs pos="100000">
                <a:srgbClr val="FF0000"/>
              </a:gs>
            </a:gsLst>
            <a:lin ang="0" scaled="0"/>
          </a:gradFill>
          <a:ln w="952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762500" y="1828800"/>
            <a:ext cx="495300" cy="965200"/>
          </a:xfrm>
          <a:prstGeom prst="roundRect">
            <a:avLst/>
          </a:prstGeom>
          <a:solidFill>
            <a:srgbClr val="92D050">
              <a:alpha val="10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04800" y="306711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probabilistic RDF data graph </a:t>
            </a:r>
            <a:r>
              <a:rPr lang="en-US" sz="20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endParaRPr lang="en-US" sz="2000" b="1" i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11448" y="1263593"/>
            <a:ext cx="2007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query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graph 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5118100" y="3445342"/>
            <a:ext cx="1920795" cy="1660039"/>
            <a:chOff x="5165254" y="3445342"/>
            <a:chExt cx="1920795" cy="1660039"/>
          </a:xfrm>
        </p:grpSpPr>
        <p:sp>
          <p:nvSpPr>
            <p:cNvPr id="20" name="Right Arrow 19"/>
            <p:cNvSpPr/>
            <p:nvPr/>
          </p:nvSpPr>
          <p:spPr bwMode="auto">
            <a:xfrm rot="10800000">
              <a:off x="5165254" y="4648220"/>
              <a:ext cx="1730407" cy="457161"/>
            </a:xfrm>
            <a:prstGeom prst="rightArrow">
              <a:avLst/>
            </a:prstGeom>
            <a:gradFill>
              <a:gsLst>
                <a:gs pos="0">
                  <a:srgbClr val="FFC000"/>
                </a:gs>
                <a:gs pos="100000">
                  <a:srgbClr val="FF00FF"/>
                </a:gs>
              </a:gsLst>
              <a:lin ang="0" scaled="0"/>
            </a:gradFill>
            <a:ln w="9525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Right Arrow 20"/>
            <p:cNvSpPr/>
            <p:nvPr/>
          </p:nvSpPr>
          <p:spPr bwMode="auto">
            <a:xfrm rot="16200000">
              <a:off x="6068348" y="3973398"/>
              <a:ext cx="1545758" cy="489645"/>
            </a:xfrm>
            <a:prstGeom prst="rightArrow">
              <a:avLst/>
            </a:prstGeom>
            <a:gradFill>
              <a:gsLst>
                <a:gs pos="0">
                  <a:srgbClr val="FFC000"/>
                </a:gs>
                <a:gs pos="100000">
                  <a:srgbClr val="FF0000"/>
                </a:gs>
              </a:gsLst>
              <a:lin ang="0" scaled="0"/>
            </a:gradFill>
            <a:ln w="9525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23" name="Rounded Rectangle 22"/>
          <p:cNvSpPr/>
          <p:nvPr/>
        </p:nvSpPr>
        <p:spPr>
          <a:xfrm>
            <a:off x="50800" y="3911600"/>
            <a:ext cx="609600" cy="1092199"/>
          </a:xfrm>
          <a:prstGeom prst="roundRect">
            <a:avLst/>
          </a:prstGeom>
          <a:solidFill>
            <a:srgbClr val="92D050">
              <a:alpha val="10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5194301" y="287936"/>
            <a:ext cx="546100" cy="194664"/>
          </a:xfrm>
          <a:prstGeom prst="roundRect">
            <a:avLst/>
          </a:prstGeom>
          <a:solidFill>
            <a:srgbClr val="92D050">
              <a:alpha val="10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12-Point Star 18"/>
          <p:cNvSpPr/>
          <p:nvPr/>
        </p:nvSpPr>
        <p:spPr>
          <a:xfrm rot="20573228">
            <a:off x="5038296" y="4620869"/>
            <a:ext cx="4146301" cy="1254307"/>
          </a:xfrm>
          <a:prstGeom prst="star12">
            <a:avLst/>
          </a:prstGeom>
          <a:solidFill>
            <a:srgbClr val="FFEFBD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probabilistic RDF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subgraph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matching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660400" y="2311400"/>
            <a:ext cx="4086703" cy="1727200"/>
          </a:xfrm>
          <a:prstGeom prst="straightConnector1">
            <a:avLst/>
          </a:prstGeom>
          <a:ln w="15875">
            <a:solidFill>
              <a:schemeClr val="accent2">
                <a:lumMod val="60000"/>
                <a:lumOff val="40000"/>
              </a:schemeClr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478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7" grpId="0"/>
      <p:bldP spid="23" grpId="0" animBg="1"/>
      <p:bldP spid="24" grpId="0" animBg="1"/>
      <p:bldP spid="1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</a:rPr>
              <a:t>Model for Probabilistic Data Graphs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Model of a probabilistic RDF data graph</a:t>
            </a:r>
          </a:p>
          <a:p>
            <a:pPr lvl="1" algn="just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Bayesian network</a:t>
            </a:r>
          </a:p>
          <a:p>
            <a:pPr lvl="2" algn="just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Vertices</a:t>
            </a:r>
          </a:p>
          <a:p>
            <a:pPr lvl="2" algn="just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Edges</a:t>
            </a:r>
          </a:p>
          <a:p>
            <a:pPr lvl="2" algn="just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Conditional probability </a:t>
            </a:r>
          </a:p>
          <a:p>
            <a:pPr marL="671512" lvl="2" indent="0" algn="just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tables (CPTs)</a:t>
            </a:r>
            <a:endParaRPr lang="en-US" dirty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Possible worlds</a:t>
            </a:r>
          </a:p>
          <a:p>
            <a:pPr lvl="1" algn="just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Each label assignment to</a:t>
            </a:r>
          </a:p>
          <a:p>
            <a:pPr marL="344487" lvl="1" indent="0" algn="just"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  graph vertices corresponds </a:t>
            </a:r>
          </a:p>
          <a:p>
            <a:pPr marL="344487" lvl="1" indent="0" algn="just"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  to one possible world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3345499"/>
              </p:ext>
            </p:extLst>
          </p:nvPr>
        </p:nvGraphicFramePr>
        <p:xfrm>
          <a:off x="4613275" y="2143125"/>
          <a:ext cx="4413250" cy="395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Microsoft Drawing 1.01" r:id="rId3" imgW="8047080" imgH="6473880" progId="MSDraw.1.01">
                  <p:embed/>
                </p:oleObj>
              </mc:Choice>
              <mc:Fallback>
                <p:oleObj name="Microsoft Drawing 1.01" r:id="rId3" imgW="8047080" imgH="6473880" progId="MSDraw.1.01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3275" y="2143125"/>
                        <a:ext cx="4413250" cy="3951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79400" y="5423356"/>
            <a:ext cx="4267200" cy="769441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sz="2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2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2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2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= 0.4*0.6*0.8</a:t>
            </a:r>
          </a:p>
          <a:p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= 0.192</a:t>
            </a:r>
            <a:endParaRPr lang="en-US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040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458200" cy="1139825"/>
          </a:xfrm>
        </p:spPr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Subgraph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Matching Over </a:t>
            </a:r>
            <a:r>
              <a:rPr lang="en-US" dirty="0">
                <a:latin typeface="Times New Roman" pitchFamily="18" charset="0"/>
              </a:rPr>
              <a:t>Probabilistic Data Graphs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Subgraph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matching queries in probabilistic RDF data graphs</a:t>
            </a:r>
          </a:p>
          <a:p>
            <a:pPr lvl="1"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Input:</a:t>
            </a:r>
          </a:p>
          <a:p>
            <a:pPr lvl="2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probabilistic RDF graph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2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query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graph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2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user-specified probabilistic threshold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Symbol" pitchFamily="18" charset="2"/>
                <a:cs typeface="Times New Roman" pitchFamily="18" charset="0"/>
              </a:rPr>
              <a:t>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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[0,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Output: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subgraphs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/>
              </a:rPr>
              <a:t>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their label bindings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i="1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for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vertices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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), such that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2" algn="just"/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isomorphic to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2" algn="just"/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}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en-US" sz="2400" i="1" dirty="0" smtClean="0">
                <a:latin typeface="Symbol" pitchFamily="18" charset="2"/>
                <a:cs typeface="Times New Roman" pitchFamily="18" charset="0"/>
              </a:rPr>
              <a:t>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holds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77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Challenges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Probabilistic RDF data graph</a:t>
            </a:r>
          </a:p>
          <a:p>
            <a:pPr lvl="1" algn="just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Data correlations</a:t>
            </a:r>
          </a:p>
          <a:p>
            <a:pPr lvl="1" algn="just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Exponential number of possible worlds</a:t>
            </a: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Large-scale RDF data graph</a:t>
            </a:r>
          </a:p>
          <a:p>
            <a:pPr lvl="1" algn="just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Indexing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Efficiency!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288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Structural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Pruning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Label pruning</a:t>
            </a:r>
          </a:p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Graph distance pruning</a:t>
            </a: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Degree/Counter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pruning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1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Outline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Introduction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Probabilistic XML Model &amp; Queries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Probabilistic Graph Model</a:t>
            </a:r>
            <a:r>
              <a:rPr lang="en-US" altLang="zh-CN" sz="3200" dirty="0">
                <a:latin typeface="Times New Roman" pitchFamily="18" charset="0"/>
              </a:rPr>
              <a:t> &amp; Queries</a:t>
            </a:r>
            <a:endParaRPr lang="en-US" altLang="zh-CN" sz="3200" dirty="0" smtClean="0">
              <a:latin typeface="Times New Roman" pitchFamily="18" charset="0"/>
            </a:endParaRP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Summary</a:t>
            </a:r>
          </a:p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188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398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Structural Pruning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Label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Pruning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level label set of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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level label set of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can be safely pruned</a:t>
            </a:r>
            <a:endParaRPr lang="en-US" sz="2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5683942"/>
              </p:ext>
            </p:extLst>
          </p:nvPr>
        </p:nvGraphicFramePr>
        <p:xfrm>
          <a:off x="617538" y="2651125"/>
          <a:ext cx="3163887" cy="219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0" name="Microsoft Drawing 1.01" r:id="rId3" imgW="3786120" imgH="2629080" progId="MSDraw.1.01">
                  <p:embed/>
                </p:oleObj>
              </mc:Choice>
              <mc:Fallback>
                <p:oleObj name="Microsoft Drawing 1.01" r:id="rId3" imgW="3786120" imgH="2629080" progId="MSDraw.1.01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538" y="2651125"/>
                        <a:ext cx="3163887" cy="219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reeform 5"/>
          <p:cNvSpPr/>
          <p:nvPr/>
        </p:nvSpPr>
        <p:spPr>
          <a:xfrm>
            <a:off x="1643743" y="2514600"/>
            <a:ext cx="555607" cy="2471057"/>
          </a:xfrm>
          <a:custGeom>
            <a:avLst/>
            <a:gdLst>
              <a:gd name="connsiteX0" fmla="*/ 0 w 555607"/>
              <a:gd name="connsiteY0" fmla="*/ 0 h 2471057"/>
              <a:gd name="connsiteX1" fmla="*/ 261257 w 555607"/>
              <a:gd name="connsiteY1" fmla="*/ 272143 h 2471057"/>
              <a:gd name="connsiteX2" fmla="*/ 446314 w 555607"/>
              <a:gd name="connsiteY2" fmla="*/ 631371 h 2471057"/>
              <a:gd name="connsiteX3" fmla="*/ 555171 w 555607"/>
              <a:gd name="connsiteY3" fmla="*/ 1284514 h 2471057"/>
              <a:gd name="connsiteX4" fmla="*/ 468086 w 555607"/>
              <a:gd name="connsiteY4" fmla="*/ 1850571 h 2471057"/>
              <a:gd name="connsiteX5" fmla="*/ 119743 w 555607"/>
              <a:gd name="connsiteY5" fmla="*/ 2471057 h 2471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5607" h="2471057">
                <a:moveTo>
                  <a:pt x="0" y="0"/>
                </a:moveTo>
                <a:cubicBezTo>
                  <a:pt x="93435" y="83457"/>
                  <a:pt x="186871" y="166915"/>
                  <a:pt x="261257" y="272143"/>
                </a:cubicBezTo>
                <a:cubicBezTo>
                  <a:pt x="335643" y="377371"/>
                  <a:pt x="397328" y="462643"/>
                  <a:pt x="446314" y="631371"/>
                </a:cubicBezTo>
                <a:cubicBezTo>
                  <a:pt x="495300" y="800099"/>
                  <a:pt x="551542" y="1081314"/>
                  <a:pt x="555171" y="1284514"/>
                </a:cubicBezTo>
                <a:cubicBezTo>
                  <a:pt x="558800" y="1487714"/>
                  <a:pt x="540657" y="1652814"/>
                  <a:pt x="468086" y="1850571"/>
                </a:cubicBezTo>
                <a:cubicBezTo>
                  <a:pt x="395515" y="2048328"/>
                  <a:pt x="257629" y="2259692"/>
                  <a:pt x="119743" y="2471057"/>
                </a:cubicBezTo>
              </a:path>
            </a:pathLst>
          </a:custGeom>
          <a:ln>
            <a:solidFill>
              <a:srgbClr val="3333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590800" y="2514600"/>
            <a:ext cx="555607" cy="2471057"/>
          </a:xfrm>
          <a:custGeom>
            <a:avLst/>
            <a:gdLst>
              <a:gd name="connsiteX0" fmla="*/ 0 w 555607"/>
              <a:gd name="connsiteY0" fmla="*/ 0 h 2471057"/>
              <a:gd name="connsiteX1" fmla="*/ 261257 w 555607"/>
              <a:gd name="connsiteY1" fmla="*/ 272143 h 2471057"/>
              <a:gd name="connsiteX2" fmla="*/ 446314 w 555607"/>
              <a:gd name="connsiteY2" fmla="*/ 631371 h 2471057"/>
              <a:gd name="connsiteX3" fmla="*/ 555171 w 555607"/>
              <a:gd name="connsiteY3" fmla="*/ 1284514 h 2471057"/>
              <a:gd name="connsiteX4" fmla="*/ 468086 w 555607"/>
              <a:gd name="connsiteY4" fmla="*/ 1850571 h 2471057"/>
              <a:gd name="connsiteX5" fmla="*/ 119743 w 555607"/>
              <a:gd name="connsiteY5" fmla="*/ 2471057 h 2471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5607" h="2471057">
                <a:moveTo>
                  <a:pt x="0" y="0"/>
                </a:moveTo>
                <a:cubicBezTo>
                  <a:pt x="93435" y="83457"/>
                  <a:pt x="186871" y="166915"/>
                  <a:pt x="261257" y="272143"/>
                </a:cubicBezTo>
                <a:cubicBezTo>
                  <a:pt x="335643" y="377371"/>
                  <a:pt x="397328" y="462643"/>
                  <a:pt x="446314" y="631371"/>
                </a:cubicBezTo>
                <a:cubicBezTo>
                  <a:pt x="495300" y="800099"/>
                  <a:pt x="551542" y="1081314"/>
                  <a:pt x="555171" y="1284514"/>
                </a:cubicBezTo>
                <a:cubicBezTo>
                  <a:pt x="558800" y="1487714"/>
                  <a:pt x="540657" y="1652814"/>
                  <a:pt x="468086" y="1850571"/>
                </a:cubicBezTo>
                <a:cubicBezTo>
                  <a:pt x="395515" y="2048328"/>
                  <a:pt x="257629" y="2259692"/>
                  <a:pt x="119743" y="2471057"/>
                </a:cubicBezTo>
              </a:path>
            </a:pathLst>
          </a:custGeom>
          <a:ln>
            <a:solidFill>
              <a:srgbClr val="FF33C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274090" y="4397046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endParaRPr lang="en-US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01207" y="2775857"/>
            <a:ext cx="752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endParaRPr lang="en-US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3566" y="3820103"/>
            <a:ext cx="752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46407" y="3842657"/>
            <a:ext cx="111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i="1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endParaRPr lang="en-US" dirty="0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6314166"/>
              </p:ext>
            </p:extLst>
          </p:nvPr>
        </p:nvGraphicFramePr>
        <p:xfrm>
          <a:off x="5638800" y="3437566"/>
          <a:ext cx="2435225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1" name="Microsoft Drawing 1.01" r:id="rId5" imgW="3668760" imgH="1790640" progId="MSDraw.1.01">
                  <p:embed/>
                </p:oleObj>
              </mc:Choice>
              <mc:Fallback>
                <p:oleObj name="Microsoft Drawing 1.01" r:id="rId5" imgW="3668760" imgH="1790640" progId="MSDraw.1.01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437566"/>
                        <a:ext cx="2435225" cy="1179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4648200" y="2209800"/>
            <a:ext cx="0" cy="38862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900827" y="3899807"/>
            <a:ext cx="154868" cy="495300"/>
          </a:xfrm>
          <a:prstGeom prst="straightConnector1">
            <a:avLst/>
          </a:prstGeom>
          <a:ln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5791200" y="4068144"/>
            <a:ext cx="154868" cy="495300"/>
          </a:xfrm>
          <a:prstGeom prst="straightConnector1">
            <a:avLst/>
          </a:prstGeom>
          <a:ln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835977" y="5726668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query graph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endParaRPr lang="en-US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79056" y="5726668"/>
            <a:ext cx="3115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probabilistic RDF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subgraph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endParaRPr lang="en-US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6248400" y="2584574"/>
            <a:ext cx="555607" cy="2471057"/>
          </a:xfrm>
          <a:custGeom>
            <a:avLst/>
            <a:gdLst>
              <a:gd name="connsiteX0" fmla="*/ 0 w 555607"/>
              <a:gd name="connsiteY0" fmla="*/ 0 h 2471057"/>
              <a:gd name="connsiteX1" fmla="*/ 261257 w 555607"/>
              <a:gd name="connsiteY1" fmla="*/ 272143 h 2471057"/>
              <a:gd name="connsiteX2" fmla="*/ 446314 w 555607"/>
              <a:gd name="connsiteY2" fmla="*/ 631371 h 2471057"/>
              <a:gd name="connsiteX3" fmla="*/ 555171 w 555607"/>
              <a:gd name="connsiteY3" fmla="*/ 1284514 h 2471057"/>
              <a:gd name="connsiteX4" fmla="*/ 468086 w 555607"/>
              <a:gd name="connsiteY4" fmla="*/ 1850571 h 2471057"/>
              <a:gd name="connsiteX5" fmla="*/ 119743 w 555607"/>
              <a:gd name="connsiteY5" fmla="*/ 2471057 h 2471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5607" h="2471057">
                <a:moveTo>
                  <a:pt x="0" y="0"/>
                </a:moveTo>
                <a:cubicBezTo>
                  <a:pt x="93435" y="83457"/>
                  <a:pt x="186871" y="166915"/>
                  <a:pt x="261257" y="272143"/>
                </a:cubicBezTo>
                <a:cubicBezTo>
                  <a:pt x="335643" y="377371"/>
                  <a:pt x="397328" y="462643"/>
                  <a:pt x="446314" y="631371"/>
                </a:cubicBezTo>
                <a:cubicBezTo>
                  <a:pt x="495300" y="800099"/>
                  <a:pt x="551542" y="1081314"/>
                  <a:pt x="555171" y="1284514"/>
                </a:cubicBezTo>
                <a:cubicBezTo>
                  <a:pt x="558800" y="1487714"/>
                  <a:pt x="540657" y="1652814"/>
                  <a:pt x="468086" y="1850571"/>
                </a:cubicBezTo>
                <a:cubicBezTo>
                  <a:pt x="395515" y="2048328"/>
                  <a:pt x="257629" y="2259692"/>
                  <a:pt x="119743" y="2471057"/>
                </a:cubicBezTo>
              </a:path>
            </a:pathLst>
          </a:custGeom>
          <a:ln>
            <a:solidFill>
              <a:srgbClr val="3333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7010400" y="2584573"/>
            <a:ext cx="555607" cy="2471057"/>
          </a:xfrm>
          <a:custGeom>
            <a:avLst/>
            <a:gdLst>
              <a:gd name="connsiteX0" fmla="*/ 0 w 555607"/>
              <a:gd name="connsiteY0" fmla="*/ 0 h 2471057"/>
              <a:gd name="connsiteX1" fmla="*/ 261257 w 555607"/>
              <a:gd name="connsiteY1" fmla="*/ 272143 h 2471057"/>
              <a:gd name="connsiteX2" fmla="*/ 446314 w 555607"/>
              <a:gd name="connsiteY2" fmla="*/ 631371 h 2471057"/>
              <a:gd name="connsiteX3" fmla="*/ 555171 w 555607"/>
              <a:gd name="connsiteY3" fmla="*/ 1284514 h 2471057"/>
              <a:gd name="connsiteX4" fmla="*/ 468086 w 555607"/>
              <a:gd name="connsiteY4" fmla="*/ 1850571 h 2471057"/>
              <a:gd name="connsiteX5" fmla="*/ 119743 w 555607"/>
              <a:gd name="connsiteY5" fmla="*/ 2471057 h 2471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5607" h="2471057">
                <a:moveTo>
                  <a:pt x="0" y="0"/>
                </a:moveTo>
                <a:cubicBezTo>
                  <a:pt x="93435" y="83457"/>
                  <a:pt x="186871" y="166915"/>
                  <a:pt x="261257" y="272143"/>
                </a:cubicBezTo>
                <a:cubicBezTo>
                  <a:pt x="335643" y="377371"/>
                  <a:pt x="397328" y="462643"/>
                  <a:pt x="446314" y="631371"/>
                </a:cubicBezTo>
                <a:cubicBezTo>
                  <a:pt x="495300" y="800099"/>
                  <a:pt x="551542" y="1081314"/>
                  <a:pt x="555171" y="1284514"/>
                </a:cubicBezTo>
                <a:cubicBezTo>
                  <a:pt x="558800" y="1487714"/>
                  <a:pt x="540657" y="1652814"/>
                  <a:pt x="468086" y="1850571"/>
                </a:cubicBezTo>
                <a:cubicBezTo>
                  <a:pt x="395515" y="2048328"/>
                  <a:pt x="257629" y="2259692"/>
                  <a:pt x="119743" y="2471057"/>
                </a:cubicBezTo>
              </a:path>
            </a:pathLst>
          </a:custGeom>
          <a:ln>
            <a:solidFill>
              <a:srgbClr val="FF33C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427627" y="5203448"/>
            <a:ext cx="4411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</a:t>
            </a:r>
            <a:endParaRPr lang="en-US" sz="2800" dirty="0">
              <a:solidFill>
                <a:srgbClr val="FF33CC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75260" y="5203448"/>
            <a:ext cx="21050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{</a:t>
            </a:r>
            <a:r>
              <a:rPr lang="en-US" sz="2800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</a:t>
            </a:r>
            <a:r>
              <a:rPr lang="en-US" sz="2800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</a:t>
            </a:r>
            <a:r>
              <a:rPr 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</a:t>
            </a:r>
            <a:r>
              <a:rPr lang="en-US" sz="2800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</a:t>
            </a:r>
            <a:r>
              <a:rPr 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</a:t>
            </a:r>
            <a:r>
              <a:rPr lang="en-US" sz="2800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</a:t>
            </a:r>
            <a:r>
              <a:rPr 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</a:t>
            </a:r>
            <a:r>
              <a:rPr lang="en-US" sz="2800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e</a:t>
            </a:r>
            <a:r>
              <a:rPr 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}</a:t>
            </a:r>
            <a:endParaRPr lang="en-US" sz="2800" dirty="0">
              <a:solidFill>
                <a:srgbClr val="FF33CC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019800" y="5203448"/>
            <a:ext cx="7104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{</a:t>
            </a:r>
            <a:r>
              <a:rPr lang="en-US" sz="2800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}</a:t>
            </a:r>
            <a:endParaRPr lang="en-US" sz="2800" dirty="0">
              <a:solidFill>
                <a:srgbClr val="FF33CC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86146" y="5203448"/>
            <a:ext cx="33810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{</a:t>
            </a:r>
            <a:r>
              <a:rPr lang="en-US" sz="2800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</a:t>
            </a:r>
            <a:r>
              <a:rPr lang="en-US" sz="2800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</a:t>
            </a:r>
            <a:r>
              <a:rPr 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</a:t>
            </a:r>
            <a:r>
              <a:rPr lang="en-US" sz="2800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</a:t>
            </a:r>
            <a:r>
              <a:rPr 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</a:t>
            </a:r>
            <a:r>
              <a:rPr lang="en-US" sz="2800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</a:t>
            </a:r>
            <a:r>
              <a:rPr 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</a:t>
            </a:r>
            <a:r>
              <a:rPr lang="en-US" sz="2800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e</a:t>
            </a:r>
            <a:r>
              <a:rPr 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</a:t>
            </a:r>
            <a:r>
              <a:rPr lang="en-US" sz="2800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f</a:t>
            </a:r>
            <a:r>
              <a:rPr 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</a:t>
            </a:r>
            <a:r>
              <a:rPr lang="en-US" sz="2800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g</a:t>
            </a:r>
            <a:r>
              <a:rPr 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</a:t>
            </a:r>
            <a:r>
              <a:rPr lang="en-US" sz="2800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h</a:t>
            </a:r>
            <a:r>
              <a:rPr 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</a:t>
            </a:r>
            <a:r>
              <a:rPr lang="en-US" sz="2800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i</a:t>
            </a:r>
            <a:r>
              <a:rPr 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}</a:t>
            </a:r>
            <a:endParaRPr lang="en-US" sz="2800" dirty="0">
              <a:solidFill>
                <a:srgbClr val="FF33CC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19800" y="5203448"/>
            <a:ext cx="10695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{</a:t>
            </a:r>
            <a:r>
              <a:rPr lang="en-US" sz="2800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</a:t>
            </a:r>
            <a:r>
              <a:rPr lang="en-US" sz="2800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</a:t>
            </a:r>
            <a:r>
              <a:rPr 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}</a:t>
            </a:r>
            <a:endParaRPr lang="en-US" sz="2800" dirty="0">
              <a:solidFill>
                <a:srgbClr val="FF33CC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4427627" y="5203448"/>
            <a:ext cx="441146" cy="707886"/>
            <a:chOff x="4427627" y="5203448"/>
            <a:chExt cx="441146" cy="707886"/>
          </a:xfrm>
        </p:grpSpPr>
        <p:cxnSp>
          <p:nvCxnSpPr>
            <p:cNvPr id="16" name="Straight Connector 15"/>
            <p:cNvCxnSpPr/>
            <p:nvPr/>
          </p:nvCxnSpPr>
          <p:spPr>
            <a:xfrm flipH="1">
              <a:off x="4427627" y="5203448"/>
              <a:ext cx="441146" cy="707886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427627" y="5203448"/>
              <a:ext cx="441146" cy="707886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01230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20" grpId="0" animBg="1"/>
      <p:bldP spid="21" grpId="0" animBg="1"/>
      <p:bldP spid="22" grpId="0"/>
      <p:bldP spid="23" grpId="0" build="p"/>
      <p:bldP spid="23" grpId="1" build="allAtOnce"/>
      <p:bldP spid="24" grpId="0" build="p"/>
      <p:bldP spid="24" grpId="1" build="allAtOnce"/>
      <p:bldP spid="25" grpId="0" build="p"/>
      <p:bldP spid="26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Structural Pruning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Graph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Distance Pruning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the shortest path distance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&gt;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shortest path distance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can be safely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pruned</a:t>
            </a:r>
            <a:endParaRPr lang="en-US" sz="2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800481"/>
              </p:ext>
            </p:extLst>
          </p:nvPr>
        </p:nvGraphicFramePr>
        <p:xfrm>
          <a:off x="617538" y="2438400"/>
          <a:ext cx="3163887" cy="219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Microsoft Drawing 1.01" r:id="rId3" imgW="3786188" imgH="2628900" progId="MSDraw.1.01">
                  <p:embed/>
                </p:oleObj>
              </mc:Choice>
              <mc:Fallback>
                <p:oleObj name="Microsoft Drawing 1.01" r:id="rId3" imgW="3786188" imgH="2628900" progId="MSDraw.1.01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538" y="2438400"/>
                        <a:ext cx="3163887" cy="219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9332645"/>
              </p:ext>
            </p:extLst>
          </p:nvPr>
        </p:nvGraphicFramePr>
        <p:xfrm>
          <a:off x="5714999" y="2963863"/>
          <a:ext cx="3021305" cy="143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5" name="Microsoft Drawing 1.01" r:id="rId5" imgW="3776760" imgH="1790640" progId="MSDraw.1.01">
                  <p:embed/>
                </p:oleObj>
              </mc:Choice>
              <mc:Fallback>
                <p:oleObj name="Microsoft Drawing 1.01" r:id="rId5" imgW="3776760" imgH="1790640" progId="MSDraw.1.01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999" y="2963863"/>
                        <a:ext cx="3021305" cy="1439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4648200" y="2209800"/>
            <a:ext cx="0" cy="38862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1055695" y="3687082"/>
            <a:ext cx="0" cy="1510393"/>
          </a:xfrm>
          <a:prstGeom prst="straightConnector1">
            <a:avLst/>
          </a:prstGeom>
          <a:ln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3126668" y="3692525"/>
            <a:ext cx="0" cy="1504950"/>
          </a:xfrm>
          <a:prstGeom prst="straightConnector1">
            <a:avLst/>
          </a:prstGeom>
          <a:ln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1055695" y="4968875"/>
            <a:ext cx="2070974" cy="0"/>
          </a:xfrm>
          <a:prstGeom prst="straightConnector1">
            <a:avLst/>
          </a:prstGeom>
          <a:ln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6006226" y="4968875"/>
            <a:ext cx="2070974" cy="0"/>
          </a:xfrm>
          <a:prstGeom prst="straightConnector1">
            <a:avLst/>
          </a:prstGeom>
          <a:ln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6006227" y="3839482"/>
            <a:ext cx="0" cy="1510393"/>
          </a:xfrm>
          <a:prstGeom prst="straightConnector1">
            <a:avLst/>
          </a:prstGeom>
          <a:ln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8077200" y="3786414"/>
            <a:ext cx="0" cy="1504950"/>
          </a:xfrm>
          <a:prstGeom prst="straightConnector1">
            <a:avLst/>
          </a:prstGeom>
          <a:ln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835977" y="5726668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query graph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endParaRPr lang="en-US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79056" y="5726668"/>
            <a:ext cx="3115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probabilistic RDF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subgraph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endParaRPr lang="en-US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33400" y="5291364"/>
            <a:ext cx="3707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shortest path distance from </a:t>
            </a:r>
            <a:r>
              <a:rPr lang="en-US" b="1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baseline="-250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b="1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baseline="-250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b="1" i="1" baseline="-25000" dirty="0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029200" y="5368346"/>
            <a:ext cx="3707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shortest path distance from </a:t>
            </a:r>
            <a:r>
              <a:rPr lang="en-US" b="1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="1" baseline="-250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b="1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="1" baseline="-250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b="1" i="1" baseline="-25000" dirty="0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427627" y="5203448"/>
            <a:ext cx="3818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</a:t>
            </a:r>
            <a:endParaRPr lang="en-US" sz="2800" dirty="0">
              <a:solidFill>
                <a:srgbClr val="FF33CC"/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1219200" y="3581400"/>
            <a:ext cx="1752600" cy="0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4427627" y="5203448"/>
            <a:ext cx="441146" cy="707886"/>
            <a:chOff x="4427627" y="5203448"/>
            <a:chExt cx="441146" cy="707886"/>
          </a:xfrm>
        </p:grpSpPr>
        <p:cxnSp>
          <p:nvCxnSpPr>
            <p:cNvPr id="21" name="Straight Connector 20"/>
            <p:cNvCxnSpPr/>
            <p:nvPr/>
          </p:nvCxnSpPr>
          <p:spPr>
            <a:xfrm flipH="1">
              <a:off x="4427627" y="5203448"/>
              <a:ext cx="441146" cy="707886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4427627" y="5203448"/>
              <a:ext cx="441146" cy="707886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68398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Structural Pruning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Degree/Counter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Pruning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Degree:</a:t>
            </a:r>
          </a:p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Number of vertices:</a:t>
            </a:r>
          </a:p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Number of edges: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009445"/>
              </p:ext>
            </p:extLst>
          </p:nvPr>
        </p:nvGraphicFramePr>
        <p:xfrm>
          <a:off x="617538" y="3365500"/>
          <a:ext cx="3163887" cy="219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8" name="Microsoft Drawing 1.01" r:id="rId3" imgW="3786188" imgH="2628900" progId="MSDraw.1.01">
                  <p:embed/>
                </p:oleObj>
              </mc:Choice>
              <mc:Fallback>
                <p:oleObj name="Microsoft Drawing 1.01" r:id="rId3" imgW="3786188" imgH="2628900" progId="MSDraw.1.01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538" y="3365500"/>
                        <a:ext cx="3163887" cy="219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786571"/>
              </p:ext>
            </p:extLst>
          </p:nvPr>
        </p:nvGraphicFramePr>
        <p:xfrm>
          <a:off x="5410200" y="3890963"/>
          <a:ext cx="3021305" cy="143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9" name="Microsoft Drawing 1.01" r:id="rId5" imgW="3776760" imgH="1790640" progId="MSDraw.1.01">
                  <p:embed/>
                </p:oleObj>
              </mc:Choice>
              <mc:Fallback>
                <p:oleObj name="Microsoft Drawing 1.01" r:id="rId5" imgW="3776760" imgH="1790640" progId="MSDraw.1.01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890963"/>
                        <a:ext cx="3021305" cy="1439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835977" y="5726668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query graph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endParaRPr lang="en-US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79056" y="5726668"/>
            <a:ext cx="3115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probabilistic RDF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subgraph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endParaRPr lang="en-US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648200" y="2971800"/>
            <a:ext cx="0" cy="31242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879056" y="4152900"/>
            <a:ext cx="492544" cy="800100"/>
          </a:xfrm>
          <a:prstGeom prst="ellipse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536511" y="4075793"/>
            <a:ext cx="492544" cy="800100"/>
          </a:xfrm>
          <a:prstGeom prst="ellipse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43742" y="3255611"/>
            <a:ext cx="555607" cy="2471057"/>
          </a:xfrm>
          <a:custGeom>
            <a:avLst/>
            <a:gdLst>
              <a:gd name="connsiteX0" fmla="*/ 0 w 555607"/>
              <a:gd name="connsiteY0" fmla="*/ 0 h 2471057"/>
              <a:gd name="connsiteX1" fmla="*/ 261257 w 555607"/>
              <a:gd name="connsiteY1" fmla="*/ 272143 h 2471057"/>
              <a:gd name="connsiteX2" fmla="*/ 446314 w 555607"/>
              <a:gd name="connsiteY2" fmla="*/ 631371 h 2471057"/>
              <a:gd name="connsiteX3" fmla="*/ 555171 w 555607"/>
              <a:gd name="connsiteY3" fmla="*/ 1284514 h 2471057"/>
              <a:gd name="connsiteX4" fmla="*/ 468086 w 555607"/>
              <a:gd name="connsiteY4" fmla="*/ 1850571 h 2471057"/>
              <a:gd name="connsiteX5" fmla="*/ 119743 w 555607"/>
              <a:gd name="connsiteY5" fmla="*/ 2471057 h 2471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5607" h="2471057">
                <a:moveTo>
                  <a:pt x="0" y="0"/>
                </a:moveTo>
                <a:cubicBezTo>
                  <a:pt x="93435" y="83457"/>
                  <a:pt x="186871" y="166915"/>
                  <a:pt x="261257" y="272143"/>
                </a:cubicBezTo>
                <a:cubicBezTo>
                  <a:pt x="335643" y="377371"/>
                  <a:pt x="397328" y="462643"/>
                  <a:pt x="446314" y="631371"/>
                </a:cubicBezTo>
                <a:cubicBezTo>
                  <a:pt x="495300" y="800099"/>
                  <a:pt x="551542" y="1081314"/>
                  <a:pt x="555171" y="1284514"/>
                </a:cubicBezTo>
                <a:cubicBezTo>
                  <a:pt x="558800" y="1487714"/>
                  <a:pt x="540657" y="1652814"/>
                  <a:pt x="468086" y="1850571"/>
                </a:cubicBezTo>
                <a:cubicBezTo>
                  <a:pt x="395515" y="2048328"/>
                  <a:pt x="257629" y="2259692"/>
                  <a:pt x="119743" y="2471057"/>
                </a:cubicBezTo>
              </a:path>
            </a:pathLst>
          </a:custGeom>
          <a:ln>
            <a:solidFill>
              <a:srgbClr val="3333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2590799" y="3255611"/>
            <a:ext cx="555607" cy="2471057"/>
          </a:xfrm>
          <a:custGeom>
            <a:avLst/>
            <a:gdLst>
              <a:gd name="connsiteX0" fmla="*/ 0 w 555607"/>
              <a:gd name="connsiteY0" fmla="*/ 0 h 2471057"/>
              <a:gd name="connsiteX1" fmla="*/ 261257 w 555607"/>
              <a:gd name="connsiteY1" fmla="*/ 272143 h 2471057"/>
              <a:gd name="connsiteX2" fmla="*/ 446314 w 555607"/>
              <a:gd name="connsiteY2" fmla="*/ 631371 h 2471057"/>
              <a:gd name="connsiteX3" fmla="*/ 555171 w 555607"/>
              <a:gd name="connsiteY3" fmla="*/ 1284514 h 2471057"/>
              <a:gd name="connsiteX4" fmla="*/ 468086 w 555607"/>
              <a:gd name="connsiteY4" fmla="*/ 1850571 h 2471057"/>
              <a:gd name="connsiteX5" fmla="*/ 119743 w 555607"/>
              <a:gd name="connsiteY5" fmla="*/ 2471057 h 2471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5607" h="2471057">
                <a:moveTo>
                  <a:pt x="0" y="0"/>
                </a:moveTo>
                <a:cubicBezTo>
                  <a:pt x="93435" y="83457"/>
                  <a:pt x="186871" y="166915"/>
                  <a:pt x="261257" y="272143"/>
                </a:cubicBezTo>
                <a:cubicBezTo>
                  <a:pt x="335643" y="377371"/>
                  <a:pt x="397328" y="462643"/>
                  <a:pt x="446314" y="631371"/>
                </a:cubicBezTo>
                <a:cubicBezTo>
                  <a:pt x="495300" y="800099"/>
                  <a:pt x="551542" y="1081314"/>
                  <a:pt x="555171" y="1284514"/>
                </a:cubicBezTo>
                <a:cubicBezTo>
                  <a:pt x="558800" y="1487714"/>
                  <a:pt x="540657" y="1652814"/>
                  <a:pt x="468086" y="1850571"/>
                </a:cubicBezTo>
                <a:cubicBezTo>
                  <a:pt x="395515" y="2048328"/>
                  <a:pt x="257629" y="2259692"/>
                  <a:pt x="119743" y="2471057"/>
                </a:cubicBezTo>
              </a:path>
            </a:pathLst>
          </a:custGeom>
          <a:ln>
            <a:solidFill>
              <a:srgbClr val="FF33C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6248399" y="3325585"/>
            <a:ext cx="555607" cy="2471057"/>
          </a:xfrm>
          <a:custGeom>
            <a:avLst/>
            <a:gdLst>
              <a:gd name="connsiteX0" fmla="*/ 0 w 555607"/>
              <a:gd name="connsiteY0" fmla="*/ 0 h 2471057"/>
              <a:gd name="connsiteX1" fmla="*/ 261257 w 555607"/>
              <a:gd name="connsiteY1" fmla="*/ 272143 h 2471057"/>
              <a:gd name="connsiteX2" fmla="*/ 446314 w 555607"/>
              <a:gd name="connsiteY2" fmla="*/ 631371 h 2471057"/>
              <a:gd name="connsiteX3" fmla="*/ 555171 w 555607"/>
              <a:gd name="connsiteY3" fmla="*/ 1284514 h 2471057"/>
              <a:gd name="connsiteX4" fmla="*/ 468086 w 555607"/>
              <a:gd name="connsiteY4" fmla="*/ 1850571 h 2471057"/>
              <a:gd name="connsiteX5" fmla="*/ 119743 w 555607"/>
              <a:gd name="connsiteY5" fmla="*/ 2471057 h 2471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5607" h="2471057">
                <a:moveTo>
                  <a:pt x="0" y="0"/>
                </a:moveTo>
                <a:cubicBezTo>
                  <a:pt x="93435" y="83457"/>
                  <a:pt x="186871" y="166915"/>
                  <a:pt x="261257" y="272143"/>
                </a:cubicBezTo>
                <a:cubicBezTo>
                  <a:pt x="335643" y="377371"/>
                  <a:pt x="397328" y="462643"/>
                  <a:pt x="446314" y="631371"/>
                </a:cubicBezTo>
                <a:cubicBezTo>
                  <a:pt x="495300" y="800099"/>
                  <a:pt x="551542" y="1081314"/>
                  <a:pt x="555171" y="1284514"/>
                </a:cubicBezTo>
                <a:cubicBezTo>
                  <a:pt x="558800" y="1487714"/>
                  <a:pt x="540657" y="1652814"/>
                  <a:pt x="468086" y="1850571"/>
                </a:cubicBezTo>
                <a:cubicBezTo>
                  <a:pt x="395515" y="2048328"/>
                  <a:pt x="257629" y="2259692"/>
                  <a:pt x="119743" y="2471057"/>
                </a:cubicBezTo>
              </a:path>
            </a:pathLst>
          </a:custGeom>
          <a:ln>
            <a:solidFill>
              <a:srgbClr val="3333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7241002" y="3317421"/>
            <a:ext cx="555607" cy="2471057"/>
          </a:xfrm>
          <a:custGeom>
            <a:avLst/>
            <a:gdLst>
              <a:gd name="connsiteX0" fmla="*/ 0 w 555607"/>
              <a:gd name="connsiteY0" fmla="*/ 0 h 2471057"/>
              <a:gd name="connsiteX1" fmla="*/ 261257 w 555607"/>
              <a:gd name="connsiteY1" fmla="*/ 272143 h 2471057"/>
              <a:gd name="connsiteX2" fmla="*/ 446314 w 555607"/>
              <a:gd name="connsiteY2" fmla="*/ 631371 h 2471057"/>
              <a:gd name="connsiteX3" fmla="*/ 555171 w 555607"/>
              <a:gd name="connsiteY3" fmla="*/ 1284514 h 2471057"/>
              <a:gd name="connsiteX4" fmla="*/ 468086 w 555607"/>
              <a:gd name="connsiteY4" fmla="*/ 1850571 h 2471057"/>
              <a:gd name="connsiteX5" fmla="*/ 119743 w 555607"/>
              <a:gd name="connsiteY5" fmla="*/ 2471057 h 2471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5607" h="2471057">
                <a:moveTo>
                  <a:pt x="0" y="0"/>
                </a:moveTo>
                <a:cubicBezTo>
                  <a:pt x="93435" y="83457"/>
                  <a:pt x="186871" y="166915"/>
                  <a:pt x="261257" y="272143"/>
                </a:cubicBezTo>
                <a:cubicBezTo>
                  <a:pt x="335643" y="377371"/>
                  <a:pt x="397328" y="462643"/>
                  <a:pt x="446314" y="631371"/>
                </a:cubicBezTo>
                <a:cubicBezTo>
                  <a:pt x="495300" y="800099"/>
                  <a:pt x="551542" y="1081314"/>
                  <a:pt x="555171" y="1284514"/>
                </a:cubicBezTo>
                <a:cubicBezTo>
                  <a:pt x="558800" y="1487714"/>
                  <a:pt x="540657" y="1652814"/>
                  <a:pt x="468086" y="1850571"/>
                </a:cubicBezTo>
                <a:cubicBezTo>
                  <a:pt x="395515" y="2048328"/>
                  <a:pt x="257629" y="2259692"/>
                  <a:pt x="119743" y="2471057"/>
                </a:cubicBezTo>
              </a:path>
            </a:pathLst>
          </a:custGeom>
          <a:ln>
            <a:solidFill>
              <a:srgbClr val="FF33C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3815552" y="1726443"/>
            <a:ext cx="2122498" cy="336785"/>
            <a:chOff x="2830502" y="1726443"/>
            <a:chExt cx="2122498" cy="336785"/>
          </a:xfrm>
        </p:grpSpPr>
        <p:grpSp>
          <p:nvGrpSpPr>
            <p:cNvPr id="17" name="Group 16"/>
            <p:cNvGrpSpPr/>
            <p:nvPr/>
          </p:nvGrpSpPr>
          <p:grpSpPr>
            <a:xfrm>
              <a:off x="2843202" y="1743303"/>
              <a:ext cx="2033599" cy="319925"/>
              <a:chOff x="2843202" y="1743303"/>
              <a:chExt cx="2033599" cy="319925"/>
            </a:xfrm>
            <a:effectLst/>
          </p:grpSpPr>
          <p:pic>
            <p:nvPicPr>
              <p:cNvPr id="100366" name="Picture 14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43202" y="1743303"/>
                <a:ext cx="1138174" cy="2862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00367" name="Picture 15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00513" y="1766213"/>
                <a:ext cx="776288" cy="2970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18" name="Rectangle 17"/>
            <p:cNvSpPr/>
            <p:nvPr/>
          </p:nvSpPr>
          <p:spPr>
            <a:xfrm>
              <a:off x="2830502" y="1726443"/>
              <a:ext cx="2122498" cy="33678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>
              <a:outerShdw blurRad="63500" sx="102000" sy="102000" algn="ctr" rotWithShape="0">
                <a:schemeClr val="tx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802852" y="2213684"/>
            <a:ext cx="2122498" cy="336785"/>
            <a:chOff x="3828252" y="2226997"/>
            <a:chExt cx="2122498" cy="336785"/>
          </a:xfrm>
        </p:grpSpPr>
        <p:sp>
          <p:nvSpPr>
            <p:cNvPr id="22" name="Rectangle 21"/>
            <p:cNvSpPr/>
            <p:nvPr/>
          </p:nvSpPr>
          <p:spPr>
            <a:xfrm>
              <a:off x="3828252" y="2226997"/>
              <a:ext cx="2122498" cy="33678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>
              <a:outerShdw blurRad="63500" sx="102000" sy="102000" algn="ctr" rotWithShape="0">
                <a:schemeClr val="tx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0370" name="Picture 18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66351" y="2253009"/>
              <a:ext cx="2046299" cy="2847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21" name="Group 20"/>
          <p:cNvGrpSpPr/>
          <p:nvPr/>
        </p:nvGrpSpPr>
        <p:grpSpPr>
          <a:xfrm>
            <a:off x="3739352" y="2716182"/>
            <a:ext cx="2356647" cy="336785"/>
            <a:chOff x="3739352" y="2716182"/>
            <a:chExt cx="2356647" cy="336785"/>
          </a:xfrm>
        </p:grpSpPr>
        <p:sp>
          <p:nvSpPr>
            <p:cNvPr id="25" name="Rectangle 24"/>
            <p:cNvSpPr/>
            <p:nvPr/>
          </p:nvSpPr>
          <p:spPr>
            <a:xfrm>
              <a:off x="3739352" y="2716182"/>
              <a:ext cx="2356647" cy="33678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>
              <a:outerShdw blurRad="63500" sx="102000" sy="102000" algn="ctr" rotWithShape="0">
                <a:schemeClr val="tx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0372" name="Picture 20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05631" y="2734592"/>
              <a:ext cx="2224087" cy="2970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69972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Synopses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To enable structural pruning, we design a synopsis to encode label information</a:t>
            </a:r>
          </a:p>
          <a:p>
            <a:pPr lvl="1" algn="just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Hash all labels of vertices within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hops from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to a bit vector</a:t>
            </a:r>
            <a:endParaRPr lang="en-US" sz="22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4855548"/>
              </p:ext>
            </p:extLst>
          </p:nvPr>
        </p:nvGraphicFramePr>
        <p:xfrm>
          <a:off x="542440" y="3337378"/>
          <a:ext cx="3163888" cy="219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Microsoft Drawing 1.01" r:id="rId3" imgW="3786188" imgH="2628900" progId="MSDraw.1.01">
                  <p:embed/>
                </p:oleObj>
              </mc:Choice>
              <mc:Fallback>
                <p:oleObj name="Microsoft Drawing 1.01" r:id="rId3" imgW="3786188" imgH="2628900" progId="MSDraw.1.01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440" y="3337378"/>
                        <a:ext cx="3163888" cy="219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reeform 5"/>
          <p:cNvSpPr/>
          <p:nvPr/>
        </p:nvSpPr>
        <p:spPr>
          <a:xfrm>
            <a:off x="1568777" y="3200400"/>
            <a:ext cx="555607" cy="2471057"/>
          </a:xfrm>
          <a:custGeom>
            <a:avLst/>
            <a:gdLst>
              <a:gd name="connsiteX0" fmla="*/ 0 w 555607"/>
              <a:gd name="connsiteY0" fmla="*/ 0 h 2471057"/>
              <a:gd name="connsiteX1" fmla="*/ 261257 w 555607"/>
              <a:gd name="connsiteY1" fmla="*/ 272143 h 2471057"/>
              <a:gd name="connsiteX2" fmla="*/ 446314 w 555607"/>
              <a:gd name="connsiteY2" fmla="*/ 631371 h 2471057"/>
              <a:gd name="connsiteX3" fmla="*/ 555171 w 555607"/>
              <a:gd name="connsiteY3" fmla="*/ 1284514 h 2471057"/>
              <a:gd name="connsiteX4" fmla="*/ 468086 w 555607"/>
              <a:gd name="connsiteY4" fmla="*/ 1850571 h 2471057"/>
              <a:gd name="connsiteX5" fmla="*/ 119743 w 555607"/>
              <a:gd name="connsiteY5" fmla="*/ 2471057 h 2471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5607" h="2471057">
                <a:moveTo>
                  <a:pt x="0" y="0"/>
                </a:moveTo>
                <a:cubicBezTo>
                  <a:pt x="93435" y="83457"/>
                  <a:pt x="186871" y="166915"/>
                  <a:pt x="261257" y="272143"/>
                </a:cubicBezTo>
                <a:cubicBezTo>
                  <a:pt x="335643" y="377371"/>
                  <a:pt x="397328" y="462643"/>
                  <a:pt x="446314" y="631371"/>
                </a:cubicBezTo>
                <a:cubicBezTo>
                  <a:pt x="495300" y="800099"/>
                  <a:pt x="551542" y="1081314"/>
                  <a:pt x="555171" y="1284514"/>
                </a:cubicBezTo>
                <a:cubicBezTo>
                  <a:pt x="558800" y="1487714"/>
                  <a:pt x="540657" y="1652814"/>
                  <a:pt x="468086" y="1850571"/>
                </a:cubicBezTo>
                <a:cubicBezTo>
                  <a:pt x="395515" y="2048328"/>
                  <a:pt x="257629" y="2259692"/>
                  <a:pt x="119743" y="2471057"/>
                </a:cubicBezTo>
              </a:path>
            </a:pathLst>
          </a:custGeom>
          <a:ln>
            <a:solidFill>
              <a:srgbClr val="3333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515834" y="3200400"/>
            <a:ext cx="555607" cy="2471057"/>
          </a:xfrm>
          <a:custGeom>
            <a:avLst/>
            <a:gdLst>
              <a:gd name="connsiteX0" fmla="*/ 0 w 555607"/>
              <a:gd name="connsiteY0" fmla="*/ 0 h 2471057"/>
              <a:gd name="connsiteX1" fmla="*/ 261257 w 555607"/>
              <a:gd name="connsiteY1" fmla="*/ 272143 h 2471057"/>
              <a:gd name="connsiteX2" fmla="*/ 446314 w 555607"/>
              <a:gd name="connsiteY2" fmla="*/ 631371 h 2471057"/>
              <a:gd name="connsiteX3" fmla="*/ 555171 w 555607"/>
              <a:gd name="connsiteY3" fmla="*/ 1284514 h 2471057"/>
              <a:gd name="connsiteX4" fmla="*/ 468086 w 555607"/>
              <a:gd name="connsiteY4" fmla="*/ 1850571 h 2471057"/>
              <a:gd name="connsiteX5" fmla="*/ 119743 w 555607"/>
              <a:gd name="connsiteY5" fmla="*/ 2471057 h 2471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5607" h="2471057">
                <a:moveTo>
                  <a:pt x="0" y="0"/>
                </a:moveTo>
                <a:cubicBezTo>
                  <a:pt x="93435" y="83457"/>
                  <a:pt x="186871" y="166915"/>
                  <a:pt x="261257" y="272143"/>
                </a:cubicBezTo>
                <a:cubicBezTo>
                  <a:pt x="335643" y="377371"/>
                  <a:pt x="397328" y="462643"/>
                  <a:pt x="446314" y="631371"/>
                </a:cubicBezTo>
                <a:cubicBezTo>
                  <a:pt x="495300" y="800099"/>
                  <a:pt x="551542" y="1081314"/>
                  <a:pt x="555171" y="1284514"/>
                </a:cubicBezTo>
                <a:cubicBezTo>
                  <a:pt x="558800" y="1487714"/>
                  <a:pt x="540657" y="1652814"/>
                  <a:pt x="468086" y="1850571"/>
                </a:cubicBezTo>
                <a:cubicBezTo>
                  <a:pt x="395515" y="2048328"/>
                  <a:pt x="257629" y="2259692"/>
                  <a:pt x="119743" y="2471057"/>
                </a:cubicBezTo>
              </a:path>
            </a:pathLst>
          </a:custGeom>
          <a:ln>
            <a:solidFill>
              <a:srgbClr val="FF33C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199124" y="5082846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endParaRPr lang="en-US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26241" y="3461657"/>
            <a:ext cx="752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endParaRPr lang="en-US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4505903"/>
            <a:ext cx="752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38479" y="4648591"/>
            <a:ext cx="111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i="1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endParaRPr lang="en-US" dirty="0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825861" y="4585607"/>
            <a:ext cx="154868" cy="495300"/>
          </a:xfrm>
          <a:prstGeom prst="straightConnector1">
            <a:avLst/>
          </a:prstGeom>
          <a:ln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791577" y="3938301"/>
            <a:ext cx="3429000" cy="337457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5096377" y="3938301"/>
            <a:ext cx="0" cy="337457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401177" y="3938300"/>
            <a:ext cx="0" cy="337457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705977" y="3919249"/>
            <a:ext cx="0" cy="337457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021662" y="3924693"/>
            <a:ext cx="0" cy="337457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337348" y="3919248"/>
            <a:ext cx="0" cy="337457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674806" y="3938301"/>
            <a:ext cx="0" cy="337457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979606" y="3938300"/>
            <a:ext cx="0" cy="337457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284406" y="3919249"/>
            <a:ext cx="0" cy="337457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600091" y="3924693"/>
            <a:ext cx="0" cy="337457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915777" y="3919248"/>
            <a:ext cx="0" cy="337457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796295" y="38862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101095" y="38862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05895" y="390875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05977" y="394062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679525" y="390875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979606" y="393013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300009" y="393013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615695" y="390875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920495" y="39192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021662" y="391885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373089" y="392547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flipH="1">
            <a:off x="5405895" y="4294808"/>
            <a:ext cx="150041" cy="270578"/>
          </a:xfrm>
          <a:prstGeom prst="line">
            <a:avLst/>
          </a:prstGeom>
          <a:ln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5171344" y="450279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i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 flipH="1">
            <a:off x="6337348" y="4311919"/>
            <a:ext cx="150041" cy="270578"/>
          </a:xfrm>
          <a:prstGeom prst="line">
            <a:avLst/>
          </a:prstGeom>
          <a:ln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6021662" y="4531947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i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7300009" y="4288580"/>
            <a:ext cx="150041" cy="270578"/>
          </a:xfrm>
          <a:prstGeom prst="line">
            <a:avLst/>
          </a:prstGeom>
          <a:ln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7086600" y="453194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en-US" i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 flipH="1">
            <a:off x="6972259" y="4275757"/>
            <a:ext cx="150041" cy="270578"/>
          </a:xfrm>
          <a:prstGeom prst="line">
            <a:avLst/>
          </a:prstGeom>
          <a:ln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781800" y="4507468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en-US" i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724400" y="4994002"/>
            <a:ext cx="3597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bit vector for the first level, 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BV</a:t>
            </a:r>
            <a:r>
              <a:rPr lang="en-US" baseline="-25000" dirty="0" smtClean="0">
                <a:solidFill>
                  <a:srgbClr val="FF0000"/>
                </a:solidFill>
                <a:latin typeface="Symbol" pitchFamily="18" charset="2"/>
                <a:cs typeface="Times New Roman" pitchFamily="18" charset="0"/>
              </a:rPr>
              <a:t>1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baseline="-25000" dirty="0">
              <a:solidFill>
                <a:srgbClr val="FF0000"/>
              </a:solidFill>
              <a:latin typeface="Symbol" pitchFamily="18" charset="2"/>
              <a:cs typeface="Times New Roman" pitchFamily="18" charset="0"/>
            </a:endParaRPr>
          </a:p>
        </p:txBody>
      </p:sp>
      <p:pic>
        <p:nvPicPr>
          <p:cNvPr id="18447" name="Picture 1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3674" y="702875"/>
            <a:ext cx="3518830" cy="36627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2" name="Rectangle 51"/>
          <p:cNvSpPr/>
          <p:nvPr/>
        </p:nvSpPr>
        <p:spPr>
          <a:xfrm>
            <a:off x="3008500" y="699815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Label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Pruning: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2110326" y="1078468"/>
            <a:ext cx="2537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Graph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Distance Pruning:</a:t>
            </a:r>
            <a:endParaRPr lang="en-US" dirty="0"/>
          </a:p>
        </p:txBody>
      </p:sp>
      <p:pic>
        <p:nvPicPr>
          <p:cNvPr id="18450" name="Picture 1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5619" y="1110309"/>
            <a:ext cx="3156781" cy="4136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20" name="Straight Connector 19"/>
          <p:cNvCxnSpPr/>
          <p:nvPr/>
        </p:nvCxnSpPr>
        <p:spPr>
          <a:xfrm flipH="1">
            <a:off x="7391400" y="1219200"/>
            <a:ext cx="63368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8354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Adaptive Hashing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Observation: frequently appearing labels will have lower pruning power w.r.t. synopses</a:t>
            </a:r>
          </a:p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Adaptive hashing</a:t>
            </a:r>
          </a:p>
          <a:p>
            <a:pPr lvl="1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Hash infrequent labels with weighted probabilities</a:t>
            </a:r>
          </a:p>
          <a:p>
            <a:pPr lvl="2"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Infrequent labels have lower confliction rate with frequent ones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cost model for synopsis parameters</a:t>
            </a:r>
          </a:p>
          <a:p>
            <a:pPr lvl="2"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The number of hashing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functions,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</a:t>
            </a:r>
          </a:p>
          <a:p>
            <a:pPr lvl="2"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The length of bit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vectors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19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Probabilistic Pruning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Basic idea</a:t>
            </a:r>
          </a:p>
          <a:p>
            <a:pPr lvl="1" algn="just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Query predicates require that </a:t>
            </a:r>
            <a:r>
              <a:rPr lang="en-US" sz="2200" i="1" dirty="0" err="1"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} &gt; </a:t>
            </a:r>
            <a:r>
              <a:rPr lang="en-US" sz="2200" i="1" dirty="0">
                <a:latin typeface="Symbol" pitchFamily="18" charset="2"/>
                <a:cs typeface="Times New Roman" pitchFamily="18" charset="0"/>
              </a:rPr>
              <a:t>a</a:t>
            </a:r>
            <a:r>
              <a:rPr lang="en-US" sz="2200" dirty="0">
                <a:latin typeface="Symbol" pitchFamily="18" charset="2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holds</a:t>
            </a:r>
          </a:p>
          <a:p>
            <a:pPr lvl="1" algn="just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Derive an upper bound,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UB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_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), of </a:t>
            </a:r>
            <a:r>
              <a:rPr lang="en-US" sz="2200" i="1" dirty="0" err="1"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} 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UB_P(g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Symbol"/>
              </a:rPr>
              <a:t> </a:t>
            </a:r>
            <a:r>
              <a:rPr lang="en-US" sz="2200" i="1" dirty="0" smtClean="0">
                <a:latin typeface="Symbol" pitchFamily="18" charset="2"/>
                <a:cs typeface="Times New Roman" pitchFamily="18" charset="0"/>
              </a:rPr>
              <a:t>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Symbol"/>
              </a:rPr>
              <a:t>, then we can safely prune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subgraph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g</a:t>
            </a:r>
          </a:p>
          <a:p>
            <a:pPr lvl="1" algn="just"/>
            <a:endParaRPr lang="en-US" sz="2200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lvl="1" algn="just"/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32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Probabilistic Pruning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(cont'd)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Pre-computation of probability upper bound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2346074"/>
              </p:ext>
            </p:extLst>
          </p:nvPr>
        </p:nvGraphicFramePr>
        <p:xfrm>
          <a:off x="228600" y="2068286"/>
          <a:ext cx="6090056" cy="3760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6" name="Microsoft Drawing 1.01" r:id="rId3" imgW="10004425" imgH="6226175" progId="MSDraw.1.01">
                  <p:embed/>
                </p:oleObj>
              </mc:Choice>
              <mc:Fallback>
                <p:oleObj name="Microsoft Drawing 1.01" r:id="rId3" imgW="10004425" imgH="6226175" progId="MSDraw.1.01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068286"/>
                        <a:ext cx="6090056" cy="37604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316706"/>
              </p:ext>
            </p:extLst>
          </p:nvPr>
        </p:nvGraphicFramePr>
        <p:xfrm>
          <a:off x="6743700" y="3562350"/>
          <a:ext cx="24003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7" name="Microsoft Drawing 1.01" r:id="rId5" imgW="3614738" imgH="1793875" progId="MSDraw.1.01">
                  <p:embed/>
                </p:oleObj>
              </mc:Choice>
              <mc:Fallback>
                <p:oleObj name="Microsoft Drawing 1.01" r:id="rId5" imgW="3614738" imgH="1793875" progId="MSDraw.1.01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700" y="3562350"/>
                        <a:ext cx="24003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6629400" y="2209800"/>
            <a:ext cx="0" cy="38862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469" name="Picture 1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057400"/>
            <a:ext cx="3429000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7086600" y="5791200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query graph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endParaRPr lang="en-US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52600" y="5791200"/>
            <a:ext cx="3089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probabilistic RDF data graph</a:t>
            </a:r>
            <a:endParaRPr lang="en-US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87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Derivation of Probability Upper Bound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Let a function 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600" i="1" baseline="-25000" dirty="0" err="1" smtClean="0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the probability upper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bound for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any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subgraph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of size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(i.e.,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)|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), when we have accessed the 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level of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CPTs, denoted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as 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600" i="1" baseline="-25000" dirty="0"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0448"/>
              </p:ext>
            </p:extLst>
          </p:nvPr>
        </p:nvGraphicFramePr>
        <p:xfrm>
          <a:off x="542440" y="3337378"/>
          <a:ext cx="3163888" cy="219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6" name="Microsoft Drawing 1.01" r:id="rId3" imgW="3786188" imgH="2628900" progId="MSDraw.1.01">
                  <p:embed/>
                </p:oleObj>
              </mc:Choice>
              <mc:Fallback>
                <p:oleObj name="Microsoft Drawing 1.01" r:id="rId3" imgW="3786188" imgH="2628900" progId="MSDraw.1.01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440" y="3337378"/>
                        <a:ext cx="3163888" cy="219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reeform 5"/>
          <p:cNvSpPr/>
          <p:nvPr/>
        </p:nvSpPr>
        <p:spPr>
          <a:xfrm>
            <a:off x="1568777" y="3200400"/>
            <a:ext cx="555607" cy="2471057"/>
          </a:xfrm>
          <a:custGeom>
            <a:avLst/>
            <a:gdLst>
              <a:gd name="connsiteX0" fmla="*/ 0 w 555607"/>
              <a:gd name="connsiteY0" fmla="*/ 0 h 2471057"/>
              <a:gd name="connsiteX1" fmla="*/ 261257 w 555607"/>
              <a:gd name="connsiteY1" fmla="*/ 272143 h 2471057"/>
              <a:gd name="connsiteX2" fmla="*/ 446314 w 555607"/>
              <a:gd name="connsiteY2" fmla="*/ 631371 h 2471057"/>
              <a:gd name="connsiteX3" fmla="*/ 555171 w 555607"/>
              <a:gd name="connsiteY3" fmla="*/ 1284514 h 2471057"/>
              <a:gd name="connsiteX4" fmla="*/ 468086 w 555607"/>
              <a:gd name="connsiteY4" fmla="*/ 1850571 h 2471057"/>
              <a:gd name="connsiteX5" fmla="*/ 119743 w 555607"/>
              <a:gd name="connsiteY5" fmla="*/ 2471057 h 2471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5607" h="2471057">
                <a:moveTo>
                  <a:pt x="0" y="0"/>
                </a:moveTo>
                <a:cubicBezTo>
                  <a:pt x="93435" y="83457"/>
                  <a:pt x="186871" y="166915"/>
                  <a:pt x="261257" y="272143"/>
                </a:cubicBezTo>
                <a:cubicBezTo>
                  <a:pt x="335643" y="377371"/>
                  <a:pt x="397328" y="462643"/>
                  <a:pt x="446314" y="631371"/>
                </a:cubicBezTo>
                <a:cubicBezTo>
                  <a:pt x="495300" y="800099"/>
                  <a:pt x="551542" y="1081314"/>
                  <a:pt x="555171" y="1284514"/>
                </a:cubicBezTo>
                <a:cubicBezTo>
                  <a:pt x="558800" y="1487714"/>
                  <a:pt x="540657" y="1652814"/>
                  <a:pt x="468086" y="1850571"/>
                </a:cubicBezTo>
                <a:cubicBezTo>
                  <a:pt x="395515" y="2048328"/>
                  <a:pt x="257629" y="2259692"/>
                  <a:pt x="119743" y="2471057"/>
                </a:cubicBezTo>
              </a:path>
            </a:pathLst>
          </a:custGeom>
          <a:ln>
            <a:solidFill>
              <a:srgbClr val="3333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515834" y="3200400"/>
            <a:ext cx="555607" cy="2471057"/>
          </a:xfrm>
          <a:custGeom>
            <a:avLst/>
            <a:gdLst>
              <a:gd name="connsiteX0" fmla="*/ 0 w 555607"/>
              <a:gd name="connsiteY0" fmla="*/ 0 h 2471057"/>
              <a:gd name="connsiteX1" fmla="*/ 261257 w 555607"/>
              <a:gd name="connsiteY1" fmla="*/ 272143 h 2471057"/>
              <a:gd name="connsiteX2" fmla="*/ 446314 w 555607"/>
              <a:gd name="connsiteY2" fmla="*/ 631371 h 2471057"/>
              <a:gd name="connsiteX3" fmla="*/ 555171 w 555607"/>
              <a:gd name="connsiteY3" fmla="*/ 1284514 h 2471057"/>
              <a:gd name="connsiteX4" fmla="*/ 468086 w 555607"/>
              <a:gd name="connsiteY4" fmla="*/ 1850571 h 2471057"/>
              <a:gd name="connsiteX5" fmla="*/ 119743 w 555607"/>
              <a:gd name="connsiteY5" fmla="*/ 2471057 h 2471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5607" h="2471057">
                <a:moveTo>
                  <a:pt x="0" y="0"/>
                </a:moveTo>
                <a:cubicBezTo>
                  <a:pt x="93435" y="83457"/>
                  <a:pt x="186871" y="166915"/>
                  <a:pt x="261257" y="272143"/>
                </a:cubicBezTo>
                <a:cubicBezTo>
                  <a:pt x="335643" y="377371"/>
                  <a:pt x="397328" y="462643"/>
                  <a:pt x="446314" y="631371"/>
                </a:cubicBezTo>
                <a:cubicBezTo>
                  <a:pt x="495300" y="800099"/>
                  <a:pt x="551542" y="1081314"/>
                  <a:pt x="555171" y="1284514"/>
                </a:cubicBezTo>
                <a:cubicBezTo>
                  <a:pt x="558800" y="1487714"/>
                  <a:pt x="540657" y="1652814"/>
                  <a:pt x="468086" y="1850571"/>
                </a:cubicBezTo>
                <a:cubicBezTo>
                  <a:pt x="395515" y="2048328"/>
                  <a:pt x="257629" y="2259692"/>
                  <a:pt x="119743" y="2471057"/>
                </a:cubicBezTo>
              </a:path>
            </a:pathLst>
          </a:custGeom>
          <a:ln>
            <a:solidFill>
              <a:srgbClr val="FF33C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199124" y="5082846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endParaRPr lang="en-US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26241" y="3461657"/>
            <a:ext cx="752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endParaRPr lang="en-US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4505903"/>
            <a:ext cx="752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92712" y="4805043"/>
            <a:ext cx="111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i="1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endParaRPr lang="en-US" dirty="0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825861" y="4585607"/>
            <a:ext cx="154868" cy="495300"/>
          </a:xfrm>
          <a:prstGeom prst="straightConnector1">
            <a:avLst/>
          </a:prstGeom>
          <a:ln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4114800" y="3290990"/>
            <a:ext cx="4759268" cy="1693276"/>
            <a:chOff x="4114800" y="3290990"/>
            <a:chExt cx="4759268" cy="1693276"/>
          </a:xfrm>
        </p:grpSpPr>
        <p:pic>
          <p:nvPicPr>
            <p:cNvPr id="21506" name="Picture 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95800" y="3450771"/>
              <a:ext cx="1084319" cy="2946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508" name="Picture 4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1000" y="3830989"/>
              <a:ext cx="4683068" cy="4799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509" name="Picture 5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4733" y="4503284"/>
              <a:ext cx="1447801" cy="302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510" name="Picture 6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2534" y="4436478"/>
              <a:ext cx="128587" cy="4571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3" name="Rectangle 12"/>
            <p:cNvSpPr/>
            <p:nvPr/>
          </p:nvSpPr>
          <p:spPr>
            <a:xfrm>
              <a:off x="4114800" y="3290990"/>
              <a:ext cx="4759268" cy="1693276"/>
            </a:xfrm>
            <a:prstGeom prst="rect">
              <a:avLst/>
            </a:prstGeom>
            <a:solidFill>
              <a:srgbClr val="FFC000">
                <a:alpha val="4000"/>
              </a:srgbClr>
            </a:solidFill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/>
          <p:cNvSpPr/>
          <p:nvPr/>
        </p:nvSpPr>
        <p:spPr>
          <a:xfrm rot="21180870">
            <a:off x="831978" y="5029451"/>
            <a:ext cx="7998787" cy="1200329"/>
          </a:xfrm>
          <a:prstGeom prst="rect">
            <a:avLst/>
          </a:prstGeom>
          <a:solidFill>
            <a:srgbClr val="FF0000">
              <a:alpha val="10000"/>
            </a:srgbClr>
          </a:solidFill>
          <a:ln w="22225">
            <a:solidFill>
              <a:srgbClr val="FF0000"/>
            </a:solidFill>
          </a:ln>
          <a:effectLst>
            <a:outerShdw blurRad="50800" dist="38100" algn="l" rotWithShape="0">
              <a:srgbClr val="FFC000">
                <a:alpha val="40000"/>
              </a:srgb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0"/>
                </a:gradFill>
                <a:latin typeface="Times New Roman" pitchFamily="18" charset="0"/>
                <a:cs typeface="Times New Roman" pitchFamily="18" charset="0"/>
              </a:rPr>
              <a:t>We derived a cost model to balance between space and query costs!</a:t>
            </a:r>
            <a:endParaRPr lang="en-US" sz="3600" b="1" i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955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Indexing &amp; Query Answering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Construct a tree index over synopses of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subgraphs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in probabilistic RDF data graphs</a:t>
            </a:r>
          </a:p>
          <a:p>
            <a:pPr lvl="1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bit-OR in intermediate nodes of the tree index</a:t>
            </a:r>
          </a:p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Query answering framework over probabilistic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RDF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graphs</a:t>
            </a:r>
          </a:p>
          <a:p>
            <a:pPr lvl="1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Given a query graph, compute a query plan</a:t>
            </a:r>
          </a:p>
          <a:p>
            <a:pPr lvl="1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Traverse the tree index to perform the pruning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03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39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Other Topics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Monte-Carlo sampling over uncertain data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Sample possible worlds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Estimate query results from samples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Evaluate approximate query results</a:t>
            </a: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36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Introduction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In many real applications, data uncertainty also exists in data structures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The availability (existence) of a road </a:t>
            </a:r>
            <a:r>
              <a:rPr lang="en-US" altLang="zh-CN" sz="2800" dirty="0">
                <a:latin typeface="Times New Roman" pitchFamily="18" charset="0"/>
              </a:rPr>
              <a:t>segment </a:t>
            </a:r>
            <a:r>
              <a:rPr lang="en-US" altLang="zh-CN" sz="2800" dirty="0" smtClean="0">
                <a:latin typeface="Times New Roman" pitchFamily="18" charset="0"/>
              </a:rPr>
              <a:t>in road networks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The possible interactions among genes in biology databases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The integration of XML/RDF data from different data sources</a:t>
            </a: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361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40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Outline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Introduction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Probabilistic XML Model &amp; Queries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Probabilistic Graph Model</a:t>
            </a:r>
            <a:r>
              <a:rPr lang="en-US" altLang="zh-CN" sz="32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 &amp; Queries</a:t>
            </a:r>
            <a:endParaRPr lang="en-US" altLang="zh-CN" sz="3200" dirty="0" smtClean="0">
              <a:solidFill>
                <a:schemeClr val="bg1">
                  <a:lumMod val="75000"/>
                </a:schemeClr>
              </a:solidFill>
              <a:latin typeface="Times New Roman" pitchFamily="18" charset="0"/>
            </a:endParaRP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Summary</a:t>
            </a:r>
          </a:p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52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41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Summary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Uncertainty in data structures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Tree structure: XML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Graph structure: RDF data graph, road networks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Data model for probabilistic XML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Existence uncertainty in edges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Ordinary nodes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Distributional nodes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IDD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MXD</a:t>
            </a:r>
          </a:p>
          <a:p>
            <a:pPr algn="just" eaLnBrk="1" hangingPunct="1"/>
            <a:endParaRPr lang="en-US" altLang="zh-CN" sz="28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38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42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Summary (cont'd)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Model for probabilistic RDF data graph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Bayesian network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Label uncertainty in nodes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Queries for probabilistic XML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Twig pattern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Semantics</a:t>
            </a:r>
          </a:p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604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43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latin typeface="Times New Roman" pitchFamily="18" charset="0"/>
              </a:rPr>
              <a:t>Summary (cont'd)</a:t>
            </a:r>
            <a:endParaRPr lang="en-US" altLang="zh-CN" dirty="0" smtClean="0">
              <a:latin typeface="Times New Roman" pitchFamily="18" charset="0"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>
                <a:latin typeface="Times New Roman" pitchFamily="18" charset="0"/>
              </a:rPr>
              <a:t>Queries for probabilistic RDF data graph</a:t>
            </a:r>
          </a:p>
          <a:p>
            <a:pPr lvl="1" algn="just" eaLnBrk="1" hangingPunct="1"/>
            <a:r>
              <a:rPr lang="en-US" altLang="zh-CN" sz="2800" dirty="0" err="1" smtClean="0">
                <a:latin typeface="Times New Roman" pitchFamily="18" charset="0"/>
              </a:rPr>
              <a:t>Subgraph</a:t>
            </a:r>
            <a:r>
              <a:rPr lang="en-US" altLang="zh-CN" sz="2800" dirty="0" smtClean="0">
                <a:latin typeface="Times New Roman" pitchFamily="18" charset="0"/>
              </a:rPr>
              <a:t> matching on probabilistic RDF data graphs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Pruning techniques for matching on probabilistic RDF graphs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Query answering </a:t>
            </a:r>
            <a:r>
              <a:rPr lang="en-US" altLang="zh-CN" sz="2800" dirty="0">
                <a:latin typeface="Times New Roman" pitchFamily="18" charset="0"/>
              </a:rPr>
              <a:t>over probabilistic RDF </a:t>
            </a:r>
            <a:r>
              <a:rPr lang="en-US" altLang="zh-CN" sz="2800" dirty="0" smtClean="0">
                <a:latin typeface="Times New Roman" pitchFamily="18" charset="0"/>
              </a:rPr>
              <a:t>graphs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Approximate solutions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Monte Carlo </a:t>
            </a:r>
            <a:r>
              <a:rPr lang="en-US" altLang="zh-CN" sz="2800" smtClean="0">
                <a:latin typeface="Times New Roman" pitchFamily="18" charset="0"/>
              </a:rPr>
              <a:t>sampling on possible </a:t>
            </a:r>
            <a:r>
              <a:rPr lang="en-US" altLang="zh-CN" sz="2800" dirty="0" smtClean="0">
                <a:latin typeface="Times New Roman" pitchFamily="18" charset="0"/>
              </a:rPr>
              <a:t>worlds </a:t>
            </a:r>
          </a:p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10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Introduction (cont'd)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Causes of uncertainty in data structures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Road network 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Infrastructure construction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Traffic jam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Traffic accident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Biology </a:t>
            </a:r>
            <a:r>
              <a:rPr lang="en-US" altLang="zh-CN" sz="2800" dirty="0">
                <a:latin typeface="Times New Roman" pitchFamily="18" charset="0"/>
              </a:rPr>
              <a:t>databases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Inference from unclear images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Data integration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Inconsistency in unreliable data</a:t>
            </a:r>
          </a:p>
        </p:txBody>
      </p:sp>
      <p:pic>
        <p:nvPicPr>
          <p:cNvPr id="2051" name="Picture 3" descr="C:\Users\xlian.CSZ907\AppData\Local\Microsoft\Windows\Temporary Internet Files\Content.IE5\WJ70BR2M\MC900431525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5986" y="2203702"/>
            <a:ext cx="990467" cy="990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xlian.CSZ907\AppData\Local\Microsoft\Windows\Temporary Internet Files\Content.IE5\0OUA1PM9\MP900145548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705033"/>
            <a:ext cx="1482235" cy="97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xlian.CSZ907\AppData\Local\Microsoft\Windows\Temporary Internet Files\Content.IE5\67B34NM3\MC90015435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9080" y="3429000"/>
            <a:ext cx="1216906" cy="779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xlian.CSZ907\AppData\Local\Microsoft\Windows\Temporary Internet Files\Content.IE5\1VOE6LOE\MC900382575[1]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1663" y="3818766"/>
            <a:ext cx="1467812" cy="1467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xlian.CSZ907\AppData\Local\Microsoft\Windows\Temporary Internet Files\Content.IE5\X8WOI76N\MP900385981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767943"/>
            <a:ext cx="990600" cy="1386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065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Outline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Introduction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Probabilistic XML Model &amp; Queries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Probabilistic Graph Model</a:t>
            </a:r>
            <a:r>
              <a:rPr lang="en-US" altLang="zh-CN" sz="3200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 &amp; Queries</a:t>
            </a:r>
            <a:endParaRPr lang="en-US" altLang="zh-CN" sz="3200" dirty="0" smtClean="0">
              <a:solidFill>
                <a:schemeClr val="bg1">
                  <a:lumMod val="75000"/>
                </a:schemeClr>
              </a:solidFill>
              <a:latin typeface="Times New Roman" pitchFamily="18" charset="0"/>
            </a:endParaRP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Summary</a:t>
            </a:r>
          </a:p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41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XML Documents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Wikipedia: </a:t>
            </a:r>
            <a:r>
              <a:rPr lang="en-US" altLang="zh-CN" sz="3200" b="1" i="1" u="sng" dirty="0" smtClean="0">
                <a:latin typeface="Times New Roman" pitchFamily="18" charset="0"/>
              </a:rPr>
              <a:t>Extensible </a:t>
            </a:r>
            <a:r>
              <a:rPr lang="en-US" altLang="zh-CN" sz="3200" b="1" i="1" u="sng" dirty="0">
                <a:latin typeface="Times New Roman" pitchFamily="18" charset="0"/>
              </a:rPr>
              <a:t>Markup Language </a:t>
            </a:r>
            <a:r>
              <a:rPr lang="en-US" altLang="zh-CN" sz="3200" dirty="0">
                <a:latin typeface="Times New Roman" pitchFamily="18" charset="0"/>
              </a:rPr>
              <a:t>(XML) is a set of rules for encoding documents in machine-readable </a:t>
            </a:r>
            <a:r>
              <a:rPr lang="en-US" altLang="zh-CN" sz="3200" dirty="0" smtClean="0">
                <a:latin typeface="Times New Roman" pitchFamily="18" charset="0"/>
              </a:rPr>
              <a:t>form</a:t>
            </a:r>
          </a:p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  <p:pic>
        <p:nvPicPr>
          <p:cNvPr id="3074" name="Picture 2" descr="C:\Users\XLIAN~1.CSZ\AppData\Local\Temp\J3P{)A3}CRP1MPPLSSDDK9V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276600"/>
            <a:ext cx="2533775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val 1"/>
          <p:cNvSpPr/>
          <p:nvPr/>
        </p:nvSpPr>
        <p:spPr>
          <a:xfrm>
            <a:off x="6090013" y="3979293"/>
            <a:ext cx="266700" cy="2667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232219" y="5023778"/>
            <a:ext cx="266700" cy="2667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972300" y="5062835"/>
            <a:ext cx="266700" cy="2667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" name="Straight Connector 3"/>
          <p:cNvCxnSpPr>
            <a:stCxn id="2" idx="3"/>
            <a:endCxn id="7" idx="7"/>
          </p:cNvCxnSpPr>
          <p:nvPr/>
        </p:nvCxnSpPr>
        <p:spPr>
          <a:xfrm flipH="1">
            <a:off x="5459862" y="4206936"/>
            <a:ext cx="669208" cy="8558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2" idx="5"/>
            <a:endCxn id="8" idx="1"/>
          </p:cNvCxnSpPr>
          <p:nvPr/>
        </p:nvCxnSpPr>
        <p:spPr>
          <a:xfrm>
            <a:off x="6317656" y="4206936"/>
            <a:ext cx="693701" cy="8949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866534" y="3424535"/>
            <a:ext cx="7136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quiz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52260" y="5405735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question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625691" y="5405735"/>
            <a:ext cx="10567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answer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708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14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400" dirty="0">
                <a:latin typeface="Times New Roman" pitchFamily="18" charset="0"/>
              </a:rPr>
              <a:t>Probabilistic XML </a:t>
            </a:r>
            <a:r>
              <a:rPr lang="en-US" altLang="zh-CN" sz="4400" dirty="0" smtClean="0">
                <a:latin typeface="Times New Roman" pitchFamily="18" charset="0"/>
              </a:rPr>
              <a:t>Model</a:t>
            </a:r>
            <a:endParaRPr lang="en-US" altLang="zh-CN" dirty="0" smtClean="0">
              <a:latin typeface="Times New Roman" pitchFamily="18" charset="0"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Probabilistic XML is a probability distribution over a space of documents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Types of nodes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Ordinary nodes 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Regular XML nodes: a tag and a value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Distributional nodes</a:t>
            </a:r>
          </a:p>
          <a:p>
            <a:pPr lvl="2" algn="just" eaLnBrk="1" hangingPunct="1"/>
            <a:r>
              <a:rPr lang="en-US" altLang="zh-CN" sz="2400" dirty="0">
                <a:latin typeface="Times New Roman" pitchFamily="18" charset="0"/>
              </a:rPr>
              <a:t>A distributional node </a:t>
            </a:r>
            <a:r>
              <a:rPr lang="en-US" altLang="zh-CN" sz="2400" dirty="0" smtClean="0">
                <a:latin typeface="Times New Roman" pitchFamily="18" charset="0"/>
              </a:rPr>
              <a:t>specifies a distribution over the subsets of its children.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" y="6211669"/>
            <a:ext cx="7848600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B. </a:t>
            </a:r>
            <a:r>
              <a:rPr lang="en-US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Kimelfeld</a:t>
            </a:r>
            <a:r>
              <a:rPr lang="en-US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and Y. </a:t>
            </a:r>
            <a:r>
              <a:rPr lang="en-US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Sagiv</a:t>
            </a:r>
            <a:r>
              <a:rPr lang="en-US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. Matching twigs </a:t>
            </a:r>
            <a:r>
              <a:rPr lang="en-US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in </a:t>
            </a:r>
            <a:r>
              <a:rPr lang="it-IT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</a:t>
            </a:r>
            <a:r>
              <a:rPr lang="it-IT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XML. In </a:t>
            </a:r>
            <a:r>
              <a:rPr lang="it-IT" i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VLDB</a:t>
            </a:r>
            <a:r>
              <a:rPr lang="it-IT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, 2007.</a:t>
            </a:r>
          </a:p>
        </p:txBody>
      </p:sp>
    </p:spTree>
    <p:extLst>
      <p:ext uri="{BB962C8B-B14F-4D97-AF65-F5344CB8AC3E}">
        <p14:creationId xmlns:p14="http://schemas.microsoft.com/office/powerpoint/2010/main" val="22283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 dirty="0" smtClean="0">
                <a:latin typeface="Times New Roman" pitchFamily="18" charset="0"/>
              </a:rPr>
              <a:t>An Example of Probabilistic XML</a:t>
            </a:r>
            <a:endParaRPr lang="en-US" altLang="zh-CN" dirty="0" smtClean="0">
              <a:latin typeface="Times New Roman" pitchFamily="18" charset="0"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676400"/>
            <a:ext cx="5127375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 flipV="1">
            <a:off x="4876800" y="1580606"/>
            <a:ext cx="2667000" cy="552994"/>
          </a:xfrm>
          <a:prstGeom prst="line">
            <a:avLst/>
          </a:prstGeom>
          <a:ln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391400" y="1052904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ordinary node</a:t>
            </a:r>
            <a:endParaRPr lang="en-US" sz="24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6400800" y="2743199"/>
            <a:ext cx="876300" cy="152401"/>
          </a:xfrm>
          <a:prstGeom prst="lin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6400800" y="3048000"/>
            <a:ext cx="1219200" cy="1371600"/>
          </a:xfrm>
          <a:prstGeom prst="lin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277100" y="2327701"/>
            <a:ext cx="1866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distributional node</a:t>
            </a:r>
            <a:endParaRPr lang="en-US" sz="24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70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6540</TotalTime>
  <Words>1465</Words>
  <Application>Microsoft Office PowerPoint</Application>
  <PresentationFormat>On-screen Show (4:3)</PresentationFormat>
  <Paragraphs>363</Paragraphs>
  <Slides>43</Slides>
  <Notes>23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3" baseType="lpstr">
      <vt:lpstr>宋体</vt:lpstr>
      <vt:lpstr>Arial</vt:lpstr>
      <vt:lpstr>Calibri</vt:lpstr>
      <vt:lpstr>Garamond</vt:lpstr>
      <vt:lpstr>Symbol</vt:lpstr>
      <vt:lpstr>Tahoma</vt:lpstr>
      <vt:lpstr>Times New Roman</vt:lpstr>
      <vt:lpstr>Wingdings</vt:lpstr>
      <vt:lpstr>Edge</vt:lpstr>
      <vt:lpstr>Microsoft Drawing 1.01</vt:lpstr>
      <vt:lpstr>Probabilistic Data Management</vt:lpstr>
      <vt:lpstr>Objectives</vt:lpstr>
      <vt:lpstr>Outline</vt:lpstr>
      <vt:lpstr>Introduction</vt:lpstr>
      <vt:lpstr>Introduction (cont'd)</vt:lpstr>
      <vt:lpstr>Outline</vt:lpstr>
      <vt:lpstr>XML Documents</vt:lpstr>
      <vt:lpstr>Probabilistic XML Model</vt:lpstr>
      <vt:lpstr>An Example of Probabilistic XML</vt:lpstr>
      <vt:lpstr>Distributional Nodes</vt:lpstr>
      <vt:lpstr>Previous Example</vt:lpstr>
      <vt:lpstr>Samples of Probabilistic XML</vt:lpstr>
      <vt:lpstr>Twigs</vt:lpstr>
      <vt:lpstr>Queries in Probabilistic XML</vt:lpstr>
      <vt:lpstr>Outline</vt:lpstr>
      <vt:lpstr>Probabilistic Graph Model </vt:lpstr>
      <vt:lpstr>Probabilistic Graph Model (cont'd)</vt:lpstr>
      <vt:lpstr>Applications</vt:lpstr>
      <vt:lpstr>Efficient Query Answering in Probabilistic RDF Graphs</vt:lpstr>
      <vt:lpstr>Motivation Example</vt:lpstr>
      <vt:lpstr>Motivation Example (cont'd)</vt:lpstr>
      <vt:lpstr>Motivation Example (cont'd)</vt:lpstr>
      <vt:lpstr>Motivation Example (cont'd)</vt:lpstr>
      <vt:lpstr>Motivation Example (cont'd)</vt:lpstr>
      <vt:lpstr>Motivation Example  (cont'd)</vt:lpstr>
      <vt:lpstr>Model for Probabilistic Data Graphs</vt:lpstr>
      <vt:lpstr>Subgraph Matching Over Probabilistic Data Graphs</vt:lpstr>
      <vt:lpstr>Challenges</vt:lpstr>
      <vt:lpstr>Structural Pruning </vt:lpstr>
      <vt:lpstr>Structural Pruning – Label Pruning </vt:lpstr>
      <vt:lpstr>Structural Pruning – Graph Distance Pruning</vt:lpstr>
      <vt:lpstr>Structural Pruning – Degree/Counter Pruning  </vt:lpstr>
      <vt:lpstr>Synopses</vt:lpstr>
      <vt:lpstr>Adaptive Hashing</vt:lpstr>
      <vt:lpstr>Probabilistic Pruning </vt:lpstr>
      <vt:lpstr>Probabilistic Pruning (cont'd)</vt:lpstr>
      <vt:lpstr>Derivation of Probability Upper Bound</vt:lpstr>
      <vt:lpstr>Indexing &amp; Query Answering</vt:lpstr>
      <vt:lpstr>Other Topics</vt:lpstr>
      <vt:lpstr>Outline</vt:lpstr>
      <vt:lpstr>Summary</vt:lpstr>
      <vt:lpstr>Summary (cont'd)</vt:lpstr>
      <vt:lpstr>Summary (cont'd)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Uncertain Data Management</dc:title>
  <dc:creator>xlian</dc:creator>
  <cp:lastModifiedBy>Lian, Xiang</cp:lastModifiedBy>
  <cp:revision>211</cp:revision>
  <dcterms:created xsi:type="dcterms:W3CDTF">2006-08-16T00:00:00Z</dcterms:created>
  <dcterms:modified xsi:type="dcterms:W3CDTF">2017-10-19T14:06:56Z</dcterms:modified>
</cp:coreProperties>
</file>