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7" r:id="rId2"/>
    <p:sldId id="258" r:id="rId3"/>
    <p:sldId id="271" r:id="rId4"/>
    <p:sldId id="259" r:id="rId5"/>
    <p:sldId id="279" r:id="rId6"/>
    <p:sldId id="283" r:id="rId7"/>
    <p:sldId id="280" r:id="rId8"/>
    <p:sldId id="309" r:id="rId9"/>
    <p:sldId id="281" r:id="rId10"/>
    <p:sldId id="310" r:id="rId11"/>
    <p:sldId id="304" r:id="rId12"/>
    <p:sldId id="306" r:id="rId13"/>
    <p:sldId id="305" r:id="rId14"/>
    <p:sldId id="314" r:id="rId15"/>
    <p:sldId id="282" r:id="rId16"/>
    <p:sldId id="290" r:id="rId17"/>
    <p:sldId id="295" r:id="rId18"/>
    <p:sldId id="311" r:id="rId19"/>
    <p:sldId id="312" r:id="rId20"/>
    <p:sldId id="313" r:id="rId21"/>
    <p:sldId id="296" r:id="rId22"/>
    <p:sldId id="297" r:id="rId23"/>
    <p:sldId id="315" r:id="rId24"/>
    <p:sldId id="316" r:id="rId25"/>
    <p:sldId id="317" r:id="rId26"/>
    <p:sldId id="318" r:id="rId27"/>
    <p:sldId id="319" r:id="rId28"/>
    <p:sldId id="291" r:id="rId29"/>
    <p:sldId id="298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288" r:id="rId39"/>
    <p:sldId id="272" r:id="rId40"/>
    <p:sldId id="278" r:id="rId41"/>
    <p:sldId id="30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86" autoAdjust="0"/>
  </p:normalViewPr>
  <p:slideViewPr>
    <p:cSldViewPr>
      <p:cViewPr varScale="1">
        <p:scale>
          <a:sx n="133" d="100"/>
          <a:sy n="133" d="100"/>
        </p:scale>
        <p:origin x="25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518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409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581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algn="just"/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[1] Cheng, R., Kalashnikov, D. V., </a:t>
            </a:r>
            <a:r>
              <a:rPr lang="en-US" altLang="zh-CN" sz="1400" dirty="0" err="1" smtClean="0">
                <a:latin typeface="Times New Roman" pitchFamily="18" charset="0"/>
                <a:ea typeface="宋体" pitchFamily="2" charset="-122"/>
              </a:rPr>
              <a:t>Prabhakar</a:t>
            </a:r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, S. Evaluating probabilistic queries over imprecise data. SIGMOD, 2003. </a:t>
            </a:r>
          </a:p>
          <a:p>
            <a:pPr lvl="1" algn="just"/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[2] Cheng, R., Kalashnikov, D. V., </a:t>
            </a:r>
            <a:r>
              <a:rPr lang="en-US" altLang="zh-CN" sz="1400" dirty="0" err="1" smtClean="0">
                <a:latin typeface="Times New Roman" pitchFamily="18" charset="0"/>
                <a:ea typeface="宋体" pitchFamily="2" charset="-122"/>
              </a:rPr>
              <a:t>Prabhakar</a:t>
            </a:r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, S. Querying imprecise data in moving object environments. TKDE, Vol. 16, No. 9, pp. 1112-1127, Sep 2004.  </a:t>
            </a:r>
          </a:p>
          <a:p>
            <a:pPr lvl="1" algn="just"/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[3] Cheng, R., Xia, Y., </a:t>
            </a:r>
            <a:r>
              <a:rPr lang="en-US" altLang="zh-CN" sz="1400" dirty="0" err="1" smtClean="0">
                <a:latin typeface="Times New Roman" pitchFamily="18" charset="0"/>
                <a:ea typeface="宋体" pitchFamily="2" charset="-122"/>
              </a:rPr>
              <a:t>Prabhakar</a:t>
            </a:r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, S., Shah, R., Vitter, J. S. Efficient indexing methods for probabilistic threshold queries over uncertain data. VLDB, 2004.  </a:t>
            </a:r>
          </a:p>
          <a:p>
            <a:pPr lvl="1" algn="just"/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[4] Tao, Y., Cheng, R., Xiao, X., </a:t>
            </a:r>
            <a:r>
              <a:rPr lang="en-US" altLang="zh-CN" sz="1400" dirty="0" err="1" smtClean="0">
                <a:latin typeface="Times New Roman" pitchFamily="18" charset="0"/>
                <a:ea typeface="宋体" pitchFamily="2" charset="-122"/>
              </a:rPr>
              <a:t>Ngai</a:t>
            </a:r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, W. K., Kao, B., </a:t>
            </a:r>
            <a:r>
              <a:rPr lang="en-US" altLang="zh-CN" sz="1400" dirty="0" err="1" smtClean="0">
                <a:latin typeface="Times New Roman" pitchFamily="18" charset="0"/>
                <a:ea typeface="宋体" pitchFamily="2" charset="-122"/>
              </a:rPr>
              <a:t>Prabhakar</a:t>
            </a:r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, S. Indexing multi-dimensional uncertain data with arbitrary probability density functions. VLDB, 2005. </a:t>
            </a:r>
          </a:p>
          <a:p>
            <a:pPr lvl="1" algn="just"/>
            <a:r>
              <a:rPr lang="en-US" altLang="zh-CN" sz="1400" dirty="0" smtClean="0">
                <a:latin typeface="Times New Roman" pitchFamily="18" charset="0"/>
                <a:ea typeface="宋体" pitchFamily="2" charset="-122"/>
              </a:rPr>
              <a:t>[5] Chen, J., Cheng, R. Efficient evaluation of imprecise location-dependent queries. ICDE, 2007. </a:t>
            </a:r>
          </a:p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208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136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zh-CN" sz="1200" dirty="0" smtClean="0">
                <a:latin typeface="Times New Roman" pitchFamily="18" charset="0"/>
              </a:rPr>
              <a:t>[1] Cheng, R., Kalashnikov, D. V., </a:t>
            </a:r>
            <a:r>
              <a:rPr lang="en-US" altLang="zh-CN" sz="1200" dirty="0" err="1" smtClean="0">
                <a:latin typeface="Times New Roman" pitchFamily="18" charset="0"/>
              </a:rPr>
              <a:t>Prabhakar</a:t>
            </a:r>
            <a:r>
              <a:rPr lang="en-US" altLang="zh-CN" sz="1200" dirty="0" smtClean="0">
                <a:latin typeface="Times New Roman" pitchFamily="18" charset="0"/>
              </a:rPr>
              <a:t>, S. Evaluating probabilistic queries over imprecise data. SIGMOD, 2003.</a:t>
            </a:r>
          </a:p>
          <a:p>
            <a:pPr algn="just">
              <a:lnSpc>
                <a:spcPct val="90000"/>
              </a:lnSpc>
            </a:pPr>
            <a:r>
              <a:rPr lang="en-US" altLang="zh-CN" sz="1200" dirty="0" smtClean="0">
                <a:latin typeface="Times New Roman" pitchFamily="18" charset="0"/>
              </a:rPr>
              <a:t>[2] Cheng, R., Kalashnikov, D. V., </a:t>
            </a:r>
            <a:r>
              <a:rPr lang="en-US" altLang="zh-CN" sz="1200" dirty="0" err="1" smtClean="0">
                <a:latin typeface="Times New Roman" pitchFamily="18" charset="0"/>
              </a:rPr>
              <a:t>Prabhakar</a:t>
            </a:r>
            <a:r>
              <a:rPr lang="en-US" altLang="zh-CN" sz="1200" dirty="0" smtClean="0">
                <a:latin typeface="Times New Roman" pitchFamily="18" charset="0"/>
              </a:rPr>
              <a:t>, S. Querying imprecise data in moving object environments. TKDE, Vol. 16, No. 9, pp. 1112-1127, Sep 2004.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64DE8-1A28-4A01-A560-C351F3B9151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72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(o) = ((PI * 5 * 5)</a:t>
            </a:r>
            <a:r>
              <a:rPr lang="en-US" baseline="0" dirty="0" smtClean="0"/>
              <a:t> / 4)/ (10*10)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64DE8-1A28-4A01-A560-C351F3B9151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16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38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097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9525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40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4692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666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003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4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414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5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143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521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083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8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882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9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638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10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22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9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Data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3: Probabilistic Query Answering (1)</a:t>
            </a: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Uncertain/probabilistic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</a:t>
            </a:r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neighbor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group nearest neighbor (PGNN) query</a:t>
            </a: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patial </a:t>
            </a:r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top-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495800"/>
            <a:ext cx="74676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74676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096000" y="5334000"/>
            <a:ext cx="3048000" cy="914400"/>
          </a:xfrm>
          <a:prstGeom prst="cloudCallout">
            <a:avLst>
              <a:gd name="adj1" fmla="val -55987"/>
              <a:gd name="adj2" fmla="val -5760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Preference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172200" y="990600"/>
            <a:ext cx="2971800" cy="914400"/>
          </a:xfrm>
          <a:prstGeom prst="cloudCallout">
            <a:avLst>
              <a:gd name="adj1" fmla="val -41040"/>
              <a:gd name="adj2" fmla="val 93143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Spatial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Probabilistic Query Types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Framework for Probabilistic Query Answering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Query Answering Techniques for Different Probabilistic Queries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7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B05B5-468A-487B-B001-48A51B46EA3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  <a:ea typeface="宋体" pitchFamily="2" charset="-122"/>
              </a:rPr>
              <a:t>General </a:t>
            </a:r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Framework for Answering Probabilistic Queries</a:t>
            </a:r>
            <a:endParaRPr lang="en-US" altLang="zh-CN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Maintain a multidimensional index structure</a:t>
            </a:r>
            <a:r>
              <a:rPr lang="en-US" altLang="zh-CN" sz="3200" i="1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over uncertain database</a:t>
            </a:r>
            <a:r>
              <a:rPr lang="en-US" altLang="zh-CN" sz="3200" i="1" dirty="0">
                <a:latin typeface="Times New Roman" pitchFamily="18" charset="0"/>
                <a:ea typeface="宋体" pitchFamily="2" charset="-122"/>
              </a:rPr>
              <a:t>	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// </a:t>
            </a:r>
            <a:r>
              <a:rPr lang="en-US" altLang="zh-CN" sz="3200" i="1" dirty="0">
                <a:latin typeface="Times New Roman" pitchFamily="18" charset="0"/>
                <a:ea typeface="宋体" pitchFamily="2" charset="-122"/>
              </a:rPr>
              <a:t>indexing phase</a:t>
            </a:r>
          </a:p>
          <a:p>
            <a:pPr algn="just"/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For each probabilistic query</a:t>
            </a:r>
          </a:p>
          <a:p>
            <a:pPr lvl="1"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Apply the pruning methods during the index traversal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			// pruning phase</a:t>
            </a:r>
          </a:p>
          <a:p>
            <a:pPr lvl="1" algn="just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Refine candidates and return the answer set</a:t>
            </a:r>
          </a:p>
          <a:p>
            <a:pPr lvl="1" algn="just">
              <a:buFont typeface="Wingdings" pitchFamily="2" charset="2"/>
              <a:buNone/>
            </a:pP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				</a:t>
            </a:r>
            <a:r>
              <a:rPr lang="en-US" altLang="zh-CN" sz="2800" i="1" dirty="0" smtClean="0">
                <a:latin typeface="Times New Roman" pitchFamily="18" charset="0"/>
                <a:ea typeface="宋体" pitchFamily="2" charset="-122"/>
              </a:rPr>
              <a:t>	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	// refinement phase</a:t>
            </a:r>
          </a:p>
        </p:txBody>
      </p:sp>
    </p:spTree>
    <p:extLst>
      <p:ext uri="{BB962C8B-B14F-4D97-AF65-F5344CB8AC3E}">
        <p14:creationId xmlns:p14="http://schemas.microsoft.com/office/powerpoint/2010/main" val="176161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Probabilistic Query Types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Framework for Probabilistic Query Answering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Query Answering Techniques for Different Probabilistic Queries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Probabilistic Range Query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Probabilistic </a:t>
            </a:r>
            <a:r>
              <a:rPr lang="en-US" altLang="zh-CN" sz="2800" i="1" dirty="0" smtClean="0">
                <a:latin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</a:rPr>
              <a:t>-Nearest Neighbor Query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96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15827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Probabilistic Range Queries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in </a:t>
            </a: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Uncertain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Databases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2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Probabilistic Range Query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A </a:t>
            </a:r>
            <a:r>
              <a:rPr lang="en-US" altLang="zh-CN" sz="3200" b="1" i="1" u="sng" dirty="0">
                <a:latin typeface="Times New Roman" pitchFamily="18" charset="0"/>
                <a:ea typeface="宋体" pitchFamily="2" charset="-122"/>
              </a:rPr>
              <a:t>probabilistic range query</a:t>
            </a:r>
            <a:r>
              <a:rPr lang="en-US" altLang="zh-CN" sz="3200" b="1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(PRQ) retrieves a set of data objects </a:t>
            </a:r>
            <a:r>
              <a:rPr lang="en-US" altLang="zh-CN" sz="3200" i="1" dirty="0" err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32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which are in the query 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region, 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QR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) , with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probability </a:t>
            </a:r>
            <a:r>
              <a:rPr lang="en-US" altLang="zh-CN" sz="3200" i="1" dirty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3200" i="1" baseline="-25000" dirty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 greater than or equal to a threshold 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  <a:sym typeface="Symbol" pitchFamily="18" charset="2"/>
              </a:rPr>
              <a:t> 0)</a:t>
            </a:r>
            <a:endParaRPr lang="en-US" sz="3200" dirty="0">
              <a:latin typeface="Times New Roman" pitchFamily="18" charset="0"/>
              <a:sym typeface="Symbol" pitchFamily="18" charset="2"/>
            </a:endParaRP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72884" y="3830073"/>
            <a:ext cx="3136900" cy="2209800"/>
            <a:chOff x="977900" y="3677673"/>
            <a:chExt cx="3136900" cy="2209800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977900" y="3677673"/>
              <a:ext cx="3136900" cy="2209800"/>
              <a:chOff x="192" y="1968"/>
              <a:chExt cx="1976" cy="1392"/>
            </a:xfrm>
          </p:grpSpPr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" y="2160"/>
                <a:ext cx="1393" cy="1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 flipV="1">
                <a:off x="1584" y="2208"/>
                <a:ext cx="48" cy="2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 Box 6"/>
              <p:cNvSpPr txBox="1">
                <a:spLocks noChangeArrowheads="1"/>
              </p:cNvSpPr>
              <p:nvPr/>
            </p:nvSpPr>
            <p:spPr bwMode="auto">
              <a:xfrm>
                <a:off x="1296" y="1968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b="1" i="1" dirty="0">
                    <a:latin typeface="Times New Roman" pitchFamily="18" charset="0"/>
                    <a:ea typeface="宋体" pitchFamily="2" charset="-122"/>
                  </a:rPr>
                  <a:t>query region</a:t>
                </a:r>
              </a:p>
            </p:txBody>
          </p:sp>
          <p:sp>
            <p:nvSpPr>
              <p:cNvPr id="10" name="Freeform 7"/>
              <p:cNvSpPr>
                <a:spLocks/>
              </p:cNvSpPr>
              <p:nvPr/>
            </p:nvSpPr>
            <p:spPr bwMode="auto">
              <a:xfrm>
                <a:off x="192" y="2657"/>
                <a:ext cx="340" cy="365"/>
              </a:xfrm>
              <a:custGeom>
                <a:avLst/>
                <a:gdLst>
                  <a:gd name="T0" fmla="*/ 96 w 528"/>
                  <a:gd name="T1" fmla="*/ 48 h 528"/>
                  <a:gd name="T2" fmla="*/ 0 w 528"/>
                  <a:gd name="T3" fmla="*/ 240 h 528"/>
                  <a:gd name="T4" fmla="*/ 288 w 528"/>
                  <a:gd name="T5" fmla="*/ 528 h 528"/>
                  <a:gd name="T6" fmla="*/ 528 w 528"/>
                  <a:gd name="T7" fmla="*/ 432 h 528"/>
                  <a:gd name="T8" fmla="*/ 528 w 528"/>
                  <a:gd name="T9" fmla="*/ 144 h 528"/>
                  <a:gd name="T10" fmla="*/ 432 w 528"/>
                  <a:gd name="T11" fmla="*/ 0 h 528"/>
                  <a:gd name="T12" fmla="*/ 96 w 528"/>
                  <a:gd name="T13" fmla="*/ 4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8" h="528">
                    <a:moveTo>
                      <a:pt x="96" y="48"/>
                    </a:moveTo>
                    <a:lnTo>
                      <a:pt x="0" y="240"/>
                    </a:lnTo>
                    <a:lnTo>
                      <a:pt x="288" y="528"/>
                    </a:lnTo>
                    <a:lnTo>
                      <a:pt x="528" y="432"/>
                    </a:lnTo>
                    <a:lnTo>
                      <a:pt x="528" y="144"/>
                    </a:lnTo>
                    <a:lnTo>
                      <a:pt x="432" y="0"/>
                    </a:lnTo>
                    <a:lnTo>
                      <a:pt x="96" y="48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2044700" y="4439673"/>
              <a:ext cx="1447800" cy="1371600"/>
            </a:xfrm>
            <a:prstGeom prst="rect">
              <a:avLst/>
            </a:prstGeom>
            <a:solidFill>
              <a:srgbClr val="FFC5C5">
                <a:alpha val="29804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825626" y="4013429"/>
            <a:ext cx="1676400" cy="1676400"/>
            <a:chOff x="76200" y="3826899"/>
            <a:chExt cx="1676400" cy="1676400"/>
          </a:xfrm>
        </p:grpSpPr>
        <p:sp>
          <p:nvSpPr>
            <p:cNvPr id="18" name="Oval 17"/>
            <p:cNvSpPr/>
            <p:nvPr/>
          </p:nvSpPr>
          <p:spPr>
            <a:xfrm>
              <a:off x="838200" y="4592073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6200" y="3826899"/>
              <a:ext cx="1676400" cy="16764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249072" y="44736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Probabilistic Range Query</a:t>
            </a:r>
            <a:br>
              <a:rPr lang="en-US" altLang="zh-CN" dirty="0" smtClean="0">
                <a:latin typeface="Times New Roman" pitchFamily="18" charset="0"/>
              </a:rPr>
            </a:br>
            <a:r>
              <a:rPr lang="en-US" altLang="zh-CN" dirty="0" smtClean="0">
                <a:latin typeface="Times New Roman" pitchFamily="18" charset="0"/>
              </a:rPr>
              <a:t>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The probability 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3200" i="1" baseline="-25000" dirty="0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 of </a:t>
            </a:r>
            <a:r>
              <a:rPr lang="en-US" altLang="zh-CN" sz="3200" dirty="0">
                <a:latin typeface="Times New Roman" pitchFamily="18" charset="0"/>
                <a:ea typeface="宋体" pitchFamily="2" charset="-122"/>
              </a:rPr>
              <a:t>uncertain 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object </a:t>
            </a:r>
            <a:r>
              <a:rPr lang="en-US" altLang="zh-CN" sz="3200" i="1" dirty="0" err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32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 is defined as the appearance probability of object </a:t>
            </a:r>
            <a:r>
              <a:rPr lang="en-US" altLang="zh-CN" sz="3200" i="1" dirty="0" err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3200" i="1" baseline="-25000" dirty="0" err="1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 falling into the query region 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QR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3200" i="1" dirty="0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)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Discrete case</a:t>
            </a:r>
          </a:p>
          <a:p>
            <a:pPr lvl="2" algn="just" eaLnBrk="1" hangingPunct="1"/>
            <a:r>
              <a:rPr lang="en-US" altLang="zh-CN" sz="2400" i="1" dirty="0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 dirty="0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= ∑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si</a:t>
            </a:r>
            <a:r>
              <a:rPr lang="en-US" altLang="zh-CN" sz="2400" baseline="-25000" dirty="0" err="1" smtClean="0">
                <a:latin typeface="Times New Roman" pitchFamily="18" charset="0"/>
                <a:ea typeface="宋体" pitchFamily="2" charset="-122"/>
                <a:sym typeface="Symbol"/>
              </a:rPr>
              <a:t>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  <a:sym typeface="Symbol"/>
              </a:rPr>
              <a:t>oi</a:t>
            </a:r>
            <a:r>
              <a:rPr lang="en-US" altLang="zh-CN" sz="2400" i="1" baseline="-25000" dirty="0" smtClean="0">
                <a:latin typeface="Times New Roman" pitchFamily="18" charset="0"/>
                <a:ea typeface="宋体" pitchFamily="2" charset="-122"/>
                <a:sym typeface="Symbol"/>
              </a:rPr>
              <a:t> </a:t>
            </a:r>
            <a:r>
              <a:rPr lang="en-US" altLang="zh-CN" sz="2400" baseline="-25000" dirty="0" smtClean="0">
                <a:latin typeface="Times New Roman" pitchFamily="18" charset="0"/>
                <a:ea typeface="宋体" pitchFamily="2" charset="-122"/>
                <a:sym typeface="Symbol"/>
              </a:rPr>
              <a:t> 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  <a:sym typeface="Symbol"/>
              </a:rPr>
              <a:t>si</a:t>
            </a:r>
            <a:r>
              <a:rPr lang="en-US" altLang="zh-CN" sz="2400" baseline="-25000" dirty="0" err="1" smtClean="0">
                <a:latin typeface="Times New Roman" pitchFamily="18" charset="0"/>
                <a:ea typeface="宋体" pitchFamily="2" charset="-122"/>
                <a:sym typeface="Symbol"/>
              </a:rPr>
              <a:t>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QR</a:t>
            </a:r>
            <a:r>
              <a:rPr lang="en-US" altLang="zh-CN" sz="2400" baseline="-25000" dirty="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400" i="1" baseline="-25000" dirty="0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400" baseline="-25000" dirty="0">
                <a:latin typeface="Times New Roman" pitchFamily="18" charset="0"/>
                <a:ea typeface="宋体" pitchFamily="2" charset="-122"/>
              </a:rPr>
              <a:t>)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s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 err="1" smtClean="0">
                <a:latin typeface="Times New Roman" pitchFamily="18" charset="0"/>
                <a:ea typeface="宋体" pitchFamily="2" charset="-122"/>
              </a:rPr>
              <a:t>.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, where 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s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is the sample of object 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and 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s</a:t>
            </a:r>
            <a:r>
              <a:rPr lang="en-US" altLang="zh-CN" sz="2400" i="1" baseline="-25000" dirty="0" err="1" smtClean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.p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is its existence probability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Continuous case</a:t>
            </a:r>
          </a:p>
          <a:p>
            <a:pPr lvl="2" algn="just" eaLnBrk="1" hangingPunct="1"/>
            <a:r>
              <a:rPr lang="en-US" altLang="zh-CN" sz="2400" i="1" dirty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400" i="1" baseline="-25000" dirty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is given by the integral over </a:t>
            </a:r>
            <a:r>
              <a:rPr lang="en-US" altLang="zh-CN" sz="2400" i="1" dirty="0" err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400" i="1" baseline="-25000" dirty="0" err="1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400" dirty="0" smtClean="0">
                <a:latin typeface="Times New Roman" pitchFamily="18" charset="0"/>
                <a:ea typeface="宋体" pitchFamily="2" charset="-122"/>
              </a:rPr>
              <a:t> </a:t>
            </a:r>
          </a:p>
          <a:p>
            <a:pPr lvl="2" algn="just" eaLnBrk="1" hangingPunct="1"/>
            <a:r>
              <a:rPr lang="en-US" altLang="zh-CN" sz="2400" dirty="0">
                <a:latin typeface="Times New Roman" pitchFamily="18" charset="0"/>
                <a:ea typeface="宋体" pitchFamily="2" charset="-122"/>
              </a:rPr>
              <a:t> </a:t>
            </a:r>
            <a:endParaRPr lang="en-US" altLang="zh-CN" sz="2400" dirty="0" smtClean="0">
              <a:latin typeface="Times New Roman" pitchFamily="18" charset="0"/>
              <a:ea typeface="宋体" pitchFamily="2" charset="-12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175704" y="152483"/>
            <a:ext cx="1610681" cy="1485819"/>
            <a:chOff x="977900" y="3276036"/>
            <a:chExt cx="2800350" cy="2611438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977900" y="3276036"/>
              <a:ext cx="2800350" cy="2611438"/>
              <a:chOff x="192" y="1715"/>
              <a:chExt cx="1764" cy="1645"/>
            </a:xfrm>
          </p:grpSpPr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3" y="2160"/>
                <a:ext cx="1393" cy="1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 flipV="1">
                <a:off x="1584" y="2208"/>
                <a:ext cx="48" cy="2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 Box 6"/>
              <p:cNvSpPr txBox="1">
                <a:spLocks noChangeArrowheads="1"/>
              </p:cNvSpPr>
              <p:nvPr/>
            </p:nvSpPr>
            <p:spPr bwMode="auto">
              <a:xfrm>
                <a:off x="845" y="1715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b="1" i="1" dirty="0">
                    <a:latin typeface="Times New Roman" pitchFamily="18" charset="0"/>
                    <a:ea typeface="宋体" pitchFamily="2" charset="-122"/>
                  </a:rPr>
                  <a:t>query region</a:t>
                </a:r>
              </a:p>
            </p:txBody>
          </p:sp>
          <p:sp>
            <p:nvSpPr>
              <p:cNvPr id="10" name="Freeform 7"/>
              <p:cNvSpPr>
                <a:spLocks/>
              </p:cNvSpPr>
              <p:nvPr/>
            </p:nvSpPr>
            <p:spPr bwMode="auto">
              <a:xfrm>
                <a:off x="192" y="2657"/>
                <a:ext cx="340" cy="365"/>
              </a:xfrm>
              <a:custGeom>
                <a:avLst/>
                <a:gdLst>
                  <a:gd name="T0" fmla="*/ 96 w 528"/>
                  <a:gd name="T1" fmla="*/ 48 h 528"/>
                  <a:gd name="T2" fmla="*/ 0 w 528"/>
                  <a:gd name="T3" fmla="*/ 240 h 528"/>
                  <a:gd name="T4" fmla="*/ 288 w 528"/>
                  <a:gd name="T5" fmla="*/ 528 h 528"/>
                  <a:gd name="T6" fmla="*/ 528 w 528"/>
                  <a:gd name="T7" fmla="*/ 432 h 528"/>
                  <a:gd name="T8" fmla="*/ 528 w 528"/>
                  <a:gd name="T9" fmla="*/ 144 h 528"/>
                  <a:gd name="T10" fmla="*/ 432 w 528"/>
                  <a:gd name="T11" fmla="*/ 0 h 528"/>
                  <a:gd name="T12" fmla="*/ 96 w 528"/>
                  <a:gd name="T13" fmla="*/ 4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8" h="528">
                    <a:moveTo>
                      <a:pt x="96" y="48"/>
                    </a:moveTo>
                    <a:lnTo>
                      <a:pt x="0" y="240"/>
                    </a:lnTo>
                    <a:lnTo>
                      <a:pt x="288" y="528"/>
                    </a:lnTo>
                    <a:lnTo>
                      <a:pt x="528" y="432"/>
                    </a:lnTo>
                    <a:lnTo>
                      <a:pt x="528" y="144"/>
                    </a:lnTo>
                    <a:lnTo>
                      <a:pt x="432" y="0"/>
                    </a:lnTo>
                    <a:lnTo>
                      <a:pt x="96" y="48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2044700" y="4439673"/>
              <a:ext cx="1447800" cy="1371600"/>
            </a:xfrm>
            <a:prstGeom prst="rect">
              <a:avLst/>
            </a:prstGeom>
            <a:solidFill>
              <a:srgbClr val="FFC5C5">
                <a:alpha val="29804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400800" y="485323"/>
            <a:ext cx="964217" cy="953814"/>
            <a:chOff x="76200" y="3826899"/>
            <a:chExt cx="1676400" cy="1676400"/>
          </a:xfrm>
        </p:grpSpPr>
        <p:sp>
          <p:nvSpPr>
            <p:cNvPr id="18" name="Oval 17"/>
            <p:cNvSpPr/>
            <p:nvPr/>
          </p:nvSpPr>
          <p:spPr>
            <a:xfrm>
              <a:off x="838200" y="4592073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6200" y="3826899"/>
              <a:ext cx="1676400" cy="16764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587074" y="880329"/>
            <a:ext cx="194726" cy="2626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47800" y="5414609"/>
                <a:ext cx="2023952" cy="528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nary>
                      <m:nary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𝑜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.</m:t>
                        </m:r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e>
                    </m:nary>
                    <m:r>
                      <a:rPr lang="en-US" b="0" i="1" smtClean="0">
                        <a:latin typeface="Cambria Math"/>
                      </a:rPr>
                      <m:t>ⅆ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5414609"/>
                <a:ext cx="2023952" cy="528991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t="-88506" r="-1506" b="-142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763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D870B-A36E-45F4-B672-D9156CE71B5E}" type="slidenum">
              <a:rPr lang="en-US" altLang="zh-CN"/>
              <a:pPr/>
              <a:t>17</a:t>
            </a:fld>
            <a:endParaRPr lang="en-US" altLang="zh-CN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Applications of PRQ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zh-CN" sz="3200" dirty="0" smtClean="0">
                <a:latin typeface="Times New Roman" pitchFamily="18" charset="0"/>
              </a:rPr>
              <a:t>1-dimensional </a:t>
            </a:r>
            <a:r>
              <a:rPr lang="en-US" altLang="zh-CN" sz="3200" dirty="0">
                <a:latin typeface="Times New Roman" pitchFamily="18" charset="0"/>
              </a:rPr>
              <a:t>sensor </a:t>
            </a:r>
            <a:r>
              <a:rPr lang="en-US" altLang="zh-CN" sz="3200" dirty="0" smtClean="0">
                <a:latin typeface="Times New Roman" pitchFamily="18" charset="0"/>
              </a:rPr>
              <a:t>data</a:t>
            </a:r>
          </a:p>
          <a:p>
            <a:pPr lvl="1" algn="just">
              <a:lnSpc>
                <a:spcPct val="90000"/>
              </a:lnSpc>
            </a:pPr>
            <a:r>
              <a:rPr lang="en-US" altLang="zh-CN" sz="2800" dirty="0" smtClean="0">
                <a:latin typeface="Times New Roman" pitchFamily="18" charset="0"/>
              </a:rPr>
              <a:t>Obtain sensors that have values </a:t>
            </a:r>
          </a:p>
          <a:p>
            <a:pPr lvl="2" algn="just">
              <a:lnSpc>
                <a:spcPct val="90000"/>
              </a:lnSpc>
            </a:pPr>
            <a:r>
              <a:rPr lang="en-US" altLang="zh-CN" sz="2400" dirty="0" smtClean="0">
                <a:latin typeface="Times New Roman" pitchFamily="18" charset="0"/>
              </a:rPr>
              <a:t>within distance </a:t>
            </a:r>
            <a:r>
              <a:rPr lang="en-US" altLang="zh-CN" sz="2400" i="1" dirty="0" smtClean="0">
                <a:latin typeface="Times New Roman" pitchFamily="18" charset="0"/>
              </a:rPr>
              <a:t>r</a:t>
            </a:r>
            <a:r>
              <a:rPr lang="en-US" altLang="zh-CN" sz="2400" dirty="0" smtClean="0">
                <a:latin typeface="Times New Roman" pitchFamily="18" charset="0"/>
              </a:rPr>
              <a:t> from query point </a:t>
            </a:r>
            <a:r>
              <a:rPr lang="en-US" altLang="zh-CN" sz="2400" i="1" dirty="0" smtClean="0">
                <a:latin typeface="Times New Roman" pitchFamily="18" charset="0"/>
              </a:rPr>
              <a:t>q</a:t>
            </a:r>
            <a:r>
              <a:rPr lang="en-US" altLang="zh-CN" sz="2400" dirty="0" smtClean="0">
                <a:latin typeface="Times New Roman" pitchFamily="18" charset="0"/>
              </a:rPr>
              <a:t>, or </a:t>
            </a:r>
          </a:p>
          <a:p>
            <a:pPr lvl="2" algn="just">
              <a:lnSpc>
                <a:spcPct val="90000"/>
              </a:lnSpc>
            </a:pPr>
            <a:r>
              <a:rPr lang="en-US" altLang="zh-CN" sz="2400" dirty="0" smtClean="0">
                <a:latin typeface="Times New Roman" pitchFamily="18" charset="0"/>
              </a:rPr>
              <a:t>within a bound [</a:t>
            </a:r>
            <a:r>
              <a:rPr lang="en-US" altLang="zh-CN" sz="2400" i="1" dirty="0" smtClean="0">
                <a:latin typeface="Times New Roman" pitchFamily="18" charset="0"/>
              </a:rPr>
              <a:t>l</a:t>
            </a:r>
            <a:r>
              <a:rPr lang="en-US" altLang="zh-CN" sz="2400" dirty="0" smtClean="0">
                <a:latin typeface="Times New Roman" pitchFamily="18" charset="0"/>
              </a:rPr>
              <a:t>, </a:t>
            </a:r>
            <a:r>
              <a:rPr lang="en-US" altLang="zh-CN" sz="2400" i="1" dirty="0" smtClean="0">
                <a:latin typeface="Times New Roman" pitchFamily="18" charset="0"/>
              </a:rPr>
              <a:t>u</a:t>
            </a:r>
            <a:r>
              <a:rPr lang="en-US" altLang="zh-CN" sz="2400" dirty="0" smtClean="0">
                <a:latin typeface="Times New Roman" pitchFamily="18" charset="0"/>
              </a:rPr>
              <a:t>]</a:t>
            </a:r>
            <a:endParaRPr lang="en-US" altLang="zh-CN" sz="24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zh-CN" sz="26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zh-CN" sz="26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zh-CN" sz="26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zh-CN" sz="2600" dirty="0">
              <a:latin typeface="Times New Roman" pitchFamily="18" charset="0"/>
            </a:endParaRPr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855" y="2899419"/>
            <a:ext cx="5167745" cy="3196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27050" y="6172200"/>
            <a:ext cx="7778750" cy="5355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altLang="zh-CN" sz="1600" dirty="0">
                <a:latin typeface="Times New Roman" pitchFamily="18" charset="0"/>
              </a:rPr>
              <a:t>Cheng, R., Kalashnikov, D. V., </a:t>
            </a:r>
            <a:r>
              <a:rPr lang="en-US" altLang="zh-CN" sz="1600" dirty="0" err="1">
                <a:latin typeface="Times New Roman" pitchFamily="18" charset="0"/>
              </a:rPr>
              <a:t>Prabhakar</a:t>
            </a:r>
            <a:r>
              <a:rPr lang="en-US" altLang="zh-CN" sz="1600" dirty="0">
                <a:latin typeface="Times New Roman" pitchFamily="18" charset="0"/>
              </a:rPr>
              <a:t>, S. Evaluating probabilistic queries over imprecise data. </a:t>
            </a:r>
            <a:r>
              <a:rPr lang="en-US" altLang="zh-CN" sz="1600" dirty="0" smtClean="0">
                <a:latin typeface="Times New Roman" pitchFamily="18" charset="0"/>
              </a:rPr>
              <a:t>In SIGMOD</a:t>
            </a:r>
            <a:r>
              <a:rPr lang="en-US" altLang="zh-CN" sz="1600" dirty="0">
                <a:latin typeface="Times New Roman" pitchFamily="18" charset="0"/>
              </a:rPr>
              <a:t>, 2003.</a:t>
            </a:r>
          </a:p>
        </p:txBody>
      </p:sp>
    </p:spTree>
    <p:extLst>
      <p:ext uri="{BB962C8B-B14F-4D97-AF65-F5344CB8AC3E}">
        <p14:creationId xmlns:p14="http://schemas.microsoft.com/office/powerpoint/2010/main" val="12845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Exercises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5410200" cy="491172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Assume uncertain object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has a 2D rectangular uncertainty region of size 10 × 10, following Uniform distribution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query point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at one corner of the uncertainty region, and the query radius is 5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the probability that object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within the query region?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996411" y="2590800"/>
            <a:ext cx="2133600" cy="2138065"/>
            <a:chOff x="5029200" y="3505200"/>
            <a:chExt cx="2133600" cy="2138065"/>
          </a:xfrm>
        </p:grpSpPr>
        <p:sp>
          <p:nvSpPr>
            <p:cNvPr id="5" name="Rectangle 4"/>
            <p:cNvSpPr/>
            <p:nvPr/>
          </p:nvSpPr>
          <p:spPr>
            <a:xfrm>
              <a:off x="5638800" y="3505200"/>
              <a:ext cx="1524000" cy="1524000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5638800" y="5029200"/>
              <a:ext cx="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162800" y="5029200"/>
              <a:ext cx="0" cy="228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638800" y="5181600"/>
              <a:ext cx="152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96000" y="51816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5410200" y="3505200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5410200" y="5029200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5486400" y="3505200"/>
              <a:ext cx="0" cy="15240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029200" y="40386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324600" y="4724400"/>
            <a:ext cx="23855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uncertain object </a:t>
            </a:r>
            <a:r>
              <a:rPr lang="en-US" sz="2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7924800" y="24384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239000" y="1752600"/>
            <a:ext cx="1676400" cy="167640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21" idx="7"/>
            <a:endCxn id="22" idx="7"/>
          </p:cNvCxnSpPr>
          <p:nvPr/>
        </p:nvCxnSpPr>
        <p:spPr>
          <a:xfrm flipV="1">
            <a:off x="8184963" y="1998103"/>
            <a:ext cx="484934" cy="4849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458200" y="2209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58000" y="990600"/>
            <a:ext cx="18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query point q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7772400" y="1524000"/>
            <a:ext cx="228599" cy="7619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Straightforward Approach for PRQ Query Answering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answer PRQ, it is not efficient to 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Check the intersection between every uncertain object and query region, and</a:t>
            </a:r>
          </a:p>
          <a:p>
            <a:pPr lvl="1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Compute the probability that the uncertain object falls into the intersection region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Therefore, efficient pruning techniques are proposed in the literature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19</a:t>
            </a:fld>
            <a:endParaRPr lang="en-US" altLang="zh-C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Learn the challenge of probabilistic query answering on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Become familiar with the </a:t>
            </a:r>
            <a:r>
              <a:rPr lang="en-US" altLang="zh-CN" sz="2800" dirty="0">
                <a:latin typeface="Times New Roman" pitchFamily="18" charset="0"/>
              </a:rPr>
              <a:t>framework for probabilistic </a:t>
            </a:r>
            <a:r>
              <a:rPr lang="en-US" altLang="zh-CN" sz="2800" dirty="0" smtClean="0">
                <a:latin typeface="Times New Roman" pitchFamily="18" charset="0"/>
              </a:rPr>
              <a:t>query answering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Explore the definitions of some basic probabilistic query types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Become aware of basic techniques to efficiently answer different probabilistic queries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C4F4B-7127-45B5-865C-FBC152064D27}" type="slidenum">
              <a:rPr lang="en-US" altLang="zh-CN"/>
              <a:pPr/>
              <a:t>20</a:t>
            </a:fld>
            <a:endParaRPr lang="en-US" altLang="zh-CN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Times New Roman" pitchFamily="18" charset="0"/>
              </a:rPr>
              <a:t>PRQ Processing Techniques (1D)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 algn="just"/>
            <a:r>
              <a:rPr lang="en-US" altLang="zh-CN" sz="3200" dirty="0" smtClean="0">
                <a:latin typeface="Times New Roman" pitchFamily="18" charset="0"/>
              </a:rPr>
              <a:t>1D </a:t>
            </a:r>
            <a:r>
              <a:rPr lang="en-US" altLang="zh-CN" sz="3200" dirty="0">
                <a:latin typeface="Times New Roman" pitchFamily="18" charset="0"/>
              </a:rPr>
              <a:t>sensor data, </a:t>
            </a:r>
            <a:r>
              <a:rPr lang="en-US" altLang="zh-CN" sz="3200" dirty="0" smtClean="0">
                <a:latin typeface="Times New Roman" pitchFamily="18" charset="0"/>
              </a:rPr>
              <a:t>probabilistic range query</a:t>
            </a:r>
          </a:p>
          <a:p>
            <a:pPr lvl="1" algn="just"/>
            <a:r>
              <a:rPr lang="en-US" altLang="zh-CN" sz="2800" i="1" dirty="0" smtClean="0">
                <a:latin typeface="Times New Roman" pitchFamily="18" charset="0"/>
              </a:rPr>
              <a:t>x</a:t>
            </a:r>
            <a:r>
              <a:rPr lang="en-US" altLang="zh-CN" sz="2800" dirty="0" smtClean="0">
                <a:latin typeface="Times New Roman" pitchFamily="18" charset="0"/>
              </a:rPr>
              <a:t>-bound: a bound such that the probability that sensory data are on its left/right side is equal to </a:t>
            </a:r>
            <a:r>
              <a:rPr lang="en-US" altLang="zh-CN" sz="2800" i="1" dirty="0" smtClean="0">
                <a:latin typeface="Times New Roman" pitchFamily="18" charset="0"/>
              </a:rPr>
              <a:t>x</a:t>
            </a:r>
            <a:r>
              <a:rPr lang="en-US" altLang="zh-CN" sz="2800" dirty="0" smtClean="0">
                <a:latin typeface="Times New Roman" pitchFamily="18" charset="0"/>
              </a:rPr>
              <a:t> </a:t>
            </a:r>
            <a:endParaRPr lang="en-US" altLang="zh-CN" sz="2800" dirty="0">
              <a:latin typeface="Times New Roman" pitchFamily="18" charset="0"/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2819400"/>
            <a:ext cx="4724400" cy="330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3581400" y="3459162"/>
            <a:ext cx="1733550" cy="4610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5391150" y="3154363"/>
            <a:ext cx="933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i="1">
                <a:latin typeface="Times New Roman" pitchFamily="18" charset="0"/>
              </a:rPr>
              <a:t>x-bound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6172200"/>
            <a:ext cx="7772400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altLang="zh-CN" sz="1600" dirty="0" smtClean="0">
                <a:latin typeface="Times New Roman" pitchFamily="18" charset="0"/>
              </a:rPr>
              <a:t>Cheng</a:t>
            </a:r>
            <a:r>
              <a:rPr lang="en-US" altLang="zh-CN" sz="1600" dirty="0">
                <a:latin typeface="Times New Roman" pitchFamily="18" charset="0"/>
              </a:rPr>
              <a:t>, R., Xia, Y., </a:t>
            </a:r>
            <a:r>
              <a:rPr lang="en-US" altLang="zh-CN" sz="1600" dirty="0" err="1">
                <a:latin typeface="Times New Roman" pitchFamily="18" charset="0"/>
              </a:rPr>
              <a:t>Prabhakar</a:t>
            </a:r>
            <a:r>
              <a:rPr lang="en-US" altLang="zh-CN" sz="1600" dirty="0">
                <a:latin typeface="Times New Roman" pitchFamily="18" charset="0"/>
              </a:rPr>
              <a:t>, S., Shah, R., Vitter, J. S. Efficient indexing methods for probabilistic threshold queries over uncertain data. </a:t>
            </a:r>
            <a:r>
              <a:rPr lang="en-US" altLang="zh-CN" sz="1600" dirty="0" smtClean="0">
                <a:latin typeface="Times New Roman" pitchFamily="18" charset="0"/>
              </a:rPr>
              <a:t>In VLDB</a:t>
            </a:r>
            <a:r>
              <a:rPr lang="en-US" altLang="zh-CN" sz="1600" dirty="0">
                <a:latin typeface="Times New Roman" pitchFamily="18" charset="0"/>
              </a:rPr>
              <a:t>, 2004.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568968" y="3429000"/>
            <a:ext cx="1127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i="1" dirty="0" smtClean="0">
                <a:latin typeface="Times New Roman" pitchFamily="18" charset="0"/>
              </a:rPr>
              <a:t>p</a:t>
            </a:r>
            <a:r>
              <a:rPr lang="en-US" altLang="zh-CN" sz="2400" dirty="0" smtClean="0">
                <a:latin typeface="Times New Roman" pitchFamily="18" charset="0"/>
              </a:rPr>
              <a:t> = 0.3,</a:t>
            </a:r>
            <a:endParaRPr lang="en-US" altLang="zh-CN" sz="2400" dirty="0">
              <a:latin typeface="Times New Roman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477000" y="3810000"/>
            <a:ext cx="22045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latin typeface="Times New Roman" pitchFamily="18" charset="0"/>
              </a:rPr>
              <a:t>Q </a:t>
            </a:r>
            <a:r>
              <a:rPr lang="en-US" altLang="zh-CN" sz="2400" dirty="0" smtClean="0">
                <a:latin typeface="Times New Roman" pitchFamily="18" charset="0"/>
              </a:rPr>
              <a:t>is on RHS of B’s right-0.3-bound</a:t>
            </a:r>
            <a:endParaRPr lang="en-US" altLang="zh-CN" sz="2400" dirty="0">
              <a:latin typeface="Times New Roman" pitchFamily="18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36914" y="4983591"/>
            <a:ext cx="331066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400" dirty="0" smtClean="0">
                <a:latin typeface="Times New Roman" pitchFamily="18" charset="0"/>
                <a:sym typeface="Wingdings" pitchFamily="2" charset="2"/>
              </a:rPr>
              <a:t> Object B can be safely pruned </a:t>
            </a:r>
            <a:endParaRPr lang="en-US" altLang="zh-CN" sz="2400" dirty="0">
              <a:latin typeface="Times New Roman" pitchFamily="18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V="1">
            <a:off x="5543549" y="3842069"/>
            <a:ext cx="933451" cy="8061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4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C4F4B-7127-45B5-865C-FBC152064D27}" type="slidenum">
              <a:rPr lang="en-US" altLang="zh-CN"/>
              <a:pPr/>
              <a:t>21</a:t>
            </a:fld>
            <a:endParaRPr lang="en-US" altLang="zh-CN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itchFamily="18" charset="0"/>
              </a:rPr>
              <a:t>PRQ </a:t>
            </a:r>
            <a:r>
              <a:rPr lang="en-US" altLang="zh-CN" dirty="0" smtClean="0">
                <a:latin typeface="Times New Roman" pitchFamily="18" charset="0"/>
              </a:rPr>
              <a:t>Processing Techniques (1D, cont'd)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55675"/>
            <a:ext cx="8229600" cy="4530725"/>
          </a:xfrm>
        </p:spPr>
        <p:txBody>
          <a:bodyPr/>
          <a:lstStyle/>
          <a:p>
            <a:pPr algn="just"/>
            <a:r>
              <a:rPr lang="en-US" altLang="zh-CN" sz="3200" dirty="0" smtClean="0">
                <a:latin typeface="Times New Roman" pitchFamily="18" charset="0"/>
              </a:rPr>
              <a:t>1D </a:t>
            </a:r>
            <a:r>
              <a:rPr lang="en-US" altLang="zh-CN" sz="3200" dirty="0">
                <a:latin typeface="Times New Roman" pitchFamily="18" charset="0"/>
              </a:rPr>
              <a:t>sensor data, </a:t>
            </a:r>
            <a:r>
              <a:rPr lang="en-US" altLang="zh-CN" sz="3200" dirty="0" smtClean="0">
                <a:latin typeface="Times New Roman" pitchFamily="18" charset="0"/>
              </a:rPr>
              <a:t>probabilistic range query</a:t>
            </a: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Map 1D uncertain interval [</a:t>
            </a:r>
            <a:r>
              <a:rPr lang="en-US" altLang="zh-CN" i="1" dirty="0" smtClean="0">
                <a:latin typeface="Times New Roman" pitchFamily="18" charset="0"/>
              </a:rPr>
              <a:t>x</a:t>
            </a:r>
            <a:r>
              <a:rPr lang="en-US" altLang="zh-CN" dirty="0" smtClean="0">
                <a:latin typeface="Times New Roman" pitchFamily="18" charset="0"/>
              </a:rPr>
              <a:t>, </a:t>
            </a:r>
            <a:r>
              <a:rPr lang="en-US" altLang="zh-CN" i="1" dirty="0" smtClean="0">
                <a:latin typeface="Times New Roman" pitchFamily="18" charset="0"/>
              </a:rPr>
              <a:t>y</a:t>
            </a:r>
            <a:r>
              <a:rPr lang="en-US" altLang="zh-CN" dirty="0" smtClean="0">
                <a:latin typeface="Times New Roman" pitchFamily="18" charset="0"/>
              </a:rPr>
              <a:t>] (Uniform distribution) to a 2D point (</a:t>
            </a:r>
            <a:r>
              <a:rPr lang="en-US" altLang="zh-CN" i="1" dirty="0" smtClean="0">
                <a:latin typeface="Times New Roman" pitchFamily="18" charset="0"/>
              </a:rPr>
              <a:t>x</a:t>
            </a:r>
            <a:r>
              <a:rPr lang="en-US" altLang="zh-CN" dirty="0" smtClean="0">
                <a:latin typeface="Times New Roman" pitchFamily="18" charset="0"/>
              </a:rPr>
              <a:t>, </a:t>
            </a:r>
            <a:r>
              <a:rPr lang="en-US" altLang="zh-CN" i="1" dirty="0" smtClean="0">
                <a:latin typeface="Times New Roman" pitchFamily="18" charset="0"/>
              </a:rPr>
              <a:t>y</a:t>
            </a:r>
            <a:r>
              <a:rPr lang="en-US" altLang="zh-CN" dirty="0" smtClean="0">
                <a:latin typeface="Times New Roman" pitchFamily="18" charset="0"/>
              </a:rPr>
              <a:t>), which is indexed by R-tree</a:t>
            </a:r>
          </a:p>
          <a:p>
            <a:pPr lvl="1" algn="just"/>
            <a:r>
              <a:rPr lang="en-US" altLang="zh-CN" dirty="0" smtClean="0">
                <a:latin typeface="Times New Roman" pitchFamily="18" charset="0"/>
              </a:rPr>
              <a:t>Interval query [</a:t>
            </a:r>
            <a:r>
              <a:rPr lang="en-US" altLang="zh-CN" i="1" dirty="0" smtClean="0">
                <a:latin typeface="Times New Roman" pitchFamily="18" charset="0"/>
              </a:rPr>
              <a:t>a</a:t>
            </a:r>
            <a:r>
              <a:rPr lang="en-US" altLang="zh-CN" dirty="0" smtClean="0">
                <a:latin typeface="Times New Roman" pitchFamily="18" charset="0"/>
              </a:rPr>
              <a:t>, </a:t>
            </a:r>
            <a:r>
              <a:rPr lang="en-US" altLang="zh-CN" i="1" dirty="0" smtClean="0">
                <a:latin typeface="Times New Roman" pitchFamily="18" charset="0"/>
              </a:rPr>
              <a:t>b</a:t>
            </a:r>
            <a:r>
              <a:rPr lang="en-US" altLang="zh-CN" dirty="0" smtClean="0">
                <a:latin typeface="Times New Roman" pitchFamily="18" charset="0"/>
              </a:rPr>
              <a:t>] </a:t>
            </a:r>
            <a:r>
              <a:rPr lang="en-US" altLang="zh-CN" dirty="0" smtClean="0">
                <a:latin typeface="Times New Roman" pitchFamily="18" charset="0"/>
                <a:sym typeface="Wingdings" pitchFamily="2" charset="2"/>
              </a:rPr>
              <a:t> 3-sided trapezoidal query</a:t>
            </a:r>
            <a:endParaRPr lang="en-US" altLang="zh-CN" dirty="0" smtClean="0">
              <a:latin typeface="Times New Roman" pitchFamily="18" charset="0"/>
            </a:endParaRPr>
          </a:p>
          <a:p>
            <a:pPr lvl="1" algn="just"/>
            <a:endParaRPr lang="en-US" altLang="zh-CN" sz="2800" dirty="0" smtClean="0"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172200"/>
            <a:ext cx="7772400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altLang="zh-CN" sz="1600" dirty="0" smtClean="0">
                <a:latin typeface="Times New Roman" pitchFamily="18" charset="0"/>
              </a:rPr>
              <a:t>Cheng</a:t>
            </a:r>
            <a:r>
              <a:rPr lang="en-US" altLang="zh-CN" sz="1600" dirty="0">
                <a:latin typeface="Times New Roman" pitchFamily="18" charset="0"/>
              </a:rPr>
              <a:t>, R., Xia, Y., </a:t>
            </a:r>
            <a:r>
              <a:rPr lang="en-US" altLang="zh-CN" sz="1600" dirty="0" err="1">
                <a:latin typeface="Times New Roman" pitchFamily="18" charset="0"/>
              </a:rPr>
              <a:t>Prabhakar</a:t>
            </a:r>
            <a:r>
              <a:rPr lang="en-US" altLang="zh-CN" sz="1600" dirty="0">
                <a:latin typeface="Times New Roman" pitchFamily="18" charset="0"/>
              </a:rPr>
              <a:t>, S., Shah, R., Vitter, J. S. Efficient indexing methods for probabilistic threshold queries over uncertain data. </a:t>
            </a:r>
            <a:r>
              <a:rPr lang="en-US" altLang="zh-CN" sz="1600" dirty="0" smtClean="0">
                <a:latin typeface="Times New Roman" pitchFamily="18" charset="0"/>
              </a:rPr>
              <a:t>In VLDB</a:t>
            </a:r>
            <a:r>
              <a:rPr lang="en-US" altLang="zh-CN" sz="1600" dirty="0">
                <a:latin typeface="Times New Roman" pitchFamily="18" charset="0"/>
              </a:rPr>
              <a:t>, 2004.</a:t>
            </a: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819400"/>
            <a:ext cx="3048000" cy="304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2743200"/>
            <a:ext cx="4053512" cy="3207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286723" y="5791200"/>
            <a:ext cx="1685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Interval Query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81600" y="5791200"/>
            <a:ext cx="3280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Probabilistic Threshold Query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48200" y="2743200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3733800" y="3962400"/>
            <a:ext cx="914400" cy="3810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95800" y="4724400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24600" y="2895600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43600" y="5257800"/>
            <a:ext cx="1414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5181600" y="3124200"/>
            <a:ext cx="30480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096000" y="4648200"/>
            <a:ext cx="3810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334000" y="4419600"/>
            <a:ext cx="2286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6705600" y="3276600"/>
            <a:ext cx="2286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74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074CA-D5C7-42F5-9098-65AECBA745CA}" type="slidenum">
              <a:rPr lang="en-US" altLang="zh-CN"/>
              <a:pPr/>
              <a:t>22</a:t>
            </a:fld>
            <a:endParaRPr lang="en-US" altLang="zh-CN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800" dirty="0">
                <a:latin typeface="Times New Roman" pitchFamily="18" charset="0"/>
              </a:rPr>
              <a:t>PRQ </a:t>
            </a:r>
            <a:r>
              <a:rPr lang="en-US" altLang="zh-CN" sz="3800" dirty="0" smtClean="0">
                <a:latin typeface="Times New Roman" pitchFamily="18" charset="0"/>
              </a:rPr>
              <a:t>Processing Techniques (Multidimensional Case)</a:t>
            </a:r>
            <a:endParaRPr lang="en-US" altLang="zh-CN" sz="3800" dirty="0">
              <a:latin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3200" dirty="0" smtClean="0">
                <a:latin typeface="Times New Roman" pitchFamily="18" charset="0"/>
              </a:rPr>
              <a:t>PRQ on multidimensional uncertain data</a:t>
            </a:r>
          </a:p>
          <a:p>
            <a:pPr lvl="1" algn="just"/>
            <a:r>
              <a:rPr lang="en-US" altLang="zh-CN" sz="2800" dirty="0" smtClean="0">
                <a:latin typeface="Times New Roman" pitchFamily="18" charset="0"/>
              </a:rPr>
              <a:t>U-tree </a:t>
            </a:r>
            <a:r>
              <a:rPr lang="en-US" altLang="zh-CN" sz="2800" dirty="0">
                <a:latin typeface="Times New Roman" pitchFamily="18" charset="0"/>
              </a:rPr>
              <a:t>index</a:t>
            </a:r>
          </a:p>
          <a:p>
            <a:pPr lvl="1" algn="just"/>
            <a:r>
              <a:rPr lang="en-US" altLang="zh-CN" sz="2800" dirty="0">
                <a:latin typeface="Times New Roman" pitchFamily="18" charset="0"/>
              </a:rPr>
              <a:t>Any dimensionality, range query, </a:t>
            </a:r>
            <a:r>
              <a:rPr lang="en-US" altLang="zh-CN" sz="2800" i="1" dirty="0">
                <a:latin typeface="Times New Roman" pitchFamily="18" charset="0"/>
              </a:rPr>
              <a:t>p</a:t>
            </a:r>
            <a:r>
              <a:rPr lang="en-US" altLang="zh-CN" sz="2800" dirty="0">
                <a:latin typeface="Times New Roman" pitchFamily="18" charset="0"/>
              </a:rPr>
              <a:t>-bound</a:t>
            </a:r>
          </a:p>
          <a:p>
            <a:pPr algn="just"/>
            <a:endParaRPr lang="en-US" altLang="zh-CN" sz="2800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00400"/>
            <a:ext cx="3276600" cy="283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821" name="Line 5"/>
          <p:cNvSpPr>
            <a:spLocks noChangeShapeType="1"/>
          </p:cNvSpPr>
          <p:nvPr/>
        </p:nvSpPr>
        <p:spPr bwMode="auto">
          <a:xfrm flipV="1">
            <a:off x="4495800" y="3429000"/>
            <a:ext cx="685800" cy="762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241925" y="3238500"/>
            <a:ext cx="111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>
                <a:latin typeface="Times New Roman" pitchFamily="18" charset="0"/>
              </a:rPr>
              <a:t>0.2-</a:t>
            </a:r>
            <a:r>
              <a:rPr lang="en-US" altLang="zh-CN" i="1">
                <a:latin typeface="Times New Roman" pitchFamily="18" charset="0"/>
              </a:rPr>
              <a:t>bound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 flipV="1">
            <a:off x="3581400" y="3505200"/>
            <a:ext cx="1676400" cy="4572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V="1">
            <a:off x="4191000" y="3581400"/>
            <a:ext cx="1143000" cy="6096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V="1">
            <a:off x="4191000" y="3657600"/>
            <a:ext cx="1295400" cy="14478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2057400" y="5638800"/>
            <a:ext cx="979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i="1">
                <a:latin typeface="Times New Roman" pitchFamily="18" charset="0"/>
              </a:rPr>
              <a:t>p</a:t>
            </a:r>
            <a:r>
              <a:rPr lang="en-US" altLang="zh-CN" i="1" baseline="-25000">
                <a:latin typeface="Times New Roman" pitchFamily="18" charset="0"/>
              </a:rPr>
              <a:t>q</a:t>
            </a:r>
            <a:r>
              <a:rPr lang="en-US" altLang="zh-CN" baseline="-25000">
                <a:latin typeface="Times New Roman" pitchFamily="18" charset="0"/>
              </a:rPr>
              <a:t>1</a:t>
            </a:r>
            <a:r>
              <a:rPr lang="en-US" altLang="zh-CN">
                <a:latin typeface="Times New Roman" pitchFamily="18" charset="0"/>
              </a:rPr>
              <a:t> = 0.8</a:t>
            </a:r>
            <a:endParaRPr lang="en-US" altLang="zh-CN" i="1">
              <a:latin typeface="Times New Roman" pitchFamily="18" charset="0"/>
            </a:endParaRP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5638800" y="4572000"/>
            <a:ext cx="960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i="1">
                <a:latin typeface="Times New Roman" pitchFamily="18" charset="0"/>
              </a:rPr>
              <a:t>p</a:t>
            </a:r>
            <a:r>
              <a:rPr lang="en-US" altLang="zh-CN" i="1" baseline="-25000">
                <a:latin typeface="Times New Roman" pitchFamily="18" charset="0"/>
              </a:rPr>
              <a:t>q</a:t>
            </a:r>
            <a:r>
              <a:rPr lang="en-US" altLang="zh-CN" baseline="-25000">
                <a:latin typeface="Times New Roman" pitchFamily="18" charset="0"/>
              </a:rPr>
              <a:t>2 </a:t>
            </a:r>
            <a:r>
              <a:rPr lang="en-US" altLang="zh-CN">
                <a:latin typeface="Times New Roman" pitchFamily="18" charset="0"/>
              </a:rPr>
              <a:t>= 0.2</a:t>
            </a:r>
            <a:endParaRPr lang="en-US" altLang="zh-CN" i="1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6172200"/>
            <a:ext cx="7772400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altLang="zh-CN" sz="1600" dirty="0">
                <a:latin typeface="Times New Roman" pitchFamily="18" charset="0"/>
              </a:rPr>
              <a:t>Tao, Y., Cheng, R., Xiao, X., </a:t>
            </a:r>
            <a:r>
              <a:rPr lang="en-US" altLang="zh-CN" sz="1600" dirty="0" err="1">
                <a:latin typeface="Times New Roman" pitchFamily="18" charset="0"/>
              </a:rPr>
              <a:t>Ngai</a:t>
            </a:r>
            <a:r>
              <a:rPr lang="en-US" altLang="zh-CN" sz="1600" dirty="0">
                <a:latin typeface="Times New Roman" pitchFamily="18" charset="0"/>
              </a:rPr>
              <a:t>, W. K., Kao, B., </a:t>
            </a:r>
            <a:r>
              <a:rPr lang="en-US" altLang="zh-CN" sz="1600" dirty="0" err="1">
                <a:latin typeface="Times New Roman" pitchFamily="18" charset="0"/>
              </a:rPr>
              <a:t>Prabhakar</a:t>
            </a:r>
            <a:r>
              <a:rPr lang="en-US" altLang="zh-CN" sz="1600" dirty="0">
                <a:latin typeface="Times New Roman" pitchFamily="18" charset="0"/>
              </a:rPr>
              <a:t>, S. Indexing multi-dimensional uncertain data with arbitrary probability density functions. </a:t>
            </a:r>
            <a:r>
              <a:rPr lang="en-US" altLang="zh-CN" sz="1600" dirty="0" smtClean="0">
                <a:latin typeface="Times New Roman" pitchFamily="18" charset="0"/>
              </a:rPr>
              <a:t>In VLDB</a:t>
            </a:r>
            <a:r>
              <a:rPr lang="en-US" altLang="zh-CN" sz="1600" dirty="0">
                <a:latin typeface="Times New Roman" pitchFamily="18" charset="0"/>
              </a:rPr>
              <a:t>, 2005.</a:t>
            </a:r>
          </a:p>
        </p:txBody>
      </p:sp>
    </p:spTree>
    <p:extLst>
      <p:ext uri="{BB962C8B-B14F-4D97-AF65-F5344CB8AC3E}">
        <p14:creationId xmlns:p14="http://schemas.microsoft.com/office/powerpoint/2010/main" val="207125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341438"/>
            <a:ext cx="7931150" cy="15827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Probabilistic Nearest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Neighbor Queries in </a:t>
            </a:r>
            <a:r>
              <a:rPr lang="en-US" altLang="zh-CN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Uncertain </a:t>
            </a:r>
            <a:r>
              <a:rPr lang="en-US" altLang="zh-CN" sz="4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Databases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38600"/>
            <a:ext cx="65532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2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~1\xlian\LOCALS~1\Temp\@EUGK5_0O2}E5BPA4@T5)Z4.jpg"/>
          <p:cNvPicPr>
            <a:picLocks noChangeAspect="1" noChangeArrowheads="1"/>
          </p:cNvPicPr>
          <p:nvPr/>
        </p:nvPicPr>
        <p:blipFill>
          <a:blip r:embed="rId2" cstate="print">
            <a:lum bright="8000" contrast="-6000"/>
          </a:blip>
          <a:srcRect/>
          <a:stretch>
            <a:fillRect/>
          </a:stretch>
        </p:blipFill>
        <p:spPr bwMode="auto">
          <a:xfrm>
            <a:off x="0" y="0"/>
            <a:ext cx="9144000" cy="751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64" name="Oval 20"/>
          <p:cNvSpPr>
            <a:spLocks noChangeArrowheads="1"/>
          </p:cNvSpPr>
          <p:nvPr/>
        </p:nvSpPr>
        <p:spPr bwMode="auto">
          <a:xfrm>
            <a:off x="1905000" y="22860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54" name="Picture 21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4050" y="1782763"/>
            <a:ext cx="609600" cy="341312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66" name="Oval 22"/>
          <p:cNvSpPr>
            <a:spLocks noChangeArrowheads="1"/>
          </p:cNvSpPr>
          <p:nvPr/>
        </p:nvSpPr>
        <p:spPr bwMode="auto">
          <a:xfrm>
            <a:off x="4267200" y="14478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56" name="Picture 25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38862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70" name="Oval 26"/>
          <p:cNvSpPr>
            <a:spLocks noChangeArrowheads="1"/>
          </p:cNvSpPr>
          <p:nvPr/>
        </p:nvSpPr>
        <p:spPr bwMode="auto">
          <a:xfrm>
            <a:off x="2971800" y="34290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58" name="Picture 27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25908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72" name="Oval 28"/>
          <p:cNvSpPr>
            <a:spLocks noChangeArrowheads="1"/>
          </p:cNvSpPr>
          <p:nvPr/>
        </p:nvSpPr>
        <p:spPr bwMode="auto">
          <a:xfrm>
            <a:off x="3886200" y="21336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60" name="Picture 29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2004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74" name="Oval 30"/>
          <p:cNvSpPr>
            <a:spLocks noChangeArrowheads="1"/>
          </p:cNvSpPr>
          <p:nvPr/>
        </p:nvSpPr>
        <p:spPr bwMode="auto">
          <a:xfrm>
            <a:off x="6324600" y="27432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62" name="Picture 31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8768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76" name="Oval 32"/>
          <p:cNvSpPr>
            <a:spLocks noChangeArrowheads="1"/>
          </p:cNvSpPr>
          <p:nvPr/>
        </p:nvSpPr>
        <p:spPr bwMode="auto">
          <a:xfrm>
            <a:off x="2057400" y="44196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64" name="Picture 33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5720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78" name="Oval 34"/>
          <p:cNvSpPr>
            <a:spLocks noChangeArrowheads="1"/>
          </p:cNvSpPr>
          <p:nvPr/>
        </p:nvSpPr>
        <p:spPr bwMode="auto">
          <a:xfrm>
            <a:off x="2667000" y="41148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66" name="Picture 35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0850" y="49530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80" name="Oval 36"/>
          <p:cNvSpPr>
            <a:spLocks noChangeArrowheads="1"/>
          </p:cNvSpPr>
          <p:nvPr/>
        </p:nvSpPr>
        <p:spPr bwMode="auto">
          <a:xfrm>
            <a:off x="1524000" y="46482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68" name="Picture 37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0250" y="39624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82" name="Oval 38"/>
          <p:cNvSpPr>
            <a:spLocks noChangeArrowheads="1"/>
          </p:cNvSpPr>
          <p:nvPr/>
        </p:nvSpPr>
        <p:spPr bwMode="auto">
          <a:xfrm>
            <a:off x="4343400" y="36576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70" name="Picture 39" descr="MPj043338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4876800"/>
            <a:ext cx="5334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1" name="Picture 40" descr="MCj0090197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4867275"/>
            <a:ext cx="533400" cy="387350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pic>
        <p:nvPicPr>
          <p:cNvPr id="27672" name="Picture 41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0850" y="44958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86" name="Oval 42"/>
          <p:cNvSpPr>
            <a:spLocks noChangeArrowheads="1"/>
          </p:cNvSpPr>
          <p:nvPr/>
        </p:nvSpPr>
        <p:spPr bwMode="auto">
          <a:xfrm>
            <a:off x="5334000" y="41910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74" name="Picture 43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64250" y="20574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88" name="Oval 44"/>
          <p:cNvSpPr>
            <a:spLocks noChangeArrowheads="1"/>
          </p:cNvSpPr>
          <p:nvPr/>
        </p:nvSpPr>
        <p:spPr bwMode="auto">
          <a:xfrm>
            <a:off x="5867400" y="17526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76" name="Picture 45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2850" y="25146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90" name="Oval 46"/>
          <p:cNvSpPr>
            <a:spLocks noChangeArrowheads="1"/>
          </p:cNvSpPr>
          <p:nvPr/>
        </p:nvSpPr>
        <p:spPr bwMode="auto">
          <a:xfrm>
            <a:off x="6096000" y="22098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78" name="Picture 47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38862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92" name="Oval 48"/>
          <p:cNvSpPr>
            <a:spLocks noChangeArrowheads="1"/>
          </p:cNvSpPr>
          <p:nvPr/>
        </p:nvSpPr>
        <p:spPr bwMode="auto">
          <a:xfrm>
            <a:off x="2133600" y="34290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80" name="Picture 49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29718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94" name="Oval 50"/>
          <p:cNvSpPr>
            <a:spLocks noChangeArrowheads="1"/>
          </p:cNvSpPr>
          <p:nvPr/>
        </p:nvSpPr>
        <p:spPr bwMode="auto">
          <a:xfrm>
            <a:off x="2590800" y="25146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82" name="Picture 51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38862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96" name="Oval 52"/>
          <p:cNvSpPr>
            <a:spLocks noChangeArrowheads="1"/>
          </p:cNvSpPr>
          <p:nvPr/>
        </p:nvSpPr>
        <p:spPr bwMode="auto">
          <a:xfrm>
            <a:off x="1371600" y="34290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84" name="Picture 53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1850" y="37338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198" name="Oval 54"/>
          <p:cNvSpPr>
            <a:spLocks noChangeArrowheads="1"/>
          </p:cNvSpPr>
          <p:nvPr/>
        </p:nvSpPr>
        <p:spPr bwMode="auto">
          <a:xfrm>
            <a:off x="5715000" y="34290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86" name="Picture 55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5850" y="21336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200" name="Oval 56"/>
          <p:cNvSpPr>
            <a:spLocks noChangeArrowheads="1"/>
          </p:cNvSpPr>
          <p:nvPr/>
        </p:nvSpPr>
        <p:spPr bwMode="auto">
          <a:xfrm>
            <a:off x="7239000" y="18288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88" name="Picture 57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1450" y="42672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202" name="Oval 58"/>
          <p:cNvSpPr>
            <a:spLocks noChangeArrowheads="1"/>
          </p:cNvSpPr>
          <p:nvPr/>
        </p:nvSpPr>
        <p:spPr bwMode="auto">
          <a:xfrm>
            <a:off x="6324600" y="3962400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90" name="Picture 59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5146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204" name="Oval 60"/>
          <p:cNvSpPr>
            <a:spLocks noChangeArrowheads="1"/>
          </p:cNvSpPr>
          <p:nvPr/>
        </p:nvSpPr>
        <p:spPr bwMode="auto">
          <a:xfrm>
            <a:off x="1219200" y="20574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92" name="Picture 61" descr="MCj043389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1600200"/>
            <a:ext cx="479425" cy="428625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206" name="Oval 62"/>
          <p:cNvSpPr>
            <a:spLocks noChangeArrowheads="1"/>
          </p:cNvSpPr>
          <p:nvPr/>
        </p:nvSpPr>
        <p:spPr bwMode="auto">
          <a:xfrm>
            <a:off x="5715000" y="1143000"/>
            <a:ext cx="1219200" cy="12192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07" name="WordArt 63"/>
          <p:cNvSpPr>
            <a:spLocks noChangeArrowheads="1" noChangeShapeType="1" noTextEdit="1"/>
          </p:cNvSpPr>
          <p:nvPr/>
        </p:nvSpPr>
        <p:spPr bwMode="auto">
          <a:xfrm>
            <a:off x="7286625" y="2362200"/>
            <a:ext cx="1857375" cy="796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You are here!</a:t>
            </a:r>
          </a:p>
        </p:txBody>
      </p:sp>
      <p:pic>
        <p:nvPicPr>
          <p:cNvPr id="6208" name="Picture 64" descr="MCj0292074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2514600"/>
            <a:ext cx="503238" cy="6858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</p:pic>
      <p:sp>
        <p:nvSpPr>
          <p:cNvPr id="6209" name="AutoShape 65"/>
          <p:cNvSpPr>
            <a:spLocks noChangeArrowheads="1"/>
          </p:cNvSpPr>
          <p:nvPr/>
        </p:nvSpPr>
        <p:spPr bwMode="auto">
          <a:xfrm>
            <a:off x="5943600" y="2667000"/>
            <a:ext cx="1295400" cy="533400"/>
          </a:xfrm>
          <a:prstGeom prst="leftArrow">
            <a:avLst>
              <a:gd name="adj1" fmla="val 50000"/>
              <a:gd name="adj2" fmla="val 60714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10" name="Oval 66"/>
          <p:cNvSpPr>
            <a:spLocks noChangeArrowheads="1"/>
          </p:cNvSpPr>
          <p:nvPr/>
        </p:nvSpPr>
        <p:spPr bwMode="auto">
          <a:xfrm>
            <a:off x="4267200" y="1524000"/>
            <a:ext cx="2524125" cy="2590800"/>
          </a:xfrm>
          <a:prstGeom prst="ellipse">
            <a:avLst/>
          </a:prstGeom>
          <a:solidFill>
            <a:srgbClr val="FF00FF">
              <a:alpha val="10196"/>
            </a:srgbClr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98" name="Picture 67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0250" y="2316163"/>
            <a:ext cx="609600" cy="341312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6212" name="Oval 68"/>
          <p:cNvSpPr>
            <a:spLocks noChangeArrowheads="1"/>
          </p:cNvSpPr>
          <p:nvPr/>
        </p:nvSpPr>
        <p:spPr bwMode="auto">
          <a:xfrm>
            <a:off x="4343400" y="2011363"/>
            <a:ext cx="990600" cy="990600"/>
          </a:xfrm>
          <a:prstGeom prst="ellipse">
            <a:avLst/>
          </a:prstGeom>
          <a:solidFill>
            <a:srgbClr val="CCFFFF">
              <a:alpha val="14902"/>
            </a:srgbClr>
          </a:solidFill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700" name="Picture 69" descr="MCj015008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1850" y="2667000"/>
            <a:ext cx="609600" cy="341313"/>
          </a:xfrm>
          <a:prstGeom prst="rect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</p:spPr>
      </p:pic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730DDD-9139-4B31-835D-FC5A7A94BF95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" grpId="0" animBg="1"/>
      <p:bldP spid="6166" grpId="0" animBg="1"/>
      <p:bldP spid="6170" grpId="0" animBg="1"/>
      <p:bldP spid="6172" grpId="0" animBg="1"/>
      <p:bldP spid="6174" grpId="0" animBg="1"/>
      <p:bldP spid="6176" grpId="0" animBg="1"/>
      <p:bldP spid="6178" grpId="0" animBg="1"/>
      <p:bldP spid="6180" grpId="0" animBg="1"/>
      <p:bldP spid="6182" grpId="0" animBg="1"/>
      <p:bldP spid="6186" grpId="0" animBg="1"/>
      <p:bldP spid="6188" grpId="0" animBg="1"/>
      <p:bldP spid="6190" grpId="0" animBg="1"/>
      <p:bldP spid="6192" grpId="0" animBg="1"/>
      <p:bldP spid="6194" grpId="0" animBg="1"/>
      <p:bldP spid="6196" grpId="0" animBg="1"/>
      <p:bldP spid="6198" grpId="0" animBg="1"/>
      <p:bldP spid="6200" grpId="0" animBg="1"/>
      <p:bldP spid="6202" grpId="0" animBg="1"/>
      <p:bldP spid="6204" grpId="0" animBg="1"/>
      <p:bldP spid="6206" grpId="0" animBg="1"/>
      <p:bldP spid="6207" grpId="0" animBg="1"/>
      <p:bldP spid="6209" grpId="0" animBg="1"/>
      <p:bldP spid="6210" grpId="0" animBg="1"/>
      <p:bldP spid="62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3D8F32-856B-46E1-A497-B9DC3980E75D}" type="slidenum">
              <a:rPr lang="en-US" altLang="en-US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800" smtClean="0">
                <a:latin typeface="Times New Roman" pitchFamily="18" charset="0"/>
                <a:ea typeface="宋体" pitchFamily="2" charset="-122"/>
              </a:rPr>
              <a:t>Probabilistic Nearest Neighbor Query</a:t>
            </a:r>
          </a:p>
        </p:txBody>
      </p:sp>
      <p:sp>
        <p:nvSpPr>
          <p:cNvPr id="28676" name="Oval 3"/>
          <p:cNvSpPr>
            <a:spLocks noChangeArrowheads="1"/>
          </p:cNvSpPr>
          <p:nvPr/>
        </p:nvSpPr>
        <p:spPr bwMode="auto">
          <a:xfrm>
            <a:off x="3263900" y="3052763"/>
            <a:ext cx="333375" cy="333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3059113" y="2636838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28678" name="Oval 5"/>
          <p:cNvSpPr>
            <a:spLocks noChangeArrowheads="1"/>
          </p:cNvSpPr>
          <p:nvPr/>
        </p:nvSpPr>
        <p:spPr bwMode="auto">
          <a:xfrm>
            <a:off x="2640013" y="2425700"/>
            <a:ext cx="1565275" cy="1565275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79" name="Oval 6"/>
          <p:cNvSpPr>
            <a:spLocks noChangeArrowheads="1"/>
          </p:cNvSpPr>
          <p:nvPr/>
        </p:nvSpPr>
        <p:spPr bwMode="auto">
          <a:xfrm>
            <a:off x="1822450" y="4054475"/>
            <a:ext cx="668338" cy="66833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1042988" y="1052513"/>
            <a:ext cx="5111750" cy="49641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81" name="Text Box 8"/>
          <p:cNvSpPr txBox="1">
            <a:spLocks noChangeArrowheads="1"/>
          </p:cNvSpPr>
          <p:nvPr/>
        </p:nvSpPr>
        <p:spPr bwMode="auto">
          <a:xfrm>
            <a:off x="4819650" y="38274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1489075" y="3941763"/>
            <a:ext cx="338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4859338" y="1268413"/>
            <a:ext cx="3175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sp>
        <p:nvSpPr>
          <p:cNvPr id="28684" name="Oval 11"/>
          <p:cNvSpPr>
            <a:spLocks noChangeArrowheads="1"/>
          </p:cNvSpPr>
          <p:nvPr/>
        </p:nvSpPr>
        <p:spPr bwMode="auto">
          <a:xfrm>
            <a:off x="2044700" y="5051425"/>
            <a:ext cx="889000" cy="889000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85" name="Oval 12"/>
          <p:cNvSpPr>
            <a:spLocks noChangeArrowheads="1"/>
          </p:cNvSpPr>
          <p:nvPr/>
        </p:nvSpPr>
        <p:spPr bwMode="auto">
          <a:xfrm>
            <a:off x="3924300" y="3500438"/>
            <a:ext cx="889000" cy="8890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9806" name="Freeform 110"/>
          <p:cNvSpPr>
            <a:spLocks/>
          </p:cNvSpPr>
          <p:nvPr/>
        </p:nvSpPr>
        <p:spPr bwMode="auto">
          <a:xfrm>
            <a:off x="4205288" y="3678238"/>
            <a:ext cx="617537" cy="704850"/>
          </a:xfrm>
          <a:custGeom>
            <a:avLst/>
            <a:gdLst>
              <a:gd name="T0" fmla="*/ 0 w 389"/>
              <a:gd name="T1" fmla="*/ 1106349480 h 444"/>
              <a:gd name="T2" fmla="*/ 236894521 w 389"/>
              <a:gd name="T3" fmla="*/ 990422325 h 444"/>
              <a:gd name="T4" fmla="*/ 395663392 w 389"/>
              <a:gd name="T5" fmla="*/ 831651532 h 444"/>
              <a:gd name="T6" fmla="*/ 624998246 w 389"/>
              <a:gd name="T7" fmla="*/ 514111932 h 444"/>
              <a:gd name="T8" fmla="*/ 783767118 w 389"/>
              <a:gd name="T9" fmla="*/ 229335049 h 444"/>
              <a:gd name="T10" fmla="*/ 871973480 w 389"/>
              <a:gd name="T11" fmla="*/ 0 h 444"/>
              <a:gd name="T12" fmla="*/ 962699003 w 389"/>
              <a:gd name="T13" fmla="*/ 211693166 h 444"/>
              <a:gd name="T14" fmla="*/ 980339283 w 389"/>
              <a:gd name="T15" fmla="*/ 390625004 h 444"/>
              <a:gd name="T16" fmla="*/ 962699003 w 389"/>
              <a:gd name="T17" fmla="*/ 619958465 h 444"/>
              <a:gd name="T18" fmla="*/ 854331612 w 389"/>
              <a:gd name="T19" fmla="*/ 814011237 h 444"/>
              <a:gd name="T20" fmla="*/ 748484970 w 389"/>
              <a:gd name="T21" fmla="*/ 919857969 h 444"/>
              <a:gd name="T22" fmla="*/ 599796712 w 389"/>
              <a:gd name="T23" fmla="*/ 1045865747 h 444"/>
              <a:gd name="T24" fmla="*/ 388103726 w 389"/>
              <a:gd name="T25" fmla="*/ 1118949464 h 444"/>
              <a:gd name="T26" fmla="*/ 236894521 w 389"/>
              <a:gd name="T27" fmla="*/ 1116430102 h 444"/>
              <a:gd name="T28" fmla="*/ 0 w 389"/>
              <a:gd name="T29" fmla="*/ 1106349480 h 44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89"/>
              <a:gd name="T46" fmla="*/ 0 h 444"/>
              <a:gd name="T47" fmla="*/ 389 w 389"/>
              <a:gd name="T48" fmla="*/ 444 h 44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89" h="444">
                <a:moveTo>
                  <a:pt x="0" y="439"/>
                </a:moveTo>
                <a:lnTo>
                  <a:pt x="94" y="393"/>
                </a:lnTo>
                <a:lnTo>
                  <a:pt x="157" y="330"/>
                </a:lnTo>
                <a:lnTo>
                  <a:pt x="248" y="204"/>
                </a:lnTo>
                <a:lnTo>
                  <a:pt x="311" y="91"/>
                </a:lnTo>
                <a:lnTo>
                  <a:pt x="346" y="0"/>
                </a:lnTo>
                <a:lnTo>
                  <a:pt x="382" y="84"/>
                </a:lnTo>
                <a:lnTo>
                  <a:pt x="389" y="155"/>
                </a:lnTo>
                <a:lnTo>
                  <a:pt x="382" y="246"/>
                </a:lnTo>
                <a:lnTo>
                  <a:pt x="339" y="323"/>
                </a:lnTo>
                <a:lnTo>
                  <a:pt x="297" y="365"/>
                </a:lnTo>
                <a:lnTo>
                  <a:pt x="238" y="415"/>
                </a:lnTo>
                <a:lnTo>
                  <a:pt x="154" y="444"/>
                </a:lnTo>
                <a:lnTo>
                  <a:pt x="94" y="443"/>
                </a:lnTo>
                <a:lnTo>
                  <a:pt x="0" y="439"/>
                </a:lnTo>
                <a:close/>
              </a:path>
            </a:pathLst>
          </a:custGeom>
          <a:solidFill>
            <a:srgbClr val="FFB7FF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7" name="Oval 13"/>
          <p:cNvSpPr>
            <a:spLocks noChangeArrowheads="1"/>
          </p:cNvSpPr>
          <p:nvPr/>
        </p:nvSpPr>
        <p:spPr bwMode="auto">
          <a:xfrm>
            <a:off x="3709988" y="4495800"/>
            <a:ext cx="1112837" cy="1111250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88" name="Oval 14"/>
          <p:cNvSpPr>
            <a:spLocks noChangeArrowheads="1"/>
          </p:cNvSpPr>
          <p:nvPr/>
        </p:nvSpPr>
        <p:spPr bwMode="auto">
          <a:xfrm>
            <a:off x="5043488" y="1608138"/>
            <a:ext cx="668337" cy="66675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89" name="Oval 15"/>
          <p:cNvSpPr>
            <a:spLocks noChangeArrowheads="1"/>
          </p:cNvSpPr>
          <p:nvPr/>
        </p:nvSpPr>
        <p:spPr bwMode="auto">
          <a:xfrm>
            <a:off x="1822450" y="1608138"/>
            <a:ext cx="3222625" cy="3222625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90" name="Line 53"/>
          <p:cNvSpPr>
            <a:spLocks noChangeShapeType="1"/>
          </p:cNvSpPr>
          <p:nvPr/>
        </p:nvSpPr>
        <p:spPr bwMode="auto">
          <a:xfrm>
            <a:off x="3582988" y="3325813"/>
            <a:ext cx="1120775" cy="911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Text Box 55"/>
          <p:cNvSpPr txBox="1">
            <a:spLocks noChangeArrowheads="1"/>
          </p:cNvSpPr>
          <p:nvPr/>
        </p:nvSpPr>
        <p:spPr bwMode="auto">
          <a:xfrm>
            <a:off x="4043363" y="4716463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28692" name="Text Box 56"/>
          <p:cNvSpPr txBox="1">
            <a:spLocks noChangeArrowheads="1"/>
          </p:cNvSpPr>
          <p:nvPr/>
        </p:nvSpPr>
        <p:spPr bwMode="auto">
          <a:xfrm>
            <a:off x="2154238" y="516255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28693" name="Text Box 57"/>
          <p:cNvSpPr txBox="1">
            <a:spLocks noChangeArrowheads="1"/>
          </p:cNvSpPr>
          <p:nvPr/>
        </p:nvSpPr>
        <p:spPr bwMode="auto">
          <a:xfrm>
            <a:off x="1042988" y="1052513"/>
            <a:ext cx="31099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latin typeface="Times New Roman" pitchFamily="18" charset="0"/>
                <a:ea typeface="宋体" pitchFamily="2" charset="-122"/>
              </a:rPr>
              <a:t>uncertain database</a:t>
            </a:r>
          </a:p>
        </p:txBody>
      </p:sp>
      <p:sp>
        <p:nvSpPr>
          <p:cNvPr id="29786" name="Line 90"/>
          <p:cNvSpPr>
            <a:spLocks noChangeShapeType="1"/>
          </p:cNvSpPr>
          <p:nvPr/>
        </p:nvSpPr>
        <p:spPr bwMode="auto">
          <a:xfrm flipH="1">
            <a:off x="4067175" y="3141663"/>
            <a:ext cx="0" cy="431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87" name="Freeform 91"/>
          <p:cNvSpPr>
            <a:spLocks/>
          </p:cNvSpPr>
          <p:nvPr/>
        </p:nvSpPr>
        <p:spPr bwMode="auto">
          <a:xfrm>
            <a:off x="2044700" y="4048125"/>
            <a:ext cx="446088" cy="457200"/>
          </a:xfrm>
          <a:custGeom>
            <a:avLst/>
            <a:gdLst>
              <a:gd name="T0" fmla="*/ 0 w 281"/>
              <a:gd name="T1" fmla="*/ 17640299 h 288"/>
              <a:gd name="T2" fmla="*/ 211693370 w 281"/>
              <a:gd name="T3" fmla="*/ 0 h 288"/>
              <a:gd name="T4" fmla="*/ 372983480 w 281"/>
              <a:gd name="T5" fmla="*/ 52922490 h 288"/>
              <a:gd name="T6" fmla="*/ 549394638 w 281"/>
              <a:gd name="T7" fmla="*/ 194051205 h 288"/>
              <a:gd name="T8" fmla="*/ 655241273 w 281"/>
              <a:gd name="T9" fmla="*/ 352821825 h 288"/>
              <a:gd name="T10" fmla="*/ 708165385 w 281"/>
              <a:gd name="T11" fmla="*/ 531752148 h 288"/>
              <a:gd name="T12" fmla="*/ 708165385 w 281"/>
              <a:gd name="T13" fmla="*/ 725804891 h 288"/>
              <a:gd name="T14" fmla="*/ 531754326 w 281"/>
              <a:gd name="T15" fmla="*/ 602316493 h 288"/>
              <a:gd name="T16" fmla="*/ 390625380 w 281"/>
              <a:gd name="T17" fmla="*/ 496469976 h 288"/>
              <a:gd name="T18" fmla="*/ 246975581 w 281"/>
              <a:gd name="T19" fmla="*/ 370462117 h 288"/>
              <a:gd name="T20" fmla="*/ 123488584 w 281"/>
              <a:gd name="T21" fmla="*/ 194051205 h 288"/>
              <a:gd name="T22" fmla="*/ 0 w 281"/>
              <a:gd name="T23" fmla="*/ 17640299 h 2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81"/>
              <a:gd name="T37" fmla="*/ 0 h 288"/>
              <a:gd name="T38" fmla="*/ 281 w 281"/>
              <a:gd name="T39" fmla="*/ 288 h 28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81" h="288">
                <a:moveTo>
                  <a:pt x="0" y="7"/>
                </a:moveTo>
                <a:lnTo>
                  <a:pt x="84" y="0"/>
                </a:lnTo>
                <a:lnTo>
                  <a:pt x="148" y="21"/>
                </a:lnTo>
                <a:lnTo>
                  <a:pt x="218" y="77"/>
                </a:lnTo>
                <a:lnTo>
                  <a:pt x="260" y="140"/>
                </a:lnTo>
                <a:lnTo>
                  <a:pt x="281" y="211"/>
                </a:lnTo>
                <a:lnTo>
                  <a:pt x="281" y="288"/>
                </a:lnTo>
                <a:lnTo>
                  <a:pt x="211" y="239"/>
                </a:lnTo>
                <a:lnTo>
                  <a:pt x="155" y="197"/>
                </a:lnTo>
                <a:lnTo>
                  <a:pt x="98" y="147"/>
                </a:lnTo>
                <a:lnTo>
                  <a:pt x="49" y="77"/>
                </a:lnTo>
                <a:lnTo>
                  <a:pt x="0" y="7"/>
                </a:lnTo>
                <a:close/>
              </a:path>
            </a:pathLst>
          </a:custGeom>
          <a:solidFill>
            <a:srgbClr val="FFB7FF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88" name="Line 92"/>
          <p:cNvSpPr>
            <a:spLocks noChangeShapeType="1"/>
          </p:cNvSpPr>
          <p:nvPr/>
        </p:nvSpPr>
        <p:spPr bwMode="auto">
          <a:xfrm flipH="1">
            <a:off x="2195513" y="3573463"/>
            <a:ext cx="0" cy="431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89" name="Oval 93"/>
          <p:cNvSpPr>
            <a:spLocks noChangeArrowheads="1"/>
          </p:cNvSpPr>
          <p:nvPr/>
        </p:nvSpPr>
        <p:spPr bwMode="auto">
          <a:xfrm>
            <a:off x="3905250" y="4605338"/>
            <a:ext cx="144463" cy="14446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8698" name="Oval 94"/>
          <p:cNvSpPr>
            <a:spLocks noChangeArrowheads="1"/>
          </p:cNvSpPr>
          <p:nvPr/>
        </p:nvSpPr>
        <p:spPr bwMode="auto">
          <a:xfrm>
            <a:off x="2011363" y="1820863"/>
            <a:ext cx="2820987" cy="2794000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9791" name="Oval 95"/>
          <p:cNvSpPr>
            <a:spLocks noChangeArrowheads="1"/>
          </p:cNvSpPr>
          <p:nvPr/>
        </p:nvSpPr>
        <p:spPr bwMode="auto">
          <a:xfrm>
            <a:off x="2122488" y="4076700"/>
            <a:ext cx="144462" cy="1444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9792" name="Line 96"/>
          <p:cNvSpPr>
            <a:spLocks noChangeShapeType="1"/>
          </p:cNvSpPr>
          <p:nvPr/>
        </p:nvSpPr>
        <p:spPr bwMode="auto">
          <a:xfrm flipH="1">
            <a:off x="3976688" y="4098925"/>
            <a:ext cx="0" cy="431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93" name="Oval 97"/>
          <p:cNvSpPr>
            <a:spLocks noChangeArrowheads="1"/>
          </p:cNvSpPr>
          <p:nvPr/>
        </p:nvSpPr>
        <p:spPr bwMode="auto">
          <a:xfrm>
            <a:off x="3989388" y="3602038"/>
            <a:ext cx="144462" cy="14446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9794" name="Text Box 98"/>
          <p:cNvSpPr txBox="1">
            <a:spLocks noChangeArrowheads="1"/>
          </p:cNvSpPr>
          <p:nvPr/>
        </p:nvSpPr>
        <p:spPr bwMode="auto">
          <a:xfrm>
            <a:off x="6372225" y="1916113"/>
            <a:ext cx="24939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the nearest neighbor of query point q</a:t>
            </a:r>
            <a:r>
              <a:rPr lang="en-US" altLang="zh-CN" sz="2000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0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is</a:t>
            </a:r>
            <a:r>
              <a:rPr lang="en-US" altLang="zh-CN" sz="2000" b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:</a:t>
            </a:r>
            <a:endParaRPr lang="en-US" altLang="zh-CN" sz="2000" b="1" i="1">
              <a:solidFill>
                <a:srgbClr val="3333FF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9795" name="Text Box 99"/>
          <p:cNvSpPr txBox="1">
            <a:spLocks noChangeArrowheads="1"/>
          </p:cNvSpPr>
          <p:nvPr/>
        </p:nvSpPr>
        <p:spPr bwMode="auto">
          <a:xfrm>
            <a:off x="7451725" y="2565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29797" name="Line 101"/>
          <p:cNvSpPr>
            <a:spLocks noChangeShapeType="1"/>
          </p:cNvSpPr>
          <p:nvPr/>
        </p:nvSpPr>
        <p:spPr bwMode="auto">
          <a:xfrm flipV="1">
            <a:off x="7019925" y="2876550"/>
            <a:ext cx="1230313" cy="9525"/>
          </a:xfrm>
          <a:prstGeom prst="line">
            <a:avLst/>
          </a:prstGeom>
          <a:noFill/>
          <a:ln w="25400">
            <a:solidFill>
              <a:srgbClr val="850AA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8" name="Text Box 102"/>
          <p:cNvSpPr txBox="1">
            <a:spLocks noChangeArrowheads="1"/>
          </p:cNvSpPr>
          <p:nvPr/>
        </p:nvSpPr>
        <p:spPr bwMode="auto">
          <a:xfrm>
            <a:off x="6948488" y="2924175"/>
            <a:ext cx="1389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800" b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8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b or d</a:t>
            </a:r>
          </a:p>
        </p:txBody>
      </p:sp>
      <p:sp>
        <p:nvSpPr>
          <p:cNvPr id="29799" name="Line 103"/>
          <p:cNvSpPr>
            <a:spLocks noChangeShapeType="1"/>
          </p:cNvSpPr>
          <p:nvPr/>
        </p:nvSpPr>
        <p:spPr bwMode="auto">
          <a:xfrm>
            <a:off x="6300788" y="2863850"/>
            <a:ext cx="431800" cy="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800" name="Line 104"/>
          <p:cNvSpPr>
            <a:spLocks noChangeShapeType="1"/>
          </p:cNvSpPr>
          <p:nvPr/>
        </p:nvSpPr>
        <p:spPr bwMode="auto">
          <a:xfrm flipH="1" flipV="1">
            <a:off x="4884738" y="4337050"/>
            <a:ext cx="1558925" cy="38735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801" name="Text Box 105"/>
          <p:cNvSpPr txBox="1">
            <a:spLocks noChangeArrowheads="1"/>
          </p:cNvSpPr>
          <p:nvPr/>
        </p:nvSpPr>
        <p:spPr bwMode="auto">
          <a:xfrm>
            <a:off x="6227763" y="4292600"/>
            <a:ext cx="24939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with maximum possible distance from q to a</a:t>
            </a:r>
          </a:p>
        </p:txBody>
      </p:sp>
      <p:sp>
        <p:nvSpPr>
          <p:cNvPr id="29802" name="Line 106"/>
          <p:cNvSpPr>
            <a:spLocks noChangeShapeType="1"/>
          </p:cNvSpPr>
          <p:nvPr/>
        </p:nvSpPr>
        <p:spPr bwMode="auto">
          <a:xfrm flipV="1">
            <a:off x="7031038" y="3222625"/>
            <a:ext cx="1223962" cy="11113"/>
          </a:xfrm>
          <a:prstGeom prst="line">
            <a:avLst/>
          </a:prstGeom>
          <a:noFill/>
          <a:ln w="25400">
            <a:solidFill>
              <a:srgbClr val="850AA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803" name="Text Box 107"/>
          <p:cNvSpPr txBox="1">
            <a:spLocks noChangeArrowheads="1"/>
          </p:cNvSpPr>
          <p:nvPr/>
        </p:nvSpPr>
        <p:spPr bwMode="auto">
          <a:xfrm>
            <a:off x="7235825" y="3357563"/>
            <a:ext cx="717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b</a:t>
            </a:r>
            <a:r>
              <a:rPr lang="en-US" altLang="zh-CN" sz="2800" b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,</a:t>
            </a:r>
            <a:r>
              <a:rPr lang="en-US" altLang="zh-CN" sz="28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 d</a:t>
            </a:r>
          </a:p>
        </p:txBody>
      </p:sp>
      <p:sp>
        <p:nvSpPr>
          <p:cNvPr id="29804" name="Line 108"/>
          <p:cNvSpPr>
            <a:spLocks noChangeShapeType="1"/>
          </p:cNvSpPr>
          <p:nvPr/>
        </p:nvSpPr>
        <p:spPr bwMode="auto">
          <a:xfrm>
            <a:off x="1692275" y="3573463"/>
            <a:ext cx="430213" cy="4318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805" name="Text Box 109"/>
          <p:cNvSpPr txBox="1">
            <a:spLocks noChangeArrowheads="1"/>
          </p:cNvSpPr>
          <p:nvPr/>
        </p:nvSpPr>
        <p:spPr bwMode="auto">
          <a:xfrm>
            <a:off x="179388" y="2349500"/>
            <a:ext cx="1873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000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object d has probability of being NN</a:t>
            </a:r>
            <a:r>
              <a:rPr lang="en-US" altLang="zh-CN" sz="2000" b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 &gt; </a:t>
            </a:r>
            <a:r>
              <a:rPr lang="en-US" altLang="zh-CN" sz="2000" b="1" i="1">
                <a:solidFill>
                  <a:srgbClr val="FF00FF"/>
                </a:solidFill>
                <a:latin typeface="Symbol" pitchFamily="18" charset="2"/>
                <a:ea typeface="宋体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48148E-6 L 0.01684 -0.01528 L 0.0316 -0.02106 L 0.0474 -0.02106 L 0.06302 -0.01042 L 0.07101 -1.48148E-6 L 0.06684 0.02361 L 0.05712 0.04005 L 0.05104 0.05625 L 0.02379 0.08403 L 0.01129 0.09607 L -0.00694 0.07338 L -0.00989 0.04653 L -0.01232 0.02847 L -0.00868 0.01065 L 0.0283 -0.00301 L 0.04306 -0.00625 C 0.04445 -0.00417 0.04653 -0.00254 0.0474 -1.48148E-6 C 0.04792 0.00162 0.04705 0.00347 0.0467 0.00509 C 0.04636 0.00718 0.04688 0.01042 0.04549 0.01158 C 0.04271 0.01412 0.03577 0.01482 0.03577 0.01505 C 0.03073 0.01945 0.02726 0.01991 0.02101 0.0213 C 0.01771 0.02431 0.01337 0.02477 0.01007 0.02778 C 0.00174 0.03519 0.00556 0.03287 -0.00086 0.03611 C -0.00173 0.03773 -0.00277 0.03912 -0.0033 0.04097 C -0.00434 0.04398 -0.00573 0.0507 -0.00573 0.05093 C -0.00034 0.06134 0.00434 0.05671 0.01493 0.05556 C 0.01841 0.05093 0.02344 0.04144 0.0283 0.03935 C 0.03021 0.03171 0.03368 0.02871 0.03941 0.02616 C 0.04184 0.02662 0.04479 0.0257 0.0467 0.02778 C 0.05018 0.03148 0.04375 0.03333 0.04184 0.03426 C 0.03785 0.03982 0.03368 0.04352 0.0283 0.04583 C 0.02587 0.04792 0.02344 0.05023 0.02101 0.05232 C 0.01979 0.05347 0.01962 0.05579 0.01858 0.05718 C 0.01754 0.05857 0.01615 0.05926 0.01493 0.06042 C 0.01216 0.07176 0.01007 0.06898 0.01615 0.07176 C 0.01858 0.0713 0.02118 0.07107 0.02344 0.07014 C 0.029 0.06759 0.0224 0.08195 0.029 0.07894 C 0.03768 0.06273 0.04445 0.05718 0.04861 0.05139 " pathEditMode="relative" rAng="0" ptsTypes="AAAAAAAAAAAAAAAAffffffffffffffffffffffA">
                                      <p:cBhvr>
                                        <p:cTn id="26" dur="5000" fill="hold"/>
                                        <p:tgtEl>
                                          <p:spTgt spid="29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61 0.05138 L 0.05642 0.04097 L 0.06441 0.03055 L 0.07222 0.0199 L 0.07222 0.04097 L 0.06441 0.06203 L 0.05225 0.08865 L 0.025 0.09351 L 0.05833 0.06921 " pathEditMode="relative" rAng="0" ptsTypes="AAAAAAAAA">
                                      <p:cBhvr>
                                        <p:cTn id="39" dur="2000" fill="hold"/>
                                        <p:tgtEl>
                                          <p:spTgt spid="29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297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50AA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1111E-6 -2.96296E-6 L -3.61111E-6 0.0507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29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3 0.06921 C 0.06076 0.06921 0.06163 0.075 0.06441 0.07824 C 0.06684 0.08102 0.07118 0.08542 0.07344 0.0882 " pathEditMode="fixed" rAng="0" ptsTypes="faf">
                                      <p:cBhvr>
                                        <p:cTn id="56" dur="2000" fill="hold"/>
                                        <p:tgtEl>
                                          <p:spTgt spid="29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2000" fill="hold"/>
                                        <p:tgtEl>
                                          <p:spTgt spid="297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50AA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1111E-6 0.0507 L -3.61111E-6 0.1138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9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6" grpId="0" animBg="1"/>
      <p:bldP spid="29786" grpId="0" animBg="1"/>
      <p:bldP spid="29786" grpId="1" animBg="1"/>
      <p:bldP spid="29787" grpId="0" animBg="1"/>
      <p:bldP spid="29788" grpId="0" animBg="1"/>
      <p:bldP spid="29788" grpId="1" animBg="1"/>
      <p:bldP spid="29789" grpId="0" animBg="1"/>
      <p:bldP spid="29791" grpId="0" animBg="1"/>
      <p:bldP spid="29792" grpId="0" animBg="1"/>
      <p:bldP spid="29792" grpId="1" animBg="1"/>
      <p:bldP spid="29793" grpId="0" animBg="1"/>
      <p:bldP spid="29793" grpId="1" animBg="1"/>
      <p:bldP spid="29793" grpId="2" animBg="1"/>
      <p:bldP spid="29793" grpId="3" animBg="1"/>
      <p:bldP spid="29794" grpId="0"/>
      <p:bldP spid="29795" grpId="0"/>
      <p:bldP spid="29795" grpId="1"/>
      <p:bldP spid="29797" grpId="0" animBg="1"/>
      <p:bldP spid="29798" grpId="0"/>
      <p:bldP spid="29798" grpId="1"/>
      <p:bldP spid="29799" grpId="0" animBg="1"/>
      <p:bldP spid="29799" grpId="1" animBg="1"/>
      <p:bldP spid="29799" grpId="2" animBg="1"/>
      <p:bldP spid="29800" grpId="0" animBg="1"/>
      <p:bldP spid="29801" grpId="0"/>
      <p:bldP spid="29802" grpId="0" animBg="1"/>
      <p:bldP spid="29803" grpId="0"/>
      <p:bldP spid="29804" grpId="0" animBg="1"/>
      <p:bldP spid="2980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9F94B-A897-4104-BD01-FDD3D2EF1BCA}" type="slidenum">
              <a:rPr lang="en-US" altLang="en-US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Example (Nearest Neighbor Search)</a:t>
            </a:r>
            <a:endParaRPr lang="en-US" i="1" smtClean="0">
              <a:latin typeface="Times New Roman" pitchFamily="18" charset="0"/>
            </a:endParaRPr>
          </a:p>
        </p:txBody>
      </p:sp>
      <p:sp>
        <p:nvSpPr>
          <p:cNvPr id="29700" name="Oval 3"/>
          <p:cNvSpPr>
            <a:spLocks noChangeArrowheads="1"/>
          </p:cNvSpPr>
          <p:nvPr/>
        </p:nvSpPr>
        <p:spPr bwMode="auto">
          <a:xfrm>
            <a:off x="2124075" y="24225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1836738" y="19907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9702" name="Oval 5"/>
          <p:cNvSpPr>
            <a:spLocks noChangeArrowheads="1"/>
          </p:cNvSpPr>
          <p:nvPr/>
        </p:nvSpPr>
        <p:spPr bwMode="auto">
          <a:xfrm>
            <a:off x="1474788" y="1774825"/>
            <a:ext cx="1512887" cy="1512888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6"/>
          <p:cNvSpPr>
            <a:spLocks noChangeArrowheads="1"/>
          </p:cNvSpPr>
          <p:nvPr/>
        </p:nvSpPr>
        <p:spPr bwMode="auto">
          <a:xfrm>
            <a:off x="2843213" y="278288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Oval 7"/>
          <p:cNvSpPr>
            <a:spLocks noChangeArrowheads="1"/>
          </p:cNvSpPr>
          <p:nvPr/>
        </p:nvSpPr>
        <p:spPr bwMode="auto">
          <a:xfrm>
            <a:off x="1619250" y="386238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Oval 8"/>
          <p:cNvSpPr>
            <a:spLocks noChangeArrowheads="1"/>
          </p:cNvSpPr>
          <p:nvPr/>
        </p:nvSpPr>
        <p:spPr bwMode="auto">
          <a:xfrm>
            <a:off x="3492500" y="163988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Oval 9"/>
          <p:cNvSpPr>
            <a:spLocks noChangeArrowheads="1"/>
          </p:cNvSpPr>
          <p:nvPr/>
        </p:nvSpPr>
        <p:spPr bwMode="auto">
          <a:xfrm>
            <a:off x="2700338" y="35750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2339975" y="2600325"/>
            <a:ext cx="503238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Oval 11"/>
          <p:cNvSpPr>
            <a:spLocks noChangeArrowheads="1"/>
          </p:cNvSpPr>
          <p:nvPr/>
        </p:nvSpPr>
        <p:spPr bwMode="auto">
          <a:xfrm>
            <a:off x="1258888" y="3070225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Rectangle 12"/>
          <p:cNvSpPr>
            <a:spLocks noChangeArrowheads="1"/>
          </p:cNvSpPr>
          <p:nvPr/>
        </p:nvSpPr>
        <p:spPr bwMode="auto">
          <a:xfrm>
            <a:off x="684213" y="1125538"/>
            <a:ext cx="3311525" cy="32400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Text Box 13"/>
          <p:cNvSpPr txBox="1">
            <a:spLocks noChangeArrowheads="1"/>
          </p:cNvSpPr>
          <p:nvPr/>
        </p:nvSpPr>
        <p:spPr bwMode="auto">
          <a:xfrm>
            <a:off x="3132138" y="26384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9711" name="Text Box 14"/>
          <p:cNvSpPr txBox="1">
            <a:spLocks noChangeArrowheads="1"/>
          </p:cNvSpPr>
          <p:nvPr/>
        </p:nvSpPr>
        <p:spPr bwMode="auto">
          <a:xfrm>
            <a:off x="2987675" y="34305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9712" name="Text Box 15"/>
          <p:cNvSpPr txBox="1">
            <a:spLocks noChangeArrowheads="1"/>
          </p:cNvSpPr>
          <p:nvPr/>
        </p:nvSpPr>
        <p:spPr bwMode="auto">
          <a:xfrm>
            <a:off x="1908175" y="3789363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9713" name="Text Box 16"/>
          <p:cNvSpPr txBox="1">
            <a:spLocks noChangeArrowheads="1"/>
          </p:cNvSpPr>
          <p:nvPr/>
        </p:nvSpPr>
        <p:spPr bwMode="auto">
          <a:xfrm>
            <a:off x="900113" y="2997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9714" name="Text Box 17"/>
          <p:cNvSpPr txBox="1">
            <a:spLocks noChangeArrowheads="1"/>
          </p:cNvSpPr>
          <p:nvPr/>
        </p:nvSpPr>
        <p:spPr bwMode="auto">
          <a:xfrm>
            <a:off x="3348038" y="1198563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20498" name="Oval 18"/>
          <p:cNvSpPr>
            <a:spLocks noChangeArrowheads="1"/>
          </p:cNvSpPr>
          <p:nvPr/>
        </p:nvSpPr>
        <p:spPr bwMode="auto">
          <a:xfrm>
            <a:off x="6299200" y="24225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084888" y="19907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0500" name="Oval 20"/>
          <p:cNvSpPr>
            <a:spLocks noChangeArrowheads="1"/>
          </p:cNvSpPr>
          <p:nvPr/>
        </p:nvSpPr>
        <p:spPr bwMode="auto">
          <a:xfrm>
            <a:off x="5894388" y="2016125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Oval 21"/>
          <p:cNvSpPr>
            <a:spLocks noChangeArrowheads="1"/>
          </p:cNvSpPr>
          <p:nvPr/>
        </p:nvSpPr>
        <p:spPr bwMode="auto">
          <a:xfrm>
            <a:off x="5434013" y="3070225"/>
            <a:ext cx="433387" cy="43338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4859338" y="112553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7307263" y="29241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5148263" y="2997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7235825" y="119697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29723" name="Line 26"/>
          <p:cNvSpPr>
            <a:spLocks noChangeShapeType="1"/>
          </p:cNvSpPr>
          <p:nvPr/>
        </p:nvSpPr>
        <p:spPr bwMode="auto">
          <a:xfrm>
            <a:off x="2268538" y="2638425"/>
            <a:ext cx="477837" cy="930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24" name="Line 27"/>
          <p:cNvSpPr>
            <a:spLocks noChangeShapeType="1"/>
          </p:cNvSpPr>
          <p:nvPr/>
        </p:nvSpPr>
        <p:spPr bwMode="auto">
          <a:xfrm flipH="1">
            <a:off x="1763713" y="2638425"/>
            <a:ext cx="43180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25" name="Line 28"/>
          <p:cNvSpPr>
            <a:spLocks noChangeShapeType="1"/>
          </p:cNvSpPr>
          <p:nvPr/>
        </p:nvSpPr>
        <p:spPr bwMode="auto">
          <a:xfrm flipH="1">
            <a:off x="1476375" y="2593975"/>
            <a:ext cx="669925" cy="547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Line 29"/>
          <p:cNvSpPr>
            <a:spLocks noChangeShapeType="1"/>
          </p:cNvSpPr>
          <p:nvPr/>
        </p:nvSpPr>
        <p:spPr bwMode="auto">
          <a:xfrm flipV="1">
            <a:off x="2343150" y="1804988"/>
            <a:ext cx="1176338" cy="67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510" name="Oval 30"/>
          <p:cNvSpPr>
            <a:spLocks noChangeArrowheads="1"/>
          </p:cNvSpPr>
          <p:nvPr/>
        </p:nvSpPr>
        <p:spPr bwMode="auto">
          <a:xfrm>
            <a:off x="5508625" y="3717925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1" name="Oval 31"/>
          <p:cNvSpPr>
            <a:spLocks noChangeArrowheads="1"/>
          </p:cNvSpPr>
          <p:nvPr/>
        </p:nvSpPr>
        <p:spPr bwMode="auto">
          <a:xfrm>
            <a:off x="6732588" y="2709863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2" name="Oval 32"/>
          <p:cNvSpPr>
            <a:spLocks noChangeArrowheads="1"/>
          </p:cNvSpPr>
          <p:nvPr/>
        </p:nvSpPr>
        <p:spPr bwMode="auto">
          <a:xfrm>
            <a:off x="6588125" y="3357563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3" name="Oval 33"/>
          <p:cNvSpPr>
            <a:spLocks noChangeArrowheads="1"/>
          </p:cNvSpPr>
          <p:nvPr/>
        </p:nvSpPr>
        <p:spPr bwMode="auto">
          <a:xfrm>
            <a:off x="7451725" y="1485900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5364163" y="148590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5"/>
          <p:cNvSpPr>
            <a:spLocks noChangeShapeType="1"/>
          </p:cNvSpPr>
          <p:nvPr/>
        </p:nvSpPr>
        <p:spPr bwMode="auto">
          <a:xfrm>
            <a:off x="808038" y="5097463"/>
            <a:ext cx="3095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9733" name="Oval 36"/>
          <p:cNvSpPr>
            <a:spLocks noChangeArrowheads="1"/>
          </p:cNvSpPr>
          <p:nvPr/>
        </p:nvSpPr>
        <p:spPr bwMode="auto">
          <a:xfrm>
            <a:off x="693738" y="49958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Text Box 37"/>
          <p:cNvSpPr txBox="1">
            <a:spLocks noChangeArrowheads="1"/>
          </p:cNvSpPr>
          <p:nvPr/>
        </p:nvSpPr>
        <p:spPr bwMode="auto">
          <a:xfrm>
            <a:off x="592138" y="5168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9735" name="Oval 38"/>
          <p:cNvSpPr>
            <a:spLocks noChangeArrowheads="1"/>
          </p:cNvSpPr>
          <p:nvPr/>
        </p:nvSpPr>
        <p:spPr bwMode="auto">
          <a:xfrm>
            <a:off x="1239838" y="50244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6" name="Text Box 39"/>
          <p:cNvSpPr txBox="1">
            <a:spLocks noChangeArrowheads="1"/>
          </p:cNvSpPr>
          <p:nvPr/>
        </p:nvSpPr>
        <p:spPr bwMode="auto">
          <a:xfrm>
            <a:off x="1168400" y="5168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9737" name="Oval 40"/>
          <p:cNvSpPr>
            <a:spLocks noChangeArrowheads="1"/>
          </p:cNvSpPr>
          <p:nvPr/>
        </p:nvSpPr>
        <p:spPr bwMode="auto">
          <a:xfrm>
            <a:off x="1619250" y="5013325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8" name="Text Box 41"/>
          <p:cNvSpPr txBox="1">
            <a:spLocks noChangeArrowheads="1"/>
          </p:cNvSpPr>
          <p:nvPr/>
        </p:nvSpPr>
        <p:spPr bwMode="auto">
          <a:xfrm>
            <a:off x="1528763" y="5168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9739" name="Oval 42"/>
          <p:cNvSpPr>
            <a:spLocks noChangeArrowheads="1"/>
          </p:cNvSpPr>
          <p:nvPr/>
        </p:nvSpPr>
        <p:spPr bwMode="auto">
          <a:xfrm>
            <a:off x="1889125" y="50244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0" name="Text Box 43"/>
          <p:cNvSpPr txBox="1">
            <a:spLocks noChangeArrowheads="1"/>
          </p:cNvSpPr>
          <p:nvPr/>
        </p:nvSpPr>
        <p:spPr bwMode="auto">
          <a:xfrm>
            <a:off x="1816100" y="51689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9741" name="Oval 44"/>
          <p:cNvSpPr>
            <a:spLocks noChangeArrowheads="1"/>
          </p:cNvSpPr>
          <p:nvPr/>
        </p:nvSpPr>
        <p:spPr bwMode="auto">
          <a:xfrm>
            <a:off x="2176463" y="50244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2" name="Text Box 45"/>
          <p:cNvSpPr txBox="1">
            <a:spLocks noChangeArrowheads="1"/>
          </p:cNvSpPr>
          <p:nvPr/>
        </p:nvSpPr>
        <p:spPr bwMode="auto">
          <a:xfrm>
            <a:off x="2105025" y="51689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9743" name="Oval 46"/>
          <p:cNvSpPr>
            <a:spLocks noChangeArrowheads="1"/>
          </p:cNvSpPr>
          <p:nvPr/>
        </p:nvSpPr>
        <p:spPr bwMode="auto">
          <a:xfrm>
            <a:off x="2536825" y="5024438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4" name="Text Box 47"/>
          <p:cNvSpPr txBox="1">
            <a:spLocks noChangeArrowheads="1"/>
          </p:cNvSpPr>
          <p:nvPr/>
        </p:nvSpPr>
        <p:spPr bwMode="auto">
          <a:xfrm>
            <a:off x="2465388" y="516890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20528" name="Line 48"/>
          <p:cNvSpPr>
            <a:spLocks noChangeShapeType="1"/>
          </p:cNvSpPr>
          <p:nvPr/>
        </p:nvSpPr>
        <p:spPr bwMode="auto">
          <a:xfrm>
            <a:off x="5005388" y="4583113"/>
            <a:ext cx="3095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529" name="Oval 49"/>
          <p:cNvSpPr>
            <a:spLocks noChangeArrowheads="1"/>
          </p:cNvSpPr>
          <p:nvPr/>
        </p:nvSpPr>
        <p:spPr bwMode="auto">
          <a:xfrm>
            <a:off x="4891088" y="44815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4789488" y="46545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5292725" y="44370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5580063" y="47974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0533" name="Text Box 53"/>
          <p:cNvSpPr txBox="1">
            <a:spLocks noChangeArrowheads="1"/>
          </p:cNvSpPr>
          <p:nvPr/>
        </p:nvSpPr>
        <p:spPr bwMode="auto">
          <a:xfrm>
            <a:off x="5940425" y="5157788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0534" name="Text Box 54"/>
          <p:cNvSpPr txBox="1">
            <a:spLocks noChangeArrowheads="1"/>
          </p:cNvSpPr>
          <p:nvPr/>
        </p:nvSpPr>
        <p:spPr bwMode="auto">
          <a:xfrm>
            <a:off x="6372225" y="546735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0535" name="Text Box 55"/>
          <p:cNvSpPr txBox="1">
            <a:spLocks noChangeArrowheads="1"/>
          </p:cNvSpPr>
          <p:nvPr/>
        </p:nvSpPr>
        <p:spPr bwMode="auto">
          <a:xfrm>
            <a:off x="6013450" y="5805488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5221288" y="4510088"/>
            <a:ext cx="574675" cy="157162"/>
            <a:chOff x="3334" y="3113"/>
            <a:chExt cx="362" cy="99"/>
          </a:xfrm>
        </p:grpSpPr>
        <p:sp>
          <p:nvSpPr>
            <p:cNvPr id="29786" name="Line 5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7" name="Line 5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8" name="Line 5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5580063" y="4797425"/>
            <a:ext cx="433387" cy="157163"/>
            <a:chOff x="3334" y="3113"/>
            <a:chExt cx="362" cy="99"/>
          </a:xfrm>
        </p:grpSpPr>
        <p:sp>
          <p:nvSpPr>
            <p:cNvPr id="29783" name="Line 6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4" name="Line 6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5" name="Line 6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44" name="Line 64"/>
          <p:cNvSpPr>
            <a:spLocks noChangeShapeType="1"/>
          </p:cNvSpPr>
          <p:nvPr/>
        </p:nvSpPr>
        <p:spPr bwMode="auto">
          <a:xfrm flipV="1">
            <a:off x="6013450" y="4581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5" name="Line 65"/>
          <p:cNvSpPr>
            <a:spLocks noChangeShapeType="1"/>
          </p:cNvSpPr>
          <p:nvPr/>
        </p:nvSpPr>
        <p:spPr bwMode="auto">
          <a:xfrm flipV="1">
            <a:off x="5580063" y="45815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5653088" y="5157788"/>
            <a:ext cx="863600" cy="157162"/>
            <a:chOff x="3334" y="3113"/>
            <a:chExt cx="362" cy="99"/>
          </a:xfrm>
        </p:grpSpPr>
        <p:sp>
          <p:nvSpPr>
            <p:cNvPr id="29780" name="Line 6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1" name="Line 6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82" name="Line 6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50" name="Line 70"/>
          <p:cNvSpPr>
            <a:spLocks noChangeShapeType="1"/>
          </p:cNvSpPr>
          <p:nvPr/>
        </p:nvSpPr>
        <p:spPr bwMode="auto">
          <a:xfrm flipV="1">
            <a:off x="5653088" y="4611688"/>
            <a:ext cx="9525" cy="546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1" name="Line 71"/>
          <p:cNvSpPr>
            <a:spLocks noChangeShapeType="1"/>
          </p:cNvSpPr>
          <p:nvPr/>
        </p:nvSpPr>
        <p:spPr bwMode="auto">
          <a:xfrm flipV="1">
            <a:off x="6516688" y="4581525"/>
            <a:ext cx="9525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60" name="Text Box 72"/>
          <p:cNvSpPr txBox="1">
            <a:spLocks noChangeArrowheads="1"/>
          </p:cNvSpPr>
          <p:nvPr/>
        </p:nvSpPr>
        <p:spPr bwMode="auto">
          <a:xfrm>
            <a:off x="2916238" y="5157788"/>
            <a:ext cx="1493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Times New Roman" pitchFamily="18" charset="0"/>
              </a:rPr>
              <a:t>distance to q</a:t>
            </a: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6229350" y="5516563"/>
            <a:ext cx="576263" cy="157162"/>
            <a:chOff x="3334" y="3113"/>
            <a:chExt cx="362" cy="99"/>
          </a:xfrm>
        </p:grpSpPr>
        <p:sp>
          <p:nvSpPr>
            <p:cNvPr id="29777" name="Line 74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8" name="Line 75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9" name="Line 76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57" name="Line 77"/>
          <p:cNvSpPr>
            <a:spLocks noChangeShapeType="1"/>
          </p:cNvSpPr>
          <p:nvPr/>
        </p:nvSpPr>
        <p:spPr bwMode="auto">
          <a:xfrm flipV="1">
            <a:off x="6229350" y="45815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8" name="Line 78"/>
          <p:cNvSpPr>
            <a:spLocks noChangeShapeType="1"/>
          </p:cNvSpPr>
          <p:nvPr/>
        </p:nvSpPr>
        <p:spPr bwMode="auto">
          <a:xfrm flipV="1">
            <a:off x="6805613" y="45815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9" name="Text Box 79"/>
          <p:cNvSpPr txBox="1">
            <a:spLocks noChangeArrowheads="1"/>
          </p:cNvSpPr>
          <p:nvPr/>
        </p:nvSpPr>
        <p:spPr bwMode="auto">
          <a:xfrm>
            <a:off x="7092950" y="4652963"/>
            <a:ext cx="1493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Times New Roman" pitchFamily="18" charset="0"/>
              </a:rPr>
              <a:t>distance to q</a:t>
            </a:r>
          </a:p>
        </p:txBody>
      </p: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5940425" y="5876925"/>
            <a:ext cx="431800" cy="142875"/>
            <a:chOff x="3334" y="3113"/>
            <a:chExt cx="362" cy="99"/>
          </a:xfrm>
        </p:grpSpPr>
        <p:sp>
          <p:nvSpPr>
            <p:cNvPr id="29774" name="Line 8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5" name="Line 8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6" name="Line 8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64" name="Line 84"/>
          <p:cNvSpPr>
            <a:spLocks noChangeShapeType="1"/>
          </p:cNvSpPr>
          <p:nvPr/>
        </p:nvSpPr>
        <p:spPr bwMode="auto">
          <a:xfrm flipV="1">
            <a:off x="5940425" y="45815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5" name="Line 85"/>
          <p:cNvSpPr>
            <a:spLocks noChangeShapeType="1"/>
          </p:cNvSpPr>
          <p:nvPr/>
        </p:nvSpPr>
        <p:spPr bwMode="auto">
          <a:xfrm flipV="1">
            <a:off x="6372225" y="45815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6" name="Line 86"/>
          <p:cNvSpPr>
            <a:spLocks noChangeShapeType="1"/>
          </p:cNvSpPr>
          <p:nvPr/>
        </p:nvSpPr>
        <p:spPr bwMode="auto">
          <a:xfrm>
            <a:off x="6505575" y="259873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567" name="Line 87"/>
          <p:cNvSpPr>
            <a:spLocks noChangeShapeType="1"/>
          </p:cNvSpPr>
          <p:nvPr/>
        </p:nvSpPr>
        <p:spPr bwMode="auto">
          <a:xfrm>
            <a:off x="6804025" y="2852738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568" name="Text Box 88"/>
          <p:cNvSpPr txBox="1">
            <a:spLocks noChangeArrowheads="1"/>
          </p:cNvSpPr>
          <p:nvPr/>
        </p:nvSpPr>
        <p:spPr bwMode="auto">
          <a:xfrm>
            <a:off x="6804025" y="35004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0569" name="Text Box 89"/>
          <p:cNvSpPr txBox="1">
            <a:spLocks noChangeArrowheads="1"/>
          </p:cNvSpPr>
          <p:nvPr/>
        </p:nvSpPr>
        <p:spPr bwMode="auto">
          <a:xfrm>
            <a:off x="5580063" y="3789363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9772" name="Text Box 90"/>
          <p:cNvSpPr txBox="1">
            <a:spLocks noChangeArrowheads="1"/>
          </p:cNvSpPr>
          <p:nvPr/>
        </p:nvSpPr>
        <p:spPr bwMode="auto">
          <a:xfrm>
            <a:off x="755650" y="1125538"/>
            <a:ext cx="221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Times New Roman" pitchFamily="18" charset="0"/>
              </a:rPr>
              <a:t>traditional database</a:t>
            </a:r>
          </a:p>
        </p:txBody>
      </p:sp>
      <p:sp>
        <p:nvSpPr>
          <p:cNvPr id="20571" name="Text Box 91"/>
          <p:cNvSpPr txBox="1">
            <a:spLocks noChangeArrowheads="1"/>
          </p:cNvSpPr>
          <p:nvPr/>
        </p:nvSpPr>
        <p:spPr bwMode="auto">
          <a:xfrm>
            <a:off x="4859338" y="112553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Times New Roman" pitchFamily="18" charset="0"/>
              </a:rPr>
              <a:t>uncertain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8" grpId="0" animBg="1"/>
      <p:bldP spid="20499" grpId="0"/>
      <p:bldP spid="20500" grpId="0" animBg="1"/>
      <p:bldP spid="20501" grpId="0" animBg="1"/>
      <p:bldP spid="20502" grpId="0" animBg="1"/>
      <p:bldP spid="20503" grpId="0"/>
      <p:bldP spid="20504" grpId="0"/>
      <p:bldP spid="20505" grpId="0"/>
      <p:bldP spid="20510" grpId="0" animBg="1"/>
      <p:bldP spid="20511" grpId="0" animBg="1"/>
      <p:bldP spid="20512" grpId="0" animBg="1"/>
      <p:bldP spid="20513" grpId="0" animBg="1"/>
      <p:bldP spid="20514" grpId="0" animBg="1"/>
      <p:bldP spid="20528" grpId="0" animBg="1"/>
      <p:bldP spid="20529" grpId="0" animBg="1"/>
      <p:bldP spid="20530" grpId="0"/>
      <p:bldP spid="20531" grpId="0"/>
      <p:bldP spid="20532" grpId="0"/>
      <p:bldP spid="20533" grpId="0"/>
      <p:bldP spid="20534" grpId="0"/>
      <p:bldP spid="20535" grpId="0"/>
      <p:bldP spid="20544" grpId="0" animBg="1"/>
      <p:bldP spid="20545" grpId="0" animBg="1"/>
      <p:bldP spid="20550" grpId="0" animBg="1"/>
      <p:bldP spid="20551" grpId="0" animBg="1"/>
      <p:bldP spid="20557" grpId="0" animBg="1"/>
      <p:bldP spid="20558" grpId="0" animBg="1"/>
      <p:bldP spid="20559" grpId="0"/>
      <p:bldP spid="20564" grpId="0" animBg="1"/>
      <p:bldP spid="20565" grpId="0" animBg="1"/>
      <p:bldP spid="20566" grpId="0" animBg="1"/>
      <p:bldP spid="20567" grpId="0" animBg="1"/>
      <p:bldP spid="20568" grpId="0"/>
      <p:bldP spid="20569" grpId="0"/>
      <p:bldP spid="205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1097E-A8F9-470F-AD4D-B4F3E3A8F328}" type="slidenum">
              <a:rPr lang="en-US" altLang="en-US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800" smtClean="0">
                <a:latin typeface="Times New Roman" pitchFamily="18" charset="0"/>
                <a:ea typeface="宋体" pitchFamily="2" charset="-122"/>
              </a:rPr>
              <a:t>Probabilistic Nearest Neighbor Query</a:t>
            </a:r>
          </a:p>
        </p:txBody>
      </p:sp>
      <p:sp>
        <p:nvSpPr>
          <p:cNvPr id="3072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Given 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 query point 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, 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an uncertain database 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D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, and 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 probabilistic threshold </a:t>
            </a:r>
            <a:r>
              <a:rPr lang="en-US" altLang="zh-CN" sz="2200" i="1" dirty="0" smtClean="0">
                <a:latin typeface="Symbol" pitchFamily="18" charset="2"/>
                <a:ea typeface="宋体" pitchFamily="2" charset="-122"/>
              </a:rPr>
              <a:t>a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 </a:t>
            </a:r>
          </a:p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A </a:t>
            </a:r>
            <a:r>
              <a:rPr lang="en-US" altLang="zh-CN" sz="2600" b="1" i="1" u="sng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probabilistic nearest neighbor</a:t>
            </a:r>
            <a:r>
              <a:rPr lang="en-US" altLang="zh-CN" sz="2600" b="1" u="sng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(PNN) query retrieves all the uncertain objects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in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 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that are nearest neighbors of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q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with probability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</a:t>
            </a:r>
            <a:r>
              <a:rPr lang="en-US" altLang="zh-CN" sz="2600" baseline="-250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PNN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(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q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,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 greater than </a:t>
            </a:r>
            <a:r>
              <a:rPr lang="en-US" altLang="zh-CN" sz="2600" i="1" dirty="0" smtClean="0">
                <a:latin typeface="Symbol" pitchFamily="18" charset="2"/>
                <a:ea typeface="宋体" pitchFamily="2" charset="-122"/>
                <a:cs typeface="Times New Roman" pitchFamily="18" charset="0"/>
              </a:rPr>
              <a:t>a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, that is,</a:t>
            </a:r>
          </a:p>
          <a:p>
            <a:pPr algn="just" eaLnBrk="1" hangingPunct="1"/>
            <a:endParaRPr lang="en-US" altLang="zh-CN" sz="2600" dirty="0" smtClean="0">
              <a:latin typeface="Times New Roman" pitchFamily="18" charset="0"/>
              <a:ea typeface="宋体" pitchFamily="2" charset="-122"/>
            </a:endParaRPr>
          </a:p>
          <a:p>
            <a:pPr algn="just" eaLnBrk="1" hangingPunct="1"/>
            <a:endParaRPr lang="en-US" altLang="zh-CN" sz="2600" dirty="0" smtClean="0">
              <a:latin typeface="Times New Roman" pitchFamily="18" charset="0"/>
              <a:ea typeface="宋体" pitchFamily="2" charset="-122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    where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sz="2600" baseline="-25000" dirty="0" smtClean="0">
                <a:latin typeface="Times New Roman" pitchFamily="18" charset="0"/>
                <a:ea typeface="宋体" pitchFamily="2" charset="-122"/>
              </a:rPr>
              <a:t>1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 and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r</a:t>
            </a:r>
            <a:r>
              <a:rPr lang="en-US" altLang="zh-CN" sz="2600" baseline="-25000" dirty="0" smtClean="0">
                <a:latin typeface="Times New Roman" pitchFamily="18" charset="0"/>
                <a:ea typeface="宋体" pitchFamily="2" charset="-122"/>
              </a:rPr>
              <a:t>2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 are the minimum and maximum distances from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 to object 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, respectively</a:t>
            </a:r>
          </a:p>
          <a:p>
            <a:pPr algn="just" eaLnBrk="1" hangingPunct="1"/>
            <a:endParaRPr lang="en-US" altLang="zh-CN" sz="2600" i="1" dirty="0" smtClean="0">
              <a:latin typeface="Symbol" pitchFamily="18" charset="2"/>
              <a:ea typeface="宋体" pitchFamily="2" charset="-122"/>
            </a:endParaRPr>
          </a:p>
        </p:txBody>
      </p:sp>
      <p:pic>
        <p:nvPicPr>
          <p:cNvPr id="3072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267200"/>
            <a:ext cx="76327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4965700"/>
            <a:ext cx="10795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563938" y="4389438"/>
            <a:ext cx="1966912" cy="647700"/>
          </a:xfrm>
          <a:prstGeom prst="rect">
            <a:avLst/>
          </a:prstGeom>
          <a:solidFill>
            <a:srgbClr val="FF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5597525" y="4389438"/>
            <a:ext cx="2503488" cy="647700"/>
          </a:xfrm>
          <a:prstGeom prst="rect">
            <a:avLst/>
          </a:prstGeom>
          <a:solidFill>
            <a:srgbClr val="0000FF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animBg="1"/>
      <p:bldP spid="205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B3BEB-AA08-45B2-BADE-DEBBF4297B1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itchFamily="18" charset="0"/>
                <a:ea typeface="宋体" pitchFamily="2" charset="-122"/>
              </a:rPr>
              <a:t>Four Phases of </a:t>
            </a:r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PNNQ Processing</a:t>
            </a:r>
            <a:endParaRPr lang="en-US" altLang="zh-CN" dirty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altLang="zh-CN" b="1">
              <a:latin typeface="Times New Roman" pitchFamily="18" charset="0"/>
              <a:ea typeface="宋体" pitchFamily="2" charset="-122"/>
            </a:endParaRPr>
          </a:p>
          <a:p>
            <a:pPr algn="just"/>
            <a:endParaRPr lang="en-US" altLang="zh-CN" b="1">
              <a:latin typeface="Times New Roman" pitchFamily="18" charset="0"/>
              <a:ea typeface="宋体" pitchFamily="2" charset="-122"/>
            </a:endParaRPr>
          </a:p>
          <a:p>
            <a:pPr algn="just"/>
            <a:endParaRPr lang="en-US" altLang="zh-CN" b="1">
              <a:latin typeface="Times New Roman" pitchFamily="18" charset="0"/>
              <a:ea typeface="宋体" pitchFamily="2" charset="-122"/>
            </a:endParaRPr>
          </a:p>
          <a:p>
            <a:pPr algn="just"/>
            <a:endParaRPr lang="en-US" altLang="zh-CN" b="1">
              <a:latin typeface="Times New Roman" pitchFamily="18" charset="0"/>
              <a:ea typeface="宋体" pitchFamily="2" charset="-122"/>
            </a:endParaRP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311" y="1031875"/>
            <a:ext cx="548640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88" y="3570288"/>
            <a:ext cx="5522912" cy="260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0" y="1943100"/>
            <a:ext cx="18394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1. projection</a:t>
            </a:r>
            <a:endParaRPr lang="en-US" altLang="zh-CN" sz="2400" b="1" dirty="0">
              <a:latin typeface="Times New Roman" pitchFamily="18" charset="0"/>
              <a:ea typeface="宋体" pitchFamily="2" charset="-122"/>
            </a:endParaRPr>
          </a:p>
          <a:p>
            <a:pPr algn="ctr"/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phase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7292722" y="1912203"/>
            <a:ext cx="16226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2. pruning</a:t>
            </a:r>
            <a:endParaRPr lang="en-US" altLang="zh-CN" sz="2400" b="1" dirty="0">
              <a:latin typeface="Times New Roman" pitchFamily="18" charset="0"/>
              <a:ea typeface="宋体" pitchFamily="2" charset="-122"/>
            </a:endParaRPr>
          </a:p>
          <a:p>
            <a:pPr algn="ctr"/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phase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0" y="4419600"/>
            <a:ext cx="17427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3. bounding</a:t>
            </a:r>
            <a:endParaRPr lang="en-US" altLang="zh-CN" sz="2400" b="1" dirty="0">
              <a:latin typeface="Times New Roman" pitchFamily="18" charset="0"/>
              <a:ea typeface="宋体" pitchFamily="2" charset="-122"/>
            </a:endParaRPr>
          </a:p>
          <a:p>
            <a:pPr algn="ctr"/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phase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7284195" y="4419600"/>
            <a:ext cx="18598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400" b="1" dirty="0" smtClean="0">
                <a:latin typeface="Times New Roman" pitchFamily="18" charset="0"/>
                <a:ea typeface="宋体" pitchFamily="2" charset="-122"/>
              </a:rPr>
              <a:t>4. evaluation</a:t>
            </a:r>
            <a:endParaRPr lang="en-US" altLang="zh-CN" sz="2400" b="1" dirty="0">
              <a:latin typeface="Times New Roman" pitchFamily="18" charset="0"/>
              <a:ea typeface="宋体" pitchFamily="2" charset="-122"/>
            </a:endParaRPr>
          </a:p>
          <a:p>
            <a:pPr algn="ctr"/>
            <a:r>
              <a:rPr lang="en-US" altLang="zh-CN" sz="2400" b="1" dirty="0">
                <a:latin typeface="Times New Roman" pitchFamily="18" charset="0"/>
                <a:ea typeface="宋体" pitchFamily="2" charset="-122"/>
              </a:rPr>
              <a:t>phase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69900" y="6172200"/>
            <a:ext cx="777875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zh-CN" sz="1600" dirty="0" smtClean="0">
                <a:latin typeface="Times New Roman" pitchFamily="18" charset="0"/>
                <a:ea typeface="宋体" pitchFamily="2" charset="-122"/>
              </a:rPr>
              <a:t>Cheng</a:t>
            </a:r>
            <a:r>
              <a:rPr lang="en-US" altLang="zh-CN" sz="1600" dirty="0">
                <a:latin typeface="Times New Roman" pitchFamily="18" charset="0"/>
                <a:ea typeface="宋体" pitchFamily="2" charset="-122"/>
              </a:rPr>
              <a:t>, R., Kalashnikov, D. V., </a:t>
            </a:r>
            <a:r>
              <a:rPr lang="en-US" altLang="zh-CN" sz="1600" dirty="0" err="1">
                <a:latin typeface="Times New Roman" pitchFamily="18" charset="0"/>
                <a:ea typeface="宋体" pitchFamily="2" charset="-122"/>
              </a:rPr>
              <a:t>Prabhakar</a:t>
            </a:r>
            <a:r>
              <a:rPr lang="en-US" altLang="zh-CN" sz="1600" dirty="0">
                <a:latin typeface="Times New Roman" pitchFamily="18" charset="0"/>
                <a:ea typeface="宋体" pitchFamily="2" charset="-122"/>
              </a:rPr>
              <a:t>, S. Querying imprecise data in moving object environments. </a:t>
            </a:r>
            <a:r>
              <a:rPr lang="en-US" altLang="zh-CN" sz="1600" dirty="0" smtClean="0">
                <a:latin typeface="Times New Roman" pitchFamily="18" charset="0"/>
                <a:ea typeface="宋体" pitchFamily="2" charset="-122"/>
              </a:rPr>
              <a:t>In TKDE</a:t>
            </a:r>
            <a:r>
              <a:rPr lang="en-US" altLang="zh-CN" sz="1600" dirty="0">
                <a:latin typeface="Times New Roman" pitchFamily="18" charset="0"/>
                <a:ea typeface="宋体" pitchFamily="2" charset="-122"/>
              </a:rPr>
              <a:t>, Vol. 16, No. 9, pp. 1112-1127, Sep 2004.</a:t>
            </a:r>
          </a:p>
        </p:txBody>
      </p:sp>
    </p:spTree>
    <p:extLst>
      <p:ext uri="{BB962C8B-B14F-4D97-AF65-F5344CB8AC3E}">
        <p14:creationId xmlns:p14="http://schemas.microsoft.com/office/powerpoint/2010/main" val="39740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02DD-4CCF-4FF9-AC5D-80482A1A2042}" type="slidenum">
              <a:rPr lang="en-US" altLang="zh-CN"/>
              <a:pPr/>
              <a:t>29</a:t>
            </a:fld>
            <a:endParaRPr lang="en-US" altLang="zh-CN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</a:rPr>
              <a:t>Variant of PNNQ</a:t>
            </a:r>
            <a:endParaRPr lang="en-US" altLang="zh-CN" dirty="0">
              <a:latin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zh-CN" sz="3200" dirty="0" smtClean="0">
                <a:latin typeface="Times New Roman" pitchFamily="18" charset="0"/>
              </a:rPr>
              <a:t>PNNQ </a:t>
            </a:r>
            <a:r>
              <a:rPr lang="en-US" altLang="zh-CN" sz="3200" dirty="0">
                <a:latin typeface="Times New Roman" pitchFamily="18" charset="0"/>
              </a:rPr>
              <a:t>with uncertain query object</a:t>
            </a:r>
          </a:p>
          <a:p>
            <a:pPr lvl="1" algn="just"/>
            <a:r>
              <a:rPr lang="en-US" altLang="zh-CN" sz="2800" dirty="0" smtClean="0">
                <a:latin typeface="Times New Roman" pitchFamily="18" charset="0"/>
              </a:rPr>
              <a:t>Query object is an uncertain object</a:t>
            </a:r>
          </a:p>
          <a:p>
            <a:pPr lvl="2" algn="just"/>
            <a:r>
              <a:rPr lang="en-US" altLang="zh-CN" sz="2400" dirty="0" smtClean="0">
                <a:latin typeface="Times New Roman" pitchFamily="18" charset="0"/>
              </a:rPr>
              <a:t>E.g., in location based services, the position of a mobile user (query issue/object) is imprecise</a:t>
            </a:r>
          </a:p>
          <a:p>
            <a:pPr lvl="2" algn="just"/>
            <a:r>
              <a:rPr lang="en-US" altLang="zh-CN" sz="2400" dirty="0" smtClean="0">
                <a:latin typeface="Times New Roman" pitchFamily="18" charset="0"/>
              </a:rPr>
              <a:t>Double integral in the formula of probability:</a:t>
            </a:r>
          </a:p>
          <a:p>
            <a:pPr lvl="2" algn="just"/>
            <a:endParaRPr lang="en-US" altLang="zh-CN" sz="2400" dirty="0">
              <a:latin typeface="Times New Roman" pitchFamily="18" charset="0"/>
            </a:endParaRPr>
          </a:p>
          <a:p>
            <a:pPr lvl="2" algn="just"/>
            <a:endParaRPr lang="en-US" altLang="zh-CN" sz="2400" dirty="0" smtClean="0">
              <a:latin typeface="Times New Roman" pitchFamily="18" charset="0"/>
            </a:endParaRPr>
          </a:p>
          <a:p>
            <a:pPr lvl="1" algn="just"/>
            <a:r>
              <a:rPr lang="en-US" altLang="zh-CN" sz="2800" dirty="0" smtClean="0">
                <a:latin typeface="Times New Roman" pitchFamily="18" charset="0"/>
              </a:rPr>
              <a:t>Discrete samples</a:t>
            </a:r>
          </a:p>
          <a:p>
            <a:pPr lvl="2" algn="just"/>
            <a:r>
              <a:rPr lang="en-US" altLang="zh-CN" sz="2400" dirty="0" smtClean="0">
                <a:latin typeface="Times New Roman" pitchFamily="18" charset="0"/>
              </a:rPr>
              <a:t>Indexing over samples</a:t>
            </a:r>
            <a:endParaRPr lang="en-US" altLang="zh-CN" sz="2400" dirty="0">
              <a:latin typeface="Times New Roman" pitchFamily="18" charset="0"/>
            </a:endParaRPr>
          </a:p>
          <a:p>
            <a:pPr algn="just"/>
            <a:endParaRPr lang="en-US" altLang="zh-CN" dirty="0">
              <a:latin typeface="Times New Roman" pitchFamily="18" charset="0"/>
            </a:endParaRPr>
          </a:p>
          <a:p>
            <a:pPr algn="just"/>
            <a:endParaRPr lang="en-US" altLang="zh-CN" sz="1600" dirty="0">
              <a:latin typeface="Times New Roman" pitchFamily="18" charset="0"/>
            </a:endParaRPr>
          </a:p>
          <a:p>
            <a:pPr algn="just"/>
            <a:endParaRPr lang="en-US" altLang="zh-CN" sz="1600" dirty="0">
              <a:latin typeface="Times New Roman" pitchFamily="18" charset="0"/>
            </a:endParaRPr>
          </a:p>
          <a:p>
            <a:pPr marL="0" indent="0" algn="just">
              <a:buNone/>
            </a:pPr>
            <a:endParaRPr lang="en-US" altLang="zh-CN" sz="1600" dirty="0">
              <a:latin typeface="Times New Roman" pitchFamily="18" charset="0"/>
            </a:endParaRP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036" y="3962400"/>
            <a:ext cx="7772400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69900" y="6172200"/>
            <a:ext cx="777875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zh-CN" sz="1600" dirty="0" err="1">
                <a:latin typeface="Times New Roman" pitchFamily="18" charset="0"/>
              </a:rPr>
              <a:t>Kriegel</a:t>
            </a:r>
            <a:r>
              <a:rPr lang="en-US" altLang="zh-CN" sz="1600" dirty="0">
                <a:latin typeface="Times New Roman" pitchFamily="18" charset="0"/>
              </a:rPr>
              <a:t>, H.-P., </a:t>
            </a:r>
            <a:r>
              <a:rPr lang="en-US" altLang="zh-CN" sz="1600" dirty="0" err="1">
                <a:latin typeface="Times New Roman" pitchFamily="18" charset="0"/>
              </a:rPr>
              <a:t>Kunath</a:t>
            </a:r>
            <a:r>
              <a:rPr lang="en-US" altLang="zh-CN" sz="1600" dirty="0">
                <a:latin typeface="Times New Roman" pitchFamily="18" charset="0"/>
              </a:rPr>
              <a:t>, P., </a:t>
            </a:r>
            <a:r>
              <a:rPr lang="en-US" altLang="zh-CN" sz="1600" dirty="0" err="1">
                <a:latin typeface="Times New Roman" pitchFamily="18" charset="0"/>
              </a:rPr>
              <a:t>Renz</a:t>
            </a:r>
            <a:r>
              <a:rPr lang="en-US" altLang="zh-CN" sz="1600" dirty="0">
                <a:latin typeface="Times New Roman" pitchFamily="18" charset="0"/>
              </a:rPr>
              <a:t>, M. Probabilistic nearest-neighbor query on uncertain objects. </a:t>
            </a:r>
            <a:r>
              <a:rPr lang="en-US" altLang="zh-CN" sz="1600" dirty="0" smtClean="0">
                <a:latin typeface="Times New Roman" pitchFamily="18" charset="0"/>
              </a:rPr>
              <a:t>In DASFAA</a:t>
            </a:r>
            <a:r>
              <a:rPr lang="en-US" altLang="zh-CN" sz="1600" dirty="0">
                <a:latin typeface="Times New Roman" pitchFamily="18" charset="0"/>
              </a:rPr>
              <a:t>, 2007. </a:t>
            </a:r>
          </a:p>
        </p:txBody>
      </p:sp>
    </p:spTree>
    <p:extLst>
      <p:ext uri="{BB962C8B-B14F-4D97-AF65-F5344CB8AC3E}">
        <p14:creationId xmlns:p14="http://schemas.microsoft.com/office/powerpoint/2010/main" val="17638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Query Types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Framework for Probabilistic Query Answering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Query Answering Techniques for Different Probabilistic Queries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18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Essential Pruning Ideas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Spatial Pruning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Probabilistic Pruning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30</a:t>
            </a:fld>
            <a:endParaRPr lang="en-US" altLang="zh-C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0C249-25DD-4F10-B898-71336B06A106}" type="slidenum">
              <a:rPr lang="en-US" altLang="en-US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Spatial Pruning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Basic idea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Compute the lower/upper bounds of the distance,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dist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,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), from query point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to each uncertain object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at a low cost</a:t>
            </a:r>
          </a:p>
          <a:p>
            <a:pPr lvl="1" algn="just" eaLnBrk="1" hangingPunct="1"/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Use lower/upper bounds to filter out false alarms</a:t>
            </a:r>
          </a:p>
          <a:p>
            <a:pPr algn="just" eaLnBrk="1" hangingPunct="1"/>
            <a:endParaRPr lang="en-US" altLang="zh-CN" sz="26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1749" name="Oval 18"/>
          <p:cNvSpPr>
            <a:spLocks noChangeArrowheads="1"/>
          </p:cNvSpPr>
          <p:nvPr/>
        </p:nvSpPr>
        <p:spPr bwMode="auto">
          <a:xfrm>
            <a:off x="4067175" y="465455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Text Box 19"/>
          <p:cNvSpPr txBox="1">
            <a:spLocks noChangeArrowheads="1"/>
          </p:cNvSpPr>
          <p:nvPr/>
        </p:nvSpPr>
        <p:spPr bwMode="auto">
          <a:xfrm>
            <a:off x="3852863" y="42227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31751" name="Oval 20"/>
          <p:cNvSpPr>
            <a:spLocks noChangeArrowheads="1"/>
          </p:cNvSpPr>
          <p:nvPr/>
        </p:nvSpPr>
        <p:spPr bwMode="auto">
          <a:xfrm>
            <a:off x="3662363" y="4248150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21"/>
          <p:cNvSpPr>
            <a:spLocks noChangeArrowheads="1"/>
          </p:cNvSpPr>
          <p:nvPr/>
        </p:nvSpPr>
        <p:spPr bwMode="auto">
          <a:xfrm>
            <a:off x="3201988" y="5302250"/>
            <a:ext cx="433387" cy="43338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22"/>
          <p:cNvSpPr>
            <a:spLocks noChangeArrowheads="1"/>
          </p:cNvSpPr>
          <p:nvPr/>
        </p:nvSpPr>
        <p:spPr bwMode="auto">
          <a:xfrm>
            <a:off x="2627313" y="3357563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Text Box 23"/>
          <p:cNvSpPr txBox="1">
            <a:spLocks noChangeArrowheads="1"/>
          </p:cNvSpPr>
          <p:nvPr/>
        </p:nvSpPr>
        <p:spPr bwMode="auto">
          <a:xfrm>
            <a:off x="5075238" y="515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1755" name="Text Box 24"/>
          <p:cNvSpPr txBox="1">
            <a:spLocks noChangeArrowheads="1"/>
          </p:cNvSpPr>
          <p:nvPr/>
        </p:nvSpPr>
        <p:spPr bwMode="auto">
          <a:xfrm>
            <a:off x="2916238" y="52292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31756" name="Text Box 25"/>
          <p:cNvSpPr txBox="1">
            <a:spLocks noChangeArrowheads="1"/>
          </p:cNvSpPr>
          <p:nvPr/>
        </p:nvSpPr>
        <p:spPr bwMode="auto">
          <a:xfrm>
            <a:off x="5003800" y="34290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31757" name="Oval 30"/>
          <p:cNvSpPr>
            <a:spLocks noChangeArrowheads="1"/>
          </p:cNvSpPr>
          <p:nvPr/>
        </p:nvSpPr>
        <p:spPr bwMode="auto">
          <a:xfrm>
            <a:off x="3276600" y="5949950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Oval 31"/>
          <p:cNvSpPr>
            <a:spLocks noChangeArrowheads="1"/>
          </p:cNvSpPr>
          <p:nvPr/>
        </p:nvSpPr>
        <p:spPr bwMode="auto">
          <a:xfrm>
            <a:off x="4500563" y="4941888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Oval 32"/>
          <p:cNvSpPr>
            <a:spLocks noChangeArrowheads="1"/>
          </p:cNvSpPr>
          <p:nvPr/>
        </p:nvSpPr>
        <p:spPr bwMode="auto">
          <a:xfrm>
            <a:off x="4356100" y="5589588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Oval 33"/>
          <p:cNvSpPr>
            <a:spLocks noChangeArrowheads="1"/>
          </p:cNvSpPr>
          <p:nvPr/>
        </p:nvSpPr>
        <p:spPr bwMode="auto">
          <a:xfrm>
            <a:off x="5219700" y="3717925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Oval 34"/>
          <p:cNvSpPr>
            <a:spLocks noChangeArrowheads="1"/>
          </p:cNvSpPr>
          <p:nvPr/>
        </p:nvSpPr>
        <p:spPr bwMode="auto">
          <a:xfrm>
            <a:off x="3132138" y="3717925"/>
            <a:ext cx="2089150" cy="2089150"/>
          </a:xfrm>
          <a:prstGeom prst="ellipse">
            <a:avLst/>
          </a:prstGeom>
          <a:noFill/>
          <a:ln w="9525">
            <a:solidFill>
              <a:srgbClr val="CC00CC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86"/>
          <p:cNvSpPr>
            <a:spLocks noChangeShapeType="1"/>
          </p:cNvSpPr>
          <p:nvPr/>
        </p:nvSpPr>
        <p:spPr bwMode="auto">
          <a:xfrm>
            <a:off x="4273550" y="4830763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1763" name="Line 87"/>
          <p:cNvSpPr>
            <a:spLocks noChangeShapeType="1"/>
          </p:cNvSpPr>
          <p:nvPr/>
        </p:nvSpPr>
        <p:spPr bwMode="auto">
          <a:xfrm>
            <a:off x="4572000" y="5084763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1764" name="Text Box 88"/>
          <p:cNvSpPr txBox="1">
            <a:spLocks noChangeArrowheads="1"/>
          </p:cNvSpPr>
          <p:nvPr/>
        </p:nvSpPr>
        <p:spPr bwMode="auto">
          <a:xfrm>
            <a:off x="4572000" y="57324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31765" name="Text Box 89"/>
          <p:cNvSpPr txBox="1">
            <a:spLocks noChangeArrowheads="1"/>
          </p:cNvSpPr>
          <p:nvPr/>
        </p:nvSpPr>
        <p:spPr bwMode="auto">
          <a:xfrm>
            <a:off x="3348038" y="6021388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31766" name="Text Box 91"/>
          <p:cNvSpPr txBox="1">
            <a:spLocks noChangeArrowheads="1"/>
          </p:cNvSpPr>
          <p:nvPr/>
        </p:nvSpPr>
        <p:spPr bwMode="auto">
          <a:xfrm>
            <a:off x="2627313" y="3357563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Times New Roman" pitchFamily="18" charset="0"/>
              </a:rPr>
              <a:t>uncertain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3918C-A2F2-479A-BE5D-48E410E1A6EC}" type="slidenum">
              <a:rPr lang="en-US" altLang="en-US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Spatial Pruning (cont'd)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Obtain the smallest upper bound distance from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to objects we have seen so far as a threshold</a:t>
            </a:r>
          </a:p>
          <a:p>
            <a:pPr algn="just" eaLnBrk="1" hangingPunct="1"/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If the lower bound distance from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to any object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is greater than threshold, then object </a:t>
            </a:r>
            <a:r>
              <a:rPr lang="en-US" altLang="zh-CN" sz="26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 can be safely pruned</a:t>
            </a:r>
          </a:p>
          <a:p>
            <a:pPr algn="just" eaLnBrk="1" hangingPunct="1"/>
            <a:endParaRPr lang="en-US" altLang="zh-CN" sz="2200" smtClean="0"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2773" name="Oval 18"/>
          <p:cNvSpPr>
            <a:spLocks noChangeArrowheads="1"/>
          </p:cNvSpPr>
          <p:nvPr/>
        </p:nvSpPr>
        <p:spPr bwMode="auto">
          <a:xfrm>
            <a:off x="4067175" y="465455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Text Box 19"/>
          <p:cNvSpPr txBox="1">
            <a:spLocks noChangeArrowheads="1"/>
          </p:cNvSpPr>
          <p:nvPr/>
        </p:nvSpPr>
        <p:spPr bwMode="auto">
          <a:xfrm>
            <a:off x="3852863" y="42227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00"/>
                </a:solidFill>
                <a:latin typeface="Times New Roman" pitchFamily="18" charset="0"/>
              </a:rPr>
              <a:t>q</a:t>
            </a:r>
          </a:p>
        </p:txBody>
      </p:sp>
      <p:sp>
        <p:nvSpPr>
          <p:cNvPr id="32775" name="Oval 20"/>
          <p:cNvSpPr>
            <a:spLocks noChangeArrowheads="1"/>
          </p:cNvSpPr>
          <p:nvPr/>
        </p:nvSpPr>
        <p:spPr bwMode="auto">
          <a:xfrm>
            <a:off x="3662363" y="4248150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Oval 21"/>
          <p:cNvSpPr>
            <a:spLocks noChangeArrowheads="1"/>
          </p:cNvSpPr>
          <p:nvPr/>
        </p:nvSpPr>
        <p:spPr bwMode="auto">
          <a:xfrm>
            <a:off x="3201988" y="5302250"/>
            <a:ext cx="433387" cy="43338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Rectangle 22"/>
          <p:cNvSpPr>
            <a:spLocks noChangeArrowheads="1"/>
          </p:cNvSpPr>
          <p:nvPr/>
        </p:nvSpPr>
        <p:spPr bwMode="auto">
          <a:xfrm>
            <a:off x="2627313" y="3357563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Text Box 23"/>
          <p:cNvSpPr txBox="1">
            <a:spLocks noChangeArrowheads="1"/>
          </p:cNvSpPr>
          <p:nvPr/>
        </p:nvSpPr>
        <p:spPr bwMode="auto">
          <a:xfrm>
            <a:off x="5075238" y="515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32779" name="Text Box 24"/>
          <p:cNvSpPr txBox="1">
            <a:spLocks noChangeArrowheads="1"/>
          </p:cNvSpPr>
          <p:nvPr/>
        </p:nvSpPr>
        <p:spPr bwMode="auto">
          <a:xfrm>
            <a:off x="2916238" y="52292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32780" name="Text Box 25"/>
          <p:cNvSpPr txBox="1">
            <a:spLocks noChangeArrowheads="1"/>
          </p:cNvSpPr>
          <p:nvPr/>
        </p:nvSpPr>
        <p:spPr bwMode="auto">
          <a:xfrm>
            <a:off x="5003800" y="34290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32781" name="Oval 30"/>
          <p:cNvSpPr>
            <a:spLocks noChangeArrowheads="1"/>
          </p:cNvSpPr>
          <p:nvPr/>
        </p:nvSpPr>
        <p:spPr bwMode="auto">
          <a:xfrm>
            <a:off x="3276600" y="5949950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Oval 31"/>
          <p:cNvSpPr>
            <a:spLocks noChangeArrowheads="1"/>
          </p:cNvSpPr>
          <p:nvPr/>
        </p:nvSpPr>
        <p:spPr bwMode="auto">
          <a:xfrm>
            <a:off x="4500563" y="4941888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Oval 32"/>
          <p:cNvSpPr>
            <a:spLocks noChangeArrowheads="1"/>
          </p:cNvSpPr>
          <p:nvPr/>
        </p:nvSpPr>
        <p:spPr bwMode="auto">
          <a:xfrm>
            <a:off x="4356100" y="5589588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Oval 33"/>
          <p:cNvSpPr>
            <a:spLocks noChangeArrowheads="1"/>
          </p:cNvSpPr>
          <p:nvPr/>
        </p:nvSpPr>
        <p:spPr bwMode="auto">
          <a:xfrm>
            <a:off x="5219700" y="3717925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Oval 34"/>
          <p:cNvSpPr>
            <a:spLocks noChangeArrowheads="1"/>
          </p:cNvSpPr>
          <p:nvPr/>
        </p:nvSpPr>
        <p:spPr bwMode="auto">
          <a:xfrm>
            <a:off x="3132138" y="3717925"/>
            <a:ext cx="2089150" cy="2089150"/>
          </a:xfrm>
          <a:prstGeom prst="ellipse">
            <a:avLst/>
          </a:prstGeom>
          <a:noFill/>
          <a:ln w="9525">
            <a:solidFill>
              <a:srgbClr val="CC00CC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86"/>
          <p:cNvSpPr>
            <a:spLocks noChangeShapeType="1"/>
          </p:cNvSpPr>
          <p:nvPr/>
        </p:nvSpPr>
        <p:spPr bwMode="auto">
          <a:xfrm>
            <a:off x="4273550" y="4830763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87" name="Line 87"/>
          <p:cNvSpPr>
            <a:spLocks noChangeShapeType="1"/>
          </p:cNvSpPr>
          <p:nvPr/>
        </p:nvSpPr>
        <p:spPr bwMode="auto">
          <a:xfrm>
            <a:off x="4572000" y="5084763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88" name="Text Box 88"/>
          <p:cNvSpPr txBox="1">
            <a:spLocks noChangeArrowheads="1"/>
          </p:cNvSpPr>
          <p:nvPr/>
        </p:nvSpPr>
        <p:spPr bwMode="auto">
          <a:xfrm>
            <a:off x="4572000" y="57324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32789" name="Text Box 89"/>
          <p:cNvSpPr txBox="1">
            <a:spLocks noChangeArrowheads="1"/>
          </p:cNvSpPr>
          <p:nvPr/>
        </p:nvSpPr>
        <p:spPr bwMode="auto">
          <a:xfrm>
            <a:off x="3348038" y="6021388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3333FF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32790" name="Text Box 91"/>
          <p:cNvSpPr txBox="1">
            <a:spLocks noChangeArrowheads="1"/>
          </p:cNvSpPr>
          <p:nvPr/>
        </p:nvSpPr>
        <p:spPr bwMode="auto">
          <a:xfrm>
            <a:off x="2627313" y="3357563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>
                <a:latin typeface="Times New Roman" pitchFamily="18" charset="0"/>
              </a:rPr>
              <a:t>uncertain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06F2F-F543-4FC3-AD2E-A55D932AE3DB}" type="slidenum">
              <a:rPr lang="en-US" altLang="en-US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Example of Spatial Pruning</a:t>
            </a:r>
          </a:p>
        </p:txBody>
      </p:sp>
      <p:sp>
        <p:nvSpPr>
          <p:cNvPr id="33796" name="Oval 18"/>
          <p:cNvSpPr>
            <a:spLocks noChangeArrowheads="1"/>
          </p:cNvSpPr>
          <p:nvPr/>
        </p:nvSpPr>
        <p:spPr bwMode="auto">
          <a:xfrm>
            <a:off x="2193925" y="292417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797" name="Text Box 19"/>
          <p:cNvSpPr txBox="1">
            <a:spLocks noChangeArrowheads="1"/>
          </p:cNvSpPr>
          <p:nvPr/>
        </p:nvSpPr>
        <p:spPr bwMode="auto">
          <a:xfrm>
            <a:off x="1979613" y="24923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3798" name="Oval 20"/>
          <p:cNvSpPr>
            <a:spLocks noChangeArrowheads="1"/>
          </p:cNvSpPr>
          <p:nvPr/>
        </p:nvSpPr>
        <p:spPr bwMode="auto">
          <a:xfrm>
            <a:off x="1789113" y="2517775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799" name="Oval 21"/>
          <p:cNvSpPr>
            <a:spLocks noChangeArrowheads="1"/>
          </p:cNvSpPr>
          <p:nvPr/>
        </p:nvSpPr>
        <p:spPr bwMode="auto">
          <a:xfrm>
            <a:off x="1258888" y="3573463"/>
            <a:ext cx="433387" cy="433387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0" name="Rectangle 22"/>
          <p:cNvSpPr>
            <a:spLocks noChangeArrowheads="1"/>
          </p:cNvSpPr>
          <p:nvPr/>
        </p:nvSpPr>
        <p:spPr bwMode="auto">
          <a:xfrm>
            <a:off x="754063" y="162718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1" name="Text Box 23"/>
          <p:cNvSpPr txBox="1">
            <a:spLocks noChangeArrowheads="1"/>
          </p:cNvSpPr>
          <p:nvPr/>
        </p:nvSpPr>
        <p:spPr bwMode="auto">
          <a:xfrm>
            <a:off x="3201988" y="34258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33802" name="Text Box 24"/>
          <p:cNvSpPr txBox="1">
            <a:spLocks noChangeArrowheads="1"/>
          </p:cNvSpPr>
          <p:nvPr/>
        </p:nvSpPr>
        <p:spPr bwMode="auto">
          <a:xfrm>
            <a:off x="1042988" y="35004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33803" name="Text Box 25"/>
          <p:cNvSpPr txBox="1">
            <a:spLocks noChangeArrowheads="1"/>
          </p:cNvSpPr>
          <p:nvPr/>
        </p:nvSpPr>
        <p:spPr bwMode="auto">
          <a:xfrm>
            <a:off x="3130550" y="169862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sp>
        <p:nvSpPr>
          <p:cNvPr id="33804" name="Oval 30"/>
          <p:cNvSpPr>
            <a:spLocks noChangeArrowheads="1"/>
          </p:cNvSpPr>
          <p:nvPr/>
        </p:nvSpPr>
        <p:spPr bwMode="auto">
          <a:xfrm>
            <a:off x="1403350" y="4219575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5" name="Oval 31"/>
          <p:cNvSpPr>
            <a:spLocks noChangeArrowheads="1"/>
          </p:cNvSpPr>
          <p:nvPr/>
        </p:nvSpPr>
        <p:spPr bwMode="auto">
          <a:xfrm>
            <a:off x="2627313" y="3211513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6" name="Oval 32"/>
          <p:cNvSpPr>
            <a:spLocks noChangeArrowheads="1"/>
          </p:cNvSpPr>
          <p:nvPr/>
        </p:nvSpPr>
        <p:spPr bwMode="auto">
          <a:xfrm>
            <a:off x="2482850" y="3859213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7" name="Oval 33"/>
          <p:cNvSpPr>
            <a:spLocks noChangeArrowheads="1"/>
          </p:cNvSpPr>
          <p:nvPr/>
        </p:nvSpPr>
        <p:spPr bwMode="auto">
          <a:xfrm>
            <a:off x="3346450" y="1987550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8" name="Oval 34"/>
          <p:cNvSpPr>
            <a:spLocks noChangeArrowheads="1"/>
          </p:cNvSpPr>
          <p:nvPr/>
        </p:nvSpPr>
        <p:spPr bwMode="auto">
          <a:xfrm>
            <a:off x="1258888" y="1987550"/>
            <a:ext cx="2089150" cy="2089150"/>
          </a:xfrm>
          <a:prstGeom prst="ellipse">
            <a:avLst/>
          </a:prstGeom>
          <a:noFill/>
          <a:ln w="9525">
            <a:solidFill>
              <a:srgbClr val="CC00CC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09" name="Line 48"/>
          <p:cNvSpPr>
            <a:spLocks noChangeShapeType="1"/>
          </p:cNvSpPr>
          <p:nvPr/>
        </p:nvSpPr>
        <p:spPr bwMode="auto">
          <a:xfrm flipV="1">
            <a:off x="4572000" y="3068638"/>
            <a:ext cx="3743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3810" name="Oval 49"/>
          <p:cNvSpPr>
            <a:spLocks noChangeArrowheads="1"/>
          </p:cNvSpPr>
          <p:nvPr/>
        </p:nvSpPr>
        <p:spPr bwMode="auto">
          <a:xfrm>
            <a:off x="4408488" y="29702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811" name="Text Box 50"/>
          <p:cNvSpPr txBox="1">
            <a:spLocks noChangeArrowheads="1"/>
          </p:cNvSpPr>
          <p:nvPr/>
        </p:nvSpPr>
        <p:spPr bwMode="auto">
          <a:xfrm>
            <a:off x="4306888" y="31432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3812" name="Text Box 51"/>
          <p:cNvSpPr txBox="1">
            <a:spLocks noChangeArrowheads="1"/>
          </p:cNvSpPr>
          <p:nvPr/>
        </p:nvSpPr>
        <p:spPr bwMode="auto">
          <a:xfrm>
            <a:off x="4932363" y="292576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33813" name="Text Box 52"/>
          <p:cNvSpPr txBox="1">
            <a:spLocks noChangeArrowheads="1"/>
          </p:cNvSpPr>
          <p:nvPr/>
        </p:nvSpPr>
        <p:spPr bwMode="auto">
          <a:xfrm>
            <a:off x="5219700" y="32861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33814" name="Text Box 53"/>
          <p:cNvSpPr txBox="1">
            <a:spLocks noChangeArrowheads="1"/>
          </p:cNvSpPr>
          <p:nvPr/>
        </p:nvSpPr>
        <p:spPr bwMode="auto">
          <a:xfrm>
            <a:off x="5580063" y="3646488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33815" name="Text Box 54"/>
          <p:cNvSpPr txBox="1">
            <a:spLocks noChangeArrowheads="1"/>
          </p:cNvSpPr>
          <p:nvPr/>
        </p:nvSpPr>
        <p:spPr bwMode="auto">
          <a:xfrm>
            <a:off x="6011863" y="395605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33816" name="Text Box 55"/>
          <p:cNvSpPr txBox="1">
            <a:spLocks noChangeArrowheads="1"/>
          </p:cNvSpPr>
          <p:nvPr/>
        </p:nvSpPr>
        <p:spPr bwMode="auto">
          <a:xfrm>
            <a:off x="5653088" y="4294188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4860925" y="2998788"/>
            <a:ext cx="574675" cy="157162"/>
            <a:chOff x="3334" y="3113"/>
            <a:chExt cx="362" cy="99"/>
          </a:xfrm>
        </p:grpSpPr>
        <p:sp>
          <p:nvSpPr>
            <p:cNvPr id="33878" name="Line 5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9" name="Line 5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Line 5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5219700" y="3286125"/>
            <a:ext cx="433388" cy="157163"/>
            <a:chOff x="3334" y="3113"/>
            <a:chExt cx="362" cy="99"/>
          </a:xfrm>
        </p:grpSpPr>
        <p:sp>
          <p:nvSpPr>
            <p:cNvPr id="33875" name="Line 6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6" name="Line 6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Line 6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19" name="Line 64"/>
          <p:cNvSpPr>
            <a:spLocks noChangeShapeType="1"/>
          </p:cNvSpPr>
          <p:nvPr/>
        </p:nvSpPr>
        <p:spPr bwMode="auto">
          <a:xfrm flipV="1">
            <a:off x="5653088" y="3070225"/>
            <a:ext cx="1587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0" name="Line 65"/>
          <p:cNvSpPr>
            <a:spLocks noChangeShapeType="1"/>
          </p:cNvSpPr>
          <p:nvPr/>
        </p:nvSpPr>
        <p:spPr bwMode="auto">
          <a:xfrm flipV="1">
            <a:off x="5219700" y="3070225"/>
            <a:ext cx="1588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5292725" y="3646488"/>
            <a:ext cx="863600" cy="157162"/>
            <a:chOff x="3334" y="3113"/>
            <a:chExt cx="362" cy="99"/>
          </a:xfrm>
        </p:grpSpPr>
        <p:sp>
          <p:nvSpPr>
            <p:cNvPr id="33872" name="Line 6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3" name="Line 6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4" name="Line 6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2" name="Line 70"/>
          <p:cNvSpPr>
            <a:spLocks noChangeShapeType="1"/>
          </p:cNvSpPr>
          <p:nvPr/>
        </p:nvSpPr>
        <p:spPr bwMode="auto">
          <a:xfrm flipV="1">
            <a:off x="5292725" y="3100388"/>
            <a:ext cx="9525" cy="546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3" name="Line 71"/>
          <p:cNvSpPr>
            <a:spLocks noChangeShapeType="1"/>
          </p:cNvSpPr>
          <p:nvPr/>
        </p:nvSpPr>
        <p:spPr bwMode="auto">
          <a:xfrm flipV="1">
            <a:off x="6156325" y="3070225"/>
            <a:ext cx="9525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5868988" y="4005263"/>
            <a:ext cx="576262" cy="157162"/>
            <a:chOff x="3334" y="3113"/>
            <a:chExt cx="362" cy="99"/>
          </a:xfrm>
        </p:grpSpPr>
        <p:sp>
          <p:nvSpPr>
            <p:cNvPr id="33869" name="Line 74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0" name="Line 75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71" name="Line 76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5" name="Line 77"/>
          <p:cNvSpPr>
            <a:spLocks noChangeShapeType="1"/>
          </p:cNvSpPr>
          <p:nvPr/>
        </p:nvSpPr>
        <p:spPr bwMode="auto">
          <a:xfrm flipV="1">
            <a:off x="5868988" y="30702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6" name="Line 78"/>
          <p:cNvSpPr>
            <a:spLocks noChangeShapeType="1"/>
          </p:cNvSpPr>
          <p:nvPr/>
        </p:nvSpPr>
        <p:spPr bwMode="auto">
          <a:xfrm flipV="1">
            <a:off x="6445250" y="30702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7" name="Text Box 79"/>
          <p:cNvSpPr txBox="1">
            <a:spLocks noChangeArrowheads="1"/>
          </p:cNvSpPr>
          <p:nvPr/>
        </p:nvSpPr>
        <p:spPr bwMode="auto">
          <a:xfrm>
            <a:off x="6732588" y="3141663"/>
            <a:ext cx="1493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distance to q</a:t>
            </a:r>
          </a:p>
        </p:txBody>
      </p: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5580063" y="4365625"/>
            <a:ext cx="431800" cy="142875"/>
            <a:chOff x="3334" y="3113"/>
            <a:chExt cx="362" cy="99"/>
          </a:xfrm>
        </p:grpSpPr>
        <p:sp>
          <p:nvSpPr>
            <p:cNvPr id="33866" name="Line 8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7" name="Line 8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8" name="Line 8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9" name="Line 84"/>
          <p:cNvSpPr>
            <a:spLocks noChangeShapeType="1"/>
          </p:cNvSpPr>
          <p:nvPr/>
        </p:nvSpPr>
        <p:spPr bwMode="auto">
          <a:xfrm flipV="1">
            <a:off x="5580063" y="30702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0" name="Line 85"/>
          <p:cNvSpPr>
            <a:spLocks noChangeShapeType="1"/>
          </p:cNvSpPr>
          <p:nvPr/>
        </p:nvSpPr>
        <p:spPr bwMode="auto">
          <a:xfrm flipV="1">
            <a:off x="6011863" y="30702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1" name="Line 86"/>
          <p:cNvSpPr>
            <a:spLocks noChangeShapeType="1"/>
          </p:cNvSpPr>
          <p:nvPr/>
        </p:nvSpPr>
        <p:spPr bwMode="auto">
          <a:xfrm>
            <a:off x="2400300" y="310038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3832" name="Line 87"/>
          <p:cNvSpPr>
            <a:spLocks noChangeShapeType="1"/>
          </p:cNvSpPr>
          <p:nvPr/>
        </p:nvSpPr>
        <p:spPr bwMode="auto">
          <a:xfrm>
            <a:off x="2698750" y="3354388"/>
            <a:ext cx="431800" cy="3603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3833" name="Text Box 88"/>
          <p:cNvSpPr txBox="1">
            <a:spLocks noChangeArrowheads="1"/>
          </p:cNvSpPr>
          <p:nvPr/>
        </p:nvSpPr>
        <p:spPr bwMode="auto">
          <a:xfrm>
            <a:off x="2698750" y="40020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33834" name="Text Box 89"/>
          <p:cNvSpPr txBox="1">
            <a:spLocks noChangeArrowheads="1"/>
          </p:cNvSpPr>
          <p:nvPr/>
        </p:nvSpPr>
        <p:spPr bwMode="auto">
          <a:xfrm>
            <a:off x="1474788" y="4291013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33835" name="Text Box 91"/>
          <p:cNvSpPr txBox="1">
            <a:spLocks noChangeArrowheads="1"/>
          </p:cNvSpPr>
          <p:nvPr/>
        </p:nvSpPr>
        <p:spPr bwMode="auto">
          <a:xfrm>
            <a:off x="754063" y="162718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latin typeface="Times New Roman" pitchFamily="18" charset="0"/>
                <a:ea typeface="宋体" pitchFamily="2" charset="-122"/>
              </a:rPr>
              <a:t>uncertain database</a:t>
            </a:r>
          </a:p>
        </p:txBody>
      </p:sp>
      <p:sp>
        <p:nvSpPr>
          <p:cNvPr id="24668" name="Line 92"/>
          <p:cNvSpPr>
            <a:spLocks noChangeShapeType="1"/>
          </p:cNvSpPr>
          <p:nvPr/>
        </p:nvSpPr>
        <p:spPr bwMode="auto">
          <a:xfrm>
            <a:off x="5430838" y="1462088"/>
            <a:ext cx="0" cy="3529012"/>
          </a:xfrm>
          <a:prstGeom prst="line">
            <a:avLst/>
          </a:prstGeom>
          <a:noFill/>
          <a:ln w="28575">
            <a:solidFill>
              <a:srgbClr val="FF00FF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669" name="Line 93"/>
          <p:cNvSpPr>
            <a:spLocks noChangeShapeType="1"/>
          </p:cNvSpPr>
          <p:nvPr/>
        </p:nvSpPr>
        <p:spPr bwMode="auto">
          <a:xfrm flipH="1">
            <a:off x="5508625" y="2636838"/>
            <a:ext cx="358775" cy="3603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4670" name="Text Box 94"/>
          <p:cNvSpPr txBox="1">
            <a:spLocks noChangeArrowheads="1"/>
          </p:cNvSpPr>
          <p:nvPr/>
        </p:nvSpPr>
        <p:spPr bwMode="auto">
          <a:xfrm>
            <a:off x="5435600" y="2276475"/>
            <a:ext cx="1079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threshold</a:t>
            </a:r>
          </a:p>
        </p:txBody>
      </p:sp>
      <p:sp>
        <p:nvSpPr>
          <p:cNvPr id="24671" name="Oval 95"/>
          <p:cNvSpPr>
            <a:spLocks noChangeArrowheads="1"/>
          </p:cNvSpPr>
          <p:nvPr/>
        </p:nvSpPr>
        <p:spPr bwMode="auto">
          <a:xfrm>
            <a:off x="5076825" y="3201988"/>
            <a:ext cx="719138" cy="358775"/>
          </a:xfrm>
          <a:prstGeom prst="ellipse">
            <a:avLst/>
          </a:prstGeom>
          <a:solidFill>
            <a:srgbClr val="00FF00">
              <a:alpha val="18823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4672" name="Line 96"/>
          <p:cNvSpPr>
            <a:spLocks noChangeShapeType="1"/>
          </p:cNvSpPr>
          <p:nvPr/>
        </p:nvSpPr>
        <p:spPr bwMode="auto">
          <a:xfrm flipH="1" flipV="1">
            <a:off x="5940425" y="3429000"/>
            <a:ext cx="925513" cy="214313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4673" name="Text Box 97"/>
          <p:cNvSpPr txBox="1">
            <a:spLocks noChangeArrowheads="1"/>
          </p:cNvSpPr>
          <p:nvPr/>
        </p:nvSpPr>
        <p:spPr bwMode="auto">
          <a:xfrm>
            <a:off x="6792913" y="34623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i="1">
                <a:solidFill>
                  <a:srgbClr val="33CC33"/>
                </a:solidFill>
                <a:latin typeface="Times New Roman" pitchFamily="18" charset="0"/>
                <a:ea typeface="宋体" pitchFamily="2" charset="-122"/>
              </a:rPr>
              <a:t>candidates</a:t>
            </a:r>
          </a:p>
        </p:txBody>
      </p:sp>
      <p:sp>
        <p:nvSpPr>
          <p:cNvPr id="24674" name="Oval 98"/>
          <p:cNvSpPr>
            <a:spLocks noChangeArrowheads="1"/>
          </p:cNvSpPr>
          <p:nvPr/>
        </p:nvSpPr>
        <p:spPr bwMode="auto">
          <a:xfrm>
            <a:off x="5219700" y="3544888"/>
            <a:ext cx="1082675" cy="315912"/>
          </a:xfrm>
          <a:prstGeom prst="ellipse">
            <a:avLst/>
          </a:prstGeom>
          <a:solidFill>
            <a:srgbClr val="00FF00">
              <a:alpha val="18823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4675" name="Line 99"/>
          <p:cNvSpPr>
            <a:spLocks noChangeShapeType="1"/>
          </p:cNvSpPr>
          <p:nvPr/>
        </p:nvSpPr>
        <p:spPr bwMode="auto">
          <a:xfrm flipH="1">
            <a:off x="6300788" y="3700463"/>
            <a:ext cx="554037" cy="889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103"/>
          <p:cNvGrpSpPr>
            <a:grpSpLocks/>
          </p:cNvGrpSpPr>
          <p:nvPr/>
        </p:nvGrpSpPr>
        <p:grpSpPr bwMode="auto">
          <a:xfrm>
            <a:off x="5337175" y="3213100"/>
            <a:ext cx="215900" cy="215900"/>
            <a:chOff x="3787" y="3067"/>
            <a:chExt cx="272" cy="227"/>
          </a:xfrm>
        </p:grpSpPr>
        <p:sp>
          <p:nvSpPr>
            <p:cNvPr id="33864" name="Line 100"/>
            <p:cNvSpPr>
              <a:spLocks noChangeShapeType="1"/>
            </p:cNvSpPr>
            <p:nvPr/>
          </p:nvSpPr>
          <p:spPr bwMode="auto">
            <a:xfrm>
              <a:off x="3787" y="3158"/>
              <a:ext cx="60" cy="136"/>
            </a:xfrm>
            <a:prstGeom prst="line">
              <a:avLst/>
            </a:prstGeom>
            <a:noFill/>
            <a:ln w="22225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5" name="Line 101"/>
            <p:cNvSpPr>
              <a:spLocks noChangeShapeType="1"/>
            </p:cNvSpPr>
            <p:nvPr/>
          </p:nvSpPr>
          <p:spPr bwMode="auto">
            <a:xfrm flipV="1">
              <a:off x="3847" y="3067"/>
              <a:ext cx="212" cy="227"/>
            </a:xfrm>
            <a:prstGeom prst="line">
              <a:avLst/>
            </a:prstGeom>
            <a:noFill/>
            <a:ln w="222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04"/>
          <p:cNvGrpSpPr>
            <a:grpSpLocks/>
          </p:cNvGrpSpPr>
          <p:nvPr/>
        </p:nvGrpSpPr>
        <p:grpSpPr bwMode="auto">
          <a:xfrm>
            <a:off x="5076825" y="2997200"/>
            <a:ext cx="215900" cy="215900"/>
            <a:chOff x="3787" y="3067"/>
            <a:chExt cx="272" cy="227"/>
          </a:xfrm>
        </p:grpSpPr>
        <p:sp>
          <p:nvSpPr>
            <p:cNvPr id="33862" name="Line 105"/>
            <p:cNvSpPr>
              <a:spLocks noChangeShapeType="1"/>
            </p:cNvSpPr>
            <p:nvPr/>
          </p:nvSpPr>
          <p:spPr bwMode="auto">
            <a:xfrm>
              <a:off x="3787" y="3158"/>
              <a:ext cx="60" cy="136"/>
            </a:xfrm>
            <a:prstGeom prst="line">
              <a:avLst/>
            </a:prstGeom>
            <a:noFill/>
            <a:ln w="22225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3" name="Line 106"/>
            <p:cNvSpPr>
              <a:spLocks noChangeShapeType="1"/>
            </p:cNvSpPr>
            <p:nvPr/>
          </p:nvSpPr>
          <p:spPr bwMode="auto">
            <a:xfrm flipV="1">
              <a:off x="3847" y="3067"/>
              <a:ext cx="212" cy="227"/>
            </a:xfrm>
            <a:prstGeom prst="line">
              <a:avLst/>
            </a:prstGeom>
            <a:noFill/>
            <a:ln w="222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83" name="Oval 107"/>
          <p:cNvSpPr>
            <a:spLocks noChangeArrowheads="1"/>
          </p:cNvSpPr>
          <p:nvPr/>
        </p:nvSpPr>
        <p:spPr bwMode="auto">
          <a:xfrm>
            <a:off x="5795963" y="3860800"/>
            <a:ext cx="720725" cy="412750"/>
          </a:xfrm>
          <a:prstGeom prst="ellipse">
            <a:avLst/>
          </a:pr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grpSp>
        <p:nvGrpSpPr>
          <p:cNvPr id="9" name="Group 108"/>
          <p:cNvGrpSpPr>
            <a:grpSpLocks/>
          </p:cNvGrpSpPr>
          <p:nvPr/>
        </p:nvGrpSpPr>
        <p:grpSpPr bwMode="auto">
          <a:xfrm>
            <a:off x="6011863" y="4005263"/>
            <a:ext cx="287337" cy="144462"/>
            <a:chOff x="3696" y="2880"/>
            <a:chExt cx="192" cy="384"/>
          </a:xfrm>
        </p:grpSpPr>
        <p:sp>
          <p:nvSpPr>
            <p:cNvPr id="33860" name="Line 109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Line 110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87" name="Oval 111"/>
          <p:cNvSpPr>
            <a:spLocks noChangeArrowheads="1"/>
          </p:cNvSpPr>
          <p:nvPr/>
        </p:nvSpPr>
        <p:spPr bwMode="auto">
          <a:xfrm>
            <a:off x="5508625" y="4221163"/>
            <a:ext cx="576263" cy="360362"/>
          </a:xfrm>
          <a:prstGeom prst="ellipse">
            <a:avLst/>
          </a:pr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grpSp>
        <p:nvGrpSpPr>
          <p:cNvPr id="10" name="Group 112"/>
          <p:cNvGrpSpPr>
            <a:grpSpLocks/>
          </p:cNvGrpSpPr>
          <p:nvPr/>
        </p:nvGrpSpPr>
        <p:grpSpPr bwMode="auto">
          <a:xfrm>
            <a:off x="5651500" y="4365625"/>
            <a:ext cx="287338" cy="144463"/>
            <a:chOff x="3696" y="2880"/>
            <a:chExt cx="192" cy="384"/>
          </a:xfrm>
        </p:grpSpPr>
        <p:sp>
          <p:nvSpPr>
            <p:cNvPr id="33858" name="Line 113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9" name="Line 114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91" name="Line 115"/>
          <p:cNvSpPr>
            <a:spLocks noChangeShapeType="1"/>
          </p:cNvSpPr>
          <p:nvPr/>
        </p:nvSpPr>
        <p:spPr bwMode="auto">
          <a:xfrm flipH="1" flipV="1">
            <a:off x="6516688" y="4149725"/>
            <a:ext cx="576262" cy="215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4692" name="Line 116"/>
          <p:cNvSpPr>
            <a:spLocks noChangeShapeType="1"/>
          </p:cNvSpPr>
          <p:nvPr/>
        </p:nvSpPr>
        <p:spPr bwMode="auto">
          <a:xfrm flipH="1" flipV="1">
            <a:off x="6084888" y="4508500"/>
            <a:ext cx="1008062" cy="73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4693" name="Text Box 117"/>
          <p:cNvSpPr txBox="1">
            <a:spLocks noChangeArrowheads="1"/>
          </p:cNvSpPr>
          <p:nvPr/>
        </p:nvSpPr>
        <p:spPr bwMode="auto">
          <a:xfrm>
            <a:off x="7019925" y="4149725"/>
            <a:ext cx="936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false alarms</a:t>
            </a:r>
          </a:p>
        </p:txBody>
      </p:sp>
      <p:grpSp>
        <p:nvGrpSpPr>
          <p:cNvPr id="11" name="Group 118"/>
          <p:cNvGrpSpPr>
            <a:grpSpLocks/>
          </p:cNvGrpSpPr>
          <p:nvPr/>
        </p:nvGrpSpPr>
        <p:grpSpPr bwMode="auto">
          <a:xfrm>
            <a:off x="5651500" y="3573463"/>
            <a:ext cx="215900" cy="215900"/>
            <a:chOff x="3787" y="3067"/>
            <a:chExt cx="272" cy="227"/>
          </a:xfrm>
        </p:grpSpPr>
        <p:sp>
          <p:nvSpPr>
            <p:cNvPr id="33856" name="Line 119"/>
            <p:cNvSpPr>
              <a:spLocks noChangeShapeType="1"/>
            </p:cNvSpPr>
            <p:nvPr/>
          </p:nvSpPr>
          <p:spPr bwMode="auto">
            <a:xfrm>
              <a:off x="3787" y="3158"/>
              <a:ext cx="60" cy="136"/>
            </a:xfrm>
            <a:prstGeom prst="line">
              <a:avLst/>
            </a:prstGeom>
            <a:noFill/>
            <a:ln w="22225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57" name="Line 120"/>
            <p:cNvSpPr>
              <a:spLocks noChangeShapeType="1"/>
            </p:cNvSpPr>
            <p:nvPr/>
          </p:nvSpPr>
          <p:spPr bwMode="auto">
            <a:xfrm flipV="1">
              <a:off x="3847" y="3067"/>
              <a:ext cx="212" cy="227"/>
            </a:xfrm>
            <a:prstGeom prst="line">
              <a:avLst/>
            </a:prstGeom>
            <a:noFill/>
            <a:ln w="2222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97" name="Oval 121"/>
          <p:cNvSpPr>
            <a:spLocks noChangeArrowheads="1"/>
          </p:cNvSpPr>
          <p:nvPr/>
        </p:nvSpPr>
        <p:spPr bwMode="auto">
          <a:xfrm>
            <a:off x="4797425" y="2868613"/>
            <a:ext cx="719138" cy="358775"/>
          </a:xfrm>
          <a:prstGeom prst="ellipse">
            <a:avLst/>
          </a:prstGeom>
          <a:solidFill>
            <a:srgbClr val="00FF00">
              <a:alpha val="18823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4698" name="Line 122"/>
          <p:cNvSpPr>
            <a:spLocks noChangeShapeType="1"/>
          </p:cNvSpPr>
          <p:nvPr/>
        </p:nvSpPr>
        <p:spPr bwMode="auto">
          <a:xfrm flipH="1" flipV="1">
            <a:off x="5580063" y="3141663"/>
            <a:ext cx="1296987" cy="4318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68" grpId="0" animBg="1"/>
      <p:bldP spid="24669" grpId="0" animBg="1"/>
      <p:bldP spid="24670" grpId="0"/>
      <p:bldP spid="24671" grpId="0" animBg="1"/>
      <p:bldP spid="24672" grpId="0" animBg="1"/>
      <p:bldP spid="24673" grpId="0"/>
      <p:bldP spid="24674" grpId="0" animBg="1"/>
      <p:bldP spid="24675" grpId="0" animBg="1"/>
      <p:bldP spid="24683" grpId="0" animBg="1"/>
      <p:bldP spid="24687" grpId="0" animBg="1"/>
      <p:bldP spid="24691" grpId="0" animBg="1"/>
      <p:bldP spid="24692" grpId="0" animBg="1"/>
      <p:bldP spid="24693" grpId="0"/>
      <p:bldP spid="24697" grpId="0" animBg="1"/>
      <p:bldP spid="2469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47200-0F70-4E1F-A872-C66B4C519EC5}" type="slidenum">
              <a:rPr lang="en-US" altLang="en-US"/>
              <a:pPr>
                <a:defRPr/>
              </a:pPr>
              <a:t>34</a:t>
            </a:fld>
            <a:endParaRPr lang="en-US" alt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Probabilistic Pruning</a:t>
            </a:r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102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(1-</a:t>
            </a:r>
            <a:r>
              <a:rPr lang="en-US" altLang="zh-CN" sz="2600" i="1" smtClean="0">
                <a:latin typeface="Symbol" pitchFamily="18" charset="2"/>
                <a:ea typeface="宋体" pitchFamily="2" charset="-122"/>
              </a:rPr>
              <a:t>b</a:t>
            </a: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)-Hypersphere</a:t>
            </a:r>
            <a:endParaRPr lang="en-US" altLang="zh-CN" sz="2600" i="1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For any uncertain object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, we can pre-compute a hypersphere within its uncertainty region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UR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), such that object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resides in the hypersphere with probability (1-</a:t>
            </a:r>
            <a:r>
              <a:rPr lang="en-US" altLang="zh-CN" sz="2200" i="1" smtClean="0">
                <a:latin typeface="Symbol" pitchFamily="18" charset="2"/>
                <a:ea typeface="宋体" pitchFamily="2" charset="-122"/>
              </a:rPr>
              <a:t>b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), where </a:t>
            </a:r>
            <a:r>
              <a:rPr lang="en-US" altLang="zh-CN" sz="2200" i="1" smtClean="0">
                <a:latin typeface="Symbol" pitchFamily="18" charset="2"/>
                <a:ea typeface="宋体" pitchFamily="2" charset="-122"/>
              </a:rPr>
              <a:t>b 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 [0, </a:t>
            </a:r>
            <a:r>
              <a:rPr lang="en-US" altLang="zh-CN" sz="2200" i="1" smtClean="0">
                <a:latin typeface="Symbol" pitchFamily="18" charset="2"/>
                <a:ea typeface="宋体" pitchFamily="2" charset="-122"/>
                <a:sym typeface="Symbol" pitchFamily="18" charset="2"/>
              </a:rPr>
              <a:t>a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  <a:sym typeface="Symbol" pitchFamily="18" charset="2"/>
              </a:rPr>
              <a:t>]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2600" smtClean="0">
                <a:latin typeface="Times New Roman" pitchFamily="18" charset="0"/>
                <a:ea typeface="宋体" pitchFamily="2" charset="-122"/>
              </a:rPr>
              <a:t>Basic idea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Use (1-</a:t>
            </a:r>
            <a:r>
              <a:rPr lang="en-US" altLang="zh-CN" sz="2200" i="1" smtClean="0">
                <a:latin typeface="Symbol" pitchFamily="18" charset="2"/>
                <a:ea typeface="宋体" pitchFamily="2" charset="-122"/>
              </a:rPr>
              <a:t>b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)-hypersphere to obtain the smallest upper bound distance from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to objects we have seen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If the lower bound distance from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to any object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is greater than threshold, then object 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200" smtClean="0">
                <a:latin typeface="Times New Roman" pitchFamily="18" charset="0"/>
                <a:ea typeface="宋体" pitchFamily="2" charset="-122"/>
              </a:rPr>
              <a:t> can be safely pruned</a:t>
            </a:r>
            <a:endParaRPr lang="en-US" altLang="zh-CN" sz="2000" smtClean="0">
              <a:ea typeface="宋体" pitchFamily="2" charset="-122"/>
            </a:endParaRPr>
          </a:p>
        </p:txBody>
      </p:sp>
      <p:graphicFrame>
        <p:nvGraphicFramePr>
          <p:cNvPr id="2050" name="Object 20"/>
          <p:cNvGraphicFramePr>
            <a:graphicFrameLocks noGrp="1" noChangeAspect="1"/>
          </p:cNvGraphicFramePr>
          <p:nvPr>
            <p:ph idx="4294967295"/>
          </p:nvPr>
        </p:nvGraphicFramePr>
        <p:xfrm>
          <a:off x="5867400" y="1700213"/>
          <a:ext cx="3276600" cy="296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1" name="Microsoft Drawing 1.01" r:id="rId3" imgW="3822840" imgH="3457440" progId="MSDraw.1.01">
                  <p:embed/>
                </p:oleObj>
              </mc:Choice>
              <mc:Fallback>
                <p:oleObj name="Microsoft Drawing 1.01" r:id="rId3" imgW="3822840" imgH="3457440" progId="MSDraw.1.01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00213"/>
                        <a:ext cx="3276600" cy="296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F77632-E403-4E63-AF0C-9CEA0ACD4B23}" type="slidenum">
              <a:rPr lang="en-US" altLang="en-US"/>
              <a:pPr>
                <a:defRPr/>
              </a:pPr>
              <a:t>35</a:t>
            </a:fld>
            <a:endParaRPr lang="en-US" alt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Probabilistic Pruning</a:t>
            </a:r>
          </a:p>
        </p:txBody>
      </p:sp>
      <p:sp>
        <p:nvSpPr>
          <p:cNvPr id="3077" name="Oval 3"/>
          <p:cNvSpPr>
            <a:spLocks noChangeArrowheads="1"/>
          </p:cNvSpPr>
          <p:nvPr/>
        </p:nvSpPr>
        <p:spPr bwMode="auto">
          <a:xfrm>
            <a:off x="2193925" y="292417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1979613" y="24923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079" name="Oval 5"/>
          <p:cNvSpPr>
            <a:spLocks noChangeArrowheads="1"/>
          </p:cNvSpPr>
          <p:nvPr/>
        </p:nvSpPr>
        <p:spPr bwMode="auto">
          <a:xfrm>
            <a:off x="1789113" y="2517775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0" name="Oval 6"/>
          <p:cNvSpPr>
            <a:spLocks noChangeArrowheads="1"/>
          </p:cNvSpPr>
          <p:nvPr/>
        </p:nvSpPr>
        <p:spPr bwMode="auto">
          <a:xfrm>
            <a:off x="1258888" y="3573463"/>
            <a:ext cx="433387" cy="433387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754063" y="162718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2" name="Text Box 8"/>
          <p:cNvSpPr txBox="1">
            <a:spLocks noChangeArrowheads="1"/>
          </p:cNvSpPr>
          <p:nvPr/>
        </p:nvSpPr>
        <p:spPr bwMode="auto">
          <a:xfrm>
            <a:off x="3201988" y="34258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3083" name="Text Box 9"/>
          <p:cNvSpPr txBox="1">
            <a:spLocks noChangeArrowheads="1"/>
          </p:cNvSpPr>
          <p:nvPr/>
        </p:nvSpPr>
        <p:spPr bwMode="auto">
          <a:xfrm>
            <a:off x="1042988" y="34988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3084" name="Text Box 10"/>
          <p:cNvSpPr txBox="1">
            <a:spLocks noChangeArrowheads="1"/>
          </p:cNvSpPr>
          <p:nvPr/>
        </p:nvSpPr>
        <p:spPr bwMode="auto">
          <a:xfrm>
            <a:off x="3130550" y="169862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sp>
        <p:nvSpPr>
          <p:cNvPr id="3085" name="Oval 11"/>
          <p:cNvSpPr>
            <a:spLocks noChangeArrowheads="1"/>
          </p:cNvSpPr>
          <p:nvPr/>
        </p:nvSpPr>
        <p:spPr bwMode="auto">
          <a:xfrm>
            <a:off x="1403350" y="4219575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6" name="Oval 12"/>
          <p:cNvSpPr>
            <a:spLocks noChangeArrowheads="1"/>
          </p:cNvSpPr>
          <p:nvPr/>
        </p:nvSpPr>
        <p:spPr bwMode="auto">
          <a:xfrm>
            <a:off x="2627313" y="3211513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7" name="Oval 13"/>
          <p:cNvSpPr>
            <a:spLocks noChangeArrowheads="1"/>
          </p:cNvSpPr>
          <p:nvPr/>
        </p:nvSpPr>
        <p:spPr bwMode="auto">
          <a:xfrm>
            <a:off x="2482850" y="3859213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8" name="Oval 14"/>
          <p:cNvSpPr>
            <a:spLocks noChangeArrowheads="1"/>
          </p:cNvSpPr>
          <p:nvPr/>
        </p:nvSpPr>
        <p:spPr bwMode="auto">
          <a:xfrm>
            <a:off x="3346450" y="1987550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89" name="Oval 15"/>
          <p:cNvSpPr>
            <a:spLocks noChangeArrowheads="1"/>
          </p:cNvSpPr>
          <p:nvPr/>
        </p:nvSpPr>
        <p:spPr bwMode="auto">
          <a:xfrm>
            <a:off x="1258888" y="198755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090" name="Line 16"/>
          <p:cNvSpPr>
            <a:spLocks noChangeShapeType="1"/>
          </p:cNvSpPr>
          <p:nvPr/>
        </p:nvSpPr>
        <p:spPr bwMode="auto">
          <a:xfrm>
            <a:off x="2400300" y="310038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091" name="Text Box 17"/>
          <p:cNvSpPr txBox="1">
            <a:spLocks noChangeArrowheads="1"/>
          </p:cNvSpPr>
          <p:nvPr/>
        </p:nvSpPr>
        <p:spPr bwMode="auto">
          <a:xfrm>
            <a:off x="2698750" y="40020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3092" name="Text Box 18"/>
          <p:cNvSpPr txBox="1">
            <a:spLocks noChangeArrowheads="1"/>
          </p:cNvSpPr>
          <p:nvPr/>
        </p:nvSpPr>
        <p:spPr bwMode="auto">
          <a:xfrm>
            <a:off x="1474788" y="4291013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3093" name="Text Box 19"/>
          <p:cNvSpPr txBox="1">
            <a:spLocks noChangeArrowheads="1"/>
          </p:cNvSpPr>
          <p:nvPr/>
        </p:nvSpPr>
        <p:spPr bwMode="auto">
          <a:xfrm>
            <a:off x="754063" y="162718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latin typeface="Times New Roman" pitchFamily="18" charset="0"/>
                <a:ea typeface="宋体" pitchFamily="2" charset="-122"/>
              </a:rPr>
              <a:t>uncertain database</a:t>
            </a:r>
          </a:p>
        </p:txBody>
      </p:sp>
      <p:sp>
        <p:nvSpPr>
          <p:cNvPr id="32788" name="Oval 20"/>
          <p:cNvSpPr>
            <a:spLocks noChangeArrowheads="1"/>
          </p:cNvSpPr>
          <p:nvPr/>
        </p:nvSpPr>
        <p:spPr bwMode="auto">
          <a:xfrm>
            <a:off x="2782888" y="3349625"/>
            <a:ext cx="288925" cy="288925"/>
          </a:xfrm>
          <a:prstGeom prst="ellipse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2698750" y="3354388"/>
            <a:ext cx="334963" cy="2206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2862" name="Object 20"/>
          <p:cNvGraphicFramePr>
            <a:graphicFrameLocks noGrp="1" noChangeAspect="1"/>
          </p:cNvGraphicFramePr>
          <p:nvPr>
            <p:ph idx="1"/>
          </p:nvPr>
        </p:nvGraphicFramePr>
        <p:xfrm>
          <a:off x="4786313" y="1428750"/>
          <a:ext cx="3822700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5" name="Microsoft Drawing 1.01" r:id="rId3" imgW="3822700" imgH="3457575" progId="MSDraw.1.01">
                  <p:embed/>
                </p:oleObj>
              </mc:Choice>
              <mc:Fallback>
                <p:oleObj name="Microsoft Drawing 1.01" r:id="rId3" imgW="3822700" imgH="3457575" progId="MSDraw.1.01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1428750"/>
                        <a:ext cx="3822700" cy="345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8" grpId="0" animBg="1"/>
      <p:bldP spid="3278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C25C2-5825-4189-90BC-FEC9DFE470CC}" type="slidenum">
              <a:rPr lang="en-US" altLang="en-US"/>
              <a:pPr>
                <a:defRPr/>
              </a:pPr>
              <a:t>36</a:t>
            </a:fld>
            <a:endParaRPr lang="en-US" alt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ea typeface="宋体" pitchFamily="2" charset="-122"/>
              </a:rPr>
              <a:t>Probabilistic Pruning</a:t>
            </a: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2193925" y="292417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979613" y="24923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1789113" y="2517775"/>
            <a:ext cx="1014412" cy="1014413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1258888" y="3573463"/>
            <a:ext cx="433387" cy="433387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754063" y="1627188"/>
            <a:ext cx="3313112" cy="32178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201988" y="34258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042988" y="34988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3130550" y="1698625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1403350" y="4219575"/>
            <a:ext cx="576263" cy="576263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29" name="Oval 13"/>
          <p:cNvSpPr>
            <a:spLocks noChangeArrowheads="1"/>
          </p:cNvSpPr>
          <p:nvPr/>
        </p:nvSpPr>
        <p:spPr bwMode="auto">
          <a:xfrm>
            <a:off x="2627313" y="3211513"/>
            <a:ext cx="576262" cy="576262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30" name="Oval 14"/>
          <p:cNvSpPr>
            <a:spLocks noChangeArrowheads="1"/>
          </p:cNvSpPr>
          <p:nvPr/>
        </p:nvSpPr>
        <p:spPr bwMode="auto">
          <a:xfrm>
            <a:off x="2482850" y="3859213"/>
            <a:ext cx="720725" cy="72072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0000FF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31" name="Oval 15"/>
          <p:cNvSpPr>
            <a:spLocks noChangeArrowheads="1"/>
          </p:cNvSpPr>
          <p:nvPr/>
        </p:nvSpPr>
        <p:spPr bwMode="auto">
          <a:xfrm>
            <a:off x="3346450" y="1987550"/>
            <a:ext cx="433388" cy="431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66FFFF"/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32" name="Oval 16"/>
          <p:cNvSpPr>
            <a:spLocks noChangeArrowheads="1"/>
          </p:cNvSpPr>
          <p:nvPr/>
        </p:nvSpPr>
        <p:spPr bwMode="auto">
          <a:xfrm>
            <a:off x="1258888" y="1987550"/>
            <a:ext cx="2089150" cy="2089150"/>
          </a:xfrm>
          <a:prstGeom prst="ellipse">
            <a:avLst/>
          </a:prstGeom>
          <a:noFill/>
          <a:ln w="9525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33" name="Line 54"/>
          <p:cNvSpPr>
            <a:spLocks noChangeShapeType="1"/>
          </p:cNvSpPr>
          <p:nvPr/>
        </p:nvSpPr>
        <p:spPr bwMode="auto">
          <a:xfrm>
            <a:off x="2400300" y="3100388"/>
            <a:ext cx="298450" cy="25400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4" name="Text Box 56"/>
          <p:cNvSpPr txBox="1">
            <a:spLocks noChangeArrowheads="1"/>
          </p:cNvSpPr>
          <p:nvPr/>
        </p:nvSpPr>
        <p:spPr bwMode="auto">
          <a:xfrm>
            <a:off x="2698750" y="400208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34835" name="Text Box 57"/>
          <p:cNvSpPr txBox="1">
            <a:spLocks noChangeArrowheads="1"/>
          </p:cNvSpPr>
          <p:nvPr/>
        </p:nvSpPr>
        <p:spPr bwMode="auto">
          <a:xfrm>
            <a:off x="1474788" y="4291013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34836" name="Text Box 58"/>
          <p:cNvSpPr txBox="1">
            <a:spLocks noChangeArrowheads="1"/>
          </p:cNvSpPr>
          <p:nvPr/>
        </p:nvSpPr>
        <p:spPr bwMode="auto">
          <a:xfrm>
            <a:off x="754063" y="1627188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latin typeface="Times New Roman" pitchFamily="18" charset="0"/>
                <a:ea typeface="宋体" pitchFamily="2" charset="-122"/>
              </a:rPr>
              <a:t>uncertain database</a:t>
            </a:r>
          </a:p>
        </p:txBody>
      </p:sp>
      <p:sp>
        <p:nvSpPr>
          <p:cNvPr id="34837" name="Oval 84"/>
          <p:cNvSpPr>
            <a:spLocks noChangeArrowheads="1"/>
          </p:cNvSpPr>
          <p:nvPr/>
        </p:nvSpPr>
        <p:spPr bwMode="auto">
          <a:xfrm>
            <a:off x="2782888" y="3349625"/>
            <a:ext cx="288925" cy="288925"/>
          </a:xfrm>
          <a:prstGeom prst="ellipse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38" name="Line 85"/>
          <p:cNvSpPr>
            <a:spLocks noChangeShapeType="1"/>
          </p:cNvSpPr>
          <p:nvPr/>
        </p:nvSpPr>
        <p:spPr bwMode="auto">
          <a:xfrm>
            <a:off x="2698750" y="3354388"/>
            <a:ext cx="334963" cy="220662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9" name="Line 148"/>
          <p:cNvSpPr>
            <a:spLocks noChangeShapeType="1"/>
          </p:cNvSpPr>
          <p:nvPr/>
        </p:nvSpPr>
        <p:spPr bwMode="auto">
          <a:xfrm flipV="1">
            <a:off x="4572000" y="3068638"/>
            <a:ext cx="37433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40" name="Oval 149"/>
          <p:cNvSpPr>
            <a:spLocks noChangeArrowheads="1"/>
          </p:cNvSpPr>
          <p:nvPr/>
        </p:nvSpPr>
        <p:spPr bwMode="auto">
          <a:xfrm>
            <a:off x="4386263" y="29702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4841" name="Text Box 150"/>
          <p:cNvSpPr txBox="1">
            <a:spLocks noChangeArrowheads="1"/>
          </p:cNvSpPr>
          <p:nvPr/>
        </p:nvSpPr>
        <p:spPr bwMode="auto">
          <a:xfrm>
            <a:off x="4284663" y="31432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q</a:t>
            </a:r>
          </a:p>
        </p:txBody>
      </p:sp>
      <p:sp>
        <p:nvSpPr>
          <p:cNvPr id="34842" name="Text Box 151"/>
          <p:cNvSpPr txBox="1">
            <a:spLocks noChangeArrowheads="1"/>
          </p:cNvSpPr>
          <p:nvPr/>
        </p:nvSpPr>
        <p:spPr bwMode="auto">
          <a:xfrm>
            <a:off x="4932363" y="29241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a</a:t>
            </a:r>
          </a:p>
        </p:txBody>
      </p:sp>
      <p:sp>
        <p:nvSpPr>
          <p:cNvPr id="34843" name="Text Box 152"/>
          <p:cNvSpPr txBox="1">
            <a:spLocks noChangeArrowheads="1"/>
          </p:cNvSpPr>
          <p:nvPr/>
        </p:nvSpPr>
        <p:spPr bwMode="auto">
          <a:xfrm>
            <a:off x="5219700" y="32861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d</a:t>
            </a:r>
          </a:p>
        </p:txBody>
      </p:sp>
      <p:sp>
        <p:nvSpPr>
          <p:cNvPr id="34844" name="Text Box 153"/>
          <p:cNvSpPr txBox="1">
            <a:spLocks noChangeArrowheads="1"/>
          </p:cNvSpPr>
          <p:nvPr/>
        </p:nvSpPr>
        <p:spPr bwMode="auto">
          <a:xfrm>
            <a:off x="5580063" y="3646488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b</a:t>
            </a:r>
          </a:p>
        </p:txBody>
      </p:sp>
      <p:sp>
        <p:nvSpPr>
          <p:cNvPr id="34845" name="Text Box 154"/>
          <p:cNvSpPr txBox="1">
            <a:spLocks noChangeArrowheads="1"/>
          </p:cNvSpPr>
          <p:nvPr/>
        </p:nvSpPr>
        <p:spPr bwMode="auto">
          <a:xfrm>
            <a:off x="6011863" y="3956050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c</a:t>
            </a:r>
          </a:p>
        </p:txBody>
      </p:sp>
      <p:sp>
        <p:nvSpPr>
          <p:cNvPr id="34846" name="Text Box 155"/>
          <p:cNvSpPr txBox="1">
            <a:spLocks noChangeArrowheads="1"/>
          </p:cNvSpPr>
          <p:nvPr/>
        </p:nvSpPr>
        <p:spPr bwMode="auto">
          <a:xfrm>
            <a:off x="5653088" y="4294188"/>
            <a:ext cx="319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3333FF"/>
                </a:solidFill>
                <a:latin typeface="Times New Roman" pitchFamily="18" charset="0"/>
                <a:ea typeface="宋体" pitchFamily="2" charset="-122"/>
              </a:rPr>
              <a:t>e</a:t>
            </a:r>
          </a:p>
        </p:txBody>
      </p:sp>
      <p:grpSp>
        <p:nvGrpSpPr>
          <p:cNvPr id="2" name="Group 156"/>
          <p:cNvGrpSpPr>
            <a:grpSpLocks/>
          </p:cNvGrpSpPr>
          <p:nvPr/>
        </p:nvGrpSpPr>
        <p:grpSpPr bwMode="auto">
          <a:xfrm>
            <a:off x="4859338" y="2997200"/>
            <a:ext cx="574675" cy="157163"/>
            <a:chOff x="3334" y="3113"/>
            <a:chExt cx="362" cy="99"/>
          </a:xfrm>
        </p:grpSpPr>
        <p:sp>
          <p:nvSpPr>
            <p:cNvPr id="34908" name="Line 15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9" name="Line 15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10" name="Line 15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5219700" y="3286125"/>
            <a:ext cx="433388" cy="157163"/>
            <a:chOff x="3334" y="3113"/>
            <a:chExt cx="362" cy="99"/>
          </a:xfrm>
        </p:grpSpPr>
        <p:sp>
          <p:nvSpPr>
            <p:cNvPr id="34905" name="Line 161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Line 162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7" name="Line 163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49" name="Line 164"/>
          <p:cNvSpPr>
            <a:spLocks noChangeShapeType="1"/>
          </p:cNvSpPr>
          <p:nvPr/>
        </p:nvSpPr>
        <p:spPr bwMode="auto">
          <a:xfrm flipV="1">
            <a:off x="5653088" y="3070225"/>
            <a:ext cx="1587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0" name="Line 165"/>
          <p:cNvSpPr>
            <a:spLocks noChangeShapeType="1"/>
          </p:cNvSpPr>
          <p:nvPr/>
        </p:nvSpPr>
        <p:spPr bwMode="auto">
          <a:xfrm flipV="1">
            <a:off x="5219700" y="3070225"/>
            <a:ext cx="1588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66"/>
          <p:cNvGrpSpPr>
            <a:grpSpLocks/>
          </p:cNvGrpSpPr>
          <p:nvPr/>
        </p:nvGrpSpPr>
        <p:grpSpPr bwMode="auto">
          <a:xfrm>
            <a:off x="5364163" y="3644900"/>
            <a:ext cx="792162" cy="158750"/>
            <a:chOff x="3334" y="3113"/>
            <a:chExt cx="362" cy="99"/>
          </a:xfrm>
        </p:grpSpPr>
        <p:sp>
          <p:nvSpPr>
            <p:cNvPr id="34902" name="Line 167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3" name="Line 168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4" name="Line 169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2" name="Line 170"/>
          <p:cNvSpPr>
            <a:spLocks noChangeShapeType="1"/>
          </p:cNvSpPr>
          <p:nvPr/>
        </p:nvSpPr>
        <p:spPr bwMode="auto">
          <a:xfrm flipV="1">
            <a:off x="5292725" y="3100388"/>
            <a:ext cx="9525" cy="546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3" name="Line 171"/>
          <p:cNvSpPr>
            <a:spLocks noChangeShapeType="1"/>
          </p:cNvSpPr>
          <p:nvPr/>
        </p:nvSpPr>
        <p:spPr bwMode="auto">
          <a:xfrm flipV="1">
            <a:off x="6156325" y="3070225"/>
            <a:ext cx="9525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172"/>
          <p:cNvGrpSpPr>
            <a:grpSpLocks/>
          </p:cNvGrpSpPr>
          <p:nvPr/>
        </p:nvGrpSpPr>
        <p:grpSpPr bwMode="auto">
          <a:xfrm>
            <a:off x="5868988" y="4005263"/>
            <a:ext cx="576262" cy="157162"/>
            <a:chOff x="3334" y="3113"/>
            <a:chExt cx="362" cy="99"/>
          </a:xfrm>
        </p:grpSpPr>
        <p:sp>
          <p:nvSpPr>
            <p:cNvPr id="34899" name="Line 173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0" name="Line 174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01" name="Line 175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5" name="Line 176"/>
          <p:cNvSpPr>
            <a:spLocks noChangeShapeType="1"/>
          </p:cNvSpPr>
          <p:nvPr/>
        </p:nvSpPr>
        <p:spPr bwMode="auto">
          <a:xfrm flipV="1">
            <a:off x="5868988" y="30702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6" name="Line 177"/>
          <p:cNvSpPr>
            <a:spLocks noChangeShapeType="1"/>
          </p:cNvSpPr>
          <p:nvPr/>
        </p:nvSpPr>
        <p:spPr bwMode="auto">
          <a:xfrm flipV="1">
            <a:off x="6445250" y="3070225"/>
            <a:ext cx="9525" cy="9350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7" name="Text Box 178"/>
          <p:cNvSpPr txBox="1">
            <a:spLocks noChangeArrowheads="1"/>
          </p:cNvSpPr>
          <p:nvPr/>
        </p:nvSpPr>
        <p:spPr bwMode="auto">
          <a:xfrm>
            <a:off x="6732588" y="3141663"/>
            <a:ext cx="1493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000" b="1" i="1">
                <a:latin typeface="Times New Roman" pitchFamily="18" charset="0"/>
                <a:ea typeface="宋体" pitchFamily="2" charset="-122"/>
              </a:rPr>
              <a:t>distance to q</a:t>
            </a:r>
          </a:p>
        </p:txBody>
      </p:sp>
      <p:grpSp>
        <p:nvGrpSpPr>
          <p:cNvPr id="6" name="Group 179"/>
          <p:cNvGrpSpPr>
            <a:grpSpLocks/>
          </p:cNvGrpSpPr>
          <p:nvPr/>
        </p:nvGrpSpPr>
        <p:grpSpPr bwMode="auto">
          <a:xfrm>
            <a:off x="5580063" y="4365625"/>
            <a:ext cx="431800" cy="142875"/>
            <a:chOff x="3334" y="3113"/>
            <a:chExt cx="362" cy="99"/>
          </a:xfrm>
        </p:grpSpPr>
        <p:sp>
          <p:nvSpPr>
            <p:cNvPr id="34896" name="Line 180"/>
            <p:cNvSpPr>
              <a:spLocks noChangeShapeType="1"/>
            </p:cNvSpPr>
            <p:nvPr/>
          </p:nvSpPr>
          <p:spPr bwMode="auto">
            <a:xfrm>
              <a:off x="3334" y="3163"/>
              <a:ext cx="36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7" name="Line 181"/>
            <p:cNvSpPr>
              <a:spLocks noChangeShapeType="1"/>
            </p:cNvSpPr>
            <p:nvPr/>
          </p:nvSpPr>
          <p:spPr bwMode="auto">
            <a:xfrm flipH="1">
              <a:off x="3334" y="3113"/>
              <a:ext cx="0" cy="9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8" name="Line 182"/>
            <p:cNvSpPr>
              <a:spLocks noChangeShapeType="1"/>
            </p:cNvSpPr>
            <p:nvPr/>
          </p:nvSpPr>
          <p:spPr bwMode="auto">
            <a:xfrm flipH="1">
              <a:off x="3696" y="3117"/>
              <a:ext cx="0" cy="95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9" name="Line 183"/>
          <p:cNvSpPr>
            <a:spLocks noChangeShapeType="1"/>
          </p:cNvSpPr>
          <p:nvPr/>
        </p:nvSpPr>
        <p:spPr bwMode="auto">
          <a:xfrm flipV="1">
            <a:off x="5580063" y="30702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60" name="Line 184"/>
          <p:cNvSpPr>
            <a:spLocks noChangeShapeType="1"/>
          </p:cNvSpPr>
          <p:nvPr/>
        </p:nvSpPr>
        <p:spPr bwMode="auto">
          <a:xfrm flipV="1">
            <a:off x="6011863" y="3070225"/>
            <a:ext cx="9525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617" name="Line 185"/>
          <p:cNvSpPr>
            <a:spLocks noChangeShapeType="1"/>
          </p:cNvSpPr>
          <p:nvPr/>
        </p:nvSpPr>
        <p:spPr bwMode="auto">
          <a:xfrm>
            <a:off x="5292725" y="1628775"/>
            <a:ext cx="0" cy="3529013"/>
          </a:xfrm>
          <a:prstGeom prst="line">
            <a:avLst/>
          </a:prstGeom>
          <a:noFill/>
          <a:ln w="28575">
            <a:solidFill>
              <a:srgbClr val="FF00FF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618" name="Line 186"/>
          <p:cNvSpPr>
            <a:spLocks noChangeShapeType="1"/>
          </p:cNvSpPr>
          <p:nvPr/>
        </p:nvSpPr>
        <p:spPr bwMode="auto">
          <a:xfrm flipH="1">
            <a:off x="5364163" y="2636838"/>
            <a:ext cx="358775" cy="3603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8619" name="Text Box 187"/>
          <p:cNvSpPr txBox="1">
            <a:spLocks noChangeArrowheads="1"/>
          </p:cNvSpPr>
          <p:nvPr/>
        </p:nvSpPr>
        <p:spPr bwMode="auto">
          <a:xfrm>
            <a:off x="5364163" y="2276475"/>
            <a:ext cx="1079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>
                <a:solidFill>
                  <a:srgbClr val="FF00FF"/>
                </a:solidFill>
                <a:latin typeface="Times New Roman" pitchFamily="18" charset="0"/>
                <a:ea typeface="宋体" pitchFamily="2" charset="-122"/>
              </a:rPr>
              <a:t>threshold</a:t>
            </a:r>
          </a:p>
        </p:txBody>
      </p:sp>
      <p:sp>
        <p:nvSpPr>
          <p:cNvPr id="18622" name="Text Box 190"/>
          <p:cNvSpPr txBox="1">
            <a:spLocks noChangeArrowheads="1"/>
          </p:cNvSpPr>
          <p:nvPr/>
        </p:nvSpPr>
        <p:spPr bwMode="auto">
          <a:xfrm>
            <a:off x="6792913" y="34623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i="1">
                <a:solidFill>
                  <a:srgbClr val="33CC33"/>
                </a:solidFill>
                <a:latin typeface="Times New Roman" pitchFamily="18" charset="0"/>
                <a:ea typeface="宋体" pitchFamily="2" charset="-122"/>
              </a:rPr>
              <a:t>candidates</a:t>
            </a:r>
          </a:p>
        </p:txBody>
      </p:sp>
      <p:sp>
        <p:nvSpPr>
          <p:cNvPr id="18623" name="Oval 191"/>
          <p:cNvSpPr>
            <a:spLocks noChangeArrowheads="1"/>
          </p:cNvSpPr>
          <p:nvPr/>
        </p:nvSpPr>
        <p:spPr bwMode="auto">
          <a:xfrm>
            <a:off x="5148263" y="3573463"/>
            <a:ext cx="1082675" cy="315912"/>
          </a:xfrm>
          <a:prstGeom prst="ellipse">
            <a:avLst/>
          </a:prstGeom>
          <a:solidFill>
            <a:srgbClr val="FF00FF">
              <a:alpha val="18823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12338" name="Oval 199"/>
          <p:cNvSpPr>
            <a:spLocks noChangeArrowheads="1"/>
          </p:cNvSpPr>
          <p:nvPr/>
        </p:nvSpPr>
        <p:spPr bwMode="auto">
          <a:xfrm>
            <a:off x="5795963" y="3860800"/>
            <a:ext cx="720725" cy="412750"/>
          </a:xfrm>
          <a:prstGeom prst="ellipse">
            <a:avLst/>
          </a:pr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grpSp>
        <p:nvGrpSpPr>
          <p:cNvPr id="7" name="Group 200"/>
          <p:cNvGrpSpPr>
            <a:grpSpLocks/>
          </p:cNvGrpSpPr>
          <p:nvPr/>
        </p:nvGrpSpPr>
        <p:grpSpPr bwMode="auto">
          <a:xfrm>
            <a:off x="6011863" y="4005263"/>
            <a:ext cx="287337" cy="144462"/>
            <a:chOff x="3696" y="2880"/>
            <a:chExt cx="192" cy="384"/>
          </a:xfrm>
        </p:grpSpPr>
        <p:sp>
          <p:nvSpPr>
            <p:cNvPr id="34894" name="Line 201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5" name="Line 202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635" name="Oval 203"/>
          <p:cNvSpPr>
            <a:spLocks noChangeArrowheads="1"/>
          </p:cNvSpPr>
          <p:nvPr/>
        </p:nvSpPr>
        <p:spPr bwMode="auto">
          <a:xfrm>
            <a:off x="5508625" y="4221163"/>
            <a:ext cx="576263" cy="360362"/>
          </a:xfrm>
          <a:prstGeom prst="ellipse">
            <a:avLst/>
          </a:prstGeom>
          <a:solidFill>
            <a:srgbClr val="FF0000">
              <a:alpha val="2196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grpSp>
        <p:nvGrpSpPr>
          <p:cNvPr id="8" name="Group 204"/>
          <p:cNvGrpSpPr>
            <a:grpSpLocks/>
          </p:cNvGrpSpPr>
          <p:nvPr/>
        </p:nvGrpSpPr>
        <p:grpSpPr bwMode="auto">
          <a:xfrm>
            <a:off x="5651500" y="4365625"/>
            <a:ext cx="287338" cy="144463"/>
            <a:chOff x="3696" y="2880"/>
            <a:chExt cx="192" cy="384"/>
          </a:xfrm>
        </p:grpSpPr>
        <p:sp>
          <p:nvSpPr>
            <p:cNvPr id="34892" name="Line 205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3" name="Line 206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639" name="Line 207"/>
          <p:cNvSpPr>
            <a:spLocks noChangeShapeType="1"/>
          </p:cNvSpPr>
          <p:nvPr/>
        </p:nvSpPr>
        <p:spPr bwMode="auto">
          <a:xfrm flipH="1" flipV="1">
            <a:off x="6516688" y="4149725"/>
            <a:ext cx="552450" cy="98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8640" name="Line 208"/>
          <p:cNvSpPr>
            <a:spLocks noChangeShapeType="1"/>
          </p:cNvSpPr>
          <p:nvPr/>
        </p:nvSpPr>
        <p:spPr bwMode="auto">
          <a:xfrm flipH="1">
            <a:off x="6084888" y="4365625"/>
            <a:ext cx="1008062" cy="714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8641" name="Text Box 209"/>
          <p:cNvSpPr txBox="1">
            <a:spLocks noChangeArrowheads="1"/>
          </p:cNvSpPr>
          <p:nvPr/>
        </p:nvSpPr>
        <p:spPr bwMode="auto">
          <a:xfrm>
            <a:off x="7019925" y="3933825"/>
            <a:ext cx="936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b="1" i="1">
                <a:solidFill>
                  <a:srgbClr val="FF0000"/>
                </a:solidFill>
                <a:latin typeface="Times New Roman" pitchFamily="18" charset="0"/>
                <a:ea typeface="宋体" pitchFamily="2" charset="-122"/>
              </a:rPr>
              <a:t>false alarms</a:t>
            </a:r>
          </a:p>
        </p:txBody>
      </p:sp>
      <p:grpSp>
        <p:nvGrpSpPr>
          <p:cNvPr id="9" name="Group 227"/>
          <p:cNvGrpSpPr>
            <a:grpSpLocks/>
          </p:cNvGrpSpPr>
          <p:nvPr/>
        </p:nvGrpSpPr>
        <p:grpSpPr bwMode="auto">
          <a:xfrm>
            <a:off x="5003800" y="2995613"/>
            <a:ext cx="288925" cy="146050"/>
            <a:chOff x="3152" y="1887"/>
            <a:chExt cx="182" cy="92"/>
          </a:xfrm>
        </p:grpSpPr>
        <p:sp>
          <p:nvSpPr>
            <p:cNvPr id="34889" name="Line 215"/>
            <p:cNvSpPr>
              <a:spLocks noChangeShapeType="1"/>
            </p:cNvSpPr>
            <p:nvPr/>
          </p:nvSpPr>
          <p:spPr bwMode="auto">
            <a:xfrm>
              <a:off x="3152" y="1932"/>
              <a:ext cx="182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Line 216"/>
            <p:cNvSpPr>
              <a:spLocks noChangeShapeType="1"/>
            </p:cNvSpPr>
            <p:nvPr/>
          </p:nvSpPr>
          <p:spPr bwMode="auto">
            <a:xfrm>
              <a:off x="3152" y="1887"/>
              <a:ext cx="0" cy="9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91" name="Line 217"/>
            <p:cNvSpPr>
              <a:spLocks noChangeShapeType="1"/>
            </p:cNvSpPr>
            <p:nvPr/>
          </p:nvSpPr>
          <p:spPr bwMode="auto">
            <a:xfrm>
              <a:off x="3334" y="1888"/>
              <a:ext cx="0" cy="91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218"/>
          <p:cNvGrpSpPr>
            <a:grpSpLocks/>
          </p:cNvGrpSpPr>
          <p:nvPr/>
        </p:nvGrpSpPr>
        <p:grpSpPr bwMode="auto">
          <a:xfrm>
            <a:off x="5580063" y="3644900"/>
            <a:ext cx="287337" cy="144463"/>
            <a:chOff x="3696" y="2880"/>
            <a:chExt cx="192" cy="384"/>
          </a:xfrm>
        </p:grpSpPr>
        <p:sp>
          <p:nvSpPr>
            <p:cNvPr id="34887" name="Line 219"/>
            <p:cNvSpPr>
              <a:spLocks noChangeShapeType="1"/>
            </p:cNvSpPr>
            <p:nvPr/>
          </p:nvSpPr>
          <p:spPr bwMode="auto">
            <a:xfrm flipH="1"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Line 220"/>
            <p:cNvSpPr>
              <a:spLocks noChangeShapeType="1"/>
            </p:cNvSpPr>
            <p:nvPr/>
          </p:nvSpPr>
          <p:spPr bwMode="auto">
            <a:xfrm>
              <a:off x="3696" y="2880"/>
              <a:ext cx="192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654" name="Line 222"/>
          <p:cNvSpPr>
            <a:spLocks noChangeShapeType="1"/>
          </p:cNvSpPr>
          <p:nvPr/>
        </p:nvSpPr>
        <p:spPr bwMode="auto">
          <a:xfrm flipH="1" flipV="1">
            <a:off x="6227763" y="3789363"/>
            <a:ext cx="865187" cy="360362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grpSp>
        <p:nvGrpSpPr>
          <p:cNvPr id="11" name="Group 228"/>
          <p:cNvGrpSpPr>
            <a:grpSpLocks/>
          </p:cNvGrpSpPr>
          <p:nvPr/>
        </p:nvGrpSpPr>
        <p:grpSpPr bwMode="auto">
          <a:xfrm>
            <a:off x="4859338" y="2852738"/>
            <a:ext cx="2017712" cy="790575"/>
            <a:chOff x="2562" y="3566"/>
            <a:chExt cx="1271" cy="498"/>
          </a:xfrm>
        </p:grpSpPr>
        <p:sp>
          <p:nvSpPr>
            <p:cNvPr id="34877" name="Oval 188"/>
            <p:cNvSpPr>
              <a:spLocks noChangeArrowheads="1"/>
            </p:cNvSpPr>
            <p:nvPr/>
          </p:nvSpPr>
          <p:spPr bwMode="auto">
            <a:xfrm>
              <a:off x="2699" y="3786"/>
              <a:ext cx="453" cy="226"/>
            </a:xfrm>
            <a:prstGeom prst="ellipse">
              <a:avLst/>
            </a:prstGeom>
            <a:solidFill>
              <a:srgbClr val="00FF00">
                <a:alpha val="18823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  <p:sp>
          <p:nvSpPr>
            <p:cNvPr id="34878" name="Line 189"/>
            <p:cNvSpPr>
              <a:spLocks noChangeShapeType="1"/>
            </p:cNvSpPr>
            <p:nvPr/>
          </p:nvSpPr>
          <p:spPr bwMode="auto">
            <a:xfrm flipH="1" flipV="1">
              <a:off x="3243" y="3929"/>
              <a:ext cx="583" cy="135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93"/>
            <p:cNvGrpSpPr>
              <a:grpSpLocks/>
            </p:cNvGrpSpPr>
            <p:nvPr/>
          </p:nvGrpSpPr>
          <p:grpSpPr bwMode="auto">
            <a:xfrm>
              <a:off x="2863" y="3793"/>
              <a:ext cx="136" cy="136"/>
              <a:chOff x="3787" y="3067"/>
              <a:chExt cx="272" cy="227"/>
            </a:xfrm>
          </p:grpSpPr>
          <p:sp>
            <p:nvSpPr>
              <p:cNvPr id="34885" name="Line 194"/>
              <p:cNvSpPr>
                <a:spLocks noChangeShapeType="1"/>
              </p:cNvSpPr>
              <p:nvPr/>
            </p:nvSpPr>
            <p:spPr bwMode="auto">
              <a:xfrm>
                <a:off x="3787" y="3158"/>
                <a:ext cx="60" cy="136"/>
              </a:xfrm>
              <a:prstGeom prst="line">
                <a:avLst/>
              </a:prstGeom>
              <a:noFill/>
              <a:ln w="22225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86" name="Line 195"/>
              <p:cNvSpPr>
                <a:spLocks noChangeShapeType="1"/>
              </p:cNvSpPr>
              <p:nvPr/>
            </p:nvSpPr>
            <p:spPr bwMode="auto">
              <a:xfrm flipV="1">
                <a:off x="3847" y="3067"/>
                <a:ext cx="212" cy="227"/>
              </a:xfrm>
              <a:prstGeom prst="line">
                <a:avLst/>
              </a:prstGeom>
              <a:noFill/>
              <a:ln w="222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880" name="Line 214"/>
            <p:cNvSpPr>
              <a:spLocks noChangeShapeType="1"/>
            </p:cNvSpPr>
            <p:nvPr/>
          </p:nvSpPr>
          <p:spPr bwMode="auto">
            <a:xfrm flipH="1" flipV="1">
              <a:off x="3016" y="3748"/>
              <a:ext cx="817" cy="272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" name="Group 223"/>
            <p:cNvGrpSpPr>
              <a:grpSpLocks/>
            </p:cNvGrpSpPr>
            <p:nvPr/>
          </p:nvGrpSpPr>
          <p:grpSpPr bwMode="auto">
            <a:xfrm>
              <a:off x="2698" y="3611"/>
              <a:ext cx="136" cy="136"/>
              <a:chOff x="3787" y="3067"/>
              <a:chExt cx="272" cy="227"/>
            </a:xfrm>
          </p:grpSpPr>
          <p:sp>
            <p:nvSpPr>
              <p:cNvPr id="34883" name="Line 224"/>
              <p:cNvSpPr>
                <a:spLocks noChangeShapeType="1"/>
              </p:cNvSpPr>
              <p:nvPr/>
            </p:nvSpPr>
            <p:spPr bwMode="auto">
              <a:xfrm>
                <a:off x="3787" y="3158"/>
                <a:ext cx="60" cy="136"/>
              </a:xfrm>
              <a:prstGeom prst="line">
                <a:avLst/>
              </a:prstGeom>
              <a:noFill/>
              <a:ln w="22225">
                <a:solidFill>
                  <a:srgbClr val="3399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84" name="Line 225"/>
              <p:cNvSpPr>
                <a:spLocks noChangeShapeType="1"/>
              </p:cNvSpPr>
              <p:nvPr/>
            </p:nvSpPr>
            <p:spPr bwMode="auto">
              <a:xfrm flipV="1">
                <a:off x="3847" y="3067"/>
                <a:ext cx="212" cy="227"/>
              </a:xfrm>
              <a:prstGeom prst="line">
                <a:avLst/>
              </a:prstGeom>
              <a:noFill/>
              <a:ln w="222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882" name="Oval 226"/>
            <p:cNvSpPr>
              <a:spLocks noChangeArrowheads="1"/>
            </p:cNvSpPr>
            <p:nvPr/>
          </p:nvSpPr>
          <p:spPr bwMode="auto">
            <a:xfrm>
              <a:off x="2562" y="3566"/>
              <a:ext cx="453" cy="226"/>
            </a:xfrm>
            <a:prstGeom prst="ellipse">
              <a:avLst/>
            </a:prstGeom>
            <a:solidFill>
              <a:srgbClr val="00FF00">
                <a:alpha val="18823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17" grpId="0" animBg="1"/>
      <p:bldP spid="18618" grpId="0" animBg="1"/>
      <p:bldP spid="18619" grpId="0"/>
      <p:bldP spid="18622" grpId="0"/>
      <p:bldP spid="18623" grpId="0" animBg="1"/>
      <p:bldP spid="12338" grpId="0" animBg="1"/>
      <p:bldP spid="18635" grpId="0" animBg="1"/>
      <p:bldP spid="18639" grpId="0" animBg="1"/>
      <p:bldP spid="18640" grpId="0" animBg="1"/>
      <p:bldP spid="18641" grpId="0"/>
      <p:bldP spid="18641" grpId="1"/>
      <p:bldP spid="1865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  <a:ea typeface="宋体" pitchFamily="2" charset="-122"/>
              </a:rPr>
              <a:t>PNN Query Processing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Maintain a multidimensional index structure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over uncertain database</a:t>
            </a:r>
            <a:r>
              <a:rPr lang="en-US" altLang="zh-CN" sz="2600" i="1" dirty="0" smtClean="0">
                <a:latin typeface="Times New Roman" pitchFamily="18" charset="0"/>
                <a:ea typeface="宋体" pitchFamily="2" charset="-122"/>
              </a:rPr>
              <a:t>			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// indexing phase</a:t>
            </a:r>
          </a:p>
          <a:p>
            <a:pPr algn="just" eaLnBrk="1" hangingPunct="1"/>
            <a:r>
              <a:rPr lang="en-US" altLang="zh-CN" sz="2600" dirty="0" smtClean="0">
                <a:latin typeface="Times New Roman" pitchFamily="18" charset="0"/>
                <a:ea typeface="宋体" pitchFamily="2" charset="-122"/>
              </a:rPr>
              <a:t>For each PNN query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Apply the spatial/probabilistic pruning methods during the index traversal 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				</a:t>
            </a:r>
            <a:r>
              <a:rPr lang="en-US" altLang="zh-CN" sz="2200" i="1" smtClean="0">
                <a:latin typeface="Times New Roman" pitchFamily="18" charset="0"/>
                <a:ea typeface="宋体" pitchFamily="2" charset="-122"/>
              </a:rPr>
              <a:t>	// </a:t>
            </a: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pruning phase</a:t>
            </a:r>
          </a:p>
          <a:p>
            <a:pPr lvl="1" algn="just" eaLnBrk="1" hangingPunct="1"/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Refine candidates and return the answer set</a:t>
            </a:r>
          </a:p>
          <a:p>
            <a:pPr lvl="1" algn="just" eaLnBrk="1" hangingPunct="1">
              <a:buFont typeface="Wingdings" pitchFamily="2" charset="2"/>
              <a:buNone/>
            </a:pP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							// refinement phase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06E571-C5A3-4432-9D89-4F59C5E3D4CF}" type="slidenum">
              <a:rPr lang="en-US" altLang="en-US"/>
              <a:pPr>
                <a:defRPr/>
              </a:pPr>
              <a:t>37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imes New Roman" pitchFamily="18" charset="0"/>
              </a:rPr>
              <a:t>Probabilistic </a:t>
            </a:r>
            <a:r>
              <a:rPr lang="en-US" i="1" dirty="0" smtClean="0">
                <a:latin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</a:rPr>
              <a:t>-Nearest </a:t>
            </a:r>
            <a:r>
              <a:rPr lang="en-US" dirty="0">
                <a:latin typeface="Times New Roman" pitchFamily="18" charset="0"/>
              </a:rPr>
              <a:t>Neighbor Queries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  <a:ea typeface="宋体" pitchFamily="2" charset="-122"/>
              </a:rPr>
              <a:t>Generalization from 1NN to </a:t>
            </a:r>
            <a:r>
              <a:rPr lang="en-US" altLang="zh-CN" sz="3200" i="1" dirty="0" err="1" smtClean="0">
                <a:latin typeface="Times New Roman" pitchFamily="18" charset="0"/>
                <a:ea typeface="宋体" pitchFamily="2" charset="-122"/>
              </a:rPr>
              <a:t>k</a:t>
            </a:r>
            <a:r>
              <a:rPr lang="en-US" altLang="zh-CN" sz="3200" dirty="0" err="1" smtClean="0">
                <a:latin typeface="Times New Roman" pitchFamily="18" charset="0"/>
                <a:ea typeface="宋体" pitchFamily="2" charset="-122"/>
              </a:rPr>
              <a:t>NN</a:t>
            </a:r>
            <a:endParaRPr lang="en-US" altLang="zh-CN" sz="3200" dirty="0" smtClean="0">
              <a:latin typeface="Times New Roman" pitchFamily="18" charset="0"/>
              <a:ea typeface="宋体" pitchFamily="2" charset="-122"/>
            </a:endParaRP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A </a:t>
            </a:r>
            <a:r>
              <a:rPr lang="en-US" altLang="zh-CN" sz="2800" b="1" i="1" u="sng" dirty="0">
                <a:latin typeface="Times New Roman" pitchFamily="18" charset="0"/>
                <a:ea typeface="宋体" pitchFamily="2" charset="-122"/>
              </a:rPr>
              <a:t>probabilistic </a:t>
            </a:r>
            <a:r>
              <a:rPr lang="en-US" altLang="zh-CN" sz="2800" b="1" i="1" u="sng" dirty="0" smtClean="0">
                <a:latin typeface="Times New Roman" pitchFamily="18" charset="0"/>
                <a:ea typeface="宋体" pitchFamily="2" charset="-122"/>
              </a:rPr>
              <a:t>k-nearest </a:t>
            </a:r>
            <a:r>
              <a:rPr lang="en-US" altLang="zh-CN" sz="2800" b="1" i="1" u="sng" dirty="0">
                <a:latin typeface="Times New Roman" pitchFamily="18" charset="0"/>
                <a:ea typeface="宋体" pitchFamily="2" charset="-122"/>
              </a:rPr>
              <a:t>neighbor query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(</a:t>
            </a:r>
            <a:r>
              <a:rPr lang="en-US" altLang="zh-CN" sz="2800" dirty="0" err="1" smtClean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800" i="1" dirty="0" err="1" smtClean="0">
                <a:latin typeface="Times New Roman" pitchFamily="18" charset="0"/>
                <a:ea typeface="宋体" pitchFamily="2" charset="-122"/>
              </a:rPr>
              <a:t>k</a:t>
            </a:r>
            <a:r>
              <a:rPr lang="en-US" altLang="zh-CN" sz="2800" dirty="0" err="1" smtClean="0">
                <a:latin typeface="Times New Roman" pitchFamily="18" charset="0"/>
                <a:ea typeface="宋体" pitchFamily="2" charset="-122"/>
              </a:rPr>
              <a:t>NNQ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) retrieves a set of data objects </a:t>
            </a:r>
            <a:r>
              <a:rPr lang="en-US" altLang="zh-CN" sz="2800" i="1" dirty="0" err="1">
                <a:latin typeface="Times New Roman" pitchFamily="18" charset="0"/>
                <a:ea typeface="宋体" pitchFamily="2" charset="-122"/>
              </a:rPr>
              <a:t>o</a:t>
            </a:r>
            <a:r>
              <a:rPr lang="en-US" altLang="zh-CN" sz="2800" i="1" baseline="-25000" dirty="0" err="1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that are 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the </a:t>
            </a:r>
            <a:r>
              <a:rPr lang="en-US" altLang="zh-CN" sz="2800" i="1" dirty="0" smtClean="0">
                <a:latin typeface="Times New Roman" pitchFamily="18" charset="0"/>
                <a:ea typeface="宋体" pitchFamily="2" charset="-122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宋体" pitchFamily="2" charset="-122"/>
              </a:rPr>
              <a:t>-nearest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neighbors of a query object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q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with nonzero probability </a:t>
            </a:r>
            <a:r>
              <a:rPr lang="en-US" altLang="zh-CN" sz="2800" i="1" dirty="0">
                <a:latin typeface="Times New Roman" pitchFamily="18" charset="0"/>
                <a:ea typeface="宋体" pitchFamily="2" charset="-122"/>
              </a:rPr>
              <a:t>p</a:t>
            </a:r>
            <a:r>
              <a:rPr lang="en-US" altLang="zh-CN" sz="2800" i="1" baseline="-25000" dirty="0">
                <a:latin typeface="Times New Roman" pitchFamily="18" charset="0"/>
                <a:ea typeface="宋体" pitchFamily="2" charset="-122"/>
              </a:rPr>
              <a:t>i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(&gt; 0)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19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Probabilistic Query Types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Framework for Probabilistic Query Answering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</a:rPr>
              <a:t>Query Answering Techniques for Different Probabilistic Queries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28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Introduction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real applications, we need to deal with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Answering queries issued by users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Location-based services (LBS)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Business planning and decision making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Anomaly or outlier detection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Time-series database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Aggregation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Sensor networks</a:t>
            </a: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the scenario with uncertain data, queries need to be re-defined to probabilistic query types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Challenges of </a:t>
            </a:r>
            <a:r>
              <a:rPr lang="en-US" altLang="zh-CN" sz="3200" dirty="0">
                <a:latin typeface="Times New Roman" pitchFamily="18" charset="0"/>
              </a:rPr>
              <a:t>probabilistic query </a:t>
            </a:r>
            <a:r>
              <a:rPr lang="en-US" altLang="zh-CN" sz="3200" dirty="0" smtClean="0">
                <a:latin typeface="Times New Roman" pitchFamily="18" charset="0"/>
              </a:rPr>
              <a:t>answering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Efficiency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effectiveness</a:t>
            </a: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41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Summary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Framework for answering probabilistic </a:t>
            </a:r>
            <a:r>
              <a:rPr lang="en-US" altLang="zh-CN" sz="3200" dirty="0" smtClean="0">
                <a:latin typeface="Times New Roman" pitchFamily="18" charset="0"/>
              </a:rPr>
              <a:t>queries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Indexing phase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Pruning phase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Refinement phase</a:t>
            </a:r>
          </a:p>
          <a:p>
            <a:pPr algn="just" eaLnBrk="1" hangingPunct="1"/>
            <a:r>
              <a:rPr lang="en-US" altLang="zh-CN" sz="3500" dirty="0">
                <a:latin typeface="Times New Roman" pitchFamily="18" charset="0"/>
              </a:rPr>
              <a:t>Probabilistic queries </a:t>
            </a:r>
          </a:p>
          <a:p>
            <a:pPr lvl="1" algn="just" eaLnBrk="1" hangingPunct="1"/>
            <a:r>
              <a:rPr lang="en-US" altLang="zh-CN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</a:p>
          <a:p>
            <a:pPr lvl="1" eaLnBrk="1" hangingPunct="1"/>
            <a:r>
              <a:rPr lang="en-US" altLang="zh-CN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3000" i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(</a:t>
            </a:r>
            <a:r>
              <a:rPr lang="en-US" sz="3000" i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30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NN</a:t>
            </a:r>
            <a:r>
              <a:rPr lang="en-US" sz="3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) query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Introduction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Challenges of the data manipulation over uncertain data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The number of possible worlds over uncertain data is exponential w.r.t. the number of uncertain objects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Two requirements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Efficiency: Efficient query answering over possible worlds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Effectiveness: Query answers should guarantee the accuracy</a:t>
            </a: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Introduction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Probabilistic Query Types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Framework for Probabilistic Query Answering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Query Answering Techniques for Different Probabilistic Queries</a:t>
            </a:r>
          </a:p>
          <a:p>
            <a:pPr algn="just" eaLnBrk="1" hangingPunct="1"/>
            <a:r>
              <a:rPr lang="en-US" altLang="zh-CN" sz="32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</a:rPr>
              <a:t>Summary</a:t>
            </a:r>
          </a:p>
          <a:p>
            <a:pPr algn="just" eaLnBrk="1" hangingPunct="1"/>
            <a:endParaRPr lang="en-US" altLang="zh-CN" sz="32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4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Traditional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Relational database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Selection 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Projection 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Join 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Set difference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Union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Intersection</a:t>
            </a: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Traditional Query Types (cont'd)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Spatial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Range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sz="2800" i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(</a:t>
            </a:r>
            <a:r>
              <a:rPr lang="en-US" sz="2800" i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NN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)</a:t>
            </a:r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Group nearest neighbor (GNN) query</a:t>
            </a: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Reverse 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(</a:t>
            </a:r>
            <a:r>
              <a:rPr lang="en-US" altLang="zh-CN" sz="28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</a:t>
            </a:r>
            <a:r>
              <a:rPr lang="en-US" altLang="zh-CN" sz="2800" i="1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err="1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NN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) query</a:t>
            </a:r>
          </a:p>
          <a:p>
            <a:pPr lvl="1" eaLnBrk="1" hangingPunct="1">
              <a:defRPr/>
            </a:pP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Spatial </a:t>
            </a:r>
            <a:r>
              <a:rPr lang="en-US" sz="28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Top-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513183"/>
            <a:ext cx="64008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64008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248400" y="5334000"/>
            <a:ext cx="2590800" cy="1066800"/>
          </a:xfrm>
          <a:prstGeom prst="cloudCallout">
            <a:avLst>
              <a:gd name="adj1" fmla="val -61101"/>
              <a:gd name="adj2" fmla="val -67873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Preference Query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553200" y="990600"/>
            <a:ext cx="2590800" cy="1066800"/>
          </a:xfrm>
          <a:prstGeom prst="cloudCallout">
            <a:avLst>
              <a:gd name="adj1" fmla="val -60951"/>
              <a:gd name="adj2" fmla="val 85816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Spatial Query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Traditional query types usually assume the manipulation over certain and precise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practice, these query types may be issued over uncertain data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Due to the data uncertainty, traditional query types can no longer be applied to uncertain data</a:t>
            </a:r>
          </a:p>
        </p:txBody>
      </p:sp>
    </p:spTree>
    <p:extLst>
      <p:ext uri="{BB962C8B-B14F-4D97-AF65-F5344CB8AC3E}">
        <p14:creationId xmlns:p14="http://schemas.microsoft.com/office/powerpoint/2010/main" val="511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3881</TotalTime>
  <Words>1958</Words>
  <Application>Microsoft Office PowerPoint</Application>
  <PresentationFormat>On-screen Show (4:3)</PresentationFormat>
  <Paragraphs>410</Paragraphs>
  <Slides>41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2" baseType="lpstr">
      <vt:lpstr>宋体</vt:lpstr>
      <vt:lpstr>Arial</vt:lpstr>
      <vt:lpstr>Calibri</vt:lpstr>
      <vt:lpstr>Cambria Math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Probabilistic Data Management</vt:lpstr>
      <vt:lpstr>Objectives</vt:lpstr>
      <vt:lpstr>Outline</vt:lpstr>
      <vt:lpstr>Introduction</vt:lpstr>
      <vt:lpstr>Introduction (cont'd)</vt:lpstr>
      <vt:lpstr>Outline</vt:lpstr>
      <vt:lpstr>Traditional Query Types</vt:lpstr>
      <vt:lpstr>Traditional Query Types (cont'd)</vt:lpstr>
      <vt:lpstr>Probabilistic Query Types</vt:lpstr>
      <vt:lpstr>Probabilistic Query Types</vt:lpstr>
      <vt:lpstr>Outline</vt:lpstr>
      <vt:lpstr>General Framework for Answering Probabilistic Queries</vt:lpstr>
      <vt:lpstr>Outline</vt:lpstr>
      <vt:lpstr>Probabilistic Range Queries in Uncertain Databases</vt:lpstr>
      <vt:lpstr>Probabilistic Range Query</vt:lpstr>
      <vt:lpstr>Probabilistic Range Query (cont'd)</vt:lpstr>
      <vt:lpstr>Applications of PRQ</vt:lpstr>
      <vt:lpstr>Exercises</vt:lpstr>
      <vt:lpstr>Straightforward Approach for PRQ Query Answering</vt:lpstr>
      <vt:lpstr>PRQ Processing Techniques (1D)</vt:lpstr>
      <vt:lpstr>PRQ Processing Techniques (1D, cont'd)</vt:lpstr>
      <vt:lpstr>PRQ Processing Techniques (Multidimensional Case)</vt:lpstr>
      <vt:lpstr>Probabilistic Nearest Neighbor Queries in Uncertain Databases</vt:lpstr>
      <vt:lpstr>PowerPoint Presentation</vt:lpstr>
      <vt:lpstr>Probabilistic Nearest Neighbor Query</vt:lpstr>
      <vt:lpstr>Example (Nearest Neighbor Search)</vt:lpstr>
      <vt:lpstr>Probabilistic Nearest Neighbor Query</vt:lpstr>
      <vt:lpstr>Four Phases of PNNQ Processing</vt:lpstr>
      <vt:lpstr>Variant of PNNQ</vt:lpstr>
      <vt:lpstr>Essential Pruning Ideas</vt:lpstr>
      <vt:lpstr>Spatial Pruning</vt:lpstr>
      <vt:lpstr>Spatial Pruning (cont'd)</vt:lpstr>
      <vt:lpstr>Example of Spatial Pruning</vt:lpstr>
      <vt:lpstr>Probabilistic Pruning</vt:lpstr>
      <vt:lpstr>Probabilistic Pruning</vt:lpstr>
      <vt:lpstr>Probabilistic Pruning</vt:lpstr>
      <vt:lpstr>PNN Query Processing</vt:lpstr>
      <vt:lpstr>Probabilistic k-Nearest Neighbor Queries</vt:lpstr>
      <vt:lpstr>Outline</vt:lpstr>
      <vt:lpstr>Summary</vt:lpstr>
      <vt:lpstr>Summary (cont'd)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223</cp:revision>
  <dcterms:created xsi:type="dcterms:W3CDTF">2006-08-16T00:00:00Z</dcterms:created>
  <dcterms:modified xsi:type="dcterms:W3CDTF">2017-09-14T14:11:15Z</dcterms:modified>
</cp:coreProperties>
</file>