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7" r:id="rId2"/>
    <p:sldId id="258" r:id="rId3"/>
    <p:sldId id="310" r:id="rId4"/>
    <p:sldId id="340" r:id="rId5"/>
    <p:sldId id="311" r:id="rId6"/>
    <p:sldId id="312" r:id="rId7"/>
    <p:sldId id="313" r:id="rId8"/>
    <p:sldId id="314" r:id="rId9"/>
    <p:sldId id="315" r:id="rId10"/>
    <p:sldId id="316" r:id="rId11"/>
    <p:sldId id="335" r:id="rId12"/>
    <p:sldId id="336" r:id="rId13"/>
    <p:sldId id="317" r:id="rId14"/>
    <p:sldId id="318" r:id="rId15"/>
    <p:sldId id="319" r:id="rId16"/>
    <p:sldId id="320" r:id="rId17"/>
    <p:sldId id="321" r:id="rId18"/>
    <p:sldId id="322" r:id="rId19"/>
    <p:sldId id="323" r:id="rId20"/>
    <p:sldId id="337" r:id="rId21"/>
    <p:sldId id="339" r:id="rId22"/>
    <p:sldId id="338" r:id="rId23"/>
    <p:sldId id="324" r:id="rId24"/>
    <p:sldId id="325" r:id="rId25"/>
    <p:sldId id="326" r:id="rId26"/>
    <p:sldId id="327" r:id="rId27"/>
    <p:sldId id="328" r:id="rId28"/>
    <p:sldId id="329" r:id="rId29"/>
    <p:sldId id="330" r:id="rId30"/>
    <p:sldId id="341" r:id="rId31"/>
    <p:sldId id="331" r:id="rId32"/>
    <p:sldId id="332" r:id="rId33"/>
    <p:sldId id="333" r:id="rId34"/>
    <p:sldId id="334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00FF"/>
    <a:srgbClr val="FF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532" autoAdjust="0"/>
  </p:normalViewPr>
  <p:slideViewPr>
    <p:cSldViewPr>
      <p:cViewPr varScale="1">
        <p:scale>
          <a:sx n="124" d="100"/>
          <a:sy n="124" d="100"/>
        </p:scale>
        <p:origin x="2788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76C77-275E-41B7-8B7C-640A2FD0DA34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364DE8-1A28-4A01-A560-C351F3B915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79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2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952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defTabSz="912813"/>
            <a:fld id="{6129FD1C-7E90-4EEC-981D-C4BA4759F1D0}" type="slidenum">
              <a:rPr lang="en-US" altLang="zh-CN" sz="1200">
                <a:solidFill>
                  <a:srgbClr val="000000"/>
                </a:solidFill>
              </a:rPr>
              <a:pPr algn="r" defTabSz="912813"/>
              <a:t>3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025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F63D27-2E14-4359-AD47-920EB089D2AE}" type="slidenum">
              <a:rPr lang="en-US" altLang="zh-CN"/>
              <a:pPr/>
              <a:t>5</a:t>
            </a:fld>
            <a:endParaRPr lang="en-US" altLang="zh-CN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D. Papadias, Q. Shen, Y. Tao, and K. Mouratidis, “Group Nearest Neighbor Queries,” Proc. 20th Int’l Conf. Data Eng. (ICDE), 2004.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782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29C4BB-C512-4DEF-8626-ECF21F877C8C}" type="slidenum">
              <a:rPr lang="en-US" altLang="zh-CN"/>
              <a:pPr/>
              <a:t>26</a:t>
            </a:fld>
            <a:endParaRPr lang="en-US" altLang="zh-CN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PMBM</a:t>
            </a:r>
          </a:p>
        </p:txBody>
      </p:sp>
    </p:spTree>
    <p:extLst>
      <p:ext uri="{BB962C8B-B14F-4D97-AF65-F5344CB8AC3E}">
        <p14:creationId xmlns:p14="http://schemas.microsoft.com/office/powerpoint/2010/main" val="336239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58099E-2FB3-4AE7-8B19-9FB9B614AB27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32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5C193-50C7-4EAC-8F23-9605DDFD994B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903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556F6-CC10-40A0-BEBD-D1C8D9DD3250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131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IEEE TKDE'08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9756BFC-F2F6-4F74-9BDC-EC57B051154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IEEE TKDE'08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33CAA4B-A074-4DFA-862E-794CA4BE901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IEEE TKDE'08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F779656-8385-412C-8949-499A0E3CC5EC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442EF-3B18-4B98-A531-9906D68737B3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541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4143C-3574-47BD-8AAD-34B80097BC1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937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2F5DA-90B2-4D51-8478-A1F31B98EE3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92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67985-D365-4D14-9DC2-77325BD78F0B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955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242D8-F8DF-4750-9687-EDC89A7B49D5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34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647EE-E56E-4E99-887D-FE3F2656548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242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CD282-BBD1-4B81-8DF8-E0A19C24518A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64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320C7-C108-4F81-8E78-3DAD5C574276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379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8C0897-8DF3-409E-A4A0-CAF434E18AE0}" type="slidenum">
              <a:rPr lang="en-US" altLang="zh-C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435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ea typeface="+mn-ea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ea typeface="+mn-ea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ea typeface="+mn-ea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9.png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0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5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6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9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1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23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4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4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Chapter 4: Probabilistic Query Answering (2)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066800" y="1676400"/>
            <a:ext cx="7623175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9pPr>
          </a:lstStyle>
          <a:p>
            <a:r>
              <a:rPr lang="en-US" sz="4400" kern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Data Management</a:t>
            </a:r>
            <a:endParaRPr lang="en-US" sz="4400" kern="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73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AFBE-0DE0-43A0-A5EC-9BBCB7FBAD8C}" type="slidenum">
              <a:rPr lang="en-US" altLang="zh-CN"/>
              <a:pPr/>
              <a:t>10</a:t>
            </a:fld>
            <a:endParaRPr lang="en-US" altLang="zh-CN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itchFamily="18" charset="0"/>
              </a:rPr>
              <a:t>GNN in Uncertain Databases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530725"/>
          </a:xfrm>
        </p:spPr>
        <p:txBody>
          <a:bodyPr/>
          <a:lstStyle/>
          <a:p>
            <a:pPr algn="just"/>
            <a:r>
              <a:rPr lang="en-US" altLang="zh-CN" sz="2600" dirty="0">
                <a:latin typeface="Times New Roman" pitchFamily="18" charset="0"/>
              </a:rPr>
              <a:t>Probabilistic Group Nearest Neighbor (PGNN) Query in Uncertain Database [TKDE08</a:t>
            </a:r>
            <a:r>
              <a:rPr lang="en-US" altLang="zh-CN" sz="2600" dirty="0" smtClean="0">
                <a:latin typeface="Times New Roman" pitchFamily="18" charset="0"/>
              </a:rPr>
              <a:t>]</a:t>
            </a:r>
            <a:endParaRPr lang="en-US" altLang="zh-CN" sz="2600" dirty="0">
              <a:latin typeface="Times New Roman" pitchFamily="18" charset="0"/>
            </a:endParaRPr>
          </a:p>
        </p:txBody>
      </p:sp>
      <p:graphicFrame>
        <p:nvGraphicFramePr>
          <p:cNvPr id="819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295400" y="2819400"/>
          <a:ext cx="7094537" cy="304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7" name="Microsoft Drawing 1.01" r:id="rId3" imgW="6891480" imgH="2962440" progId="MSDraw.1.01">
                  <p:embed/>
                </p:oleObj>
              </mc:Choice>
              <mc:Fallback>
                <p:oleObj name="Microsoft Drawing 1.01" r:id="rId3" imgW="6891480" imgH="296244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19400"/>
                        <a:ext cx="7094537" cy="3049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AFBE-0DE0-43A0-A5EC-9BBCB7FBAD8C}" type="slidenum">
              <a:rPr lang="en-US" altLang="zh-CN"/>
              <a:pPr/>
              <a:t>11</a:t>
            </a:fld>
            <a:endParaRPr lang="en-US" altLang="zh-CN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Times New Roman" pitchFamily="18" charset="0"/>
              </a:rPr>
              <a:t>Motivation Example of PGNN</a:t>
            </a:r>
            <a:endParaRPr lang="en-US" altLang="zh-CN" dirty="0"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153400" cy="4530725"/>
          </a:xfrm>
        </p:spPr>
        <p:txBody>
          <a:bodyPr/>
          <a:lstStyle/>
          <a:p>
            <a:pPr algn="just"/>
            <a:r>
              <a:rPr lang="en-US" altLang="zh-CN" sz="2800" dirty="0" smtClean="0">
                <a:latin typeface="Times New Roman" pitchFamily="18" charset="0"/>
              </a:rPr>
              <a:t>In the mixed-reality </a:t>
            </a:r>
            <a:r>
              <a:rPr lang="en-US" altLang="zh-CN" sz="2800" dirty="0">
                <a:latin typeface="Times New Roman" pitchFamily="18" charset="0"/>
              </a:rPr>
              <a:t>games (like </a:t>
            </a:r>
            <a:r>
              <a:rPr lang="en-US" altLang="zh-CN" sz="2800" i="1" dirty="0">
                <a:latin typeface="Times New Roman" pitchFamily="18" charset="0"/>
              </a:rPr>
              <a:t>counter strike</a:t>
            </a:r>
            <a:r>
              <a:rPr lang="en-US" altLang="zh-CN" sz="2800" dirty="0">
                <a:latin typeface="Times New Roman" pitchFamily="18" charset="0"/>
              </a:rPr>
              <a:t> (CS)), 3 players may want to find a moving enemy to attack who can minimize their total travelling distance </a:t>
            </a:r>
          </a:p>
          <a:p>
            <a:pPr algn="just"/>
            <a:r>
              <a:rPr lang="en-US" altLang="zh-CN" sz="2800" dirty="0">
                <a:latin typeface="Times New Roman" pitchFamily="18" charset="0"/>
              </a:rPr>
              <a:t>Position of each enemy is uncertain (due to the movement or the network delay)</a:t>
            </a:r>
          </a:p>
        </p:txBody>
      </p:sp>
      <p:graphicFrame>
        <p:nvGraphicFramePr>
          <p:cNvPr id="819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757363" y="3662363"/>
          <a:ext cx="6178550" cy="2579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1" name="Microsoft Drawing 1.01" r:id="rId3" imgW="6891480" imgH="2876400" progId="MSDraw.1.01">
                  <p:embed/>
                </p:oleObj>
              </mc:Choice>
              <mc:Fallback>
                <p:oleObj name="Microsoft Drawing 1.01" r:id="rId3" imgW="6891480" imgH="287640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7363" y="3662363"/>
                        <a:ext cx="6178550" cy="2579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9939" name="Picture 3" descr="C:\Users\xlian\AppData\Local\Microsoft\Windows\Temporary Internet Files\Content.IE5\F8RO9ORA\MC90031043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5257800"/>
            <a:ext cx="468539" cy="757428"/>
          </a:xfrm>
          <a:prstGeom prst="rect">
            <a:avLst/>
          </a:prstGeom>
          <a:noFill/>
        </p:spPr>
      </p:pic>
      <p:pic>
        <p:nvPicPr>
          <p:cNvPr id="8" name="Picture 3" descr="C:\Users\xlian\AppData\Local\Microsoft\Windows\Temporary Internet Files\Content.IE5\F8RO9ORA\MC90031043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43200" y="4953000"/>
            <a:ext cx="468539" cy="757428"/>
          </a:xfrm>
          <a:prstGeom prst="rect">
            <a:avLst/>
          </a:prstGeom>
          <a:noFill/>
        </p:spPr>
      </p:pic>
      <p:pic>
        <p:nvPicPr>
          <p:cNvPr id="9" name="Picture 3" descr="C:\Users\xlian\AppData\Local\Microsoft\Windows\Temporary Internet Files\Content.IE5\F8RO9ORA\MC90031043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71800" y="3886200"/>
            <a:ext cx="309055" cy="499611"/>
          </a:xfrm>
          <a:prstGeom prst="rect">
            <a:avLst/>
          </a:prstGeom>
          <a:noFill/>
        </p:spPr>
      </p:pic>
      <p:pic>
        <p:nvPicPr>
          <p:cNvPr id="10" name="Picture 3" descr="C:\Users\xlian\AppData\Local\Microsoft\Windows\Temporary Internet Files\Content.IE5\F8RO9ORA\MC90031043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09800" y="4114800"/>
            <a:ext cx="309055" cy="499611"/>
          </a:xfrm>
          <a:prstGeom prst="rect">
            <a:avLst/>
          </a:prstGeom>
          <a:noFill/>
        </p:spPr>
      </p:pic>
      <p:pic>
        <p:nvPicPr>
          <p:cNvPr id="11" name="Picture 3" descr="C:\Users\xlian\AppData\Local\Microsoft\Windows\Temporary Internet Files\Content.IE5\F8RO9ORA\MC90031043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52600" y="4648200"/>
            <a:ext cx="309055" cy="499611"/>
          </a:xfrm>
          <a:prstGeom prst="rect">
            <a:avLst/>
          </a:prstGeom>
          <a:noFill/>
        </p:spPr>
      </p:pic>
      <p:pic>
        <p:nvPicPr>
          <p:cNvPr id="12" name="Picture 3" descr="C:\Users\xlian\AppData\Local\Microsoft\Windows\Temporary Internet Files\Content.IE5\F8RO9ORA\MC90031043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33600" y="5486400"/>
            <a:ext cx="309055" cy="499611"/>
          </a:xfrm>
          <a:prstGeom prst="rect">
            <a:avLst/>
          </a:prstGeom>
          <a:noFill/>
        </p:spPr>
      </p:pic>
      <p:pic>
        <p:nvPicPr>
          <p:cNvPr id="13" name="Picture 3" descr="C:\Users\xlian\AppData\Local\Microsoft\Windows\Temporary Internet Files\Content.IE5\F8RO9ORA\MC90031043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4114800"/>
            <a:ext cx="309055" cy="499611"/>
          </a:xfrm>
          <a:prstGeom prst="rect">
            <a:avLst/>
          </a:prstGeom>
          <a:noFill/>
        </p:spPr>
      </p:pic>
      <p:pic>
        <p:nvPicPr>
          <p:cNvPr id="14" name="Picture 3" descr="C:\Users\xlian\AppData\Local\Microsoft\Windows\Temporary Internet Files\Content.IE5\F8RO9ORA\MC90031043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43400" y="4876800"/>
            <a:ext cx="309055" cy="499611"/>
          </a:xfrm>
          <a:prstGeom prst="rect">
            <a:avLst/>
          </a:prstGeom>
          <a:noFill/>
        </p:spPr>
      </p:pic>
      <p:pic>
        <p:nvPicPr>
          <p:cNvPr id="15" name="Picture 3" descr="C:\Users\xlian\AppData\Local\Microsoft\Windows\Temporary Internet Files\Content.IE5\F8RO9ORA\MC90031043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57600" y="4876800"/>
            <a:ext cx="309055" cy="4996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AFBE-0DE0-43A0-A5EC-9BBCB7FBAD8C}" type="slidenum">
              <a:rPr lang="en-US" altLang="zh-CN"/>
              <a:pPr/>
              <a:t>12</a:t>
            </a:fld>
            <a:endParaRPr lang="en-US" altLang="zh-CN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>
                <a:latin typeface="Times New Roman" pitchFamily="18" charset="0"/>
              </a:rPr>
              <a:t>Motivation Example of PGNN (cont'd)</a:t>
            </a:r>
            <a:endParaRPr lang="en-US" altLang="zh-CN" dirty="0"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153400" cy="4530725"/>
          </a:xfrm>
        </p:spPr>
        <p:txBody>
          <a:bodyPr/>
          <a:lstStyle/>
          <a:p>
            <a:pPr algn="just"/>
            <a:r>
              <a:rPr lang="en-US" altLang="zh-CN" sz="2800" dirty="0" smtClean="0">
                <a:latin typeface="Times New Roman" pitchFamily="18" charset="0"/>
              </a:rPr>
              <a:t>When a forest has several places on fire, at least 3 firefighters can collaborate to put out a place on fire</a:t>
            </a:r>
          </a:p>
          <a:p>
            <a:pPr lvl="1" algn="just"/>
            <a:r>
              <a:rPr lang="en-US" altLang="zh-CN" sz="2400" dirty="0" smtClean="0">
                <a:latin typeface="Times New Roman" pitchFamily="18" charset="0"/>
              </a:rPr>
              <a:t>The positions that are on fire are uncertain</a:t>
            </a:r>
          </a:p>
          <a:p>
            <a:pPr lvl="1" algn="just"/>
            <a:r>
              <a:rPr lang="en-US" altLang="zh-CN" sz="2400" dirty="0" smtClean="0">
                <a:latin typeface="Times New Roman" pitchFamily="18" charset="0"/>
              </a:rPr>
              <a:t>A PGNN can be issued to find those places on fire such that this group of firefighters can arrive as early as possible</a:t>
            </a:r>
          </a:p>
          <a:p>
            <a:pPr algn="just"/>
            <a:endParaRPr lang="en-US" altLang="zh-CN" sz="2800" dirty="0">
              <a:latin typeface="Times New Roman" pitchFamily="18" charset="0"/>
            </a:endParaRPr>
          </a:p>
        </p:txBody>
      </p:sp>
      <p:graphicFrame>
        <p:nvGraphicFramePr>
          <p:cNvPr id="819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371600" y="3505200"/>
          <a:ext cx="6477000" cy="2693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5" name="Microsoft Drawing 1.01" r:id="rId3" imgW="6891480" imgH="2867040" progId="MSDraw.1.01">
                  <p:embed/>
                </p:oleObj>
              </mc:Choice>
              <mc:Fallback>
                <p:oleObj name="Microsoft Drawing 1.01" r:id="rId3" imgW="6891480" imgH="286704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505200"/>
                        <a:ext cx="6477000" cy="2693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0964" name="Picture 4" descr="C:\Users\xlian\AppData\Local\Microsoft\Windows\Temporary Internet Files\Content.IE5\9KU0DU1B\MC900215341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95600" y="4038600"/>
            <a:ext cx="362640" cy="476816"/>
          </a:xfrm>
          <a:prstGeom prst="rect">
            <a:avLst/>
          </a:prstGeom>
          <a:noFill/>
        </p:spPr>
      </p:pic>
      <p:pic>
        <p:nvPicPr>
          <p:cNvPr id="8" name="Picture 4" descr="C:\Users\xlian\AppData\Local\Microsoft\Windows\Temporary Internet Files\Content.IE5\9KU0DU1B\MC900215341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04360" y="4343400"/>
            <a:ext cx="362640" cy="476816"/>
          </a:xfrm>
          <a:prstGeom prst="rect">
            <a:avLst/>
          </a:prstGeom>
          <a:noFill/>
        </p:spPr>
      </p:pic>
      <p:pic>
        <p:nvPicPr>
          <p:cNvPr id="9" name="Picture 4" descr="C:\Users\xlian\AppData\Local\Microsoft\Windows\Temporary Internet Files\Content.IE5\9KU0DU1B\MC900215341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29000" y="5562600"/>
            <a:ext cx="362640" cy="476816"/>
          </a:xfrm>
          <a:prstGeom prst="rect">
            <a:avLst/>
          </a:prstGeom>
          <a:noFill/>
        </p:spPr>
      </p:pic>
      <p:pic>
        <p:nvPicPr>
          <p:cNvPr id="40965" name="Picture 5" descr="C:\Users\xlian\AppData\Local\Microsoft\Windows\Temporary Internet Files\Content.IE5\ZV6YX5PH\MC900434816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00600" y="5562600"/>
            <a:ext cx="381000" cy="381000"/>
          </a:xfrm>
          <a:prstGeom prst="rect">
            <a:avLst/>
          </a:prstGeom>
          <a:noFill/>
        </p:spPr>
      </p:pic>
      <p:pic>
        <p:nvPicPr>
          <p:cNvPr id="11" name="Picture 5" descr="C:\Users\xlian\AppData\Local\Microsoft\Windows\Temporary Internet Files\Content.IE5\ZV6YX5PH\MC900434816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43400" y="4419600"/>
            <a:ext cx="381000" cy="381000"/>
          </a:xfrm>
          <a:prstGeom prst="rect">
            <a:avLst/>
          </a:prstGeom>
          <a:noFill/>
        </p:spPr>
      </p:pic>
      <p:pic>
        <p:nvPicPr>
          <p:cNvPr id="12" name="Picture 5" descr="C:\Users\xlian\AppData\Local\Microsoft\Windows\Temporary Internet Files\Content.IE5\ZV6YX5PH\MC900434816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62400" y="5029200"/>
            <a:ext cx="381000" cy="381000"/>
          </a:xfrm>
          <a:prstGeom prst="rect">
            <a:avLst/>
          </a:prstGeom>
          <a:noFill/>
        </p:spPr>
      </p:pic>
      <p:pic>
        <p:nvPicPr>
          <p:cNvPr id="13" name="Picture 5" descr="C:\Users\xlian\AppData\Local\Microsoft\Windows\Temporary Internet Files\Content.IE5\ZV6YX5PH\MC900434816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24200" y="4876800"/>
            <a:ext cx="381000" cy="381000"/>
          </a:xfrm>
          <a:prstGeom prst="rect">
            <a:avLst/>
          </a:prstGeom>
          <a:noFill/>
        </p:spPr>
      </p:pic>
      <p:pic>
        <p:nvPicPr>
          <p:cNvPr id="14" name="Picture 5" descr="C:\Users\xlian\AppData\Local\Microsoft\Windows\Temporary Internet Files\Content.IE5\ZV6YX5PH\MC900434816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38400" y="5334000"/>
            <a:ext cx="381000" cy="381000"/>
          </a:xfrm>
          <a:prstGeom prst="rect">
            <a:avLst/>
          </a:prstGeom>
          <a:noFill/>
        </p:spPr>
      </p:pic>
      <p:pic>
        <p:nvPicPr>
          <p:cNvPr id="15" name="Picture 5" descr="C:\Users\xlian\AppData\Local\Microsoft\Windows\Temporary Internet Files\Content.IE5\ZV6YX5PH\MC900434816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52600" y="5638800"/>
            <a:ext cx="381000" cy="381000"/>
          </a:xfrm>
          <a:prstGeom prst="rect">
            <a:avLst/>
          </a:prstGeom>
          <a:noFill/>
        </p:spPr>
      </p:pic>
      <p:pic>
        <p:nvPicPr>
          <p:cNvPr id="16" name="Picture 5" descr="C:\Users\xlian\AppData\Local\Microsoft\Windows\Temporary Internet Files\Content.IE5\ZV6YX5PH\MC900434816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28800" y="4191000"/>
            <a:ext cx="381000" cy="381000"/>
          </a:xfrm>
          <a:prstGeom prst="rect">
            <a:avLst/>
          </a:prstGeom>
          <a:noFill/>
        </p:spPr>
      </p:pic>
      <p:pic>
        <p:nvPicPr>
          <p:cNvPr id="17" name="Picture 5" descr="C:\Users\xlian\AppData\Local\Microsoft\Windows\Temporary Internet Files\Content.IE5\ZV6YX5PH\MC900434816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4600" y="3962400"/>
            <a:ext cx="381000" cy="381000"/>
          </a:xfrm>
          <a:prstGeom prst="rect">
            <a:avLst/>
          </a:prstGeom>
          <a:noFill/>
        </p:spPr>
      </p:pic>
      <p:pic>
        <p:nvPicPr>
          <p:cNvPr id="18" name="Picture 5" descr="C:\Users\xlian\AppData\Local\Microsoft\Windows\Temporary Internet Files\Content.IE5\ZV6YX5PH\MC900434816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71600" y="4724400"/>
            <a:ext cx="381000" cy="381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C80B-6D33-4503-9FE2-9C20A7E78D24}" type="slidenum">
              <a:rPr lang="en-US" altLang="zh-CN"/>
              <a:pPr/>
              <a:t>13</a:t>
            </a:fld>
            <a:endParaRPr lang="en-US" altLang="zh-CN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Times New Roman" pitchFamily="18" charset="0"/>
              </a:rPr>
              <a:t>Contributions</a:t>
            </a:r>
            <a:endParaRPr lang="en-US" altLang="zh-CN" dirty="0">
              <a:latin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sz="2800">
                <a:latin typeface="Times New Roman" pitchFamily="18" charset="0"/>
              </a:rPr>
              <a:t>The proposal of </a:t>
            </a:r>
            <a:r>
              <a:rPr lang="en-US" altLang="zh-CN" sz="2800" i="1">
                <a:latin typeface="Times New Roman" pitchFamily="18" charset="0"/>
              </a:rPr>
              <a:t>probabilistic group nearest neighbor</a:t>
            </a:r>
            <a:r>
              <a:rPr lang="en-US" altLang="zh-CN" sz="2800">
                <a:latin typeface="Times New Roman" pitchFamily="18" charset="0"/>
              </a:rPr>
              <a:t> (PGNN) query in the uncertain database</a:t>
            </a:r>
          </a:p>
          <a:p>
            <a:pPr algn="just"/>
            <a:r>
              <a:rPr lang="en-US" altLang="zh-CN" sz="2800">
                <a:latin typeface="Times New Roman" pitchFamily="18" charset="0"/>
              </a:rPr>
              <a:t>Two effective pruning methods </a:t>
            </a:r>
          </a:p>
          <a:p>
            <a:pPr lvl="1" algn="just"/>
            <a:r>
              <a:rPr lang="en-US" altLang="zh-CN" sz="2400">
                <a:latin typeface="Times New Roman" pitchFamily="18" charset="0"/>
              </a:rPr>
              <a:t>Spatial pruning </a:t>
            </a:r>
          </a:p>
          <a:p>
            <a:pPr lvl="1" algn="just"/>
            <a:r>
              <a:rPr lang="en-US" altLang="zh-CN" sz="2400">
                <a:latin typeface="Times New Roman" pitchFamily="18" charset="0"/>
              </a:rPr>
              <a:t>Probabilistic pruning </a:t>
            </a:r>
          </a:p>
          <a:p>
            <a:pPr algn="just"/>
            <a:r>
              <a:rPr lang="en-US" altLang="zh-CN" sz="2800">
                <a:latin typeface="Times New Roman" pitchFamily="18" charset="0"/>
              </a:rPr>
              <a:t>Efficient PGNN query processing approach</a:t>
            </a:r>
          </a:p>
          <a:p>
            <a:pPr algn="just"/>
            <a:r>
              <a:rPr lang="en-US" altLang="zh-CN" sz="2800">
                <a:latin typeface="Times New Roman" pitchFamily="18" charset="0"/>
              </a:rPr>
              <a:t>Variants of PGNN query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3B09-4789-441B-8B82-8AAB7F96DCED}" type="slidenum">
              <a:rPr lang="en-US" altLang="zh-CN"/>
              <a:pPr/>
              <a:t>14</a:t>
            </a:fld>
            <a:endParaRPr lang="en-US" altLang="zh-CN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Times New Roman" pitchFamily="18" charset="0"/>
              </a:rPr>
              <a:t>Introduction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419600"/>
          </a:xfrm>
        </p:spPr>
        <p:txBody>
          <a:bodyPr/>
          <a:lstStyle/>
          <a:p>
            <a:r>
              <a:rPr lang="en-US" altLang="zh-CN" sz="2800" dirty="0">
                <a:latin typeface="Times New Roman" pitchFamily="18" charset="0"/>
                <a:sym typeface="Symbol" pitchFamily="18" charset="2"/>
              </a:rPr>
              <a:t>Uncertain database</a:t>
            </a:r>
          </a:p>
          <a:p>
            <a:pPr lvl="1" algn="just"/>
            <a:r>
              <a:rPr lang="en-US" altLang="zh-CN" sz="2400" dirty="0">
                <a:latin typeface="Times New Roman" pitchFamily="18" charset="0"/>
                <a:sym typeface="Symbol" pitchFamily="18" charset="2"/>
              </a:rPr>
              <a:t>Uncertain objects are represented by </a:t>
            </a:r>
            <a:r>
              <a:rPr lang="en-US" altLang="zh-CN" sz="2400" i="1" dirty="0">
                <a:latin typeface="Times New Roman" pitchFamily="18" charset="0"/>
                <a:sym typeface="Symbol" pitchFamily="18" charset="2"/>
              </a:rPr>
              <a:t>uncertainty regions</a:t>
            </a:r>
            <a:r>
              <a:rPr lang="en-US" altLang="zh-CN" sz="2400" dirty="0">
                <a:latin typeface="Times New Roman" pitchFamily="18" charset="0"/>
                <a:sym typeface="Symbol" pitchFamily="18" charset="2"/>
              </a:rPr>
              <a:t> rather than precise points</a:t>
            </a:r>
          </a:p>
          <a:p>
            <a:pPr lvl="1" algn="just"/>
            <a:r>
              <a:rPr lang="en-US" altLang="zh-CN" sz="2400" dirty="0">
                <a:latin typeface="Times New Roman" pitchFamily="18" charset="0"/>
                <a:sym typeface="Symbol" pitchFamily="18" charset="2"/>
              </a:rPr>
              <a:t>Distances between uncertain objects are variables instead of fixed values</a:t>
            </a:r>
          </a:p>
          <a:p>
            <a:pPr algn="just"/>
            <a:r>
              <a:rPr lang="en-US" altLang="zh-CN" sz="2800" dirty="0">
                <a:latin typeface="Times New Roman" pitchFamily="18" charset="0"/>
                <a:sym typeface="Symbol" pitchFamily="18" charset="2"/>
              </a:rPr>
              <a:t>Query processing over uncertain data</a:t>
            </a:r>
          </a:p>
          <a:p>
            <a:pPr lvl="1" algn="just"/>
            <a:r>
              <a:rPr lang="en-US" altLang="zh-CN" sz="2400" dirty="0">
                <a:latin typeface="Times New Roman" pitchFamily="18" charset="0"/>
                <a:sym typeface="Symbol" pitchFamily="18" charset="2"/>
              </a:rPr>
              <a:t>Re-define traditional query types over precise data</a:t>
            </a:r>
          </a:p>
          <a:p>
            <a:pPr lvl="1" algn="just"/>
            <a:r>
              <a:rPr lang="en-US" altLang="zh-CN" sz="2400" dirty="0">
                <a:latin typeface="Times New Roman" pitchFamily="18" charset="0"/>
                <a:sym typeface="Symbol" pitchFamily="18" charset="2"/>
              </a:rPr>
              <a:t>Consider unique characteristics (i.e. uncertainty) of uncertain data </a:t>
            </a:r>
          </a:p>
          <a:p>
            <a:pPr lvl="1" algn="just"/>
            <a:r>
              <a:rPr lang="en-US" altLang="zh-CN" sz="2400" dirty="0">
                <a:latin typeface="Times New Roman" pitchFamily="18" charset="0"/>
                <a:sym typeface="Symbol" pitchFamily="18" charset="2"/>
              </a:rPr>
              <a:t>Guarantee the accuracy of query answers</a:t>
            </a:r>
          </a:p>
        </p:txBody>
      </p:sp>
      <p:graphicFrame>
        <p:nvGraphicFramePr>
          <p:cNvPr id="52228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5486400" y="381000"/>
          <a:ext cx="3144838" cy="169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1" name="Microsoft Drawing 1.01" r:id="rId3" imgW="4309920" imgH="2327400" progId="MSDraw.1.01">
                  <p:embed/>
                </p:oleObj>
              </mc:Choice>
              <mc:Fallback>
                <p:oleObj name="Microsoft Drawing 1.01" r:id="rId3" imgW="4309920" imgH="232740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81000"/>
                        <a:ext cx="3144838" cy="169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5BC6A-C92D-47D1-BC10-0B7A656A3332}" type="slidenum">
              <a:rPr lang="en-US" altLang="zh-CN"/>
              <a:pPr/>
              <a:t>15</a:t>
            </a:fld>
            <a:endParaRPr lang="en-US" altLang="zh-CN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Times New Roman" pitchFamily="18" charset="0"/>
              </a:rPr>
              <a:t>Definition of PGNN Problem</a:t>
            </a:r>
          </a:p>
        </p:txBody>
      </p:sp>
      <p:sp>
        <p:nvSpPr>
          <p:cNvPr id="19467" name="Rectangle 11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r>
              <a:rPr lang="en-US" altLang="zh-CN" sz="2800">
                <a:latin typeface="Times New Roman" pitchFamily="18" charset="0"/>
              </a:rPr>
              <a:t>Probabilistic Group Nearest Neighbor (PGNN)</a:t>
            </a:r>
          </a:p>
          <a:p>
            <a:pPr lvl="1" algn="just"/>
            <a:r>
              <a:rPr lang="en-US" altLang="zh-CN" sz="2200">
                <a:latin typeface="Times New Roman" pitchFamily="18" charset="0"/>
              </a:rPr>
              <a:t>Given an </a:t>
            </a:r>
            <a:r>
              <a:rPr lang="en-US" altLang="zh-CN" sz="2200" i="1">
                <a:latin typeface="Times New Roman" pitchFamily="18" charset="0"/>
              </a:rPr>
              <a:t>uncertain database</a:t>
            </a:r>
            <a:r>
              <a:rPr lang="en-US" altLang="zh-CN" sz="2200">
                <a:latin typeface="Times New Roman" pitchFamily="18" charset="0"/>
              </a:rPr>
              <a:t> </a:t>
            </a:r>
            <a:r>
              <a:rPr lang="en-US" altLang="zh-CN" sz="2200" i="1">
                <a:latin typeface="Times New Roman" pitchFamily="18" charset="0"/>
              </a:rPr>
              <a:t>D</a:t>
            </a:r>
            <a:r>
              <a:rPr lang="en-US" altLang="zh-CN" sz="2200">
                <a:latin typeface="Times New Roman" pitchFamily="18" charset="0"/>
              </a:rPr>
              <a:t>, a set of </a:t>
            </a:r>
            <a:r>
              <a:rPr lang="en-US" altLang="zh-CN" sz="2200" i="1">
                <a:latin typeface="Times New Roman" pitchFamily="18" charset="0"/>
              </a:rPr>
              <a:t>n</a:t>
            </a:r>
            <a:r>
              <a:rPr lang="en-US" altLang="zh-CN" sz="2200">
                <a:latin typeface="Times New Roman" pitchFamily="18" charset="0"/>
              </a:rPr>
              <a:t> query points, </a:t>
            </a:r>
            <a:r>
              <a:rPr lang="en-US" altLang="zh-CN" sz="2200" i="1">
                <a:latin typeface="Times New Roman" pitchFamily="18" charset="0"/>
              </a:rPr>
              <a:t>Q </a:t>
            </a:r>
            <a:r>
              <a:rPr lang="en-US" altLang="zh-CN" sz="2200">
                <a:latin typeface="Times New Roman" pitchFamily="18" charset="0"/>
              </a:rPr>
              <a:t>= {</a:t>
            </a:r>
            <a:r>
              <a:rPr lang="en-US" altLang="zh-CN" sz="2200" i="1">
                <a:latin typeface="Times New Roman" pitchFamily="18" charset="0"/>
              </a:rPr>
              <a:t>q</a:t>
            </a:r>
            <a:r>
              <a:rPr lang="en-US" altLang="zh-CN" sz="2200" baseline="-25000">
                <a:latin typeface="Times New Roman" pitchFamily="18" charset="0"/>
              </a:rPr>
              <a:t>1</a:t>
            </a:r>
            <a:r>
              <a:rPr lang="en-US" altLang="zh-CN" sz="2200">
                <a:latin typeface="Times New Roman" pitchFamily="18" charset="0"/>
              </a:rPr>
              <a:t>, </a:t>
            </a:r>
            <a:r>
              <a:rPr lang="en-US" altLang="zh-CN" sz="2200" i="1">
                <a:latin typeface="Times New Roman" pitchFamily="18" charset="0"/>
              </a:rPr>
              <a:t>q</a:t>
            </a:r>
            <a:r>
              <a:rPr lang="en-US" altLang="zh-CN" sz="2200" baseline="-25000">
                <a:latin typeface="Times New Roman" pitchFamily="18" charset="0"/>
              </a:rPr>
              <a:t>2</a:t>
            </a:r>
            <a:r>
              <a:rPr lang="en-US" altLang="zh-CN" sz="2200">
                <a:latin typeface="Times New Roman" pitchFamily="18" charset="0"/>
              </a:rPr>
              <a:t>, …, </a:t>
            </a:r>
            <a:r>
              <a:rPr lang="en-US" altLang="zh-CN" sz="2200" i="1">
                <a:latin typeface="Times New Roman" pitchFamily="18" charset="0"/>
              </a:rPr>
              <a:t>q</a:t>
            </a:r>
            <a:r>
              <a:rPr lang="en-US" altLang="zh-CN" sz="2200" i="1" baseline="-25000">
                <a:latin typeface="Times New Roman" pitchFamily="18" charset="0"/>
              </a:rPr>
              <a:t>n</a:t>
            </a:r>
            <a:r>
              <a:rPr lang="en-US" altLang="zh-CN" sz="2200">
                <a:latin typeface="Times New Roman" pitchFamily="18" charset="0"/>
              </a:rPr>
              <a:t>}, and a user-specified probability threshold </a:t>
            </a:r>
            <a:r>
              <a:rPr lang="en-US" altLang="zh-CN" sz="2200" i="1">
                <a:latin typeface="Symbol" pitchFamily="18" charset="2"/>
              </a:rPr>
              <a:t>a </a:t>
            </a:r>
            <a:r>
              <a:rPr lang="en-US" altLang="zh-CN" sz="2200">
                <a:latin typeface="Times New Roman" pitchFamily="18" charset="0"/>
                <a:sym typeface="Symbol" pitchFamily="18" charset="2"/>
              </a:rPr>
              <a:t> (0, 1]</a:t>
            </a:r>
            <a:r>
              <a:rPr lang="en-US" altLang="zh-CN" sz="2200">
                <a:latin typeface="Times New Roman" pitchFamily="18" charset="0"/>
              </a:rPr>
              <a:t>, a PGNN query retrieves a set of uncertain objects </a:t>
            </a:r>
            <a:r>
              <a:rPr lang="en-US" altLang="zh-CN" sz="2200" i="1">
                <a:latin typeface="Times New Roman" pitchFamily="18" charset="0"/>
              </a:rPr>
              <a:t>o </a:t>
            </a:r>
            <a:r>
              <a:rPr lang="en-US" altLang="zh-CN" sz="2200">
                <a:latin typeface="Times New Roman" pitchFamily="18" charset="0"/>
                <a:sym typeface="Symbol" pitchFamily="18" charset="2"/>
              </a:rPr>
              <a:t> </a:t>
            </a:r>
            <a:r>
              <a:rPr lang="en-US" altLang="zh-CN" sz="2200" i="1">
                <a:latin typeface="Times New Roman" pitchFamily="18" charset="0"/>
                <a:sym typeface="Symbol" pitchFamily="18" charset="2"/>
              </a:rPr>
              <a:t>D</a:t>
            </a:r>
            <a:r>
              <a:rPr lang="en-US" altLang="zh-CN" sz="2200">
                <a:latin typeface="Times New Roman" pitchFamily="18" charset="0"/>
              </a:rPr>
              <a:t> such that they are expected to be GNN of query set </a:t>
            </a:r>
            <a:r>
              <a:rPr lang="en-US" altLang="zh-CN" sz="2200" i="1">
                <a:latin typeface="Times New Roman" pitchFamily="18" charset="0"/>
              </a:rPr>
              <a:t>Q</a:t>
            </a:r>
            <a:r>
              <a:rPr lang="en-US" altLang="zh-CN" sz="2200">
                <a:latin typeface="Times New Roman" pitchFamily="18" charset="0"/>
              </a:rPr>
              <a:t> with probability greater than </a:t>
            </a:r>
            <a:r>
              <a:rPr lang="en-US" altLang="zh-CN" sz="2200" i="1">
                <a:latin typeface="Symbol" pitchFamily="18" charset="2"/>
              </a:rPr>
              <a:t>a</a:t>
            </a:r>
            <a:r>
              <a:rPr lang="en-US" altLang="zh-CN" sz="2200">
                <a:latin typeface="Times New Roman" pitchFamily="18" charset="0"/>
              </a:rPr>
              <a:t>, that is, </a:t>
            </a:r>
            <a:endParaRPr lang="en-US" altLang="zh-CN" sz="2200" i="1">
              <a:latin typeface="Symbol" pitchFamily="18" charset="2"/>
            </a:endParaRPr>
          </a:p>
          <a:p>
            <a:endParaRPr lang="en-US" altLang="zh-CN" sz="2600">
              <a:latin typeface="Times New Roman" pitchFamily="18" charset="0"/>
            </a:endParaRPr>
          </a:p>
          <a:p>
            <a:pPr lvl="1">
              <a:buFont typeface="Wingdings" pitchFamily="2" charset="2"/>
              <a:buNone/>
            </a:pPr>
            <a:r>
              <a:rPr lang="en-US" altLang="zh-CN" sz="2200">
                <a:latin typeface="Times New Roman" pitchFamily="18" charset="0"/>
              </a:rPr>
              <a:t>	</a:t>
            </a:r>
          </a:p>
          <a:p>
            <a:pPr lvl="1">
              <a:buFont typeface="Wingdings" pitchFamily="2" charset="2"/>
              <a:buNone/>
            </a:pPr>
            <a:r>
              <a:rPr lang="en-US" altLang="zh-CN" sz="2200">
                <a:latin typeface="Times New Roman" pitchFamily="18" charset="0"/>
              </a:rPr>
              <a:t>where </a:t>
            </a:r>
            <a:r>
              <a:rPr lang="en-US" altLang="zh-CN" sz="2200" i="1">
                <a:latin typeface="Times New Roman" pitchFamily="18" charset="0"/>
              </a:rPr>
              <a:t>adist</a:t>
            </a:r>
            <a:r>
              <a:rPr lang="en-US" altLang="zh-CN" sz="2200">
                <a:latin typeface="Times New Roman" pitchFamily="18" charset="0"/>
              </a:rPr>
              <a:t>(</a:t>
            </a:r>
            <a:r>
              <a:rPr lang="en-US" altLang="zh-CN" sz="2200" i="1">
                <a:latin typeface="Times New Roman" pitchFamily="18" charset="0"/>
              </a:rPr>
              <a:t>o</a:t>
            </a:r>
            <a:r>
              <a:rPr lang="en-US" altLang="zh-CN" sz="2200">
                <a:latin typeface="Times New Roman" pitchFamily="18" charset="0"/>
              </a:rPr>
              <a:t>, </a:t>
            </a:r>
            <a:r>
              <a:rPr lang="en-US" altLang="zh-CN" sz="2200" i="1">
                <a:latin typeface="Times New Roman" pitchFamily="18" charset="0"/>
              </a:rPr>
              <a:t>Q</a:t>
            </a:r>
            <a:r>
              <a:rPr lang="en-US" altLang="zh-CN" sz="2200">
                <a:latin typeface="Times New Roman" pitchFamily="18" charset="0"/>
              </a:rPr>
              <a:t>) is defined as a </a:t>
            </a:r>
            <a:r>
              <a:rPr lang="en-US" altLang="zh-CN" sz="2200" i="1">
                <a:latin typeface="Times New Roman" pitchFamily="18" charset="0"/>
              </a:rPr>
              <a:t>monotonically increasing</a:t>
            </a:r>
            <a:r>
              <a:rPr lang="en-US" altLang="zh-CN" sz="2200">
                <a:latin typeface="Times New Roman" pitchFamily="18" charset="0"/>
              </a:rPr>
              <a:t> function </a:t>
            </a:r>
            <a:r>
              <a:rPr lang="en-US" altLang="zh-CN" sz="2200" i="1">
                <a:latin typeface="Times New Roman" pitchFamily="18" charset="0"/>
              </a:rPr>
              <a:t>adist</a:t>
            </a:r>
            <a:r>
              <a:rPr lang="en-US" altLang="zh-CN" sz="2200">
                <a:latin typeface="Times New Roman" pitchFamily="18" charset="0"/>
              </a:rPr>
              <a:t>(</a:t>
            </a:r>
            <a:r>
              <a:rPr lang="en-US" altLang="zh-CN" sz="2200" i="1">
                <a:latin typeface="Times New Roman" pitchFamily="18" charset="0"/>
              </a:rPr>
              <a:t>o</a:t>
            </a:r>
            <a:r>
              <a:rPr lang="en-US" altLang="zh-CN" sz="2200">
                <a:latin typeface="Times New Roman" pitchFamily="18" charset="0"/>
              </a:rPr>
              <a:t>, </a:t>
            </a:r>
            <a:r>
              <a:rPr lang="en-US" altLang="zh-CN" sz="2200" i="1">
                <a:latin typeface="Times New Roman" pitchFamily="18" charset="0"/>
              </a:rPr>
              <a:t>Q</a:t>
            </a:r>
            <a:r>
              <a:rPr lang="en-US" altLang="zh-CN" sz="2200">
                <a:latin typeface="Times New Roman" pitchFamily="18" charset="0"/>
              </a:rPr>
              <a:t>) = </a:t>
            </a:r>
            <a:r>
              <a:rPr lang="en-US" altLang="zh-CN" sz="2200" b="1" i="1">
                <a:solidFill>
                  <a:srgbClr val="3333FF"/>
                </a:solidFill>
                <a:latin typeface="Times New Roman" pitchFamily="18" charset="0"/>
              </a:rPr>
              <a:t>f</a:t>
            </a:r>
            <a:r>
              <a:rPr lang="en-US" altLang="zh-CN" sz="2200" b="1">
                <a:solidFill>
                  <a:srgbClr val="3333FF"/>
                </a:solidFill>
                <a:latin typeface="Times New Roman" pitchFamily="18" charset="0"/>
              </a:rPr>
              <a:t> (</a:t>
            </a:r>
            <a:r>
              <a:rPr lang="en-US" altLang="zh-CN" sz="2200" i="1">
                <a:latin typeface="Times New Roman" pitchFamily="18" charset="0"/>
              </a:rPr>
              <a:t>dist</a:t>
            </a:r>
            <a:r>
              <a:rPr lang="en-US" altLang="zh-CN" sz="2200">
                <a:latin typeface="Times New Roman" pitchFamily="18" charset="0"/>
              </a:rPr>
              <a:t>(</a:t>
            </a:r>
            <a:r>
              <a:rPr lang="en-US" altLang="zh-CN" sz="2200" i="1">
                <a:latin typeface="Times New Roman" pitchFamily="18" charset="0"/>
              </a:rPr>
              <a:t>o</a:t>
            </a:r>
            <a:r>
              <a:rPr lang="en-US" altLang="zh-CN" sz="2200">
                <a:latin typeface="Times New Roman" pitchFamily="18" charset="0"/>
              </a:rPr>
              <a:t>, </a:t>
            </a:r>
            <a:r>
              <a:rPr lang="en-US" altLang="zh-CN" sz="2200" i="1">
                <a:latin typeface="Times New Roman" pitchFamily="18" charset="0"/>
              </a:rPr>
              <a:t>q</a:t>
            </a:r>
            <a:r>
              <a:rPr lang="en-US" altLang="zh-CN" sz="2200" baseline="-25000">
                <a:latin typeface="Times New Roman" pitchFamily="18" charset="0"/>
              </a:rPr>
              <a:t>1</a:t>
            </a:r>
            <a:r>
              <a:rPr lang="en-US" altLang="zh-CN" sz="2200">
                <a:latin typeface="Times New Roman" pitchFamily="18" charset="0"/>
              </a:rPr>
              <a:t>), </a:t>
            </a:r>
            <a:r>
              <a:rPr lang="en-US" altLang="zh-CN" sz="2200" b="1" i="1">
                <a:solidFill>
                  <a:srgbClr val="FF00FF"/>
                </a:solidFill>
                <a:latin typeface="Times New Roman" pitchFamily="18" charset="0"/>
              </a:rPr>
              <a:t>dist</a:t>
            </a:r>
            <a:r>
              <a:rPr lang="en-US" altLang="zh-CN" sz="2200" b="1">
                <a:solidFill>
                  <a:srgbClr val="FF00FF"/>
                </a:solidFill>
                <a:latin typeface="Times New Roman" pitchFamily="18" charset="0"/>
              </a:rPr>
              <a:t>(</a:t>
            </a:r>
            <a:r>
              <a:rPr lang="en-US" altLang="zh-CN" sz="2200" i="1">
                <a:latin typeface="Times New Roman" pitchFamily="18" charset="0"/>
              </a:rPr>
              <a:t>o</a:t>
            </a:r>
            <a:r>
              <a:rPr lang="en-US" altLang="zh-CN" sz="2200">
                <a:latin typeface="Times New Roman" pitchFamily="18" charset="0"/>
              </a:rPr>
              <a:t>, </a:t>
            </a:r>
            <a:r>
              <a:rPr lang="en-US" altLang="zh-CN" sz="2200" i="1">
                <a:latin typeface="Times New Roman" pitchFamily="18" charset="0"/>
              </a:rPr>
              <a:t>q</a:t>
            </a:r>
            <a:r>
              <a:rPr lang="en-US" altLang="zh-CN" sz="2200" baseline="-25000">
                <a:latin typeface="Times New Roman" pitchFamily="18" charset="0"/>
              </a:rPr>
              <a:t>2</a:t>
            </a:r>
            <a:r>
              <a:rPr lang="en-US" altLang="zh-CN" sz="2200" b="1">
                <a:solidFill>
                  <a:srgbClr val="FF00FF"/>
                </a:solidFill>
                <a:latin typeface="Times New Roman" pitchFamily="18" charset="0"/>
              </a:rPr>
              <a:t>)</a:t>
            </a:r>
            <a:r>
              <a:rPr lang="en-US" altLang="zh-CN" sz="2200">
                <a:latin typeface="Times New Roman" pitchFamily="18" charset="0"/>
              </a:rPr>
              <a:t>, …, </a:t>
            </a:r>
            <a:r>
              <a:rPr lang="en-US" altLang="zh-CN" sz="2200" i="1">
                <a:latin typeface="Times New Roman" pitchFamily="18" charset="0"/>
              </a:rPr>
              <a:t>dist</a:t>
            </a:r>
            <a:r>
              <a:rPr lang="en-US" altLang="zh-CN" sz="2200">
                <a:latin typeface="Times New Roman" pitchFamily="18" charset="0"/>
              </a:rPr>
              <a:t>(</a:t>
            </a:r>
            <a:r>
              <a:rPr lang="en-US" altLang="zh-CN" sz="2200" i="1">
                <a:latin typeface="Times New Roman" pitchFamily="18" charset="0"/>
              </a:rPr>
              <a:t>o</a:t>
            </a:r>
            <a:r>
              <a:rPr lang="en-US" altLang="zh-CN" sz="2200">
                <a:latin typeface="Times New Roman" pitchFamily="18" charset="0"/>
              </a:rPr>
              <a:t>, </a:t>
            </a:r>
            <a:r>
              <a:rPr lang="en-US" altLang="zh-CN" sz="2200" i="1">
                <a:latin typeface="Times New Roman" pitchFamily="18" charset="0"/>
              </a:rPr>
              <a:t>q</a:t>
            </a:r>
            <a:r>
              <a:rPr lang="en-US" altLang="zh-CN" sz="2200" i="1" baseline="-25000">
                <a:latin typeface="Times New Roman" pitchFamily="18" charset="0"/>
              </a:rPr>
              <a:t>n</a:t>
            </a:r>
            <a:r>
              <a:rPr lang="en-US" altLang="zh-CN" sz="2200">
                <a:latin typeface="Times New Roman" pitchFamily="18" charset="0"/>
              </a:rPr>
              <a:t>)</a:t>
            </a:r>
            <a:r>
              <a:rPr lang="en-US" altLang="zh-CN" sz="2200" b="1">
                <a:solidFill>
                  <a:srgbClr val="3333FF"/>
                </a:solidFill>
                <a:latin typeface="Times New Roman" pitchFamily="18" charset="0"/>
              </a:rPr>
              <a:t>)</a:t>
            </a:r>
          </a:p>
        </p:txBody>
      </p:sp>
      <p:graphicFrame>
        <p:nvGraphicFramePr>
          <p:cNvPr id="19469" name="Object 13"/>
          <p:cNvGraphicFramePr>
            <a:graphicFrameLocks noGrp="1" noChangeAspect="1"/>
          </p:cNvGraphicFramePr>
          <p:nvPr>
            <p:ph sz="half" idx="2"/>
          </p:nvPr>
        </p:nvGraphicFramePr>
        <p:xfrm>
          <a:off x="6934200" y="533400"/>
          <a:ext cx="198120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5" name="Microsoft Drawing 1.01" r:id="rId3" imgW="4309920" imgH="2327400" progId="MSDraw.1.01">
                  <p:embed/>
                </p:oleObj>
              </mc:Choice>
              <mc:Fallback>
                <p:oleObj name="Microsoft Drawing 1.01" r:id="rId3" imgW="4309920" imgH="232740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533400"/>
                        <a:ext cx="1981200" cy="1069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295400" y="3810000"/>
            <a:ext cx="7010400" cy="1030288"/>
            <a:chOff x="816" y="2400"/>
            <a:chExt cx="4416" cy="649"/>
          </a:xfrm>
        </p:grpSpPr>
        <p:pic>
          <p:nvPicPr>
            <p:cNvPr id="19472" name="Picture 1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16" y="2400"/>
              <a:ext cx="3801" cy="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9473" name="Picture 17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656" y="2592"/>
              <a:ext cx="57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2016125" y="3895725"/>
            <a:ext cx="2133600" cy="822325"/>
          </a:xfrm>
          <a:prstGeom prst="rect">
            <a:avLst/>
          </a:prstGeom>
          <a:solidFill>
            <a:srgbClr val="FF0000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7" name="Rectangle 21"/>
          <p:cNvSpPr>
            <a:spLocks noChangeArrowheads="1"/>
          </p:cNvSpPr>
          <p:nvPr/>
        </p:nvSpPr>
        <p:spPr bwMode="auto">
          <a:xfrm>
            <a:off x="4224338" y="3897313"/>
            <a:ext cx="2905125" cy="817562"/>
          </a:xfrm>
          <a:prstGeom prst="rect">
            <a:avLst/>
          </a:prstGeom>
          <a:solidFill>
            <a:srgbClr val="0000FF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8" name="Rectangle 22"/>
          <p:cNvSpPr>
            <a:spLocks noChangeArrowheads="1"/>
          </p:cNvSpPr>
          <p:nvPr/>
        </p:nvSpPr>
        <p:spPr bwMode="auto">
          <a:xfrm>
            <a:off x="8001000" y="4114800"/>
            <a:ext cx="381000" cy="457200"/>
          </a:xfrm>
          <a:prstGeom prst="rect">
            <a:avLst/>
          </a:prstGeom>
          <a:solidFill>
            <a:srgbClr val="008000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9" name="AutoShape 23"/>
          <p:cNvSpPr>
            <a:spLocks noChangeArrowheads="1"/>
          </p:cNvSpPr>
          <p:nvPr/>
        </p:nvSpPr>
        <p:spPr bwMode="auto">
          <a:xfrm>
            <a:off x="304800" y="5715000"/>
            <a:ext cx="2895600" cy="762000"/>
          </a:xfrm>
          <a:prstGeom prst="wedgeRoundRectCallout">
            <a:avLst>
              <a:gd name="adj1" fmla="val 33991"/>
              <a:gd name="adj2" fmla="val -82500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b="1" i="1">
                <a:latin typeface="Times New Roman" pitchFamily="18" charset="0"/>
              </a:rPr>
              <a:t>aggregate function like</a:t>
            </a:r>
          </a:p>
          <a:p>
            <a:pPr algn="ctr"/>
            <a:r>
              <a:rPr lang="en-US" b="1" i="1">
                <a:solidFill>
                  <a:srgbClr val="3333FF"/>
                </a:solidFill>
                <a:latin typeface="Times New Roman" pitchFamily="18" charset="0"/>
              </a:rPr>
              <a:t>SUM</a:t>
            </a:r>
            <a:r>
              <a:rPr lang="en-US" b="1" i="1">
                <a:latin typeface="Times New Roman" pitchFamily="18" charset="0"/>
              </a:rPr>
              <a:t>, MIN, or MAX</a:t>
            </a:r>
          </a:p>
        </p:txBody>
      </p:sp>
      <p:sp>
        <p:nvSpPr>
          <p:cNvPr id="19480" name="AutoShape 24"/>
          <p:cNvSpPr>
            <a:spLocks noChangeArrowheads="1"/>
          </p:cNvSpPr>
          <p:nvPr/>
        </p:nvSpPr>
        <p:spPr bwMode="auto">
          <a:xfrm>
            <a:off x="4572000" y="5715000"/>
            <a:ext cx="1371600" cy="685800"/>
          </a:xfrm>
          <a:prstGeom prst="wedgeRoundRectCallout">
            <a:avLst>
              <a:gd name="adj1" fmla="val -50231"/>
              <a:gd name="adj2" fmla="val -90741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b="1" i="1">
                <a:latin typeface="Times New Roman" pitchFamily="18" charset="0"/>
              </a:rPr>
              <a:t>Euclidean distance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6" grpId="0" animBg="1"/>
      <p:bldP spid="19477" grpId="0" animBg="1"/>
      <p:bldP spid="19478" grpId="0" animBg="1"/>
      <p:bldP spid="19479" grpId="0" animBg="1"/>
      <p:bldP spid="1948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AF185-F91C-4F7C-9231-FDEE7E9FFB1C}" type="slidenum">
              <a:rPr lang="en-US" altLang="zh-CN"/>
              <a:pPr/>
              <a:t>16</a:t>
            </a:fld>
            <a:endParaRPr lang="en-US" altLang="zh-CN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Times New Roman" pitchFamily="18" charset="0"/>
              </a:rPr>
              <a:t>Computation of PGNN Answers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r>
              <a:rPr lang="en-US" altLang="zh-CN" sz="2800">
                <a:latin typeface="Times New Roman" pitchFamily="18" charset="0"/>
              </a:rPr>
              <a:t>Straightforward Approach, </a:t>
            </a:r>
            <a:r>
              <a:rPr lang="en-US" altLang="zh-CN" sz="2800" i="1">
                <a:latin typeface="Times New Roman" pitchFamily="18" charset="0"/>
              </a:rPr>
              <a:t>Linear Scan</a:t>
            </a:r>
            <a:endParaRPr lang="en-US" altLang="zh-CN" sz="2800">
              <a:latin typeface="Times New Roman" pitchFamily="18" charset="0"/>
            </a:endParaRPr>
          </a:p>
          <a:p>
            <a:pPr lvl="1"/>
            <a:r>
              <a:rPr lang="en-US" altLang="zh-CN" sz="2400">
                <a:latin typeface="Times New Roman" pitchFamily="18" charset="0"/>
              </a:rPr>
              <a:t>For each uncertain object </a:t>
            </a:r>
            <a:r>
              <a:rPr lang="en-US" altLang="zh-CN" sz="2400" i="1">
                <a:latin typeface="Times New Roman" pitchFamily="18" charset="0"/>
              </a:rPr>
              <a:t>o </a:t>
            </a:r>
            <a:r>
              <a:rPr lang="en-US" altLang="zh-CN" sz="2200">
                <a:latin typeface="Times New Roman" pitchFamily="18" charset="0"/>
                <a:sym typeface="Symbol" pitchFamily="18" charset="2"/>
              </a:rPr>
              <a:t> </a:t>
            </a:r>
            <a:r>
              <a:rPr lang="en-US" altLang="zh-CN" sz="2200" i="1">
                <a:latin typeface="Times New Roman" pitchFamily="18" charset="0"/>
                <a:sym typeface="Symbol" pitchFamily="18" charset="2"/>
              </a:rPr>
              <a:t>D</a:t>
            </a:r>
            <a:endParaRPr lang="en-US" altLang="zh-CN" sz="2200">
              <a:latin typeface="Times New Roman" pitchFamily="18" charset="0"/>
            </a:endParaRPr>
          </a:p>
          <a:p>
            <a:pPr lvl="2"/>
            <a:r>
              <a:rPr lang="en-US" altLang="zh-CN" sz="2000">
                <a:latin typeface="Times New Roman" pitchFamily="18" charset="0"/>
              </a:rPr>
              <a:t>Sequentially scan the entire database</a:t>
            </a:r>
          </a:p>
          <a:p>
            <a:pPr lvl="2"/>
            <a:r>
              <a:rPr lang="en-US" altLang="zh-CN" sz="2000">
                <a:latin typeface="Times New Roman" pitchFamily="18" charset="0"/>
              </a:rPr>
              <a:t>Compute the complex probability integration (via numerical method)</a:t>
            </a:r>
          </a:p>
          <a:p>
            <a:pPr lvl="2"/>
            <a:r>
              <a:rPr lang="en-US" altLang="zh-CN" sz="2000">
                <a:latin typeface="Times New Roman" pitchFamily="18" charset="0"/>
              </a:rPr>
              <a:t>Output object </a:t>
            </a:r>
            <a:r>
              <a:rPr lang="en-US" altLang="zh-CN" sz="2000" i="1">
                <a:latin typeface="Times New Roman" pitchFamily="18" charset="0"/>
              </a:rPr>
              <a:t>o</a:t>
            </a:r>
            <a:r>
              <a:rPr lang="en-US" altLang="zh-CN" sz="2000">
                <a:latin typeface="Times New Roman" pitchFamily="18" charset="0"/>
              </a:rPr>
              <a:t>, if its probability is greater than </a:t>
            </a:r>
            <a:r>
              <a:rPr lang="en-US" altLang="zh-CN" sz="2000" i="1">
                <a:latin typeface="Symbol" pitchFamily="18" charset="2"/>
              </a:rPr>
              <a:t>a</a:t>
            </a:r>
            <a:endParaRPr lang="en-US" altLang="zh-CN" sz="2000">
              <a:latin typeface="Times New Roman" pitchFamily="18" charset="0"/>
            </a:endParaRPr>
          </a:p>
          <a:p>
            <a:r>
              <a:rPr lang="en-US" altLang="zh-CN" sz="2800">
                <a:latin typeface="Times New Roman" pitchFamily="18" charset="0"/>
              </a:rPr>
              <a:t>Time Complexity -- </a:t>
            </a:r>
            <a:r>
              <a:rPr lang="en-US" altLang="zh-CN" sz="2800" i="1">
                <a:latin typeface="Times New Roman" pitchFamily="18" charset="0"/>
              </a:rPr>
              <a:t>O</a:t>
            </a:r>
            <a:r>
              <a:rPr lang="en-US" altLang="zh-CN" sz="2800">
                <a:latin typeface="Times New Roman" pitchFamily="18" charset="0"/>
              </a:rPr>
              <a:t>(|</a:t>
            </a:r>
            <a:r>
              <a:rPr lang="en-US" altLang="zh-CN" sz="2800" i="1">
                <a:latin typeface="Times New Roman" pitchFamily="18" charset="0"/>
                <a:sym typeface="Symbol" pitchFamily="18" charset="2"/>
              </a:rPr>
              <a:t>D|</a:t>
            </a:r>
            <a:r>
              <a:rPr lang="en-US" altLang="zh-CN" sz="2800" baseline="3000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altLang="zh-CN" sz="2800">
                <a:latin typeface="Times New Roman" pitchFamily="18" charset="0"/>
                <a:sym typeface="Symbol" pitchFamily="18" charset="2"/>
              </a:rPr>
              <a:t>)</a:t>
            </a:r>
          </a:p>
          <a:p>
            <a:pPr lvl="1"/>
            <a:endParaRPr lang="en-US" altLang="zh-CN" sz="2800" i="1">
              <a:latin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53252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2590800" y="4267200"/>
          <a:ext cx="3200400" cy="172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9" name="Microsoft Drawing 1.01" r:id="rId3" imgW="4309920" imgH="2327400" progId="MSDraw.1.01">
                  <p:embed/>
                </p:oleObj>
              </mc:Choice>
              <mc:Fallback>
                <p:oleObj name="Microsoft Drawing 1.01" r:id="rId3" imgW="4309920" imgH="232740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267200"/>
                        <a:ext cx="3200400" cy="172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5D94C-2CD6-47BC-B0E0-E38A5F9BA74F}" type="slidenum">
              <a:rPr lang="en-US" altLang="zh-CN"/>
              <a:pPr/>
              <a:t>17</a:t>
            </a:fld>
            <a:endParaRPr lang="en-US" altLang="zh-CN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Times New Roman" pitchFamily="18" charset="0"/>
              </a:rPr>
              <a:t>Two Pruning Techniques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>
                <a:latin typeface="Times New Roman" pitchFamily="18" charset="0"/>
              </a:rPr>
              <a:t>Spatial Pruning</a:t>
            </a:r>
          </a:p>
          <a:p>
            <a:pPr algn="just"/>
            <a:r>
              <a:rPr lang="en-US" altLang="zh-CN">
                <a:latin typeface="Times New Roman" pitchFamily="18" charset="0"/>
              </a:rPr>
              <a:t>Probabilistic Pruning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778CD-177C-4894-B0CF-AC9CC5213A6B}" type="slidenum">
              <a:rPr lang="en-US" altLang="zh-CN"/>
              <a:pPr/>
              <a:t>18</a:t>
            </a:fld>
            <a:endParaRPr lang="en-US" altLang="zh-CN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Times New Roman" pitchFamily="18" charset="0"/>
              </a:rPr>
              <a:t>Spatial Pruning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530725"/>
          </a:xfrm>
        </p:spPr>
        <p:txBody>
          <a:bodyPr/>
          <a:lstStyle/>
          <a:p>
            <a:pPr algn="just"/>
            <a:r>
              <a:rPr lang="en-US" altLang="zh-CN" sz="2800">
                <a:latin typeface="Times New Roman" pitchFamily="18" charset="0"/>
                <a:sym typeface="Symbol" pitchFamily="18" charset="2"/>
              </a:rPr>
              <a:t>Basic idea</a:t>
            </a:r>
          </a:p>
          <a:p>
            <a:pPr lvl="1" algn="just"/>
            <a:r>
              <a:rPr lang="en-US" altLang="zh-CN" sz="2400">
                <a:latin typeface="Times New Roman" pitchFamily="18" charset="0"/>
                <a:sym typeface="Symbol" pitchFamily="18" charset="2"/>
              </a:rPr>
              <a:t>Compute the lower/upper bounds of the aggregate distance, </a:t>
            </a:r>
            <a:r>
              <a:rPr lang="en-US" altLang="zh-CN" sz="2400" i="1">
                <a:latin typeface="Times New Roman" pitchFamily="18" charset="0"/>
                <a:sym typeface="Symbol" pitchFamily="18" charset="2"/>
              </a:rPr>
              <a:t>adist</a:t>
            </a:r>
            <a:r>
              <a:rPr lang="en-US" altLang="zh-CN" sz="2400">
                <a:latin typeface="Times New Roman" pitchFamily="18" charset="0"/>
                <a:sym typeface="Symbol" pitchFamily="18" charset="2"/>
              </a:rPr>
              <a:t>(</a:t>
            </a:r>
            <a:r>
              <a:rPr lang="en-US" altLang="zh-CN" sz="2400" i="1">
                <a:latin typeface="Times New Roman" pitchFamily="18" charset="0"/>
                <a:sym typeface="Symbol" pitchFamily="18" charset="2"/>
              </a:rPr>
              <a:t>o</a:t>
            </a:r>
            <a:r>
              <a:rPr lang="en-US" altLang="zh-CN" sz="2400">
                <a:latin typeface="Times New Roman" pitchFamily="18" charset="0"/>
                <a:sym typeface="Symbol" pitchFamily="18" charset="2"/>
              </a:rPr>
              <a:t>, </a:t>
            </a:r>
            <a:r>
              <a:rPr lang="en-US" altLang="zh-CN" sz="2400" i="1">
                <a:latin typeface="Times New Roman" pitchFamily="18" charset="0"/>
                <a:sym typeface="Symbol" pitchFamily="18" charset="2"/>
              </a:rPr>
              <a:t>Q</a:t>
            </a:r>
            <a:r>
              <a:rPr lang="en-US" altLang="zh-CN" sz="2400">
                <a:latin typeface="Times New Roman" pitchFamily="18" charset="0"/>
                <a:sym typeface="Symbol" pitchFamily="18" charset="2"/>
              </a:rPr>
              <a:t>), from each uncertain object </a:t>
            </a:r>
            <a:r>
              <a:rPr lang="en-US" altLang="zh-CN" sz="2400" i="1">
                <a:latin typeface="Times New Roman" pitchFamily="18" charset="0"/>
                <a:sym typeface="Symbol" pitchFamily="18" charset="2"/>
              </a:rPr>
              <a:t>o</a:t>
            </a:r>
            <a:r>
              <a:rPr lang="en-US" altLang="zh-CN" sz="2400">
                <a:latin typeface="Times New Roman" pitchFamily="18" charset="0"/>
                <a:sym typeface="Symbol" pitchFamily="18" charset="2"/>
              </a:rPr>
              <a:t> to query set </a:t>
            </a:r>
            <a:r>
              <a:rPr lang="en-US" altLang="zh-CN" sz="2400" i="1">
                <a:latin typeface="Times New Roman" pitchFamily="18" charset="0"/>
                <a:sym typeface="Symbol" pitchFamily="18" charset="2"/>
              </a:rPr>
              <a:t>Q</a:t>
            </a:r>
            <a:r>
              <a:rPr lang="en-US" altLang="zh-CN" sz="2400">
                <a:latin typeface="Times New Roman" pitchFamily="18" charset="0"/>
                <a:sym typeface="Symbol" pitchFamily="18" charset="2"/>
              </a:rPr>
              <a:t>, at a low cost</a:t>
            </a:r>
          </a:p>
          <a:p>
            <a:pPr lvl="1" algn="just"/>
            <a:r>
              <a:rPr lang="en-US" altLang="zh-CN" sz="2400">
                <a:latin typeface="Times New Roman" pitchFamily="18" charset="0"/>
                <a:sym typeface="Symbol" pitchFamily="18" charset="2"/>
              </a:rPr>
              <a:t>Use lower/upper bounds to filter out false alarms</a:t>
            </a:r>
          </a:p>
        </p:txBody>
      </p:sp>
      <p:graphicFrame>
        <p:nvGraphicFramePr>
          <p:cNvPr id="20493" name="Object 13"/>
          <p:cNvGraphicFramePr>
            <a:graphicFrameLocks noChangeAspect="1"/>
          </p:cNvGraphicFramePr>
          <p:nvPr/>
        </p:nvGraphicFramePr>
        <p:xfrm>
          <a:off x="762000" y="3733800"/>
          <a:ext cx="3886200" cy="248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6" name="Microsoft Drawing 1.01" r:id="rId3" imgW="4157640" imgH="2652840" progId="MSDraw.1.01">
                  <p:embed/>
                </p:oleObj>
              </mc:Choice>
              <mc:Fallback>
                <p:oleObj name="Microsoft Drawing 1.01" r:id="rId3" imgW="4157640" imgH="265284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733800"/>
                        <a:ext cx="3886200" cy="2481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0" y="15478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496" name="Object 16"/>
          <p:cNvGraphicFramePr>
            <a:graphicFrameLocks noChangeAspect="1"/>
          </p:cNvGraphicFramePr>
          <p:nvPr/>
        </p:nvGraphicFramePr>
        <p:xfrm>
          <a:off x="4841875" y="3733800"/>
          <a:ext cx="3041650" cy="2414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7" name="Microsoft Drawing 1.01" r:id="rId5" imgW="4200480" imgH="3333600" progId="MSDraw.1.01">
                  <p:embed/>
                </p:oleObj>
              </mc:Choice>
              <mc:Fallback>
                <p:oleObj name="Microsoft Drawing 1.01" r:id="rId5" imgW="4200480" imgH="3333600" progId="MSDraw.1.0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1875" y="3733800"/>
                        <a:ext cx="3041650" cy="2414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7010400" y="4648200"/>
            <a:ext cx="457200" cy="53340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7086600" y="3505200"/>
            <a:ext cx="1828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 i="1">
                <a:solidFill>
                  <a:srgbClr val="FF00FF"/>
                </a:solidFill>
                <a:latin typeface="Times New Roman" pitchFamily="18" charset="0"/>
              </a:rPr>
              <a:t>select the smallest distance</a:t>
            </a:r>
          </a:p>
          <a:p>
            <a:pPr algn="ctr"/>
            <a:r>
              <a:rPr lang="en-US" b="1" i="1">
                <a:solidFill>
                  <a:srgbClr val="FF00FF"/>
                </a:solidFill>
                <a:latin typeface="Times New Roman" pitchFamily="18" charset="0"/>
              </a:rPr>
              <a:t>upper bound as threshold</a:t>
            </a:r>
          </a:p>
        </p:txBody>
      </p:sp>
      <p:sp>
        <p:nvSpPr>
          <p:cNvPr id="20500" name="Oval 20"/>
          <p:cNvSpPr>
            <a:spLocks noChangeArrowheads="1"/>
          </p:cNvSpPr>
          <p:nvPr/>
        </p:nvSpPr>
        <p:spPr bwMode="auto">
          <a:xfrm>
            <a:off x="5867400" y="4495800"/>
            <a:ext cx="381000" cy="685800"/>
          </a:xfrm>
          <a:prstGeom prst="ellipse">
            <a:avLst/>
          </a:prstGeom>
          <a:solidFill>
            <a:srgbClr val="FF0000">
              <a:alpha val="22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5867400" y="4572000"/>
            <a:ext cx="304800" cy="609600"/>
            <a:chOff x="3696" y="2880"/>
            <a:chExt cx="192" cy="384"/>
          </a:xfrm>
        </p:grpSpPr>
        <p:sp>
          <p:nvSpPr>
            <p:cNvPr id="20501" name="Line 21"/>
            <p:cNvSpPr>
              <a:spLocks noChangeShapeType="1"/>
            </p:cNvSpPr>
            <p:nvPr/>
          </p:nvSpPr>
          <p:spPr bwMode="auto">
            <a:xfrm flipH="1">
              <a:off x="3696" y="2880"/>
              <a:ext cx="192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02" name="Line 22"/>
            <p:cNvSpPr>
              <a:spLocks noChangeShapeType="1"/>
            </p:cNvSpPr>
            <p:nvPr/>
          </p:nvSpPr>
          <p:spPr bwMode="auto">
            <a:xfrm>
              <a:off x="3696" y="2880"/>
              <a:ext cx="192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04" name="Oval 24"/>
          <p:cNvSpPr>
            <a:spLocks noChangeArrowheads="1"/>
          </p:cNvSpPr>
          <p:nvPr/>
        </p:nvSpPr>
        <p:spPr bwMode="auto">
          <a:xfrm>
            <a:off x="5486400" y="5105400"/>
            <a:ext cx="381000" cy="609600"/>
          </a:xfrm>
          <a:prstGeom prst="ellipse">
            <a:avLst/>
          </a:prstGeom>
          <a:solidFill>
            <a:srgbClr val="00FF00">
              <a:alpha val="19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5" name="Oval 25"/>
          <p:cNvSpPr>
            <a:spLocks noChangeArrowheads="1"/>
          </p:cNvSpPr>
          <p:nvPr/>
        </p:nvSpPr>
        <p:spPr bwMode="auto">
          <a:xfrm>
            <a:off x="6276975" y="4648200"/>
            <a:ext cx="463550" cy="930275"/>
          </a:xfrm>
          <a:prstGeom prst="ellipse">
            <a:avLst/>
          </a:prstGeom>
          <a:solidFill>
            <a:srgbClr val="00FF00">
              <a:alpha val="19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6" name="Line 26"/>
          <p:cNvSpPr>
            <a:spLocks noChangeShapeType="1"/>
          </p:cNvSpPr>
          <p:nvPr/>
        </p:nvSpPr>
        <p:spPr bwMode="auto">
          <a:xfrm flipH="1" flipV="1">
            <a:off x="6553200" y="5334000"/>
            <a:ext cx="914400" cy="152400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07" name="Line 27"/>
          <p:cNvSpPr>
            <a:spLocks noChangeShapeType="1"/>
          </p:cNvSpPr>
          <p:nvPr/>
        </p:nvSpPr>
        <p:spPr bwMode="auto">
          <a:xfrm flipH="1" flipV="1">
            <a:off x="5791200" y="5486400"/>
            <a:ext cx="1676400" cy="76200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08" name="Text Box 28"/>
          <p:cNvSpPr txBox="1">
            <a:spLocks noChangeArrowheads="1"/>
          </p:cNvSpPr>
          <p:nvPr/>
        </p:nvSpPr>
        <p:spPr bwMode="auto">
          <a:xfrm>
            <a:off x="7467600" y="53340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 i="1">
                <a:solidFill>
                  <a:srgbClr val="33CC33"/>
                </a:solidFill>
                <a:latin typeface="Times New Roman" pitchFamily="18" charset="0"/>
              </a:rPr>
              <a:t>candidates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8" grpId="0" animBg="1"/>
      <p:bldP spid="20498" grpId="1" animBg="1"/>
      <p:bldP spid="20499" grpId="0"/>
      <p:bldP spid="20500" grpId="0" animBg="1"/>
      <p:bldP spid="20504" grpId="0" animBg="1"/>
      <p:bldP spid="20505" grpId="0" animBg="1"/>
      <p:bldP spid="20506" grpId="0" animBg="1"/>
      <p:bldP spid="20507" grpId="0" animBg="1"/>
      <p:bldP spid="2050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38E4-0BBD-44D9-BEC2-B1A1504A8873}" type="slidenum">
              <a:rPr lang="en-US" altLang="zh-CN"/>
              <a:pPr/>
              <a:t>19</a:t>
            </a:fld>
            <a:endParaRPr lang="en-US" altLang="zh-CN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itchFamily="18" charset="0"/>
              </a:rPr>
              <a:t>Spatial Pruning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(cont'd)</a:t>
            </a:r>
            <a:endParaRPr lang="en-US" altLang="zh-CN" dirty="0">
              <a:latin typeface="Times New Roman" pitchFamily="18" charset="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sz="2800" dirty="0">
                <a:latin typeface="Times New Roman" pitchFamily="18" charset="0"/>
              </a:rPr>
              <a:t>Recall from the PGNN definition:</a:t>
            </a:r>
          </a:p>
          <a:p>
            <a:pPr algn="just"/>
            <a:endParaRPr lang="en-US" altLang="zh-CN" dirty="0">
              <a:latin typeface="Times New Roman" pitchFamily="18" charset="0"/>
            </a:endParaRPr>
          </a:p>
          <a:p>
            <a:pPr algn="just"/>
            <a:endParaRPr lang="en-US" altLang="zh-CN" dirty="0">
              <a:latin typeface="Times New Roman" pitchFamily="18" charset="0"/>
            </a:endParaRPr>
          </a:p>
          <a:p>
            <a:pPr algn="just"/>
            <a:r>
              <a:rPr lang="en-US" altLang="zh-CN" sz="2800" dirty="0">
                <a:latin typeface="Times New Roman" pitchFamily="18" charset="0"/>
              </a:rPr>
              <a:t>In fact, the </a:t>
            </a:r>
            <a:r>
              <a:rPr lang="en-US" altLang="zh-CN" sz="2800" i="1" dirty="0">
                <a:latin typeface="Times New Roman" pitchFamily="18" charset="0"/>
              </a:rPr>
              <a:t>spatial pruning</a:t>
            </a:r>
            <a:r>
              <a:rPr lang="en-US" altLang="zh-CN" sz="2800" dirty="0">
                <a:latin typeface="Times New Roman" pitchFamily="18" charset="0"/>
              </a:rPr>
              <a:t> method discards those objects with expected probability of being GNN equal to </a:t>
            </a:r>
            <a:r>
              <a:rPr lang="en-US" altLang="zh-CN" sz="2800" dirty="0" smtClean="0">
                <a:latin typeface="Times New Roman" pitchFamily="18" charset="0"/>
              </a:rPr>
              <a:t>0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914400" y="2133600"/>
            <a:ext cx="7010400" cy="1030288"/>
            <a:chOff x="816" y="2400"/>
            <a:chExt cx="4416" cy="649"/>
          </a:xfrm>
        </p:grpSpPr>
        <p:pic>
          <p:nvPicPr>
            <p:cNvPr id="31751" name="Picture 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6" y="2400"/>
              <a:ext cx="3801" cy="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1752" name="Picture 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656" y="2592"/>
              <a:ext cx="57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838200" y="2209800"/>
            <a:ext cx="6629400" cy="914400"/>
          </a:xfrm>
          <a:prstGeom prst="rect">
            <a:avLst/>
          </a:prstGeom>
          <a:solidFill>
            <a:srgbClr val="CCFFFF">
              <a:alpha val="1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Objectives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In this chapter, you will: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Learn the definition and query processing techniques of a probabilistic query type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Probabilistic Group Nearest Neighbor Query</a:t>
            </a:r>
          </a:p>
          <a:p>
            <a:pPr lvl="2" algn="just" eaLnBrk="1" hangingPunct="1"/>
            <a:r>
              <a:rPr lang="en-US" sz="2400" dirty="0" smtClean="0">
                <a:latin typeface="Times New Roman" pitchFamily="18" charset="0"/>
              </a:rPr>
              <a:t>X. </a:t>
            </a:r>
            <a:r>
              <a:rPr lang="en-US" sz="2400" dirty="0" err="1" smtClean="0">
                <a:latin typeface="Times New Roman" pitchFamily="18" charset="0"/>
              </a:rPr>
              <a:t>Lian</a:t>
            </a:r>
            <a:r>
              <a:rPr lang="en-US" sz="2400" dirty="0" smtClean="0">
                <a:latin typeface="Times New Roman" pitchFamily="18" charset="0"/>
              </a:rPr>
              <a:t> and L. Chen</a:t>
            </a:r>
            <a:r>
              <a:rPr lang="en-US" sz="2400" i="1" dirty="0" smtClean="0">
                <a:latin typeface="Times New Roman" pitchFamily="18" charset="0"/>
              </a:rPr>
              <a:t>,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</a:rPr>
              <a:t>"</a:t>
            </a:r>
            <a:r>
              <a:rPr lang="en-US" sz="2400" dirty="0" smtClean="0">
                <a:latin typeface="Times New Roman" pitchFamily="18" charset="0"/>
              </a:rPr>
              <a:t>Probabilistic Group Nearest Neighbor Queries in Uncertain Databases</a:t>
            </a:r>
            <a:r>
              <a:rPr lang="en-US" sz="2400" i="1" dirty="0" smtClean="0">
                <a:latin typeface="Times New Roman" pitchFamily="18" charset="0"/>
              </a:rPr>
              <a:t>,"</a:t>
            </a:r>
            <a:r>
              <a:rPr lang="en-US" sz="2400" dirty="0" smtClean="0">
                <a:latin typeface="Times New Roman" pitchFamily="18" charset="0"/>
              </a:rPr>
              <a:t> In </a:t>
            </a:r>
            <a:r>
              <a:rPr lang="en-US" sz="2400" i="1" dirty="0" smtClean="0">
                <a:latin typeface="Times New Roman" pitchFamily="18" charset="0"/>
              </a:rPr>
              <a:t>IEEE Trans. on Knowledge and Data Eng.</a:t>
            </a:r>
            <a:r>
              <a:rPr lang="en-US" sz="2400" dirty="0" smtClean="0">
                <a:latin typeface="Times New Roman" pitchFamily="18" charset="0"/>
              </a:rPr>
              <a:t> (</a:t>
            </a:r>
            <a:r>
              <a:rPr lang="en-US" sz="2400" i="1" dirty="0" smtClean="0">
                <a:latin typeface="Times New Roman" pitchFamily="18" charset="0"/>
              </a:rPr>
              <a:t>TKDE</a:t>
            </a:r>
            <a:r>
              <a:rPr lang="en-US" sz="2400" dirty="0" smtClean="0">
                <a:latin typeface="Times New Roman" pitchFamily="18" charset="0"/>
              </a:rPr>
              <a:t>)</a:t>
            </a:r>
            <a:r>
              <a:rPr lang="en-US" sz="2400" i="1" dirty="0" smtClean="0">
                <a:latin typeface="Times New Roman" pitchFamily="18" charset="0"/>
              </a:rPr>
              <a:t>,</a:t>
            </a:r>
            <a:r>
              <a:rPr lang="en-US" sz="2400" dirty="0" smtClean="0">
                <a:latin typeface="Times New Roman" pitchFamily="18" charset="0"/>
              </a:rPr>
              <a:t> vol. 20</a:t>
            </a:r>
            <a:r>
              <a:rPr lang="en-US" sz="2400" i="1" dirty="0" smtClean="0">
                <a:latin typeface="Times New Roman" pitchFamily="18" charset="0"/>
              </a:rPr>
              <a:t>,</a:t>
            </a:r>
            <a:r>
              <a:rPr lang="en-US" sz="2400" dirty="0" smtClean="0">
                <a:latin typeface="Times New Roman" pitchFamily="18" charset="0"/>
              </a:rPr>
              <a:t> no. 6</a:t>
            </a:r>
            <a:r>
              <a:rPr lang="en-US" sz="2400" i="1" dirty="0" smtClean="0">
                <a:latin typeface="Times New Roman" pitchFamily="18" charset="0"/>
              </a:rPr>
              <a:t>,</a:t>
            </a:r>
            <a:r>
              <a:rPr lang="en-US" sz="2400" dirty="0" smtClean="0">
                <a:latin typeface="Times New Roman" pitchFamily="18" charset="0"/>
              </a:rPr>
              <a:t> pp. 809-824</a:t>
            </a:r>
            <a:r>
              <a:rPr lang="en-US" sz="2400" i="1" dirty="0" smtClean="0">
                <a:latin typeface="Times New Roman" pitchFamily="18" charset="0"/>
              </a:rPr>
              <a:t>,</a:t>
            </a:r>
            <a:r>
              <a:rPr lang="en-US" sz="2400" dirty="0" smtClean="0">
                <a:latin typeface="Times New Roman" pitchFamily="18" charset="0"/>
              </a:rPr>
              <a:t> June</a:t>
            </a:r>
            <a:r>
              <a:rPr lang="en-US" sz="2400" i="1" dirty="0" smtClean="0">
                <a:latin typeface="Times New Roman" pitchFamily="18" charset="0"/>
              </a:rPr>
              <a:t>,</a:t>
            </a:r>
            <a:r>
              <a:rPr lang="en-US" sz="2400" dirty="0" smtClean="0">
                <a:latin typeface="Times New Roman" pitchFamily="18" charset="0"/>
              </a:rPr>
              <a:t> 2008. </a:t>
            </a:r>
          </a:p>
          <a:p>
            <a:pPr lvl="2" algn="just" eaLnBrk="1" hangingPunct="1"/>
            <a:endParaRPr lang="en-US" altLang="zh-CN" sz="2400" dirty="0" smtClean="0">
              <a:latin typeface="Times New Roman" pitchFamily="18" charset="0"/>
            </a:endParaRPr>
          </a:p>
          <a:p>
            <a:pPr lvl="1" algn="just" eaLnBrk="1" hangingPunct="1">
              <a:buNone/>
            </a:pPr>
            <a:endParaRPr lang="en-US" altLang="zh-CN" sz="2800" dirty="0" smtClean="0">
              <a:latin typeface="Times New Roman" pitchFamily="18" charset="0"/>
            </a:endParaRP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02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Derivation of Distance Bounds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Probabilistic minimum bounding method (PMBM)</a:t>
            </a:r>
          </a:p>
          <a:p>
            <a:pPr lvl="1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Bound all query points with an MBR</a:t>
            </a:r>
          </a:p>
          <a:p>
            <a:pPr lvl="1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Compute the minimum/maximum distances between query MBR and uncertain objects</a:t>
            </a: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442EF-3B18-4B98-A531-9906D68737B3}" type="slidenum">
              <a:rPr lang="en-US" altLang="zh-CN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20</a:t>
            </a:fld>
            <a:endParaRPr lang="en-US" altLang="zh-C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2286000" y="3533775"/>
          <a:ext cx="4446588" cy="233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9" name="Microsoft Drawing 1.01" r:id="rId3" imgW="4757760" imgH="2495520" progId="MSDraw.1.01">
                  <p:embed/>
                </p:oleObj>
              </mc:Choice>
              <mc:Fallback>
                <p:oleObj name="Microsoft Drawing 1.01" r:id="rId3" imgW="4757760" imgH="249552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33775"/>
                        <a:ext cx="4446588" cy="2333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4089400" y="4949581"/>
            <a:ext cx="838200" cy="0"/>
          </a:xfrm>
          <a:prstGeom prst="straightConnector1">
            <a:avLst/>
          </a:prstGeom>
          <a:ln>
            <a:solidFill>
              <a:srgbClr val="FF00FF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717800" y="4146550"/>
            <a:ext cx="3200400" cy="914400"/>
          </a:xfrm>
          <a:prstGeom prst="straightConnector1">
            <a:avLst/>
          </a:prstGeom>
          <a:ln>
            <a:solidFill>
              <a:srgbClr val="CC00CC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241800" y="4908550"/>
            <a:ext cx="5822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min</a:t>
            </a:r>
            <a:endParaRPr lang="en-US" sz="20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18000" y="4222750"/>
            <a:ext cx="625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endParaRPr lang="en-US" sz="2000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33600" y="3505200"/>
            <a:ext cx="4495800" cy="2514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Derivation of Distance Bounds (cont'd)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Probabilistic single point method (PSPM)</a:t>
            </a:r>
          </a:p>
          <a:p>
            <a:pPr lvl="1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Select a geometric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centroid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query points as the representative</a:t>
            </a:r>
          </a:p>
          <a:p>
            <a:pPr lvl="1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Compute the minimum/maximum distances via triangle inequality</a:t>
            </a:r>
          </a:p>
          <a:p>
            <a:pPr lvl="2"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|dist(q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q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 - dist (q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C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)| 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baseline="-25000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≤ dist(q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o) ≤ dist(q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q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)+ dist (q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C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)+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baseline="-25000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000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442EF-3B18-4B98-A531-9906D68737B3}" type="slidenum">
              <a:rPr lang="en-US" altLang="zh-CN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21</a:t>
            </a:fld>
            <a:endParaRPr lang="en-US" altLang="zh-C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2886075" y="4191000"/>
          <a:ext cx="4902200" cy="2587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3" name="Microsoft Drawing 1.01" r:id="rId3" imgW="5245200" imgH="2768760" progId="MSDraw.1.01">
                  <p:embed/>
                </p:oleObj>
              </mc:Choice>
              <mc:Fallback>
                <p:oleObj name="Microsoft Drawing 1.01" r:id="rId3" imgW="5245200" imgH="276876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6075" y="4191000"/>
                        <a:ext cx="4902200" cy="2587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38E4-0BBD-44D9-BEC2-B1A1504A8873}" type="slidenum">
              <a:rPr lang="en-US" altLang="zh-CN"/>
              <a:pPr/>
              <a:t>22</a:t>
            </a:fld>
            <a:endParaRPr lang="en-US" altLang="zh-CN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Times New Roman" pitchFamily="18" charset="0"/>
              </a:rPr>
              <a:t>Probabilistic Pruning</a:t>
            </a:r>
            <a:endParaRPr lang="en-US" altLang="zh-CN" dirty="0">
              <a:latin typeface="Times New Roman" pitchFamily="18" charset="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sz="2800" dirty="0" smtClean="0">
                <a:latin typeface="Times New Roman" pitchFamily="18" charset="0"/>
              </a:rPr>
              <a:t>Intuition of </a:t>
            </a:r>
            <a:r>
              <a:rPr lang="en-US" altLang="zh-CN" sz="2800" i="1" dirty="0" smtClean="0">
                <a:latin typeface="Times New Roman" pitchFamily="18" charset="0"/>
              </a:rPr>
              <a:t>probabilistic pruning</a:t>
            </a:r>
          </a:p>
          <a:p>
            <a:pPr lvl="1" algn="just"/>
            <a:r>
              <a:rPr lang="en-US" altLang="zh-CN" sz="2400" dirty="0" smtClean="0">
                <a:latin typeface="Times New Roman" pitchFamily="18" charset="0"/>
              </a:rPr>
              <a:t>Prune those data objects that have the expected PGNN probability (LHS of inequality) smaller than or equal to </a:t>
            </a:r>
            <a:r>
              <a:rPr lang="en-US" altLang="zh-CN" sz="2400" i="1" dirty="0" smtClean="0">
                <a:latin typeface="Times New Roman" pitchFamily="18" charset="0"/>
                <a:sym typeface="Symbol" pitchFamily="18" charset="2"/>
              </a:rPr>
              <a:t></a:t>
            </a:r>
            <a:endParaRPr lang="en-US" altLang="zh-CN" sz="2000" i="1" dirty="0">
              <a:latin typeface="Times New Roman" pitchFamily="18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219200" y="3276600"/>
            <a:ext cx="7010400" cy="1030288"/>
            <a:chOff x="816" y="2400"/>
            <a:chExt cx="4416" cy="649"/>
          </a:xfrm>
        </p:grpSpPr>
        <p:pic>
          <p:nvPicPr>
            <p:cNvPr id="31751" name="Picture 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6" y="2400"/>
              <a:ext cx="3801" cy="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1752" name="Picture 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656" y="2592"/>
              <a:ext cx="57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1143000" y="3352800"/>
            <a:ext cx="6629400" cy="914400"/>
          </a:xfrm>
          <a:prstGeom prst="rect">
            <a:avLst/>
          </a:prstGeom>
          <a:solidFill>
            <a:srgbClr val="CCFFFF">
              <a:alpha val="1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83CF-89F3-4E7D-BA97-861090E71209}" type="slidenum">
              <a:rPr lang="en-US" altLang="zh-CN"/>
              <a:pPr/>
              <a:t>23</a:t>
            </a:fld>
            <a:endParaRPr lang="en-US" altLang="zh-CN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Times New Roman" pitchFamily="18" charset="0"/>
              </a:rPr>
              <a:t>Probabilistic Pruning (cont'd)</a:t>
            </a:r>
            <a:endParaRPr lang="en-US" altLang="zh-CN" dirty="0">
              <a:latin typeface="Times New Roman" pitchFamily="18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648200" cy="4530725"/>
          </a:xfrm>
        </p:spPr>
        <p:txBody>
          <a:bodyPr/>
          <a:lstStyle/>
          <a:p>
            <a:pPr algn="just"/>
            <a:r>
              <a:rPr lang="en-US" altLang="zh-CN" sz="2600">
                <a:latin typeface="Times New Roman" pitchFamily="18" charset="0"/>
              </a:rPr>
              <a:t>(1-</a:t>
            </a:r>
            <a:r>
              <a:rPr lang="en-US" altLang="zh-CN" sz="2600" i="1">
                <a:latin typeface="Symbol" pitchFamily="18" charset="2"/>
              </a:rPr>
              <a:t>b</a:t>
            </a:r>
            <a:r>
              <a:rPr lang="en-US" altLang="zh-CN" sz="2600">
                <a:latin typeface="Times New Roman" pitchFamily="18" charset="0"/>
              </a:rPr>
              <a:t>)-Hypersphere, </a:t>
            </a:r>
            <a:endParaRPr lang="en-US" altLang="zh-CN" sz="2600" i="1">
              <a:latin typeface="Times New Roman" pitchFamily="18" charset="0"/>
            </a:endParaRPr>
          </a:p>
          <a:p>
            <a:pPr lvl="1" algn="just"/>
            <a:r>
              <a:rPr lang="en-US" altLang="zh-CN" sz="2200">
                <a:latin typeface="Times New Roman" pitchFamily="18" charset="0"/>
              </a:rPr>
              <a:t>For any uncertain object </a:t>
            </a:r>
            <a:r>
              <a:rPr lang="en-US" altLang="zh-CN" sz="2200" i="1">
                <a:latin typeface="Times New Roman" pitchFamily="18" charset="0"/>
              </a:rPr>
              <a:t>p</a:t>
            </a:r>
            <a:r>
              <a:rPr lang="en-US" altLang="zh-CN" sz="2200">
                <a:latin typeface="Times New Roman" pitchFamily="18" charset="0"/>
              </a:rPr>
              <a:t>, we can pre-compute a hypersphere, namely       , within its uncertainty region </a:t>
            </a:r>
            <a:r>
              <a:rPr lang="en-US" altLang="zh-CN" sz="2200" i="1">
                <a:latin typeface="Times New Roman" pitchFamily="18" charset="0"/>
              </a:rPr>
              <a:t>UR</a:t>
            </a:r>
            <a:r>
              <a:rPr lang="en-US" altLang="zh-CN" sz="2200">
                <a:latin typeface="Times New Roman" pitchFamily="18" charset="0"/>
              </a:rPr>
              <a:t>(</a:t>
            </a:r>
            <a:r>
              <a:rPr lang="en-US" altLang="zh-CN" sz="2200" i="1">
                <a:latin typeface="Times New Roman" pitchFamily="18" charset="0"/>
              </a:rPr>
              <a:t>p</a:t>
            </a:r>
            <a:r>
              <a:rPr lang="en-US" altLang="zh-CN" sz="2200">
                <a:latin typeface="Times New Roman" pitchFamily="18" charset="0"/>
              </a:rPr>
              <a:t>), such that object </a:t>
            </a:r>
            <a:r>
              <a:rPr lang="en-US" altLang="zh-CN" sz="2200" i="1">
                <a:latin typeface="Times New Roman" pitchFamily="18" charset="0"/>
              </a:rPr>
              <a:t>p</a:t>
            </a:r>
            <a:r>
              <a:rPr lang="en-US" altLang="zh-CN" sz="2200">
                <a:latin typeface="Times New Roman" pitchFamily="18" charset="0"/>
              </a:rPr>
              <a:t> reside in            with probability (1-</a:t>
            </a:r>
            <a:r>
              <a:rPr lang="en-US" altLang="zh-CN" sz="2200" i="1">
                <a:latin typeface="Symbol" pitchFamily="18" charset="2"/>
              </a:rPr>
              <a:t>b</a:t>
            </a:r>
            <a:r>
              <a:rPr lang="en-US" altLang="zh-CN" sz="2200">
                <a:latin typeface="Times New Roman" pitchFamily="18" charset="0"/>
              </a:rPr>
              <a:t>), where </a:t>
            </a:r>
            <a:r>
              <a:rPr lang="en-US" altLang="zh-CN" sz="2200" i="1">
                <a:latin typeface="Symbol" pitchFamily="18" charset="2"/>
              </a:rPr>
              <a:t>b </a:t>
            </a:r>
            <a:r>
              <a:rPr lang="en-US" altLang="zh-CN" sz="2200">
                <a:latin typeface="Times New Roman" pitchFamily="18" charset="0"/>
                <a:sym typeface="Symbol" pitchFamily="18" charset="2"/>
              </a:rPr>
              <a:t> [0, </a:t>
            </a:r>
            <a:r>
              <a:rPr lang="en-US" altLang="zh-CN" sz="2200" i="1">
                <a:latin typeface="Symbol" pitchFamily="18" charset="2"/>
                <a:sym typeface="Symbol" pitchFamily="18" charset="2"/>
              </a:rPr>
              <a:t>a</a:t>
            </a:r>
            <a:r>
              <a:rPr lang="en-US" altLang="zh-CN" sz="2200">
                <a:latin typeface="Times New Roman" pitchFamily="18" charset="0"/>
                <a:sym typeface="Symbol" pitchFamily="18" charset="2"/>
              </a:rPr>
              <a:t>]</a:t>
            </a:r>
            <a:endParaRPr lang="en-US" altLang="zh-CN" sz="2000">
              <a:latin typeface="Times New Roman" pitchFamily="18" charset="0"/>
            </a:endParaRPr>
          </a:p>
          <a:p>
            <a:pPr algn="just"/>
            <a:endParaRPr lang="en-US" altLang="zh-CN" sz="2800">
              <a:latin typeface="Times New Roman" pitchFamily="18" charset="0"/>
            </a:endParaRPr>
          </a:p>
          <a:p>
            <a:pPr algn="just"/>
            <a:endParaRPr lang="en-US" altLang="zh-CN" sz="2400" i="1">
              <a:latin typeface="Times New Roman" pitchFamily="18" charset="0"/>
            </a:endParaRPr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0" y="1285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5486400" y="1905000"/>
          <a:ext cx="3387725" cy="297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7" name="Microsoft Drawing 1.01" r:id="rId3" imgW="3975120" imgH="3486240" progId="MSDraw.1.01">
                  <p:embed/>
                </p:oleObj>
              </mc:Choice>
              <mc:Fallback>
                <p:oleObj name="Microsoft Drawing 1.01" r:id="rId3" imgW="3975120" imgH="348624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905000"/>
                        <a:ext cx="3387725" cy="297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4281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62200" y="281940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4282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57600" y="3463925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4283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05200" y="1676400"/>
            <a:ext cx="1014413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29E5B-80FF-4041-BC09-A9215EBC1037}" type="slidenum">
              <a:rPr lang="en-US" altLang="zh-CN"/>
              <a:pPr/>
              <a:t>24</a:t>
            </a:fld>
            <a:endParaRPr lang="en-US" altLang="zh-CN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itchFamily="18" charset="0"/>
              </a:rPr>
              <a:t>Probabilistic Pruning (</a:t>
            </a:r>
            <a:r>
              <a:rPr lang="en-US" altLang="zh-CN" dirty="0" smtClean="0">
                <a:latin typeface="Times New Roman" pitchFamily="18" charset="0"/>
              </a:rPr>
              <a:t>cont'd)</a:t>
            </a:r>
            <a:endParaRPr lang="en-US" altLang="zh-CN" dirty="0">
              <a:latin typeface="Times New Roman" pitchFamily="18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648200" cy="4530725"/>
          </a:xfrm>
        </p:spPr>
        <p:txBody>
          <a:bodyPr/>
          <a:lstStyle/>
          <a:p>
            <a:pPr algn="just"/>
            <a:r>
              <a:rPr lang="en-US" altLang="zh-CN" sz="2400">
                <a:latin typeface="Times New Roman" pitchFamily="18" charset="0"/>
              </a:rPr>
              <a:t>Use (1-</a:t>
            </a:r>
            <a:r>
              <a:rPr lang="en-US" altLang="zh-CN" sz="2400" i="1">
                <a:latin typeface="Symbol" pitchFamily="18" charset="2"/>
              </a:rPr>
              <a:t>b</a:t>
            </a:r>
            <a:r>
              <a:rPr lang="en-US" altLang="zh-CN" sz="2400">
                <a:latin typeface="Times New Roman" pitchFamily="18" charset="0"/>
              </a:rPr>
              <a:t>)-hypersphere to obtain lower/upper bounds of distance </a:t>
            </a:r>
            <a:r>
              <a:rPr lang="en-US" altLang="zh-CN" sz="2400" i="1">
                <a:latin typeface="Times New Roman" pitchFamily="18" charset="0"/>
              </a:rPr>
              <a:t>adist</a:t>
            </a:r>
            <a:r>
              <a:rPr lang="en-US" altLang="zh-CN" sz="2400">
                <a:latin typeface="Times New Roman" pitchFamily="18" charset="0"/>
              </a:rPr>
              <a:t>(</a:t>
            </a:r>
            <a:r>
              <a:rPr lang="en-US" altLang="zh-CN" sz="2400" i="1">
                <a:latin typeface="Times New Roman" pitchFamily="18" charset="0"/>
              </a:rPr>
              <a:t>p</a:t>
            </a:r>
            <a:r>
              <a:rPr lang="en-US" altLang="zh-CN" sz="2400" baseline="-25000">
                <a:latin typeface="Times New Roman" pitchFamily="18" charset="0"/>
              </a:rPr>
              <a:t>1-</a:t>
            </a:r>
            <a:r>
              <a:rPr lang="en-US" altLang="zh-CN" sz="2400" i="1" baseline="-25000">
                <a:latin typeface="Symbol" pitchFamily="18" charset="2"/>
              </a:rPr>
              <a:t>b</a:t>
            </a:r>
            <a:r>
              <a:rPr lang="en-US" altLang="zh-CN" sz="2400">
                <a:latin typeface="Times New Roman" pitchFamily="18" charset="0"/>
              </a:rPr>
              <a:t>, </a:t>
            </a:r>
            <a:r>
              <a:rPr lang="en-US" altLang="zh-CN" sz="2400" i="1">
                <a:latin typeface="Times New Roman" pitchFamily="18" charset="0"/>
              </a:rPr>
              <a:t>Q</a:t>
            </a:r>
            <a:r>
              <a:rPr lang="en-US" altLang="zh-CN" sz="2400">
                <a:latin typeface="Times New Roman" pitchFamily="18" charset="0"/>
              </a:rPr>
              <a:t>), say [</a:t>
            </a:r>
            <a:r>
              <a:rPr lang="en-US" altLang="zh-CN" sz="2400" i="1">
                <a:latin typeface="Times New Roman" pitchFamily="18" charset="0"/>
              </a:rPr>
              <a:t>LB_adist</a:t>
            </a:r>
            <a:r>
              <a:rPr lang="en-US" altLang="zh-CN" sz="2400">
                <a:latin typeface="Times New Roman" pitchFamily="18" charset="0"/>
              </a:rPr>
              <a:t>(</a:t>
            </a:r>
            <a:r>
              <a:rPr lang="en-US" altLang="zh-CN" sz="2400" i="1">
                <a:latin typeface="Times New Roman" pitchFamily="18" charset="0"/>
              </a:rPr>
              <a:t>p</a:t>
            </a:r>
            <a:r>
              <a:rPr lang="en-US" altLang="zh-CN" sz="2400" baseline="-25000">
                <a:latin typeface="Times New Roman" pitchFamily="18" charset="0"/>
              </a:rPr>
              <a:t>1-</a:t>
            </a:r>
            <a:r>
              <a:rPr lang="en-US" altLang="zh-CN" sz="2400" i="1" baseline="-25000">
                <a:latin typeface="Symbol" pitchFamily="18" charset="2"/>
              </a:rPr>
              <a:t>b</a:t>
            </a:r>
            <a:r>
              <a:rPr lang="en-US" altLang="zh-CN" sz="2400">
                <a:latin typeface="Times New Roman" pitchFamily="18" charset="0"/>
              </a:rPr>
              <a:t>, </a:t>
            </a:r>
            <a:r>
              <a:rPr lang="en-US" altLang="zh-CN" sz="2400" i="1">
                <a:latin typeface="Times New Roman" pitchFamily="18" charset="0"/>
              </a:rPr>
              <a:t>Q</a:t>
            </a:r>
            <a:r>
              <a:rPr lang="en-US" altLang="zh-CN" sz="2400">
                <a:latin typeface="Times New Roman" pitchFamily="18" charset="0"/>
              </a:rPr>
              <a:t>), </a:t>
            </a:r>
            <a:r>
              <a:rPr lang="en-US" altLang="zh-CN" sz="2400" i="1">
                <a:latin typeface="Times New Roman" pitchFamily="18" charset="0"/>
              </a:rPr>
              <a:t>UB_adist</a:t>
            </a:r>
            <a:r>
              <a:rPr lang="en-US" altLang="zh-CN" sz="2400">
                <a:latin typeface="Times New Roman" pitchFamily="18" charset="0"/>
              </a:rPr>
              <a:t>(</a:t>
            </a:r>
            <a:r>
              <a:rPr lang="en-US" altLang="zh-CN" sz="2400" i="1">
                <a:latin typeface="Times New Roman" pitchFamily="18" charset="0"/>
              </a:rPr>
              <a:t>p</a:t>
            </a:r>
            <a:r>
              <a:rPr lang="en-US" altLang="zh-CN" sz="2400" baseline="-25000">
                <a:latin typeface="Times New Roman" pitchFamily="18" charset="0"/>
              </a:rPr>
              <a:t>1-</a:t>
            </a:r>
            <a:r>
              <a:rPr lang="en-US" altLang="zh-CN" sz="2400" i="1" baseline="-25000">
                <a:latin typeface="Symbol" pitchFamily="18" charset="2"/>
              </a:rPr>
              <a:t>b</a:t>
            </a:r>
            <a:r>
              <a:rPr lang="en-US" altLang="zh-CN" sz="2400">
                <a:latin typeface="Times New Roman" pitchFamily="18" charset="0"/>
              </a:rPr>
              <a:t>, </a:t>
            </a:r>
            <a:r>
              <a:rPr lang="en-US" altLang="zh-CN" sz="2400" i="1">
                <a:latin typeface="Times New Roman" pitchFamily="18" charset="0"/>
              </a:rPr>
              <a:t>Q</a:t>
            </a:r>
            <a:r>
              <a:rPr lang="en-US" altLang="zh-CN" sz="2400">
                <a:latin typeface="Times New Roman" pitchFamily="18" charset="0"/>
              </a:rPr>
              <a:t>)]</a:t>
            </a:r>
          </a:p>
          <a:p>
            <a:pPr algn="just"/>
            <a:r>
              <a:rPr lang="en-US" altLang="zh-CN" sz="2400">
                <a:latin typeface="Times New Roman" pitchFamily="18" charset="0"/>
              </a:rPr>
              <a:t>Any object </a:t>
            </a:r>
            <a:r>
              <a:rPr lang="en-US" altLang="zh-CN" sz="2400" i="1">
                <a:latin typeface="Times New Roman" pitchFamily="18" charset="0"/>
              </a:rPr>
              <a:t>o </a:t>
            </a:r>
            <a:r>
              <a:rPr lang="en-US" altLang="zh-CN" sz="2400">
                <a:latin typeface="Times New Roman" pitchFamily="18" charset="0"/>
              </a:rPr>
              <a:t>can be safely pruned if it holds that:</a:t>
            </a:r>
          </a:p>
          <a:p>
            <a:pPr algn="just">
              <a:buFont typeface="Wingdings" pitchFamily="2" charset="2"/>
              <a:buNone/>
            </a:pPr>
            <a:r>
              <a:rPr lang="en-US" altLang="zh-CN" sz="2400">
                <a:latin typeface="Times New Roman" pitchFamily="18" charset="0"/>
              </a:rPr>
              <a:t>      </a:t>
            </a:r>
            <a:r>
              <a:rPr lang="en-US" altLang="zh-CN" sz="2200" i="1">
                <a:latin typeface="Times New Roman" pitchFamily="18" charset="0"/>
              </a:rPr>
              <a:t>UB_adist</a:t>
            </a:r>
            <a:r>
              <a:rPr lang="en-US" altLang="zh-CN" sz="2200">
                <a:latin typeface="Times New Roman" pitchFamily="18" charset="0"/>
              </a:rPr>
              <a:t>(</a:t>
            </a:r>
            <a:r>
              <a:rPr lang="en-US" altLang="zh-CN" sz="2200" i="1">
                <a:latin typeface="Times New Roman" pitchFamily="18" charset="0"/>
              </a:rPr>
              <a:t>p</a:t>
            </a:r>
            <a:r>
              <a:rPr lang="en-US" altLang="zh-CN" sz="2200" baseline="-25000">
                <a:latin typeface="Times New Roman" pitchFamily="18" charset="0"/>
              </a:rPr>
              <a:t>1-</a:t>
            </a:r>
            <a:r>
              <a:rPr lang="en-US" altLang="zh-CN" sz="2200" i="1" baseline="-25000">
                <a:latin typeface="Symbol" pitchFamily="18" charset="2"/>
              </a:rPr>
              <a:t>b</a:t>
            </a:r>
            <a:r>
              <a:rPr lang="en-US" altLang="zh-CN" sz="2200">
                <a:latin typeface="Times New Roman" pitchFamily="18" charset="0"/>
              </a:rPr>
              <a:t>, </a:t>
            </a:r>
            <a:r>
              <a:rPr lang="en-US" altLang="zh-CN" sz="2200" i="1">
                <a:latin typeface="Times New Roman" pitchFamily="18" charset="0"/>
              </a:rPr>
              <a:t>Q</a:t>
            </a:r>
            <a:r>
              <a:rPr lang="en-US" altLang="zh-CN" sz="2200">
                <a:latin typeface="Times New Roman" pitchFamily="18" charset="0"/>
              </a:rPr>
              <a:t>) &lt;</a:t>
            </a:r>
            <a:r>
              <a:rPr lang="en-US" altLang="zh-CN" sz="2200" i="1">
                <a:latin typeface="Times New Roman" pitchFamily="18" charset="0"/>
              </a:rPr>
              <a:t>LB_adist</a:t>
            </a:r>
            <a:r>
              <a:rPr lang="en-US" altLang="zh-CN" sz="2200">
                <a:latin typeface="Times New Roman" pitchFamily="18" charset="0"/>
              </a:rPr>
              <a:t>(</a:t>
            </a:r>
            <a:r>
              <a:rPr lang="en-US" altLang="zh-CN" sz="2200" i="1">
                <a:latin typeface="Times New Roman" pitchFamily="18" charset="0"/>
              </a:rPr>
              <a:t>o</a:t>
            </a:r>
            <a:r>
              <a:rPr lang="en-US" altLang="zh-CN" sz="2200">
                <a:latin typeface="Times New Roman" pitchFamily="18" charset="0"/>
              </a:rPr>
              <a:t>, </a:t>
            </a:r>
            <a:r>
              <a:rPr lang="en-US" altLang="zh-CN" sz="2200" i="1">
                <a:latin typeface="Times New Roman" pitchFamily="18" charset="0"/>
              </a:rPr>
              <a:t>Q</a:t>
            </a:r>
            <a:r>
              <a:rPr lang="en-US" altLang="zh-CN" sz="2200">
                <a:latin typeface="Times New Roman" pitchFamily="18" charset="0"/>
              </a:rPr>
              <a:t>)</a:t>
            </a:r>
          </a:p>
          <a:p>
            <a:pPr algn="just"/>
            <a:endParaRPr lang="en-US" altLang="zh-CN" sz="2200">
              <a:latin typeface="Times New Roman" pitchFamily="18" charset="0"/>
            </a:endParaRPr>
          </a:p>
          <a:p>
            <a:pPr algn="just"/>
            <a:endParaRPr lang="en-US" altLang="zh-CN" sz="2600" i="1">
              <a:latin typeface="Times New Roman" pitchFamily="18" charset="0"/>
            </a:endParaRPr>
          </a:p>
        </p:txBody>
      </p:sp>
      <p:graphicFrame>
        <p:nvGraphicFramePr>
          <p:cNvPr id="56329" name="Object 9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5443538" y="1143000"/>
          <a:ext cx="3182937" cy="218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4" name="Microsoft Drawing 1.01" r:id="rId3" imgW="3857760" imgH="2652840" progId="MSDraw.1.01">
                  <p:embed/>
                </p:oleObj>
              </mc:Choice>
              <mc:Fallback>
                <p:oleObj name="Microsoft Drawing 1.01" r:id="rId3" imgW="3857760" imgH="265284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3538" y="1143000"/>
                        <a:ext cx="3182937" cy="2189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0" y="1285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6331" name="Object 11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334000" y="3657600"/>
          <a:ext cx="3646488" cy="231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5" name="Microsoft Drawing 1.01" r:id="rId5" imgW="5256360" imgH="3333600" progId="MSDraw.1.01">
                  <p:embed/>
                </p:oleObj>
              </mc:Choice>
              <mc:Fallback>
                <p:oleObj name="Microsoft Drawing 1.01" r:id="rId5" imgW="5256360" imgH="3333600" progId="MSDraw.1.0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657600"/>
                        <a:ext cx="3646488" cy="2312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4" name="Oval 14"/>
          <p:cNvSpPr>
            <a:spLocks noChangeArrowheads="1"/>
          </p:cNvSpPr>
          <p:nvPr/>
        </p:nvSpPr>
        <p:spPr bwMode="auto">
          <a:xfrm>
            <a:off x="6324600" y="4343400"/>
            <a:ext cx="381000" cy="685800"/>
          </a:xfrm>
          <a:prstGeom prst="ellipse">
            <a:avLst/>
          </a:prstGeom>
          <a:solidFill>
            <a:srgbClr val="FF0000">
              <a:alpha val="22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6324600" y="4419600"/>
            <a:ext cx="304800" cy="609600"/>
            <a:chOff x="3696" y="2880"/>
            <a:chExt cx="192" cy="384"/>
          </a:xfrm>
        </p:grpSpPr>
        <p:sp>
          <p:nvSpPr>
            <p:cNvPr id="56336" name="Line 16"/>
            <p:cNvSpPr>
              <a:spLocks noChangeShapeType="1"/>
            </p:cNvSpPr>
            <p:nvPr/>
          </p:nvSpPr>
          <p:spPr bwMode="auto">
            <a:xfrm flipH="1">
              <a:off x="3696" y="2880"/>
              <a:ext cx="192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337" name="Line 17"/>
            <p:cNvSpPr>
              <a:spLocks noChangeShapeType="1"/>
            </p:cNvSpPr>
            <p:nvPr/>
          </p:nvSpPr>
          <p:spPr bwMode="auto">
            <a:xfrm>
              <a:off x="3696" y="2880"/>
              <a:ext cx="192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338" name="Oval 18"/>
          <p:cNvSpPr>
            <a:spLocks noChangeArrowheads="1"/>
          </p:cNvSpPr>
          <p:nvPr/>
        </p:nvSpPr>
        <p:spPr bwMode="auto">
          <a:xfrm>
            <a:off x="6781800" y="4572000"/>
            <a:ext cx="381000" cy="685800"/>
          </a:xfrm>
          <a:prstGeom prst="ellipse">
            <a:avLst/>
          </a:prstGeom>
          <a:solidFill>
            <a:srgbClr val="FF0000">
              <a:alpha val="22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6781800" y="4648200"/>
            <a:ext cx="304800" cy="609600"/>
            <a:chOff x="3696" y="2880"/>
            <a:chExt cx="192" cy="384"/>
          </a:xfrm>
        </p:grpSpPr>
        <p:sp>
          <p:nvSpPr>
            <p:cNvPr id="56340" name="Line 20"/>
            <p:cNvSpPr>
              <a:spLocks noChangeShapeType="1"/>
            </p:cNvSpPr>
            <p:nvPr/>
          </p:nvSpPr>
          <p:spPr bwMode="auto">
            <a:xfrm flipH="1">
              <a:off x="3696" y="2880"/>
              <a:ext cx="192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341" name="Line 21"/>
            <p:cNvSpPr>
              <a:spLocks noChangeShapeType="1"/>
            </p:cNvSpPr>
            <p:nvPr/>
          </p:nvSpPr>
          <p:spPr bwMode="auto">
            <a:xfrm>
              <a:off x="3696" y="2880"/>
              <a:ext cx="192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344" name="Oval 24"/>
          <p:cNvSpPr>
            <a:spLocks noChangeArrowheads="1"/>
          </p:cNvSpPr>
          <p:nvPr/>
        </p:nvSpPr>
        <p:spPr bwMode="auto">
          <a:xfrm>
            <a:off x="5867400" y="4953000"/>
            <a:ext cx="381000" cy="609600"/>
          </a:xfrm>
          <a:prstGeom prst="ellipse">
            <a:avLst/>
          </a:prstGeom>
          <a:solidFill>
            <a:srgbClr val="00FF00">
              <a:alpha val="19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4" grpId="0" animBg="1"/>
      <p:bldP spid="56338" grpId="0" animBg="1"/>
      <p:bldP spid="5634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2774-8975-4782-B396-F8737E708B20}" type="slidenum">
              <a:rPr lang="en-US" altLang="zh-CN"/>
              <a:pPr/>
              <a:t>25</a:t>
            </a:fld>
            <a:endParaRPr lang="en-US" altLang="zh-CN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Times New Roman" pitchFamily="18" charset="0"/>
              </a:rPr>
              <a:t>PGNN Query Processing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sz="2800">
                <a:latin typeface="Times New Roman" pitchFamily="18" charset="0"/>
              </a:rPr>
              <a:t>Construct an R-tree over </a:t>
            </a:r>
            <a:r>
              <a:rPr lang="en-US" altLang="zh-CN" sz="2800" i="1">
                <a:latin typeface="Times New Roman" pitchFamily="18" charset="0"/>
              </a:rPr>
              <a:t>uncertainty regions</a:t>
            </a:r>
            <a:r>
              <a:rPr lang="en-US" altLang="zh-CN" sz="2800">
                <a:latin typeface="Times New Roman" pitchFamily="18" charset="0"/>
              </a:rPr>
              <a:t> of data objects</a:t>
            </a:r>
          </a:p>
          <a:p>
            <a:pPr lvl="2" algn="just"/>
            <a:r>
              <a:rPr lang="en-US" altLang="zh-CN" sz="2400">
                <a:latin typeface="Times New Roman" pitchFamily="18" charset="0"/>
              </a:rPr>
              <a:t>Nodes are recursively bounded by </a:t>
            </a:r>
            <a:r>
              <a:rPr lang="en-US" altLang="zh-CN" sz="2400" i="1">
                <a:latin typeface="Times New Roman" pitchFamily="18" charset="0"/>
              </a:rPr>
              <a:t>minimum bounding rectangle </a:t>
            </a:r>
            <a:r>
              <a:rPr lang="en-US" altLang="zh-CN" sz="2400">
                <a:latin typeface="Times New Roman" pitchFamily="18" charset="0"/>
              </a:rPr>
              <a:t>(MBR) until finally one node (root) is obtained</a:t>
            </a:r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0" y="1585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990600" y="3733800"/>
          <a:ext cx="3352800" cy="207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8" name="Microsoft Drawing 1.01" r:id="rId3" imgW="5937120" imgH="3666960" progId="MSDraw.1.01">
                  <p:embed/>
                </p:oleObj>
              </mc:Choice>
              <mc:Fallback>
                <p:oleObj name="Microsoft Drawing 1.01" r:id="rId3" imgW="5937120" imgH="366696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733800"/>
                        <a:ext cx="3352800" cy="2078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9398" name="Object 6"/>
          <p:cNvGraphicFramePr>
            <a:graphicFrameLocks noChangeAspect="1"/>
          </p:cNvGraphicFramePr>
          <p:nvPr/>
        </p:nvGraphicFramePr>
        <p:xfrm>
          <a:off x="4953000" y="3657600"/>
          <a:ext cx="3476625" cy="238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9" name="Microsoft Drawing 1.01" r:id="rId5" imgW="6870700" imgH="4718050" progId="MSDraw.1.01">
                  <p:embed/>
                </p:oleObj>
              </mc:Choice>
              <mc:Fallback>
                <p:oleObj name="Microsoft Drawing 1.01" r:id="rId5" imgW="6870700" imgH="4718050" progId="MSDraw.1.0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657600"/>
                        <a:ext cx="3476625" cy="2387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7678-F098-471A-85C5-52A434CFDF29}" type="slidenum">
              <a:rPr lang="en-US" altLang="zh-CN"/>
              <a:pPr/>
              <a:t>26</a:t>
            </a:fld>
            <a:endParaRPr lang="en-US" altLang="zh-CN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itchFamily="18" charset="0"/>
              </a:rPr>
              <a:t>PGNN Query Processing </a:t>
            </a:r>
            <a:r>
              <a:rPr lang="en-US" altLang="zh-CN" dirty="0" smtClean="0">
                <a:latin typeface="Times New Roman" pitchFamily="18" charset="0"/>
              </a:rPr>
              <a:t>(cont'd)</a:t>
            </a:r>
            <a:endParaRPr lang="en-US" altLang="zh-CN" dirty="0">
              <a:latin typeface="Times New Roman" pitchFamily="18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sz="2800">
                <a:latin typeface="Times New Roman" pitchFamily="18" charset="0"/>
              </a:rPr>
              <a:t>Pruning Intermediate Nodes</a:t>
            </a:r>
            <a:endParaRPr lang="en-US" altLang="zh-CN" sz="2800">
              <a:latin typeface="Times New Roman" pitchFamily="18" charset="0"/>
              <a:sym typeface="Symbol" pitchFamily="18" charset="2"/>
            </a:endParaRPr>
          </a:p>
          <a:p>
            <a:pPr lvl="1" algn="just"/>
            <a:r>
              <a:rPr lang="en-US" altLang="zh-CN">
                <a:latin typeface="Times New Roman" pitchFamily="18" charset="0"/>
              </a:rPr>
              <a:t>Define lower/upper bounds of aggregate distances between nodes and query points </a:t>
            </a:r>
          </a:p>
          <a:p>
            <a:pPr lvl="2" algn="just"/>
            <a:r>
              <a:rPr lang="en-US" altLang="zh-CN" i="1">
                <a:latin typeface="Times New Roman" pitchFamily="18" charset="0"/>
              </a:rPr>
              <a:t>PMBM</a:t>
            </a:r>
            <a:r>
              <a:rPr lang="en-US" altLang="zh-CN">
                <a:latin typeface="Times New Roman" pitchFamily="18" charset="0"/>
              </a:rPr>
              <a:t> (bounding query points with an MBR) </a:t>
            </a:r>
          </a:p>
          <a:p>
            <a:pPr lvl="2" algn="just"/>
            <a:r>
              <a:rPr lang="en-US" altLang="zh-CN" i="1">
                <a:latin typeface="Times New Roman" pitchFamily="18" charset="0"/>
              </a:rPr>
              <a:t>PSPM</a:t>
            </a:r>
            <a:r>
              <a:rPr lang="en-US" altLang="zh-CN">
                <a:latin typeface="Times New Roman" pitchFamily="18" charset="0"/>
              </a:rPr>
              <a:t> (using centroid of query points and triangle inequality)</a:t>
            </a:r>
          </a:p>
          <a:p>
            <a:pPr lvl="1" algn="just"/>
            <a:r>
              <a:rPr lang="en-US" altLang="zh-CN">
                <a:latin typeface="Times New Roman" pitchFamily="18" charset="0"/>
              </a:rPr>
              <a:t>An intermediate node </a:t>
            </a:r>
            <a:r>
              <a:rPr lang="en-US" altLang="zh-CN" i="1">
                <a:latin typeface="Times New Roman" pitchFamily="18" charset="0"/>
              </a:rPr>
              <a:t>e</a:t>
            </a:r>
            <a:r>
              <a:rPr lang="en-US" altLang="zh-CN">
                <a:latin typeface="Times New Roman" pitchFamily="18" charset="0"/>
              </a:rPr>
              <a:t> can be pruned, if it holds that </a:t>
            </a:r>
            <a:r>
              <a:rPr lang="en-US" altLang="zh-CN" i="1">
                <a:latin typeface="Times New Roman" pitchFamily="18" charset="0"/>
              </a:rPr>
              <a:t>LB_adist</a:t>
            </a:r>
            <a:r>
              <a:rPr lang="en-US" altLang="zh-CN">
                <a:latin typeface="Times New Roman" pitchFamily="18" charset="0"/>
              </a:rPr>
              <a:t>(</a:t>
            </a:r>
            <a:r>
              <a:rPr lang="en-US" altLang="zh-CN" i="1">
                <a:latin typeface="Times New Roman" pitchFamily="18" charset="0"/>
              </a:rPr>
              <a:t>e</a:t>
            </a:r>
            <a:r>
              <a:rPr lang="en-US" altLang="zh-CN">
                <a:latin typeface="Times New Roman" pitchFamily="18" charset="0"/>
              </a:rPr>
              <a:t>, </a:t>
            </a:r>
            <a:r>
              <a:rPr lang="en-US" altLang="zh-CN" i="1">
                <a:latin typeface="Times New Roman" pitchFamily="18" charset="0"/>
              </a:rPr>
              <a:t>Q</a:t>
            </a:r>
            <a:r>
              <a:rPr lang="en-US" altLang="zh-CN">
                <a:latin typeface="Times New Roman" pitchFamily="18" charset="0"/>
              </a:rPr>
              <a:t>) </a:t>
            </a:r>
            <a:r>
              <a:rPr lang="en-US" altLang="zh-CN">
                <a:latin typeface="Times New Roman" pitchFamily="18" charset="0"/>
                <a:sym typeface="Symbol" pitchFamily="18" charset="2"/>
              </a:rPr>
              <a:t></a:t>
            </a:r>
            <a:r>
              <a:rPr lang="en-US" altLang="zh-CN">
                <a:latin typeface="Symbol" pitchFamily="18" charset="2"/>
                <a:sym typeface="Symbol" pitchFamily="18" charset="2"/>
              </a:rPr>
              <a:t> </a:t>
            </a:r>
            <a:r>
              <a:rPr lang="en-US" altLang="zh-CN" i="1">
                <a:latin typeface="Times New Roman" pitchFamily="18" charset="0"/>
                <a:sym typeface="Symbol" pitchFamily="18" charset="2"/>
              </a:rPr>
              <a:t>UB_adist</a:t>
            </a:r>
            <a:r>
              <a:rPr lang="en-US" altLang="zh-CN">
                <a:latin typeface="Times New Roman" pitchFamily="18" charset="0"/>
                <a:sym typeface="Symbol" pitchFamily="18" charset="2"/>
              </a:rPr>
              <a:t>(</a:t>
            </a:r>
            <a:r>
              <a:rPr lang="en-US" altLang="zh-CN" i="1">
                <a:latin typeface="Times New Roman" pitchFamily="18" charset="0"/>
                <a:sym typeface="Symbol" pitchFamily="18" charset="2"/>
              </a:rPr>
              <a:t>o</a:t>
            </a:r>
            <a:r>
              <a:rPr lang="en-US" altLang="zh-CN">
                <a:latin typeface="Times New Roman" pitchFamily="18" charset="0"/>
                <a:sym typeface="Symbol" pitchFamily="18" charset="2"/>
              </a:rPr>
              <a:t>, </a:t>
            </a:r>
            <a:r>
              <a:rPr lang="en-US" altLang="zh-CN" i="1">
                <a:latin typeface="Times New Roman" pitchFamily="18" charset="0"/>
                <a:sym typeface="Symbol" pitchFamily="18" charset="2"/>
              </a:rPr>
              <a:t>Q</a:t>
            </a:r>
            <a:r>
              <a:rPr lang="en-US" altLang="zh-CN">
                <a:latin typeface="Times New Roman" pitchFamily="18" charset="0"/>
                <a:sym typeface="Symbol" pitchFamily="18" charset="2"/>
              </a:rPr>
              <a:t>) for a candidate </a:t>
            </a:r>
            <a:r>
              <a:rPr lang="en-US" altLang="zh-CN" i="1">
                <a:latin typeface="Times New Roman" pitchFamily="18" charset="0"/>
                <a:sym typeface="Symbol" pitchFamily="18" charset="2"/>
              </a:rPr>
              <a:t>o</a:t>
            </a:r>
            <a:endParaRPr lang="en-US" altLang="zh-CN">
              <a:latin typeface="Times New Roman" pitchFamily="18" charset="0"/>
              <a:sym typeface="Symbol" pitchFamily="18" charset="2"/>
            </a:endParaRPr>
          </a:p>
          <a:p>
            <a:pPr algn="just"/>
            <a:endParaRPr lang="en-US" altLang="zh-CN">
              <a:latin typeface="Symbol" pitchFamily="18" charset="2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5BB13-ADED-4329-907A-DA62B21B9DE0}" type="slidenum">
              <a:rPr lang="en-US" altLang="zh-CN"/>
              <a:pPr/>
              <a:t>27</a:t>
            </a:fld>
            <a:endParaRPr lang="en-US" altLang="zh-CN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Times New Roman" pitchFamily="18" charset="0"/>
              </a:rPr>
              <a:t>PGNN Query Procedure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sz="2600">
                <a:latin typeface="Times New Roman" pitchFamily="18" charset="0"/>
              </a:rPr>
              <a:t>Traverse the nodes of R-tree in a </a:t>
            </a:r>
            <a:r>
              <a:rPr lang="en-US" altLang="zh-CN" sz="2600" i="1">
                <a:latin typeface="Times New Roman" pitchFamily="18" charset="0"/>
              </a:rPr>
              <a:t>best-first</a:t>
            </a:r>
            <a:r>
              <a:rPr lang="en-US" altLang="zh-CN" sz="2600">
                <a:latin typeface="Times New Roman" pitchFamily="18" charset="0"/>
              </a:rPr>
              <a:t> manner by maintaining a minimum heap </a:t>
            </a:r>
            <a:r>
              <a:rPr lang="en-US" altLang="zh-CN" sz="2600" i="1">
                <a:latin typeface="Times New Roman" pitchFamily="18" charset="0"/>
              </a:rPr>
              <a:t>H</a:t>
            </a:r>
            <a:r>
              <a:rPr lang="en-US" altLang="zh-CN" sz="2600">
                <a:latin typeface="Times New Roman" pitchFamily="18" charset="0"/>
              </a:rPr>
              <a:t> (with key the lower bound of distance from node/object to query set </a:t>
            </a:r>
            <a:r>
              <a:rPr lang="en-US" altLang="zh-CN" sz="2600" i="1">
                <a:latin typeface="Times New Roman" pitchFamily="18" charset="0"/>
              </a:rPr>
              <a:t>Q</a:t>
            </a:r>
            <a:r>
              <a:rPr lang="en-US" altLang="zh-CN" sz="2600">
                <a:latin typeface="Times New Roman" pitchFamily="18" charset="0"/>
              </a:rPr>
              <a:t>)</a:t>
            </a:r>
          </a:p>
          <a:p>
            <a:pPr algn="just"/>
            <a:r>
              <a:rPr lang="en-US" altLang="zh-CN" sz="2600">
                <a:latin typeface="Times New Roman" pitchFamily="18" charset="0"/>
              </a:rPr>
              <a:t>Every time we encounter a node/object, we compute its lower/upper bounds of aggregate distance, and apply the </a:t>
            </a:r>
            <a:r>
              <a:rPr lang="en-US" altLang="zh-CN" sz="2600" i="1">
                <a:latin typeface="Times New Roman" pitchFamily="18" charset="0"/>
              </a:rPr>
              <a:t>spatial pruning</a:t>
            </a:r>
            <a:r>
              <a:rPr lang="en-US" altLang="zh-CN" sz="2600">
                <a:latin typeface="Times New Roman" pitchFamily="18" charset="0"/>
              </a:rPr>
              <a:t> to filter out false alarms</a:t>
            </a:r>
          </a:p>
          <a:p>
            <a:pPr algn="just"/>
            <a:r>
              <a:rPr lang="en-US" altLang="zh-CN" sz="2600">
                <a:latin typeface="Times New Roman" pitchFamily="18" charset="0"/>
              </a:rPr>
              <a:t>For uncertain objects that cannot be pruned by </a:t>
            </a:r>
            <a:r>
              <a:rPr lang="en-US" altLang="zh-CN" sz="2600" i="1">
                <a:latin typeface="Times New Roman" pitchFamily="18" charset="0"/>
              </a:rPr>
              <a:t>spatial pruning</a:t>
            </a:r>
            <a:r>
              <a:rPr lang="en-US" altLang="zh-CN" sz="2600">
                <a:latin typeface="Times New Roman" pitchFamily="18" charset="0"/>
              </a:rPr>
              <a:t>, apply </a:t>
            </a:r>
            <a:r>
              <a:rPr lang="en-US" altLang="zh-CN" sz="2600" i="1">
                <a:latin typeface="Times New Roman" pitchFamily="18" charset="0"/>
              </a:rPr>
              <a:t>probabilistic pruning</a:t>
            </a:r>
          </a:p>
          <a:p>
            <a:pPr algn="just"/>
            <a:r>
              <a:rPr lang="en-US" altLang="zh-CN" sz="2600">
                <a:latin typeface="Times New Roman" pitchFamily="18" charset="0"/>
              </a:rPr>
              <a:t>After tree traversal, we refine the obtained candidate set by calculating the actual PGNN probability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C0ED1-DAD1-4490-ACC6-62FE3FAECC0B}" type="slidenum">
              <a:rPr lang="en-US" altLang="zh-CN"/>
              <a:pPr/>
              <a:t>28</a:t>
            </a:fld>
            <a:endParaRPr lang="en-US" altLang="zh-CN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Times New Roman" pitchFamily="18" charset="0"/>
              </a:rPr>
              <a:t>Variants of PGNN Query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sz="2800">
                <a:latin typeface="Times New Roman" pitchFamily="18" charset="0"/>
                <a:sym typeface="Symbol" pitchFamily="18" charset="2"/>
              </a:rPr>
              <a:t>PGNN query with uncertain query objects</a:t>
            </a:r>
          </a:p>
          <a:p>
            <a:pPr lvl="1" algn="just"/>
            <a:r>
              <a:rPr lang="en-US" altLang="zh-CN" sz="2400">
                <a:latin typeface="Times New Roman" pitchFamily="18" charset="0"/>
                <a:sym typeface="Symbol" pitchFamily="18" charset="2"/>
              </a:rPr>
              <a:t>Re-define the lower/upper bounds of aggregate distances</a:t>
            </a:r>
          </a:p>
          <a:p>
            <a:pPr lvl="2" algn="just"/>
            <a:endParaRPr lang="en-US" altLang="zh-CN">
              <a:latin typeface="Times New Roman" pitchFamily="18" charset="0"/>
            </a:endParaRPr>
          </a:p>
        </p:txBody>
      </p:sp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1905000" y="2895600"/>
          <a:ext cx="5162550" cy="271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69" name="Microsoft Drawing 1.01" r:id="rId3" imgW="6416640" imgH="3387600" progId="MSDraw.1.01">
                  <p:embed/>
                </p:oleObj>
              </mc:Choice>
              <mc:Fallback>
                <p:oleObj name="Microsoft Drawing 1.01" r:id="rId3" imgW="6416640" imgH="338760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895600"/>
                        <a:ext cx="5162550" cy="2719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29F6B-286D-4FF2-AB6F-5E999EAB3D71}" type="slidenum">
              <a:rPr lang="en-US" altLang="zh-CN"/>
              <a:pPr/>
              <a:t>29</a:t>
            </a:fld>
            <a:endParaRPr lang="en-US" altLang="zh-CN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itchFamily="18" charset="0"/>
              </a:rPr>
              <a:t>Variants of PGNN Query </a:t>
            </a:r>
            <a:r>
              <a:rPr lang="en-US" altLang="zh-CN" dirty="0" smtClean="0">
                <a:latin typeface="Times New Roman" pitchFamily="18" charset="0"/>
              </a:rPr>
              <a:t>(cont'd)</a:t>
            </a:r>
            <a:endParaRPr lang="en-US" altLang="zh-CN" dirty="0">
              <a:latin typeface="Times New Roman" pitchFamily="18" charset="0"/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sz="2800">
                <a:latin typeface="Times New Roman" pitchFamily="18" charset="0"/>
                <a:sym typeface="Symbol" pitchFamily="18" charset="2"/>
              </a:rPr>
              <a:t>PGNN with different aggregate functions</a:t>
            </a:r>
          </a:p>
          <a:p>
            <a:pPr lvl="1" algn="just"/>
            <a:r>
              <a:rPr lang="en-US" altLang="zh-CN" sz="2400" i="1">
                <a:latin typeface="Times New Roman" pitchFamily="18" charset="0"/>
                <a:sym typeface="Symbol" pitchFamily="18" charset="2"/>
              </a:rPr>
              <a:t>SUM</a:t>
            </a:r>
            <a:r>
              <a:rPr lang="en-US" altLang="zh-CN" sz="2400">
                <a:latin typeface="Times New Roman" pitchFamily="18" charset="0"/>
                <a:sym typeface="Symbol" pitchFamily="18" charset="2"/>
              </a:rPr>
              <a:t>, </a:t>
            </a:r>
            <a:r>
              <a:rPr lang="en-US" altLang="zh-CN" sz="2400" i="1">
                <a:latin typeface="Times New Roman" pitchFamily="18" charset="0"/>
                <a:sym typeface="Symbol" pitchFamily="18" charset="2"/>
              </a:rPr>
              <a:t>MIN</a:t>
            </a:r>
            <a:r>
              <a:rPr lang="en-US" altLang="zh-CN" sz="2400">
                <a:latin typeface="Times New Roman" pitchFamily="18" charset="0"/>
                <a:sym typeface="Symbol" pitchFamily="18" charset="2"/>
              </a:rPr>
              <a:t>, </a:t>
            </a:r>
            <a:r>
              <a:rPr lang="en-US" altLang="zh-CN" sz="2400" i="1">
                <a:latin typeface="Times New Roman" pitchFamily="18" charset="0"/>
                <a:sym typeface="Symbol" pitchFamily="18" charset="2"/>
              </a:rPr>
              <a:t>MAX</a:t>
            </a:r>
            <a:endParaRPr lang="en-US" altLang="zh-CN" sz="2400">
              <a:latin typeface="Times New Roman" pitchFamily="18" charset="0"/>
              <a:sym typeface="Symbol" pitchFamily="18" charset="2"/>
            </a:endParaRPr>
          </a:p>
          <a:p>
            <a:pPr lvl="1" algn="just"/>
            <a:r>
              <a:rPr lang="en-US" altLang="zh-CN" sz="2400" i="1">
                <a:latin typeface="Times New Roman" pitchFamily="18" charset="0"/>
                <a:sym typeface="Symbol" pitchFamily="18" charset="2"/>
              </a:rPr>
              <a:t>AVG</a:t>
            </a:r>
            <a:r>
              <a:rPr lang="en-US" altLang="zh-CN" sz="2400">
                <a:latin typeface="Times New Roman" pitchFamily="18" charset="0"/>
                <a:sym typeface="Symbol" pitchFamily="18" charset="2"/>
              </a:rPr>
              <a:t>, weighted </a:t>
            </a:r>
            <a:r>
              <a:rPr lang="en-US" altLang="zh-CN" sz="2400" i="1">
                <a:latin typeface="Times New Roman" pitchFamily="18" charset="0"/>
                <a:sym typeface="Symbol" pitchFamily="18" charset="2"/>
              </a:rPr>
              <a:t>SUM</a:t>
            </a:r>
            <a:r>
              <a:rPr lang="en-US" altLang="zh-CN" sz="2400">
                <a:latin typeface="Times New Roman" pitchFamily="18" charset="0"/>
                <a:sym typeface="Symbol" pitchFamily="18" charset="2"/>
              </a:rPr>
              <a:t>, etc.</a:t>
            </a:r>
            <a:endParaRPr lang="en-US" altLang="zh-CN" sz="2400" i="1">
              <a:latin typeface="Times New Roman" pitchFamily="18" charset="0"/>
              <a:sym typeface="Symbol" pitchFamily="18" charset="2"/>
            </a:endParaRPr>
          </a:p>
          <a:p>
            <a:pPr algn="just"/>
            <a:r>
              <a:rPr lang="en-US" altLang="zh-CN" sz="2800" i="1">
                <a:latin typeface="Times New Roman" pitchFamily="18" charset="0"/>
                <a:sym typeface="Symbol" pitchFamily="18" charset="2"/>
              </a:rPr>
              <a:t>k</a:t>
            </a:r>
            <a:r>
              <a:rPr lang="en-US" altLang="zh-CN" sz="2800">
                <a:latin typeface="Times New Roman" pitchFamily="18" charset="0"/>
                <a:sym typeface="Symbol" pitchFamily="18" charset="2"/>
              </a:rPr>
              <a:t>-PGNN query</a:t>
            </a:r>
          </a:p>
          <a:p>
            <a:pPr lvl="1" algn="just"/>
            <a:r>
              <a:rPr lang="en-US" altLang="zh-CN" sz="2400">
                <a:latin typeface="Times New Roman" pitchFamily="18" charset="0"/>
                <a:sym typeface="Symbol" pitchFamily="18" charset="2"/>
              </a:rPr>
              <a:t>To retrieve </a:t>
            </a:r>
            <a:r>
              <a:rPr lang="en-US" altLang="zh-CN" sz="2400" i="1">
                <a:latin typeface="Times New Roman" pitchFamily="18" charset="0"/>
                <a:sym typeface="Symbol" pitchFamily="18" charset="2"/>
              </a:rPr>
              <a:t>k</a:t>
            </a:r>
            <a:r>
              <a:rPr lang="en-US" altLang="zh-CN" sz="2400">
                <a:latin typeface="Times New Roman" pitchFamily="18" charset="0"/>
                <a:sym typeface="Symbol" pitchFamily="18" charset="2"/>
              </a:rPr>
              <a:t> uncertain objects that are expected to be closest to a query set </a:t>
            </a:r>
            <a:r>
              <a:rPr lang="en-US" altLang="zh-CN" sz="2400" i="1">
                <a:latin typeface="Times New Roman" pitchFamily="18" charset="0"/>
                <a:sym typeface="Symbol" pitchFamily="18" charset="2"/>
              </a:rPr>
              <a:t>Q</a:t>
            </a:r>
            <a:r>
              <a:rPr lang="en-US" altLang="zh-CN" sz="2400">
                <a:latin typeface="Times New Roman" pitchFamily="18" charset="0"/>
                <a:sym typeface="Symbol" pitchFamily="18" charset="2"/>
              </a:rPr>
              <a:t> with probability greater than </a:t>
            </a:r>
            <a:r>
              <a:rPr lang="en-US" altLang="zh-CN" sz="2400" i="1">
                <a:latin typeface="Symbol" pitchFamily="18" charset="2"/>
                <a:sym typeface="Symbol" pitchFamily="18" charset="2"/>
              </a:rPr>
              <a:t>a</a:t>
            </a:r>
            <a:endParaRPr lang="en-US" altLang="zh-CN" sz="2400">
              <a:latin typeface="Symbol" pitchFamily="18" charset="2"/>
              <a:sym typeface="Symbol" pitchFamily="18" charset="2"/>
            </a:endParaRPr>
          </a:p>
          <a:p>
            <a:pPr lvl="1" algn="just"/>
            <a:endParaRPr lang="en-US" altLang="zh-CN" sz="2400">
              <a:latin typeface="Times New Roman" pitchFamily="18" charset="0"/>
              <a:sym typeface="Symbol" pitchFamily="18" charset="2"/>
            </a:endParaRPr>
          </a:p>
          <a:p>
            <a:pPr lvl="2" algn="just"/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833CDA3-4BBA-4CE1-B6BE-F3EFB1EB4B37}" type="slidenum">
              <a:rPr lang="en-US" altLang="zh-CN" sz="1200">
                <a:solidFill>
                  <a:srgbClr val="000000"/>
                </a:solidFill>
                <a:latin typeface="+mj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US" altLang="zh-CN" sz="1200">
              <a:solidFill>
                <a:srgbClr val="000000"/>
              </a:solidFill>
              <a:latin typeface="+mj-lt"/>
              <a:ea typeface="+mn-ea"/>
            </a:endParaRPr>
          </a:p>
        </p:txBody>
      </p:sp>
      <p:sp>
        <p:nvSpPr>
          <p:cNvPr id="15155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Recall: Probabilistic Query Types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defRPr/>
            </a:pPr>
            <a:r>
              <a:rPr lang="en-US" altLang="zh-CN" sz="3200" dirty="0" smtClean="0">
                <a:latin typeface="Times New Roman" pitchFamily="18" charset="0"/>
              </a:rPr>
              <a:t>Uncertain/probabilistic database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range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query</a:t>
            </a:r>
            <a:endParaRPr lang="en-US" sz="2800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</a:t>
            </a:r>
            <a:r>
              <a:rPr lang="en-US" sz="2800" i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k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-nearest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neighbor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query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group nearest neighbor (PGNN) query</a:t>
            </a:r>
            <a:endParaRPr lang="en-US" altLang="zh-CN" sz="2800" dirty="0" smtClean="0">
              <a:solidFill>
                <a:schemeClr val="bg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reverse </a:t>
            </a:r>
            <a:r>
              <a:rPr lang="en-US" altLang="zh-CN" sz="2800" i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k</a:t>
            </a: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-nearest neighbor query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s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patial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join /similarity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join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top-</a:t>
            </a:r>
            <a:r>
              <a:rPr lang="en-US" altLang="zh-CN" sz="2800" i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k</a:t>
            </a: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query (or ranked query) 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skyline query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reverse skyline query</a:t>
            </a:r>
          </a:p>
          <a:p>
            <a:pPr lvl="1" eaLnBrk="1" hangingPunct="1">
              <a:defRPr/>
            </a:pPr>
            <a:endParaRPr lang="en-US" sz="28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143000" y="4495800"/>
            <a:ext cx="7467600" cy="1354217"/>
          </a:xfrm>
          <a:prstGeom prst="rect">
            <a:avLst/>
          </a:prstGeom>
          <a:ln w="50800">
            <a:solidFill>
              <a:srgbClr val="00B050"/>
            </a:solidFill>
            <a:prstDash val="solid"/>
          </a:ln>
        </p:spPr>
        <p:txBody>
          <a:bodyPr wrap="square">
            <a:spAutoFit/>
          </a:bodyPr>
          <a:lstStyle/>
          <a:p>
            <a:pPr lvl="1" eaLnBrk="1" hangingPunct="1">
              <a:defRPr/>
            </a:pPr>
            <a:endParaRPr lang="en-US" altLang="zh-CN" sz="27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7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8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143000" y="2133600"/>
            <a:ext cx="7467600" cy="2308324"/>
          </a:xfrm>
          <a:prstGeom prst="rect">
            <a:avLst/>
          </a:prstGeom>
          <a:ln w="50800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lstStyle/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9" name="Cloud Callout 15"/>
          <p:cNvSpPr/>
          <p:nvPr/>
        </p:nvSpPr>
        <p:spPr bwMode="auto">
          <a:xfrm>
            <a:off x="6096000" y="5334000"/>
            <a:ext cx="3048000" cy="914400"/>
          </a:xfrm>
          <a:prstGeom prst="cloudCallout">
            <a:avLst>
              <a:gd name="adj1" fmla="val -55987"/>
              <a:gd name="adj2" fmla="val -57605"/>
            </a:avLst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50000">
                <a:srgbClr val="CCFFCC"/>
              </a:gs>
              <a:gs pos="100000">
                <a:srgbClr val="CCFFFF"/>
              </a:gs>
            </a:gsLst>
            <a:lin ang="5400000" scaled="0"/>
          </a:gra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0" tIns="0" rIns="0" bIns="0"/>
          <a:lstStyle/>
          <a:p>
            <a:pPr algn="ctr" eaLnBrk="0" hangingPunct="0">
              <a:defRPr/>
            </a:pP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Probabilistic Preference Query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Cloud Callout 15"/>
          <p:cNvSpPr/>
          <p:nvPr/>
        </p:nvSpPr>
        <p:spPr bwMode="auto">
          <a:xfrm>
            <a:off x="6172200" y="990600"/>
            <a:ext cx="2971800" cy="914400"/>
          </a:xfrm>
          <a:prstGeom prst="cloudCallout">
            <a:avLst>
              <a:gd name="adj1" fmla="val -41040"/>
              <a:gd name="adj2" fmla="val 93143"/>
            </a:avLst>
          </a:prstGeo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2700000" scaled="0"/>
            <a:tileRect/>
          </a:gra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0" hangingPunct="0">
              <a:defRPr/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Probabilistic Spatial Query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itchFamily="18" charset="0"/>
              </a:rPr>
              <a:t>Variants of PGNN Query (cont'd)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Any other variants of PGNN?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PGNN on road networks?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442EF-3B18-4B98-A531-9906D68737B3}" type="slidenum">
              <a:rPr lang="en-US" altLang="zh-CN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30</a:t>
            </a:fld>
            <a:endParaRPr lang="en-US" altLang="zh-CN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93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6F2D3-51B5-4CB4-A12C-2289D2D4F5B7}" type="slidenum">
              <a:rPr lang="en-US" altLang="zh-CN"/>
              <a:pPr/>
              <a:t>31</a:t>
            </a:fld>
            <a:endParaRPr lang="en-US" altLang="zh-CN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Times New Roman" pitchFamily="18" charset="0"/>
              </a:rPr>
              <a:t>Experimental Evaluation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sz="2800">
                <a:latin typeface="Times New Roman" pitchFamily="18" charset="0"/>
              </a:rPr>
              <a:t>Experimental Settings</a:t>
            </a:r>
          </a:p>
          <a:p>
            <a:pPr lvl="1" algn="just"/>
            <a:r>
              <a:rPr lang="en-US" altLang="zh-CN">
                <a:latin typeface="Times New Roman" pitchFamily="18" charset="0"/>
              </a:rPr>
              <a:t>Synthetic data sets</a:t>
            </a:r>
          </a:p>
          <a:p>
            <a:pPr lvl="2" algn="just"/>
            <a:r>
              <a:rPr lang="en-US" altLang="zh-CN">
                <a:latin typeface="Times New Roman" pitchFamily="18" charset="0"/>
              </a:rPr>
              <a:t>Generate </a:t>
            </a:r>
            <a:r>
              <a:rPr lang="en-US" altLang="zh-CN" i="1">
                <a:latin typeface="Times New Roman" pitchFamily="18" charset="0"/>
              </a:rPr>
              <a:t>center </a:t>
            </a:r>
            <a:r>
              <a:rPr lang="en-US" altLang="zh-CN" i="1" u="sng">
                <a:latin typeface="Times New Roman" pitchFamily="18" charset="0"/>
              </a:rPr>
              <a:t>l</a:t>
            </a:r>
            <a:r>
              <a:rPr lang="en-US" altLang="zh-CN" i="1">
                <a:latin typeface="Times New Roman" pitchFamily="18" charset="0"/>
              </a:rPr>
              <a:t>ocation</a:t>
            </a:r>
            <a:r>
              <a:rPr lang="en-US" altLang="zh-CN">
                <a:latin typeface="Times New Roman" pitchFamily="18" charset="0"/>
              </a:rPr>
              <a:t> </a:t>
            </a:r>
            <a:r>
              <a:rPr lang="en-US" altLang="zh-CN" i="1">
                <a:latin typeface="Times New Roman" pitchFamily="18" charset="0"/>
              </a:rPr>
              <a:t>C</a:t>
            </a:r>
            <a:r>
              <a:rPr lang="en-US" altLang="zh-CN" i="1" baseline="-25000">
                <a:latin typeface="Times New Roman" pitchFamily="18" charset="0"/>
              </a:rPr>
              <a:t>o</a:t>
            </a:r>
            <a:r>
              <a:rPr lang="en-US" altLang="zh-CN">
                <a:latin typeface="Times New Roman" pitchFamily="18" charset="0"/>
              </a:rPr>
              <a:t> of uncertain object </a:t>
            </a:r>
            <a:r>
              <a:rPr lang="en-US" altLang="zh-CN" i="1">
                <a:latin typeface="Times New Roman" pitchFamily="18" charset="0"/>
              </a:rPr>
              <a:t>o</a:t>
            </a:r>
            <a:r>
              <a:rPr lang="en-US" altLang="zh-CN">
                <a:latin typeface="Times New Roman" pitchFamily="18" charset="0"/>
              </a:rPr>
              <a:t> in a data space [0, 1,000]</a:t>
            </a:r>
            <a:r>
              <a:rPr lang="en-US" altLang="zh-CN" i="1" baseline="30000">
                <a:latin typeface="Times New Roman" pitchFamily="18" charset="0"/>
              </a:rPr>
              <a:t>d</a:t>
            </a:r>
            <a:endParaRPr lang="en-US" altLang="zh-CN">
              <a:latin typeface="Times New Roman" pitchFamily="18" charset="0"/>
            </a:endParaRPr>
          </a:p>
          <a:p>
            <a:pPr lvl="2" algn="just"/>
            <a:r>
              <a:rPr lang="en-US" altLang="zh-CN">
                <a:latin typeface="Times New Roman" pitchFamily="18" charset="0"/>
              </a:rPr>
              <a:t>Produce </a:t>
            </a:r>
            <a:r>
              <a:rPr lang="en-US" altLang="zh-CN" i="1" u="sng">
                <a:latin typeface="Times New Roman" pitchFamily="18" charset="0"/>
              </a:rPr>
              <a:t>r</a:t>
            </a:r>
            <a:r>
              <a:rPr lang="en-US" altLang="zh-CN" i="1">
                <a:latin typeface="Times New Roman" pitchFamily="18" charset="0"/>
              </a:rPr>
              <a:t>adius</a:t>
            </a:r>
            <a:r>
              <a:rPr lang="en-US" altLang="zh-CN">
                <a:latin typeface="Times New Roman" pitchFamily="18" charset="0"/>
              </a:rPr>
              <a:t> </a:t>
            </a:r>
            <a:r>
              <a:rPr lang="en-US" altLang="zh-CN" i="1">
                <a:latin typeface="Times New Roman" pitchFamily="18" charset="0"/>
              </a:rPr>
              <a:t>r</a:t>
            </a:r>
            <a:r>
              <a:rPr lang="en-US" altLang="zh-CN" i="1" baseline="-25000">
                <a:latin typeface="Times New Roman" pitchFamily="18" charset="0"/>
              </a:rPr>
              <a:t>o </a:t>
            </a:r>
            <a:r>
              <a:rPr lang="en-US" altLang="zh-CN">
                <a:latin typeface="Times New Roman" pitchFamily="18" charset="0"/>
                <a:sym typeface="Symbol" pitchFamily="18" charset="2"/>
              </a:rPr>
              <a:t> [</a:t>
            </a:r>
            <a:r>
              <a:rPr lang="en-US" altLang="zh-CN" i="1">
                <a:latin typeface="Times New Roman" pitchFamily="18" charset="0"/>
                <a:sym typeface="Symbol" pitchFamily="18" charset="2"/>
              </a:rPr>
              <a:t>r</a:t>
            </a:r>
            <a:r>
              <a:rPr lang="en-US" altLang="zh-CN" i="1" baseline="-25000">
                <a:latin typeface="Times New Roman" pitchFamily="18" charset="0"/>
                <a:sym typeface="Symbol" pitchFamily="18" charset="2"/>
              </a:rPr>
              <a:t>min</a:t>
            </a:r>
            <a:r>
              <a:rPr lang="en-US" altLang="zh-CN">
                <a:latin typeface="Times New Roman" pitchFamily="18" charset="0"/>
                <a:sym typeface="Symbol" pitchFamily="18" charset="2"/>
              </a:rPr>
              <a:t>, </a:t>
            </a:r>
            <a:r>
              <a:rPr lang="en-US" altLang="zh-CN" i="1">
                <a:latin typeface="Times New Roman" pitchFamily="18" charset="0"/>
                <a:sym typeface="Symbol" pitchFamily="18" charset="2"/>
              </a:rPr>
              <a:t>r</a:t>
            </a:r>
            <a:r>
              <a:rPr lang="en-US" altLang="zh-CN" i="1" baseline="-25000">
                <a:latin typeface="Times New Roman" pitchFamily="18" charset="0"/>
                <a:sym typeface="Symbol" pitchFamily="18" charset="2"/>
              </a:rPr>
              <a:t>max</a:t>
            </a:r>
            <a:r>
              <a:rPr lang="en-US" altLang="zh-CN">
                <a:latin typeface="Times New Roman" pitchFamily="18" charset="0"/>
                <a:sym typeface="Symbol" pitchFamily="18" charset="2"/>
              </a:rPr>
              <a:t>]</a:t>
            </a:r>
            <a:r>
              <a:rPr lang="en-US" altLang="zh-CN">
                <a:latin typeface="Times New Roman" pitchFamily="18" charset="0"/>
              </a:rPr>
              <a:t> for uncertainty region </a:t>
            </a:r>
            <a:r>
              <a:rPr lang="en-US" altLang="zh-CN" i="1">
                <a:latin typeface="Times New Roman" pitchFamily="18" charset="0"/>
              </a:rPr>
              <a:t>UR</a:t>
            </a:r>
            <a:r>
              <a:rPr lang="en-US" altLang="zh-CN">
                <a:latin typeface="Times New Roman" pitchFamily="18" charset="0"/>
              </a:rPr>
              <a:t>(</a:t>
            </a:r>
            <a:r>
              <a:rPr lang="en-US" altLang="zh-CN" i="1">
                <a:latin typeface="Times New Roman" pitchFamily="18" charset="0"/>
              </a:rPr>
              <a:t>o</a:t>
            </a:r>
            <a:r>
              <a:rPr lang="en-US" altLang="zh-CN">
                <a:latin typeface="Times New Roman" pitchFamily="18" charset="0"/>
              </a:rPr>
              <a:t>) </a:t>
            </a:r>
          </a:p>
          <a:p>
            <a:pPr lvl="2" algn="just"/>
            <a:r>
              <a:rPr lang="en-US" altLang="zh-CN">
                <a:latin typeface="Times New Roman" pitchFamily="18" charset="0"/>
              </a:rPr>
              <a:t>Four types of data sets: </a:t>
            </a:r>
            <a:r>
              <a:rPr lang="en-US" altLang="zh-CN" i="1">
                <a:latin typeface="Times New Roman" pitchFamily="18" charset="0"/>
              </a:rPr>
              <a:t>lUrU</a:t>
            </a:r>
            <a:r>
              <a:rPr lang="en-US" altLang="zh-CN">
                <a:latin typeface="Times New Roman" pitchFamily="18" charset="0"/>
              </a:rPr>
              <a:t>, </a:t>
            </a:r>
            <a:r>
              <a:rPr lang="en-US" altLang="zh-CN" i="1">
                <a:latin typeface="Times New Roman" pitchFamily="18" charset="0"/>
              </a:rPr>
              <a:t>lUrG</a:t>
            </a:r>
            <a:r>
              <a:rPr lang="en-US" altLang="zh-CN">
                <a:latin typeface="Times New Roman" pitchFamily="18" charset="0"/>
              </a:rPr>
              <a:t>, </a:t>
            </a:r>
            <a:r>
              <a:rPr lang="en-US" altLang="zh-CN" i="1">
                <a:latin typeface="Times New Roman" pitchFamily="18" charset="0"/>
              </a:rPr>
              <a:t>lSrU</a:t>
            </a:r>
            <a:r>
              <a:rPr lang="en-US" altLang="zh-CN">
                <a:latin typeface="Times New Roman" pitchFamily="18" charset="0"/>
              </a:rPr>
              <a:t>, </a:t>
            </a:r>
            <a:r>
              <a:rPr lang="en-US" altLang="zh-CN" i="1">
                <a:latin typeface="Times New Roman" pitchFamily="18" charset="0"/>
              </a:rPr>
              <a:t>lSrG</a:t>
            </a:r>
            <a:endParaRPr lang="en-US" altLang="zh-CN" sz="2000">
              <a:latin typeface="Times New Roman" pitchFamily="18" charset="0"/>
              <a:sym typeface="Symbol" pitchFamily="18" charset="2"/>
            </a:endParaRPr>
          </a:p>
          <a:p>
            <a:pPr algn="just"/>
            <a:r>
              <a:rPr lang="en-US" altLang="zh-CN" sz="2800">
                <a:latin typeface="Times New Roman" pitchFamily="18" charset="0"/>
              </a:rPr>
              <a:t>Measures</a:t>
            </a:r>
          </a:p>
          <a:p>
            <a:pPr lvl="1" algn="just"/>
            <a:r>
              <a:rPr lang="en-US" altLang="zh-CN" i="1">
                <a:latin typeface="Times New Roman" pitchFamily="18" charset="0"/>
              </a:rPr>
              <a:t>wall clock time</a:t>
            </a:r>
            <a:r>
              <a:rPr lang="en-US" altLang="zh-CN">
                <a:latin typeface="Times New Roman" pitchFamily="18" charset="0"/>
              </a:rPr>
              <a:t> (the filtering time of index traversal)</a:t>
            </a:r>
          </a:p>
          <a:p>
            <a:pPr lvl="1" algn="just"/>
            <a:r>
              <a:rPr lang="en-US" altLang="zh-CN" i="1">
                <a:latin typeface="Times New Roman" pitchFamily="18" charset="0"/>
              </a:rPr>
              <a:t>speed-up ratio</a:t>
            </a:r>
            <a:r>
              <a:rPr lang="en-US" altLang="zh-CN">
                <a:latin typeface="Times New Roman" pitchFamily="18" charset="0"/>
              </a:rPr>
              <a:t> (total time cost compared with that of the </a:t>
            </a:r>
            <a:r>
              <a:rPr lang="en-US" altLang="zh-CN" i="1">
                <a:latin typeface="Times New Roman" pitchFamily="18" charset="0"/>
              </a:rPr>
              <a:t>linear scan</a:t>
            </a:r>
            <a:r>
              <a:rPr lang="en-US" altLang="zh-CN">
                <a:latin typeface="Times New Roman" pitchFamily="18" charset="0"/>
              </a:rPr>
              <a:t> method)</a:t>
            </a:r>
            <a:endParaRPr lang="en-US" altLang="zh-CN" i="1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BDBDB-0862-4D11-B1BB-7BDF0E563AB6}" type="slidenum">
              <a:rPr lang="en-US" altLang="zh-CN"/>
              <a:pPr/>
              <a:t>32</a:t>
            </a:fld>
            <a:endParaRPr lang="en-US" altLang="zh-CN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Times New Roman" pitchFamily="18" charset="0"/>
              </a:rPr>
              <a:t>Query Performance vs. </a:t>
            </a:r>
            <a:r>
              <a:rPr lang="en-US" altLang="zh-CN" i="1">
                <a:latin typeface="Symbol" pitchFamily="18" charset="2"/>
              </a:rPr>
              <a:t>b</a:t>
            </a:r>
            <a:endParaRPr lang="en-US" altLang="zh-CN">
              <a:latin typeface="Symbol" pitchFamily="18" charset="2"/>
            </a:endParaRPr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0" y="3128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67588" name="Object 4"/>
          <p:cNvGraphicFramePr>
            <a:graphicFrameLocks noChangeAspect="1"/>
          </p:cNvGraphicFramePr>
          <p:nvPr/>
        </p:nvGraphicFramePr>
        <p:xfrm>
          <a:off x="1447800" y="1143000"/>
          <a:ext cx="623252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6" name="Microsoft Drawing 1.01" r:id="rId3" imgW="8524800" imgH="411120" progId="MSDraw.1.01">
                  <p:embed/>
                </p:oleObj>
              </mc:Choice>
              <mc:Fallback>
                <p:oleObj name="Microsoft Drawing 1.01" r:id="rId3" imgW="8524800" imgH="41112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143000"/>
                        <a:ext cx="6232525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0" name="Object 6"/>
          <p:cNvGraphicFramePr>
            <a:graphicFrameLocks noChangeAspect="1"/>
          </p:cNvGraphicFramePr>
          <p:nvPr/>
        </p:nvGraphicFramePr>
        <p:xfrm>
          <a:off x="1981200" y="1600200"/>
          <a:ext cx="4838700" cy="376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7" name="Microsoft Drawing 1.01" r:id="rId5" imgW="6465960" imgH="5049720" progId="MSDraw.1.01">
                  <p:embed/>
                </p:oleObj>
              </mc:Choice>
              <mc:Fallback>
                <p:oleObj name="Microsoft Drawing 1.01" r:id="rId5" imgW="6465960" imgH="5049720" progId="MSDraw.1.0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600200"/>
                        <a:ext cx="4838700" cy="3762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592" name="Line 8"/>
          <p:cNvSpPr>
            <a:spLocks noChangeShapeType="1"/>
          </p:cNvSpPr>
          <p:nvPr/>
        </p:nvSpPr>
        <p:spPr bwMode="auto">
          <a:xfrm flipV="1">
            <a:off x="6324600" y="3048000"/>
            <a:ext cx="609600" cy="304800"/>
          </a:xfrm>
          <a:prstGeom prst="line">
            <a:avLst/>
          </a:prstGeom>
          <a:noFill/>
          <a:ln w="19050">
            <a:solidFill>
              <a:srgbClr val="3333FF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593" name="Text Box 9"/>
          <p:cNvSpPr txBox="1">
            <a:spLocks noChangeArrowheads="1"/>
          </p:cNvSpPr>
          <p:nvPr/>
        </p:nvSpPr>
        <p:spPr bwMode="auto">
          <a:xfrm>
            <a:off x="6858000" y="2514600"/>
            <a:ext cx="184467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 i="1">
                <a:latin typeface="Times New Roman" pitchFamily="18" charset="0"/>
              </a:rPr>
              <a:t>the time cost of</a:t>
            </a:r>
            <a:r>
              <a:rPr lang="en-US" b="1" i="1">
                <a:solidFill>
                  <a:srgbClr val="3333FF"/>
                </a:solidFill>
                <a:latin typeface="Times New Roman" pitchFamily="18" charset="0"/>
              </a:rPr>
              <a:t> spatial pruning </a:t>
            </a:r>
            <a:r>
              <a:rPr lang="en-US" b="1">
                <a:solidFill>
                  <a:srgbClr val="3333FF"/>
                </a:solidFill>
                <a:latin typeface="Times New Roman" pitchFamily="18" charset="0"/>
              </a:rPr>
              <a:t>(</a:t>
            </a:r>
            <a:r>
              <a:rPr lang="en-US" b="1" i="1">
                <a:solidFill>
                  <a:srgbClr val="3333FF"/>
                </a:solidFill>
                <a:latin typeface="Times New Roman" pitchFamily="18" charset="0"/>
              </a:rPr>
              <a:t>upper part</a:t>
            </a:r>
            <a:r>
              <a:rPr lang="en-US" b="1">
                <a:solidFill>
                  <a:srgbClr val="3333FF"/>
                </a:solidFill>
                <a:latin typeface="Times New Roman" pitchFamily="18" charset="0"/>
              </a:rPr>
              <a:t>)</a:t>
            </a:r>
            <a:endParaRPr lang="en-US" b="1" i="1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67594" name="Text Box 10"/>
          <p:cNvSpPr txBox="1">
            <a:spLocks noChangeArrowheads="1"/>
          </p:cNvSpPr>
          <p:nvPr/>
        </p:nvSpPr>
        <p:spPr bwMode="auto">
          <a:xfrm>
            <a:off x="6705600" y="3581400"/>
            <a:ext cx="22098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 i="1">
                <a:latin typeface="Times New Roman" pitchFamily="18" charset="0"/>
              </a:rPr>
              <a:t>the time cost of</a:t>
            </a:r>
            <a:r>
              <a:rPr lang="en-US" b="1" i="1">
                <a:solidFill>
                  <a:srgbClr val="3333FF"/>
                </a:solidFill>
                <a:latin typeface="Times New Roman" pitchFamily="18" charset="0"/>
              </a:rPr>
              <a:t> probabilistic pruning </a:t>
            </a:r>
            <a:r>
              <a:rPr lang="en-US" b="1">
                <a:solidFill>
                  <a:srgbClr val="3333FF"/>
                </a:solidFill>
                <a:latin typeface="Times New Roman" pitchFamily="18" charset="0"/>
              </a:rPr>
              <a:t>(</a:t>
            </a:r>
            <a:r>
              <a:rPr lang="en-US" b="1" i="1">
                <a:solidFill>
                  <a:srgbClr val="3333FF"/>
                </a:solidFill>
                <a:latin typeface="Times New Roman" pitchFamily="18" charset="0"/>
              </a:rPr>
              <a:t>lower part</a:t>
            </a:r>
            <a:r>
              <a:rPr lang="en-US" b="1">
                <a:solidFill>
                  <a:srgbClr val="3333FF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67595" name="Line 11"/>
          <p:cNvSpPr>
            <a:spLocks noChangeShapeType="1"/>
          </p:cNvSpPr>
          <p:nvPr/>
        </p:nvSpPr>
        <p:spPr bwMode="auto">
          <a:xfrm>
            <a:off x="6324600" y="4038600"/>
            <a:ext cx="381000" cy="76200"/>
          </a:xfrm>
          <a:prstGeom prst="line">
            <a:avLst/>
          </a:prstGeom>
          <a:noFill/>
          <a:ln w="19050">
            <a:solidFill>
              <a:srgbClr val="3333FF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596" name="Text Box 12"/>
          <p:cNvSpPr txBox="1">
            <a:spLocks noChangeArrowheads="1"/>
          </p:cNvSpPr>
          <p:nvPr/>
        </p:nvSpPr>
        <p:spPr bwMode="auto">
          <a:xfrm>
            <a:off x="381000" y="5486400"/>
            <a:ext cx="822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n-US" b="1" i="1">
                <a:latin typeface="Times New Roman" pitchFamily="18" charset="0"/>
              </a:rPr>
              <a:t>data size |D| = </a:t>
            </a:r>
            <a:r>
              <a:rPr lang="en-US" b="1">
                <a:latin typeface="Times New Roman" pitchFamily="18" charset="0"/>
              </a:rPr>
              <a:t>30K, </a:t>
            </a:r>
            <a:r>
              <a:rPr lang="en-US" b="1" i="1">
                <a:latin typeface="Times New Roman" pitchFamily="18" charset="0"/>
              </a:rPr>
              <a:t>dimensionality d = </a:t>
            </a:r>
            <a:r>
              <a:rPr lang="en-US" b="1">
                <a:latin typeface="Times New Roman" pitchFamily="18" charset="0"/>
              </a:rPr>
              <a:t>3, </a:t>
            </a:r>
            <a:r>
              <a:rPr lang="en-US" b="1" i="1">
                <a:latin typeface="Times New Roman" pitchFamily="18" charset="0"/>
              </a:rPr>
              <a:t>the number of query points</a:t>
            </a:r>
            <a:r>
              <a:rPr lang="en-US" b="1"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n = </a:t>
            </a:r>
            <a:r>
              <a:rPr lang="en-US" b="1">
                <a:latin typeface="Times New Roman" pitchFamily="18" charset="0"/>
              </a:rPr>
              <a:t>4, </a:t>
            </a:r>
            <a:r>
              <a:rPr lang="en-US" b="1" i="1">
                <a:latin typeface="Times New Roman" pitchFamily="18" charset="0"/>
              </a:rPr>
              <a:t>probability threshold</a:t>
            </a:r>
            <a:r>
              <a:rPr lang="en-US" b="1">
                <a:latin typeface="Times New Roman" pitchFamily="18" charset="0"/>
              </a:rPr>
              <a:t> </a:t>
            </a:r>
            <a:r>
              <a:rPr lang="en-US" b="1" i="1">
                <a:latin typeface="Symbol" pitchFamily="18" charset="2"/>
              </a:rPr>
              <a:t>a</a:t>
            </a:r>
            <a:r>
              <a:rPr lang="en-US" b="1">
                <a:latin typeface="Times New Roman" pitchFamily="18" charset="0"/>
              </a:rPr>
              <a:t> = 1,</a:t>
            </a:r>
            <a:r>
              <a:rPr lang="en-US"/>
              <a:t> </a:t>
            </a:r>
            <a:r>
              <a:rPr lang="en-US" b="1" i="1">
                <a:latin typeface="Times New Roman" pitchFamily="18" charset="0"/>
              </a:rPr>
              <a:t>SUM aggregate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86E92-657A-4EF6-873B-E6C97FAC8FE9}" type="slidenum">
              <a:rPr lang="en-US" altLang="zh-CN"/>
              <a:pPr/>
              <a:t>33</a:t>
            </a:fld>
            <a:endParaRPr lang="en-US" altLang="zh-CN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Times New Roman" pitchFamily="18" charset="0"/>
              </a:rPr>
              <a:t>Scalability Test on Data Size |</a:t>
            </a:r>
            <a:r>
              <a:rPr lang="en-US" altLang="zh-CN" i="1">
                <a:latin typeface="Times New Roman" pitchFamily="18" charset="0"/>
              </a:rPr>
              <a:t>D</a:t>
            </a:r>
            <a:r>
              <a:rPr lang="en-US" altLang="zh-CN">
                <a:latin typeface="Times New Roman" pitchFamily="18" charset="0"/>
              </a:rPr>
              <a:t>|</a:t>
            </a:r>
            <a:endParaRPr lang="en-US" altLang="zh-CN">
              <a:latin typeface="Symbol" pitchFamily="18" charset="2"/>
            </a:endParaRPr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0" y="3128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1447800" y="1143000"/>
          <a:ext cx="623252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0" name="Microsoft Drawing 1.01" r:id="rId3" imgW="8524800" imgH="411120" progId="MSDraw.1.01">
                  <p:embed/>
                </p:oleObj>
              </mc:Choice>
              <mc:Fallback>
                <p:oleObj name="Microsoft Drawing 1.01" r:id="rId3" imgW="8524800" imgH="41112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143000"/>
                        <a:ext cx="6232525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8" name="Text Box 10"/>
          <p:cNvSpPr txBox="1">
            <a:spLocks noChangeArrowheads="1"/>
          </p:cNvSpPr>
          <p:nvPr/>
        </p:nvSpPr>
        <p:spPr bwMode="auto">
          <a:xfrm>
            <a:off x="381000" y="5486400"/>
            <a:ext cx="830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n-US" b="1" i="1">
                <a:latin typeface="Times New Roman" pitchFamily="18" charset="0"/>
              </a:rPr>
              <a:t>dimensionality d = </a:t>
            </a:r>
            <a:r>
              <a:rPr lang="en-US" b="1">
                <a:latin typeface="Times New Roman" pitchFamily="18" charset="0"/>
              </a:rPr>
              <a:t>3, </a:t>
            </a:r>
            <a:r>
              <a:rPr lang="en-US" b="1" i="1">
                <a:latin typeface="Times New Roman" pitchFamily="18" charset="0"/>
              </a:rPr>
              <a:t>the number of query points</a:t>
            </a:r>
            <a:r>
              <a:rPr lang="en-US" b="1">
                <a:latin typeface="Times New Roman" pitchFamily="18" charset="0"/>
              </a:rPr>
              <a:t> </a:t>
            </a:r>
            <a:r>
              <a:rPr lang="en-US" b="1" i="1">
                <a:latin typeface="Times New Roman" pitchFamily="18" charset="0"/>
              </a:rPr>
              <a:t>n = </a:t>
            </a:r>
            <a:r>
              <a:rPr lang="en-US" b="1">
                <a:latin typeface="Times New Roman" pitchFamily="18" charset="0"/>
              </a:rPr>
              <a:t>4, </a:t>
            </a:r>
            <a:r>
              <a:rPr lang="en-US" b="1" i="1">
                <a:latin typeface="Times New Roman" pitchFamily="18" charset="0"/>
              </a:rPr>
              <a:t>probability threshold</a:t>
            </a:r>
            <a:r>
              <a:rPr lang="en-US" b="1">
                <a:latin typeface="Times New Roman" pitchFamily="18" charset="0"/>
              </a:rPr>
              <a:t> </a:t>
            </a:r>
            <a:r>
              <a:rPr lang="en-US" b="1" i="1">
                <a:latin typeface="Symbol" pitchFamily="18" charset="2"/>
              </a:rPr>
              <a:t>a</a:t>
            </a:r>
            <a:r>
              <a:rPr lang="en-US" b="1">
                <a:latin typeface="Times New Roman" pitchFamily="18" charset="0"/>
              </a:rPr>
              <a:t> = 1, </a:t>
            </a:r>
            <a:r>
              <a:rPr lang="en-US" b="1" i="1">
                <a:latin typeface="Times New Roman" pitchFamily="18" charset="0"/>
              </a:rPr>
              <a:t>SUM aggregate function</a:t>
            </a:r>
          </a:p>
        </p:txBody>
      </p:sp>
      <p:sp>
        <p:nvSpPr>
          <p:cNvPr id="68622" name="Rectangle 14"/>
          <p:cNvSpPr>
            <a:spLocks noChangeArrowheads="1"/>
          </p:cNvSpPr>
          <p:nvPr/>
        </p:nvSpPr>
        <p:spPr bwMode="auto">
          <a:xfrm>
            <a:off x="0" y="15287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68621" name="Object 13"/>
          <p:cNvGraphicFramePr>
            <a:graphicFrameLocks noChangeAspect="1"/>
          </p:cNvGraphicFramePr>
          <p:nvPr/>
        </p:nvGraphicFramePr>
        <p:xfrm>
          <a:off x="2057400" y="1676400"/>
          <a:ext cx="4810125" cy="380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1" name="Microsoft Drawing 1.01" r:id="rId5" imgW="6213475" imgH="4899025" progId="MSDraw.1.01">
                  <p:embed/>
                </p:oleObj>
              </mc:Choice>
              <mc:Fallback>
                <p:oleObj name="Microsoft Drawing 1.01" r:id="rId5" imgW="6213475" imgH="4899025" progId="MSDraw.1.0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676400"/>
                        <a:ext cx="4810125" cy="3800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E4943-4F6E-4C8D-A817-C802CAD7D0D9}" type="slidenum">
              <a:rPr lang="en-US" altLang="zh-CN"/>
              <a:pPr/>
              <a:t>34</a:t>
            </a:fld>
            <a:endParaRPr lang="en-US" altLang="zh-CN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Times New Roman" pitchFamily="18" charset="0"/>
              </a:rPr>
              <a:t>Summary</a:t>
            </a:r>
            <a:endParaRPr lang="en-US" altLang="zh-CN" dirty="0">
              <a:latin typeface="Times New Roman" pitchFamily="18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sz="2400" dirty="0">
                <a:latin typeface="Times New Roman" pitchFamily="18" charset="0"/>
              </a:rPr>
              <a:t>We formulated </a:t>
            </a:r>
            <a:r>
              <a:rPr lang="en-US" altLang="zh-CN" sz="2400" i="1" dirty="0">
                <a:latin typeface="Times New Roman" pitchFamily="18" charset="0"/>
              </a:rPr>
              <a:t>probabilistic group nearest neighbor </a:t>
            </a:r>
            <a:r>
              <a:rPr lang="en-US" altLang="zh-CN" sz="2400" dirty="0">
                <a:latin typeface="Times New Roman" pitchFamily="18" charset="0"/>
              </a:rPr>
              <a:t>(PGNN) query in the context of uncertain databases</a:t>
            </a:r>
          </a:p>
          <a:p>
            <a:pPr algn="just"/>
            <a:r>
              <a:rPr lang="en-US" altLang="zh-CN" sz="2400" dirty="0">
                <a:latin typeface="Times New Roman" pitchFamily="18" charset="0"/>
              </a:rPr>
              <a:t>We proposed two effective pruning methods, </a:t>
            </a:r>
            <a:r>
              <a:rPr lang="en-US" altLang="zh-CN" sz="2400" i="1" dirty="0">
                <a:latin typeface="Times New Roman" pitchFamily="18" charset="0"/>
              </a:rPr>
              <a:t>spatial </a:t>
            </a:r>
            <a:r>
              <a:rPr lang="en-US" altLang="zh-CN" sz="2400" dirty="0">
                <a:latin typeface="Times New Roman" pitchFamily="18" charset="0"/>
              </a:rPr>
              <a:t>and </a:t>
            </a:r>
            <a:r>
              <a:rPr lang="en-US" altLang="zh-CN" sz="2400" i="1" dirty="0">
                <a:latin typeface="Times New Roman" pitchFamily="18" charset="0"/>
              </a:rPr>
              <a:t>probabilistic pruning</a:t>
            </a:r>
            <a:r>
              <a:rPr lang="en-US" altLang="zh-CN" sz="2400" dirty="0">
                <a:latin typeface="Times New Roman" pitchFamily="18" charset="0"/>
              </a:rPr>
              <a:t>, to reduce the search space of PGNN query, which can be seamlessly integrated into an efficient query procedure</a:t>
            </a:r>
          </a:p>
          <a:p>
            <a:pPr algn="just"/>
            <a:r>
              <a:rPr lang="en-US" altLang="zh-CN" sz="2400" dirty="0">
                <a:latin typeface="Times New Roman" pitchFamily="18" charset="0"/>
              </a:rPr>
              <a:t>We further discussed some variants of the PGNN query</a:t>
            </a:r>
          </a:p>
          <a:p>
            <a:pPr algn="just"/>
            <a:r>
              <a:rPr lang="en-US" altLang="zh-CN" sz="2400" dirty="0">
                <a:latin typeface="Times New Roman" pitchFamily="18" charset="0"/>
              </a:rPr>
              <a:t>We demonstrated through extensive experiments the efficiency and effectiveness of our proposed pruning methods as well as query processing approaches, in terms of wall clock time and speed-up ratio compared with linear scan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341438"/>
            <a:ext cx="7931150" cy="244792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altLang="zh-CN" sz="4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Probabilistic </a:t>
            </a:r>
            <a:r>
              <a:rPr lang="en-US" altLang="zh-CN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Group Nearest </a:t>
            </a:r>
            <a:r>
              <a:rPr lang="en-US" altLang="zh-CN" sz="4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Neighbor Queries in </a:t>
            </a:r>
            <a:r>
              <a:rPr lang="en-US" altLang="zh-CN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Uncertain </a:t>
            </a:r>
            <a:r>
              <a:rPr lang="en-US" altLang="zh-CN" sz="4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Databases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4038600"/>
            <a:ext cx="65532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latin typeface="Times New Roman" pitchFamily="18" charset="0"/>
              </a:rPr>
              <a:t>In </a:t>
            </a:r>
            <a:r>
              <a:rPr lang="en-US" sz="2000" i="1" dirty="0" smtClean="0">
                <a:latin typeface="Times New Roman" pitchFamily="18" charset="0"/>
              </a:rPr>
              <a:t>IEEE Trans. on Knowledge and </a:t>
            </a:r>
            <a:r>
              <a:rPr lang="en-US" sz="2000" i="1" smtClean="0">
                <a:latin typeface="Times New Roman" pitchFamily="18" charset="0"/>
              </a:rPr>
              <a:t>Data Engineering</a:t>
            </a:r>
            <a:r>
              <a:rPr lang="en-US" sz="2000" smtClean="0">
                <a:latin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</a:rPr>
              <a:t>(</a:t>
            </a:r>
            <a:r>
              <a:rPr lang="en-US" sz="2000" i="1" dirty="0" smtClean="0">
                <a:latin typeface="Times New Roman" pitchFamily="18" charset="0"/>
              </a:rPr>
              <a:t>TKDE</a:t>
            </a:r>
            <a:r>
              <a:rPr lang="en-US" sz="2000" dirty="0" smtClean="0">
                <a:latin typeface="Times New Roman" pitchFamily="18" charset="0"/>
              </a:rPr>
              <a:t>)</a:t>
            </a:r>
            <a:r>
              <a:rPr lang="en-US" altLang="zh-CN" sz="2200" dirty="0" smtClean="0">
                <a:latin typeface="Times New Roman" pitchFamily="18" charset="0"/>
                <a:ea typeface="宋体" pitchFamily="2" charset="-122"/>
              </a:rPr>
              <a:t>, 2008</a:t>
            </a:r>
          </a:p>
        </p:txBody>
      </p:sp>
      <p:sp>
        <p:nvSpPr>
          <p:cNvPr id="36868" name="Rectangle 3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020F3-82AC-47BE-A048-2B968DEF6272}" type="slidenum">
              <a:rPr lang="en-US" altLang="zh-CN"/>
              <a:pPr/>
              <a:t>5</a:t>
            </a:fld>
            <a:endParaRPr lang="en-US" altLang="zh-CN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Times New Roman" pitchFamily="18" charset="0"/>
              </a:rPr>
              <a:t>Group Nearest Neighbor Query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1828800"/>
          </a:xfrm>
        </p:spPr>
        <p:txBody>
          <a:bodyPr/>
          <a:lstStyle/>
          <a:p>
            <a:r>
              <a:rPr lang="en-US" altLang="zh-CN" sz="2600">
                <a:latin typeface="Times New Roman" pitchFamily="18" charset="0"/>
              </a:rPr>
              <a:t>Group Nearest Neighbor (GNN) Search [ICDE04]</a:t>
            </a:r>
          </a:p>
          <a:p>
            <a:pPr lvl="1" algn="just"/>
            <a:r>
              <a:rPr lang="en-US" altLang="zh-CN" sz="2400">
                <a:latin typeface="Times New Roman" pitchFamily="18" charset="0"/>
              </a:rPr>
              <a:t>Given a database </a:t>
            </a:r>
            <a:r>
              <a:rPr lang="en-US" altLang="zh-CN" sz="2400" i="1">
                <a:latin typeface="Times New Roman" pitchFamily="18" charset="0"/>
              </a:rPr>
              <a:t>D</a:t>
            </a:r>
            <a:r>
              <a:rPr lang="en-US" altLang="zh-CN" sz="2400">
                <a:latin typeface="Times New Roman" pitchFamily="18" charset="0"/>
              </a:rPr>
              <a:t> and</a:t>
            </a:r>
            <a:r>
              <a:rPr lang="en-US" altLang="zh-CN" sz="2400" i="1">
                <a:latin typeface="Times New Roman" pitchFamily="18" charset="0"/>
              </a:rPr>
              <a:t> </a:t>
            </a:r>
            <a:r>
              <a:rPr lang="en-US" altLang="zh-CN" sz="2400">
                <a:latin typeface="Times New Roman" pitchFamily="18" charset="0"/>
              </a:rPr>
              <a:t>a set </a:t>
            </a:r>
            <a:r>
              <a:rPr lang="en-US" altLang="zh-CN" sz="2400" i="1">
                <a:latin typeface="Times New Roman" pitchFamily="18" charset="0"/>
              </a:rPr>
              <a:t>Q</a:t>
            </a:r>
            <a:r>
              <a:rPr lang="en-US" altLang="zh-CN" sz="2400">
                <a:latin typeface="Times New Roman" pitchFamily="18" charset="0"/>
              </a:rPr>
              <a:t> of query objects </a:t>
            </a:r>
            <a:r>
              <a:rPr lang="en-US" altLang="zh-CN" sz="2400" i="1">
                <a:latin typeface="Times New Roman" pitchFamily="18" charset="0"/>
              </a:rPr>
              <a:t>q</a:t>
            </a:r>
            <a:r>
              <a:rPr lang="en-US" altLang="zh-CN" sz="2400" baseline="-25000">
                <a:latin typeface="Times New Roman" pitchFamily="18" charset="0"/>
              </a:rPr>
              <a:t>1</a:t>
            </a:r>
            <a:r>
              <a:rPr lang="en-US" altLang="zh-CN" sz="2400">
                <a:latin typeface="Times New Roman" pitchFamily="18" charset="0"/>
              </a:rPr>
              <a:t>, </a:t>
            </a:r>
            <a:r>
              <a:rPr lang="en-US" altLang="zh-CN" sz="2400" i="1">
                <a:latin typeface="Times New Roman" pitchFamily="18" charset="0"/>
              </a:rPr>
              <a:t>q</a:t>
            </a:r>
            <a:r>
              <a:rPr lang="en-US" altLang="zh-CN" sz="2400" baseline="-25000">
                <a:latin typeface="Times New Roman" pitchFamily="18" charset="0"/>
              </a:rPr>
              <a:t>2</a:t>
            </a:r>
            <a:r>
              <a:rPr lang="en-US" altLang="zh-CN" sz="2400">
                <a:latin typeface="Times New Roman" pitchFamily="18" charset="0"/>
              </a:rPr>
              <a:t>, …, and </a:t>
            </a:r>
            <a:r>
              <a:rPr lang="en-US" altLang="zh-CN" sz="2400" i="1">
                <a:latin typeface="Times New Roman" pitchFamily="18" charset="0"/>
              </a:rPr>
              <a:t>q</a:t>
            </a:r>
            <a:r>
              <a:rPr lang="en-US" altLang="zh-CN" sz="2400" i="1" baseline="-25000">
                <a:latin typeface="Times New Roman" pitchFamily="18" charset="0"/>
              </a:rPr>
              <a:t>n</a:t>
            </a:r>
            <a:r>
              <a:rPr lang="en-US" altLang="zh-CN" sz="2400">
                <a:latin typeface="Times New Roman" pitchFamily="18" charset="0"/>
              </a:rPr>
              <a:t>, a GNN query retrieves an object </a:t>
            </a:r>
            <a:r>
              <a:rPr lang="en-US" altLang="zh-CN" sz="2400" i="1">
                <a:latin typeface="Times New Roman" pitchFamily="18" charset="0"/>
              </a:rPr>
              <a:t>o</a:t>
            </a:r>
            <a:r>
              <a:rPr lang="en-US" altLang="zh-CN" sz="2400">
                <a:latin typeface="Times New Roman" pitchFamily="18" charset="0"/>
                <a:sym typeface="Symbol" pitchFamily="18" charset="2"/>
              </a:rPr>
              <a:t> </a:t>
            </a:r>
            <a:r>
              <a:rPr lang="en-US" altLang="zh-CN" sz="2400" i="1">
                <a:latin typeface="Times New Roman" pitchFamily="18" charset="0"/>
                <a:sym typeface="Symbol" pitchFamily="18" charset="2"/>
              </a:rPr>
              <a:t>D</a:t>
            </a:r>
            <a:r>
              <a:rPr lang="en-US" altLang="zh-CN" sz="2400">
                <a:latin typeface="Times New Roman" pitchFamily="18" charset="0"/>
                <a:sym typeface="Symbol" pitchFamily="18" charset="2"/>
              </a:rPr>
              <a:t> that has the smallest </a:t>
            </a:r>
            <a:r>
              <a:rPr lang="en-US" altLang="zh-CN" sz="2400" i="1">
                <a:latin typeface="Times New Roman" pitchFamily="18" charset="0"/>
                <a:sym typeface="Symbol" pitchFamily="18" charset="2"/>
              </a:rPr>
              <a:t>summed distance</a:t>
            </a:r>
            <a:r>
              <a:rPr lang="en-US" altLang="zh-CN" sz="2400">
                <a:latin typeface="Times New Roman" pitchFamily="18" charset="0"/>
                <a:sym typeface="Symbol" pitchFamily="18" charset="2"/>
              </a:rPr>
              <a:t> to </a:t>
            </a:r>
            <a:r>
              <a:rPr lang="en-US" altLang="zh-CN" sz="2400" i="1">
                <a:latin typeface="Times New Roman" pitchFamily="18" charset="0"/>
                <a:sym typeface="Symbol" pitchFamily="18" charset="2"/>
              </a:rPr>
              <a:t>Q</a:t>
            </a:r>
            <a:r>
              <a:rPr lang="en-US" altLang="zh-CN" sz="2400">
                <a:latin typeface="Times New Roman" pitchFamily="18" charset="0"/>
                <a:sym typeface="Symbol" pitchFamily="18" charset="2"/>
              </a:rPr>
              <a:t>, i.e. </a:t>
            </a:r>
            <a:r>
              <a:rPr lang="en-US" altLang="zh-CN" sz="2400" i="1" baseline="-25000">
                <a:latin typeface="Times New Roman" pitchFamily="18" charset="0"/>
                <a:sym typeface="Symbol" pitchFamily="18" charset="2"/>
              </a:rPr>
              <a:t>i</a:t>
            </a:r>
            <a:r>
              <a:rPr lang="en-US" altLang="zh-CN" sz="2400" baseline="-25000">
                <a:latin typeface="Times New Roman" pitchFamily="18" charset="0"/>
                <a:sym typeface="Symbol" pitchFamily="18" charset="2"/>
              </a:rPr>
              <a:t>=1~</a:t>
            </a:r>
            <a:r>
              <a:rPr lang="en-US" altLang="zh-CN" sz="2400" i="1" baseline="-25000">
                <a:latin typeface="Times New Roman" pitchFamily="18" charset="0"/>
                <a:sym typeface="Symbol" pitchFamily="18" charset="2"/>
              </a:rPr>
              <a:t>n</a:t>
            </a:r>
            <a:r>
              <a:rPr lang="en-US" altLang="zh-CN" sz="240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altLang="zh-CN" sz="2400" i="1">
                <a:latin typeface="Times New Roman" pitchFamily="18" charset="0"/>
                <a:sym typeface="Symbol" pitchFamily="18" charset="2"/>
              </a:rPr>
              <a:t>dist</a:t>
            </a:r>
            <a:r>
              <a:rPr lang="en-US" altLang="zh-CN" sz="2400">
                <a:latin typeface="Times New Roman" pitchFamily="18" charset="0"/>
                <a:sym typeface="Symbol" pitchFamily="18" charset="2"/>
              </a:rPr>
              <a:t>(</a:t>
            </a:r>
            <a:r>
              <a:rPr lang="en-US" altLang="zh-CN" sz="2400" i="1">
                <a:latin typeface="Times New Roman" pitchFamily="18" charset="0"/>
                <a:sym typeface="Symbol" pitchFamily="18" charset="2"/>
              </a:rPr>
              <a:t>q</a:t>
            </a:r>
            <a:r>
              <a:rPr lang="en-US" altLang="zh-CN" sz="2400" i="1" baseline="-25000">
                <a:latin typeface="Times New Roman" pitchFamily="18" charset="0"/>
                <a:sym typeface="Symbol" pitchFamily="18" charset="2"/>
              </a:rPr>
              <a:t>i</a:t>
            </a:r>
            <a:r>
              <a:rPr lang="en-US" altLang="zh-CN" sz="2400">
                <a:latin typeface="Times New Roman" pitchFamily="18" charset="0"/>
                <a:sym typeface="Symbol" pitchFamily="18" charset="2"/>
              </a:rPr>
              <a:t>, </a:t>
            </a:r>
            <a:r>
              <a:rPr lang="en-US" altLang="zh-CN" sz="2400" i="1">
                <a:latin typeface="Times New Roman" pitchFamily="18" charset="0"/>
                <a:sym typeface="Symbol" pitchFamily="18" charset="2"/>
              </a:rPr>
              <a:t>o</a:t>
            </a:r>
            <a:r>
              <a:rPr lang="en-US" altLang="zh-CN" sz="2400">
                <a:latin typeface="Times New Roman" pitchFamily="18" charset="0"/>
                <a:sym typeface="Symbol" pitchFamily="18" charset="2"/>
              </a:rPr>
              <a:t>)</a:t>
            </a:r>
          </a:p>
        </p:txBody>
      </p:sp>
      <p:graphicFrame>
        <p:nvGraphicFramePr>
          <p:cNvPr id="6148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066800" y="3429000"/>
          <a:ext cx="3911600" cy="238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5" name="Microsoft Drawing 1.01" r:id="rId4" imgW="3911760" imgH="2384280" progId="MSDraw.1.01">
                  <p:embed/>
                </p:oleObj>
              </mc:Choice>
              <mc:Fallback>
                <p:oleObj name="Microsoft Drawing 1.01" r:id="rId4" imgW="3911760" imgH="238428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429000"/>
                        <a:ext cx="3911600" cy="2384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Line 7"/>
          <p:cNvSpPr>
            <a:spLocks noChangeShapeType="1"/>
          </p:cNvSpPr>
          <p:nvPr/>
        </p:nvSpPr>
        <p:spPr bwMode="auto">
          <a:xfrm flipV="1">
            <a:off x="3276600" y="4419600"/>
            <a:ext cx="2438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2667000" y="4191000"/>
            <a:ext cx="3048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3200400" y="4038600"/>
            <a:ext cx="2514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5791200" y="3733800"/>
            <a:ext cx="2514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zh-CN" sz="2400" i="1">
                <a:latin typeface="Times New Roman" pitchFamily="18" charset="0"/>
              </a:rPr>
              <a:t>find a data object o that minimizes</a:t>
            </a:r>
          </a:p>
          <a:p>
            <a:pPr algn="ctr"/>
            <a:r>
              <a:rPr lang="en-US" altLang="zh-CN" sz="2400">
                <a:latin typeface="Times New Roman" pitchFamily="18" charset="0"/>
                <a:sym typeface="Symbol" pitchFamily="18" charset="2"/>
              </a:rPr>
              <a:t></a:t>
            </a:r>
            <a:r>
              <a:rPr lang="en-US" altLang="zh-CN" sz="2400" i="1" baseline="-25000">
                <a:latin typeface="Times New Roman" pitchFamily="18" charset="0"/>
                <a:sym typeface="Symbol" pitchFamily="18" charset="2"/>
              </a:rPr>
              <a:t>i</a:t>
            </a:r>
            <a:r>
              <a:rPr lang="en-US" altLang="zh-CN" sz="2400" baseline="-25000">
                <a:latin typeface="Times New Roman" pitchFamily="18" charset="0"/>
                <a:sym typeface="Symbol" pitchFamily="18" charset="2"/>
              </a:rPr>
              <a:t>=1~3</a:t>
            </a:r>
            <a:r>
              <a:rPr lang="en-US" altLang="zh-CN" sz="240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altLang="zh-CN" sz="2400" i="1">
                <a:latin typeface="Times New Roman" pitchFamily="18" charset="0"/>
                <a:sym typeface="Symbol" pitchFamily="18" charset="2"/>
              </a:rPr>
              <a:t>dist</a:t>
            </a:r>
            <a:r>
              <a:rPr lang="en-US" altLang="zh-CN" sz="2400">
                <a:latin typeface="Times New Roman" pitchFamily="18" charset="0"/>
                <a:sym typeface="Symbol" pitchFamily="18" charset="2"/>
              </a:rPr>
              <a:t>(</a:t>
            </a:r>
            <a:r>
              <a:rPr lang="en-US" altLang="zh-CN" sz="2400" i="1">
                <a:latin typeface="Times New Roman" pitchFamily="18" charset="0"/>
                <a:sym typeface="Symbol" pitchFamily="18" charset="2"/>
              </a:rPr>
              <a:t>q</a:t>
            </a:r>
            <a:r>
              <a:rPr lang="en-US" altLang="zh-CN" sz="2400" i="1" baseline="-25000">
                <a:latin typeface="Times New Roman" pitchFamily="18" charset="0"/>
                <a:sym typeface="Symbol" pitchFamily="18" charset="2"/>
              </a:rPr>
              <a:t>i</a:t>
            </a:r>
            <a:r>
              <a:rPr lang="en-US" altLang="zh-CN" sz="2400">
                <a:latin typeface="Times New Roman" pitchFamily="18" charset="0"/>
                <a:sym typeface="Symbol" pitchFamily="18" charset="2"/>
              </a:rPr>
              <a:t>, </a:t>
            </a:r>
            <a:r>
              <a:rPr lang="en-US" altLang="zh-CN" sz="2400" i="1">
                <a:latin typeface="Times New Roman" pitchFamily="18" charset="0"/>
                <a:sym typeface="Symbol" pitchFamily="18" charset="2"/>
              </a:rPr>
              <a:t>o</a:t>
            </a:r>
            <a:r>
              <a:rPr lang="en-US" altLang="zh-CN" sz="2400">
                <a:latin typeface="Times New Roman" pitchFamily="18" charset="0"/>
                <a:sym typeface="Symbol" pitchFamily="18" charset="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animBg="1"/>
      <p:bldP spid="6152" grpId="0" animBg="1"/>
      <p:bldP spid="6153" grpId="0" animBg="1"/>
      <p:bldP spid="61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78C7-C697-47CB-9E8B-ADB2FA31E47A}" type="slidenum">
              <a:rPr lang="en-US" altLang="zh-CN"/>
              <a:pPr/>
              <a:t>6</a:t>
            </a:fld>
            <a:endParaRPr lang="en-US" altLang="zh-CN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pitchFamily="18" charset="0"/>
              </a:rPr>
              <a:t>An Example of GNN Query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419600" cy="4530725"/>
          </a:xfrm>
        </p:spPr>
        <p:txBody>
          <a:bodyPr/>
          <a:lstStyle/>
          <a:p>
            <a:pPr algn="just"/>
            <a:r>
              <a:rPr lang="en-US" altLang="zh-CN" sz="2600">
                <a:latin typeface="Times New Roman" pitchFamily="18" charset="0"/>
              </a:rPr>
              <a:t>In a city, there are many restaurants</a:t>
            </a:r>
          </a:p>
          <a:p>
            <a:pPr algn="just"/>
            <a:r>
              <a:rPr lang="en-US" altLang="zh-CN" sz="2600">
                <a:latin typeface="Times New Roman" pitchFamily="18" charset="0"/>
              </a:rPr>
              <a:t>Three people want to have lunch together at a restaurant</a:t>
            </a:r>
          </a:p>
          <a:p>
            <a:pPr algn="just"/>
            <a:r>
              <a:rPr lang="en-US" altLang="zh-CN" sz="2600">
                <a:latin typeface="Times New Roman" pitchFamily="18" charset="0"/>
              </a:rPr>
              <a:t>Problem: </a:t>
            </a:r>
          </a:p>
          <a:p>
            <a:pPr lvl="1" algn="just"/>
            <a:r>
              <a:rPr lang="en-US" altLang="zh-CN" sz="2400">
                <a:latin typeface="Times New Roman" pitchFamily="18" charset="0"/>
              </a:rPr>
              <a:t>To find a restaurant in the city that minimizes its total distances to these 3 people</a:t>
            </a:r>
          </a:p>
          <a:p>
            <a:pPr lvl="1" algn="just"/>
            <a:endParaRPr lang="en-US" altLang="zh-CN" sz="2400">
              <a:latin typeface="Times New Roman" pitchFamily="18" charset="0"/>
            </a:endParaRPr>
          </a:p>
        </p:txBody>
      </p:sp>
      <p:graphicFrame>
        <p:nvGraphicFramePr>
          <p:cNvPr id="43012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5145088" y="1817688"/>
          <a:ext cx="3424237" cy="334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9" name="Microsoft Drawing 1.01" r:id="rId3" imgW="4140360" imgH="4038480" progId="MSDraw.1.01">
                  <p:embed/>
                </p:oleObj>
              </mc:Choice>
              <mc:Fallback>
                <p:oleObj name="Microsoft Drawing 1.01" r:id="rId3" imgW="4140360" imgH="403848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5088" y="1817688"/>
                        <a:ext cx="3424237" cy="334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4" name="Line 6"/>
          <p:cNvSpPr>
            <a:spLocks noChangeShapeType="1"/>
          </p:cNvSpPr>
          <p:nvPr/>
        </p:nvSpPr>
        <p:spPr bwMode="auto">
          <a:xfrm flipV="1">
            <a:off x="6810375" y="3573463"/>
            <a:ext cx="47625" cy="285750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15" name="Line 7"/>
          <p:cNvSpPr>
            <a:spLocks noChangeShapeType="1"/>
          </p:cNvSpPr>
          <p:nvPr/>
        </p:nvSpPr>
        <p:spPr bwMode="auto">
          <a:xfrm flipH="1" flipV="1">
            <a:off x="6054725" y="3768725"/>
            <a:ext cx="642938" cy="157163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16" name="Line 8"/>
          <p:cNvSpPr>
            <a:spLocks noChangeShapeType="1"/>
          </p:cNvSpPr>
          <p:nvPr/>
        </p:nvSpPr>
        <p:spPr bwMode="auto">
          <a:xfrm flipH="1" flipV="1">
            <a:off x="6805613" y="4057650"/>
            <a:ext cx="87312" cy="514350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17" name="Oval 9"/>
          <p:cNvSpPr>
            <a:spLocks noChangeArrowheads="1"/>
          </p:cNvSpPr>
          <p:nvPr/>
        </p:nvSpPr>
        <p:spPr bwMode="auto">
          <a:xfrm>
            <a:off x="6681788" y="3857625"/>
            <a:ext cx="222250" cy="20955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4" grpId="0" animBg="1"/>
      <p:bldP spid="43015" grpId="0" animBg="1"/>
      <p:bldP spid="43016" grpId="0" animBg="1"/>
      <p:bldP spid="430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9E586-A347-4738-8FCA-B9622E4DCFE6}" type="slidenum">
              <a:rPr lang="en-US" altLang="zh-CN"/>
              <a:pPr/>
              <a:t>7</a:t>
            </a:fld>
            <a:endParaRPr lang="en-US" altLang="zh-CN"/>
          </a:p>
        </p:txBody>
      </p:sp>
      <p:sp>
        <p:nvSpPr>
          <p:cNvPr id="3789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pitchFamily="18" charset="0"/>
              </a:rPr>
              <a:t>Other GNN Applications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5105400" cy="4530725"/>
          </a:xfrm>
        </p:spPr>
        <p:txBody>
          <a:bodyPr/>
          <a:lstStyle/>
          <a:p>
            <a:pPr algn="just"/>
            <a:r>
              <a:rPr lang="en-US" altLang="zh-CN" sz="2800" dirty="0">
                <a:latin typeface="Times New Roman" pitchFamily="18" charset="0"/>
              </a:rPr>
              <a:t>Image Retrieval</a:t>
            </a:r>
          </a:p>
          <a:p>
            <a:pPr lvl="1" algn="just"/>
            <a:r>
              <a:rPr lang="en-US" altLang="zh-CN" sz="2400" dirty="0">
                <a:latin typeface="Times New Roman" pitchFamily="18" charset="0"/>
              </a:rPr>
              <a:t>Find an image in the database that is similar to a group of user-specified query images</a:t>
            </a:r>
          </a:p>
          <a:p>
            <a:pPr algn="just"/>
            <a:r>
              <a:rPr lang="en-US" altLang="zh-CN" sz="2800" dirty="0">
                <a:latin typeface="Times New Roman" pitchFamily="18" charset="0"/>
              </a:rPr>
              <a:t>Geographic information system</a:t>
            </a:r>
          </a:p>
          <a:p>
            <a:pPr algn="just"/>
            <a:r>
              <a:rPr lang="en-US" altLang="zh-CN" sz="2800" dirty="0">
                <a:latin typeface="Times New Roman" pitchFamily="18" charset="0"/>
              </a:rPr>
              <a:t>Mobile computing applications</a:t>
            </a:r>
          </a:p>
          <a:p>
            <a:pPr algn="just"/>
            <a:endParaRPr lang="en-US" altLang="zh-CN" sz="2800" dirty="0">
              <a:latin typeface="Times New Roman" pitchFamily="18" charset="0"/>
            </a:endParaRPr>
          </a:p>
        </p:txBody>
      </p:sp>
      <p:graphicFrame>
        <p:nvGraphicFramePr>
          <p:cNvPr id="37895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5562600" y="2527300"/>
          <a:ext cx="3302000" cy="201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3" name="Microsoft Drawing 1.01" r:id="rId3" imgW="3911760" imgH="2384280" progId="MSDraw.1.01">
                  <p:embed/>
                </p:oleObj>
              </mc:Choice>
              <mc:Fallback>
                <p:oleObj name="Microsoft Drawing 1.01" r:id="rId3" imgW="3911760" imgH="238428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527300"/>
                        <a:ext cx="3302000" cy="201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E997F-4D4B-4793-80DC-3DA0F7D63DCF}" type="slidenum">
              <a:rPr lang="en-US" altLang="zh-CN"/>
              <a:pPr/>
              <a:t>8</a:t>
            </a:fld>
            <a:endParaRPr lang="en-US" altLang="zh-CN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pitchFamily="18" charset="0"/>
              </a:rPr>
              <a:t>Data Uncertainty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sz="2600">
                <a:latin typeface="Times New Roman" pitchFamily="18" charset="0"/>
              </a:rPr>
              <a:t>In many applications, real-world data are usually uncertain and imprecise</a:t>
            </a:r>
          </a:p>
          <a:p>
            <a:pPr lvl="1" algn="just">
              <a:lnSpc>
                <a:spcPct val="90000"/>
              </a:lnSpc>
            </a:pPr>
            <a:r>
              <a:rPr lang="en-US" sz="2200">
                <a:latin typeface="Times New Roman" pitchFamily="18" charset="0"/>
              </a:rPr>
              <a:t>Image database</a:t>
            </a:r>
          </a:p>
          <a:p>
            <a:pPr lvl="2" algn="just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Noises in image features</a:t>
            </a:r>
          </a:p>
          <a:p>
            <a:pPr lvl="1" algn="just">
              <a:lnSpc>
                <a:spcPct val="90000"/>
              </a:lnSpc>
            </a:pPr>
            <a:r>
              <a:rPr lang="en-US" sz="2200">
                <a:latin typeface="Times New Roman" pitchFamily="18" charset="0"/>
              </a:rPr>
              <a:t>Location-based services (LBS)</a:t>
            </a:r>
          </a:p>
          <a:p>
            <a:pPr lvl="2" algn="just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Measurement errors (GPS, RFID, etc.)</a:t>
            </a:r>
          </a:p>
          <a:p>
            <a:pPr lvl="2" algn="just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Trajectory data of mobile users are blurred for the sake of privacy preserving</a:t>
            </a:r>
          </a:p>
          <a:p>
            <a:pPr lvl="1" algn="just">
              <a:lnSpc>
                <a:spcPct val="90000"/>
              </a:lnSpc>
            </a:pPr>
            <a:r>
              <a:rPr lang="en-US" sz="2200">
                <a:latin typeface="Times New Roman" pitchFamily="18" charset="0"/>
              </a:rPr>
              <a:t>Sensor networks</a:t>
            </a:r>
          </a:p>
          <a:p>
            <a:pPr lvl="2" algn="just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Sensory data inherently contain noises due to the environmental factor, network latency, or fluctuation of battery power</a:t>
            </a:r>
          </a:p>
          <a:p>
            <a:pPr lvl="1" algn="just">
              <a:lnSpc>
                <a:spcPct val="90000"/>
              </a:lnSpc>
            </a:pPr>
            <a:r>
              <a:rPr lang="en-US" sz="2200">
                <a:latin typeface="Times New Roman" pitchFamily="18" charset="0"/>
              </a:rPr>
              <a:t>…</a:t>
            </a:r>
            <a:endParaRPr lang="en-US" altLang="zh-CN" sz="22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F662-C157-410B-AB32-4853223BB2EE}" type="slidenum">
              <a:rPr lang="en-US" altLang="zh-CN"/>
              <a:pPr/>
              <a:t>9</a:t>
            </a:fld>
            <a:endParaRPr lang="en-US" altLang="zh-CN"/>
          </a:p>
        </p:txBody>
      </p:sp>
      <p:sp>
        <p:nvSpPr>
          <p:cNvPr id="46104" name="Oval 24"/>
          <p:cNvSpPr>
            <a:spLocks noChangeArrowheads="1"/>
          </p:cNvSpPr>
          <p:nvPr/>
        </p:nvSpPr>
        <p:spPr bwMode="auto">
          <a:xfrm>
            <a:off x="7756525" y="2328863"/>
            <a:ext cx="152400" cy="152400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05" name="Oval 25"/>
          <p:cNvSpPr>
            <a:spLocks noChangeArrowheads="1"/>
          </p:cNvSpPr>
          <p:nvPr/>
        </p:nvSpPr>
        <p:spPr bwMode="auto">
          <a:xfrm>
            <a:off x="7813675" y="3613150"/>
            <a:ext cx="152400" cy="152400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06" name="Oval 26"/>
          <p:cNvSpPr>
            <a:spLocks noChangeArrowheads="1"/>
          </p:cNvSpPr>
          <p:nvPr/>
        </p:nvSpPr>
        <p:spPr bwMode="auto">
          <a:xfrm>
            <a:off x="5684838" y="3486150"/>
            <a:ext cx="152400" cy="152400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07" name="Oval 27"/>
          <p:cNvSpPr>
            <a:spLocks noChangeArrowheads="1"/>
          </p:cNvSpPr>
          <p:nvPr/>
        </p:nvSpPr>
        <p:spPr bwMode="auto">
          <a:xfrm>
            <a:off x="4908550" y="3959225"/>
            <a:ext cx="152400" cy="152400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08" name="Oval 28"/>
          <p:cNvSpPr>
            <a:spLocks noChangeArrowheads="1"/>
          </p:cNvSpPr>
          <p:nvPr/>
        </p:nvSpPr>
        <p:spPr bwMode="auto">
          <a:xfrm>
            <a:off x="4214813" y="2154238"/>
            <a:ext cx="152400" cy="152400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Oval 12"/>
          <p:cNvSpPr>
            <a:spLocks noChangeArrowheads="1"/>
          </p:cNvSpPr>
          <p:nvPr/>
        </p:nvSpPr>
        <p:spPr bwMode="auto">
          <a:xfrm>
            <a:off x="5867400" y="1828800"/>
            <a:ext cx="152400" cy="152400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Oval 14"/>
          <p:cNvSpPr>
            <a:spLocks noChangeArrowheads="1"/>
          </p:cNvSpPr>
          <p:nvPr/>
        </p:nvSpPr>
        <p:spPr bwMode="auto">
          <a:xfrm>
            <a:off x="7467600" y="2057400"/>
            <a:ext cx="685800" cy="685800"/>
          </a:xfrm>
          <a:prstGeom prst="ellipse">
            <a:avLst/>
          </a:prstGeom>
          <a:gradFill rotWithShape="1">
            <a:gsLst>
              <a:gs pos="0">
                <a:srgbClr val="3333FF"/>
              </a:gs>
              <a:gs pos="100000">
                <a:srgbClr val="CCECFF"/>
              </a:gs>
            </a:gsLst>
            <a:path path="rect">
              <a:fillToRect r="100000" b="100000"/>
            </a:path>
          </a:gradFill>
          <a:ln w="9525">
            <a:solidFill>
              <a:srgbClr val="0000FF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pitchFamily="18" charset="0"/>
              </a:rPr>
              <a:t>Data Uncertainty (cont.)</a:t>
            </a:r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1066800" y="4038600"/>
            <a:ext cx="1676400" cy="1447800"/>
          </a:xfrm>
          <a:prstGeom prst="can">
            <a:avLst>
              <a:gd name="adj" fmla="val 25000"/>
            </a:avLst>
          </a:prstGeom>
          <a:solidFill>
            <a:srgbClr val="3333FF">
              <a:alpha val="9000"/>
            </a:srgbClr>
          </a:solidFill>
          <a:ln w="1587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685800" y="5486400"/>
            <a:ext cx="2579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uncertain database</a:t>
            </a:r>
          </a:p>
        </p:txBody>
      </p:sp>
      <p:sp>
        <p:nvSpPr>
          <p:cNvPr id="46089" name="AutoShape 9"/>
          <p:cNvSpPr>
            <a:spLocks noChangeArrowheads="1"/>
          </p:cNvSpPr>
          <p:nvPr/>
        </p:nvSpPr>
        <p:spPr bwMode="auto">
          <a:xfrm>
            <a:off x="3657600" y="1066800"/>
            <a:ext cx="4800600" cy="3352800"/>
          </a:xfrm>
          <a:prstGeom prst="wedgeRoundRectCallout">
            <a:avLst>
              <a:gd name="adj1" fmla="val -66005"/>
              <a:gd name="adj2" fmla="val 44602"/>
              <a:gd name="adj3" fmla="val 16667"/>
            </a:avLst>
          </a:prstGeom>
          <a:noFill/>
          <a:ln w="19050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4724400" y="2514600"/>
            <a:ext cx="2571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b="1" i="1">
                <a:solidFill>
                  <a:srgbClr val="3333FF"/>
                </a:solidFill>
                <a:latin typeface="Times New Roman" pitchFamily="18" charset="0"/>
              </a:rPr>
              <a:t>uncertainty region UR</a:t>
            </a:r>
            <a:r>
              <a:rPr lang="en-US" altLang="zh-CN" b="1">
                <a:solidFill>
                  <a:srgbClr val="3333FF"/>
                </a:solidFill>
                <a:latin typeface="Times New Roman" pitchFamily="18" charset="0"/>
              </a:rPr>
              <a:t>(</a:t>
            </a:r>
            <a:r>
              <a:rPr lang="en-US" altLang="zh-CN" b="1" i="1">
                <a:solidFill>
                  <a:srgbClr val="3333FF"/>
                </a:solidFill>
                <a:latin typeface="Times New Roman" pitchFamily="18" charset="0"/>
              </a:rPr>
              <a:t>o</a:t>
            </a:r>
            <a:r>
              <a:rPr lang="en-US" altLang="zh-CN" b="1">
                <a:solidFill>
                  <a:srgbClr val="3333FF"/>
                </a:solidFill>
                <a:latin typeface="Times New Roman" pitchFamily="18" charset="0"/>
              </a:rPr>
              <a:t>)</a:t>
            </a:r>
            <a:endParaRPr lang="en-US" altLang="zh-CN" b="1" i="1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46093" name="Oval 13"/>
          <p:cNvSpPr>
            <a:spLocks noChangeArrowheads="1"/>
          </p:cNvSpPr>
          <p:nvPr/>
        </p:nvSpPr>
        <p:spPr bwMode="auto">
          <a:xfrm>
            <a:off x="5419725" y="1371600"/>
            <a:ext cx="1066800" cy="1066800"/>
          </a:xfrm>
          <a:prstGeom prst="ellipse">
            <a:avLst/>
          </a:prstGeom>
          <a:gradFill rotWithShape="1">
            <a:gsLst>
              <a:gs pos="0">
                <a:srgbClr val="3333FF"/>
              </a:gs>
              <a:gs pos="100000">
                <a:srgbClr val="CCE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Oval 15"/>
          <p:cNvSpPr>
            <a:spLocks noChangeArrowheads="1"/>
          </p:cNvSpPr>
          <p:nvPr/>
        </p:nvSpPr>
        <p:spPr bwMode="auto">
          <a:xfrm>
            <a:off x="5486400" y="3276600"/>
            <a:ext cx="533400" cy="533400"/>
          </a:xfrm>
          <a:prstGeom prst="ellipse">
            <a:avLst/>
          </a:prstGeom>
          <a:gradFill rotWithShape="1">
            <a:gsLst>
              <a:gs pos="0">
                <a:srgbClr val="CCECFF"/>
              </a:gs>
              <a:gs pos="100000">
                <a:srgbClr val="3333FF"/>
              </a:gs>
            </a:gsLst>
            <a:lin ang="18900000" scaled="1"/>
          </a:gradFill>
          <a:ln w="9525">
            <a:solidFill>
              <a:srgbClr val="0000FF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Oval 16"/>
          <p:cNvSpPr>
            <a:spLocks noChangeArrowheads="1"/>
          </p:cNvSpPr>
          <p:nvPr/>
        </p:nvSpPr>
        <p:spPr bwMode="auto">
          <a:xfrm>
            <a:off x="3886200" y="1828800"/>
            <a:ext cx="762000" cy="762000"/>
          </a:xfrm>
          <a:prstGeom prst="ellipse">
            <a:avLst/>
          </a:prstGeom>
          <a:gradFill rotWithShape="1">
            <a:gsLst>
              <a:gs pos="0">
                <a:srgbClr val="3333FF"/>
              </a:gs>
              <a:gs pos="100000">
                <a:srgbClr val="CCECFF"/>
              </a:gs>
            </a:gsLst>
            <a:lin ang="0" scaled="1"/>
          </a:gradFill>
          <a:ln w="9525">
            <a:solidFill>
              <a:srgbClr val="0000FF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V="1">
            <a:off x="6477000" y="1524000"/>
            <a:ext cx="533400" cy="15240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6858000" y="1066800"/>
            <a:ext cx="1155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b="1" i="1">
                <a:solidFill>
                  <a:srgbClr val="3333FF"/>
                </a:solidFill>
                <a:latin typeface="Times New Roman" pitchFamily="18" charset="0"/>
              </a:rPr>
              <a:t>uncertain </a:t>
            </a:r>
          </a:p>
          <a:p>
            <a:r>
              <a:rPr lang="en-US" altLang="zh-CN" b="1" i="1">
                <a:solidFill>
                  <a:srgbClr val="3333FF"/>
                </a:solidFill>
                <a:latin typeface="Times New Roman" pitchFamily="18" charset="0"/>
              </a:rPr>
              <a:t>  object o</a:t>
            </a:r>
          </a:p>
        </p:txBody>
      </p:sp>
      <p:sp>
        <p:nvSpPr>
          <p:cNvPr id="46099" name="Oval 19"/>
          <p:cNvSpPr>
            <a:spLocks noChangeArrowheads="1"/>
          </p:cNvSpPr>
          <p:nvPr/>
        </p:nvSpPr>
        <p:spPr bwMode="auto">
          <a:xfrm>
            <a:off x="7696200" y="3505200"/>
            <a:ext cx="346075" cy="365125"/>
          </a:xfrm>
          <a:prstGeom prst="ellipse">
            <a:avLst/>
          </a:prstGeom>
          <a:gradFill rotWithShape="1">
            <a:gsLst>
              <a:gs pos="0">
                <a:srgbClr val="3333FF"/>
              </a:gs>
              <a:gs pos="100000">
                <a:srgbClr val="CCECFF"/>
              </a:gs>
            </a:gsLst>
            <a:lin ang="2700000" scaled="1"/>
          </a:gradFill>
          <a:ln w="9525">
            <a:solidFill>
              <a:srgbClr val="0000FF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00" name="Oval 20"/>
          <p:cNvSpPr>
            <a:spLocks noChangeArrowheads="1"/>
          </p:cNvSpPr>
          <p:nvPr/>
        </p:nvSpPr>
        <p:spPr bwMode="auto">
          <a:xfrm>
            <a:off x="4648200" y="3657600"/>
            <a:ext cx="684213" cy="649288"/>
          </a:xfrm>
          <a:prstGeom prst="ellipse">
            <a:avLst/>
          </a:prstGeom>
          <a:gradFill rotWithShape="1">
            <a:gsLst>
              <a:gs pos="0">
                <a:srgbClr val="3333FF"/>
              </a:gs>
              <a:gs pos="100000">
                <a:srgbClr val="CCE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01" name="AutoShape 21"/>
          <p:cNvSpPr>
            <a:spLocks noChangeArrowheads="1"/>
          </p:cNvSpPr>
          <p:nvPr/>
        </p:nvSpPr>
        <p:spPr bwMode="auto">
          <a:xfrm>
            <a:off x="1066800" y="1295400"/>
            <a:ext cx="1676400" cy="1447800"/>
          </a:xfrm>
          <a:prstGeom prst="can">
            <a:avLst>
              <a:gd name="adj" fmla="val 25000"/>
            </a:avLst>
          </a:prstGeom>
          <a:solidFill>
            <a:srgbClr val="C0C0C0">
              <a:alpha val="14000"/>
            </a:srgbClr>
          </a:solidFill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02" name="Text Box 22"/>
          <p:cNvSpPr txBox="1">
            <a:spLocks noChangeArrowheads="1"/>
          </p:cNvSpPr>
          <p:nvPr/>
        </p:nvSpPr>
        <p:spPr bwMode="auto">
          <a:xfrm>
            <a:off x="609600" y="2743200"/>
            <a:ext cx="267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traditional database</a:t>
            </a:r>
          </a:p>
        </p:txBody>
      </p:sp>
      <p:sp>
        <p:nvSpPr>
          <p:cNvPr id="46103" name="AutoShape 23"/>
          <p:cNvSpPr>
            <a:spLocks noChangeArrowheads="1"/>
          </p:cNvSpPr>
          <p:nvPr/>
        </p:nvSpPr>
        <p:spPr bwMode="auto">
          <a:xfrm>
            <a:off x="1600200" y="3352800"/>
            <a:ext cx="457200" cy="533400"/>
          </a:xfrm>
          <a:prstGeom prst="downArrow">
            <a:avLst>
              <a:gd name="adj1" fmla="val 50000"/>
              <a:gd name="adj2" fmla="val 29167"/>
            </a:avLst>
          </a:prstGeom>
          <a:gradFill rotWithShape="1">
            <a:gsLst>
              <a:gs pos="0">
                <a:srgbClr val="EAEAEA"/>
              </a:gs>
              <a:gs pos="100000">
                <a:srgbClr val="66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4" grpId="0" animBg="1"/>
      <p:bldP spid="46084" grpId="0" animBg="1"/>
      <p:bldP spid="46086" grpId="0"/>
      <p:bldP spid="46089" grpId="0" animBg="1"/>
      <p:bldP spid="46091" grpId="0"/>
      <p:bldP spid="46093" grpId="0" animBg="1"/>
      <p:bldP spid="46095" grpId="0" animBg="1"/>
      <p:bldP spid="46096" grpId="0" animBg="1"/>
      <p:bldP spid="46097" grpId="0" animBg="1"/>
      <p:bldP spid="46098" grpId="0"/>
      <p:bldP spid="46099" grpId="0" animBg="1"/>
      <p:bldP spid="46100" grpId="0" animBg="1"/>
      <p:bldP spid="46103" grpId="0" animBg="1"/>
    </p:bld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3891</TotalTime>
  <Words>1639</Words>
  <Application>Microsoft Office PowerPoint</Application>
  <PresentationFormat>On-screen Show (4:3)</PresentationFormat>
  <Paragraphs>219</Paragraphs>
  <Slides>34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4" baseType="lpstr">
      <vt:lpstr>宋体</vt:lpstr>
      <vt:lpstr>Arial</vt:lpstr>
      <vt:lpstr>Calibri</vt:lpstr>
      <vt:lpstr>Garamond</vt:lpstr>
      <vt:lpstr>Symbol</vt:lpstr>
      <vt:lpstr>Tahoma</vt:lpstr>
      <vt:lpstr>Times New Roman</vt:lpstr>
      <vt:lpstr>Wingdings</vt:lpstr>
      <vt:lpstr>Edge</vt:lpstr>
      <vt:lpstr>Microsoft Drawing 1.01</vt:lpstr>
      <vt:lpstr>PowerPoint Presentation</vt:lpstr>
      <vt:lpstr>Objectives</vt:lpstr>
      <vt:lpstr>Recall: Probabilistic Query Types</vt:lpstr>
      <vt:lpstr>Probabilistic Group Nearest Neighbor Queries in Uncertain Databases</vt:lpstr>
      <vt:lpstr>Group Nearest Neighbor Query</vt:lpstr>
      <vt:lpstr>An Example of GNN Query</vt:lpstr>
      <vt:lpstr>Other GNN Applications</vt:lpstr>
      <vt:lpstr>Data Uncertainty</vt:lpstr>
      <vt:lpstr>Data Uncertainty (cont.)</vt:lpstr>
      <vt:lpstr>GNN in Uncertain Databases</vt:lpstr>
      <vt:lpstr>Motivation Example of PGNN</vt:lpstr>
      <vt:lpstr>Motivation Example of PGNN (cont'd)</vt:lpstr>
      <vt:lpstr>Contributions</vt:lpstr>
      <vt:lpstr>Introduction</vt:lpstr>
      <vt:lpstr>Definition of PGNN Problem</vt:lpstr>
      <vt:lpstr>Computation of PGNN Answers</vt:lpstr>
      <vt:lpstr>Two Pruning Techniques</vt:lpstr>
      <vt:lpstr>Spatial Pruning</vt:lpstr>
      <vt:lpstr>Spatial Pruning (cont'd)</vt:lpstr>
      <vt:lpstr>Derivation of Distance Bounds</vt:lpstr>
      <vt:lpstr>Derivation of Distance Bounds (cont'd)</vt:lpstr>
      <vt:lpstr>Probabilistic Pruning</vt:lpstr>
      <vt:lpstr>Probabilistic Pruning (cont'd)</vt:lpstr>
      <vt:lpstr>Probabilistic Pruning (cont'd)</vt:lpstr>
      <vt:lpstr>PGNN Query Processing</vt:lpstr>
      <vt:lpstr>PGNN Query Processing (cont'd)</vt:lpstr>
      <vt:lpstr>PGNN Query Procedure</vt:lpstr>
      <vt:lpstr>Variants of PGNN Query</vt:lpstr>
      <vt:lpstr>Variants of PGNN Query (cont'd)</vt:lpstr>
      <vt:lpstr>Variants of PGNN Query (cont'd)</vt:lpstr>
      <vt:lpstr>Experimental Evaluation</vt:lpstr>
      <vt:lpstr>Query Performance vs. b</vt:lpstr>
      <vt:lpstr>Scalability Test on Data Size |D|</vt:lpstr>
      <vt:lpstr>Summary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Uncertain Data Management</dc:title>
  <dc:creator>xlian</dc:creator>
  <cp:lastModifiedBy>Lian, Xiang</cp:lastModifiedBy>
  <cp:revision>198</cp:revision>
  <dcterms:created xsi:type="dcterms:W3CDTF">2006-08-16T00:00:00Z</dcterms:created>
  <dcterms:modified xsi:type="dcterms:W3CDTF">2017-09-21T14:03:29Z</dcterms:modified>
</cp:coreProperties>
</file>