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310" r:id="rId4"/>
    <p:sldId id="311" r:id="rId5"/>
    <p:sldId id="334" r:id="rId6"/>
    <p:sldId id="339" r:id="rId7"/>
    <p:sldId id="335" r:id="rId8"/>
    <p:sldId id="336" r:id="rId9"/>
    <p:sldId id="337" r:id="rId10"/>
    <p:sldId id="313" r:id="rId11"/>
    <p:sldId id="333" r:id="rId12"/>
    <p:sldId id="338" r:id="rId13"/>
    <p:sldId id="314" r:id="rId14"/>
    <p:sldId id="315" r:id="rId15"/>
    <p:sldId id="327" r:id="rId16"/>
    <p:sldId id="318" r:id="rId17"/>
    <p:sldId id="329" r:id="rId18"/>
    <p:sldId id="328" r:id="rId19"/>
    <p:sldId id="320" r:id="rId20"/>
    <p:sldId id="321" r:id="rId21"/>
    <p:sldId id="322" r:id="rId22"/>
    <p:sldId id="330" r:id="rId23"/>
    <p:sldId id="331" r:id="rId24"/>
    <p:sldId id="332" r:id="rId25"/>
    <p:sldId id="323" r:id="rId26"/>
    <p:sldId id="324" r:id="rId27"/>
    <p:sldId id="32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230" autoAdjust="0"/>
  </p:normalViewPr>
  <p:slideViewPr>
    <p:cSldViewPr>
      <p:cViewPr varScale="1">
        <p:scale>
          <a:sx n="105" d="100"/>
          <a:sy n="105" d="100"/>
        </p:scale>
        <p:origin x="332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6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7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CN" dirty="0" smtClean="0">
              <a:latin typeface="Times New Roman" pitchFamily="18" charset="0"/>
              <a:sym typeface="Symbol" pitchFamily="18" charset="2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CN" sz="2200" dirty="0" smtClean="0">
                <a:latin typeface="Times New Roman" pitchFamily="18" charset="0"/>
              </a:rPr>
              <a:t>an uncertain database </a:t>
            </a:r>
            <a:r>
              <a:rPr lang="en-US" altLang="zh-CN" sz="2200" i="1" dirty="0" smtClean="0">
                <a:latin typeface="Times New Roman" pitchFamily="18" charset="0"/>
              </a:rPr>
              <a:t>D</a:t>
            </a:r>
            <a:r>
              <a:rPr lang="en-US" altLang="zh-CN" sz="2200" dirty="0" smtClean="0">
                <a:latin typeface="Times New Roman" pitchFamily="18" charset="0"/>
              </a:rPr>
              <a:t> </a:t>
            </a: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CN" sz="2200" dirty="0" smtClean="0">
                <a:latin typeface="Times New Roman" pitchFamily="18" charset="0"/>
              </a:rPr>
              <a:t>a query object </a:t>
            </a:r>
            <a:r>
              <a:rPr lang="en-US" altLang="zh-CN" sz="2200" i="1" dirty="0" smtClean="0">
                <a:latin typeface="Times New Roman" pitchFamily="18" charset="0"/>
              </a:rPr>
              <a:t>q</a:t>
            </a:r>
            <a:r>
              <a:rPr lang="en-US" altLang="zh-CN" sz="2200" dirty="0" smtClean="0">
                <a:latin typeface="Times New Roman" pitchFamily="18" charset="0"/>
              </a:rPr>
              <a:t>, and </a:t>
            </a: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CN" sz="2200" dirty="0" smtClean="0">
                <a:latin typeface="Times New Roman" pitchFamily="18" charset="0"/>
              </a:rPr>
              <a:t>a probabilistic threshold 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</a:t>
            </a:r>
            <a:r>
              <a:rPr lang="en-US" altLang="zh-CN" sz="2200" i="1" dirty="0" smtClean="0">
                <a:latin typeface="Times New Roman" pitchFamily="18" charset="0"/>
                <a:sym typeface="Symbol" pitchFamily="18" charset="2"/>
              </a:rPr>
              <a:t> 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altLang="zh-CN" sz="2200" dirty="0" smtClean="0">
                <a:latin typeface="Times New Roman" pitchFamily="18" charset="0"/>
              </a:rPr>
              <a:t>(0, 1]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 </a:t>
            </a: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To retrieve uncertain</a:t>
            </a:r>
            <a:r>
              <a:rPr lang="en-US" altLang="zh-CN" sz="2200" dirty="0" smtClean="0">
                <a:latin typeface="Times New Roman" pitchFamily="18" charset="0"/>
              </a:rPr>
              <a:t> objects </a:t>
            </a:r>
            <a:r>
              <a:rPr lang="en-US" altLang="zh-CN" sz="2200" i="1" dirty="0" smtClean="0">
                <a:latin typeface="Times New Roman" pitchFamily="18" charset="0"/>
              </a:rPr>
              <a:t>o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 </a:t>
            </a:r>
            <a:r>
              <a:rPr lang="en-US" altLang="zh-CN" sz="2200" i="1" dirty="0" smtClean="0">
                <a:latin typeface="Times New Roman" pitchFamily="18" charset="0"/>
              </a:rPr>
              <a:t>D</a:t>
            </a:r>
            <a:r>
              <a:rPr lang="en-US" altLang="zh-CN" sz="2200" dirty="0" smtClean="0">
                <a:latin typeface="Times New Roman" pitchFamily="18" charset="0"/>
              </a:rPr>
              <a:t> that are RNNs of </a:t>
            </a:r>
            <a:r>
              <a:rPr lang="en-US" altLang="zh-CN" sz="2200" i="1" dirty="0" smtClean="0">
                <a:latin typeface="Times New Roman" pitchFamily="18" charset="0"/>
              </a:rPr>
              <a:t>q</a:t>
            </a:r>
            <a:r>
              <a:rPr lang="en-US" altLang="zh-CN" sz="2200" dirty="0" smtClean="0">
                <a:latin typeface="Times New Roman" pitchFamily="18" charset="0"/>
              </a:rPr>
              <a:t> with probabilities </a:t>
            </a:r>
            <a:r>
              <a:rPr lang="en-US" altLang="zh-CN" sz="2200" i="1" dirty="0" smtClean="0">
                <a:latin typeface="Times New Roman" pitchFamily="18" charset="0"/>
              </a:rPr>
              <a:t>P</a:t>
            </a:r>
            <a:r>
              <a:rPr lang="en-US" altLang="zh-CN" sz="2200" i="1" baseline="-25000" dirty="0" smtClean="0">
                <a:latin typeface="Times New Roman" pitchFamily="18" charset="0"/>
              </a:rPr>
              <a:t>PRNN</a:t>
            </a:r>
            <a:r>
              <a:rPr lang="en-US" altLang="zh-CN" sz="2200" dirty="0" smtClean="0">
                <a:latin typeface="Times New Roman" pitchFamily="18" charset="0"/>
              </a:rPr>
              <a:t>(</a:t>
            </a:r>
            <a:r>
              <a:rPr lang="en-US" altLang="zh-CN" sz="2200" i="1" dirty="0" smtClean="0">
                <a:latin typeface="Times New Roman" pitchFamily="18" charset="0"/>
              </a:rPr>
              <a:t>q</a:t>
            </a:r>
            <a:r>
              <a:rPr lang="en-US" altLang="zh-CN" sz="2200" dirty="0" smtClean="0">
                <a:latin typeface="Times New Roman" pitchFamily="18" charset="0"/>
              </a:rPr>
              <a:t>, </a:t>
            </a:r>
            <a:r>
              <a:rPr lang="en-US" altLang="zh-CN" sz="2200" i="1" dirty="0" smtClean="0">
                <a:latin typeface="Times New Roman" pitchFamily="18" charset="0"/>
              </a:rPr>
              <a:t>o</a:t>
            </a:r>
            <a:r>
              <a:rPr lang="en-US" altLang="zh-CN" sz="2200" dirty="0" smtClean="0">
                <a:latin typeface="Times New Roman" pitchFamily="18" charset="0"/>
              </a:rPr>
              <a:t>) greater than or equal to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</a:t>
            </a:r>
            <a:r>
              <a:rPr lang="en-US" altLang="zh-CN" sz="2200" i="1" dirty="0" smtClean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altLang="zh-CN" sz="2200" dirty="0" smtClean="0">
                <a:latin typeface="Times New Roman" pitchFamily="18" charset="0"/>
                <a:sym typeface="Symbol" pitchFamily="18" charset="2"/>
              </a:rPr>
              <a:t>, that is,</a:t>
            </a: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0"/>
              </a:spcBef>
            </a:pPr>
            <a:endParaRPr lang="en-US" altLang="zh-CN" dirty="0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endParaRPr lang="en-US" altLang="zh-CN" dirty="0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endParaRPr lang="en-US" altLang="zh-CN" dirty="0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 where </a:t>
            </a:r>
            <a:r>
              <a:rPr lang="en-US" altLang="zh-CN" i="1" dirty="0" smtClean="0">
                <a:latin typeface="Times New Roman" pitchFamily="18" charset="0"/>
                <a:sym typeface="Symbol" pitchFamily="18" charset="2"/>
              </a:rPr>
              <a:t>r</a:t>
            </a:r>
            <a:r>
              <a:rPr lang="en-US" altLang="zh-CN" baseline="-25000" dirty="0" smtClean="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 and </a:t>
            </a:r>
            <a:r>
              <a:rPr lang="en-US" altLang="zh-CN" i="1" dirty="0" smtClean="0">
                <a:latin typeface="Times New Roman" pitchFamily="18" charset="0"/>
                <a:sym typeface="Symbol" pitchFamily="18" charset="2"/>
              </a:rPr>
              <a:t>r</a:t>
            </a:r>
            <a:r>
              <a:rPr lang="en-US" altLang="zh-CN" baseline="-25000" dirty="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 are min and max distances from </a:t>
            </a:r>
            <a:r>
              <a:rPr lang="en-US" altLang="zh-CN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 to </a:t>
            </a:r>
            <a:r>
              <a:rPr lang="en-US" altLang="zh-CN" i="1" dirty="0" smtClean="0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dirty="0" smtClean="0">
                <a:latin typeface="Times New Roman" pitchFamily="18" charset="0"/>
                <a:sym typeface="Symbol" pitchFamily="18" charset="2"/>
              </a:rPr>
              <a:t>, respectively</a:t>
            </a:r>
            <a:endParaRPr lang="en-US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846762-98E7-4344-8393-EC626C63C5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9327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2009-2-25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Thesis Proposal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27617A0-3F9E-4A43-ABD6-C23CDADE62A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wmf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2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33.wmf"/><Relationship Id="rId3" Type="http://schemas.openxmlformats.org/officeDocument/2006/relationships/image" Target="../media/image36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wmf"/><Relationship Id="rId9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Data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5: Probabilistic Query Answering (3)</a:t>
            </a: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8244BE-8AE2-465D-8EA4-177364DB59DA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Probabilistic Reverse Nearest Neighbor Query (PRNN)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495800" cy="4530725"/>
          </a:xfrm>
        </p:spPr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Due to the accuracy of positioning devices (e.g. GPS) or their movement, the reported positions of ships are imprecise</a:t>
            </a:r>
          </a:p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Therefore, it is important to answer RNN queries over uncertain data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effectively 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and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 efficiently</a:t>
            </a:r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8" name="Rectangle 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102"/>
          <p:cNvGraphicFramePr>
            <a:graphicFrameLocks noChangeAspect="1"/>
          </p:cNvGraphicFramePr>
          <p:nvPr/>
        </p:nvGraphicFramePr>
        <p:xfrm>
          <a:off x="5070475" y="1492250"/>
          <a:ext cx="3856038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3" name="Microsoft Drawing 1.01" r:id="rId3" imgW="4267200" imgH="4541838" progId="MSDraw.1.01">
                  <p:embed/>
                </p:oleObj>
              </mc:Choice>
              <mc:Fallback>
                <p:oleObj name="Microsoft Drawing 1.01" r:id="rId3" imgW="4267200" imgH="4541838" progId="MSDraw.1.01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1492250"/>
                        <a:ext cx="3856038" cy="410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9" name="Picture 9" descr="MCj04099850000[1]"/>
          <p:cNvPicPr preferRelativeResize="0"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3276600"/>
            <a:ext cx="6858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MCj0410345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25146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MCj0410345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2800" y="32004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 descr="MCj0410345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29400" y="38862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MCj0410345000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38800" y="41148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6AE39-869B-4158-A051-EDFCAF3BF16A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Other Application of PRNN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Mixed-reality game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Each player tend to shoot his/her nearest neighbor 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 query player needs to monitor those players (RNNs) who have himself/herself as their nearest neighbors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Due to movement of players, positions of players can be imprecise and uncertain, and RNN is conducted on uncertain objects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5105400" y="1752600"/>
          <a:ext cx="3736975" cy="3570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2" name="Microsoft Drawing 1.01" r:id="rId3" imgW="6894360" imgH="6589800" progId="MSDraw.1.01">
                  <p:embed/>
                </p:oleObj>
              </mc:Choice>
              <mc:Fallback>
                <p:oleObj name="Microsoft Drawing 1.01" r:id="rId3" imgW="6894360" imgH="658980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752600"/>
                        <a:ext cx="3736975" cy="35709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CEBD-57E9-4642-B3D6-1BF3A3159F72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</a:rPr>
              <a:t>RNN Queries in Uncertain Databases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0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1524000"/>
          <a:ext cx="3810000" cy="375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0" name="Microsoft Drawing 1.01" r:id="rId3" imgW="4032360" imgH="3971880" progId="MSDraw.1.01">
                  <p:embed/>
                </p:oleObj>
              </mc:Choice>
              <mc:Fallback>
                <p:oleObj name="Microsoft Drawing 1.01" r:id="rId3" imgW="4032360" imgH="39718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24000"/>
                        <a:ext cx="3810000" cy="375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33400" y="1528763"/>
          <a:ext cx="3810000" cy="375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1" name="Microsoft Drawing 1.01" r:id="rId5" imgW="4032360" imgH="3971880" progId="MSDraw.1.01">
                  <p:embed/>
                </p:oleObj>
              </mc:Choice>
              <mc:Fallback>
                <p:oleObj name="Microsoft Drawing 1.01" r:id="rId5" imgW="4032360" imgH="397188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8763"/>
                        <a:ext cx="3810000" cy="375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PRNN Definition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Probabilistic Reverse Nearest Neighbor (PRNN) Queries </a:t>
            </a:r>
          </a:p>
          <a:p>
            <a:pPr lvl="1" algn="just" eaLnBrk="1" hangingPunct="1">
              <a:lnSpc>
                <a:spcPct val="90000"/>
              </a:lnSpc>
            </a:pPr>
            <a:endParaRPr lang="en-US" altLang="zh-CN" smtClean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lvl="1" algn="just" eaLnBrk="1" hangingPunct="1">
              <a:lnSpc>
                <a:spcPct val="90000"/>
              </a:lnSpc>
            </a:pPr>
            <a:endParaRPr lang="en-US" altLang="zh-CN" smtClean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lvl="1" algn="just" eaLnBrk="1" hangingPunct="1">
              <a:lnSpc>
                <a:spcPct val="90000"/>
              </a:lnSpc>
            </a:pPr>
            <a:endParaRPr lang="en-US" altLang="zh-CN" smtClean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  <a:p>
            <a:pPr lvl="1" algn="just" eaLnBrk="1" hangingPunct="1">
              <a:lnSpc>
                <a:spcPct val="90000"/>
              </a:lnSpc>
            </a:pPr>
            <a:endParaRPr lang="en-US" altLang="zh-CN" smtClean="0">
              <a:latin typeface="Times New Roman" pitchFamily="18" charset="0"/>
              <a:ea typeface="宋体" pitchFamily="2" charset="-122"/>
              <a:sym typeface="Symbol" pitchFamily="18" charset="2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398F4-23FD-401E-8A51-E0F050B94DD1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grpSp>
        <p:nvGrpSpPr>
          <p:cNvPr id="2" name="Group 3"/>
          <p:cNvGrpSpPr/>
          <p:nvPr/>
        </p:nvGrpSpPr>
        <p:grpSpPr>
          <a:xfrm>
            <a:off x="1219200" y="4900885"/>
            <a:ext cx="6827838" cy="1768475"/>
            <a:chOff x="1219200" y="3352800"/>
            <a:chExt cx="6827838" cy="176847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219200" y="3352800"/>
              <a:ext cx="6827838" cy="1768475"/>
              <a:chOff x="768" y="2160"/>
              <a:chExt cx="4301" cy="1114"/>
            </a:xfrm>
          </p:grpSpPr>
          <p:pic>
            <p:nvPicPr>
              <p:cNvPr id="45061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/>
              </a:blip>
              <a:srcRect/>
              <a:stretch>
                <a:fillRect/>
              </a:stretch>
            </p:blipFill>
            <p:spPr bwMode="auto">
              <a:xfrm>
                <a:off x="768" y="2160"/>
                <a:ext cx="4301" cy="93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</p:pic>
          <p:pic>
            <p:nvPicPr>
              <p:cNvPr id="45062" name="Picture 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/>
              </a:blip>
              <a:srcRect/>
              <a:stretch>
                <a:fillRect/>
              </a:stretch>
            </p:blipFill>
            <p:spPr bwMode="auto">
              <a:xfrm>
                <a:off x="768" y="3072"/>
                <a:ext cx="288" cy="20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</p:pic>
        </p:grpSp>
        <p:sp>
          <p:nvSpPr>
            <p:cNvPr id="45066" name="Rectangle 10"/>
            <p:cNvSpPr>
              <a:spLocks noChangeArrowheads="1"/>
            </p:cNvSpPr>
            <p:nvPr/>
          </p:nvSpPr>
          <p:spPr bwMode="auto">
            <a:xfrm>
              <a:off x="1219200" y="3679825"/>
              <a:ext cx="4876800" cy="358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676400" y="4811713"/>
              <a:ext cx="6370638" cy="3095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aphicFrame>
        <p:nvGraphicFramePr>
          <p:cNvPr id="6146" name="Object 598"/>
          <p:cNvGraphicFramePr>
            <a:graphicFrameLocks noChangeAspect="1"/>
          </p:cNvGraphicFramePr>
          <p:nvPr/>
        </p:nvGraphicFramePr>
        <p:xfrm>
          <a:off x="2798763" y="2143125"/>
          <a:ext cx="3106737" cy="258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7" name="Microsoft Drawing 1.01" r:id="rId6" imgW="2921040" imgH="2425680" progId="MSDraw.1.01">
                  <p:embed/>
                </p:oleObj>
              </mc:Choice>
              <mc:Fallback>
                <p:oleObj name="Microsoft Drawing 1.01" r:id="rId6" imgW="2921040" imgH="2425680" progId="MSDraw.1.01">
                  <p:embed/>
                  <p:pic>
                    <p:nvPicPr>
                      <p:cNvPr id="0" name="Object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2143125"/>
                        <a:ext cx="3106737" cy="2581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219200" y="4881563"/>
            <a:ext cx="6827838" cy="1755775"/>
          </a:xfrm>
          <a:prstGeom prst="rect">
            <a:avLst/>
          </a:prstGeom>
          <a:noFill/>
          <a:ln w="285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209800" y="5630863"/>
            <a:ext cx="1981200" cy="685800"/>
          </a:xfrm>
          <a:prstGeom prst="rect">
            <a:avLst/>
          </a:prstGeom>
          <a:solidFill>
            <a:srgbClr val="FF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4343400" y="5630863"/>
            <a:ext cx="3124200" cy="685800"/>
          </a:xfrm>
          <a:prstGeom prst="rect">
            <a:avLst/>
          </a:prstGeom>
          <a:solidFill>
            <a:srgbClr val="0000FF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animBg="1"/>
      <p:bldP spid="450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A Straightforward Method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For every uncertain object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in the database </a:t>
            </a:r>
            <a:endParaRPr lang="en-US" altLang="zh-CN" sz="2600" i="1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Sequentially scan all the objects in the database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Calculate the PRNN probability,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200" i="1" baseline="-25000" smtClean="0">
                <a:latin typeface="Times New Roman" pitchFamily="18" charset="0"/>
                <a:ea typeface="宋体" pitchFamily="2" charset="-122"/>
              </a:rPr>
              <a:t>PRNN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), that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is an RNN of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endParaRPr lang="en-US" altLang="zh-CN" sz="2200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If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200" i="1" baseline="-25000" smtClean="0">
                <a:latin typeface="Times New Roman" pitchFamily="18" charset="0"/>
                <a:ea typeface="宋体" pitchFamily="2" charset="-122"/>
              </a:rPr>
              <a:t>PRNN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is greater than or equal to probabilistic threshold </a:t>
            </a:r>
            <a:r>
              <a:rPr lang="en-US" altLang="zh-CN" sz="2200" i="1" smtClean="0">
                <a:latin typeface="Symbol" pitchFamily="18" charset="2"/>
                <a:ea typeface="宋体" pitchFamily="2" charset="-122"/>
                <a:sym typeface="Symbol" pitchFamily="18" charset="2"/>
              </a:rPr>
              <a:t>a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, then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 is the answer; otherwise,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 is discarded</a:t>
            </a:r>
          </a:p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Analysis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Complexity: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 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N</a:t>
            </a:r>
            <a:r>
              <a:rPr lang="en-US" altLang="zh-CN" sz="2200" baseline="300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2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), where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N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 is the database size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The computation of probability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200" i="1" baseline="-25000" smtClean="0">
                <a:latin typeface="Times New Roman" pitchFamily="18" charset="0"/>
                <a:ea typeface="宋体" pitchFamily="2" charset="-122"/>
              </a:rPr>
              <a:t>PRNN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 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 is very costly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E1C650-51E6-467F-8FAE-7F3B93B68470}" type="slidenum">
              <a:rPr lang="en-US" altLang="zh-CN" smtClean="0">
                <a:ea typeface="宋体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48FF6-712E-446D-B450-7264B177B678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</a:rPr>
              <a:t>Pruning Techniques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2800">
                <a:latin typeface="Times New Roman" pitchFamily="18" charset="0"/>
              </a:rPr>
              <a:t>Geometric Pruning (GP)</a:t>
            </a:r>
          </a:p>
          <a:p>
            <a:pPr lvl="1" algn="just"/>
            <a:r>
              <a:rPr lang="en-US" altLang="zh-CN">
                <a:latin typeface="Times New Roman" pitchFamily="18" charset="0"/>
              </a:rPr>
              <a:t>GP</a:t>
            </a:r>
            <a:r>
              <a:rPr lang="en-US" altLang="zh-CN" baseline="-25000">
                <a:latin typeface="Times New Roman" pitchFamily="18" charset="0"/>
              </a:rPr>
              <a:t>0</a:t>
            </a:r>
            <a:r>
              <a:rPr lang="en-US" altLang="zh-CN">
                <a:latin typeface="Times New Roman" pitchFamily="18" charset="0"/>
              </a:rPr>
              <a:t> method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The object distribution in the uncertainty region can be either known or unknown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Prune those data objects that definitely cannot be RNN of </a:t>
            </a:r>
            <a:r>
              <a:rPr lang="en-US" altLang="zh-CN" i="1">
                <a:latin typeface="Times New Roman" pitchFamily="18" charset="0"/>
              </a:rPr>
              <a:t>q</a:t>
            </a:r>
            <a:endParaRPr lang="en-US" altLang="zh-CN">
              <a:latin typeface="Times New Roman" pitchFamily="18" charset="0"/>
            </a:endParaRPr>
          </a:p>
          <a:p>
            <a:pPr lvl="1" algn="just"/>
            <a:r>
              <a:rPr lang="en-US" altLang="zh-CN">
                <a:latin typeface="Times New Roman" pitchFamily="18" charset="0"/>
              </a:rPr>
              <a:t>GP</a:t>
            </a:r>
            <a:r>
              <a:rPr lang="en-US" altLang="zh-CN" i="1" baseline="-25000">
                <a:latin typeface="Symbol" pitchFamily="18" charset="2"/>
              </a:rPr>
              <a:t>b</a:t>
            </a:r>
            <a:r>
              <a:rPr lang="en-US" altLang="zh-CN">
                <a:latin typeface="Times New Roman" pitchFamily="18" charset="0"/>
              </a:rPr>
              <a:t> method (</a:t>
            </a:r>
            <a:r>
              <a:rPr lang="en-US" altLang="zh-CN" i="1">
                <a:latin typeface="Symbol" pitchFamily="18" charset="2"/>
              </a:rPr>
              <a:t>b</a:t>
            </a:r>
            <a:r>
              <a:rPr lang="en-US" altLang="zh-CN">
                <a:latin typeface="Symbol" pitchFamily="18" charset="2"/>
              </a:rPr>
              <a:t> 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 (0, 1])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The object distribution in uncertainty region is known and the pre-computation is allowed</a:t>
            </a:r>
          </a:p>
          <a:p>
            <a:pPr lvl="2" algn="just"/>
            <a:r>
              <a:rPr lang="en-US" altLang="zh-CN">
                <a:latin typeface="Times New Roman" pitchFamily="18" charset="0"/>
              </a:rPr>
              <a:t>Prune those objects with the PRNN probability smaller than </a:t>
            </a:r>
            <a:r>
              <a:rPr lang="en-US" altLang="zh-CN" i="1">
                <a:latin typeface="Symbol" pitchFamily="18" charset="2"/>
                <a:sym typeface="Symbol" pitchFamily="18" charset="2"/>
              </a:rPr>
              <a:t>b</a:t>
            </a:r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Heuristics of GP</a:t>
            </a:r>
            <a:r>
              <a:rPr lang="en-US" altLang="zh-CN" baseline="-25000" smtClean="0">
                <a:latin typeface="Times New Roman" pitchFamily="18" charset="0"/>
                <a:ea typeface="宋体" pitchFamily="2" charset="-122"/>
              </a:rPr>
              <a:t>0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Method</a:t>
            </a:r>
            <a:endParaRPr lang="en-US" altLang="zh-CN" baseline="-250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Data objects always reside within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uncertainty regions</a:t>
            </a:r>
            <a:endParaRPr lang="en-US" altLang="zh-CN" sz="26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973EE-D8BD-4D2E-82EA-18EB7A0AF850}" type="slidenum">
              <a:rPr lang="en-US" altLang="zh-CN" smtClean="0">
                <a:ea typeface="宋体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zh-CN" smtClean="0">
              <a:ea typeface="宋体" pitchFamily="2" charset="-122"/>
            </a:endParaRPr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0" y="1366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0" name="Object 583"/>
          <p:cNvGraphicFramePr>
            <a:graphicFrameLocks noChangeAspect="1"/>
          </p:cNvGraphicFramePr>
          <p:nvPr/>
        </p:nvGraphicFramePr>
        <p:xfrm>
          <a:off x="1757363" y="1989138"/>
          <a:ext cx="4802187" cy="418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1" name="Microsoft Drawing 1.01" r:id="rId3" imgW="5016600" imgH="4375080" progId="MSDraw.1.01">
                  <p:embed/>
                </p:oleObj>
              </mc:Choice>
              <mc:Fallback>
                <p:oleObj name="Microsoft Drawing 1.01" r:id="rId3" imgW="5016600" imgH="4375080" progId="MSDraw.1.01">
                  <p:embed/>
                  <p:pic>
                    <p:nvPicPr>
                      <p:cNvPr id="0" name="Object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1989138"/>
                        <a:ext cx="4802187" cy="418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Freeform 6"/>
          <p:cNvSpPr>
            <a:spLocks/>
          </p:cNvSpPr>
          <p:nvPr/>
        </p:nvSpPr>
        <p:spPr bwMode="auto">
          <a:xfrm>
            <a:off x="1785938" y="1968500"/>
            <a:ext cx="4816475" cy="4230688"/>
          </a:xfrm>
          <a:custGeom>
            <a:avLst/>
            <a:gdLst>
              <a:gd name="T0" fmla="*/ 0 w 3034"/>
              <a:gd name="T1" fmla="*/ 2147483647 h 2665"/>
              <a:gd name="T2" fmla="*/ 25201561 w 3034"/>
              <a:gd name="T3" fmla="*/ 2147483647 h 2665"/>
              <a:gd name="T4" fmla="*/ 2147483647 w 3034"/>
              <a:gd name="T5" fmla="*/ 2147483647 h 2665"/>
              <a:gd name="T6" fmla="*/ 2147483647 w 3034"/>
              <a:gd name="T7" fmla="*/ 0 h 2665"/>
              <a:gd name="T8" fmla="*/ 25201561 w 3034"/>
              <a:gd name="T9" fmla="*/ 2147483647 h 26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4"/>
              <a:gd name="T16" fmla="*/ 0 h 2665"/>
              <a:gd name="T17" fmla="*/ 3034 w 3034"/>
              <a:gd name="T18" fmla="*/ 2665 h 26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4" h="2665">
                <a:moveTo>
                  <a:pt x="0" y="1762"/>
                </a:moveTo>
                <a:lnTo>
                  <a:pt x="10" y="2665"/>
                </a:lnTo>
                <a:lnTo>
                  <a:pt x="3034" y="2665"/>
                </a:lnTo>
                <a:lnTo>
                  <a:pt x="3033" y="0"/>
                </a:lnTo>
                <a:lnTo>
                  <a:pt x="10" y="1753"/>
                </a:lnTo>
              </a:path>
            </a:pathLst>
          </a:custGeom>
          <a:solidFill>
            <a:srgbClr val="C0C0C0">
              <a:alpha val="14902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Freeform 7"/>
          <p:cNvSpPr>
            <a:spLocks/>
          </p:cNvSpPr>
          <p:nvPr/>
        </p:nvSpPr>
        <p:spPr bwMode="auto">
          <a:xfrm>
            <a:off x="1817688" y="250825"/>
            <a:ext cx="4803775" cy="5894388"/>
          </a:xfrm>
          <a:custGeom>
            <a:avLst/>
            <a:gdLst>
              <a:gd name="T0" fmla="*/ 0 w 3019"/>
              <a:gd name="T1" fmla="*/ 2147483647 h 3692"/>
              <a:gd name="T2" fmla="*/ 0 w 3019"/>
              <a:gd name="T3" fmla="*/ 2147483647 h 3692"/>
              <a:gd name="T4" fmla="*/ 2147483647 w 3019"/>
              <a:gd name="T5" fmla="*/ 2147483647 h 3692"/>
              <a:gd name="T6" fmla="*/ 2147483647 w 3019"/>
              <a:gd name="T7" fmla="*/ 0 h 3692"/>
              <a:gd name="T8" fmla="*/ 0 w 3019"/>
              <a:gd name="T9" fmla="*/ 2147483647 h 36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19"/>
              <a:gd name="T16" fmla="*/ 0 h 3692"/>
              <a:gd name="T17" fmla="*/ 3019 w 3019"/>
              <a:gd name="T18" fmla="*/ 3692 h 36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19" h="3692">
                <a:moveTo>
                  <a:pt x="0" y="3303"/>
                </a:moveTo>
                <a:lnTo>
                  <a:pt x="0" y="3692"/>
                </a:lnTo>
                <a:lnTo>
                  <a:pt x="3012" y="3692"/>
                </a:lnTo>
                <a:lnTo>
                  <a:pt x="3019" y="0"/>
                </a:lnTo>
                <a:lnTo>
                  <a:pt x="0" y="3303"/>
                </a:lnTo>
                <a:close/>
              </a:path>
            </a:pathLst>
          </a:custGeom>
          <a:solidFill>
            <a:srgbClr val="C0C0C0">
              <a:alpha val="14902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6096000" y="35814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553200" y="2743200"/>
            <a:ext cx="2133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conservative pruning region</a:t>
            </a:r>
          </a:p>
          <a:p>
            <a:pPr algn="ctr"/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(CPR)</a:t>
            </a:r>
            <a:endParaRPr lang="en-US" altLang="zh-CN" sz="2000" b="1" i="1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D7B9-3D8B-45F6-898A-5A1C9E9B368C}" type="slidenum">
              <a:rPr lang="en-US" altLang="zh-CN"/>
              <a:pPr/>
              <a:t>17</a:t>
            </a:fld>
            <a:endParaRPr lang="en-US" altLang="zh-CN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258763" y="1317625"/>
          <a:ext cx="6446837" cy="477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Microsoft Drawing 1.01" r:id="rId3" imgW="6340320" imgH="4697280" progId="MSDraw.1.01">
                  <p:embed/>
                </p:oleObj>
              </mc:Choice>
              <mc:Fallback>
                <p:oleObj name="Microsoft Drawing 1.01" r:id="rId3" imgW="6340320" imgH="46972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3" y="1317625"/>
                        <a:ext cx="6446837" cy="477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</a:rPr>
              <a:t>Heuristics of GP</a:t>
            </a:r>
            <a:r>
              <a:rPr lang="en-US" altLang="zh-CN" sz="3800" baseline="-25000">
                <a:latin typeface="Times New Roman" pitchFamily="18" charset="0"/>
              </a:rPr>
              <a:t>0</a:t>
            </a:r>
            <a:r>
              <a:rPr lang="en-US" altLang="zh-CN" sz="3800">
                <a:latin typeface="Times New Roman" pitchFamily="18" charset="0"/>
              </a:rPr>
              <a:t> Method (cont.)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4567238" y="3200400"/>
            <a:ext cx="2138362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629400" y="2438400"/>
            <a:ext cx="2133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2000" b="1" i="1">
                <a:latin typeface="Times New Roman" pitchFamily="18" charset="0"/>
              </a:rPr>
              <a:t>no false dismissals are introduced with hypersphere approximation</a:t>
            </a: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V="1">
            <a:off x="6019800" y="35052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2545" name="Object 17"/>
          <p:cNvGraphicFramePr>
            <a:graphicFrameLocks noGrp="1" noChangeAspect="1"/>
          </p:cNvGraphicFramePr>
          <p:nvPr>
            <p:ph idx="1"/>
          </p:nvPr>
        </p:nvGraphicFramePr>
        <p:xfrm>
          <a:off x="273050" y="1328738"/>
          <a:ext cx="6418263" cy="471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Microsoft Drawing 1.01" r:id="rId5" imgW="6340320" imgH="4657680" progId="MSDraw.1.01">
                  <p:embed/>
                </p:oleObj>
              </mc:Choice>
              <mc:Fallback>
                <p:oleObj name="Microsoft Drawing 1.01" r:id="rId5" imgW="6340320" imgH="465768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1328738"/>
                        <a:ext cx="6418263" cy="471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1828800" y="5029200"/>
            <a:ext cx="127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latin typeface="Times New Roman" pitchFamily="18" charset="0"/>
              </a:rPr>
              <a:t>candidate 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/>
      <p:bldP spid="22536" grpId="0"/>
      <p:bldP spid="225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5F88-3C45-49E6-A863-FBCE7B87EA5F}" type="slidenum">
              <a:rPr lang="en-US" altLang="zh-CN"/>
              <a:pPr/>
              <a:t>18</a:t>
            </a:fld>
            <a:endParaRPr lang="en-US" altLang="zh-CN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>
                <a:latin typeface="Times New Roman" pitchFamily="18" charset="0"/>
              </a:rPr>
              <a:t>Conditions of GP</a:t>
            </a:r>
            <a:r>
              <a:rPr lang="en-US" altLang="zh-CN" sz="3800" baseline="-25000">
                <a:latin typeface="Times New Roman" pitchFamily="18" charset="0"/>
              </a:rPr>
              <a:t>0</a:t>
            </a:r>
            <a:r>
              <a:rPr lang="en-US" altLang="zh-CN" sz="3800">
                <a:latin typeface="Times New Roman" pitchFamily="18" charset="0"/>
              </a:rPr>
              <a:t> Method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230688" cy="4530725"/>
          </a:xfrm>
        </p:spPr>
        <p:txBody>
          <a:bodyPr/>
          <a:lstStyle/>
          <a:p>
            <a:pPr algn="just"/>
            <a:r>
              <a:rPr lang="en-US" altLang="zh-CN" sz="2600">
                <a:latin typeface="Times New Roman" pitchFamily="18" charset="0"/>
              </a:rPr>
              <a:t>Pruning Conditions</a:t>
            </a:r>
          </a:p>
          <a:p>
            <a:pPr lvl="1" algn="just"/>
            <a:r>
              <a:rPr lang="en-US" altLang="zh-CN" sz="2200" i="1">
                <a:latin typeface="Times New Roman" pitchFamily="18" charset="0"/>
              </a:rPr>
              <a:t>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q</a:t>
            </a:r>
            <a:r>
              <a:rPr lang="en-US" altLang="zh-CN" sz="2200">
                <a:latin typeface="Times New Roman" pitchFamily="18" charset="0"/>
              </a:rPr>
              <a:t>) - </a:t>
            </a:r>
            <a:r>
              <a:rPr lang="en-US" altLang="zh-CN" sz="2200" i="1">
                <a:latin typeface="Times New Roman" pitchFamily="18" charset="0"/>
              </a:rPr>
              <a:t>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C</a:t>
            </a:r>
            <a:r>
              <a:rPr lang="en-US" altLang="zh-CN" sz="2200" i="1" baseline="-25000">
                <a:latin typeface="Times New Roman" pitchFamily="18" charset="0"/>
              </a:rPr>
              <a:t>o</a:t>
            </a:r>
            <a:r>
              <a:rPr lang="en-US" altLang="zh-CN" sz="2200">
                <a:latin typeface="Times New Roman" pitchFamily="18" charset="0"/>
              </a:rPr>
              <a:t>) &gt; </a:t>
            </a:r>
            <a:r>
              <a:rPr lang="en-US" altLang="zh-CN" sz="2200" i="1">
                <a:latin typeface="Times New Roman" pitchFamily="18" charset="0"/>
              </a:rPr>
              <a:t>r</a:t>
            </a:r>
            <a:r>
              <a:rPr lang="en-US" altLang="zh-CN" sz="2200" i="1" baseline="-25000">
                <a:latin typeface="Times New Roman" pitchFamily="18" charset="0"/>
              </a:rPr>
              <a:t>o</a:t>
            </a:r>
            <a:endParaRPr lang="en-US" altLang="zh-CN" sz="2200">
              <a:latin typeface="Times New Roman" pitchFamily="18" charset="0"/>
            </a:endParaRPr>
          </a:p>
          <a:p>
            <a:pPr lvl="1" algn="just"/>
            <a:r>
              <a:rPr lang="en-US" altLang="zh-CN" sz="2200" i="1">
                <a:latin typeface="Times New Roman" pitchFamily="18" charset="0"/>
              </a:rPr>
              <a:t>mindist</a:t>
            </a:r>
            <a:r>
              <a:rPr lang="en-US" altLang="zh-CN" sz="2200">
                <a:latin typeface="Times New Roman" pitchFamily="18" charset="0"/>
              </a:rPr>
              <a:t>(</a:t>
            </a:r>
            <a:r>
              <a:rPr lang="en-US" altLang="zh-CN" sz="2200" i="1">
                <a:latin typeface="Times New Roman" pitchFamily="18" charset="0"/>
              </a:rPr>
              <a:t>P</a:t>
            </a:r>
            <a:r>
              <a:rPr lang="en-US" altLang="zh-CN" sz="2200">
                <a:latin typeface="Times New Roman" pitchFamily="18" charset="0"/>
              </a:rPr>
              <a:t>, </a:t>
            </a:r>
            <a:r>
              <a:rPr lang="en-US" altLang="zh-CN" sz="2200" i="1">
                <a:latin typeface="Times New Roman" pitchFamily="18" charset="0"/>
              </a:rPr>
              <a:t>D</a:t>
            </a:r>
            <a:r>
              <a:rPr lang="en-US" altLang="zh-CN" sz="2200">
                <a:latin typeface="Times New Roman" pitchFamily="18" charset="0"/>
              </a:rPr>
              <a:t>) 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 </a:t>
            </a:r>
            <a:r>
              <a:rPr lang="en-US" altLang="zh-CN" sz="2200" i="1">
                <a:latin typeface="Times New Roman" pitchFamily="18" charset="0"/>
                <a:sym typeface="Symbol" pitchFamily="18" charset="2"/>
              </a:rPr>
              <a:t>r</a:t>
            </a:r>
            <a:r>
              <a:rPr lang="en-US" altLang="zh-CN" sz="2200" i="1" baseline="-25000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sz="2200">
                <a:latin typeface="Times New Roman" pitchFamily="18" charset="0"/>
                <a:sym typeface="Symbol" pitchFamily="18" charset="2"/>
              </a:rPr>
              <a:t> </a:t>
            </a:r>
          </a:p>
          <a:p>
            <a:pPr algn="just"/>
            <a:r>
              <a:rPr lang="en-US" altLang="zh-CN" sz="2600">
                <a:latin typeface="Times New Roman" pitchFamily="18" charset="0"/>
                <a:sym typeface="Symbol" pitchFamily="18" charset="2"/>
              </a:rPr>
              <a:t>In other words, if object </a:t>
            </a:r>
            <a:r>
              <a:rPr lang="en-US" altLang="zh-CN" sz="2600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sz="2600">
                <a:latin typeface="Times New Roman" pitchFamily="18" charset="0"/>
                <a:sym typeface="Symbol" pitchFamily="18" charset="2"/>
              </a:rPr>
              <a:t> is fully contained in the pruning region CPR'(</a:t>
            </a:r>
            <a:r>
              <a:rPr lang="en-US" altLang="zh-CN" sz="2600" i="1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600">
                <a:latin typeface="Times New Roman" pitchFamily="18" charset="0"/>
                <a:sym typeface="Symbol" pitchFamily="18" charset="2"/>
              </a:rPr>
              <a:t>, </a:t>
            </a:r>
            <a:r>
              <a:rPr lang="en-US" altLang="zh-CN" sz="2600" i="1">
                <a:latin typeface="Times New Roman" pitchFamily="18" charset="0"/>
                <a:sym typeface="Symbol" pitchFamily="18" charset="2"/>
              </a:rPr>
              <a:t>o</a:t>
            </a:r>
            <a:r>
              <a:rPr lang="en-US" altLang="zh-CN" sz="2600">
                <a:latin typeface="Times New Roman" pitchFamily="18" charset="0"/>
                <a:sym typeface="Symbol" pitchFamily="18" charset="2"/>
              </a:rPr>
              <a:t>), then </a:t>
            </a:r>
            <a:r>
              <a:rPr lang="en-US" altLang="zh-CN" sz="2600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altLang="zh-CN" sz="2600">
                <a:latin typeface="Times New Roman" pitchFamily="18" charset="0"/>
                <a:sym typeface="Symbol" pitchFamily="18" charset="2"/>
              </a:rPr>
              <a:t> can be safely pruned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1223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781550" y="1295400"/>
          <a:ext cx="4362450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5" name="Microsoft Drawing 1.01" r:id="rId3" imgW="6149880" imgH="5626080" progId="MSDraw.1.01">
                  <p:embed/>
                </p:oleObj>
              </mc:Choice>
              <mc:Fallback>
                <p:oleObj name="Microsoft Drawing 1.01" r:id="rId3" imgW="6149880" imgH="5626080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1295400"/>
                        <a:ext cx="4362450" cy="399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GP</a:t>
            </a:r>
            <a:r>
              <a:rPr lang="en-US" altLang="zh-CN" sz="2600" i="1" baseline="-25000">
                <a:latin typeface="Symbol" pitchFamily="18" charset="2"/>
                <a:ea typeface="宋体" pitchFamily="2" charset="-122"/>
              </a:rPr>
              <a:t>b</a:t>
            </a:r>
            <a:r>
              <a:rPr lang="en-US" altLang="zh-CN" sz="2600">
                <a:latin typeface="Symbol" pitchFamily="18" charset="2"/>
                <a:ea typeface="宋体" pitchFamily="2" charset="-122"/>
              </a:rPr>
              <a:t> </a:t>
            </a:r>
            <a:r>
              <a:rPr lang="en-US" altLang="zh-CN" sz="2600">
                <a:latin typeface="Times New Roman" pitchFamily="18" charset="0"/>
                <a:ea typeface="宋体" pitchFamily="2" charset="-122"/>
              </a:rPr>
              <a:t>prunes those objects with the PRNN probability smaller than </a:t>
            </a:r>
            <a:r>
              <a:rPr lang="en-US" altLang="zh-CN" sz="2600" i="1">
                <a:latin typeface="Symbol" pitchFamily="18" charset="2"/>
                <a:ea typeface="宋体" pitchFamily="2" charset="-122"/>
              </a:rPr>
              <a:t>b </a:t>
            </a:r>
            <a:r>
              <a:rPr lang="en-US" altLang="zh-CN" sz="2600">
                <a:latin typeface="Symbol" pitchFamily="18" charset="2"/>
                <a:ea typeface="宋体" pitchFamily="2" charset="-122"/>
              </a:rPr>
              <a:t>(&lt; </a:t>
            </a:r>
            <a:r>
              <a:rPr lang="en-US" altLang="zh-CN" sz="2600" i="1">
                <a:latin typeface="Symbol" pitchFamily="18" charset="2"/>
                <a:ea typeface="宋体" pitchFamily="2" charset="-122"/>
              </a:rPr>
              <a:t>a</a:t>
            </a:r>
            <a:r>
              <a:rPr lang="en-US" altLang="zh-CN" sz="2600">
                <a:latin typeface="Symbol" pitchFamily="18" charset="2"/>
                <a:ea typeface="宋体" pitchFamily="2" charset="-122"/>
              </a:rPr>
              <a:t>)</a:t>
            </a:r>
            <a:endParaRPr lang="en-US" altLang="zh-CN" sz="2600" i="1">
              <a:latin typeface="Symbol" pitchFamily="18" charset="2"/>
              <a:ea typeface="宋体" pitchFamily="2" charset="-122"/>
            </a:endParaRPr>
          </a:p>
          <a:p>
            <a:pPr marL="669925" lvl="1" indent="-325438" algn="just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en-US" sz="2600" i="1" baseline="-25000">
              <a:latin typeface="Symbol" pitchFamily="18" charset="2"/>
            </a:endParaRPr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Heuristics of GP</a:t>
            </a:r>
            <a:r>
              <a:rPr lang="en-US" altLang="zh-CN" i="1" baseline="-25000" smtClean="0">
                <a:latin typeface="Symbol" pitchFamily="18" charset="2"/>
                <a:ea typeface="宋体" pitchFamily="2" charset="-122"/>
                <a:cs typeface="Times New Roman" pitchFamily="18" charset="0"/>
              </a:rPr>
              <a:t>b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Method (</a:t>
            </a:r>
            <a:r>
              <a:rPr lang="en-US" altLang="zh-CN" i="1" smtClean="0">
                <a:latin typeface="Symbol" pitchFamily="18" charset="2"/>
                <a:ea typeface="宋体" pitchFamily="2" charset="-122"/>
                <a:cs typeface="Times New Roman" pitchFamily="18" charset="0"/>
              </a:rPr>
              <a:t>b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cs typeface="Times New Roman" pitchFamily="18" charset="0"/>
                <a:sym typeface="Symbol" pitchFamily="18" charset="2"/>
              </a:rPr>
              <a:t> (0, 1]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  <a:endParaRPr lang="en-US" smtClean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graphicFrame>
        <p:nvGraphicFramePr>
          <p:cNvPr id="13" name="Object 1742"/>
          <p:cNvGraphicFramePr>
            <a:graphicFrameLocks noGrp="1" noChangeAspect="1"/>
          </p:cNvGraphicFramePr>
          <p:nvPr>
            <p:ph idx="1"/>
          </p:nvPr>
        </p:nvGraphicFramePr>
        <p:xfrm>
          <a:off x="2146300" y="1928813"/>
          <a:ext cx="5305425" cy="423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Microsoft Drawing 1.01" r:id="rId3" imgW="5305425" imgH="4237038" progId="MSDraw.1.01">
                  <p:embed/>
                </p:oleObj>
              </mc:Choice>
              <mc:Fallback>
                <p:oleObj name="Microsoft Drawing 1.01" r:id="rId3" imgW="5305425" imgH="4237038" progId="MSDraw.1.01">
                  <p:embed/>
                  <p:pic>
                    <p:nvPicPr>
                      <p:cNvPr id="0" name="Object 17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928813"/>
                        <a:ext cx="5305425" cy="423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FD7D6C-E216-478C-8BA7-CBACA18CCAD0}" type="slidenum">
              <a:rPr lang="en-US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16" name="Object 1743"/>
          <p:cNvGraphicFramePr>
            <a:graphicFrameLocks noChangeAspect="1"/>
          </p:cNvGraphicFramePr>
          <p:nvPr/>
        </p:nvGraphicFramePr>
        <p:xfrm>
          <a:off x="2025650" y="1928813"/>
          <a:ext cx="5791200" cy="421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6" name="Microsoft Drawing 1.01" r:id="rId5" imgW="5842000" imgH="4237038" progId="MSDraw.1.01">
                  <p:embed/>
                </p:oleObj>
              </mc:Choice>
              <mc:Fallback>
                <p:oleObj name="Microsoft Drawing 1.01" r:id="rId5" imgW="5842000" imgH="4237038" progId="MSDraw.1.01">
                  <p:embed/>
                  <p:pic>
                    <p:nvPicPr>
                      <p:cNvPr id="0" name="Object 1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1928813"/>
                        <a:ext cx="5791200" cy="421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44"/>
          <p:cNvGraphicFramePr>
            <a:graphicFrameLocks noChangeAspect="1"/>
          </p:cNvGraphicFramePr>
          <p:nvPr/>
        </p:nvGraphicFramePr>
        <p:xfrm>
          <a:off x="2135188" y="1931988"/>
          <a:ext cx="5676900" cy="424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7" name="Microsoft Drawing 1.01" r:id="rId7" imgW="5718175" imgH="4237038" progId="MSDraw.1.01">
                  <p:embed/>
                </p:oleObj>
              </mc:Choice>
              <mc:Fallback>
                <p:oleObj name="Microsoft Drawing 1.01" r:id="rId7" imgW="5718175" imgH="4237038" progId="MSDraw.1.01">
                  <p:embed/>
                  <p:pic>
                    <p:nvPicPr>
                      <p:cNvPr id="0" name="Object 1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931988"/>
                        <a:ext cx="5676900" cy="424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1752600" y="4876800"/>
            <a:ext cx="990600" cy="381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57200" y="4191000"/>
            <a:ext cx="161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p can be pruned by 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GP</a:t>
            </a:r>
            <a:r>
              <a:rPr lang="en-US" b="1" i="1" baseline="-25000">
                <a:solidFill>
                  <a:srgbClr val="3333FF"/>
                </a:solidFill>
                <a:latin typeface="Symbol" pitchFamily="18" charset="2"/>
                <a:ea typeface="宋体" pitchFamily="2" charset="-122"/>
              </a:rPr>
              <a:t>b</a:t>
            </a:r>
            <a:endParaRPr lang="en-US" b="1" i="1">
              <a:solidFill>
                <a:srgbClr val="3333FF"/>
              </a:solidFill>
              <a:latin typeface="Symbol" pitchFamily="18" charset="2"/>
              <a:ea typeface="宋体" pitchFamily="2" charset="-122"/>
            </a:endParaRPr>
          </a:p>
        </p:txBody>
      </p:sp>
      <p:sp>
        <p:nvSpPr>
          <p:cNvPr id="9226" name="Text Box 16"/>
          <p:cNvSpPr txBox="1">
            <a:spLocks noChangeArrowheads="1"/>
          </p:cNvSpPr>
          <p:nvPr/>
        </p:nvSpPr>
        <p:spPr bwMode="auto">
          <a:xfrm>
            <a:off x="4953000" y="5181600"/>
            <a:ext cx="15113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2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candidate 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Learn the definition and query processing techniques of a probabilistic query type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Probabilistic Reverse Nearest Neighbor Query</a:t>
            </a:r>
          </a:p>
          <a:p>
            <a:pPr lvl="2" algn="just" eaLnBrk="1" hangingPunct="1"/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>
              <a:buNone/>
            </a:pPr>
            <a:endParaRPr lang="en-US" altLang="zh-CN" sz="28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Refinement Phase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After applying geometric pruning methods, we can obtain a candidate set</a:t>
            </a:r>
          </a:p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For each candidate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, we retrieve those uncertain objects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p'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intersecting with PR and compute the probability that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is an RNN of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q</a:t>
            </a:r>
            <a:endParaRPr lang="en-US" altLang="zh-CN" sz="2600" smtClean="0">
              <a:latin typeface="Times New Roman" pitchFamily="18" charset="0"/>
              <a:ea typeface="宋体" pitchFamily="2" charset="-122"/>
            </a:endParaRPr>
          </a:p>
          <a:p>
            <a:pPr algn="just" eaLnBrk="1" hangingPunct="1"/>
            <a:endParaRPr lang="en-US" altLang="zh-CN" sz="26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8B008-D681-45F6-B06A-CECD91FE45AC}" type="slidenum">
              <a:rPr lang="en-US" altLang="zh-CN" smtClean="0">
                <a:ea typeface="宋体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altLang="zh-CN" smtClean="0">
              <a:ea typeface="宋体" pitchFamily="2" charset="-122"/>
            </a:endParaRP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42" name="Object 578"/>
          <p:cNvGraphicFramePr>
            <a:graphicFrameLocks noChangeAspect="1"/>
          </p:cNvGraphicFramePr>
          <p:nvPr/>
        </p:nvGraphicFramePr>
        <p:xfrm>
          <a:off x="4495800" y="1524000"/>
          <a:ext cx="480060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3" name="Microsoft Drawing 1.01" r:id="rId3" imgW="5873750" imgH="4673600" progId="MSDraw.1.01">
                  <p:embed/>
                </p:oleObj>
              </mc:Choice>
              <mc:Fallback>
                <p:oleObj name="Microsoft Drawing 1.01" r:id="rId3" imgW="5873750" imgH="4673600" progId="MSDraw.1.01">
                  <p:embed/>
                  <p:pic>
                    <p:nvPicPr>
                      <p:cNvPr id="0" name="Object 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4000"/>
                        <a:ext cx="4800600" cy="3819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4495800" y="304800"/>
            <a:ext cx="3627438" cy="1219200"/>
            <a:chOff x="4495800" y="304800"/>
            <a:chExt cx="3627438" cy="121920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4495800" y="304800"/>
              <a:ext cx="3627438" cy="1219200"/>
              <a:chOff x="768" y="2160"/>
              <a:chExt cx="4301" cy="1114"/>
            </a:xfrm>
          </p:grpSpPr>
          <p:pic>
            <p:nvPicPr>
              <p:cNvPr id="10252" name="Picture 9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68" y="2160"/>
                <a:ext cx="4301" cy="9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3" name="Picture 10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768" y="3072"/>
                <a:ext cx="288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" name="Rectangle 1"/>
            <p:cNvSpPr/>
            <p:nvPr/>
          </p:nvSpPr>
          <p:spPr>
            <a:xfrm>
              <a:off x="4495800" y="549275"/>
              <a:ext cx="2452688" cy="215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6096000" y="1143000"/>
            <a:ext cx="685800" cy="152400"/>
          </a:xfrm>
          <a:prstGeom prst="rect">
            <a:avLst/>
          </a:prstGeom>
          <a:solidFill>
            <a:srgbClr val="FF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PRNN Query Processing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Maintain a multidimensional index structure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over uncertain database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			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// indexing phase</a:t>
            </a:r>
          </a:p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For each PRNN query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Apply geometric pruning methods during the index traversal 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						// pruning phase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Refine candidates and return the answer set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							// refinement phase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ABE479-AD36-4C25-B814-9208B2697825}" type="slidenum">
              <a:rPr lang="en-US" altLang="en-US"/>
              <a:pPr>
                <a:defRPr/>
              </a:pPr>
              <a:t>21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D2A94-F6F4-4E4E-BFC7-150BD547E03A}" type="slidenum">
              <a:rPr lang="en-US" altLang="zh-CN"/>
              <a:pPr/>
              <a:t>22</a:t>
            </a:fld>
            <a:endParaRPr lang="en-US" altLang="zh-CN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>
                <a:latin typeface="Times New Roman" pitchFamily="18" charset="0"/>
              </a:rPr>
              <a:t>PRNN Query Processing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600">
                <a:latin typeface="Times New Roman" pitchFamily="18" charset="0"/>
              </a:rPr>
              <a:t>Index uncertain data with an R-tree</a:t>
            </a: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  <a:p>
            <a:pPr algn="just"/>
            <a:endParaRPr lang="en-US" sz="2600">
              <a:latin typeface="Times New Roman" pitchFamily="18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648200" y="2514600"/>
          <a:ext cx="3781425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6" name="Microsoft Drawing 1.01" r:id="rId3" imgW="6865712" imgH="4448611" progId="MSDraw.1.01">
                  <p:embed/>
                </p:oleObj>
              </mc:Choice>
              <mc:Fallback>
                <p:oleObj name="Microsoft Drawing 1.01" r:id="rId3" imgW="6865712" imgH="4448611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14600"/>
                        <a:ext cx="3781425" cy="244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457200" y="2493963"/>
          <a:ext cx="4024313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Microsoft Drawing 1.01" r:id="rId5" imgW="5931481" imgH="3664210" progId="MSDraw.1.01">
                  <p:embed/>
                </p:oleObj>
              </mc:Choice>
              <mc:Fallback>
                <p:oleObj name="Microsoft Drawing 1.01" r:id="rId5" imgW="5931481" imgH="3664210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93963"/>
                        <a:ext cx="4024313" cy="249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DD7B-BE5C-4229-92E5-DABC6FB40600}" type="slidenum">
              <a:rPr lang="en-US" altLang="zh-CN"/>
              <a:pPr/>
              <a:t>23</a:t>
            </a:fld>
            <a:endParaRPr lang="en-US" altLang="zh-CN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>
                <a:latin typeface="Times New Roman" pitchFamily="18" charset="0"/>
              </a:rPr>
              <a:t>PRNN Query Procedure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600">
                <a:latin typeface="Times New Roman" pitchFamily="18" charset="0"/>
              </a:rPr>
              <a:t>Traverse the R-tree index by maintaining a </a:t>
            </a:r>
            <a:r>
              <a:rPr lang="en-US" sz="2600" i="1">
                <a:latin typeface="Times New Roman" pitchFamily="18" charset="0"/>
              </a:rPr>
              <a:t>minimum heap</a:t>
            </a:r>
            <a:r>
              <a:rPr lang="en-US" sz="2600">
                <a:latin typeface="Times New Roman" pitchFamily="18" charset="0"/>
              </a:rPr>
              <a:t> (with key the minimum distance from query point to node)</a:t>
            </a:r>
          </a:p>
          <a:p>
            <a:pPr algn="just"/>
            <a:r>
              <a:rPr lang="en-US" sz="2600">
                <a:latin typeface="Times New Roman" pitchFamily="18" charset="0"/>
              </a:rPr>
              <a:t>For each node/object </a:t>
            </a:r>
            <a:r>
              <a:rPr lang="en-US" sz="2600" i="1">
                <a:latin typeface="Times New Roman" pitchFamily="18" charset="0"/>
              </a:rPr>
              <a:t>N</a:t>
            </a:r>
            <a:r>
              <a:rPr lang="en-US" sz="2600" i="1" baseline="-25000">
                <a:latin typeface="Times New Roman" pitchFamily="18" charset="0"/>
              </a:rPr>
              <a:t>i</a:t>
            </a:r>
            <a:r>
              <a:rPr lang="en-US" sz="2600">
                <a:latin typeface="Times New Roman" pitchFamily="18" charset="0"/>
              </a:rPr>
              <a:t> we encounter</a:t>
            </a:r>
          </a:p>
          <a:p>
            <a:pPr lvl="1" algn="just"/>
            <a:r>
              <a:rPr lang="en-US" sz="2200">
                <a:latin typeface="Times New Roman" pitchFamily="18" charset="0"/>
              </a:rPr>
              <a:t>Check whether or not </a:t>
            </a:r>
            <a:r>
              <a:rPr lang="en-US" sz="2200" i="1">
                <a:latin typeface="Times New Roman" pitchFamily="18" charset="0"/>
              </a:rPr>
              <a:t>N</a:t>
            </a:r>
            <a:r>
              <a:rPr lang="en-US" sz="2200" i="1" baseline="-25000">
                <a:latin typeface="Times New Roman" pitchFamily="18" charset="0"/>
              </a:rPr>
              <a:t>i</a:t>
            </a:r>
            <a:r>
              <a:rPr lang="en-US" sz="2200" i="1">
                <a:latin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</a:rPr>
              <a:t>can be pruned by GP methods</a:t>
            </a:r>
          </a:p>
          <a:p>
            <a:pPr lvl="1" algn="just"/>
            <a:r>
              <a:rPr lang="en-US" sz="2200">
                <a:latin typeface="Times New Roman" pitchFamily="18" charset="0"/>
              </a:rPr>
              <a:t>If the answer is no, then we either further check the children of node </a:t>
            </a:r>
            <a:r>
              <a:rPr lang="en-US" sz="2200" i="1">
                <a:latin typeface="Times New Roman" pitchFamily="18" charset="0"/>
              </a:rPr>
              <a:t>N</a:t>
            </a:r>
            <a:r>
              <a:rPr lang="en-US" sz="2200" i="1" baseline="-25000">
                <a:latin typeface="Times New Roman" pitchFamily="18" charset="0"/>
              </a:rPr>
              <a:t>i</a:t>
            </a:r>
            <a:r>
              <a:rPr lang="en-US" sz="2200">
                <a:latin typeface="Times New Roman" pitchFamily="18" charset="0"/>
              </a:rPr>
              <a:t>, or add it to a PRNN candidate set </a:t>
            </a:r>
            <a:r>
              <a:rPr lang="en-US" sz="2200" i="1">
                <a:latin typeface="Times New Roman" pitchFamily="18" charset="0"/>
              </a:rPr>
              <a:t>S</a:t>
            </a:r>
            <a:r>
              <a:rPr lang="en-US" sz="2200" i="1" baseline="-25000">
                <a:latin typeface="Times New Roman" pitchFamily="18" charset="0"/>
              </a:rPr>
              <a:t>cand </a:t>
            </a:r>
            <a:r>
              <a:rPr lang="en-US" sz="2200">
                <a:latin typeface="Times New Roman" pitchFamily="18" charset="0"/>
              </a:rPr>
              <a:t>in case </a:t>
            </a:r>
            <a:r>
              <a:rPr lang="en-US" sz="2200" i="1">
                <a:latin typeface="Times New Roman" pitchFamily="18" charset="0"/>
              </a:rPr>
              <a:t>N</a:t>
            </a:r>
            <a:r>
              <a:rPr lang="en-US" sz="2200" i="1" baseline="-25000">
                <a:latin typeface="Times New Roman" pitchFamily="18" charset="0"/>
              </a:rPr>
              <a:t>i</a:t>
            </a:r>
            <a:r>
              <a:rPr lang="en-US" sz="2200">
                <a:latin typeface="Times New Roman" pitchFamily="18" charset="0"/>
              </a:rPr>
              <a:t> is an object</a:t>
            </a:r>
          </a:p>
          <a:p>
            <a:pPr algn="just"/>
            <a:r>
              <a:rPr lang="en-US" sz="2600">
                <a:latin typeface="Times New Roman" pitchFamily="18" charset="0"/>
              </a:rPr>
              <a:t>After the index traversal, we refine candidates in </a:t>
            </a:r>
            <a:r>
              <a:rPr lang="en-US" sz="2600" i="1">
                <a:latin typeface="Times New Roman" pitchFamily="18" charset="0"/>
              </a:rPr>
              <a:t>S</a:t>
            </a:r>
            <a:r>
              <a:rPr lang="en-US" sz="2600" i="1" baseline="-25000">
                <a:latin typeface="Times New Roman" pitchFamily="18" charset="0"/>
              </a:rPr>
              <a:t>cand</a:t>
            </a:r>
            <a:r>
              <a:rPr lang="en-US" sz="2600">
                <a:latin typeface="Times New Roman" pitchFamily="18" charset="0"/>
              </a:rPr>
              <a:t> by calculating their actual PRNN probabilities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5999A-D8F9-47F0-8880-7ABFD28D47BC}" type="slidenum">
              <a:rPr lang="en-US" altLang="zh-CN"/>
              <a:pPr/>
              <a:t>24</a:t>
            </a:fld>
            <a:endParaRPr lang="en-US" altLang="zh-CN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latin typeface="Times New Roman" pitchFamily="18" charset="0"/>
              </a:rPr>
              <a:t>PRNN Query Processing (</a:t>
            </a:r>
            <a:r>
              <a:rPr lang="en-US" sz="3800" dirty="0" smtClean="0">
                <a:latin typeface="Times New Roman" pitchFamily="18" charset="0"/>
              </a:rPr>
              <a:t>cont'd)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sz="2600" dirty="0">
              <a:latin typeface="Times New Roman" pitchFamily="18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1109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134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800600"/>
            <a:ext cx="4800600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5" name="Microsoft Drawing 1.01" r:id="rId4" imgW="7647909" imgH="5039115" progId="MSDraw.1.01">
                  <p:embed/>
                </p:oleObj>
              </mc:Choice>
              <mc:Fallback>
                <p:oleObj name="Microsoft Drawing 1.01" r:id="rId4" imgW="7647909" imgH="5039115" progId="MSDraw.1.0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86" name="Object 22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6" name="Microsoft Drawing 1.01" r:id="rId6" imgW="7647909" imgH="5039115" progId="MSDraw.1.01">
                  <p:embed/>
                </p:oleObj>
              </mc:Choice>
              <mc:Fallback>
                <p:oleObj name="Microsoft Drawing 1.01" r:id="rId6" imgW="7647909" imgH="5039115" progId="MSDraw.1.0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88" name="Object 24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7" name="Microsoft Drawing 1.01" r:id="rId8" imgW="7647909" imgH="5039115" progId="MSDraw.1.01">
                  <p:embed/>
                </p:oleObj>
              </mc:Choice>
              <mc:Fallback>
                <p:oleObj name="Microsoft Drawing 1.01" r:id="rId8" imgW="7647909" imgH="5039115" progId="MSDraw.1.0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90" name="Object 26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8" name="Microsoft Drawing 1.01" r:id="rId10" imgW="7647909" imgH="5039115" progId="MSDraw.1.01">
                  <p:embed/>
                </p:oleObj>
              </mc:Choice>
              <mc:Fallback>
                <p:oleObj name="Microsoft Drawing 1.01" r:id="rId10" imgW="7647909" imgH="5039115" progId="MSDraw.1.0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92" name="Object 28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9" name="Microsoft Drawing 1.01" r:id="rId12" imgW="7647909" imgH="5039115" progId="MSDraw.1.01">
                  <p:embed/>
                </p:oleObj>
              </mc:Choice>
              <mc:Fallback>
                <p:oleObj name="Microsoft Drawing 1.01" r:id="rId12" imgW="7647909" imgH="5039115" progId="MSDraw.1.01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0" name="Microsoft Drawing 1.01" r:id="rId14" imgW="7647909" imgH="5039115" progId="MSDraw.1.01">
                  <p:embed/>
                </p:oleObj>
              </mc:Choice>
              <mc:Fallback>
                <p:oleObj name="Microsoft Drawing 1.01" r:id="rId14" imgW="7647909" imgH="5039115" progId="MSDraw.1.01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96" name="Object 32"/>
          <p:cNvGraphicFramePr>
            <a:graphicFrameLocks noChangeAspect="1"/>
          </p:cNvGraphicFramePr>
          <p:nvPr/>
        </p:nvGraphicFramePr>
        <p:xfrm>
          <a:off x="1600200" y="1143000"/>
          <a:ext cx="56007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1" name="Microsoft Drawing 1.01" r:id="rId16" imgW="7647909" imgH="5039115" progId="MSDraw.1.01">
                  <p:embed/>
                </p:oleObj>
              </mc:Choice>
              <mc:Fallback>
                <p:oleObj name="Microsoft Drawing 1.01" r:id="rId16" imgW="7647909" imgH="5039115" progId="MSDraw.1.01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5600700" cy="369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2057400" y="5235575"/>
            <a:ext cx="4876800" cy="1804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2" name="Rectangle 38"/>
          <p:cNvSpPr>
            <a:spLocks noChangeArrowheads="1"/>
          </p:cNvSpPr>
          <p:nvPr/>
        </p:nvSpPr>
        <p:spPr bwMode="auto">
          <a:xfrm>
            <a:off x="2024063" y="5408613"/>
            <a:ext cx="4876800" cy="2008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2057400" y="5586413"/>
            <a:ext cx="4876800" cy="177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2057400" y="5754688"/>
            <a:ext cx="4876800" cy="1793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2057400" y="5911850"/>
            <a:ext cx="4876800" cy="198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6" name="Rectangle 42"/>
          <p:cNvSpPr>
            <a:spLocks noChangeArrowheads="1"/>
          </p:cNvSpPr>
          <p:nvPr/>
        </p:nvSpPr>
        <p:spPr bwMode="auto">
          <a:xfrm>
            <a:off x="2057400" y="6073775"/>
            <a:ext cx="4648200" cy="220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8" name="Rectangle 44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1" grpId="0" animBg="1"/>
      <p:bldP spid="36902" grpId="0" animBg="1"/>
      <p:bldP spid="36903" grpId="0" animBg="1"/>
      <p:bldP spid="36904" grpId="0" animBg="1"/>
      <p:bldP spid="36905" grpId="0" animBg="1"/>
      <p:bldP spid="3690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Experimental Evaluation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Experimental Settings</a:t>
            </a:r>
          </a:p>
          <a:p>
            <a:pPr lvl="1" algn="just" eaLnBrk="1" hangingPunct="1"/>
            <a:r>
              <a:rPr lang="en-US" sz="2400" smtClean="0">
                <a:latin typeface="Times New Roman" pitchFamily="18" charset="0"/>
              </a:rPr>
              <a:t>Real data sets: </a:t>
            </a:r>
            <a:r>
              <a:rPr lang="en-US" altLang="zh-CN" sz="2400" i="1" smtClean="0">
                <a:latin typeface="Times New Roman" pitchFamily="18" charset="0"/>
                <a:ea typeface="宋体" pitchFamily="2" charset="-122"/>
              </a:rPr>
              <a:t>LB</a:t>
            </a:r>
            <a:r>
              <a:rPr lang="en-US" altLang="zh-CN" sz="2400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400" i="1" smtClean="0">
                <a:latin typeface="Times New Roman" pitchFamily="18" charset="0"/>
                <a:ea typeface="宋体" pitchFamily="2" charset="-122"/>
              </a:rPr>
              <a:t>MG</a:t>
            </a:r>
            <a:r>
              <a:rPr lang="en-US" altLang="zh-CN" sz="2400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400" i="1" smtClean="0">
                <a:latin typeface="Times New Roman" pitchFamily="18" charset="0"/>
                <a:ea typeface="宋体" pitchFamily="2" charset="-122"/>
              </a:rPr>
              <a:t>TCB</a:t>
            </a:r>
            <a:r>
              <a:rPr lang="en-US" altLang="zh-CN" sz="2400" smtClean="0">
                <a:latin typeface="Times New Roman" pitchFamily="18" charset="0"/>
                <a:ea typeface="宋体" pitchFamily="2" charset="-122"/>
              </a:rPr>
              <a:t>, and </a:t>
            </a:r>
            <a:r>
              <a:rPr lang="en-US" altLang="zh-CN" sz="2400" i="1" smtClean="0">
                <a:latin typeface="Times New Roman" pitchFamily="18" charset="0"/>
                <a:ea typeface="宋体" pitchFamily="2" charset="-122"/>
              </a:rPr>
              <a:t>CAR</a:t>
            </a:r>
            <a:endParaRPr lang="en-US" altLang="zh-CN" sz="2400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/>
            <a:r>
              <a:rPr lang="en-US" altLang="zh-CN" sz="2400" smtClean="0">
                <a:latin typeface="Times New Roman" pitchFamily="18" charset="0"/>
                <a:ea typeface="宋体" pitchFamily="2" charset="-122"/>
              </a:rPr>
              <a:t>Synthetic data sets:</a:t>
            </a:r>
          </a:p>
          <a:p>
            <a:pPr lvl="2" algn="just"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Generate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center </a:t>
            </a:r>
            <a:r>
              <a:rPr lang="en-US" altLang="zh-CN" i="1" u="sng" smtClean="0">
                <a:latin typeface="Times New Roman" pitchFamily="18" charset="0"/>
                <a:ea typeface="宋体" pitchFamily="2" charset="-122"/>
              </a:rPr>
              <a:t>l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ocation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C</a:t>
            </a:r>
            <a:r>
              <a:rPr lang="en-US" altLang="zh-CN" i="1" baseline="-25000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of uncertain object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in a data space [0, 1,000]</a:t>
            </a:r>
            <a:r>
              <a:rPr lang="en-US" altLang="zh-CN" i="1" baseline="30000" smtClean="0">
                <a:latin typeface="Times New Roman" pitchFamily="18" charset="0"/>
                <a:ea typeface="宋体" pitchFamily="2" charset="-122"/>
              </a:rPr>
              <a:t>d</a:t>
            </a:r>
            <a:endParaRPr lang="en-US" altLang="zh-CN" smtClean="0">
              <a:latin typeface="Times New Roman" pitchFamily="18" charset="0"/>
              <a:ea typeface="宋体" pitchFamily="2" charset="-122"/>
            </a:endParaRPr>
          </a:p>
          <a:p>
            <a:pPr lvl="2" algn="just"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Produce </a:t>
            </a:r>
            <a:r>
              <a:rPr lang="en-US" altLang="zh-CN" i="1" u="sng" smtClean="0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adius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i="1" baseline="-25000" smtClean="0">
                <a:latin typeface="Times New Roman" pitchFamily="18" charset="0"/>
                <a:ea typeface="宋体" pitchFamily="2" charset="-122"/>
              </a:rPr>
              <a:t>o 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 [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r</a:t>
            </a:r>
            <a:r>
              <a:rPr lang="en-US" altLang="zh-CN" i="1" baseline="-250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min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,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r</a:t>
            </a:r>
            <a:r>
              <a:rPr lang="en-US" altLang="zh-CN" i="1" baseline="-250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max</a:t>
            </a:r>
            <a:r>
              <a:rPr lang="en-US" altLang="zh-CN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]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for uncertainty region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UR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) </a:t>
            </a:r>
          </a:p>
          <a:p>
            <a:pPr lvl="2" algn="just"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Four types of data sets: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lUrU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lUrG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lSrU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and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lSrG</a:t>
            </a:r>
            <a:endParaRPr lang="en-US" altLang="zh-CN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/>
            <a:r>
              <a:rPr lang="en-US" altLang="zh-CN" sz="2400" smtClean="0">
                <a:latin typeface="Times New Roman" pitchFamily="18" charset="0"/>
                <a:ea typeface="宋体" pitchFamily="2" charset="-122"/>
              </a:rPr>
              <a:t>Competitors:</a:t>
            </a:r>
          </a:p>
          <a:p>
            <a:pPr lvl="2" algn="just"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Linear scan (worse than ours by 5-9 orders of magnitude)</a:t>
            </a:r>
          </a:p>
          <a:p>
            <a:pPr lvl="2" algn="just"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Naïve pruning (pruning condition: given a PRNN candidate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a node/object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e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 can be pruned if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maxdist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e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) &lt;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mindist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i="1" smtClean="0">
                <a:latin typeface="Times New Roman" pitchFamily="18" charset="0"/>
                <a:ea typeface="宋体" pitchFamily="2" charset="-122"/>
              </a:rPr>
              <a:t>e</a:t>
            </a:r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))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F31FA-53BE-49E5-BA13-04328B58537B}" type="slidenum">
              <a:rPr lang="en-US" altLang="en-US"/>
              <a:pPr>
                <a:defRPr/>
              </a:pPr>
              <a:t>25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Performance vs. </a:t>
            </a:r>
            <a:r>
              <a:rPr lang="en-US" altLang="zh-CN" i="1" smtClean="0">
                <a:latin typeface="Symbol" pitchFamily="18" charset="2"/>
                <a:ea typeface="宋体" pitchFamily="2" charset="-122"/>
              </a:rPr>
              <a:t>b</a:t>
            </a:r>
            <a:endParaRPr lang="en-US" i="1" smtClean="0">
              <a:latin typeface="Symbol" pitchFamily="18" charset="2"/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302A5-BE02-402D-B16B-7A2A8755557B}" type="slidenum">
              <a:rPr lang="en-US" altLang="en-US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11271" name="Rectangle 3"/>
          <p:cNvSpPr>
            <a:spLocks noChangeArrowheads="1"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6" name="Object 1736"/>
          <p:cNvGraphicFramePr>
            <a:graphicFrameLocks noChangeAspect="1"/>
          </p:cNvGraphicFramePr>
          <p:nvPr/>
        </p:nvGraphicFramePr>
        <p:xfrm>
          <a:off x="579438" y="2420938"/>
          <a:ext cx="4064000" cy="244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3" name="Microsoft Drawing 1.01" r:id="rId3" imgW="6867525" imgH="4148138" progId="MSDraw.1.01">
                  <p:embed/>
                </p:oleObj>
              </mc:Choice>
              <mc:Fallback>
                <p:oleObj name="Microsoft Drawing 1.01" r:id="rId3" imgW="6867525" imgH="4148138" progId="MSDraw.1.01">
                  <p:embed/>
                  <p:pic>
                    <p:nvPicPr>
                      <p:cNvPr id="0" name="Object 17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2420938"/>
                        <a:ext cx="4064000" cy="2443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5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7" name="Object 1737"/>
          <p:cNvGraphicFramePr>
            <a:graphicFrameLocks noChangeAspect="1"/>
          </p:cNvGraphicFramePr>
          <p:nvPr/>
        </p:nvGraphicFramePr>
        <p:xfrm>
          <a:off x="4719638" y="2362200"/>
          <a:ext cx="3973512" cy="254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4" name="Microsoft Drawing 1.01" r:id="rId5" imgW="6867525" imgH="4406900" progId="MSDraw.1.01">
                  <p:embed/>
                </p:oleObj>
              </mc:Choice>
              <mc:Fallback>
                <p:oleObj name="Microsoft Drawing 1.01" r:id="rId5" imgW="6867525" imgH="4406900" progId="MSDraw.1.01">
                  <p:embed/>
                  <p:pic>
                    <p:nvPicPr>
                      <p:cNvPr id="0" name="Object 17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8" y="2362200"/>
                        <a:ext cx="3973512" cy="2547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8" name="Object 1738"/>
          <p:cNvGraphicFramePr>
            <a:graphicFrameLocks noChangeAspect="1"/>
          </p:cNvGraphicFramePr>
          <p:nvPr/>
        </p:nvGraphicFramePr>
        <p:xfrm>
          <a:off x="1428750" y="1776413"/>
          <a:ext cx="62674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5" name="Microsoft Drawing 1.01" r:id="rId7" imgW="11674475" imgH="835025" progId="MSDraw.1.01">
                  <p:embed/>
                </p:oleObj>
              </mc:Choice>
              <mc:Fallback>
                <p:oleObj name="Microsoft Drawing 1.01" r:id="rId7" imgW="11674475" imgH="835025" progId="MSDraw.1.01">
                  <p:embed/>
                  <p:pic>
                    <p:nvPicPr>
                      <p:cNvPr id="0" name="Object 17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1776413"/>
                        <a:ext cx="62674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457200" y="5429250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i="1">
                <a:latin typeface="Times New Roman" pitchFamily="18" charset="0"/>
                <a:ea typeface="宋体" pitchFamily="2" charset="-122"/>
              </a:rPr>
              <a:t>data size N =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 100K, </a:t>
            </a:r>
            <a:r>
              <a:rPr lang="en-US" sz="2000" i="1">
                <a:latin typeface="Times New Roman" pitchFamily="18" charset="0"/>
                <a:ea typeface="宋体" pitchFamily="2" charset="-122"/>
              </a:rPr>
              <a:t>dimensionality d 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= 3, </a:t>
            </a:r>
            <a:r>
              <a:rPr lang="en-US" sz="2000" i="1">
                <a:latin typeface="Times New Roman" pitchFamily="18" charset="0"/>
                <a:ea typeface="宋体" pitchFamily="2" charset="-122"/>
              </a:rPr>
              <a:t>radius range 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[</a:t>
            </a:r>
            <a:r>
              <a:rPr lang="en-US" sz="2000" i="1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sz="2000" i="1" baseline="-25000">
                <a:latin typeface="Times New Roman" pitchFamily="18" charset="0"/>
                <a:ea typeface="宋体" pitchFamily="2" charset="-122"/>
              </a:rPr>
              <a:t>min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sz="2000" i="1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sz="2000" i="1" baseline="-25000">
                <a:latin typeface="Times New Roman" pitchFamily="18" charset="0"/>
                <a:ea typeface="宋体" pitchFamily="2" charset="-122"/>
              </a:rPr>
              <a:t>max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] = [0, 5], and </a:t>
            </a:r>
            <a:r>
              <a:rPr lang="en-US" sz="2000" i="1">
                <a:latin typeface="Times New Roman" pitchFamily="18" charset="0"/>
                <a:ea typeface="宋体" pitchFamily="2" charset="-122"/>
              </a:rPr>
              <a:t>probabilistic threshold </a:t>
            </a:r>
            <a:r>
              <a:rPr lang="en-US" sz="2000" i="1">
                <a:latin typeface="Symbol" pitchFamily="18" charset="2"/>
                <a:ea typeface="宋体" pitchFamily="2" charset="-122"/>
              </a:rPr>
              <a:t>a</a:t>
            </a:r>
            <a:r>
              <a:rPr lang="en-US" sz="2000">
                <a:latin typeface="Times New Roman" pitchFamily="18" charset="0"/>
                <a:ea typeface="宋体" pitchFamily="2" charset="-122"/>
              </a:rPr>
              <a:t> = 1</a:t>
            </a:r>
            <a:endParaRPr lang="en-US" sz="2000" i="1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Summary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formulate the problem of probabilistic queries over uncertain databases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propose effective pruning methods to reduce the search space of probabilistic queries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integrate pruning methods into an efficient query procedure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verify the efficiency of our proposed approaches through extensive experiments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37FF69-B8B6-4F63-945C-1775033241D9}" type="slidenum">
              <a:rPr lang="en-US" smtClean="0"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Recall: 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Uncertain/probabilistic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neighbor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group nearest neighbor (PGNN)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patial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top-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495800"/>
            <a:ext cx="74676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74676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096000" y="5334000"/>
            <a:ext cx="3048000" cy="914400"/>
          </a:xfrm>
          <a:prstGeom prst="cloudCallout">
            <a:avLst>
              <a:gd name="adj1" fmla="val -55987"/>
              <a:gd name="adj2" fmla="val -5760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Preference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172200" y="990600"/>
            <a:ext cx="2971800" cy="914400"/>
          </a:xfrm>
          <a:prstGeom prst="cloudCallout">
            <a:avLst>
              <a:gd name="adj1" fmla="val -41040"/>
              <a:gd name="adj2" fmla="val 93143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Spatial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24479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Probabilistic Reverse Nearest Neighbor Queries in </a:t>
            </a: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Uncertain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Databases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Very Large Data Bases Journal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(VLDBJ), 2009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563C9-B675-47B6-93D3-91612973283D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Outline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dirty="0">
                <a:latin typeface="Times New Roman" pitchFamily="18" charset="0"/>
              </a:rPr>
              <a:t>Introduction</a:t>
            </a:r>
          </a:p>
          <a:p>
            <a:pPr algn="just"/>
            <a:r>
              <a:rPr lang="en-US" altLang="zh-CN" dirty="0">
                <a:latin typeface="Times New Roman" pitchFamily="18" charset="0"/>
              </a:rPr>
              <a:t>Related Work</a:t>
            </a:r>
          </a:p>
          <a:p>
            <a:pPr algn="just"/>
            <a:r>
              <a:rPr lang="en-US" altLang="zh-CN" dirty="0">
                <a:latin typeface="Times New Roman" pitchFamily="18" charset="0"/>
              </a:rPr>
              <a:t>Problem Definition</a:t>
            </a:r>
          </a:p>
          <a:p>
            <a:pPr algn="just"/>
            <a:r>
              <a:rPr lang="en-US" altLang="zh-CN" dirty="0">
                <a:latin typeface="Times New Roman" pitchFamily="18" charset="0"/>
              </a:rPr>
              <a:t>PRNN Query Processing</a:t>
            </a:r>
          </a:p>
          <a:p>
            <a:pPr algn="just"/>
            <a:r>
              <a:rPr lang="en-US" altLang="zh-CN" dirty="0">
                <a:latin typeface="Times New Roman" pitchFamily="18" charset="0"/>
              </a:rPr>
              <a:t>Experimental Evaluation</a:t>
            </a:r>
          </a:p>
          <a:p>
            <a:pPr algn="just"/>
            <a:r>
              <a:rPr lang="en-US" altLang="zh-CN" dirty="0" smtClean="0">
                <a:latin typeface="Times New Roman" pitchFamily="18" charset="0"/>
              </a:rPr>
              <a:t>Summary</a:t>
            </a:r>
            <a:endParaRPr lang="en-US" altLang="zh-CN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6AE39-869B-4158-A051-EDFCAF3BF16A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Reverse Nearest Neighbor Query (RNN)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Rescue tasks in oceans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In the case of emergency, a ship will ask its nearest ship for help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A rescue ship needs to monitor those ships that have itself as their nearest neighbors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In other words, the rescue ship  needs to obtain its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reverse nearest neighbors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(RNNs)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102"/>
          <p:cNvGraphicFramePr>
            <a:graphicFrameLocks noChangeAspect="1"/>
          </p:cNvGraphicFramePr>
          <p:nvPr/>
        </p:nvGraphicFramePr>
        <p:xfrm>
          <a:off x="5029200" y="1676400"/>
          <a:ext cx="3810000" cy="383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1" name="Microsoft Drawing 1.01" r:id="rId3" imgW="6354763" imgH="6523038" progId="MSDraw.1.01">
                  <p:embed/>
                </p:oleObj>
              </mc:Choice>
              <mc:Fallback>
                <p:oleObj name="Microsoft Drawing 1.01" r:id="rId3" imgW="6354763" imgH="6523038" progId="MSDraw.1.01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676400"/>
                        <a:ext cx="3810000" cy="383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14" descr="MCj04099850000[1]"/>
          <p:cNvPicPr preferRelativeResize="0"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3276600"/>
            <a:ext cx="6858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5" descr="MCj0410345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22860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6" descr="MCj0410345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43800" y="31242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7" descr="MCj0410345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00800" y="38862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8" descr="MCj0410345000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62600" y="4191000"/>
            <a:ext cx="914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788A9-680C-4245-953F-A065698325D3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2514600" y="4114800"/>
            <a:ext cx="1905000" cy="1828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Introduction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latin typeface="Times New Roman" pitchFamily="18" charset="0"/>
              </a:rPr>
              <a:t>Reverse Nearest Neighbor Query (RNN) </a:t>
            </a:r>
          </a:p>
          <a:p>
            <a:pPr lvl="1" algn="just"/>
            <a:r>
              <a:rPr lang="en-US" altLang="zh-CN">
                <a:latin typeface="Times New Roman" pitchFamily="18" charset="0"/>
              </a:rPr>
              <a:t>Given a database </a:t>
            </a:r>
            <a:r>
              <a:rPr lang="en-US" altLang="zh-CN" i="1">
                <a:latin typeface="Times New Roman" pitchFamily="18" charset="0"/>
              </a:rPr>
              <a:t>D</a:t>
            </a:r>
            <a:r>
              <a:rPr lang="en-US" altLang="zh-CN">
                <a:latin typeface="Times New Roman" pitchFamily="18" charset="0"/>
              </a:rPr>
              <a:t> and a query object </a:t>
            </a:r>
            <a:r>
              <a:rPr lang="en-US" altLang="zh-CN" i="1">
                <a:latin typeface="Times New Roman" pitchFamily="18" charset="0"/>
              </a:rPr>
              <a:t>q</a:t>
            </a:r>
            <a:r>
              <a:rPr lang="en-US" altLang="zh-CN">
                <a:latin typeface="Times New Roman" pitchFamily="18" charset="0"/>
              </a:rPr>
              <a:t>, a RNN query retrieves those data objects </a:t>
            </a:r>
            <a:r>
              <a:rPr lang="en-US" altLang="zh-CN" i="1">
                <a:latin typeface="Times New Roman" pitchFamily="18" charset="0"/>
              </a:rPr>
              <a:t>o</a:t>
            </a:r>
            <a:r>
              <a:rPr lang="en-US" altLang="zh-CN">
                <a:latin typeface="Times New Roman" pitchFamily="18" charset="0"/>
                <a:sym typeface="Symbol" pitchFamily="18" charset="2"/>
              </a:rPr>
              <a:t> </a:t>
            </a:r>
            <a:r>
              <a:rPr lang="en-US" altLang="zh-CN" i="1">
                <a:latin typeface="Times New Roman" pitchFamily="18" charset="0"/>
              </a:rPr>
              <a:t>D</a:t>
            </a:r>
            <a:r>
              <a:rPr lang="en-US" altLang="zh-CN">
                <a:latin typeface="Times New Roman" pitchFamily="18" charset="0"/>
              </a:rPr>
              <a:t> that have </a:t>
            </a:r>
            <a:r>
              <a:rPr lang="en-US" altLang="zh-CN" i="1">
                <a:latin typeface="Times New Roman" pitchFamily="18" charset="0"/>
              </a:rPr>
              <a:t>q</a:t>
            </a:r>
            <a:r>
              <a:rPr lang="en-US" altLang="zh-CN">
                <a:latin typeface="Times New Roman" pitchFamily="18" charset="0"/>
              </a:rPr>
              <a:t> as nearest neighbor</a:t>
            </a:r>
            <a:endParaRPr lang="en-US" altLang="zh-CN" i="1">
              <a:latin typeface="Times New Roman" pitchFamily="18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4953000" y="49768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6019800" y="4495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3375025" y="49641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5257800" y="39862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5257800" y="56626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048000" y="38100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q</a:t>
            </a:r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3440113" y="40401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971800" y="48768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o</a:t>
            </a:r>
            <a:r>
              <a:rPr lang="en-US" altLang="zh-CN" sz="20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105400" y="48006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o</a:t>
            </a:r>
            <a:r>
              <a:rPr lang="en-US" altLang="zh-CN" sz="20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953000" y="56388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o</a:t>
            </a:r>
            <a:r>
              <a:rPr lang="en-US" altLang="zh-CN" sz="20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248400" y="43434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o</a:t>
            </a:r>
            <a:r>
              <a:rPr lang="en-US" altLang="zh-CN" sz="20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486400" y="38100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</a:rPr>
              <a:t>o</a:t>
            </a:r>
            <a:r>
              <a:rPr lang="en-US" altLang="zh-CN" sz="2000" b="1" baseline="-25000">
                <a:latin typeface="Times New Roman" pitchFamily="18" charset="0"/>
              </a:rPr>
              <a:t>5</a:t>
            </a: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4267200" y="4267200"/>
            <a:ext cx="1524000" cy="1524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4419600" y="3124200"/>
            <a:ext cx="1828800" cy="1828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 animBg="1"/>
      <p:bldP spid="8202" grpId="0"/>
      <p:bldP spid="8204" grpId="0" animBg="1"/>
      <p:bldP spid="8210" grpId="0" animBg="1"/>
      <p:bldP spid="82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F29DC16-3E73-41D6-8FC1-B0F8ABEED1AD}" type="slidenum">
              <a:rPr lang="en-US" altLang="zh-CN" sz="1200">
                <a:latin typeface="Garamond" pitchFamily="18" charset="0"/>
                <a:ea typeface="宋体" pitchFamily="2" charset="-122"/>
              </a:rPr>
              <a:pPr algn="r"/>
              <a:t>8</a:t>
            </a:fld>
            <a:endParaRPr lang="en-US" altLang="zh-CN" sz="1200">
              <a:latin typeface="Garamond" pitchFamily="18" charset="0"/>
              <a:ea typeface="宋体" pitchFamily="2" charset="-122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RNN Processing on Certain Data Points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TPL Approach [VLDB'04]</a:t>
            </a:r>
          </a:p>
        </p:txBody>
      </p:sp>
      <p:sp>
        <p:nvSpPr>
          <p:cNvPr id="38917" name="Oval 6"/>
          <p:cNvSpPr>
            <a:spLocks noChangeArrowheads="1"/>
          </p:cNvSpPr>
          <p:nvPr/>
        </p:nvSpPr>
        <p:spPr bwMode="auto">
          <a:xfrm>
            <a:off x="6400800" y="34528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Oval 8"/>
          <p:cNvSpPr>
            <a:spLocks noChangeArrowheads="1"/>
          </p:cNvSpPr>
          <p:nvPr/>
        </p:nvSpPr>
        <p:spPr bwMode="auto">
          <a:xfrm>
            <a:off x="5562600" y="29194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Text Box 10"/>
          <p:cNvSpPr txBox="1">
            <a:spLocks noChangeArrowheads="1"/>
          </p:cNvSpPr>
          <p:nvPr/>
        </p:nvSpPr>
        <p:spPr bwMode="auto">
          <a:xfrm>
            <a:off x="3581400" y="24384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i="1">
                <a:solidFill>
                  <a:srgbClr val="FF33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8920" name="Oval 11"/>
          <p:cNvSpPr>
            <a:spLocks noChangeArrowheads="1"/>
          </p:cNvSpPr>
          <p:nvPr/>
        </p:nvSpPr>
        <p:spPr bwMode="auto">
          <a:xfrm>
            <a:off x="3744913" y="29733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Text Box 15"/>
          <p:cNvSpPr txBox="1">
            <a:spLocks noChangeArrowheads="1"/>
          </p:cNvSpPr>
          <p:nvPr/>
        </p:nvSpPr>
        <p:spPr bwMode="auto">
          <a:xfrm>
            <a:off x="6705600" y="32766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4</a:t>
            </a:r>
          </a:p>
        </p:txBody>
      </p:sp>
      <p:sp>
        <p:nvSpPr>
          <p:cNvPr id="38922" name="Text Box 16"/>
          <p:cNvSpPr txBox="1">
            <a:spLocks noChangeArrowheads="1"/>
          </p:cNvSpPr>
          <p:nvPr/>
        </p:nvSpPr>
        <p:spPr bwMode="auto">
          <a:xfrm>
            <a:off x="5867400" y="27432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5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1295400" y="3276600"/>
            <a:ext cx="64008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Freeform 18"/>
          <p:cNvSpPr>
            <a:spLocks/>
          </p:cNvSpPr>
          <p:nvPr/>
        </p:nvSpPr>
        <p:spPr bwMode="auto">
          <a:xfrm>
            <a:off x="1266825" y="3260725"/>
            <a:ext cx="6429375" cy="2405063"/>
          </a:xfrm>
          <a:custGeom>
            <a:avLst/>
            <a:gdLst>
              <a:gd name="T0" fmla="*/ 2147483647 w 4050"/>
              <a:gd name="T1" fmla="*/ 0 h 1515"/>
              <a:gd name="T2" fmla="*/ 2147483647 w 4050"/>
              <a:gd name="T3" fmla="*/ 2147483647 h 1515"/>
              <a:gd name="T4" fmla="*/ 2147483647 w 4050"/>
              <a:gd name="T5" fmla="*/ 2147483647 h 1515"/>
              <a:gd name="T6" fmla="*/ 0 w 4050"/>
              <a:gd name="T7" fmla="*/ 2147483647 h 1515"/>
              <a:gd name="T8" fmla="*/ 0 60000 65536"/>
              <a:gd name="T9" fmla="*/ 0 60000 65536"/>
              <a:gd name="T10" fmla="*/ 0 60000 65536"/>
              <a:gd name="T11" fmla="*/ 0 60000 65536"/>
              <a:gd name="T12" fmla="*/ 0 w 4050"/>
              <a:gd name="T13" fmla="*/ 0 h 1515"/>
              <a:gd name="T14" fmla="*/ 4050 w 4050"/>
              <a:gd name="T15" fmla="*/ 1515 h 15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50" h="1515">
                <a:moveTo>
                  <a:pt x="7" y="0"/>
                </a:moveTo>
                <a:lnTo>
                  <a:pt x="4046" y="389"/>
                </a:lnTo>
                <a:lnTo>
                  <a:pt x="4050" y="1515"/>
                </a:lnTo>
                <a:lnTo>
                  <a:pt x="0" y="1499"/>
                </a:lnTo>
              </a:path>
            </a:pathLst>
          </a:custGeom>
          <a:solidFill>
            <a:srgbClr val="C0C0C0">
              <a:alpha val="36862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5" name="Oval 19"/>
          <p:cNvSpPr>
            <a:spLocks noChangeArrowheads="1"/>
          </p:cNvSpPr>
          <p:nvPr/>
        </p:nvSpPr>
        <p:spPr bwMode="auto">
          <a:xfrm>
            <a:off x="5257800" y="39100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Oval 20"/>
          <p:cNvSpPr>
            <a:spLocks noChangeArrowheads="1"/>
          </p:cNvSpPr>
          <p:nvPr/>
        </p:nvSpPr>
        <p:spPr bwMode="auto">
          <a:xfrm>
            <a:off x="3657600" y="3886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Oval 21"/>
          <p:cNvSpPr>
            <a:spLocks noChangeArrowheads="1"/>
          </p:cNvSpPr>
          <p:nvPr/>
        </p:nvSpPr>
        <p:spPr bwMode="auto">
          <a:xfrm>
            <a:off x="5562600" y="45958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Text Box 22"/>
          <p:cNvSpPr txBox="1">
            <a:spLocks noChangeArrowheads="1"/>
          </p:cNvSpPr>
          <p:nvPr/>
        </p:nvSpPr>
        <p:spPr bwMode="auto">
          <a:xfrm>
            <a:off x="3276600" y="38100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1</a:t>
            </a:r>
          </a:p>
        </p:txBody>
      </p:sp>
      <p:sp>
        <p:nvSpPr>
          <p:cNvPr id="38929" name="Text Box 23"/>
          <p:cNvSpPr txBox="1">
            <a:spLocks noChangeArrowheads="1"/>
          </p:cNvSpPr>
          <p:nvPr/>
        </p:nvSpPr>
        <p:spPr bwMode="auto">
          <a:xfrm>
            <a:off x="5410200" y="37338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2</a:t>
            </a:r>
          </a:p>
        </p:txBody>
      </p:sp>
      <p:sp>
        <p:nvSpPr>
          <p:cNvPr id="38930" name="Text Box 24"/>
          <p:cNvSpPr txBox="1">
            <a:spLocks noChangeArrowheads="1"/>
          </p:cNvSpPr>
          <p:nvPr/>
        </p:nvSpPr>
        <p:spPr bwMode="auto">
          <a:xfrm>
            <a:off x="5257800" y="45720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3</a:t>
            </a:r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 flipH="1">
            <a:off x="3736975" y="3121025"/>
            <a:ext cx="77788" cy="8175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H="1" flipV="1">
            <a:off x="2667000" y="31242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676400" y="2667000"/>
            <a:ext cx="1814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RNN 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candidate</a:t>
            </a:r>
            <a:endParaRPr lang="en-US" altLang="zh-CN" sz="2000" b="1">
              <a:latin typeface="Times New Roman" pitchFamily="18" charset="0"/>
              <a:ea typeface="宋体" pitchFamily="2" charset="-122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786188" y="3414713"/>
            <a:ext cx="100012" cy="90487"/>
            <a:chOff x="2385" y="2151"/>
            <a:chExt cx="63" cy="57"/>
          </a:xfrm>
        </p:grpSpPr>
        <p:sp>
          <p:nvSpPr>
            <p:cNvPr id="38938" name="Line 28"/>
            <p:cNvSpPr>
              <a:spLocks noChangeShapeType="1"/>
            </p:cNvSpPr>
            <p:nvPr/>
          </p:nvSpPr>
          <p:spPr bwMode="auto">
            <a:xfrm>
              <a:off x="2385" y="2151"/>
              <a:ext cx="63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39" name="Line 29"/>
            <p:cNvSpPr>
              <a:spLocks noChangeShapeType="1"/>
            </p:cNvSpPr>
            <p:nvPr/>
          </p:nvSpPr>
          <p:spPr bwMode="auto">
            <a:xfrm flipH="1">
              <a:off x="2441" y="2160"/>
              <a:ext cx="7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1" name="Line 31"/>
          <p:cNvSpPr>
            <a:spLocks noChangeShapeType="1"/>
          </p:cNvSpPr>
          <p:nvPr/>
        </p:nvSpPr>
        <p:spPr bwMode="auto">
          <a:xfrm flipH="1" flipV="1">
            <a:off x="3889375" y="3084513"/>
            <a:ext cx="136525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H="1" flipV="1">
            <a:off x="3810000" y="3962400"/>
            <a:ext cx="1489075" cy="365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1447800" y="5029200"/>
            <a:ext cx="1770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pruning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 animBg="1"/>
      <p:bldP spid="10258" grpId="0" animBg="1"/>
      <p:bldP spid="10265" grpId="0" animBg="1"/>
      <p:bldP spid="10266" grpId="0" animBg="1"/>
      <p:bldP spid="10267" grpId="0"/>
      <p:bldP spid="10271" grpId="0" animBg="1"/>
      <p:bldP spid="10272" grpId="0" animBg="1"/>
      <p:bldP spid="10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57533A5-712B-45A8-AA5C-9847BAFE6A4C}" type="slidenum">
              <a:rPr lang="en-US" altLang="zh-CN" sz="1200">
                <a:latin typeface="Garamond" pitchFamily="18" charset="0"/>
                <a:ea typeface="宋体" pitchFamily="2" charset="-122"/>
              </a:rPr>
              <a:pPr algn="r"/>
              <a:t>9</a:t>
            </a:fld>
            <a:endParaRPr lang="en-US" altLang="zh-CN" sz="1200">
              <a:latin typeface="Garamond" pitchFamily="18" charset="0"/>
              <a:ea typeface="宋体" pitchFamily="2" charset="-122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RNN Processing on Certain Data Points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TPL Approach [VLDB'04]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6400800" y="34528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Oval 5"/>
          <p:cNvSpPr>
            <a:spLocks noChangeArrowheads="1"/>
          </p:cNvSpPr>
          <p:nvPr/>
        </p:nvSpPr>
        <p:spPr bwMode="auto">
          <a:xfrm>
            <a:off x="5562600" y="29194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3581400" y="24384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i="1">
                <a:solidFill>
                  <a:srgbClr val="FF33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9944" name="Oval 7"/>
          <p:cNvSpPr>
            <a:spLocks noChangeArrowheads="1"/>
          </p:cNvSpPr>
          <p:nvPr/>
        </p:nvSpPr>
        <p:spPr bwMode="auto">
          <a:xfrm>
            <a:off x="3744913" y="29733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Text Box 8"/>
          <p:cNvSpPr txBox="1">
            <a:spLocks noChangeArrowheads="1"/>
          </p:cNvSpPr>
          <p:nvPr/>
        </p:nvSpPr>
        <p:spPr bwMode="auto">
          <a:xfrm>
            <a:off x="6705600" y="32766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4</a:t>
            </a:r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5867400" y="27432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5</a:t>
            </a:r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>
            <a:off x="1295400" y="3276600"/>
            <a:ext cx="64008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Freeform 11"/>
          <p:cNvSpPr>
            <a:spLocks/>
          </p:cNvSpPr>
          <p:nvPr/>
        </p:nvSpPr>
        <p:spPr bwMode="auto">
          <a:xfrm>
            <a:off x="1266825" y="3260725"/>
            <a:ext cx="6429375" cy="2405063"/>
          </a:xfrm>
          <a:custGeom>
            <a:avLst/>
            <a:gdLst>
              <a:gd name="T0" fmla="*/ 2147483647 w 4050"/>
              <a:gd name="T1" fmla="*/ 0 h 1515"/>
              <a:gd name="T2" fmla="*/ 2147483647 w 4050"/>
              <a:gd name="T3" fmla="*/ 2147483647 h 1515"/>
              <a:gd name="T4" fmla="*/ 2147483647 w 4050"/>
              <a:gd name="T5" fmla="*/ 2147483647 h 1515"/>
              <a:gd name="T6" fmla="*/ 0 w 4050"/>
              <a:gd name="T7" fmla="*/ 2147483647 h 1515"/>
              <a:gd name="T8" fmla="*/ 0 60000 65536"/>
              <a:gd name="T9" fmla="*/ 0 60000 65536"/>
              <a:gd name="T10" fmla="*/ 0 60000 65536"/>
              <a:gd name="T11" fmla="*/ 0 60000 65536"/>
              <a:gd name="T12" fmla="*/ 0 w 4050"/>
              <a:gd name="T13" fmla="*/ 0 h 1515"/>
              <a:gd name="T14" fmla="*/ 4050 w 4050"/>
              <a:gd name="T15" fmla="*/ 1515 h 15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50" h="1515">
                <a:moveTo>
                  <a:pt x="7" y="0"/>
                </a:moveTo>
                <a:lnTo>
                  <a:pt x="4046" y="389"/>
                </a:lnTo>
                <a:lnTo>
                  <a:pt x="4050" y="1515"/>
                </a:lnTo>
                <a:lnTo>
                  <a:pt x="0" y="1499"/>
                </a:lnTo>
              </a:path>
            </a:pathLst>
          </a:custGeom>
          <a:solidFill>
            <a:srgbClr val="C0C0C0">
              <a:alpha val="36862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Oval 12"/>
          <p:cNvSpPr>
            <a:spLocks noChangeArrowheads="1"/>
          </p:cNvSpPr>
          <p:nvPr/>
        </p:nvSpPr>
        <p:spPr bwMode="auto">
          <a:xfrm>
            <a:off x="5257800" y="39100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Oval 13"/>
          <p:cNvSpPr>
            <a:spLocks noChangeArrowheads="1"/>
          </p:cNvSpPr>
          <p:nvPr/>
        </p:nvSpPr>
        <p:spPr bwMode="auto">
          <a:xfrm>
            <a:off x="3657600" y="3886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Oval 14"/>
          <p:cNvSpPr>
            <a:spLocks noChangeArrowheads="1"/>
          </p:cNvSpPr>
          <p:nvPr/>
        </p:nvSpPr>
        <p:spPr bwMode="auto">
          <a:xfrm>
            <a:off x="5562600" y="459581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3276600" y="38100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1</a:t>
            </a:r>
          </a:p>
        </p:txBody>
      </p:sp>
      <p:sp>
        <p:nvSpPr>
          <p:cNvPr id="39953" name="Text Box 16"/>
          <p:cNvSpPr txBox="1">
            <a:spLocks noChangeArrowheads="1"/>
          </p:cNvSpPr>
          <p:nvPr/>
        </p:nvSpPr>
        <p:spPr bwMode="auto">
          <a:xfrm>
            <a:off x="5410200" y="37338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2</a:t>
            </a:r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5257800" y="45720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000" b="1" baseline="-25000">
                <a:latin typeface="Times New Roman" pitchFamily="18" charset="0"/>
                <a:ea typeface="宋体" pitchFamily="2" charset="-122"/>
              </a:rPr>
              <a:t>3</a:t>
            </a:r>
          </a:p>
        </p:txBody>
      </p:sp>
      <p:sp>
        <p:nvSpPr>
          <p:cNvPr id="39955" name="Line 18"/>
          <p:cNvSpPr>
            <a:spLocks noChangeShapeType="1"/>
          </p:cNvSpPr>
          <p:nvPr/>
        </p:nvSpPr>
        <p:spPr bwMode="auto">
          <a:xfrm flipH="1">
            <a:off x="3736975" y="3121025"/>
            <a:ext cx="77788" cy="8175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19"/>
          <p:cNvSpPr>
            <a:spLocks noChangeShapeType="1"/>
          </p:cNvSpPr>
          <p:nvPr/>
        </p:nvSpPr>
        <p:spPr bwMode="auto">
          <a:xfrm flipH="1" flipV="1">
            <a:off x="2667000" y="31242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Text Box 20"/>
          <p:cNvSpPr txBox="1">
            <a:spLocks noChangeArrowheads="1"/>
          </p:cNvSpPr>
          <p:nvPr/>
        </p:nvSpPr>
        <p:spPr bwMode="auto">
          <a:xfrm>
            <a:off x="1676400" y="2667000"/>
            <a:ext cx="1814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RNN 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candidate</a:t>
            </a:r>
            <a:endParaRPr lang="en-US" altLang="zh-CN" sz="2000" b="1">
              <a:latin typeface="Times New Roman" pitchFamily="18" charset="0"/>
              <a:ea typeface="宋体" pitchFamily="2" charset="-122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786188" y="3414713"/>
            <a:ext cx="100012" cy="90487"/>
            <a:chOff x="2385" y="2151"/>
            <a:chExt cx="63" cy="57"/>
          </a:xfrm>
        </p:grpSpPr>
        <p:sp>
          <p:nvSpPr>
            <p:cNvPr id="39970" name="Line 22"/>
            <p:cNvSpPr>
              <a:spLocks noChangeShapeType="1"/>
            </p:cNvSpPr>
            <p:nvPr/>
          </p:nvSpPr>
          <p:spPr bwMode="auto">
            <a:xfrm>
              <a:off x="2385" y="2151"/>
              <a:ext cx="63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23"/>
            <p:cNvSpPr>
              <a:spLocks noChangeShapeType="1"/>
            </p:cNvSpPr>
            <p:nvPr/>
          </p:nvSpPr>
          <p:spPr bwMode="auto">
            <a:xfrm flipH="1">
              <a:off x="2441" y="2160"/>
              <a:ext cx="7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59" name="Line 24"/>
          <p:cNvSpPr>
            <a:spLocks noChangeShapeType="1"/>
          </p:cNvSpPr>
          <p:nvPr/>
        </p:nvSpPr>
        <p:spPr bwMode="auto">
          <a:xfrm flipH="1" flipV="1">
            <a:off x="3889375" y="3084513"/>
            <a:ext cx="136525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Line 25"/>
          <p:cNvSpPr>
            <a:spLocks noChangeShapeType="1"/>
          </p:cNvSpPr>
          <p:nvPr/>
        </p:nvSpPr>
        <p:spPr bwMode="auto">
          <a:xfrm flipH="1" flipV="1">
            <a:off x="3810000" y="3962400"/>
            <a:ext cx="1489075" cy="365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1" name="Line 26"/>
          <p:cNvSpPr>
            <a:spLocks noChangeShapeType="1"/>
          </p:cNvSpPr>
          <p:nvPr/>
        </p:nvSpPr>
        <p:spPr bwMode="auto">
          <a:xfrm flipV="1">
            <a:off x="5791200" y="2514600"/>
            <a:ext cx="304800" cy="336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2" name="Text Box 27"/>
          <p:cNvSpPr txBox="1">
            <a:spLocks noChangeArrowheads="1"/>
          </p:cNvSpPr>
          <p:nvPr/>
        </p:nvSpPr>
        <p:spPr bwMode="auto">
          <a:xfrm>
            <a:off x="5638800" y="2133600"/>
            <a:ext cx="1814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>
                <a:latin typeface="Times New Roman" pitchFamily="18" charset="0"/>
                <a:ea typeface="宋体" pitchFamily="2" charset="-122"/>
              </a:rPr>
              <a:t>RNN </a:t>
            </a:r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candidate</a:t>
            </a:r>
            <a:endParaRPr lang="en-US" altLang="zh-CN" sz="2000" b="1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V="1">
            <a:off x="3886200" y="2997200"/>
            <a:ext cx="1666875" cy="5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4648200" y="2057400"/>
            <a:ext cx="152400" cy="3581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Freeform 30"/>
          <p:cNvSpPr>
            <a:spLocks/>
          </p:cNvSpPr>
          <p:nvPr/>
        </p:nvSpPr>
        <p:spPr bwMode="auto">
          <a:xfrm>
            <a:off x="4648200" y="2049463"/>
            <a:ext cx="3052763" cy="3589337"/>
          </a:xfrm>
          <a:custGeom>
            <a:avLst/>
            <a:gdLst>
              <a:gd name="T0" fmla="*/ 0 w 1923"/>
              <a:gd name="T1" fmla="*/ 2147483647 h 2261"/>
              <a:gd name="T2" fmla="*/ 2147483647 w 1923"/>
              <a:gd name="T3" fmla="*/ 2147483647 h 2261"/>
              <a:gd name="T4" fmla="*/ 2147483647 w 1923"/>
              <a:gd name="T5" fmla="*/ 2147483647 h 2261"/>
              <a:gd name="T6" fmla="*/ 2147483647 w 1923"/>
              <a:gd name="T7" fmla="*/ 0 h 2261"/>
              <a:gd name="T8" fmla="*/ 2147483647 w 1923"/>
              <a:gd name="T9" fmla="*/ 0 h 22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23"/>
              <a:gd name="T16" fmla="*/ 0 h 2261"/>
              <a:gd name="T17" fmla="*/ 1923 w 1923"/>
              <a:gd name="T18" fmla="*/ 2261 h 226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23" h="2261">
                <a:moveTo>
                  <a:pt x="0" y="5"/>
                </a:moveTo>
                <a:lnTo>
                  <a:pt x="96" y="2261"/>
                </a:lnTo>
                <a:lnTo>
                  <a:pt x="1920" y="2261"/>
                </a:lnTo>
                <a:lnTo>
                  <a:pt x="1923" y="0"/>
                </a:lnTo>
                <a:lnTo>
                  <a:pt x="14" y="0"/>
                </a:lnTo>
              </a:path>
            </a:pathLst>
          </a:custGeom>
          <a:solidFill>
            <a:srgbClr val="C0C0C0">
              <a:alpha val="32941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6" name="Text Box 31"/>
          <p:cNvSpPr txBox="1">
            <a:spLocks noChangeArrowheads="1"/>
          </p:cNvSpPr>
          <p:nvPr/>
        </p:nvSpPr>
        <p:spPr bwMode="auto">
          <a:xfrm>
            <a:off x="1447800" y="5029200"/>
            <a:ext cx="1770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pruning region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572000" y="2886075"/>
            <a:ext cx="120650" cy="131763"/>
            <a:chOff x="2880" y="1818"/>
            <a:chExt cx="76" cy="83"/>
          </a:xfrm>
        </p:grpSpPr>
        <p:sp>
          <p:nvSpPr>
            <p:cNvPr id="39968" name="Line 32"/>
            <p:cNvSpPr>
              <a:spLocks noChangeShapeType="1"/>
            </p:cNvSpPr>
            <p:nvPr/>
          </p:nvSpPr>
          <p:spPr bwMode="auto">
            <a:xfrm>
              <a:off x="2880" y="1824"/>
              <a:ext cx="7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33"/>
            <p:cNvSpPr>
              <a:spLocks noChangeShapeType="1"/>
            </p:cNvSpPr>
            <p:nvPr/>
          </p:nvSpPr>
          <p:spPr bwMode="auto">
            <a:xfrm>
              <a:off x="2880" y="1818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4" grpId="0" animBg="1"/>
      <p:bldP spid="19485" grpId="0" animBg="1"/>
      <p:bldP spid="19486" grpId="0" animBg="1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3917</TotalTime>
  <Words>1080</Words>
  <Application>Microsoft Office PowerPoint</Application>
  <PresentationFormat>On-screen Show (4:3)</PresentationFormat>
  <Paragraphs>191</Paragraphs>
  <Slides>27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宋体</vt:lpstr>
      <vt:lpstr>Arial</vt:lpstr>
      <vt:lpstr>Calibri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Probabilistic Data Management</vt:lpstr>
      <vt:lpstr>Objectives</vt:lpstr>
      <vt:lpstr>Recall: Probabilistic Query Types</vt:lpstr>
      <vt:lpstr>Probabilistic Reverse Nearest Neighbor Queries in Uncertain Databases</vt:lpstr>
      <vt:lpstr>Outline</vt:lpstr>
      <vt:lpstr>Reverse Nearest Neighbor Query (RNN)</vt:lpstr>
      <vt:lpstr>Introduction</vt:lpstr>
      <vt:lpstr>RNN Processing on Certain Data Points</vt:lpstr>
      <vt:lpstr>RNN Processing on Certain Data Points</vt:lpstr>
      <vt:lpstr>Probabilistic Reverse Nearest Neighbor Query (PRNN)</vt:lpstr>
      <vt:lpstr>Other Application of PRNN</vt:lpstr>
      <vt:lpstr>RNN Queries in Uncertain Databases</vt:lpstr>
      <vt:lpstr>PRNN Definition</vt:lpstr>
      <vt:lpstr>A Straightforward Method</vt:lpstr>
      <vt:lpstr>Pruning Techniques</vt:lpstr>
      <vt:lpstr>Heuristics of GP0 Method</vt:lpstr>
      <vt:lpstr>Heuristics of GP0 Method (cont.)</vt:lpstr>
      <vt:lpstr>Conditions of GP0 Method</vt:lpstr>
      <vt:lpstr>Heuristics of GPb Method (b  (0, 1])</vt:lpstr>
      <vt:lpstr>Refinement Phase</vt:lpstr>
      <vt:lpstr>PRNN Query Processing</vt:lpstr>
      <vt:lpstr>PRNN Query Processing</vt:lpstr>
      <vt:lpstr>PRNN Query Procedure</vt:lpstr>
      <vt:lpstr>PRNN Query Processing (cont'd)</vt:lpstr>
      <vt:lpstr>Experimental Evaluation</vt:lpstr>
      <vt:lpstr>Performance vs. b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215</cp:revision>
  <dcterms:created xsi:type="dcterms:W3CDTF">2006-08-16T00:00:00Z</dcterms:created>
  <dcterms:modified xsi:type="dcterms:W3CDTF">2017-09-26T13:06:55Z</dcterms:modified>
</cp:coreProperties>
</file>