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8" r:id="rId3"/>
    <p:sldId id="310" r:id="rId4"/>
    <p:sldId id="311" r:id="rId5"/>
    <p:sldId id="312" r:id="rId6"/>
    <p:sldId id="314" r:id="rId7"/>
    <p:sldId id="315" r:id="rId8"/>
    <p:sldId id="313" r:id="rId9"/>
    <p:sldId id="316" r:id="rId10"/>
    <p:sldId id="360"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1"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6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2" autoAdjust="0"/>
  </p:normalViewPr>
  <p:slideViewPr>
    <p:cSldViewPr>
      <p:cViewPr varScale="1">
        <p:scale>
          <a:sx n="19" d="100"/>
          <a:sy n="19" d="100"/>
        </p:scale>
        <p:origin x="1632"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76C77-275E-41B7-8B7C-640A2FD0DA34}" type="datetimeFigureOut">
              <a:rPr lang="en-US" smtClean="0"/>
              <a:pPr/>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64DE8-1A28-4A01-A560-C351F3B91516}" type="slidenum">
              <a:rPr lang="en-US" smtClean="0"/>
              <a:pPr/>
              <a:t>‹#›</a:t>
            </a:fld>
            <a:endParaRPr lang="en-US"/>
          </a:p>
        </p:txBody>
      </p:sp>
    </p:spTree>
    <p:extLst>
      <p:ext uri="{BB962C8B-B14F-4D97-AF65-F5344CB8AC3E}">
        <p14:creationId xmlns:p14="http://schemas.microsoft.com/office/powerpoint/2010/main" val="50977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3076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7C23604C-B223-4971-A23A-7B6D9BC6FE82}" type="slidenum">
              <a:rPr lang="en-US"/>
              <a:pPr/>
              <a:t>17</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t>In particular, we say that two uncertain objects are joining with each other, if the probability that their distance is within \epsilon is greater than or equal to a threshold \alpha. </a:t>
            </a:r>
          </a:p>
          <a:p>
            <a:endParaRPr lang="en-US"/>
          </a:p>
          <a:p>
            <a:r>
              <a:rPr lang="en-US"/>
              <a:t>This join probability can be given by the formula below. Assuming each uncertain object consists of several samples, we need to compare the distance between pairwise samples and obtain the join probability. </a:t>
            </a:r>
          </a:p>
        </p:txBody>
      </p:sp>
    </p:spTree>
    <p:extLst>
      <p:ext uri="{BB962C8B-B14F-4D97-AF65-F5344CB8AC3E}">
        <p14:creationId xmlns:p14="http://schemas.microsoft.com/office/powerpoint/2010/main" val="63932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FF093F18-EA3F-4BED-AB1B-04C8AD84C72E}" type="slidenum">
              <a:rPr lang="en-US"/>
              <a:pPr/>
              <a:t>18</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Therefore, one straightforward method is to check each pair of uncertain objects in sliding windows from two uncertain streams, and compute the join probability.</a:t>
            </a:r>
          </a:p>
          <a:p>
            <a:endParaRPr lang="en-US" dirty="0"/>
          </a:p>
          <a:p>
            <a:r>
              <a:rPr lang="en-US" dirty="0"/>
              <a:t>If the probability is greater than or equal to alpha, then we report the pair as join answer.</a:t>
            </a:r>
          </a:p>
          <a:p>
            <a:endParaRPr lang="en-US" dirty="0"/>
          </a:p>
          <a:p>
            <a:r>
              <a:rPr lang="en-US" dirty="0"/>
              <a:t>However, this method is inefficient, incurring </a:t>
            </a:r>
            <a:r>
              <a:rPr lang="en-US" i="1" dirty="0">
                <a:latin typeface="Times New Roman" pitchFamily="18" charset="0"/>
              </a:rPr>
              <a:t>O</a:t>
            </a:r>
            <a:r>
              <a:rPr lang="en-US" dirty="0">
                <a:latin typeface="Times New Roman" pitchFamily="18" charset="0"/>
              </a:rPr>
              <a:t>(</a:t>
            </a:r>
            <a:r>
              <a:rPr lang="en-US" i="1" dirty="0">
                <a:latin typeface="Times New Roman" pitchFamily="18" charset="0"/>
              </a:rPr>
              <a:t>w</a:t>
            </a:r>
            <a:r>
              <a:rPr lang="en-US" baseline="30000" dirty="0">
                <a:latin typeface="Times New Roman" pitchFamily="18" charset="0"/>
              </a:rPr>
              <a:t>2</a:t>
            </a:r>
            <a:r>
              <a:rPr lang="en-US" i="1" dirty="0">
                <a:latin typeface="Times New Roman" pitchFamily="18" charset="0"/>
                <a:sym typeface="Symbol" pitchFamily="18" charset="2"/>
              </a:rPr>
              <a:t></a:t>
            </a:r>
            <a:r>
              <a:rPr lang="en-US" i="1" dirty="0">
                <a:latin typeface="Times New Roman" pitchFamily="18" charset="0"/>
              </a:rPr>
              <a:t>l</a:t>
            </a:r>
            <a:r>
              <a:rPr lang="en-US" baseline="30000" dirty="0">
                <a:latin typeface="Times New Roman" pitchFamily="18" charset="0"/>
              </a:rPr>
              <a:t>2</a:t>
            </a:r>
            <a:r>
              <a:rPr lang="en-US" i="1" dirty="0">
                <a:latin typeface="Times New Roman" pitchFamily="18" charset="0"/>
                <a:sym typeface="Symbol" pitchFamily="18" charset="2"/>
              </a:rPr>
              <a:t>d</a:t>
            </a:r>
            <a:r>
              <a:rPr lang="en-US" dirty="0">
                <a:latin typeface="Times New Roman" pitchFamily="18" charset="0"/>
                <a:sym typeface="Symbol" pitchFamily="18" charset="2"/>
              </a:rPr>
              <a:t>) cost, where </a:t>
            </a:r>
            <a:r>
              <a:rPr lang="en-US" sz="1400" i="1" dirty="0">
                <a:latin typeface="Times New Roman" pitchFamily="18" charset="0"/>
                <a:sym typeface="Symbol" pitchFamily="18" charset="2"/>
              </a:rPr>
              <a:t>w </a:t>
            </a:r>
            <a:r>
              <a:rPr lang="en-US" sz="1400" dirty="0">
                <a:latin typeface="Times New Roman" pitchFamily="18" charset="0"/>
                <a:sym typeface="Symbol" pitchFamily="18" charset="2"/>
              </a:rPr>
              <a:t>is the size of sliding window, </a:t>
            </a:r>
            <a:r>
              <a:rPr lang="en-US" sz="1400" i="1" dirty="0">
                <a:latin typeface="Times New Roman" pitchFamily="18" charset="0"/>
                <a:sym typeface="Symbol" pitchFamily="18" charset="2"/>
              </a:rPr>
              <a:t>l </a:t>
            </a:r>
            <a:r>
              <a:rPr lang="en-US" sz="1400" dirty="0">
                <a:latin typeface="Times New Roman" pitchFamily="18" charset="0"/>
                <a:sym typeface="Symbol" pitchFamily="18" charset="2"/>
              </a:rPr>
              <a:t>is the sample size per object, and </a:t>
            </a:r>
            <a:r>
              <a:rPr lang="en-US" sz="1400" i="1" dirty="0">
                <a:latin typeface="Times New Roman" pitchFamily="18" charset="0"/>
                <a:sym typeface="Symbol" pitchFamily="18" charset="2"/>
              </a:rPr>
              <a:t>d </a:t>
            </a:r>
            <a:r>
              <a:rPr lang="en-US" sz="1400" dirty="0">
                <a:latin typeface="Times New Roman" pitchFamily="18" charset="0"/>
                <a:sym typeface="Symbol" pitchFamily="18" charset="2"/>
              </a:rPr>
              <a:t>is the dimensionality of objects.</a:t>
            </a:r>
          </a:p>
          <a:p>
            <a:endParaRPr lang="en-US" sz="1400" dirty="0">
              <a:latin typeface="Times New Roman" pitchFamily="18" charset="0"/>
              <a:sym typeface="Symbol" pitchFamily="18" charset="2"/>
            </a:endParaRPr>
          </a:p>
          <a:p>
            <a:r>
              <a:rPr lang="en-US" sz="1400" dirty="0">
                <a:latin typeface="Times New Roman" pitchFamily="18" charset="0"/>
                <a:sym typeface="Symbol" pitchFamily="18" charset="2"/>
              </a:rPr>
              <a:t>In order to filter out as many as false positives, we proposed effective pruning methods on both object-level and sample-level.</a:t>
            </a:r>
          </a:p>
        </p:txBody>
      </p:sp>
    </p:spTree>
    <p:extLst>
      <p:ext uri="{BB962C8B-B14F-4D97-AF65-F5344CB8AC3E}">
        <p14:creationId xmlns:p14="http://schemas.microsoft.com/office/powerpoint/2010/main" val="60025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E7351899-1D8D-4556-949D-0EE8CAEA3E01}" type="slidenum">
              <a:rPr lang="en-US"/>
              <a:pPr/>
              <a:t>19</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The idea of the object-level pruning is to filter out those object pairs from two uncertain streams that definitely do not match with each other</a:t>
            </a:r>
          </a:p>
          <a:p>
            <a:endParaRPr lang="en-US"/>
          </a:p>
          <a:p>
            <a:r>
              <a:rPr lang="en-US"/>
              <a:t>In particular, we use a hypersphere to bound all the samples of each uncertain object. </a:t>
            </a:r>
          </a:p>
          <a:p>
            <a:endParaRPr lang="en-US"/>
          </a:p>
          <a:p>
            <a:r>
              <a:rPr lang="en-US"/>
              <a:t>Then, if the minimum distance between any two object hyperspheres is greater than epsilon, then any two samples within them have distance greater than epsilon. Thus, we can safely prune this object pair</a:t>
            </a:r>
          </a:p>
        </p:txBody>
      </p:sp>
    </p:spTree>
    <p:extLst>
      <p:ext uri="{BB962C8B-B14F-4D97-AF65-F5344CB8AC3E}">
        <p14:creationId xmlns:p14="http://schemas.microsoft.com/office/powerpoint/2010/main" val="263148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71695660-98F8-47C4-A884-44173A7D883F}" type="slidenum">
              <a:rPr lang="en-US"/>
              <a:pPr/>
              <a:t>20</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t>The second pruning method is the sample-level pruning, which uses the object distribution to prune object pairs with join probabilities smaller than alpha</a:t>
            </a:r>
          </a:p>
          <a:p>
            <a:endParaRPr lang="en-US"/>
          </a:p>
          <a:p>
            <a:r>
              <a:rPr lang="en-US"/>
              <a:t>To enable sample-level pruning, we use a notion called (1-</a:t>
            </a:r>
            <a:r>
              <a:rPr lang="en-US" i="1">
                <a:latin typeface="Symbol" pitchFamily="18" charset="2"/>
              </a:rPr>
              <a:t>b</a:t>
            </a:r>
            <a:r>
              <a:rPr lang="en-US"/>
              <a:t>)-hypersphere, which is a smaller hypersphere within the bounding hypersphere of uncertainty region such that object resides in this smaller hypersphere with probability (1-</a:t>
            </a:r>
            <a:r>
              <a:rPr lang="en-US" i="1"/>
              <a:t>b</a:t>
            </a:r>
            <a:r>
              <a:rPr lang="en-US"/>
              <a:t>)</a:t>
            </a:r>
          </a:p>
        </p:txBody>
      </p:sp>
    </p:spTree>
    <p:extLst>
      <p:ext uri="{BB962C8B-B14F-4D97-AF65-F5344CB8AC3E}">
        <p14:creationId xmlns:p14="http://schemas.microsoft.com/office/powerpoint/2010/main" val="133436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6DBDC753-E564-4193-88D1-5855E87188B2}"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By using the notion of (1-b)-hypersphere, we can have the sample-level pruning. That is, if the minimum distance between two (1-</a:t>
            </a:r>
            <a:r>
              <a:rPr lang="en-US" i="1"/>
              <a:t>b</a:t>
            </a:r>
            <a:r>
              <a:rPr lang="en-US"/>
              <a:t>)-hyperspheres is greater than epsilon, and the beta parameter satisfies the inequality </a:t>
            </a:r>
            <a:r>
              <a:rPr lang="en-US" altLang="zh-TW">
                <a:latin typeface="Times New Roman" pitchFamily="18" charset="0"/>
              </a:rPr>
              <a:t>(1-</a:t>
            </a:r>
            <a:r>
              <a:rPr lang="en-US" altLang="zh-TW" i="1">
                <a:latin typeface="Symbol" pitchFamily="18" charset="2"/>
              </a:rPr>
              <a:t>g</a:t>
            </a:r>
            <a:r>
              <a:rPr lang="en-US" altLang="zh-TW" baseline="-25000">
                <a:latin typeface="Symbol" pitchFamily="18" charset="2"/>
              </a:rPr>
              <a:t>1</a:t>
            </a:r>
            <a:r>
              <a:rPr lang="en-US" altLang="zh-TW">
                <a:latin typeface="Symbol" pitchFamily="18" charset="2"/>
              </a:rPr>
              <a:t>) (1-g</a:t>
            </a:r>
            <a:r>
              <a:rPr lang="en-US" altLang="zh-TW" baseline="-25000">
                <a:latin typeface="Symbol" pitchFamily="18" charset="2"/>
              </a:rPr>
              <a:t>2</a:t>
            </a:r>
            <a:r>
              <a:rPr lang="en-US" altLang="zh-TW">
                <a:latin typeface="Symbol" pitchFamily="18" charset="2"/>
              </a:rPr>
              <a:t>)</a:t>
            </a:r>
            <a:r>
              <a:rPr lang="en-US" altLang="zh-TW">
                <a:latin typeface="Times New Roman" pitchFamily="18" charset="0"/>
              </a:rPr>
              <a:t> &gt; 1-</a:t>
            </a:r>
            <a:r>
              <a:rPr lang="en-US" altLang="zh-TW" i="1">
                <a:latin typeface="Symbol" pitchFamily="18" charset="2"/>
              </a:rPr>
              <a:t>a</a:t>
            </a:r>
            <a:r>
              <a:rPr lang="en-US" altLang="zh-TW">
                <a:latin typeface="Symbol" pitchFamily="18" charset="2"/>
              </a:rPr>
              <a:t>, then object T[i] can be safely pruned</a:t>
            </a:r>
            <a:endParaRPr lang="en-US" i="1">
              <a:latin typeface="Times New Roman" pitchFamily="18" charset="0"/>
            </a:endParaRPr>
          </a:p>
          <a:p>
            <a:endParaRPr lang="en-US"/>
          </a:p>
        </p:txBody>
      </p:sp>
    </p:spTree>
    <p:extLst>
      <p:ext uri="{BB962C8B-B14F-4D97-AF65-F5344CB8AC3E}">
        <p14:creationId xmlns:p14="http://schemas.microsoft.com/office/powerpoint/2010/main" val="159346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D33627CD-0913-451C-B4FA-F818F7BF6D95}" type="slidenum">
              <a:rPr lang="en-US"/>
              <a:pPr/>
              <a:t>22</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After introducing the pruning methods, we illustrate our USJ computation. </a:t>
            </a:r>
          </a:p>
          <a:p>
            <a:endParaRPr lang="en-US"/>
          </a:p>
          <a:p>
            <a:r>
              <a:rPr lang="en-US"/>
              <a:t>In particular, we index the uncertain objects in a grid index such that each cell contains uncertain objects with centers in it. </a:t>
            </a:r>
          </a:p>
          <a:p>
            <a:endParaRPr lang="en-US"/>
          </a:p>
          <a:p>
            <a:r>
              <a:rPr lang="en-US"/>
              <a:t>At each timestamp, we incrementally maintain the USJ results. That is, for each newly incoming data, say </a:t>
            </a:r>
            <a:r>
              <a:rPr lang="en-US" i="1">
                <a:latin typeface="Times New Roman" pitchFamily="18" charset="0"/>
                <a:sym typeface="Symbol" pitchFamily="18" charset="2"/>
              </a:rPr>
              <a:t>X</a:t>
            </a:r>
            <a:r>
              <a:rPr lang="en-US">
                <a:latin typeface="Times New Roman" pitchFamily="18" charset="0"/>
                <a:sym typeface="Symbol" pitchFamily="18" charset="2"/>
              </a:rPr>
              <a:t>[</a:t>
            </a:r>
            <a:r>
              <a:rPr lang="en-US" i="1">
                <a:latin typeface="Times New Roman" pitchFamily="18" charset="0"/>
                <a:sym typeface="Symbol" pitchFamily="18" charset="2"/>
              </a:rPr>
              <a:t>t</a:t>
            </a:r>
            <a:r>
              <a:rPr lang="en-US">
                <a:latin typeface="Times New Roman" pitchFamily="18" charset="0"/>
                <a:sym typeface="Symbol" pitchFamily="18" charset="2"/>
              </a:rPr>
              <a:t>+1], we join it with objects from the other stream, T2, and apply our pruning methods to filter out those false alarms via the grid index</a:t>
            </a:r>
          </a:p>
          <a:p>
            <a:endParaRPr lang="en-US">
              <a:latin typeface="Times New Roman" pitchFamily="18" charset="0"/>
              <a:sym typeface="Symbol" pitchFamily="18" charset="2"/>
            </a:endParaRPr>
          </a:p>
          <a:p>
            <a:r>
              <a:rPr lang="en-US">
                <a:latin typeface="Times New Roman" pitchFamily="18" charset="0"/>
                <a:sym typeface="Symbol" pitchFamily="18" charset="2"/>
              </a:rPr>
              <a:t>After the filtering, we can obtain a candidate set, and refine candidates in it according the USJ definition</a:t>
            </a:r>
          </a:p>
        </p:txBody>
      </p:sp>
    </p:spTree>
    <p:extLst>
      <p:ext uri="{BB962C8B-B14F-4D97-AF65-F5344CB8AC3E}">
        <p14:creationId xmlns:p14="http://schemas.microsoft.com/office/powerpoint/2010/main" val="255483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B16B58F2-D8AD-4BFF-B797-9C32BFFDC432}" type="slidenum">
              <a:rPr lang="en-US"/>
              <a:pPr/>
              <a:t>23</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Finally, we illustrate the experimental results.</a:t>
            </a:r>
          </a:p>
          <a:p>
            <a:endParaRPr lang="en-US"/>
          </a:p>
          <a:p>
            <a:r>
              <a:rPr lang="en-US"/>
              <a:t>We conducted our experiments on real sensor and GPS data. We simulate the impreciseness in data by generating samples within a hypersphere centered at real data, and with radius r following uniform or Gaussian distribution</a:t>
            </a:r>
          </a:p>
          <a:p>
            <a:endParaRPr lang="en-US"/>
          </a:p>
          <a:p>
            <a:r>
              <a:rPr lang="en-US"/>
              <a:t>We compare our approach with the straightforward method, which obtains pairs of uncertain objects from two uncertain data streams and checks the join condition</a:t>
            </a:r>
          </a:p>
          <a:p>
            <a:endParaRPr lang="en-US"/>
          </a:p>
          <a:p>
            <a:r>
              <a:rPr lang="en-US"/>
              <a:t>We report our results in terms of the pruning power and time cost per timestamp</a:t>
            </a:r>
          </a:p>
        </p:txBody>
      </p:sp>
    </p:spTree>
    <p:extLst>
      <p:ext uri="{BB962C8B-B14F-4D97-AF65-F5344CB8AC3E}">
        <p14:creationId xmlns:p14="http://schemas.microsoft.com/office/powerpoint/2010/main" val="43424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813FE7DF-B69D-4692-B982-51425C0DAB3D}" type="slidenum">
              <a:rPr lang="en-US"/>
              <a:pPr/>
              <a:t>24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a:p>
            <a:r>
              <a:rPr lang="en-US"/>
              <a:t>Here is the experimental result about the pruning power of our approach over sensor data. The upper part of columns correspond to the power of the object-level pruning, and the lower part is that of the sample-level pruning. We can see that the total pruning power is high, more than 90%</a:t>
            </a:r>
          </a:p>
        </p:txBody>
      </p:sp>
    </p:spTree>
    <p:extLst>
      <p:ext uri="{BB962C8B-B14F-4D97-AF65-F5344CB8AC3E}">
        <p14:creationId xmlns:p14="http://schemas.microsoft.com/office/powerpoint/2010/main" val="349941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78C3778E-E739-4EBA-B509-1919D3AE8369}" type="slidenum">
              <a:rPr lang="en-US"/>
              <a:pPr/>
              <a:t>25</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a:p>
            <a:r>
              <a:rPr lang="en-US"/>
              <a:t>Here is another set of experiments about the performance on different window sizes. Grid is our method and the other one is the straightforward method. We can see that our approach performs much better than the straightforward method, which also indicates the effectiveness of our pruning methods.</a:t>
            </a:r>
          </a:p>
        </p:txBody>
      </p:sp>
    </p:spTree>
    <p:extLst>
      <p:ext uri="{BB962C8B-B14F-4D97-AF65-F5344CB8AC3E}">
        <p14:creationId xmlns:p14="http://schemas.microsoft.com/office/powerpoint/2010/main" val="3359751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B1966E9E-836C-4D27-81E6-AAD2A9281DA8}" type="slidenum">
              <a:rPr lang="en-US"/>
              <a:pPr/>
              <a:t>26</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t>To conclude, we formalize the problem of join over uncertain data streams</a:t>
            </a:r>
          </a:p>
          <a:p>
            <a:endParaRPr lang="en-US"/>
          </a:p>
          <a:p>
            <a:r>
              <a:rPr lang="en-US"/>
              <a:t>We proposed effective pruning methods to prune false positives among candidate pairs</a:t>
            </a:r>
          </a:p>
          <a:p>
            <a:endParaRPr lang="en-US"/>
          </a:p>
          <a:p>
            <a:r>
              <a:rPr lang="en-US"/>
              <a:t>We provide an efficient procedure to incrementally main the USJ results by a grid index and apply our proposed pruning techniques</a:t>
            </a:r>
          </a:p>
          <a:p>
            <a:endParaRPr lang="en-US"/>
          </a:p>
          <a:p>
            <a:r>
              <a:rPr lang="en-US"/>
              <a:t>Finally, we conduct extensive experiments to test the efficiency and effectiveness of our proposed approach</a:t>
            </a:r>
          </a:p>
        </p:txBody>
      </p:sp>
    </p:spTree>
    <p:extLst>
      <p:ext uri="{BB962C8B-B14F-4D97-AF65-F5344CB8AC3E}">
        <p14:creationId xmlns:p14="http://schemas.microsoft.com/office/powerpoint/2010/main" val="331002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2813"/>
            <a:fld id="{6129FD1C-7E90-4EEC-981D-C4BA4759F1D0}" type="slidenum">
              <a:rPr lang="en-US" altLang="zh-CN" sz="1200">
                <a:solidFill>
                  <a:srgbClr val="000000"/>
                </a:solidFill>
              </a:rPr>
              <a:pPr algn="r" defTabSz="912813"/>
              <a:t>3</a:t>
            </a:fld>
            <a:endParaRPr lang="en-US" altLang="zh-CN" sz="1200">
              <a:solidFill>
                <a:srgbClr val="000000"/>
              </a:solidFill>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extLst>
      <p:ext uri="{BB962C8B-B14F-4D97-AF65-F5344CB8AC3E}">
        <p14:creationId xmlns:p14="http://schemas.microsoft.com/office/powerpoint/2010/main" val="303469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zh-CN" altLang="en-US" smtClean="0"/>
          </a:p>
        </p:txBody>
      </p:sp>
      <p:sp>
        <p:nvSpPr>
          <p:cNvPr id="33796" name="Slide Number Placeholder 3"/>
          <p:cNvSpPr>
            <a:spLocks noGrp="1"/>
          </p:cNvSpPr>
          <p:nvPr>
            <p:ph type="sldNum" sz="quarter" idx="5"/>
          </p:nvPr>
        </p:nvSpPr>
        <p:spPr>
          <a:noFill/>
        </p:spPr>
        <p:txBody>
          <a:bodyPr/>
          <a:lstStyle/>
          <a:p>
            <a:fld id="{374C3576-53B4-4474-BB06-EFC7ABA63CBC}" type="slidenum">
              <a:rPr lang="en-US" altLang="zh-CN" smtClean="0"/>
              <a:pPr/>
              <a:t>48</a:t>
            </a:fld>
            <a:endParaRPr lang="en-US" altLang="zh-CN" smtClean="0"/>
          </a:p>
        </p:txBody>
      </p:sp>
    </p:spTree>
    <p:extLst>
      <p:ext uri="{BB962C8B-B14F-4D97-AF65-F5344CB8AC3E}">
        <p14:creationId xmlns:p14="http://schemas.microsoft.com/office/powerpoint/2010/main" val="17551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1615CB-B458-40F8-A3F4-05365D0C950B}" type="slidenum">
              <a:rPr lang="en-US" altLang="zh-CN" smtClean="0"/>
              <a:pPr/>
              <a:t>51</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lvl="2" algn="just" eaLnBrk="1" hangingPunct="1"/>
            <a:r>
              <a:rPr lang="en-US" altLang="zh-CN" sz="1100" smtClean="0">
                <a:latin typeface="Times New Roman" pitchFamily="18" charset="0"/>
              </a:rPr>
              <a:t>If a pair of nodes cannot be pruned, we access their children; if a pair of probabilistic sets in leaf nodes cannot be pruned, we add it to a candidate set</a:t>
            </a:r>
          </a:p>
          <a:p>
            <a:pPr eaLnBrk="1" hangingPunct="1"/>
            <a:endParaRPr lang="en-US" altLang="zh-CN" smtClean="0"/>
          </a:p>
        </p:txBody>
      </p:sp>
    </p:spTree>
    <p:extLst>
      <p:ext uri="{BB962C8B-B14F-4D97-AF65-F5344CB8AC3E}">
        <p14:creationId xmlns:p14="http://schemas.microsoft.com/office/powerpoint/2010/main" val="761318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zh-CN" altLang="en-US" smtClean="0"/>
          </a:p>
        </p:txBody>
      </p:sp>
      <p:sp>
        <p:nvSpPr>
          <p:cNvPr id="35844" name="Slide Number Placeholder 3"/>
          <p:cNvSpPr>
            <a:spLocks noGrp="1"/>
          </p:cNvSpPr>
          <p:nvPr>
            <p:ph type="sldNum" sz="quarter" idx="5"/>
          </p:nvPr>
        </p:nvSpPr>
        <p:spPr>
          <a:noFill/>
        </p:spPr>
        <p:txBody>
          <a:bodyPr/>
          <a:lstStyle/>
          <a:p>
            <a:fld id="{2CCFF985-7A4B-4F6E-BF7B-E68E6C8FEC7D}" type="slidenum">
              <a:rPr lang="en-US" altLang="zh-CN" smtClean="0"/>
              <a:pPr/>
              <a:t>54</a:t>
            </a:fld>
            <a:endParaRPr lang="en-US" altLang="zh-CN" smtClean="0"/>
          </a:p>
        </p:txBody>
      </p:sp>
    </p:spTree>
    <p:extLst>
      <p:ext uri="{BB962C8B-B14F-4D97-AF65-F5344CB8AC3E}">
        <p14:creationId xmlns:p14="http://schemas.microsoft.com/office/powerpoint/2010/main" val="188859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2732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64DE8-1A28-4A01-A560-C351F3B91516}" type="slidenum">
              <a:rPr lang="en-US" smtClean="0"/>
              <a:pPr/>
              <a:t>6</a:t>
            </a:fld>
            <a:endParaRPr lang="en-US"/>
          </a:p>
        </p:txBody>
      </p:sp>
    </p:spTree>
    <p:extLst>
      <p:ext uri="{BB962C8B-B14F-4D97-AF65-F5344CB8AC3E}">
        <p14:creationId xmlns:p14="http://schemas.microsoft.com/office/powerpoint/2010/main" val="94274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1A254E03-F391-4CD9-8A31-38F4A0B241D2}" type="slidenum">
              <a:rPr lang="en-US"/>
              <a:pPr/>
              <a:t>12</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tLang="zh-CN"/>
              <a:t>In the coal mine application, sensors are deployed to tunnels of the coal mine to collect data such as the temperature or humidity. The sensory data are transmitted from sensor nodes to the base station in the form of data streams. On the side of base station, the server should be able to identify some abnormal events such fire or failure of sensors. </a:t>
            </a:r>
          </a:p>
          <a:p>
            <a:endParaRPr lang="en-US" altLang="zh-CN"/>
          </a:p>
          <a:p>
            <a:r>
              <a:rPr lang="en-US" altLang="zh-CN"/>
              <a:t>Intuitively, sensors from spatially close locations are likely to report similar data. If a place is on fire, the temperature collected from a sensor in this place will deviate from that of its close sensor. In this case, if we continuously monitor the join pairs from these two streams, and there is a sudden decreasing number of similar data from two streams, then this place is likely to have abnormal events such as fire. </a:t>
            </a:r>
          </a:p>
        </p:txBody>
      </p:sp>
    </p:spTree>
    <p:extLst>
      <p:ext uri="{BB962C8B-B14F-4D97-AF65-F5344CB8AC3E}">
        <p14:creationId xmlns:p14="http://schemas.microsoft.com/office/powerpoint/2010/main" val="36462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6B055439-505A-4BB6-96F0-B5754099CAC6}" type="slidenum">
              <a:rPr lang="en-US"/>
              <a:pPr/>
              <a:t>13</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The Join on data streams also has the application in trajectory data analysis. To keep the public safety, the police can monitor the trajectories of suspicious people, either by GPS of mobile devices, or by some witnesses/police. In this case, we can also conduct a join on trajectories of these two suspicious people, and detect whether they recently go to the same place within a short period, possibly planning sth. </a:t>
            </a:r>
          </a:p>
        </p:txBody>
      </p:sp>
    </p:spTree>
    <p:extLst>
      <p:ext uri="{BB962C8B-B14F-4D97-AF65-F5344CB8AC3E}">
        <p14:creationId xmlns:p14="http://schemas.microsoft.com/office/powerpoint/2010/main" val="160243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AC30CFDD-83B8-4235-9A46-FE8A057FEEAB}" type="slidenum">
              <a:rPr lang="en-US"/>
              <a:pPr/>
              <a:t>14</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Join on data streams has many other applications such as elder-care applications or outlier detection. If a person takes a wrong bus or has a sudden slow-down, his/her current trajectory may deviate from the normal one. Thus, the join can detect such changes and an alert can be sent. </a:t>
            </a:r>
          </a:p>
          <a:p>
            <a:endParaRPr lang="en-US"/>
          </a:p>
          <a:p>
            <a:endParaRPr lang="en-US"/>
          </a:p>
        </p:txBody>
      </p:sp>
    </p:spTree>
    <p:extLst>
      <p:ext uri="{BB962C8B-B14F-4D97-AF65-F5344CB8AC3E}">
        <p14:creationId xmlns:p14="http://schemas.microsoft.com/office/powerpoint/2010/main" val="328419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FA3C8829-EE78-4563-B909-FF398A899CF1}" type="slidenum">
              <a:rPr lang="en-US"/>
              <a:pPr/>
              <a:t>15</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pPr algn="just"/>
            <a:r>
              <a:rPr lang="en-US">
                <a:latin typeface="Times New Roman" pitchFamily="18" charset="0"/>
              </a:rPr>
              <a:t>In many real-world applications, data uncertainty is pervasive. As mentioned i</a:t>
            </a:r>
            <a:r>
              <a:rPr lang="en-US"/>
              <a:t>n previous examples, the sensor data or GPS data in data streams often contain noises, and are thus uncertain and imprecise.</a:t>
            </a:r>
          </a:p>
          <a:p>
            <a:pPr algn="just"/>
            <a:endParaRPr lang="en-US"/>
          </a:p>
          <a:p>
            <a:pPr algn="just"/>
            <a:r>
              <a:rPr lang="en-US"/>
              <a:t>Therefore, our problem is on how to conduct the join processing over uncertain data streams efficiently and effectively</a:t>
            </a:r>
          </a:p>
          <a:p>
            <a:pPr algn="just"/>
            <a:endParaRPr lang="en-US"/>
          </a:p>
        </p:txBody>
      </p:sp>
    </p:spTree>
    <p:extLst>
      <p:ext uri="{BB962C8B-B14F-4D97-AF65-F5344CB8AC3E}">
        <p14:creationId xmlns:p14="http://schemas.microsoft.com/office/powerpoint/2010/main" val="58267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CIKM'09</a:t>
            </a:r>
          </a:p>
        </p:txBody>
      </p:sp>
      <p:sp>
        <p:nvSpPr>
          <p:cNvPr id="7" name="Rectangle 7"/>
          <p:cNvSpPr>
            <a:spLocks noGrp="1" noChangeArrowheads="1"/>
          </p:cNvSpPr>
          <p:nvPr>
            <p:ph type="sldNum" sz="quarter" idx="5"/>
          </p:nvPr>
        </p:nvSpPr>
        <p:spPr>
          <a:ln/>
        </p:spPr>
        <p:txBody>
          <a:bodyPr/>
          <a:lstStyle/>
          <a:p>
            <a:fld id="{D8FEC76D-1C84-4DEF-8AB2-9C03E78EB367}" type="slidenum">
              <a:rPr lang="en-US"/>
              <a:pPr/>
              <a:t>16</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Next, we give the formal definition for join on uncertain data streams.</a:t>
            </a:r>
          </a:p>
          <a:p>
            <a:endParaRPr lang="en-US"/>
          </a:p>
          <a:p>
            <a:r>
              <a:rPr lang="en-US"/>
              <a:t>An uncertain data stream consists of an ordered sequence of uncertain objects. For example, in data stream T1, X[1] is an uncertain object at timestamp 1. </a:t>
            </a:r>
          </a:p>
          <a:p>
            <a:endParaRPr lang="en-US"/>
          </a:p>
          <a:p>
            <a:r>
              <a:rPr lang="en-US"/>
              <a:t>In the literature of data stream, we usually consider the sliding window model containing the most recent w data. For example, W(T1) is the sliding window at timestamp t.. Then, at a new timestamp (t+1), the old data expire and the new data X[t+1] come in. We can obtain a new sliding window at timestamp (t+1).</a:t>
            </a:r>
          </a:p>
          <a:p>
            <a:endParaRPr lang="en-US"/>
          </a:p>
          <a:p>
            <a:r>
              <a:rPr lang="en-US"/>
              <a:t>Given two uncertain data streams, we want to conduct joins on the sliding windows of these two uncertain data streams, and output the joining pairs</a:t>
            </a:r>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59777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4832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49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031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54541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193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92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729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1834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5624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26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437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01643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gif"/><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image" Target="../media/image22.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wmf"/><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jpe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9.png"/><Relationship Id="rId7" Type="http://schemas.openxmlformats.org/officeDocument/2006/relationships/image" Target="../media/image4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47.png"/><Relationship Id="rId9"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wmf"/><Relationship Id="rId9" Type="http://schemas.openxmlformats.org/officeDocument/2006/relationships/image" Target="../media/image62.wmf"/></Relationships>
</file>

<file path=ppt/slides/_rels/slide4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4.wmf"/><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oleObject" Target="../embeddings/oleObject20.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69.wmf"/><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2.wmf"/><Relationship Id="rId5" Type="http://schemas.openxmlformats.org/officeDocument/2006/relationships/image" Target="../media/image71.png"/><Relationship Id="rId4" Type="http://schemas.openxmlformats.org/officeDocument/2006/relationships/image" Target="../media/image70.wmf"/><Relationship Id="rId9" Type="http://schemas.openxmlformats.org/officeDocument/2006/relationships/image" Target="../media/image6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7.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Times New Roman" pitchFamily="18" charset="0"/>
                <a:ea typeface="Tahoma" pitchFamily="34" charset="0"/>
                <a:cs typeface="Times New Roman" pitchFamily="18" charset="0"/>
              </a:rPr>
              <a:t>Probabilistic Data </a:t>
            </a:r>
            <a:r>
              <a:rPr lang="en-US" sz="4400" dirty="0" smtClean="0">
                <a:latin typeface="Times New Roman" pitchFamily="18" charset="0"/>
                <a:ea typeface="Tahoma" pitchFamily="34" charset="0"/>
                <a:cs typeface="Times New Roman" pitchFamily="18" charset="0"/>
              </a:rPr>
              <a:t>Management</a:t>
            </a:r>
            <a:endParaRPr lang="en-US" sz="44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p:txBody>
          <a:bodyPr/>
          <a:lstStyle/>
          <a:p>
            <a:r>
              <a:rPr lang="en-US" sz="3600" dirty="0" smtClean="0">
                <a:latin typeface="Times New Roman" pitchFamily="18" charset="0"/>
                <a:ea typeface="Tahoma" pitchFamily="34" charset="0"/>
                <a:cs typeface="Times New Roman" pitchFamily="18" charset="0"/>
              </a:rPr>
              <a:t>Chapter 6: Probabilistic Query Answering (4)</a:t>
            </a:r>
          </a:p>
        </p:txBody>
      </p:sp>
    </p:spTree>
    <p:extLst>
      <p:ext uri="{BB962C8B-B14F-4D97-AF65-F5344CB8AC3E}">
        <p14:creationId xmlns:p14="http://schemas.microsoft.com/office/powerpoint/2010/main" val="59673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5215DD-EF4A-4DF3-9D10-4E492C53B03F}" type="slidenum">
              <a:rPr lang="en-US" altLang="zh-CN"/>
              <a:pPr/>
              <a:t>10</a:t>
            </a:fld>
            <a:endParaRPr lang="en-US" altLang="zh-CN"/>
          </a:p>
        </p:txBody>
      </p:sp>
      <p:sp>
        <p:nvSpPr>
          <p:cNvPr id="30722" name="Rectangle 2"/>
          <p:cNvSpPr>
            <a:spLocks noGrp="1" noChangeArrowheads="1"/>
          </p:cNvSpPr>
          <p:nvPr>
            <p:ph type="title"/>
          </p:nvPr>
        </p:nvSpPr>
        <p:spPr>
          <a:xfrm>
            <a:off x="457200" y="277813"/>
            <a:ext cx="8686800" cy="1139825"/>
          </a:xfrm>
        </p:spPr>
        <p:txBody>
          <a:bodyPr/>
          <a:lstStyle/>
          <a:p>
            <a:r>
              <a:rPr lang="en-US" altLang="zh-CN" dirty="0" smtClean="0">
                <a:latin typeface="Times New Roman" pitchFamily="18" charset="0"/>
              </a:rPr>
              <a:t>Recall: Probabilistic </a:t>
            </a:r>
            <a:r>
              <a:rPr lang="en-US" altLang="zh-CN" dirty="0">
                <a:latin typeface="Times New Roman" pitchFamily="18" charset="0"/>
              </a:rPr>
              <a:t>Spatial/Similarity </a:t>
            </a:r>
            <a:r>
              <a:rPr lang="en-US" altLang="zh-CN" dirty="0" smtClean="0">
                <a:latin typeface="Times New Roman" pitchFamily="18" charset="0"/>
              </a:rPr>
              <a:t>Join</a:t>
            </a:r>
            <a:endParaRPr lang="en-US" altLang="zh-CN" dirty="0">
              <a:latin typeface="Times New Roman" pitchFamily="18" charset="0"/>
            </a:endParaRPr>
          </a:p>
        </p:txBody>
      </p:sp>
      <p:sp>
        <p:nvSpPr>
          <p:cNvPr id="30723" name="Rectangle 3"/>
          <p:cNvSpPr>
            <a:spLocks noGrp="1" noChangeArrowheads="1"/>
          </p:cNvSpPr>
          <p:nvPr>
            <p:ph type="body" idx="1"/>
          </p:nvPr>
        </p:nvSpPr>
        <p:spPr/>
        <p:txBody>
          <a:bodyPr>
            <a:normAutofit fontScale="85000" lnSpcReduction="20000"/>
          </a:bodyPr>
          <a:lstStyle/>
          <a:p>
            <a:pPr algn="just"/>
            <a:r>
              <a:rPr lang="en-US" altLang="zh-CN" sz="3200" dirty="0">
                <a:latin typeface="Times New Roman" pitchFamily="18" charset="0"/>
              </a:rPr>
              <a:t>Join p</a:t>
            </a:r>
            <a:r>
              <a:rPr lang="en-US" altLang="zh-CN" sz="3200" dirty="0" smtClean="0">
                <a:latin typeface="Times New Roman" pitchFamily="18" charset="0"/>
              </a:rPr>
              <a:t>redicates</a:t>
            </a:r>
          </a:p>
          <a:p>
            <a:pPr lvl="1" algn="just"/>
            <a:r>
              <a:rPr lang="en-US" altLang="zh-CN" sz="2800" dirty="0" smtClean="0">
                <a:solidFill>
                  <a:schemeClr val="bg1">
                    <a:lumMod val="50000"/>
                  </a:schemeClr>
                </a:solidFill>
                <a:latin typeface="Times New Roman" pitchFamily="18" charset="0"/>
              </a:rPr>
              <a:t>Equality</a:t>
            </a:r>
            <a:r>
              <a:rPr lang="en-US" altLang="zh-CN" sz="2800" dirty="0">
                <a:solidFill>
                  <a:schemeClr val="bg1">
                    <a:lumMod val="50000"/>
                  </a:schemeClr>
                </a:solidFill>
                <a:latin typeface="Times New Roman" pitchFamily="18" charset="0"/>
              </a:rPr>
              <a:t>, inequality, greater than, and less than </a:t>
            </a:r>
          </a:p>
          <a:p>
            <a:pPr lvl="2" algn="just"/>
            <a:r>
              <a:rPr lang="en-US" altLang="zh-CN" sz="2400" dirty="0" smtClean="0">
                <a:solidFill>
                  <a:schemeClr val="bg1">
                    <a:lumMod val="50000"/>
                  </a:schemeClr>
                </a:solidFill>
                <a:latin typeface="Times New Roman" pitchFamily="18" charset="0"/>
              </a:rPr>
              <a:t>Cheng</a:t>
            </a:r>
            <a:r>
              <a:rPr lang="en-US" altLang="zh-CN" sz="2400" dirty="0">
                <a:solidFill>
                  <a:schemeClr val="bg1">
                    <a:lumMod val="50000"/>
                  </a:schemeClr>
                </a:solidFill>
                <a:latin typeface="Times New Roman" pitchFamily="18" charset="0"/>
              </a:rPr>
              <a:t>, R., Singh, S., </a:t>
            </a:r>
            <a:r>
              <a:rPr lang="en-US" altLang="zh-CN" sz="2400" dirty="0" err="1">
                <a:solidFill>
                  <a:schemeClr val="bg1">
                    <a:lumMod val="50000"/>
                  </a:schemeClr>
                </a:solidFill>
                <a:latin typeface="Times New Roman" pitchFamily="18" charset="0"/>
              </a:rPr>
              <a:t>Prabhakar</a:t>
            </a:r>
            <a:r>
              <a:rPr lang="en-US" altLang="zh-CN" sz="2400" dirty="0">
                <a:solidFill>
                  <a:schemeClr val="bg1">
                    <a:lumMod val="50000"/>
                  </a:schemeClr>
                </a:solidFill>
                <a:latin typeface="Times New Roman" pitchFamily="18" charset="0"/>
              </a:rPr>
              <a:t>, S., Shah, R., Vitter J., Xia, Y. Efficient join processing over uncertain data. </a:t>
            </a:r>
            <a:r>
              <a:rPr lang="en-US" altLang="zh-CN" sz="2400" dirty="0" smtClean="0">
                <a:solidFill>
                  <a:schemeClr val="bg1">
                    <a:lumMod val="50000"/>
                  </a:schemeClr>
                </a:solidFill>
                <a:latin typeface="Times New Roman" pitchFamily="18" charset="0"/>
              </a:rPr>
              <a:t>In CIKM</a:t>
            </a:r>
            <a:r>
              <a:rPr lang="en-US" altLang="zh-CN" sz="2400" dirty="0">
                <a:solidFill>
                  <a:schemeClr val="bg1">
                    <a:lumMod val="50000"/>
                  </a:schemeClr>
                </a:solidFill>
                <a:latin typeface="Times New Roman" pitchFamily="18" charset="0"/>
              </a:rPr>
              <a:t>, 2006. </a:t>
            </a:r>
          </a:p>
          <a:p>
            <a:pPr lvl="1" algn="just"/>
            <a:r>
              <a:rPr lang="en-US" altLang="zh-CN" sz="2800" dirty="0" smtClean="0">
                <a:latin typeface="Times New Roman" pitchFamily="18" charset="0"/>
              </a:rPr>
              <a:t>Range predicates</a:t>
            </a:r>
          </a:p>
          <a:p>
            <a:pPr lvl="2" algn="just"/>
            <a:r>
              <a:rPr lang="en-US" altLang="zh-CN" sz="2400" dirty="0" smtClean="0">
                <a:latin typeface="Times New Roman" pitchFamily="18" charset="0"/>
              </a:rPr>
              <a:t>Euclidean distance: </a:t>
            </a:r>
            <a:r>
              <a:rPr lang="en-US" altLang="zh-CN" sz="2400" i="1" dirty="0" smtClean="0">
                <a:latin typeface="Times New Roman" pitchFamily="18" charset="0"/>
                <a:sym typeface="Symbol"/>
              </a:rPr>
              <a:t>dist</a:t>
            </a:r>
            <a:r>
              <a:rPr lang="en-US" altLang="zh-CN" sz="2400" dirty="0" smtClean="0">
                <a:latin typeface="Times New Roman" pitchFamily="18" charset="0"/>
                <a:sym typeface="Symbol"/>
              </a:rPr>
              <a:t>(</a:t>
            </a:r>
            <a:r>
              <a:rPr lang="en-US" altLang="zh-CN" sz="2400" i="1" dirty="0" err="1" smtClean="0">
                <a:latin typeface="Times New Roman" pitchFamily="18" charset="0"/>
              </a:rPr>
              <a:t>o</a:t>
            </a:r>
            <a:r>
              <a:rPr lang="en-US" altLang="zh-CN" sz="2400" i="1" baseline="-25000" dirty="0" err="1" smtClean="0">
                <a:latin typeface="Times New Roman" pitchFamily="18" charset="0"/>
              </a:rPr>
              <a:t>A</a:t>
            </a:r>
            <a:r>
              <a:rPr lang="en-US" altLang="zh-CN" sz="2400" dirty="0" smtClean="0">
                <a:latin typeface="Times New Roman" pitchFamily="18" charset="0"/>
                <a:sym typeface="Symbol"/>
              </a:rPr>
              <a:t>, </a:t>
            </a:r>
            <a:r>
              <a:rPr lang="en-US" altLang="zh-CN" sz="2400" i="1" dirty="0" err="1" smtClean="0">
                <a:latin typeface="Times New Roman" pitchFamily="18" charset="0"/>
              </a:rPr>
              <a:t>o</a:t>
            </a:r>
            <a:r>
              <a:rPr lang="en-US" altLang="zh-CN" sz="2400" i="1" baseline="-25000" dirty="0" err="1" smtClean="0">
                <a:latin typeface="Times New Roman" pitchFamily="18" charset="0"/>
              </a:rPr>
              <a:t>B</a:t>
            </a:r>
            <a:r>
              <a:rPr lang="en-US" altLang="zh-CN" sz="2400" dirty="0" smtClean="0">
                <a:latin typeface="Times New Roman" pitchFamily="18" charset="0"/>
                <a:sym typeface="Symbol"/>
              </a:rPr>
              <a:t>) ≤ </a:t>
            </a:r>
            <a:r>
              <a:rPr lang="en-US" altLang="zh-CN" sz="2400" i="1" dirty="0" smtClean="0">
                <a:latin typeface="Times New Roman" pitchFamily="18" charset="0"/>
                <a:sym typeface="Symbol"/>
              </a:rPr>
              <a:t></a:t>
            </a:r>
            <a:r>
              <a:rPr lang="en-US" altLang="zh-CN" sz="2400" dirty="0" smtClean="0">
                <a:latin typeface="Times New Roman" pitchFamily="18" charset="0"/>
                <a:sym typeface="Symbol"/>
              </a:rPr>
              <a:t> holds </a:t>
            </a:r>
            <a:endParaRPr lang="en-US" altLang="zh-CN" sz="2400" dirty="0" smtClean="0">
              <a:latin typeface="Times New Roman" pitchFamily="18" charset="0"/>
            </a:endParaRPr>
          </a:p>
          <a:p>
            <a:pPr lvl="3" algn="just"/>
            <a:r>
              <a:rPr lang="en-US" altLang="zh-CN" dirty="0" err="1" smtClean="0">
                <a:solidFill>
                  <a:schemeClr val="bg1">
                    <a:lumMod val="50000"/>
                  </a:schemeClr>
                </a:solidFill>
                <a:latin typeface="Times New Roman" pitchFamily="18" charset="0"/>
              </a:rPr>
              <a:t>Kriegel</a:t>
            </a:r>
            <a:r>
              <a:rPr lang="en-US" altLang="zh-CN" dirty="0" smtClean="0">
                <a:solidFill>
                  <a:schemeClr val="bg1">
                    <a:lumMod val="50000"/>
                  </a:schemeClr>
                </a:solidFill>
                <a:latin typeface="Times New Roman" pitchFamily="18" charset="0"/>
              </a:rPr>
              <a:t>, H.-P., </a:t>
            </a:r>
            <a:r>
              <a:rPr lang="en-US" altLang="zh-CN" dirty="0" err="1" smtClean="0">
                <a:solidFill>
                  <a:schemeClr val="bg1">
                    <a:lumMod val="50000"/>
                  </a:schemeClr>
                </a:solidFill>
                <a:latin typeface="Times New Roman" pitchFamily="18" charset="0"/>
              </a:rPr>
              <a:t>Kunath</a:t>
            </a:r>
            <a:r>
              <a:rPr lang="en-US" altLang="zh-CN" dirty="0" smtClean="0">
                <a:solidFill>
                  <a:schemeClr val="bg1">
                    <a:lumMod val="50000"/>
                  </a:schemeClr>
                </a:solidFill>
                <a:latin typeface="Times New Roman" pitchFamily="18" charset="0"/>
              </a:rPr>
              <a:t>, P., </a:t>
            </a:r>
            <a:r>
              <a:rPr lang="en-US" altLang="zh-CN" dirty="0" err="1" smtClean="0">
                <a:solidFill>
                  <a:schemeClr val="bg1">
                    <a:lumMod val="50000"/>
                  </a:schemeClr>
                </a:solidFill>
                <a:latin typeface="Times New Roman" pitchFamily="18" charset="0"/>
              </a:rPr>
              <a:t>Pfeifle</a:t>
            </a:r>
            <a:r>
              <a:rPr lang="en-US" altLang="zh-CN" dirty="0" smtClean="0">
                <a:solidFill>
                  <a:schemeClr val="bg1">
                    <a:lumMod val="50000"/>
                  </a:schemeClr>
                </a:solidFill>
                <a:latin typeface="Times New Roman" pitchFamily="18" charset="0"/>
              </a:rPr>
              <a:t>, M., </a:t>
            </a:r>
            <a:r>
              <a:rPr lang="en-US" altLang="zh-CN" dirty="0" err="1" smtClean="0">
                <a:solidFill>
                  <a:schemeClr val="bg1">
                    <a:lumMod val="50000"/>
                  </a:schemeClr>
                </a:solidFill>
                <a:latin typeface="Times New Roman" pitchFamily="18" charset="0"/>
              </a:rPr>
              <a:t>Renz</a:t>
            </a:r>
            <a:r>
              <a:rPr lang="en-US" altLang="zh-CN" dirty="0" smtClean="0">
                <a:solidFill>
                  <a:schemeClr val="bg1">
                    <a:lumMod val="50000"/>
                  </a:schemeClr>
                </a:solidFill>
                <a:latin typeface="Times New Roman" pitchFamily="18" charset="0"/>
              </a:rPr>
              <a:t>, M. Probabilistic similarity join on uncertain data. In DASFAA, 2006. </a:t>
            </a:r>
          </a:p>
          <a:p>
            <a:pPr lvl="3" algn="just"/>
            <a:r>
              <a:rPr lang="en-US" altLang="zh-CN" dirty="0" err="1" smtClean="0">
                <a:latin typeface="Times New Roman" pitchFamily="18" charset="0"/>
              </a:rPr>
              <a:t>Lian</a:t>
            </a:r>
            <a:r>
              <a:rPr lang="en-US" altLang="zh-CN" dirty="0" smtClean="0">
                <a:latin typeface="Times New Roman" pitchFamily="18" charset="0"/>
              </a:rPr>
              <a:t>, X., Chen, L. Efficient Join Processing on Uncertain Data Streams. In CIKM, 2009.</a:t>
            </a:r>
          </a:p>
          <a:p>
            <a:pPr lvl="2" algn="just"/>
            <a:r>
              <a:rPr lang="en-US" altLang="zh-CN" dirty="0" smtClean="0">
                <a:solidFill>
                  <a:schemeClr val="bg1">
                    <a:lumMod val="50000"/>
                  </a:schemeClr>
                </a:solidFill>
                <a:latin typeface="Times New Roman" pitchFamily="18" charset="0"/>
              </a:rPr>
              <a:t>Expected edit distance (string)</a:t>
            </a:r>
          </a:p>
          <a:p>
            <a:pPr lvl="3" algn="just"/>
            <a:r>
              <a:rPr lang="en-US" dirty="0" err="1" smtClean="0">
                <a:solidFill>
                  <a:schemeClr val="bg1">
                    <a:lumMod val="50000"/>
                  </a:schemeClr>
                </a:solidFill>
                <a:latin typeface="Times New Roman" pitchFamily="18" charset="0"/>
                <a:ea typeface="Tahoma" pitchFamily="34" charset="0"/>
                <a:cs typeface="Times New Roman" pitchFamily="18" charset="0"/>
              </a:rPr>
              <a:t>Jestes</a:t>
            </a:r>
            <a:r>
              <a:rPr lang="en-US" dirty="0" smtClean="0">
                <a:solidFill>
                  <a:schemeClr val="bg1">
                    <a:lumMod val="50000"/>
                  </a:schemeClr>
                </a:solidFill>
                <a:latin typeface="Times New Roman" pitchFamily="18" charset="0"/>
                <a:ea typeface="Tahoma" pitchFamily="34" charset="0"/>
                <a:cs typeface="Times New Roman" pitchFamily="18" charset="0"/>
              </a:rPr>
              <a:t> J., Li F., Yan, Z., Yi K. Probabilistic string similarity joins. In SIGMOD, 2010.</a:t>
            </a:r>
          </a:p>
          <a:p>
            <a:pPr lvl="2" algn="just"/>
            <a:r>
              <a:rPr lang="en-US" altLang="zh-CN" dirty="0" smtClean="0">
                <a:solidFill>
                  <a:schemeClr val="bg1">
                    <a:lumMod val="50000"/>
                  </a:schemeClr>
                </a:solidFill>
                <a:latin typeface="Times New Roman" pitchFamily="18" charset="0"/>
                <a:ea typeface="Tahoma" pitchFamily="34" charset="0"/>
                <a:cs typeface="Times New Roman" pitchFamily="18" charset="0"/>
              </a:rPr>
              <a:t>Set similarity</a:t>
            </a:r>
          </a:p>
          <a:p>
            <a:pPr lvl="3" algn="just"/>
            <a:r>
              <a:rPr lang="en-US" altLang="zh-CN" dirty="0" err="1" smtClean="0">
                <a:solidFill>
                  <a:schemeClr val="bg1">
                    <a:lumMod val="50000"/>
                  </a:schemeClr>
                </a:solidFill>
                <a:latin typeface="Times New Roman" pitchFamily="18" charset="0"/>
                <a:ea typeface="Tahoma" pitchFamily="34" charset="0"/>
                <a:cs typeface="Times New Roman" pitchFamily="18" charset="0"/>
              </a:rPr>
              <a:t>Lian</a:t>
            </a:r>
            <a:r>
              <a:rPr lang="en-US" altLang="zh-CN" dirty="0" smtClean="0">
                <a:solidFill>
                  <a:schemeClr val="bg1">
                    <a:lumMod val="50000"/>
                  </a:schemeClr>
                </a:solidFill>
                <a:latin typeface="Times New Roman" pitchFamily="18" charset="0"/>
                <a:ea typeface="Tahoma" pitchFamily="34" charset="0"/>
                <a:cs typeface="Times New Roman" pitchFamily="18" charset="0"/>
              </a:rPr>
              <a:t>, X., Chen, L. Set Similarity Join on Probabilistic Data. In VLDB, 2010</a:t>
            </a:r>
            <a:endParaRPr lang="en-US" altLang="zh-CN" dirty="0" smtClean="0">
              <a:solidFill>
                <a:schemeClr val="bg1">
                  <a:lumMod val="50000"/>
                </a:schemeClr>
              </a:solidFill>
              <a:latin typeface="Times New Roman" pitchFamily="18" charset="0"/>
            </a:endParaRPr>
          </a:p>
          <a:p>
            <a:pPr lvl="1" algn="just">
              <a:buNone/>
            </a:pPr>
            <a:endParaRPr lang="en-US" altLang="zh-CN" sz="2800" dirty="0">
              <a:solidFill>
                <a:schemeClr val="bg1">
                  <a:lumMod val="50000"/>
                </a:schemeClr>
              </a:solidFill>
              <a:latin typeface="Times New Roman" pitchFamily="18" charset="0"/>
            </a:endParaRPr>
          </a:p>
        </p:txBody>
      </p:sp>
    </p:spTree>
    <p:extLst>
      <p:ext uri="{BB962C8B-B14F-4D97-AF65-F5344CB8AC3E}">
        <p14:creationId xmlns:p14="http://schemas.microsoft.com/office/powerpoint/2010/main" val="246770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55650" y="1341438"/>
            <a:ext cx="7931150" cy="2447925"/>
          </a:xfrm>
        </p:spPr>
        <p:txBody>
          <a:bodyPr>
            <a:noAutofit/>
          </a:bodyPr>
          <a:lstStyle/>
          <a:p>
            <a:pPr eaLnBrk="1" hangingPunct="1">
              <a:defRPr/>
            </a:pPr>
            <a:r>
              <a:rPr lang="en-US" altLang="zh-CN" sz="4800" dirty="0" smtClean="0">
                <a:effectLst>
                  <a:outerShdw blurRad="38100" dist="38100" dir="2700000" algn="tl">
                    <a:srgbClr val="C0C0C0"/>
                  </a:outerShdw>
                </a:effectLst>
                <a:latin typeface="Times New Roman" pitchFamily="18" charset="0"/>
                <a:ea typeface="宋体" pitchFamily="2" charset="-122"/>
              </a:rPr>
              <a:t>Efficient Join Processing on Uncertain Data Streams</a:t>
            </a:r>
            <a:endParaRPr lang="en-US" altLang="zh-CN" sz="4800" dirty="0">
              <a:effectLst>
                <a:outerShdw blurRad="38100" dist="38100" dir="2700000" algn="tl">
                  <a:srgbClr val="C0C0C0"/>
                </a:outerShdw>
              </a:effectLst>
              <a:latin typeface="Times New Roman" pitchFamily="18" charset="0"/>
              <a:ea typeface="宋体" pitchFamily="2" charset="-122"/>
            </a:endParaRPr>
          </a:p>
        </p:txBody>
      </p:sp>
      <p:sp>
        <p:nvSpPr>
          <p:cNvPr id="36867" name="Rectangle 3"/>
          <p:cNvSpPr>
            <a:spLocks noGrp="1" noChangeArrowheads="1"/>
          </p:cNvSpPr>
          <p:nvPr>
            <p:ph type="subTitle" idx="1"/>
          </p:nvPr>
        </p:nvSpPr>
        <p:spPr>
          <a:xfrm>
            <a:off x="1981200" y="4038600"/>
            <a:ext cx="6553200" cy="1752600"/>
          </a:xfrm>
        </p:spPr>
        <p:txBody>
          <a:bodyPr/>
          <a:lstStyle/>
          <a:p>
            <a:pPr eaLnBrk="1" hangingPunct="1">
              <a:lnSpc>
                <a:spcPct val="80000"/>
              </a:lnSpc>
            </a:pPr>
            <a:r>
              <a:rPr lang="en-US" altLang="zh-CN" sz="2200" i="1" dirty="0" smtClean="0">
                <a:latin typeface="Times New Roman" pitchFamily="18" charset="0"/>
                <a:ea typeface="宋体" pitchFamily="2" charset="-122"/>
              </a:rPr>
              <a:t>ACM Conference on Information and Knowledge Management </a:t>
            </a:r>
            <a:r>
              <a:rPr lang="en-US" altLang="zh-CN" sz="2200" dirty="0" smtClean="0">
                <a:latin typeface="Times New Roman" pitchFamily="18" charset="0"/>
                <a:ea typeface="宋体" pitchFamily="2" charset="-122"/>
              </a:rPr>
              <a:t>(CIKM), 2009</a:t>
            </a:r>
          </a:p>
        </p:txBody>
      </p:sp>
      <p:sp>
        <p:nvSpPr>
          <p:cNvPr id="36868" name="Rectangle 3"/>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DB236F90-09E3-4196-A28E-1E981C0591F0}" type="slidenum">
              <a:rPr lang="en-US" altLang="en-US"/>
              <a:pPr/>
              <a:t>12</a:t>
            </a:fld>
            <a:endParaRPr lang="en-US" altLang="en-US"/>
          </a:p>
        </p:txBody>
      </p:sp>
      <p:sp>
        <p:nvSpPr>
          <p:cNvPr id="187394" name="Rectangle 2"/>
          <p:cNvSpPr>
            <a:spLocks noGrp="1" noChangeArrowheads="1"/>
          </p:cNvSpPr>
          <p:nvPr>
            <p:ph type="title"/>
          </p:nvPr>
        </p:nvSpPr>
        <p:spPr/>
        <p:txBody>
          <a:bodyPr/>
          <a:lstStyle/>
          <a:p>
            <a:r>
              <a:rPr lang="en-US" altLang="zh-CN" sz="3800">
                <a:latin typeface="Times New Roman" pitchFamily="18" charset="0"/>
                <a:ea typeface="宋体" pitchFamily="2" charset="-122"/>
              </a:rPr>
              <a:t>Coal Mine Application</a:t>
            </a:r>
          </a:p>
        </p:txBody>
      </p:sp>
      <p:sp>
        <p:nvSpPr>
          <p:cNvPr id="187395" name="Rectangle 3"/>
          <p:cNvSpPr>
            <a:spLocks noGrp="1" noChangeArrowheads="1"/>
          </p:cNvSpPr>
          <p:nvPr>
            <p:ph type="body" idx="1"/>
          </p:nvPr>
        </p:nvSpPr>
        <p:spPr>
          <a:xfrm>
            <a:off x="457200" y="1600200"/>
            <a:ext cx="8229600" cy="4191000"/>
          </a:xfrm>
        </p:spPr>
        <p:txBody>
          <a:bodyPr/>
          <a:lstStyle/>
          <a:p>
            <a:pPr algn="just"/>
            <a:r>
              <a:rPr lang="en-US" altLang="zh-CN" sz="2600">
                <a:latin typeface="Times New Roman" pitchFamily="18" charset="0"/>
                <a:ea typeface="宋体" pitchFamily="2" charset="-122"/>
              </a:rPr>
              <a:t>In a coal mine, sensors are deployed in the tunnel to collect data such as the density of oxygen, dust, and gas, as well as the humidity and temperature</a:t>
            </a:r>
          </a:p>
          <a:p>
            <a:pPr algn="just"/>
            <a:r>
              <a:rPr lang="en-US" altLang="zh-CN" sz="2600">
                <a:latin typeface="Times New Roman" pitchFamily="18" charset="0"/>
                <a:ea typeface="宋体" pitchFamily="2" charset="-122"/>
              </a:rPr>
              <a:t>Detect abnormal events</a:t>
            </a:r>
          </a:p>
          <a:p>
            <a:pPr lvl="1" algn="just"/>
            <a:r>
              <a:rPr lang="en-US" altLang="zh-CN" sz="2200">
                <a:latin typeface="Times New Roman" pitchFamily="18" charset="0"/>
                <a:ea typeface="宋体" pitchFamily="2" charset="-122"/>
              </a:rPr>
              <a:t>Fire</a:t>
            </a:r>
          </a:p>
          <a:p>
            <a:pPr lvl="1" algn="just"/>
            <a:r>
              <a:rPr lang="en-US" altLang="zh-CN" sz="2200">
                <a:latin typeface="Times New Roman" pitchFamily="18" charset="0"/>
                <a:ea typeface="宋体" pitchFamily="2" charset="-122"/>
              </a:rPr>
              <a:t>Failures of sensors</a:t>
            </a:r>
          </a:p>
        </p:txBody>
      </p:sp>
      <p:sp>
        <p:nvSpPr>
          <p:cNvPr id="187396" name="Rectangle 4"/>
          <p:cNvSpPr>
            <a:spLocks noChangeArrowheads="1"/>
          </p:cNvSpPr>
          <p:nvPr/>
        </p:nvSpPr>
        <p:spPr bwMode="auto">
          <a:xfrm>
            <a:off x="1600200" y="4344988"/>
            <a:ext cx="1219200" cy="609600"/>
          </a:xfrm>
          <a:prstGeom prst="rect">
            <a:avLst/>
          </a:prstGeom>
          <a:solidFill>
            <a:schemeClr val="tx1">
              <a:alpha val="10001"/>
            </a:schemeClr>
          </a:solidFill>
          <a:ln w="19050">
            <a:solidFill>
              <a:schemeClr val="tx1"/>
            </a:solidFill>
            <a:miter lim="800000"/>
            <a:headEnd/>
            <a:tailEnd/>
          </a:ln>
          <a:effectLst/>
        </p:spPr>
        <p:txBody>
          <a:bodyPr wrap="none" anchor="ctr"/>
          <a:lstStyle/>
          <a:p>
            <a:pPr algn="ctr"/>
            <a:r>
              <a:rPr lang="en-US" altLang="zh-CN" sz="2000" b="1" i="1">
                <a:latin typeface="Times New Roman" pitchFamily="18" charset="0"/>
                <a:ea typeface="宋体" pitchFamily="2" charset="-122"/>
              </a:rPr>
              <a:t>coal mine</a:t>
            </a:r>
          </a:p>
        </p:txBody>
      </p:sp>
      <p:sp>
        <p:nvSpPr>
          <p:cNvPr id="187397" name="Line 5"/>
          <p:cNvSpPr>
            <a:spLocks noChangeShapeType="1"/>
          </p:cNvSpPr>
          <p:nvPr/>
        </p:nvSpPr>
        <p:spPr bwMode="auto">
          <a:xfrm>
            <a:off x="2819400" y="4660900"/>
            <a:ext cx="1524000" cy="0"/>
          </a:xfrm>
          <a:prstGeom prst="line">
            <a:avLst/>
          </a:prstGeom>
          <a:noFill/>
          <a:ln w="38100" cmpd="dbl">
            <a:solidFill>
              <a:schemeClr val="tx1"/>
            </a:solidFill>
            <a:round/>
            <a:headEnd/>
            <a:tailEnd type="stealth" w="lg" len="lg"/>
          </a:ln>
          <a:effectLst/>
        </p:spPr>
        <p:txBody>
          <a:bodyPr/>
          <a:lstStyle/>
          <a:p>
            <a:endParaRPr lang="en-US"/>
          </a:p>
        </p:txBody>
      </p:sp>
      <p:sp>
        <p:nvSpPr>
          <p:cNvPr id="187398" name="Text Box 6"/>
          <p:cNvSpPr txBox="1">
            <a:spLocks noChangeArrowheads="1"/>
          </p:cNvSpPr>
          <p:nvPr/>
        </p:nvSpPr>
        <p:spPr bwMode="auto">
          <a:xfrm>
            <a:off x="2819400" y="4648200"/>
            <a:ext cx="1374775" cy="396875"/>
          </a:xfrm>
          <a:prstGeom prst="rect">
            <a:avLst/>
          </a:prstGeom>
          <a:noFill/>
          <a:ln w="9525">
            <a:noFill/>
            <a:miter lim="800000"/>
            <a:headEnd/>
            <a:tailEnd/>
          </a:ln>
          <a:effectLst/>
        </p:spPr>
        <p:txBody>
          <a:bodyPr wrap="none">
            <a:spAutoFit/>
          </a:bodyPr>
          <a:lstStyle/>
          <a:p>
            <a:r>
              <a:rPr lang="en-US" altLang="zh-CN" sz="2000" b="1" i="1">
                <a:latin typeface="Times New Roman" pitchFamily="18" charset="0"/>
                <a:ea typeface="宋体" pitchFamily="2" charset="-122"/>
              </a:rPr>
              <a:t>sensor data</a:t>
            </a:r>
          </a:p>
        </p:txBody>
      </p:sp>
      <p:sp>
        <p:nvSpPr>
          <p:cNvPr id="187399" name="Rectangle 7"/>
          <p:cNvSpPr>
            <a:spLocks noChangeArrowheads="1"/>
          </p:cNvSpPr>
          <p:nvPr/>
        </p:nvSpPr>
        <p:spPr bwMode="auto">
          <a:xfrm>
            <a:off x="4343400" y="4281488"/>
            <a:ext cx="1219200" cy="760412"/>
          </a:xfrm>
          <a:prstGeom prst="rect">
            <a:avLst/>
          </a:prstGeom>
          <a:solidFill>
            <a:srgbClr val="0000FF">
              <a:alpha val="10001"/>
            </a:srgbClr>
          </a:solidFill>
          <a:ln w="19050">
            <a:solidFill>
              <a:srgbClr val="0000FF"/>
            </a:solidFill>
            <a:miter lim="800000"/>
            <a:headEnd/>
            <a:tailEnd/>
          </a:ln>
          <a:effectLst/>
        </p:spPr>
        <p:txBody>
          <a:bodyPr wrap="none" anchor="ctr"/>
          <a:lstStyle/>
          <a:p>
            <a:pPr algn="ctr"/>
            <a:r>
              <a:rPr lang="en-US" altLang="zh-CN" sz="2000" b="1" i="1">
                <a:solidFill>
                  <a:srgbClr val="0066FF"/>
                </a:solidFill>
                <a:latin typeface="Times New Roman" pitchFamily="18" charset="0"/>
                <a:ea typeface="宋体" pitchFamily="2" charset="-122"/>
              </a:rPr>
              <a:t>base</a:t>
            </a:r>
          </a:p>
          <a:p>
            <a:pPr algn="ctr"/>
            <a:r>
              <a:rPr lang="en-US" altLang="zh-CN" sz="2000" b="1" i="1">
                <a:solidFill>
                  <a:srgbClr val="0066FF"/>
                </a:solidFill>
                <a:latin typeface="Times New Roman" pitchFamily="18" charset="0"/>
                <a:ea typeface="宋体" pitchFamily="2" charset="-122"/>
              </a:rPr>
              <a:t>station</a:t>
            </a:r>
          </a:p>
        </p:txBody>
      </p:sp>
      <p:sp>
        <p:nvSpPr>
          <p:cNvPr id="187403" name="Line 11"/>
          <p:cNvSpPr>
            <a:spLocks noChangeShapeType="1"/>
          </p:cNvSpPr>
          <p:nvPr/>
        </p:nvSpPr>
        <p:spPr bwMode="auto">
          <a:xfrm flipV="1">
            <a:off x="5562600" y="4649788"/>
            <a:ext cx="1143000" cy="0"/>
          </a:xfrm>
          <a:prstGeom prst="line">
            <a:avLst/>
          </a:prstGeom>
          <a:noFill/>
          <a:ln w="19050">
            <a:solidFill>
              <a:srgbClr val="FF0000"/>
            </a:solidFill>
            <a:round/>
            <a:headEnd/>
            <a:tailEnd type="stealth" w="lg" len="lg"/>
          </a:ln>
          <a:effectLst/>
        </p:spPr>
        <p:txBody>
          <a:bodyPr/>
          <a:lstStyle/>
          <a:p>
            <a:endParaRPr lang="en-US"/>
          </a:p>
        </p:txBody>
      </p:sp>
      <p:graphicFrame>
        <p:nvGraphicFramePr>
          <p:cNvPr id="187405" name="Object 13"/>
          <p:cNvGraphicFramePr>
            <a:graphicFrameLocks noChangeAspect="1"/>
          </p:cNvGraphicFramePr>
          <p:nvPr/>
        </p:nvGraphicFramePr>
        <p:xfrm>
          <a:off x="3124200" y="5410200"/>
          <a:ext cx="990600" cy="504825"/>
        </p:xfrm>
        <a:graphic>
          <a:graphicData uri="http://schemas.openxmlformats.org/presentationml/2006/ole">
            <mc:AlternateContent xmlns:mc="http://schemas.openxmlformats.org/markup-compatibility/2006">
              <mc:Choice xmlns:v="urn:schemas-microsoft-com:vml" Requires="v">
                <p:oleObj spid="_x0000_s81923" name="Microsoft Drawing 1.01" r:id="rId4" imgW="838080" imgH="1066680" progId="MSDraw.1.01">
                  <p:embed/>
                </p:oleObj>
              </mc:Choice>
              <mc:Fallback>
                <p:oleObj name="Microsoft Drawing 1.01" r:id="rId4" imgW="838080" imgH="106668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410200"/>
                        <a:ext cx="9906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7406" name="Picture 14" descr="SensorNetwork"/>
          <p:cNvPicPr>
            <a:picLocks noChangeAspect="1" noChangeArrowheads="1"/>
          </p:cNvPicPr>
          <p:nvPr/>
        </p:nvPicPr>
        <p:blipFill>
          <a:blip r:embed="rId6" cstate="print"/>
          <a:srcRect/>
          <a:stretch>
            <a:fillRect/>
          </a:stretch>
        </p:blipFill>
        <p:spPr bwMode="auto">
          <a:xfrm>
            <a:off x="1371600" y="5232400"/>
            <a:ext cx="1600200" cy="817563"/>
          </a:xfrm>
          <a:prstGeom prst="rect">
            <a:avLst/>
          </a:prstGeom>
          <a:noFill/>
        </p:spPr>
      </p:pic>
      <p:sp>
        <p:nvSpPr>
          <p:cNvPr id="187407" name="Rectangle 15"/>
          <p:cNvSpPr>
            <a:spLocks noChangeArrowheads="1"/>
          </p:cNvSpPr>
          <p:nvPr/>
        </p:nvSpPr>
        <p:spPr bwMode="auto">
          <a:xfrm>
            <a:off x="6705600" y="4268788"/>
            <a:ext cx="1295400" cy="760412"/>
          </a:xfrm>
          <a:prstGeom prst="rect">
            <a:avLst/>
          </a:prstGeom>
          <a:solidFill>
            <a:srgbClr val="FF0000">
              <a:alpha val="10001"/>
            </a:srgbClr>
          </a:solidFill>
          <a:ln w="19050">
            <a:solidFill>
              <a:srgbClr val="FF0000"/>
            </a:solidFill>
            <a:miter lim="800000"/>
            <a:headEnd/>
            <a:tailEnd/>
          </a:ln>
          <a:effectLst/>
        </p:spPr>
        <p:txBody>
          <a:bodyPr anchor="ctr"/>
          <a:lstStyle/>
          <a:p>
            <a:pPr algn="ctr"/>
            <a:r>
              <a:rPr lang="en-US" altLang="zh-CN" sz="2000" b="1" i="1">
                <a:solidFill>
                  <a:srgbClr val="FF3300"/>
                </a:solidFill>
                <a:latin typeface="Times New Roman" pitchFamily="18" charset="0"/>
                <a:ea typeface="宋体" pitchFamily="2" charset="-122"/>
              </a:rPr>
              <a:t>abnormal events</a:t>
            </a:r>
          </a:p>
        </p:txBody>
      </p:sp>
      <p:pic>
        <p:nvPicPr>
          <p:cNvPr id="187410" name="Picture 18" descr="MCj04247900000[1]"/>
          <p:cNvPicPr>
            <a:picLocks noChangeAspect="1" noChangeArrowheads="1"/>
          </p:cNvPicPr>
          <p:nvPr/>
        </p:nvPicPr>
        <p:blipFill>
          <a:blip r:embed="rId7" cstate="print"/>
          <a:srcRect/>
          <a:stretch>
            <a:fillRect/>
          </a:stretch>
        </p:blipFill>
        <p:spPr bwMode="auto">
          <a:xfrm>
            <a:off x="4495800" y="5105400"/>
            <a:ext cx="1049338" cy="1092200"/>
          </a:xfrm>
          <a:prstGeom prst="rect">
            <a:avLst/>
          </a:prstGeom>
          <a:noFill/>
        </p:spPr>
      </p:pic>
      <p:pic>
        <p:nvPicPr>
          <p:cNvPr id="187412" name="Picture 20" descr="MCj04348160000[1]"/>
          <p:cNvPicPr>
            <a:picLocks noChangeAspect="1" noChangeArrowheads="1"/>
          </p:cNvPicPr>
          <p:nvPr/>
        </p:nvPicPr>
        <p:blipFill>
          <a:blip r:embed="rId8" cstate="print"/>
          <a:srcRect/>
          <a:stretch>
            <a:fillRect/>
          </a:stretch>
        </p:blipFill>
        <p:spPr bwMode="auto">
          <a:xfrm>
            <a:off x="6934200" y="5334000"/>
            <a:ext cx="685800" cy="685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A837964E-5CDE-4F92-8557-3D973A9E6FB2}" type="slidenum">
              <a:rPr lang="en-US" altLang="en-US"/>
              <a:pPr/>
              <a:t>13</a:t>
            </a:fld>
            <a:endParaRPr lang="en-US" altLang="en-US"/>
          </a:p>
        </p:txBody>
      </p:sp>
      <p:sp>
        <p:nvSpPr>
          <p:cNvPr id="193538" name="Rectangle 2"/>
          <p:cNvSpPr>
            <a:spLocks noGrp="1" noChangeArrowheads="1"/>
          </p:cNvSpPr>
          <p:nvPr>
            <p:ph type="title"/>
          </p:nvPr>
        </p:nvSpPr>
        <p:spPr/>
        <p:txBody>
          <a:bodyPr/>
          <a:lstStyle/>
          <a:p>
            <a:r>
              <a:rPr lang="en-US" altLang="zh-CN" sz="3800">
                <a:latin typeface="Times New Roman" pitchFamily="18" charset="0"/>
                <a:ea typeface="宋体" pitchFamily="2" charset="-122"/>
              </a:rPr>
              <a:t>Trajectory Data Analysis</a:t>
            </a:r>
            <a:endParaRPr lang="en-US" sz="3800">
              <a:latin typeface="Times New Roman" pitchFamily="18" charset="0"/>
              <a:ea typeface="宋体" pitchFamily="2" charset="-122"/>
            </a:endParaRPr>
          </a:p>
        </p:txBody>
      </p:sp>
      <p:sp>
        <p:nvSpPr>
          <p:cNvPr id="193539" name="Rectangle 3"/>
          <p:cNvSpPr>
            <a:spLocks noGrp="1" noChangeArrowheads="1"/>
          </p:cNvSpPr>
          <p:nvPr>
            <p:ph type="body" idx="1"/>
          </p:nvPr>
        </p:nvSpPr>
        <p:spPr>
          <a:xfrm>
            <a:off x="457200" y="1600200"/>
            <a:ext cx="8382000" cy="4530725"/>
          </a:xfrm>
        </p:spPr>
        <p:txBody>
          <a:bodyPr/>
          <a:lstStyle/>
          <a:p>
            <a:pPr algn="just"/>
            <a:r>
              <a:rPr lang="en-US" altLang="zh-CN" sz="2600">
                <a:latin typeface="Times New Roman" pitchFamily="18" charset="0"/>
                <a:ea typeface="宋体" pitchFamily="2" charset="-122"/>
              </a:rPr>
              <a:t>In the application of protecting the public safety, the trajectories of suspicious people can be monitored by police</a:t>
            </a:r>
          </a:p>
        </p:txBody>
      </p:sp>
      <p:sp>
        <p:nvSpPr>
          <p:cNvPr id="193673" name="Text Box 137"/>
          <p:cNvSpPr txBox="1">
            <a:spLocks noChangeArrowheads="1"/>
          </p:cNvSpPr>
          <p:nvPr/>
        </p:nvSpPr>
        <p:spPr bwMode="auto">
          <a:xfrm>
            <a:off x="533400" y="4114800"/>
            <a:ext cx="1268413" cy="701675"/>
          </a:xfrm>
          <a:prstGeom prst="rect">
            <a:avLst/>
          </a:prstGeom>
          <a:noFill/>
          <a:ln w="9525">
            <a:noFill/>
            <a:miter lim="800000"/>
            <a:headEnd/>
            <a:tailEnd/>
          </a:ln>
          <a:effectLst/>
        </p:spPr>
        <p:txBody>
          <a:bodyPr>
            <a:spAutoFit/>
          </a:bodyPr>
          <a:lstStyle/>
          <a:p>
            <a:pPr algn="ctr" eaLnBrk="0" hangingPunct="0"/>
            <a:r>
              <a:rPr lang="en-US" sz="2000" b="1" i="1">
                <a:latin typeface="Times New Roman" pitchFamily="18" charset="0"/>
              </a:rPr>
              <a:t>suspicious people</a:t>
            </a:r>
          </a:p>
        </p:txBody>
      </p:sp>
      <p:grpSp>
        <p:nvGrpSpPr>
          <p:cNvPr id="2" name="Group 141"/>
          <p:cNvGrpSpPr>
            <a:grpSpLocks/>
          </p:cNvGrpSpPr>
          <p:nvPr/>
        </p:nvGrpSpPr>
        <p:grpSpPr bwMode="auto">
          <a:xfrm>
            <a:off x="1676400" y="3048000"/>
            <a:ext cx="715963" cy="909638"/>
            <a:chOff x="720" y="1776"/>
            <a:chExt cx="451" cy="573"/>
          </a:xfrm>
        </p:grpSpPr>
        <p:graphicFrame>
          <p:nvGraphicFramePr>
            <p:cNvPr id="193672" name="Object 136"/>
            <p:cNvGraphicFramePr>
              <a:graphicFrameLocks noChangeAspect="1"/>
            </p:cNvGraphicFramePr>
            <p:nvPr/>
          </p:nvGraphicFramePr>
          <p:xfrm>
            <a:off x="748" y="1776"/>
            <a:ext cx="423" cy="573"/>
          </p:xfrm>
          <a:graphic>
            <a:graphicData uri="http://schemas.openxmlformats.org/presentationml/2006/ole">
              <mc:AlternateContent xmlns:mc="http://schemas.openxmlformats.org/markup-compatibility/2006">
                <mc:Choice xmlns:v="urn:schemas-microsoft-com:vml" Requires="v">
                  <p:oleObj spid="_x0000_s82948" name="Microsoft Drawing 1.01" r:id="rId4" imgW="3376440" imgH="2857680" progId="MSDraw.1.01">
                    <p:embed/>
                  </p:oleObj>
                </mc:Choice>
                <mc:Fallback>
                  <p:oleObj name="Microsoft Drawing 1.01" r:id="rId4" imgW="3376440" imgH="2857680" progId="MSDraw.1.0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776"/>
                          <a:ext cx="423" cy="573"/>
                        </a:xfrm>
                        <a:prstGeom prst="rect">
                          <a:avLst/>
                        </a:prstGeom>
                        <a:solidFill>
                          <a:schemeClr val="bg1"/>
                        </a:solidFill>
                      </p:spPr>
                    </p:pic>
                  </p:oleObj>
                </mc:Fallback>
              </mc:AlternateContent>
            </a:graphicData>
          </a:graphic>
        </p:graphicFrame>
        <p:pic>
          <p:nvPicPr>
            <p:cNvPr id="193674" name="Picture 138" descr="MMj02827390000[1]"/>
            <p:cNvPicPr>
              <a:picLocks noChangeAspect="1" noChangeArrowheads="1" noCrop="1"/>
            </p:cNvPicPr>
            <p:nvPr/>
          </p:nvPicPr>
          <p:blipFill>
            <a:blip r:embed="rId6" cstate="print"/>
            <a:srcRect/>
            <a:stretch>
              <a:fillRect/>
            </a:stretch>
          </p:blipFill>
          <p:spPr bwMode="auto">
            <a:xfrm>
              <a:off x="720" y="1852"/>
              <a:ext cx="440" cy="440"/>
            </a:xfrm>
            <a:prstGeom prst="rect">
              <a:avLst/>
            </a:prstGeom>
            <a:noFill/>
          </p:spPr>
        </p:pic>
      </p:grpSp>
      <p:sp>
        <p:nvSpPr>
          <p:cNvPr id="193676" name="Freeform 140"/>
          <p:cNvSpPr>
            <a:spLocks/>
          </p:cNvSpPr>
          <p:nvPr/>
        </p:nvSpPr>
        <p:spPr bwMode="auto">
          <a:xfrm>
            <a:off x="1905000" y="3962400"/>
            <a:ext cx="6019800" cy="1346200"/>
          </a:xfrm>
          <a:custGeom>
            <a:avLst/>
            <a:gdLst/>
            <a:ahLst/>
            <a:cxnLst>
              <a:cxn ang="0">
                <a:pos x="0" y="16"/>
              </a:cxn>
              <a:cxn ang="0">
                <a:pos x="240" y="16"/>
              </a:cxn>
              <a:cxn ang="0">
                <a:pos x="528" y="112"/>
              </a:cxn>
              <a:cxn ang="0">
                <a:pos x="752" y="160"/>
              </a:cxn>
              <a:cxn ang="0">
                <a:pos x="960" y="208"/>
              </a:cxn>
              <a:cxn ang="0">
                <a:pos x="1344" y="352"/>
              </a:cxn>
              <a:cxn ang="0">
                <a:pos x="1680" y="448"/>
              </a:cxn>
              <a:cxn ang="0">
                <a:pos x="2208" y="736"/>
              </a:cxn>
              <a:cxn ang="0">
                <a:pos x="2832" y="832"/>
              </a:cxn>
              <a:cxn ang="0">
                <a:pos x="3408" y="640"/>
              </a:cxn>
              <a:cxn ang="0">
                <a:pos x="3792" y="544"/>
              </a:cxn>
            </a:cxnLst>
            <a:rect l="0" t="0" r="r" b="b"/>
            <a:pathLst>
              <a:path w="3792" h="848">
                <a:moveTo>
                  <a:pt x="0" y="16"/>
                </a:moveTo>
                <a:cubicBezTo>
                  <a:pt x="76" y="8"/>
                  <a:pt x="152" y="0"/>
                  <a:pt x="240" y="16"/>
                </a:cubicBezTo>
                <a:cubicBezTo>
                  <a:pt x="328" y="32"/>
                  <a:pt x="443" y="88"/>
                  <a:pt x="528" y="112"/>
                </a:cubicBezTo>
                <a:cubicBezTo>
                  <a:pt x="613" y="136"/>
                  <a:pt x="680" y="144"/>
                  <a:pt x="752" y="160"/>
                </a:cubicBezTo>
                <a:cubicBezTo>
                  <a:pt x="824" y="176"/>
                  <a:pt x="861" y="176"/>
                  <a:pt x="960" y="208"/>
                </a:cubicBezTo>
                <a:cubicBezTo>
                  <a:pt x="1059" y="240"/>
                  <a:pt x="1224" y="312"/>
                  <a:pt x="1344" y="352"/>
                </a:cubicBezTo>
                <a:cubicBezTo>
                  <a:pt x="1464" y="392"/>
                  <a:pt x="1536" y="384"/>
                  <a:pt x="1680" y="448"/>
                </a:cubicBezTo>
                <a:cubicBezTo>
                  <a:pt x="1824" y="512"/>
                  <a:pt x="2016" y="672"/>
                  <a:pt x="2208" y="736"/>
                </a:cubicBezTo>
                <a:cubicBezTo>
                  <a:pt x="2400" y="800"/>
                  <a:pt x="2632" y="848"/>
                  <a:pt x="2832" y="832"/>
                </a:cubicBezTo>
                <a:cubicBezTo>
                  <a:pt x="3032" y="816"/>
                  <a:pt x="3248" y="688"/>
                  <a:pt x="3408" y="640"/>
                </a:cubicBezTo>
                <a:cubicBezTo>
                  <a:pt x="3568" y="592"/>
                  <a:pt x="3680" y="568"/>
                  <a:pt x="3792" y="544"/>
                </a:cubicBezTo>
              </a:path>
            </a:pathLst>
          </a:custGeom>
          <a:noFill/>
          <a:ln w="9525">
            <a:solidFill>
              <a:srgbClr val="0000FF"/>
            </a:solidFill>
            <a:round/>
            <a:headEnd/>
            <a:tailEnd type="stealth" w="lg" len="lg"/>
          </a:ln>
          <a:effectLst/>
        </p:spPr>
        <p:txBody>
          <a:bodyPr/>
          <a:lstStyle/>
          <a:p>
            <a:endParaRPr lang="en-US"/>
          </a:p>
        </p:txBody>
      </p:sp>
      <p:grpSp>
        <p:nvGrpSpPr>
          <p:cNvPr id="3" name="Group 152"/>
          <p:cNvGrpSpPr>
            <a:grpSpLocks/>
          </p:cNvGrpSpPr>
          <p:nvPr/>
        </p:nvGrpSpPr>
        <p:grpSpPr bwMode="auto">
          <a:xfrm>
            <a:off x="1143000" y="5105400"/>
            <a:ext cx="715963" cy="909638"/>
            <a:chOff x="720" y="3120"/>
            <a:chExt cx="451" cy="573"/>
          </a:xfrm>
        </p:grpSpPr>
        <p:graphicFrame>
          <p:nvGraphicFramePr>
            <p:cNvPr id="193679" name="Object 143"/>
            <p:cNvGraphicFramePr>
              <a:graphicFrameLocks noChangeAspect="1"/>
            </p:cNvGraphicFramePr>
            <p:nvPr/>
          </p:nvGraphicFramePr>
          <p:xfrm>
            <a:off x="748" y="3120"/>
            <a:ext cx="423" cy="573"/>
          </p:xfrm>
          <a:graphic>
            <a:graphicData uri="http://schemas.openxmlformats.org/presentationml/2006/ole">
              <mc:AlternateContent xmlns:mc="http://schemas.openxmlformats.org/markup-compatibility/2006">
                <mc:Choice xmlns:v="urn:schemas-microsoft-com:vml" Requires="v">
                  <p:oleObj spid="_x0000_s82949" name="Microsoft Drawing 1.01" r:id="rId7" imgW="3376440" imgH="2857680" progId="MSDraw.1.01">
                    <p:embed/>
                  </p:oleObj>
                </mc:Choice>
                <mc:Fallback>
                  <p:oleObj name="Microsoft Drawing 1.01" r:id="rId7" imgW="3376440" imgH="2857680" progId="MSDraw.1.01">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 y="3120"/>
                          <a:ext cx="423" cy="573"/>
                        </a:xfrm>
                        <a:prstGeom prst="rect">
                          <a:avLst/>
                        </a:prstGeom>
                        <a:solidFill>
                          <a:schemeClr val="bg1"/>
                        </a:solidFill>
                      </p:spPr>
                    </p:pic>
                  </p:oleObj>
                </mc:Fallback>
              </mc:AlternateContent>
            </a:graphicData>
          </a:graphic>
        </p:graphicFrame>
        <p:pic>
          <p:nvPicPr>
            <p:cNvPr id="193680" name="Picture 144" descr="MMj02827390000[1]"/>
            <p:cNvPicPr>
              <a:picLocks noChangeAspect="1" noChangeArrowheads="1" noCrop="1"/>
            </p:cNvPicPr>
            <p:nvPr/>
          </p:nvPicPr>
          <p:blipFill>
            <a:blip r:embed="rId6" cstate="print"/>
            <a:srcRect/>
            <a:stretch>
              <a:fillRect/>
            </a:stretch>
          </p:blipFill>
          <p:spPr bwMode="auto">
            <a:xfrm>
              <a:off x="720" y="3196"/>
              <a:ext cx="440" cy="440"/>
            </a:xfrm>
            <a:prstGeom prst="rect">
              <a:avLst/>
            </a:prstGeom>
            <a:noFill/>
          </p:spPr>
        </p:pic>
      </p:grpSp>
      <p:sp>
        <p:nvSpPr>
          <p:cNvPr id="193681" name="Freeform 145"/>
          <p:cNvSpPr>
            <a:spLocks/>
          </p:cNvSpPr>
          <p:nvPr/>
        </p:nvSpPr>
        <p:spPr bwMode="auto">
          <a:xfrm>
            <a:off x="1676400" y="5321300"/>
            <a:ext cx="6477000" cy="927100"/>
          </a:xfrm>
          <a:custGeom>
            <a:avLst/>
            <a:gdLst/>
            <a:ahLst/>
            <a:cxnLst>
              <a:cxn ang="0">
                <a:pos x="0" y="480"/>
              </a:cxn>
              <a:cxn ang="0">
                <a:pos x="528" y="440"/>
              </a:cxn>
              <a:cxn ang="0">
                <a:pos x="1008" y="248"/>
              </a:cxn>
              <a:cxn ang="0">
                <a:pos x="1824" y="104"/>
              </a:cxn>
              <a:cxn ang="0">
                <a:pos x="2448" y="8"/>
              </a:cxn>
              <a:cxn ang="0">
                <a:pos x="2784" y="56"/>
              </a:cxn>
              <a:cxn ang="0">
                <a:pos x="3312" y="296"/>
              </a:cxn>
              <a:cxn ang="0">
                <a:pos x="3744" y="440"/>
              </a:cxn>
              <a:cxn ang="0">
                <a:pos x="3888" y="488"/>
              </a:cxn>
              <a:cxn ang="0">
                <a:pos x="4080" y="584"/>
              </a:cxn>
            </a:cxnLst>
            <a:rect l="0" t="0" r="r" b="b"/>
            <a:pathLst>
              <a:path w="4080" h="584">
                <a:moveTo>
                  <a:pt x="0" y="480"/>
                </a:moveTo>
                <a:cubicBezTo>
                  <a:pt x="85" y="473"/>
                  <a:pt x="360" y="479"/>
                  <a:pt x="528" y="440"/>
                </a:cubicBezTo>
                <a:cubicBezTo>
                  <a:pt x="696" y="401"/>
                  <a:pt x="792" y="304"/>
                  <a:pt x="1008" y="248"/>
                </a:cubicBezTo>
                <a:cubicBezTo>
                  <a:pt x="1224" y="192"/>
                  <a:pt x="1584" y="144"/>
                  <a:pt x="1824" y="104"/>
                </a:cubicBezTo>
                <a:cubicBezTo>
                  <a:pt x="2064" y="64"/>
                  <a:pt x="2288" y="16"/>
                  <a:pt x="2448" y="8"/>
                </a:cubicBezTo>
                <a:cubicBezTo>
                  <a:pt x="2608" y="0"/>
                  <a:pt x="2640" y="8"/>
                  <a:pt x="2784" y="56"/>
                </a:cubicBezTo>
                <a:cubicBezTo>
                  <a:pt x="2928" y="104"/>
                  <a:pt x="3152" y="232"/>
                  <a:pt x="3312" y="296"/>
                </a:cubicBezTo>
                <a:cubicBezTo>
                  <a:pt x="3472" y="360"/>
                  <a:pt x="3648" y="408"/>
                  <a:pt x="3744" y="440"/>
                </a:cubicBezTo>
                <a:cubicBezTo>
                  <a:pt x="3840" y="472"/>
                  <a:pt x="3832" y="464"/>
                  <a:pt x="3888" y="488"/>
                </a:cubicBezTo>
                <a:cubicBezTo>
                  <a:pt x="3944" y="512"/>
                  <a:pt x="4040" y="564"/>
                  <a:pt x="4080" y="584"/>
                </a:cubicBezTo>
              </a:path>
            </a:pathLst>
          </a:custGeom>
          <a:noFill/>
          <a:ln w="9525">
            <a:solidFill>
              <a:srgbClr val="008080"/>
            </a:solidFill>
            <a:round/>
            <a:headEnd/>
            <a:tailEnd type="stealth" w="lg" len="lg"/>
          </a:ln>
          <a:effectLst/>
        </p:spPr>
        <p:txBody>
          <a:bodyPr/>
          <a:lstStyle/>
          <a:p>
            <a:endParaRPr lang="en-US"/>
          </a:p>
        </p:txBody>
      </p:sp>
      <p:sp>
        <p:nvSpPr>
          <p:cNvPr id="193686" name="Line 150"/>
          <p:cNvSpPr>
            <a:spLocks noChangeShapeType="1"/>
          </p:cNvSpPr>
          <p:nvPr/>
        </p:nvSpPr>
        <p:spPr bwMode="auto">
          <a:xfrm flipV="1">
            <a:off x="3352800" y="5486400"/>
            <a:ext cx="355600" cy="76200"/>
          </a:xfrm>
          <a:prstGeom prst="line">
            <a:avLst/>
          </a:prstGeom>
          <a:noFill/>
          <a:ln w="9525">
            <a:solidFill>
              <a:srgbClr val="008080"/>
            </a:solidFill>
            <a:round/>
            <a:headEnd/>
            <a:tailEnd type="triangle" w="med" len="med"/>
          </a:ln>
          <a:effectLst/>
        </p:spPr>
        <p:txBody>
          <a:bodyPr/>
          <a:lstStyle/>
          <a:p>
            <a:endParaRPr lang="en-US"/>
          </a:p>
        </p:txBody>
      </p:sp>
      <p:sp>
        <p:nvSpPr>
          <p:cNvPr id="193687" name="Line 151"/>
          <p:cNvSpPr>
            <a:spLocks noChangeShapeType="1"/>
          </p:cNvSpPr>
          <p:nvPr/>
        </p:nvSpPr>
        <p:spPr bwMode="auto">
          <a:xfrm>
            <a:off x="3657600" y="4191000"/>
            <a:ext cx="381000" cy="152400"/>
          </a:xfrm>
          <a:prstGeom prst="line">
            <a:avLst/>
          </a:prstGeom>
          <a:noFill/>
          <a:ln w="9525">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8.51852E-6 C 0.03854 0.03541 0.05799 0.04027 0.10278 0.04444 C 0.12726 0.05092 0.15052 0.06319 0.175 0.07036 C 0.19184 0.08055 0.2118 0.09768 0.23055 0.10185 C 0.25278 0.11666 0.27569 0.11574 0.3 0.12222 C 0.31267 0.1324 0.3243 0.13819 0.3375 0.14629 C 0.36979 0.1662 0.35069 0.16018 0.36805 0.16481 C 0.38108 0.17638 0.38594 0.19745 0.40278 0.20185 C 0.40503 0.20115 0.40972 0.19999 0.40972 0.19999 " pathEditMode="relative" ptsTypes="ffffffffA">
                                      <p:cBhvr>
                                        <p:cTn id="6" dur="5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4444E-6 -3.7037E-7 C 0.06997 -0.00255 0.10035 -0.00278 0.15973 -0.01852 C 0.17553 -0.02269 0.18803 -0.03658 0.20278 -0.0426 C 0.24758 -0.06042 0.29636 -0.04561 0.34306 -0.0463 C 0.35139 -0.04699 0.35973 -0.04676 0.36806 -0.04815 C 0.37292 -0.04885 0.37709 -0.05348 0.38195 -0.05371 C 0.39636 -0.05417 0.4106 -0.05371 0.42501 -0.05371 L 0.44306 -0.05186 " pathEditMode="relative" ptsTypes="ffffffAA">
                                      <p:cBhvr>
                                        <p:cTn id="8"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173EDD6-568F-4395-B297-86AFB1790E91}" type="slidenum">
              <a:rPr lang="en-US" altLang="en-US"/>
              <a:pPr/>
              <a:t>14</a:t>
            </a:fld>
            <a:endParaRPr lang="en-US" altLang="en-US"/>
          </a:p>
        </p:txBody>
      </p:sp>
      <p:sp>
        <p:nvSpPr>
          <p:cNvPr id="228354" name="Rectangle 2"/>
          <p:cNvSpPr>
            <a:spLocks noGrp="1" noChangeArrowheads="1"/>
          </p:cNvSpPr>
          <p:nvPr>
            <p:ph type="title"/>
          </p:nvPr>
        </p:nvSpPr>
        <p:spPr/>
        <p:txBody>
          <a:bodyPr/>
          <a:lstStyle/>
          <a:p>
            <a:r>
              <a:rPr lang="en-US" altLang="zh-CN" sz="3800">
                <a:latin typeface="Times New Roman" pitchFamily="18" charset="0"/>
                <a:ea typeface="宋体" pitchFamily="2" charset="-122"/>
              </a:rPr>
              <a:t>Other Applications</a:t>
            </a:r>
            <a:endParaRPr lang="en-US" sz="3800">
              <a:latin typeface="Times New Roman" pitchFamily="18" charset="0"/>
              <a:ea typeface="宋体" pitchFamily="2" charset="-122"/>
            </a:endParaRPr>
          </a:p>
        </p:txBody>
      </p:sp>
      <p:sp>
        <p:nvSpPr>
          <p:cNvPr id="228355" name="Rectangle 3"/>
          <p:cNvSpPr>
            <a:spLocks noGrp="1" noChangeArrowheads="1"/>
          </p:cNvSpPr>
          <p:nvPr>
            <p:ph type="body" idx="1"/>
          </p:nvPr>
        </p:nvSpPr>
        <p:spPr>
          <a:xfrm>
            <a:off x="457200" y="1600200"/>
            <a:ext cx="8382000" cy="4530725"/>
          </a:xfrm>
        </p:spPr>
        <p:txBody>
          <a:bodyPr/>
          <a:lstStyle/>
          <a:p>
            <a:pPr algn="just"/>
            <a:r>
              <a:rPr lang="en-US" altLang="zh-CN" sz="2600">
                <a:latin typeface="Times New Roman" pitchFamily="18" charset="0"/>
                <a:ea typeface="宋体" pitchFamily="2" charset="-122"/>
              </a:rPr>
              <a:t>Elder-care applications</a:t>
            </a:r>
          </a:p>
          <a:p>
            <a:pPr lvl="1" algn="just"/>
            <a:r>
              <a:rPr lang="en-US" altLang="zh-CN" sz="2200">
                <a:latin typeface="Times New Roman" pitchFamily="18" charset="0"/>
                <a:ea typeface="宋体" pitchFamily="2" charset="-122"/>
              </a:rPr>
              <a:t>Taking the wrong bus</a:t>
            </a:r>
          </a:p>
          <a:p>
            <a:pPr lvl="1" algn="just"/>
            <a:r>
              <a:rPr lang="en-US" altLang="zh-CN" sz="2200">
                <a:latin typeface="Times New Roman" pitchFamily="18" charset="0"/>
                <a:ea typeface="宋体" pitchFamily="2" charset="-122"/>
              </a:rPr>
              <a:t>A sudden slow-down</a:t>
            </a:r>
          </a:p>
          <a:p>
            <a:pPr algn="just"/>
            <a:r>
              <a:rPr lang="en-US" altLang="zh-CN" sz="2600">
                <a:latin typeface="Times New Roman" pitchFamily="18" charset="0"/>
                <a:ea typeface="宋体" pitchFamily="2" charset="-122"/>
              </a:rPr>
              <a:t>Outlier detection</a:t>
            </a:r>
          </a:p>
          <a:p>
            <a:pPr lvl="1" algn="just"/>
            <a:r>
              <a:rPr lang="en-US" altLang="zh-CN" sz="2200">
                <a:latin typeface="Times New Roman" pitchFamily="18" charset="0"/>
                <a:ea typeface="宋体" pitchFamily="2" charset="-122"/>
              </a:rPr>
              <a:t>Distance-based outliers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FDB7E8D-A78D-4B6A-84E1-23DCED75732F}" type="slidenum">
              <a:rPr lang="en-US" altLang="en-US"/>
              <a:pPr/>
              <a:t>15</a:t>
            </a:fld>
            <a:endParaRPr lang="en-US" altLang="en-US"/>
          </a:p>
        </p:txBody>
      </p:sp>
      <p:sp>
        <p:nvSpPr>
          <p:cNvPr id="195586" name="Rectangle 2"/>
          <p:cNvSpPr>
            <a:spLocks noGrp="1" noChangeArrowheads="1"/>
          </p:cNvSpPr>
          <p:nvPr>
            <p:ph type="title"/>
          </p:nvPr>
        </p:nvSpPr>
        <p:spPr/>
        <p:txBody>
          <a:bodyPr/>
          <a:lstStyle/>
          <a:p>
            <a:r>
              <a:rPr lang="en-US" sz="3600">
                <a:latin typeface="Times New Roman" pitchFamily="18" charset="0"/>
              </a:rPr>
              <a:t>Problem Statement</a:t>
            </a:r>
          </a:p>
        </p:txBody>
      </p:sp>
      <p:sp>
        <p:nvSpPr>
          <p:cNvPr id="195587" name="Rectangle 3"/>
          <p:cNvSpPr>
            <a:spLocks noGrp="1" noChangeArrowheads="1"/>
          </p:cNvSpPr>
          <p:nvPr>
            <p:ph type="body" idx="1"/>
          </p:nvPr>
        </p:nvSpPr>
        <p:spPr/>
        <p:txBody>
          <a:bodyPr/>
          <a:lstStyle/>
          <a:p>
            <a:pPr algn="just"/>
            <a:r>
              <a:rPr lang="en-US" sz="2600">
                <a:latin typeface="Times New Roman" pitchFamily="18" charset="0"/>
              </a:rPr>
              <a:t>In many real-world applications, data uncertainty is ubiquitous</a:t>
            </a:r>
            <a:endParaRPr lang="en-US" altLang="zh-CN" sz="2600">
              <a:latin typeface="Times New Roman" pitchFamily="18" charset="0"/>
              <a:ea typeface="宋体" pitchFamily="2" charset="-122"/>
            </a:endParaRPr>
          </a:p>
          <a:p>
            <a:pPr lvl="1" algn="just"/>
            <a:r>
              <a:rPr lang="en-US" sz="2200">
                <a:latin typeface="Times New Roman" pitchFamily="18" charset="0"/>
              </a:rPr>
              <a:t>Sensor networks</a:t>
            </a:r>
          </a:p>
          <a:p>
            <a:pPr lvl="1" algn="just"/>
            <a:r>
              <a:rPr lang="en-US" sz="2200">
                <a:latin typeface="Times New Roman" pitchFamily="18" charset="0"/>
              </a:rPr>
              <a:t>Location-based services</a:t>
            </a:r>
          </a:p>
          <a:p>
            <a:pPr lvl="1" algn="just"/>
            <a:r>
              <a:rPr lang="en-US" sz="2200">
                <a:latin typeface="Times New Roman" pitchFamily="18" charset="0"/>
              </a:rPr>
              <a:t>Moving object search</a:t>
            </a:r>
          </a:p>
          <a:p>
            <a:pPr algn="just"/>
            <a:r>
              <a:rPr lang="en-US" sz="2600">
                <a:latin typeface="Times New Roman" pitchFamily="18" charset="0"/>
              </a:rPr>
              <a:t>Problem: conduct the join processing over uncertain data streams </a:t>
            </a:r>
            <a:r>
              <a:rPr lang="en-US" sz="2600" i="1">
                <a:latin typeface="Times New Roman" pitchFamily="18" charset="0"/>
              </a:rPr>
              <a:t>efficiently</a:t>
            </a:r>
            <a:r>
              <a:rPr lang="en-US" sz="2600">
                <a:latin typeface="Times New Roman" pitchFamily="18" charset="0"/>
              </a:rPr>
              <a:t> and </a:t>
            </a:r>
            <a:r>
              <a:rPr lang="en-US" sz="2600" i="1">
                <a:latin typeface="Times New Roman" pitchFamily="18" charset="0"/>
              </a:rPr>
              <a:t>effectively</a:t>
            </a:r>
          </a:p>
          <a:p>
            <a:pPr algn="just"/>
            <a:endParaRPr lang="en-US" sz="2600" i="1">
              <a:latin typeface="Times New Roman" pitchFamily="18" charset="0"/>
            </a:endParaRPr>
          </a:p>
          <a:p>
            <a:pPr algn="just"/>
            <a:endParaRPr lang="en-US" sz="26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5A8D2957-2D97-45B8-A095-1DA0C0F971CF}" type="slidenum">
              <a:rPr lang="en-US" altLang="en-US"/>
              <a:pPr/>
              <a:t>16</a:t>
            </a:fld>
            <a:endParaRPr lang="en-US" altLang="en-US"/>
          </a:p>
        </p:txBody>
      </p:sp>
      <p:graphicFrame>
        <p:nvGraphicFramePr>
          <p:cNvPr id="9240" name="Object 24"/>
          <p:cNvGraphicFramePr>
            <a:graphicFrameLocks noChangeAspect="1"/>
          </p:cNvGraphicFramePr>
          <p:nvPr/>
        </p:nvGraphicFramePr>
        <p:xfrm>
          <a:off x="1644650" y="2944813"/>
          <a:ext cx="5805488" cy="3171825"/>
        </p:xfrm>
        <a:graphic>
          <a:graphicData uri="http://schemas.openxmlformats.org/presentationml/2006/ole">
            <mc:AlternateContent xmlns:mc="http://schemas.openxmlformats.org/markup-compatibility/2006">
              <mc:Choice xmlns:v="urn:schemas-microsoft-com:vml" Requires="v">
                <p:oleObj spid="_x0000_s83975" name="Microsoft Drawing 1.01" r:id="rId4" imgW="11671200" imgH="6045120" progId="MSDraw.1.01">
                  <p:embed/>
                </p:oleObj>
              </mc:Choice>
              <mc:Fallback>
                <p:oleObj name="Microsoft Drawing 1.01" r:id="rId4" imgW="11671200" imgH="604512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2944813"/>
                        <a:ext cx="5805488" cy="317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3" name="Object 17"/>
          <p:cNvGraphicFramePr>
            <a:graphicFrameLocks noChangeAspect="1"/>
          </p:cNvGraphicFramePr>
          <p:nvPr/>
        </p:nvGraphicFramePr>
        <p:xfrm>
          <a:off x="1654175" y="2946400"/>
          <a:ext cx="5805488" cy="3171825"/>
        </p:xfrm>
        <a:graphic>
          <a:graphicData uri="http://schemas.openxmlformats.org/presentationml/2006/ole">
            <mc:AlternateContent xmlns:mc="http://schemas.openxmlformats.org/markup-compatibility/2006">
              <mc:Choice xmlns:v="urn:schemas-microsoft-com:vml" Requires="v">
                <p:oleObj spid="_x0000_s83976" name="Microsoft Drawing 1.01" r:id="rId6" imgW="11671200" imgH="6045120" progId="MSDraw.1.01">
                  <p:embed/>
                </p:oleObj>
              </mc:Choice>
              <mc:Fallback>
                <p:oleObj name="Microsoft Drawing 1.01" r:id="rId6" imgW="11671200" imgH="6045120" progId="MSDraw.1.0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4175" y="2946400"/>
                        <a:ext cx="5805488" cy="317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7" name="Object 21"/>
          <p:cNvGraphicFramePr>
            <a:graphicFrameLocks noChangeAspect="1"/>
          </p:cNvGraphicFramePr>
          <p:nvPr/>
        </p:nvGraphicFramePr>
        <p:xfrm>
          <a:off x="1654175" y="2946400"/>
          <a:ext cx="5805488" cy="3171825"/>
        </p:xfrm>
        <a:graphic>
          <a:graphicData uri="http://schemas.openxmlformats.org/presentationml/2006/ole">
            <mc:AlternateContent xmlns:mc="http://schemas.openxmlformats.org/markup-compatibility/2006">
              <mc:Choice xmlns:v="urn:schemas-microsoft-com:vml" Requires="v">
                <p:oleObj spid="_x0000_s83977" name="Microsoft Drawing 1.01" r:id="rId8" imgW="11671200" imgH="6045120" progId="MSDraw.1.01">
                  <p:embed/>
                </p:oleObj>
              </mc:Choice>
              <mc:Fallback>
                <p:oleObj name="Microsoft Drawing 1.01" r:id="rId8" imgW="11671200" imgH="6045120" progId="MSDraw.1.01">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4175" y="2946400"/>
                        <a:ext cx="5805488" cy="317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8" name="Object 22"/>
          <p:cNvGraphicFramePr>
            <a:graphicFrameLocks noChangeAspect="1"/>
          </p:cNvGraphicFramePr>
          <p:nvPr/>
        </p:nvGraphicFramePr>
        <p:xfrm>
          <a:off x="1654175" y="2946400"/>
          <a:ext cx="5805488" cy="3171825"/>
        </p:xfrm>
        <a:graphic>
          <a:graphicData uri="http://schemas.openxmlformats.org/presentationml/2006/ole">
            <mc:AlternateContent xmlns:mc="http://schemas.openxmlformats.org/markup-compatibility/2006">
              <mc:Choice xmlns:v="urn:schemas-microsoft-com:vml" Requires="v">
                <p:oleObj spid="_x0000_s83978" name="Microsoft Drawing 1.01" r:id="rId10" imgW="11671200" imgH="6045120" progId="MSDraw.1.01">
                  <p:embed/>
                </p:oleObj>
              </mc:Choice>
              <mc:Fallback>
                <p:oleObj name="Microsoft Drawing 1.01" r:id="rId10" imgW="11671200" imgH="6045120" progId="MSDraw.1.01">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4175" y="2946400"/>
                        <a:ext cx="5805488" cy="317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9" name="Object 23"/>
          <p:cNvGraphicFramePr>
            <a:graphicFrameLocks noChangeAspect="1"/>
          </p:cNvGraphicFramePr>
          <p:nvPr/>
        </p:nvGraphicFramePr>
        <p:xfrm>
          <a:off x="1654175" y="2946400"/>
          <a:ext cx="5805488" cy="3171825"/>
        </p:xfrm>
        <a:graphic>
          <a:graphicData uri="http://schemas.openxmlformats.org/presentationml/2006/ole">
            <mc:AlternateContent xmlns:mc="http://schemas.openxmlformats.org/markup-compatibility/2006">
              <mc:Choice xmlns:v="urn:schemas-microsoft-com:vml" Requires="v">
                <p:oleObj spid="_x0000_s83979" name="Microsoft Drawing 1.01" r:id="rId12" imgW="11671200" imgH="6045120" progId="MSDraw.1.01">
                  <p:embed/>
                </p:oleObj>
              </mc:Choice>
              <mc:Fallback>
                <p:oleObj name="Microsoft Drawing 1.01" r:id="rId12" imgW="11671200" imgH="6045120" progId="MSDraw.1.01">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4175" y="2946400"/>
                        <a:ext cx="5805488" cy="317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8" name="Rectangle 2"/>
          <p:cNvSpPr>
            <a:spLocks noGrp="1" noChangeArrowheads="1"/>
          </p:cNvSpPr>
          <p:nvPr>
            <p:ph type="title"/>
          </p:nvPr>
        </p:nvSpPr>
        <p:spPr/>
        <p:txBody>
          <a:bodyPr/>
          <a:lstStyle/>
          <a:p>
            <a:r>
              <a:rPr lang="en-US" sz="3800">
                <a:latin typeface="Times New Roman" pitchFamily="18" charset="0"/>
              </a:rPr>
              <a:t>Problem Definition</a:t>
            </a:r>
          </a:p>
        </p:txBody>
      </p:sp>
      <p:sp>
        <p:nvSpPr>
          <p:cNvPr id="9230" name="Rectangle 14"/>
          <p:cNvSpPr>
            <a:spLocks noGrp="1" noChangeArrowheads="1"/>
          </p:cNvSpPr>
          <p:nvPr>
            <p:ph type="body" idx="1"/>
          </p:nvPr>
        </p:nvSpPr>
        <p:spPr>
          <a:noFill/>
          <a:ln/>
        </p:spPr>
        <p:txBody>
          <a:bodyPr/>
          <a:lstStyle/>
          <a:p>
            <a:pPr algn="just"/>
            <a:r>
              <a:rPr lang="en-US" sz="2600">
                <a:latin typeface="Times New Roman" pitchFamily="18" charset="0"/>
              </a:rPr>
              <a:t>An uncertain data stream </a:t>
            </a:r>
            <a:r>
              <a:rPr lang="en-US" sz="2600" i="1">
                <a:latin typeface="Times New Roman" pitchFamily="18" charset="0"/>
              </a:rPr>
              <a:t>T</a:t>
            </a:r>
            <a:r>
              <a:rPr lang="en-US" sz="2600">
                <a:latin typeface="Times New Roman" pitchFamily="18" charset="0"/>
              </a:rPr>
              <a:t> consists of a sequence of uncertain objects </a:t>
            </a:r>
            <a:r>
              <a:rPr lang="en-US" sz="2600" i="1">
                <a:latin typeface="Times New Roman" pitchFamily="18" charset="0"/>
              </a:rPr>
              <a:t>T</a:t>
            </a:r>
            <a:r>
              <a:rPr lang="en-US" sz="2600">
                <a:latin typeface="Times New Roman" pitchFamily="18" charset="0"/>
              </a:rPr>
              <a:t>[1], </a:t>
            </a:r>
            <a:r>
              <a:rPr lang="en-US" sz="2600" i="1">
                <a:latin typeface="Times New Roman" pitchFamily="18" charset="0"/>
              </a:rPr>
              <a:t>T</a:t>
            </a:r>
            <a:r>
              <a:rPr lang="en-US" sz="2600">
                <a:latin typeface="Times New Roman" pitchFamily="18" charset="0"/>
              </a:rPr>
              <a:t>[2], …, </a:t>
            </a:r>
            <a:r>
              <a:rPr lang="en-US" sz="2600" i="1">
                <a:latin typeface="Times New Roman" pitchFamily="18" charset="0"/>
              </a:rPr>
              <a:t>T</a:t>
            </a:r>
            <a:r>
              <a:rPr lang="en-US" sz="2600">
                <a:latin typeface="Times New Roman" pitchFamily="18" charset="0"/>
              </a:rPr>
              <a:t>[</a:t>
            </a:r>
            <a:r>
              <a:rPr lang="en-US" sz="2600" i="1">
                <a:latin typeface="Times New Roman" pitchFamily="18" charset="0"/>
              </a:rPr>
              <a:t>t</a:t>
            </a:r>
            <a:r>
              <a:rPr lang="en-US" sz="2600">
                <a:latin typeface="Times New Roman" pitchFamily="18" charset="0"/>
              </a:rPr>
              <a:t>], …</a:t>
            </a:r>
          </a:p>
          <a:p>
            <a:pPr algn="just"/>
            <a:r>
              <a:rPr lang="en-US" sz="2600">
                <a:latin typeface="Times New Roman" pitchFamily="18" charset="0"/>
              </a:rPr>
              <a:t>Consider the </a:t>
            </a:r>
            <a:r>
              <a:rPr lang="en-US" sz="2600" i="1">
                <a:latin typeface="Times New Roman" pitchFamily="18" charset="0"/>
              </a:rPr>
              <a:t>sliding window</a:t>
            </a:r>
            <a:r>
              <a:rPr lang="en-US" sz="2600">
                <a:latin typeface="Times New Roman" pitchFamily="18" charset="0"/>
              </a:rPr>
              <a:t> containing the most recent </a:t>
            </a:r>
            <a:r>
              <a:rPr lang="en-US" sz="2600" i="1">
                <a:latin typeface="Times New Roman" pitchFamily="18" charset="0"/>
              </a:rPr>
              <a:t>w</a:t>
            </a:r>
            <a:r>
              <a:rPr lang="en-US" sz="2600">
                <a:latin typeface="Times New Roman" pitchFamily="18" charset="0"/>
              </a:rPr>
              <a:t> data</a:t>
            </a:r>
          </a:p>
        </p:txBody>
      </p:sp>
      <p:sp>
        <p:nvSpPr>
          <p:cNvPr id="9232" name="Rectangle 16"/>
          <p:cNvSpPr>
            <a:spLocks noChangeArrowheads="1"/>
          </p:cNvSpPr>
          <p:nvPr/>
        </p:nvSpPr>
        <p:spPr bwMode="auto">
          <a:xfrm>
            <a:off x="0" y="2057400"/>
            <a:ext cx="9144000" cy="0"/>
          </a:xfrm>
          <a:prstGeom prst="rect">
            <a:avLst/>
          </a:prstGeom>
          <a:noFill/>
          <a:ln w="9525">
            <a:noFill/>
            <a:miter lim="800000"/>
            <a:headEnd/>
            <a:tailEnd/>
          </a:ln>
          <a:effectLst/>
        </p:spPr>
        <p:txBody>
          <a:bodyPr wrap="none" anchor="ctr">
            <a:spAutoFit/>
          </a:bodyPr>
          <a:lstStyle/>
          <a:p>
            <a:endParaRPr lang="en-US"/>
          </a:p>
        </p:txBody>
      </p:sp>
      <p:sp>
        <p:nvSpPr>
          <p:cNvPr id="9234" name="Rectangle 18"/>
          <p:cNvSpPr>
            <a:spLocks noChangeArrowheads="1"/>
          </p:cNvSpPr>
          <p:nvPr/>
        </p:nvSpPr>
        <p:spPr bwMode="auto">
          <a:xfrm>
            <a:off x="0" y="205740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4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2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23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23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2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23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F6B950E2-9674-4C0C-8A64-703535C3718C}" type="slidenum">
              <a:rPr lang="en-US" altLang="en-US"/>
              <a:pPr/>
              <a:t>17</a:t>
            </a:fld>
            <a:endParaRPr lang="en-US" altLang="en-US"/>
          </a:p>
        </p:txBody>
      </p:sp>
      <p:sp>
        <p:nvSpPr>
          <p:cNvPr id="207878" name="Rectangle 6"/>
          <p:cNvSpPr>
            <a:spLocks noGrp="1" noChangeArrowheads="1"/>
          </p:cNvSpPr>
          <p:nvPr>
            <p:ph type="title"/>
          </p:nvPr>
        </p:nvSpPr>
        <p:spPr/>
        <p:txBody>
          <a:bodyPr/>
          <a:lstStyle/>
          <a:p>
            <a:r>
              <a:rPr lang="en-US" sz="3800">
                <a:latin typeface="Times New Roman" pitchFamily="18" charset="0"/>
              </a:rPr>
              <a:t>Problem Definition (cont'd)</a:t>
            </a:r>
          </a:p>
        </p:txBody>
      </p:sp>
      <p:sp>
        <p:nvSpPr>
          <p:cNvPr id="207879" name="Rectangle 7"/>
          <p:cNvSpPr>
            <a:spLocks noGrp="1" noChangeArrowheads="1"/>
          </p:cNvSpPr>
          <p:nvPr>
            <p:ph type="body" idx="1"/>
          </p:nvPr>
        </p:nvSpPr>
        <p:spPr/>
        <p:txBody>
          <a:bodyPr/>
          <a:lstStyle/>
          <a:p>
            <a:pPr algn="just"/>
            <a:r>
              <a:rPr lang="en-US" sz="2600">
                <a:latin typeface="Times New Roman" pitchFamily="18" charset="0"/>
              </a:rPr>
              <a:t>Join on uncertain data streams (USJ) retrieves pairs of uncertain objects </a:t>
            </a:r>
            <a:r>
              <a:rPr lang="en-US" sz="2600" i="1">
                <a:latin typeface="Times New Roman" pitchFamily="18" charset="0"/>
              </a:rPr>
              <a:t>X</a:t>
            </a:r>
            <a:r>
              <a:rPr lang="en-US" sz="2600">
                <a:latin typeface="Times New Roman" pitchFamily="18" charset="0"/>
              </a:rPr>
              <a:t>[</a:t>
            </a:r>
            <a:r>
              <a:rPr lang="en-US" sz="2600" i="1">
                <a:latin typeface="Times New Roman" pitchFamily="18" charset="0"/>
              </a:rPr>
              <a:t>i</a:t>
            </a:r>
            <a:r>
              <a:rPr lang="en-US" sz="2600">
                <a:latin typeface="Times New Roman" pitchFamily="18" charset="0"/>
              </a:rPr>
              <a:t>] and </a:t>
            </a:r>
            <a:r>
              <a:rPr lang="en-US" sz="2600" i="1">
                <a:latin typeface="Times New Roman" pitchFamily="18" charset="0"/>
              </a:rPr>
              <a:t>Y</a:t>
            </a:r>
            <a:r>
              <a:rPr lang="en-US" sz="2600">
                <a:latin typeface="Times New Roman" pitchFamily="18" charset="0"/>
              </a:rPr>
              <a:t>[</a:t>
            </a:r>
            <a:r>
              <a:rPr lang="en-US" sz="2600" i="1">
                <a:latin typeface="Times New Roman" pitchFamily="18" charset="0"/>
              </a:rPr>
              <a:t>j</a:t>
            </a:r>
            <a:r>
              <a:rPr lang="en-US" sz="2600">
                <a:latin typeface="Times New Roman" pitchFamily="18" charset="0"/>
              </a:rPr>
              <a:t>] from uncertain streams </a:t>
            </a:r>
            <a:r>
              <a:rPr lang="en-US" sz="2600" i="1">
                <a:latin typeface="Times New Roman" pitchFamily="18" charset="0"/>
              </a:rPr>
              <a:t>T</a:t>
            </a:r>
            <a:r>
              <a:rPr lang="en-US" sz="2600" baseline="-25000">
                <a:latin typeface="Times New Roman" pitchFamily="18" charset="0"/>
              </a:rPr>
              <a:t>1</a:t>
            </a:r>
            <a:r>
              <a:rPr lang="en-US" sz="2600">
                <a:latin typeface="Times New Roman" pitchFamily="18" charset="0"/>
              </a:rPr>
              <a:t> and </a:t>
            </a:r>
            <a:r>
              <a:rPr lang="en-US" sz="2600" i="1">
                <a:latin typeface="Times New Roman" pitchFamily="18" charset="0"/>
              </a:rPr>
              <a:t>T</a:t>
            </a:r>
            <a:r>
              <a:rPr lang="en-US" sz="2600" baseline="-25000">
                <a:latin typeface="Times New Roman" pitchFamily="18" charset="0"/>
              </a:rPr>
              <a:t>2</a:t>
            </a:r>
            <a:r>
              <a:rPr lang="en-US" sz="2600">
                <a:latin typeface="Times New Roman" pitchFamily="18" charset="0"/>
              </a:rPr>
              <a:t>, respectively</a:t>
            </a:r>
          </a:p>
          <a:p>
            <a:pPr lvl="1" algn="just"/>
            <a:r>
              <a:rPr lang="en-US" sz="2200" i="1">
                <a:latin typeface="Times New Roman" pitchFamily="18" charset="0"/>
              </a:rPr>
              <a:t>Pr</a:t>
            </a:r>
            <a:r>
              <a:rPr lang="en-US" sz="2200">
                <a:latin typeface="Times New Roman" pitchFamily="18" charset="0"/>
              </a:rPr>
              <a:t>{</a:t>
            </a:r>
            <a:r>
              <a:rPr lang="en-US" sz="2200" i="1">
                <a:latin typeface="Times New Roman" pitchFamily="18" charset="0"/>
              </a:rPr>
              <a:t>dist</a:t>
            </a:r>
            <a:r>
              <a:rPr lang="en-US" sz="2200">
                <a:latin typeface="Times New Roman" pitchFamily="18" charset="0"/>
              </a:rPr>
              <a:t>(</a:t>
            </a:r>
            <a:r>
              <a:rPr lang="en-US" sz="2200" i="1">
                <a:latin typeface="Times New Roman" pitchFamily="18" charset="0"/>
              </a:rPr>
              <a:t>X</a:t>
            </a:r>
            <a:r>
              <a:rPr lang="en-US" sz="2200">
                <a:latin typeface="Times New Roman" pitchFamily="18" charset="0"/>
              </a:rPr>
              <a:t>[</a:t>
            </a:r>
            <a:r>
              <a:rPr lang="en-US" sz="2200" i="1">
                <a:latin typeface="Times New Roman" pitchFamily="18" charset="0"/>
              </a:rPr>
              <a:t>i</a:t>
            </a:r>
            <a:r>
              <a:rPr lang="en-US" sz="2200">
                <a:latin typeface="Times New Roman" pitchFamily="18" charset="0"/>
              </a:rPr>
              <a:t>]</a:t>
            </a:r>
            <a:r>
              <a:rPr lang="en-US" sz="2200" i="1">
                <a:latin typeface="Times New Roman" pitchFamily="18" charset="0"/>
              </a:rPr>
              <a:t>,</a:t>
            </a:r>
            <a:r>
              <a:rPr lang="en-US" sz="2200">
                <a:latin typeface="Times New Roman" pitchFamily="18" charset="0"/>
              </a:rPr>
              <a:t> </a:t>
            </a:r>
            <a:r>
              <a:rPr lang="en-US" sz="2200" i="1">
                <a:latin typeface="Times New Roman" pitchFamily="18" charset="0"/>
              </a:rPr>
              <a:t>Y</a:t>
            </a:r>
            <a:r>
              <a:rPr lang="en-US" sz="2200">
                <a:latin typeface="Times New Roman" pitchFamily="18" charset="0"/>
              </a:rPr>
              <a:t>[</a:t>
            </a:r>
            <a:r>
              <a:rPr lang="en-US" sz="2200" i="1">
                <a:latin typeface="Times New Roman" pitchFamily="18" charset="0"/>
              </a:rPr>
              <a:t>j</a:t>
            </a:r>
            <a:r>
              <a:rPr lang="en-US" sz="2200">
                <a:latin typeface="Times New Roman" pitchFamily="18" charset="0"/>
              </a:rPr>
              <a:t>]) </a:t>
            </a:r>
            <a:r>
              <a:rPr lang="en-US" sz="2200">
                <a:latin typeface="Times New Roman" pitchFamily="18" charset="0"/>
                <a:sym typeface="Symbol" pitchFamily="18" charset="2"/>
              </a:rPr>
              <a:t> </a:t>
            </a:r>
            <a:r>
              <a:rPr lang="en-US" sz="2200" i="1">
                <a:latin typeface="Symbol" pitchFamily="18" charset="2"/>
                <a:sym typeface="Symbol" pitchFamily="18" charset="2"/>
              </a:rPr>
              <a:t>e</a:t>
            </a:r>
            <a:r>
              <a:rPr lang="en-US" sz="2200">
                <a:latin typeface="Times New Roman" pitchFamily="18" charset="0"/>
                <a:sym typeface="Symbol" pitchFamily="18" charset="2"/>
              </a:rPr>
              <a:t>} </a:t>
            </a:r>
            <a:r>
              <a:rPr lang="en-US" sz="2200" i="1">
                <a:latin typeface="Symbol" pitchFamily="18" charset="2"/>
                <a:sym typeface="Symbol" pitchFamily="18" charset="2"/>
              </a:rPr>
              <a:t>a</a:t>
            </a:r>
          </a:p>
          <a:p>
            <a:pPr algn="just"/>
            <a:endParaRPr lang="en-US">
              <a:latin typeface="Times New Roman" pitchFamily="18" charset="0"/>
            </a:endParaRPr>
          </a:p>
        </p:txBody>
      </p:sp>
      <p:graphicFrame>
        <p:nvGraphicFramePr>
          <p:cNvPr id="207882" name="Object 10"/>
          <p:cNvGraphicFramePr>
            <a:graphicFrameLocks noChangeAspect="1"/>
          </p:cNvGraphicFramePr>
          <p:nvPr/>
        </p:nvGraphicFramePr>
        <p:xfrm>
          <a:off x="4481513" y="2590800"/>
          <a:ext cx="4662487" cy="2547938"/>
        </p:xfrm>
        <a:graphic>
          <a:graphicData uri="http://schemas.openxmlformats.org/presentationml/2006/ole">
            <mc:AlternateContent xmlns:mc="http://schemas.openxmlformats.org/markup-compatibility/2006">
              <mc:Choice xmlns:v="urn:schemas-microsoft-com:vml" Requires="v">
                <p:oleObj spid="_x0000_s84995" name="Microsoft Drawing 1.01" r:id="rId4" imgW="11671200" imgH="6045120" progId="MSDraw.1.01">
                  <p:embed/>
                </p:oleObj>
              </mc:Choice>
              <mc:Fallback>
                <p:oleObj name="Microsoft Drawing 1.01" r:id="rId4" imgW="11671200" imgH="604512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13" y="2590800"/>
                        <a:ext cx="4662487" cy="254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883" name="Picture 11"/>
          <p:cNvPicPr>
            <a:picLocks noChangeAspect="1" noChangeArrowheads="1"/>
          </p:cNvPicPr>
          <p:nvPr/>
        </p:nvPicPr>
        <p:blipFill>
          <a:blip r:embed="rId6" cstate="print"/>
          <a:srcRect/>
          <a:stretch>
            <a:fillRect/>
          </a:stretch>
        </p:blipFill>
        <p:spPr bwMode="auto">
          <a:xfrm>
            <a:off x="228600" y="4953000"/>
            <a:ext cx="5319713" cy="992188"/>
          </a:xfrm>
          <a:prstGeom prst="rect">
            <a:avLst/>
          </a:prstGeom>
          <a:noFill/>
          <a:ln w="9525">
            <a:solidFill>
              <a:srgbClr val="0000FF"/>
            </a:solidFill>
            <a:miter lim="800000"/>
            <a:headEnd/>
            <a:tailEnd/>
          </a:ln>
          <a:effectLst/>
        </p:spPr>
      </p:pic>
      <p:sp>
        <p:nvSpPr>
          <p:cNvPr id="207884" name="Line 12"/>
          <p:cNvSpPr>
            <a:spLocks noChangeShapeType="1"/>
          </p:cNvSpPr>
          <p:nvPr/>
        </p:nvSpPr>
        <p:spPr bwMode="auto">
          <a:xfrm>
            <a:off x="2362200" y="3505200"/>
            <a:ext cx="152400" cy="1295400"/>
          </a:xfrm>
          <a:prstGeom prst="line">
            <a:avLst/>
          </a:prstGeom>
          <a:noFill/>
          <a:ln w="9525">
            <a:solidFill>
              <a:srgbClr val="0000FF"/>
            </a:solidFill>
            <a:round/>
            <a:headEnd/>
            <a:tailEnd/>
          </a:ln>
          <a:effectLst/>
        </p:spPr>
        <p:txBody>
          <a:bodyPr/>
          <a:lstStyle/>
          <a:p>
            <a:endParaRPr lang="en-US"/>
          </a:p>
        </p:txBody>
      </p:sp>
      <p:sp>
        <p:nvSpPr>
          <p:cNvPr id="207885" name="Rectangle 13"/>
          <p:cNvSpPr>
            <a:spLocks noChangeArrowheads="1"/>
          </p:cNvSpPr>
          <p:nvPr/>
        </p:nvSpPr>
        <p:spPr bwMode="auto">
          <a:xfrm>
            <a:off x="1143000" y="2819400"/>
            <a:ext cx="2667000" cy="533400"/>
          </a:xfrm>
          <a:prstGeom prst="rect">
            <a:avLst/>
          </a:prstGeom>
          <a:solidFill>
            <a:srgbClr val="0000FF">
              <a:alpha val="14000"/>
            </a:srgbClr>
          </a:solidFill>
          <a:ln w="9525">
            <a:noFill/>
            <a:miter lim="800000"/>
            <a:headEnd/>
            <a:tailEnd/>
          </a:ln>
          <a:effectLst/>
        </p:spPr>
        <p:txBody>
          <a:bodyPr wrap="none" anchor="ctr"/>
          <a:lstStyle/>
          <a:p>
            <a:endParaRPr lang="en-US"/>
          </a:p>
        </p:txBody>
      </p:sp>
      <p:sp>
        <p:nvSpPr>
          <p:cNvPr id="207886" name="Rectangle 14"/>
          <p:cNvSpPr>
            <a:spLocks noChangeArrowheads="1"/>
          </p:cNvSpPr>
          <p:nvPr/>
        </p:nvSpPr>
        <p:spPr bwMode="auto">
          <a:xfrm>
            <a:off x="3543300" y="5270500"/>
            <a:ext cx="1625600" cy="304800"/>
          </a:xfrm>
          <a:prstGeom prst="rect">
            <a:avLst/>
          </a:prstGeom>
          <a:solidFill>
            <a:srgbClr val="FF00FF">
              <a:alpha val="14000"/>
            </a:srgb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8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7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4" grpId="0" animBg="1"/>
      <p:bldP spid="207885" grpId="0" animBg="1"/>
      <p:bldP spid="2078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140945-0223-4D8B-8421-B18C2D78F0B4}" type="slidenum">
              <a:rPr lang="en-US" altLang="en-US"/>
              <a:pPr/>
              <a:t>18</a:t>
            </a:fld>
            <a:endParaRPr lang="en-US" altLang="en-US"/>
          </a:p>
        </p:txBody>
      </p:sp>
      <p:sp>
        <p:nvSpPr>
          <p:cNvPr id="210950" name="Rectangle 6"/>
          <p:cNvSpPr>
            <a:spLocks noGrp="1" noChangeArrowheads="1"/>
          </p:cNvSpPr>
          <p:nvPr>
            <p:ph type="title"/>
          </p:nvPr>
        </p:nvSpPr>
        <p:spPr/>
        <p:txBody>
          <a:bodyPr/>
          <a:lstStyle/>
          <a:p>
            <a:r>
              <a:rPr lang="en-US" sz="3800">
                <a:latin typeface="Times New Roman" pitchFamily="18" charset="0"/>
              </a:rPr>
              <a:t>Straightforward Method</a:t>
            </a:r>
          </a:p>
        </p:txBody>
      </p:sp>
      <p:sp>
        <p:nvSpPr>
          <p:cNvPr id="210951" name="Rectangle 7"/>
          <p:cNvSpPr>
            <a:spLocks noGrp="1" noChangeArrowheads="1"/>
          </p:cNvSpPr>
          <p:nvPr>
            <p:ph type="body" idx="1"/>
          </p:nvPr>
        </p:nvSpPr>
        <p:spPr/>
        <p:txBody>
          <a:bodyPr/>
          <a:lstStyle/>
          <a:p>
            <a:pPr algn="just"/>
            <a:r>
              <a:rPr lang="en-US" sz="2600">
                <a:latin typeface="Times New Roman" pitchFamily="18" charset="0"/>
              </a:rPr>
              <a:t>For each pair of uncertain objects </a:t>
            </a:r>
            <a:r>
              <a:rPr lang="en-US" sz="2600" i="1">
                <a:latin typeface="Times New Roman" pitchFamily="18" charset="0"/>
              </a:rPr>
              <a:t>X</a:t>
            </a:r>
            <a:r>
              <a:rPr lang="en-US" sz="2600">
                <a:latin typeface="Times New Roman" pitchFamily="18" charset="0"/>
              </a:rPr>
              <a:t>[</a:t>
            </a:r>
            <a:r>
              <a:rPr lang="en-US" sz="2600" i="1">
                <a:latin typeface="Times New Roman" pitchFamily="18" charset="0"/>
              </a:rPr>
              <a:t>i</a:t>
            </a:r>
            <a:r>
              <a:rPr lang="en-US" sz="2600">
                <a:latin typeface="Times New Roman" pitchFamily="18" charset="0"/>
              </a:rPr>
              <a:t>] and </a:t>
            </a:r>
            <a:r>
              <a:rPr lang="en-US" sz="2600" i="1">
                <a:latin typeface="Times New Roman" pitchFamily="18" charset="0"/>
              </a:rPr>
              <a:t>Y</a:t>
            </a:r>
            <a:r>
              <a:rPr lang="en-US" sz="2600">
                <a:latin typeface="Times New Roman" pitchFamily="18" charset="0"/>
              </a:rPr>
              <a:t>[</a:t>
            </a:r>
            <a:r>
              <a:rPr lang="en-US" sz="2600" i="1">
                <a:latin typeface="Times New Roman" pitchFamily="18" charset="0"/>
              </a:rPr>
              <a:t>j</a:t>
            </a:r>
            <a:r>
              <a:rPr lang="en-US" sz="2600">
                <a:latin typeface="Times New Roman" pitchFamily="18" charset="0"/>
              </a:rPr>
              <a:t>]</a:t>
            </a:r>
          </a:p>
          <a:p>
            <a:pPr lvl="1" algn="just"/>
            <a:r>
              <a:rPr lang="en-US" sz="2200">
                <a:latin typeface="Times New Roman" pitchFamily="18" charset="0"/>
                <a:sym typeface="Symbol" pitchFamily="18" charset="2"/>
              </a:rPr>
              <a:t>Compute probability </a:t>
            </a:r>
            <a:r>
              <a:rPr lang="en-US" sz="2200" i="1">
                <a:latin typeface="Times New Roman" pitchFamily="18" charset="0"/>
              </a:rPr>
              <a:t>Pr</a:t>
            </a:r>
            <a:r>
              <a:rPr lang="en-US" sz="2200">
                <a:latin typeface="Times New Roman" pitchFamily="18" charset="0"/>
              </a:rPr>
              <a:t>{</a:t>
            </a:r>
            <a:r>
              <a:rPr lang="en-US" sz="2200" i="1">
                <a:latin typeface="Times New Roman" pitchFamily="18" charset="0"/>
              </a:rPr>
              <a:t>dist</a:t>
            </a:r>
            <a:r>
              <a:rPr lang="en-US" sz="2200">
                <a:latin typeface="Times New Roman" pitchFamily="18" charset="0"/>
              </a:rPr>
              <a:t>(</a:t>
            </a:r>
            <a:r>
              <a:rPr lang="en-US" sz="2200" i="1">
                <a:latin typeface="Times New Roman" pitchFamily="18" charset="0"/>
              </a:rPr>
              <a:t>X</a:t>
            </a:r>
            <a:r>
              <a:rPr lang="en-US" sz="2200">
                <a:latin typeface="Times New Roman" pitchFamily="18" charset="0"/>
              </a:rPr>
              <a:t>[</a:t>
            </a:r>
            <a:r>
              <a:rPr lang="en-US" sz="2200" i="1">
                <a:latin typeface="Times New Roman" pitchFamily="18" charset="0"/>
              </a:rPr>
              <a:t>i</a:t>
            </a:r>
            <a:r>
              <a:rPr lang="en-US" sz="2200">
                <a:latin typeface="Times New Roman" pitchFamily="18" charset="0"/>
              </a:rPr>
              <a:t>]</a:t>
            </a:r>
            <a:r>
              <a:rPr lang="en-US" sz="2200" i="1">
                <a:latin typeface="Times New Roman" pitchFamily="18" charset="0"/>
              </a:rPr>
              <a:t>,</a:t>
            </a:r>
            <a:r>
              <a:rPr lang="en-US" sz="2200">
                <a:latin typeface="Times New Roman" pitchFamily="18" charset="0"/>
              </a:rPr>
              <a:t> </a:t>
            </a:r>
            <a:r>
              <a:rPr lang="en-US" sz="2200" i="1">
                <a:latin typeface="Times New Roman" pitchFamily="18" charset="0"/>
              </a:rPr>
              <a:t>Y</a:t>
            </a:r>
            <a:r>
              <a:rPr lang="en-US" sz="2200">
                <a:latin typeface="Times New Roman" pitchFamily="18" charset="0"/>
              </a:rPr>
              <a:t>[</a:t>
            </a:r>
            <a:r>
              <a:rPr lang="en-US" sz="2200" i="1">
                <a:latin typeface="Times New Roman" pitchFamily="18" charset="0"/>
              </a:rPr>
              <a:t>j</a:t>
            </a:r>
            <a:r>
              <a:rPr lang="en-US" sz="2200">
                <a:latin typeface="Times New Roman" pitchFamily="18" charset="0"/>
              </a:rPr>
              <a:t>]) </a:t>
            </a:r>
            <a:r>
              <a:rPr lang="en-US" sz="2200">
                <a:latin typeface="Times New Roman" pitchFamily="18" charset="0"/>
                <a:sym typeface="Symbol" pitchFamily="18" charset="2"/>
              </a:rPr>
              <a:t> </a:t>
            </a:r>
            <a:r>
              <a:rPr lang="en-US" sz="2200" i="1">
                <a:latin typeface="Symbol" pitchFamily="18" charset="2"/>
                <a:sym typeface="Symbol" pitchFamily="18" charset="2"/>
              </a:rPr>
              <a:t>e</a:t>
            </a:r>
            <a:r>
              <a:rPr lang="en-US" sz="2200">
                <a:latin typeface="Times New Roman" pitchFamily="18" charset="0"/>
                <a:sym typeface="Symbol" pitchFamily="18" charset="2"/>
              </a:rPr>
              <a:t>} </a:t>
            </a:r>
            <a:r>
              <a:rPr lang="en-US" sz="2200">
                <a:latin typeface="Times New Roman" pitchFamily="18" charset="0"/>
              </a:rPr>
              <a:t>using samples</a:t>
            </a:r>
          </a:p>
          <a:p>
            <a:pPr lvl="1" algn="just"/>
            <a:r>
              <a:rPr lang="en-US" sz="2200">
                <a:latin typeface="Times New Roman" pitchFamily="18" charset="0"/>
              </a:rPr>
              <a:t>If </a:t>
            </a:r>
            <a:r>
              <a:rPr lang="en-US" sz="2200" i="1">
                <a:latin typeface="Times New Roman" pitchFamily="18" charset="0"/>
              </a:rPr>
              <a:t>Pr</a:t>
            </a:r>
            <a:r>
              <a:rPr lang="en-US" sz="2200">
                <a:latin typeface="Times New Roman" pitchFamily="18" charset="0"/>
              </a:rPr>
              <a:t>{</a:t>
            </a:r>
            <a:r>
              <a:rPr lang="en-US" sz="2200" i="1">
                <a:latin typeface="Times New Roman" pitchFamily="18" charset="0"/>
              </a:rPr>
              <a:t>dist</a:t>
            </a:r>
            <a:r>
              <a:rPr lang="en-US" sz="2200">
                <a:latin typeface="Times New Roman" pitchFamily="18" charset="0"/>
              </a:rPr>
              <a:t>(</a:t>
            </a:r>
            <a:r>
              <a:rPr lang="en-US" sz="2200" i="1">
                <a:latin typeface="Times New Roman" pitchFamily="18" charset="0"/>
              </a:rPr>
              <a:t>X</a:t>
            </a:r>
            <a:r>
              <a:rPr lang="en-US" sz="2200">
                <a:latin typeface="Times New Roman" pitchFamily="18" charset="0"/>
              </a:rPr>
              <a:t>[</a:t>
            </a:r>
            <a:r>
              <a:rPr lang="en-US" sz="2200" i="1">
                <a:latin typeface="Times New Roman" pitchFamily="18" charset="0"/>
              </a:rPr>
              <a:t>i</a:t>
            </a:r>
            <a:r>
              <a:rPr lang="en-US" sz="2200">
                <a:latin typeface="Times New Roman" pitchFamily="18" charset="0"/>
              </a:rPr>
              <a:t>]</a:t>
            </a:r>
            <a:r>
              <a:rPr lang="en-US" sz="2200" i="1">
                <a:latin typeface="Times New Roman" pitchFamily="18" charset="0"/>
              </a:rPr>
              <a:t>,</a:t>
            </a:r>
            <a:r>
              <a:rPr lang="en-US" sz="2200">
                <a:latin typeface="Times New Roman" pitchFamily="18" charset="0"/>
              </a:rPr>
              <a:t> </a:t>
            </a:r>
            <a:r>
              <a:rPr lang="en-US" sz="2200" i="1">
                <a:latin typeface="Times New Roman" pitchFamily="18" charset="0"/>
              </a:rPr>
              <a:t>Y</a:t>
            </a:r>
            <a:r>
              <a:rPr lang="en-US" sz="2200">
                <a:latin typeface="Times New Roman" pitchFamily="18" charset="0"/>
              </a:rPr>
              <a:t>[</a:t>
            </a:r>
            <a:r>
              <a:rPr lang="en-US" sz="2200" i="1">
                <a:latin typeface="Times New Roman" pitchFamily="18" charset="0"/>
              </a:rPr>
              <a:t>j</a:t>
            </a:r>
            <a:r>
              <a:rPr lang="en-US" sz="2200">
                <a:latin typeface="Times New Roman" pitchFamily="18" charset="0"/>
              </a:rPr>
              <a:t>]) </a:t>
            </a:r>
            <a:r>
              <a:rPr lang="en-US" sz="2200">
                <a:latin typeface="Times New Roman" pitchFamily="18" charset="0"/>
                <a:sym typeface="Symbol" pitchFamily="18" charset="2"/>
              </a:rPr>
              <a:t> </a:t>
            </a:r>
            <a:r>
              <a:rPr lang="en-US" sz="2200" i="1">
                <a:latin typeface="Symbol" pitchFamily="18" charset="2"/>
                <a:sym typeface="Symbol" pitchFamily="18" charset="2"/>
              </a:rPr>
              <a:t>e</a:t>
            </a:r>
            <a:r>
              <a:rPr lang="en-US" sz="2200">
                <a:latin typeface="Times New Roman" pitchFamily="18" charset="0"/>
                <a:sym typeface="Symbol" pitchFamily="18" charset="2"/>
              </a:rPr>
              <a:t>} </a:t>
            </a:r>
            <a:r>
              <a:rPr lang="en-US" sz="2200" i="1">
                <a:latin typeface="Symbol" pitchFamily="18" charset="2"/>
                <a:sym typeface="Symbol" pitchFamily="18" charset="2"/>
              </a:rPr>
              <a:t>a</a:t>
            </a:r>
            <a:r>
              <a:rPr lang="en-US" sz="2200">
                <a:latin typeface="Times New Roman" pitchFamily="18" charset="0"/>
              </a:rPr>
              <a:t> </a:t>
            </a:r>
          </a:p>
          <a:p>
            <a:pPr lvl="2" algn="just"/>
            <a:r>
              <a:rPr lang="en-US" sz="2000">
                <a:latin typeface="Times New Roman" pitchFamily="18" charset="0"/>
              </a:rPr>
              <a:t>Report pair (</a:t>
            </a:r>
            <a:r>
              <a:rPr lang="en-US" sz="2000" i="1">
                <a:latin typeface="Times New Roman" pitchFamily="18" charset="0"/>
              </a:rPr>
              <a:t>X</a:t>
            </a:r>
            <a:r>
              <a:rPr lang="en-US" sz="2000">
                <a:latin typeface="Times New Roman" pitchFamily="18" charset="0"/>
              </a:rPr>
              <a:t>[</a:t>
            </a:r>
            <a:r>
              <a:rPr lang="en-US" sz="2000" i="1">
                <a:latin typeface="Times New Roman" pitchFamily="18" charset="0"/>
              </a:rPr>
              <a:t>i</a:t>
            </a:r>
            <a:r>
              <a:rPr lang="en-US" sz="2000">
                <a:latin typeface="Times New Roman" pitchFamily="18" charset="0"/>
              </a:rPr>
              <a:t>]</a:t>
            </a:r>
            <a:r>
              <a:rPr lang="en-US" sz="2000" i="1">
                <a:latin typeface="Times New Roman" pitchFamily="18" charset="0"/>
              </a:rPr>
              <a:t>,</a:t>
            </a:r>
            <a:r>
              <a:rPr lang="en-US" sz="2000">
                <a:latin typeface="Times New Roman" pitchFamily="18" charset="0"/>
              </a:rPr>
              <a:t> </a:t>
            </a:r>
            <a:r>
              <a:rPr lang="en-US" sz="2000" i="1">
                <a:latin typeface="Times New Roman" pitchFamily="18" charset="0"/>
              </a:rPr>
              <a:t>Y</a:t>
            </a:r>
            <a:r>
              <a:rPr lang="en-US" sz="2000">
                <a:latin typeface="Times New Roman" pitchFamily="18" charset="0"/>
              </a:rPr>
              <a:t>[</a:t>
            </a:r>
            <a:r>
              <a:rPr lang="en-US" sz="2000" i="1">
                <a:latin typeface="Times New Roman" pitchFamily="18" charset="0"/>
              </a:rPr>
              <a:t>j</a:t>
            </a:r>
            <a:r>
              <a:rPr lang="en-US" sz="2000">
                <a:latin typeface="Times New Roman" pitchFamily="18" charset="0"/>
              </a:rPr>
              <a:t>]) </a:t>
            </a:r>
          </a:p>
          <a:p>
            <a:pPr lvl="1" algn="just"/>
            <a:r>
              <a:rPr lang="en-US" sz="2200">
                <a:latin typeface="Times New Roman" pitchFamily="18" charset="0"/>
              </a:rPr>
              <a:t>Complexity: </a:t>
            </a:r>
            <a:r>
              <a:rPr lang="en-US" sz="2200" i="1">
                <a:latin typeface="Times New Roman" pitchFamily="18" charset="0"/>
              </a:rPr>
              <a:t>O</a:t>
            </a:r>
            <a:r>
              <a:rPr lang="en-US" sz="2200">
                <a:latin typeface="Times New Roman" pitchFamily="18" charset="0"/>
              </a:rPr>
              <a:t>(</a:t>
            </a:r>
            <a:r>
              <a:rPr lang="en-US" sz="2200" i="1">
                <a:latin typeface="Times New Roman" pitchFamily="18" charset="0"/>
              </a:rPr>
              <a:t>w</a:t>
            </a:r>
            <a:r>
              <a:rPr lang="en-US" sz="2200" baseline="30000">
                <a:latin typeface="Times New Roman" pitchFamily="18" charset="0"/>
              </a:rPr>
              <a:t>2</a:t>
            </a:r>
            <a:r>
              <a:rPr lang="en-US" sz="2200" i="1">
                <a:latin typeface="Times New Roman" pitchFamily="18" charset="0"/>
                <a:sym typeface="Symbol" pitchFamily="18" charset="2"/>
              </a:rPr>
              <a:t></a:t>
            </a:r>
            <a:r>
              <a:rPr lang="en-US" sz="2200" i="1">
                <a:latin typeface="Times New Roman" pitchFamily="18" charset="0"/>
              </a:rPr>
              <a:t>l</a:t>
            </a:r>
            <a:r>
              <a:rPr lang="en-US" sz="2200" baseline="30000">
                <a:latin typeface="Times New Roman" pitchFamily="18" charset="0"/>
              </a:rPr>
              <a:t>2</a:t>
            </a:r>
            <a:r>
              <a:rPr lang="en-US" sz="2200" i="1">
                <a:latin typeface="Times New Roman" pitchFamily="18" charset="0"/>
                <a:sym typeface="Symbol" pitchFamily="18" charset="2"/>
              </a:rPr>
              <a:t>d</a:t>
            </a:r>
            <a:r>
              <a:rPr lang="en-US" sz="2200">
                <a:latin typeface="Times New Roman" pitchFamily="18" charset="0"/>
                <a:sym typeface="Symbol" pitchFamily="18" charset="2"/>
              </a:rPr>
              <a:t>) </a:t>
            </a:r>
          </a:p>
          <a:p>
            <a:pPr lvl="2" algn="just"/>
            <a:r>
              <a:rPr lang="en-US" i="1">
                <a:latin typeface="Times New Roman" pitchFamily="18" charset="0"/>
                <a:sym typeface="Symbol" pitchFamily="18" charset="2"/>
              </a:rPr>
              <a:t>w </a:t>
            </a:r>
            <a:r>
              <a:rPr lang="en-US">
                <a:latin typeface="Times New Roman" pitchFamily="18" charset="0"/>
                <a:sym typeface="Symbol" pitchFamily="18" charset="2"/>
              </a:rPr>
              <a:t>is the size of sliding window</a:t>
            </a:r>
          </a:p>
          <a:p>
            <a:pPr lvl="2" algn="just"/>
            <a:r>
              <a:rPr lang="en-US" i="1">
                <a:latin typeface="Times New Roman" pitchFamily="18" charset="0"/>
                <a:sym typeface="Symbol" pitchFamily="18" charset="2"/>
              </a:rPr>
              <a:t>l </a:t>
            </a:r>
            <a:r>
              <a:rPr lang="en-US">
                <a:latin typeface="Times New Roman" pitchFamily="18" charset="0"/>
                <a:sym typeface="Symbol" pitchFamily="18" charset="2"/>
              </a:rPr>
              <a:t>is the sample size per object </a:t>
            </a:r>
          </a:p>
          <a:p>
            <a:pPr lvl="2" algn="just"/>
            <a:r>
              <a:rPr lang="en-US" i="1">
                <a:latin typeface="Times New Roman" pitchFamily="18" charset="0"/>
                <a:sym typeface="Symbol" pitchFamily="18" charset="2"/>
              </a:rPr>
              <a:t>d </a:t>
            </a:r>
            <a:r>
              <a:rPr lang="en-US">
                <a:latin typeface="Times New Roman" pitchFamily="18" charset="0"/>
                <a:sym typeface="Symbol" pitchFamily="18" charset="2"/>
              </a:rPr>
              <a:t>is the dimensionality of objects</a:t>
            </a:r>
          </a:p>
        </p:txBody>
      </p:sp>
      <p:graphicFrame>
        <p:nvGraphicFramePr>
          <p:cNvPr id="210955" name="Object 11"/>
          <p:cNvGraphicFramePr>
            <a:graphicFrameLocks noChangeAspect="1"/>
          </p:cNvGraphicFramePr>
          <p:nvPr/>
        </p:nvGraphicFramePr>
        <p:xfrm>
          <a:off x="5334000" y="2743200"/>
          <a:ext cx="3581400" cy="1957388"/>
        </p:xfrm>
        <a:graphic>
          <a:graphicData uri="http://schemas.openxmlformats.org/presentationml/2006/ole">
            <mc:AlternateContent xmlns:mc="http://schemas.openxmlformats.org/markup-compatibility/2006">
              <mc:Choice xmlns:v="urn:schemas-microsoft-com:vml" Requires="v">
                <p:oleObj spid="_x0000_s86019" name="Microsoft Drawing 1.01" r:id="rId4" imgW="11671200" imgH="6045120" progId="MSDraw.1.01">
                  <p:embed/>
                </p:oleObj>
              </mc:Choice>
              <mc:Fallback>
                <p:oleObj name="Microsoft Drawing 1.01" r:id="rId4" imgW="11671200" imgH="604512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743200"/>
                        <a:ext cx="3581400" cy="19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2638290-CFEE-477C-B502-63B3E5D4B71E}" type="slidenum">
              <a:rPr lang="en-US" altLang="en-US"/>
              <a:pPr/>
              <a:t>19</a:t>
            </a:fld>
            <a:endParaRPr lang="en-US" altLang="en-US"/>
          </a:p>
        </p:txBody>
      </p:sp>
      <p:sp>
        <p:nvSpPr>
          <p:cNvPr id="202754" name="Rectangle 2"/>
          <p:cNvSpPr>
            <a:spLocks noGrp="1" noChangeArrowheads="1"/>
          </p:cNvSpPr>
          <p:nvPr>
            <p:ph type="title"/>
          </p:nvPr>
        </p:nvSpPr>
        <p:spPr/>
        <p:txBody>
          <a:bodyPr/>
          <a:lstStyle/>
          <a:p>
            <a:r>
              <a:rPr lang="en-US" sz="3800">
                <a:latin typeface="Times New Roman" pitchFamily="18" charset="0"/>
              </a:rPr>
              <a:t>Object-Level Pruning</a:t>
            </a:r>
          </a:p>
        </p:txBody>
      </p:sp>
      <p:sp>
        <p:nvSpPr>
          <p:cNvPr id="202755" name="Rectangle 3"/>
          <p:cNvSpPr>
            <a:spLocks noGrp="1" noChangeArrowheads="1"/>
          </p:cNvSpPr>
          <p:nvPr>
            <p:ph type="body" idx="1"/>
          </p:nvPr>
        </p:nvSpPr>
        <p:spPr>
          <a:xfrm>
            <a:off x="457200" y="1600200"/>
            <a:ext cx="4953000" cy="4530725"/>
          </a:xfrm>
        </p:spPr>
        <p:txBody>
          <a:bodyPr/>
          <a:lstStyle/>
          <a:p>
            <a:pPr algn="just"/>
            <a:r>
              <a:rPr lang="en-US" sz="2600">
                <a:latin typeface="Times New Roman" pitchFamily="18" charset="0"/>
              </a:rPr>
              <a:t>Basic idea</a:t>
            </a:r>
          </a:p>
          <a:p>
            <a:pPr lvl="1" algn="just"/>
            <a:r>
              <a:rPr lang="en-US" sz="2200">
                <a:latin typeface="Times New Roman" pitchFamily="18" charset="0"/>
              </a:rPr>
              <a:t>Prune those object pairs that definitely do not match with each other</a:t>
            </a:r>
            <a:endParaRPr lang="en-US" sz="2200" i="1">
              <a:latin typeface="Times New Roman" pitchFamily="18" charset="0"/>
            </a:endParaRPr>
          </a:p>
          <a:p>
            <a:pPr algn="just"/>
            <a:r>
              <a:rPr lang="en-US" sz="2600">
                <a:latin typeface="Times New Roman" pitchFamily="18" charset="0"/>
              </a:rPr>
              <a:t>Bound all samples of an uncertain object </a:t>
            </a:r>
            <a:r>
              <a:rPr lang="en-US" sz="2600" i="1">
                <a:latin typeface="Times New Roman" pitchFamily="18" charset="0"/>
              </a:rPr>
              <a:t>X</a:t>
            </a:r>
            <a:r>
              <a:rPr lang="en-US" sz="2600">
                <a:latin typeface="Times New Roman" pitchFamily="18" charset="0"/>
              </a:rPr>
              <a:t>[</a:t>
            </a:r>
            <a:r>
              <a:rPr lang="en-US" sz="2600" i="1">
                <a:latin typeface="Times New Roman" pitchFamily="18" charset="0"/>
              </a:rPr>
              <a:t>i</a:t>
            </a:r>
            <a:r>
              <a:rPr lang="en-US" sz="2600">
                <a:latin typeface="Times New Roman" pitchFamily="18" charset="0"/>
              </a:rPr>
              <a:t>] (</a:t>
            </a:r>
            <a:r>
              <a:rPr lang="en-US" sz="2600" i="1">
                <a:latin typeface="Times New Roman" pitchFamily="18" charset="0"/>
              </a:rPr>
              <a:t>Y</a:t>
            </a:r>
            <a:r>
              <a:rPr lang="en-US" sz="2600">
                <a:latin typeface="Times New Roman" pitchFamily="18" charset="0"/>
              </a:rPr>
              <a:t>[</a:t>
            </a:r>
            <a:r>
              <a:rPr lang="en-US" sz="2600" i="1">
                <a:latin typeface="Times New Roman" pitchFamily="18" charset="0"/>
              </a:rPr>
              <a:t>j</a:t>
            </a:r>
            <a:r>
              <a:rPr lang="en-US" sz="2600">
                <a:latin typeface="Times New Roman" pitchFamily="18" charset="0"/>
              </a:rPr>
              <a:t>]) with a hypersphere</a:t>
            </a:r>
          </a:p>
          <a:p>
            <a:pPr algn="just"/>
            <a:r>
              <a:rPr lang="en-US" sz="2600">
                <a:latin typeface="Times New Roman" pitchFamily="18" charset="0"/>
              </a:rPr>
              <a:t>If </a:t>
            </a:r>
            <a:r>
              <a:rPr lang="en-US" sz="2600" i="1">
                <a:latin typeface="Times New Roman" pitchFamily="18" charset="0"/>
              </a:rPr>
              <a:t>mindist</a:t>
            </a:r>
            <a:r>
              <a:rPr lang="en-US" sz="2600">
                <a:latin typeface="Times New Roman" pitchFamily="18" charset="0"/>
              </a:rPr>
              <a:t>(</a:t>
            </a:r>
            <a:r>
              <a:rPr lang="en-US" sz="2600" i="1">
                <a:latin typeface="Times New Roman" pitchFamily="18" charset="0"/>
              </a:rPr>
              <a:t>X</a:t>
            </a:r>
            <a:r>
              <a:rPr lang="en-US" sz="2600">
                <a:latin typeface="Times New Roman" pitchFamily="18" charset="0"/>
              </a:rPr>
              <a:t>[</a:t>
            </a:r>
            <a:r>
              <a:rPr lang="en-US" sz="2600" i="1">
                <a:latin typeface="Times New Roman" pitchFamily="18" charset="0"/>
              </a:rPr>
              <a:t>i</a:t>
            </a:r>
            <a:r>
              <a:rPr lang="en-US" sz="2600" u="sng">
                <a:latin typeface="Times New Roman" pitchFamily="18" charset="0"/>
              </a:rPr>
              <a:t>]</a:t>
            </a:r>
            <a:r>
              <a:rPr lang="en-US" sz="2600" i="1">
                <a:latin typeface="Times New Roman" pitchFamily="18" charset="0"/>
              </a:rPr>
              <a:t>,</a:t>
            </a:r>
            <a:r>
              <a:rPr lang="en-US" sz="2600">
                <a:latin typeface="Times New Roman" pitchFamily="18" charset="0"/>
              </a:rPr>
              <a:t> </a:t>
            </a:r>
            <a:r>
              <a:rPr lang="en-US" sz="2600" i="1">
                <a:latin typeface="Times New Roman" pitchFamily="18" charset="0"/>
              </a:rPr>
              <a:t>Y</a:t>
            </a:r>
            <a:r>
              <a:rPr lang="en-US" sz="2600">
                <a:latin typeface="Times New Roman" pitchFamily="18" charset="0"/>
              </a:rPr>
              <a:t>[</a:t>
            </a:r>
            <a:r>
              <a:rPr lang="en-US" sz="2600" i="1">
                <a:latin typeface="Times New Roman" pitchFamily="18" charset="0"/>
              </a:rPr>
              <a:t>j</a:t>
            </a:r>
            <a:r>
              <a:rPr lang="en-US" sz="2600">
                <a:latin typeface="Times New Roman" pitchFamily="18" charset="0"/>
              </a:rPr>
              <a:t>])&gt;</a:t>
            </a:r>
            <a:r>
              <a:rPr lang="en-US" sz="2600" i="1">
                <a:latin typeface="Symbol" pitchFamily="18" charset="2"/>
              </a:rPr>
              <a:t>e</a:t>
            </a:r>
            <a:r>
              <a:rPr lang="en-US" sz="2600">
                <a:latin typeface="Times New Roman" pitchFamily="18" charset="0"/>
              </a:rPr>
              <a:t>, then pair (</a:t>
            </a:r>
            <a:r>
              <a:rPr lang="en-US" sz="2600" i="1">
                <a:latin typeface="Times New Roman" pitchFamily="18" charset="0"/>
              </a:rPr>
              <a:t>X</a:t>
            </a:r>
            <a:r>
              <a:rPr lang="en-US" sz="2600">
                <a:latin typeface="Times New Roman" pitchFamily="18" charset="0"/>
              </a:rPr>
              <a:t>[</a:t>
            </a:r>
            <a:r>
              <a:rPr lang="en-US" sz="2600" i="1">
                <a:latin typeface="Times New Roman" pitchFamily="18" charset="0"/>
              </a:rPr>
              <a:t>i</a:t>
            </a:r>
            <a:r>
              <a:rPr lang="en-US" sz="2600">
                <a:latin typeface="Times New Roman" pitchFamily="18" charset="0"/>
              </a:rPr>
              <a:t>], </a:t>
            </a:r>
            <a:r>
              <a:rPr lang="en-US" sz="2600" i="1">
                <a:latin typeface="Times New Roman" pitchFamily="18" charset="0"/>
              </a:rPr>
              <a:t>Y</a:t>
            </a:r>
            <a:r>
              <a:rPr lang="en-US" sz="2600">
                <a:latin typeface="Times New Roman" pitchFamily="18" charset="0"/>
              </a:rPr>
              <a:t>[</a:t>
            </a:r>
            <a:r>
              <a:rPr lang="en-US" sz="2600" i="1">
                <a:latin typeface="Times New Roman" pitchFamily="18" charset="0"/>
              </a:rPr>
              <a:t>j</a:t>
            </a:r>
            <a:r>
              <a:rPr lang="en-US" sz="2600">
                <a:latin typeface="Times New Roman" pitchFamily="18" charset="0"/>
              </a:rPr>
              <a:t>]) can be safely pruned</a:t>
            </a:r>
          </a:p>
          <a:p>
            <a:pPr algn="just"/>
            <a:endParaRPr lang="en-US" sz="2600">
              <a:latin typeface="Times New Roman" pitchFamily="18" charset="0"/>
            </a:endParaRPr>
          </a:p>
        </p:txBody>
      </p:sp>
      <p:sp>
        <p:nvSpPr>
          <p:cNvPr id="202757" name="Rectangle 5"/>
          <p:cNvSpPr>
            <a:spLocks noChangeArrowheads="1"/>
          </p:cNvSpPr>
          <p:nvPr/>
        </p:nvSpPr>
        <p:spPr bwMode="auto">
          <a:xfrm>
            <a:off x="0" y="1314450"/>
            <a:ext cx="9144000" cy="0"/>
          </a:xfrm>
          <a:prstGeom prst="rect">
            <a:avLst/>
          </a:prstGeom>
          <a:noFill/>
          <a:ln w="9525">
            <a:noFill/>
            <a:miter lim="800000"/>
            <a:headEnd/>
            <a:tailEnd/>
          </a:ln>
          <a:effectLst/>
        </p:spPr>
        <p:txBody>
          <a:bodyPr wrap="none" anchor="ctr">
            <a:spAutoFit/>
          </a:bodyPr>
          <a:lstStyle/>
          <a:p>
            <a:endParaRPr lang="en-US"/>
          </a:p>
        </p:txBody>
      </p:sp>
      <p:sp>
        <p:nvSpPr>
          <p:cNvPr id="202759" name="Rectangle 7"/>
          <p:cNvSpPr>
            <a:spLocks noChangeArrowheads="1"/>
          </p:cNvSpPr>
          <p:nvPr/>
        </p:nvSpPr>
        <p:spPr bwMode="auto">
          <a:xfrm>
            <a:off x="0" y="14430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02758" name="Object 6"/>
          <p:cNvGraphicFramePr>
            <a:graphicFrameLocks noChangeAspect="1"/>
          </p:cNvGraphicFramePr>
          <p:nvPr/>
        </p:nvGraphicFramePr>
        <p:xfrm>
          <a:off x="5437188" y="1676400"/>
          <a:ext cx="3614737" cy="3971925"/>
        </p:xfrm>
        <a:graphic>
          <a:graphicData uri="http://schemas.openxmlformats.org/presentationml/2006/ole">
            <mc:AlternateContent xmlns:mc="http://schemas.openxmlformats.org/markup-compatibility/2006">
              <mc:Choice xmlns:v="urn:schemas-microsoft-com:vml" Requires="v">
                <p:oleObj spid="_x0000_s87043" name="Microsoft Drawing 1.01" r:id="rId4" imgW="6541920" imgH="6797520" progId="MSDraw.1.01">
                  <p:embed/>
                </p:oleObj>
              </mc:Choice>
              <mc:Fallback>
                <p:oleObj name="Microsoft Drawing 1.01" r:id="rId4" imgW="6541920" imgH="679752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188" y="1676400"/>
                        <a:ext cx="361473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Objectives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smtClean="0">
                <a:latin typeface="Times New Roman" pitchFamily="18" charset="0"/>
              </a:rPr>
              <a:t>In this chapter, you will:</a:t>
            </a:r>
          </a:p>
          <a:p>
            <a:pPr lvl="1" algn="just" eaLnBrk="1" hangingPunct="1"/>
            <a:r>
              <a:rPr lang="en-US" altLang="zh-CN" sz="2800" dirty="0" smtClean="0">
                <a:latin typeface="Times New Roman" pitchFamily="18" charset="0"/>
              </a:rPr>
              <a:t>Explore the definitions of more probabilistic query types</a:t>
            </a:r>
          </a:p>
          <a:p>
            <a:pPr lvl="2" eaLnBrk="1" hangingPunct="1">
              <a:defRPr/>
            </a:pPr>
            <a:r>
              <a:rPr lang="en-US" altLang="zh-CN" sz="2400" dirty="0" smtClean="0">
                <a:latin typeface="Times New Roman" pitchFamily="18" charset="0"/>
                <a:ea typeface="Tahoma" pitchFamily="34" charset="0"/>
                <a:cs typeface="Times New Roman" pitchFamily="18" charset="0"/>
              </a:rPr>
              <a:t>Probabilistic s</a:t>
            </a:r>
            <a:r>
              <a:rPr lang="en-US" sz="2400" dirty="0" smtClean="0">
                <a:latin typeface="Times New Roman" pitchFamily="18" charset="0"/>
                <a:ea typeface="Tahoma" pitchFamily="34" charset="0"/>
                <a:cs typeface="Times New Roman" pitchFamily="18" charset="0"/>
              </a:rPr>
              <a:t>patial join /similarity join</a:t>
            </a:r>
          </a:p>
          <a:p>
            <a:pPr lvl="1" algn="just" eaLnBrk="1" hangingPunct="1"/>
            <a:endParaRPr lang="en-US" altLang="zh-CN" sz="2800" dirty="0" smtClean="0">
              <a:latin typeface="Times New Roman" pitchFamily="18" charset="0"/>
            </a:endParaRPr>
          </a:p>
        </p:txBody>
      </p:sp>
    </p:spTree>
    <p:extLst>
      <p:ext uri="{BB962C8B-B14F-4D97-AF65-F5344CB8AC3E}">
        <p14:creationId xmlns:p14="http://schemas.microsoft.com/office/powerpoint/2010/main" val="362602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F59A9E2-2101-41A8-A4ED-2DD3D309B99F}" type="slidenum">
              <a:rPr lang="en-US" altLang="en-US"/>
              <a:pPr/>
              <a:t>20</a:t>
            </a:fld>
            <a:endParaRPr lang="en-US" altLang="en-US"/>
          </a:p>
        </p:txBody>
      </p:sp>
      <p:graphicFrame>
        <p:nvGraphicFramePr>
          <p:cNvPr id="203785" name="Object 9"/>
          <p:cNvGraphicFramePr>
            <a:graphicFrameLocks noChangeAspect="1"/>
          </p:cNvGraphicFramePr>
          <p:nvPr/>
        </p:nvGraphicFramePr>
        <p:xfrm>
          <a:off x="5356225" y="2066925"/>
          <a:ext cx="3783013" cy="3028950"/>
        </p:xfrm>
        <a:graphic>
          <a:graphicData uri="http://schemas.openxmlformats.org/presentationml/2006/ole">
            <mc:AlternateContent xmlns:mc="http://schemas.openxmlformats.org/markup-compatibility/2006">
              <mc:Choice xmlns:v="urn:schemas-microsoft-com:vml" Requires="v">
                <p:oleObj spid="_x0000_s88068" name="Microsoft Drawing 1.01" r:id="rId4" imgW="5452920" imgH="4132440" progId="MSDraw.1.01">
                  <p:embed/>
                </p:oleObj>
              </mc:Choice>
              <mc:Fallback>
                <p:oleObj name="Microsoft Drawing 1.01" r:id="rId4" imgW="5452920" imgH="413244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25" y="2066925"/>
                        <a:ext cx="3783013" cy="302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356225" y="2066925"/>
          <a:ext cx="3783013" cy="3028950"/>
        </p:xfrm>
        <a:graphic>
          <a:graphicData uri="http://schemas.openxmlformats.org/presentationml/2006/ole">
            <mc:AlternateContent xmlns:mc="http://schemas.openxmlformats.org/markup-compatibility/2006">
              <mc:Choice xmlns:v="urn:schemas-microsoft-com:vml" Requires="v">
                <p:oleObj spid="_x0000_s88069" name="Microsoft Drawing 1.01" r:id="rId6" imgW="5452920" imgH="4132440" progId="MSDraw.1.01">
                  <p:embed/>
                </p:oleObj>
              </mc:Choice>
              <mc:Fallback>
                <p:oleObj name="Microsoft Drawing 1.01" r:id="rId6" imgW="5452920" imgH="4132440" progId="MSDraw.1.0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225" y="2066925"/>
                        <a:ext cx="3783013" cy="302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78" name="Rectangle 2"/>
          <p:cNvSpPr>
            <a:spLocks noGrp="1" noChangeArrowheads="1"/>
          </p:cNvSpPr>
          <p:nvPr>
            <p:ph type="title"/>
          </p:nvPr>
        </p:nvSpPr>
        <p:spPr/>
        <p:txBody>
          <a:bodyPr/>
          <a:lstStyle/>
          <a:p>
            <a:r>
              <a:rPr lang="en-US" sz="3800">
                <a:latin typeface="Times New Roman" pitchFamily="18" charset="0"/>
              </a:rPr>
              <a:t>Sample-Level Pruning</a:t>
            </a:r>
          </a:p>
        </p:txBody>
      </p:sp>
      <p:sp>
        <p:nvSpPr>
          <p:cNvPr id="203779" name="Rectangle 3"/>
          <p:cNvSpPr>
            <a:spLocks noGrp="1" noChangeArrowheads="1"/>
          </p:cNvSpPr>
          <p:nvPr>
            <p:ph type="body" idx="1"/>
          </p:nvPr>
        </p:nvSpPr>
        <p:spPr>
          <a:xfrm>
            <a:off x="457200" y="1600200"/>
            <a:ext cx="4876800" cy="4530725"/>
          </a:xfrm>
        </p:spPr>
        <p:txBody>
          <a:bodyPr/>
          <a:lstStyle/>
          <a:p>
            <a:pPr algn="just"/>
            <a:r>
              <a:rPr lang="en-US" sz="2600">
                <a:latin typeface="Times New Roman" pitchFamily="18" charset="0"/>
              </a:rPr>
              <a:t>Basic idea</a:t>
            </a:r>
          </a:p>
          <a:p>
            <a:pPr lvl="1" algn="just"/>
            <a:r>
              <a:rPr lang="en-US" sz="2200">
                <a:latin typeface="Times New Roman" pitchFamily="18" charset="0"/>
              </a:rPr>
              <a:t>Utilize the object distribution to prune those object pairs with matching probability smaller than </a:t>
            </a:r>
            <a:r>
              <a:rPr lang="en-US" sz="2200" i="1">
                <a:latin typeface="Symbol" pitchFamily="18" charset="2"/>
              </a:rPr>
              <a:t>a</a:t>
            </a:r>
          </a:p>
          <a:p>
            <a:pPr algn="just"/>
            <a:r>
              <a:rPr lang="en-US" sz="2600">
                <a:latin typeface="Times New Roman" pitchFamily="18" charset="0"/>
              </a:rPr>
              <a:t>(1-</a:t>
            </a:r>
            <a:r>
              <a:rPr lang="en-US" sz="2600" i="1">
                <a:latin typeface="Symbol" pitchFamily="18" charset="2"/>
              </a:rPr>
              <a:t>b</a:t>
            </a:r>
            <a:r>
              <a:rPr lang="en-US" sz="2600">
                <a:latin typeface="Times New Roman" pitchFamily="18" charset="0"/>
              </a:rPr>
              <a:t>)-hypersphere</a:t>
            </a:r>
          </a:p>
          <a:p>
            <a:pPr lvl="1" algn="just"/>
            <a:r>
              <a:rPr lang="en-US" sz="2200">
                <a:latin typeface="Times New Roman" pitchFamily="18" charset="0"/>
              </a:rPr>
              <a:t>Object </a:t>
            </a:r>
            <a:r>
              <a:rPr lang="en-US" sz="2200" i="1">
                <a:latin typeface="Times New Roman" pitchFamily="18" charset="0"/>
              </a:rPr>
              <a:t>T</a:t>
            </a:r>
            <a:r>
              <a:rPr lang="en-US" sz="2200">
                <a:latin typeface="Times New Roman" pitchFamily="18" charset="0"/>
              </a:rPr>
              <a:t>[</a:t>
            </a:r>
            <a:r>
              <a:rPr lang="en-US" sz="2200" i="1">
                <a:latin typeface="Times New Roman" pitchFamily="18" charset="0"/>
              </a:rPr>
              <a:t>i</a:t>
            </a:r>
            <a:r>
              <a:rPr lang="en-US" sz="2200">
                <a:latin typeface="Times New Roman" pitchFamily="18" charset="0"/>
              </a:rPr>
              <a:t>] resides in (1-</a:t>
            </a:r>
            <a:r>
              <a:rPr lang="en-US" sz="2200" i="1">
                <a:latin typeface="Symbol" pitchFamily="18" charset="2"/>
              </a:rPr>
              <a:t>b</a:t>
            </a:r>
            <a:r>
              <a:rPr lang="en-US" sz="2200">
                <a:latin typeface="Times New Roman" pitchFamily="18" charset="0"/>
              </a:rPr>
              <a:t>)-hypersphere with probability (1-</a:t>
            </a:r>
            <a:r>
              <a:rPr lang="en-US" sz="2200" i="1">
                <a:latin typeface="Symbol" pitchFamily="18" charset="2"/>
              </a:rPr>
              <a:t>b</a:t>
            </a:r>
            <a:r>
              <a:rPr lang="en-US" sz="2200">
                <a:latin typeface="Times New Roman" pitchFamily="18" charset="0"/>
              </a:rPr>
              <a:t>)</a:t>
            </a:r>
          </a:p>
          <a:p>
            <a:pPr algn="just"/>
            <a:endParaRPr lang="en-US" sz="26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378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3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14E0D7-1273-475E-98AB-8D273589A787}" type="slidenum">
              <a:rPr lang="en-US" altLang="en-US"/>
              <a:pPr/>
              <a:t>21</a:t>
            </a:fld>
            <a:endParaRPr lang="en-US" altLang="en-US"/>
          </a:p>
        </p:txBody>
      </p:sp>
      <p:sp>
        <p:nvSpPr>
          <p:cNvPr id="211970" name="Rectangle 2"/>
          <p:cNvSpPr>
            <a:spLocks noGrp="1" noChangeArrowheads="1"/>
          </p:cNvSpPr>
          <p:nvPr>
            <p:ph type="title"/>
          </p:nvPr>
        </p:nvSpPr>
        <p:spPr/>
        <p:txBody>
          <a:bodyPr/>
          <a:lstStyle/>
          <a:p>
            <a:r>
              <a:rPr lang="en-US" sz="3800">
                <a:latin typeface="Times New Roman" pitchFamily="18" charset="0"/>
              </a:rPr>
              <a:t>Sample-Level Pruning (cont'd)</a:t>
            </a:r>
          </a:p>
        </p:txBody>
      </p:sp>
      <p:sp>
        <p:nvSpPr>
          <p:cNvPr id="211971" name="Rectangle 3"/>
          <p:cNvSpPr>
            <a:spLocks noGrp="1" noChangeArrowheads="1"/>
          </p:cNvSpPr>
          <p:nvPr>
            <p:ph type="body" idx="1"/>
          </p:nvPr>
        </p:nvSpPr>
        <p:spPr>
          <a:xfrm>
            <a:off x="457200" y="1600200"/>
            <a:ext cx="5105400" cy="4530725"/>
          </a:xfrm>
        </p:spPr>
        <p:txBody>
          <a:bodyPr/>
          <a:lstStyle/>
          <a:p>
            <a:pPr algn="just"/>
            <a:r>
              <a:rPr lang="en-US" sz="2600">
                <a:latin typeface="Times New Roman" pitchFamily="18" charset="0"/>
              </a:rPr>
              <a:t>Pruning condition</a:t>
            </a:r>
          </a:p>
          <a:p>
            <a:pPr lvl="1" algn="just"/>
            <a:r>
              <a:rPr lang="en-US" sz="2200">
                <a:latin typeface="Times New Roman" pitchFamily="18" charset="0"/>
              </a:rPr>
              <a:t>If </a:t>
            </a:r>
            <a:r>
              <a:rPr lang="en-US" sz="2200" i="1">
                <a:latin typeface="Times New Roman" pitchFamily="18" charset="0"/>
              </a:rPr>
              <a:t>mindist</a:t>
            </a:r>
            <a:r>
              <a:rPr lang="en-US" sz="2200">
                <a:latin typeface="Times New Roman" pitchFamily="18" charset="0"/>
              </a:rPr>
              <a:t>(</a:t>
            </a:r>
            <a:r>
              <a:rPr lang="en-US" altLang="zh-TW" sz="2200" i="1">
                <a:latin typeface="Times New Roman" pitchFamily="18" charset="0"/>
                <a:ea typeface="新細明體" pitchFamily="18" charset="-120"/>
              </a:rPr>
              <a:t>HS</a:t>
            </a:r>
            <a:r>
              <a:rPr lang="en-US" altLang="zh-TW" sz="2200" baseline="-25000">
                <a:latin typeface="Times New Roman" pitchFamily="18" charset="0"/>
                <a:ea typeface="新細明體" pitchFamily="18" charset="-120"/>
              </a:rPr>
              <a:t>1-</a:t>
            </a:r>
            <a:r>
              <a:rPr lang="en-US" altLang="zh-TW" sz="2200" i="1" baseline="-25000">
                <a:latin typeface="Symbol" pitchFamily="18" charset="2"/>
                <a:ea typeface="新細明體" pitchFamily="18" charset="-120"/>
              </a:rPr>
              <a:t>g </a:t>
            </a:r>
            <a:r>
              <a:rPr lang="en-US" altLang="zh-TW" sz="2200" baseline="-25000">
                <a:latin typeface="Symbol" pitchFamily="18" charset="2"/>
                <a:ea typeface="新細明體" pitchFamily="18" charset="-120"/>
              </a:rPr>
              <a:t>1</a:t>
            </a:r>
            <a:r>
              <a:rPr lang="en-US" altLang="zh-TW" sz="2200">
                <a:latin typeface="Times New Roman" pitchFamily="18" charset="0"/>
                <a:ea typeface="新細明體" pitchFamily="18" charset="-120"/>
              </a:rPr>
              <a:t>(</a:t>
            </a:r>
            <a:r>
              <a:rPr lang="en-US" sz="2200" i="1">
                <a:latin typeface="Times New Roman" pitchFamily="18" charset="0"/>
              </a:rPr>
              <a:t>X</a:t>
            </a:r>
            <a:r>
              <a:rPr lang="en-US" sz="2200">
                <a:latin typeface="Times New Roman" pitchFamily="18" charset="0"/>
              </a:rPr>
              <a:t>[</a:t>
            </a:r>
            <a:r>
              <a:rPr lang="en-US" sz="2200" i="1">
                <a:latin typeface="Times New Roman" pitchFamily="18" charset="0"/>
              </a:rPr>
              <a:t>i</a:t>
            </a:r>
            <a:r>
              <a:rPr lang="en-US" sz="2200">
                <a:latin typeface="Times New Roman" pitchFamily="18" charset="0"/>
              </a:rPr>
              <a:t>]), </a:t>
            </a:r>
            <a:r>
              <a:rPr lang="en-US" altLang="zh-TW" sz="2200" i="1">
                <a:latin typeface="Times New Roman" pitchFamily="18" charset="0"/>
                <a:ea typeface="新細明體" pitchFamily="18" charset="-120"/>
              </a:rPr>
              <a:t>HS</a:t>
            </a:r>
            <a:r>
              <a:rPr lang="en-US" altLang="zh-TW" sz="2200" baseline="-25000">
                <a:latin typeface="Times New Roman" pitchFamily="18" charset="0"/>
                <a:ea typeface="新細明體" pitchFamily="18" charset="-120"/>
              </a:rPr>
              <a:t>1-</a:t>
            </a:r>
            <a:r>
              <a:rPr lang="en-US" altLang="zh-TW" sz="2200" i="1" baseline="-25000">
                <a:latin typeface="Symbol" pitchFamily="18" charset="2"/>
                <a:ea typeface="新細明體" pitchFamily="18" charset="-120"/>
              </a:rPr>
              <a:t>g </a:t>
            </a:r>
            <a:r>
              <a:rPr lang="en-US" altLang="zh-TW" sz="2200" baseline="-25000">
                <a:latin typeface="Symbol" pitchFamily="18" charset="2"/>
                <a:ea typeface="新細明體" pitchFamily="18" charset="-120"/>
              </a:rPr>
              <a:t>2</a:t>
            </a:r>
            <a:r>
              <a:rPr lang="en-US" altLang="zh-TW" sz="2200">
                <a:latin typeface="Times New Roman" pitchFamily="18" charset="0"/>
                <a:ea typeface="新細明體" pitchFamily="18" charset="-120"/>
              </a:rPr>
              <a:t>(</a:t>
            </a:r>
            <a:r>
              <a:rPr lang="en-US" sz="2200" i="1">
                <a:latin typeface="Times New Roman" pitchFamily="18" charset="0"/>
              </a:rPr>
              <a:t>X</a:t>
            </a:r>
            <a:r>
              <a:rPr lang="en-US" sz="2200">
                <a:latin typeface="Times New Roman" pitchFamily="18" charset="0"/>
              </a:rPr>
              <a:t>[</a:t>
            </a:r>
            <a:r>
              <a:rPr lang="en-US" sz="2200" i="1">
                <a:latin typeface="Times New Roman" pitchFamily="18" charset="0"/>
              </a:rPr>
              <a:t>y</a:t>
            </a:r>
            <a:r>
              <a:rPr lang="en-US" sz="2200">
                <a:latin typeface="Times New Roman" pitchFamily="18" charset="0"/>
              </a:rPr>
              <a:t>])) &gt; </a:t>
            </a:r>
            <a:r>
              <a:rPr lang="en-US" sz="2200" i="1">
                <a:latin typeface="Symbol" pitchFamily="18" charset="2"/>
              </a:rPr>
              <a:t>e</a:t>
            </a:r>
            <a:r>
              <a:rPr lang="en-US" altLang="zh-TW" sz="2200">
                <a:latin typeface="Symbol" pitchFamily="18" charset="2"/>
                <a:ea typeface="新細明體" pitchFamily="18" charset="-120"/>
              </a:rPr>
              <a:t>, </a:t>
            </a:r>
            <a:r>
              <a:rPr lang="en-US" sz="2200">
                <a:latin typeface="Times New Roman" pitchFamily="18" charset="0"/>
              </a:rPr>
              <a:t>then uncertain object pair (</a:t>
            </a:r>
            <a:r>
              <a:rPr lang="en-US" sz="2200" i="1">
                <a:latin typeface="Times New Roman" pitchFamily="18" charset="0"/>
              </a:rPr>
              <a:t>X</a:t>
            </a:r>
            <a:r>
              <a:rPr lang="en-US" sz="2200">
                <a:latin typeface="Times New Roman" pitchFamily="18" charset="0"/>
              </a:rPr>
              <a:t>[</a:t>
            </a:r>
            <a:r>
              <a:rPr lang="en-US" sz="2200" i="1">
                <a:latin typeface="Times New Roman" pitchFamily="18" charset="0"/>
              </a:rPr>
              <a:t>i</a:t>
            </a:r>
            <a:r>
              <a:rPr lang="en-US" sz="2200">
                <a:latin typeface="Times New Roman" pitchFamily="18" charset="0"/>
              </a:rPr>
              <a:t>], </a:t>
            </a:r>
            <a:r>
              <a:rPr lang="en-US" sz="2200" i="1">
                <a:latin typeface="Times New Roman" pitchFamily="18" charset="0"/>
              </a:rPr>
              <a:t>Y</a:t>
            </a:r>
            <a:r>
              <a:rPr lang="en-US" sz="2200">
                <a:latin typeface="Times New Roman" pitchFamily="18" charset="0"/>
              </a:rPr>
              <a:t>[</a:t>
            </a:r>
            <a:r>
              <a:rPr lang="en-US" sz="2200" i="1">
                <a:latin typeface="Times New Roman" pitchFamily="18" charset="0"/>
              </a:rPr>
              <a:t>j</a:t>
            </a:r>
            <a:r>
              <a:rPr lang="en-US" sz="2200">
                <a:latin typeface="Times New Roman" pitchFamily="18" charset="0"/>
              </a:rPr>
              <a:t>]) can be safely pruned</a:t>
            </a:r>
            <a:r>
              <a:rPr lang="en-US" altLang="zh-TW" sz="2200">
                <a:latin typeface="Times New Roman" pitchFamily="18" charset="0"/>
                <a:ea typeface="新細明體" pitchFamily="18" charset="-120"/>
              </a:rPr>
              <a:t>, where (1-</a:t>
            </a:r>
            <a:r>
              <a:rPr lang="en-US" altLang="zh-TW" sz="2200" i="1">
                <a:latin typeface="Symbol" pitchFamily="18" charset="2"/>
                <a:ea typeface="新細明體" pitchFamily="18" charset="-120"/>
              </a:rPr>
              <a:t>g</a:t>
            </a:r>
            <a:r>
              <a:rPr lang="en-US" altLang="zh-TW" sz="2200" baseline="-25000">
                <a:latin typeface="Symbol" pitchFamily="18" charset="2"/>
                <a:ea typeface="新細明體" pitchFamily="18" charset="-120"/>
              </a:rPr>
              <a:t>1</a:t>
            </a:r>
            <a:r>
              <a:rPr lang="en-US" altLang="zh-TW" sz="2200">
                <a:latin typeface="Symbol" pitchFamily="18" charset="2"/>
                <a:ea typeface="新細明體" pitchFamily="18" charset="-120"/>
              </a:rPr>
              <a:t>) (1-g</a:t>
            </a:r>
            <a:r>
              <a:rPr lang="en-US" altLang="zh-TW" sz="2200" baseline="-25000">
                <a:latin typeface="Symbol" pitchFamily="18" charset="2"/>
                <a:ea typeface="新細明體" pitchFamily="18" charset="-120"/>
              </a:rPr>
              <a:t>2</a:t>
            </a:r>
            <a:r>
              <a:rPr lang="en-US" altLang="zh-TW" sz="2200">
                <a:latin typeface="Symbol" pitchFamily="18" charset="2"/>
                <a:ea typeface="新細明體" pitchFamily="18" charset="-120"/>
              </a:rPr>
              <a:t>)</a:t>
            </a:r>
            <a:r>
              <a:rPr lang="en-US" altLang="zh-TW" sz="2200">
                <a:latin typeface="Times New Roman" pitchFamily="18" charset="0"/>
                <a:ea typeface="新細明體" pitchFamily="18" charset="-120"/>
              </a:rPr>
              <a:t> &gt; 1-</a:t>
            </a:r>
            <a:r>
              <a:rPr lang="en-US" altLang="zh-TW" sz="2200" i="1">
                <a:latin typeface="Symbol" pitchFamily="18" charset="2"/>
                <a:ea typeface="新細明體" pitchFamily="18" charset="-120"/>
              </a:rPr>
              <a:t>a</a:t>
            </a:r>
            <a:endParaRPr lang="en-US" sz="2200" i="1">
              <a:latin typeface="Times New Roman" pitchFamily="18" charset="0"/>
            </a:endParaRPr>
          </a:p>
          <a:p>
            <a:pPr algn="just"/>
            <a:endParaRPr lang="en-US" sz="2600">
              <a:latin typeface="Times New Roman" pitchFamily="18" charset="0"/>
            </a:endParaRPr>
          </a:p>
        </p:txBody>
      </p:sp>
      <p:graphicFrame>
        <p:nvGraphicFramePr>
          <p:cNvPr id="211975" name="Object 7"/>
          <p:cNvGraphicFramePr>
            <a:graphicFrameLocks noChangeAspect="1"/>
          </p:cNvGraphicFramePr>
          <p:nvPr/>
        </p:nvGraphicFramePr>
        <p:xfrm>
          <a:off x="4873625" y="1524000"/>
          <a:ext cx="3886200" cy="4210050"/>
        </p:xfrm>
        <a:graphic>
          <a:graphicData uri="http://schemas.openxmlformats.org/presentationml/2006/ole">
            <mc:AlternateContent xmlns:mc="http://schemas.openxmlformats.org/markup-compatibility/2006">
              <mc:Choice xmlns:v="urn:schemas-microsoft-com:vml" Requires="v">
                <p:oleObj spid="_x0000_s89091" name="Microsoft Drawing 1.01" r:id="rId4" imgW="5557680" imgH="5900760" progId="MSDraw.1.01">
                  <p:embed/>
                </p:oleObj>
              </mc:Choice>
              <mc:Fallback>
                <p:oleObj name="Microsoft Drawing 1.01" r:id="rId4" imgW="5557680" imgH="590076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25" y="1524000"/>
                        <a:ext cx="3886200" cy="421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CB5A401-F13C-47BB-B664-98CF549A465F}" type="slidenum">
              <a:rPr lang="en-US" altLang="en-US"/>
              <a:pPr/>
              <a:t>22</a:t>
            </a:fld>
            <a:endParaRPr lang="en-US" altLang="en-US"/>
          </a:p>
        </p:txBody>
      </p:sp>
      <p:sp>
        <p:nvSpPr>
          <p:cNvPr id="231426" name="Rectangle 2"/>
          <p:cNvSpPr>
            <a:spLocks noGrp="1" noChangeArrowheads="1"/>
          </p:cNvSpPr>
          <p:nvPr>
            <p:ph type="title"/>
          </p:nvPr>
        </p:nvSpPr>
        <p:spPr/>
        <p:txBody>
          <a:bodyPr/>
          <a:lstStyle/>
          <a:p>
            <a:r>
              <a:rPr lang="en-US" sz="3800">
                <a:latin typeface="Times New Roman" pitchFamily="18" charset="0"/>
              </a:rPr>
              <a:t>Incremental Maintenance of USJ Results</a:t>
            </a:r>
          </a:p>
        </p:txBody>
      </p:sp>
      <p:sp>
        <p:nvSpPr>
          <p:cNvPr id="231427" name="Rectangle 3"/>
          <p:cNvSpPr>
            <a:spLocks noGrp="1" noChangeArrowheads="1"/>
          </p:cNvSpPr>
          <p:nvPr>
            <p:ph type="body" idx="1"/>
          </p:nvPr>
        </p:nvSpPr>
        <p:spPr/>
        <p:txBody>
          <a:bodyPr/>
          <a:lstStyle/>
          <a:p>
            <a:pPr algn="just"/>
            <a:r>
              <a:rPr lang="en-US" sz="2600">
                <a:latin typeface="Times New Roman" pitchFamily="18" charset="0"/>
              </a:rPr>
              <a:t>Index uncertain objects from the stream in a grid index</a:t>
            </a:r>
          </a:p>
          <a:p>
            <a:pPr lvl="1" algn="just"/>
            <a:r>
              <a:rPr lang="en-US" sz="2200">
                <a:latin typeface="Times New Roman" pitchFamily="18" charset="0"/>
              </a:rPr>
              <a:t>Each cell contains uncertain objects with centers in it</a:t>
            </a:r>
            <a:endParaRPr lang="en-US" sz="2200">
              <a:latin typeface="Times New Roman" pitchFamily="18" charset="0"/>
              <a:sym typeface="Symbol" pitchFamily="18" charset="2"/>
            </a:endParaRPr>
          </a:p>
          <a:p>
            <a:pPr algn="just"/>
            <a:r>
              <a:rPr lang="en-US" sz="2600">
                <a:latin typeface="Times New Roman" pitchFamily="18" charset="0"/>
                <a:sym typeface="Symbol" pitchFamily="18" charset="2"/>
              </a:rPr>
              <a:t>For each timestamp (</a:t>
            </a:r>
            <a:r>
              <a:rPr lang="en-US" sz="2600" i="1">
                <a:latin typeface="Times New Roman" pitchFamily="18" charset="0"/>
                <a:sym typeface="Symbol" pitchFamily="18" charset="2"/>
              </a:rPr>
              <a:t>t</a:t>
            </a:r>
            <a:r>
              <a:rPr lang="en-US" sz="2600">
                <a:latin typeface="Times New Roman" pitchFamily="18" charset="0"/>
                <a:sym typeface="Symbol" pitchFamily="18" charset="2"/>
              </a:rPr>
              <a:t>+1)</a:t>
            </a:r>
          </a:p>
          <a:p>
            <a:pPr lvl="1" algn="just"/>
            <a:r>
              <a:rPr lang="en-US" sz="2200">
                <a:latin typeface="Times New Roman" pitchFamily="18" charset="0"/>
              </a:rPr>
              <a:t>Apply our pruning methods to reduce the search space </a:t>
            </a:r>
            <a:r>
              <a:rPr lang="en-US" sz="2200">
                <a:latin typeface="Times New Roman" pitchFamily="18" charset="0"/>
                <a:sym typeface="Symbol" pitchFamily="18" charset="2"/>
              </a:rPr>
              <a:t>to retrieve uncertain objects </a:t>
            </a:r>
            <a:r>
              <a:rPr lang="en-US" sz="2200" i="1">
                <a:latin typeface="Times New Roman" pitchFamily="18" charset="0"/>
                <a:sym typeface="Symbol" pitchFamily="18" charset="2"/>
              </a:rPr>
              <a:t>Y</a:t>
            </a:r>
            <a:r>
              <a:rPr lang="en-US" sz="2200">
                <a:latin typeface="Times New Roman" pitchFamily="18" charset="0"/>
                <a:sym typeface="Symbol" pitchFamily="18" charset="2"/>
              </a:rPr>
              <a:t>[</a:t>
            </a:r>
            <a:r>
              <a:rPr lang="en-US" sz="2200" i="1">
                <a:latin typeface="Times New Roman" pitchFamily="18" charset="0"/>
                <a:sym typeface="Symbol" pitchFamily="18" charset="2"/>
              </a:rPr>
              <a:t>j</a:t>
            </a:r>
            <a:r>
              <a:rPr lang="en-US" sz="2200">
                <a:latin typeface="Times New Roman" pitchFamily="18" charset="0"/>
                <a:sym typeface="Symbol" pitchFamily="18" charset="2"/>
              </a:rPr>
              <a:t>] in </a:t>
            </a:r>
            <a:r>
              <a:rPr lang="en-US" sz="2200" i="1">
                <a:latin typeface="Times New Roman" pitchFamily="18" charset="0"/>
                <a:sym typeface="Symbol" pitchFamily="18" charset="2"/>
              </a:rPr>
              <a:t>W</a:t>
            </a:r>
            <a:r>
              <a:rPr lang="en-US" sz="2200">
                <a:latin typeface="Times New Roman" pitchFamily="18" charset="0"/>
                <a:sym typeface="Symbol" pitchFamily="18" charset="2"/>
              </a:rPr>
              <a:t>(</a:t>
            </a:r>
            <a:r>
              <a:rPr lang="en-US" sz="2200" i="1">
                <a:latin typeface="Times New Roman" pitchFamily="18" charset="0"/>
                <a:sym typeface="Symbol" pitchFamily="18" charset="2"/>
              </a:rPr>
              <a:t>T</a:t>
            </a:r>
            <a:r>
              <a:rPr lang="en-US" sz="2200" baseline="-25000">
                <a:latin typeface="Times New Roman" pitchFamily="18" charset="0"/>
                <a:sym typeface="Symbol" pitchFamily="18" charset="2"/>
              </a:rPr>
              <a:t>2</a:t>
            </a:r>
            <a:r>
              <a:rPr lang="en-US" sz="2200">
                <a:latin typeface="Times New Roman" pitchFamily="18" charset="0"/>
                <a:sym typeface="Symbol" pitchFamily="18" charset="2"/>
              </a:rPr>
              <a:t>) that are similar to </a:t>
            </a:r>
            <a:r>
              <a:rPr lang="en-US" sz="2200" i="1">
                <a:latin typeface="Times New Roman" pitchFamily="18" charset="0"/>
                <a:sym typeface="Symbol" pitchFamily="18" charset="2"/>
              </a:rPr>
              <a:t>X</a:t>
            </a:r>
            <a:r>
              <a:rPr lang="en-US" sz="2200">
                <a:latin typeface="Times New Roman" pitchFamily="18" charset="0"/>
                <a:sym typeface="Symbol" pitchFamily="18" charset="2"/>
              </a:rPr>
              <a:t>[</a:t>
            </a:r>
            <a:r>
              <a:rPr lang="en-US" sz="2200" i="1">
                <a:latin typeface="Times New Roman" pitchFamily="18" charset="0"/>
                <a:sym typeface="Symbol" pitchFamily="18" charset="2"/>
              </a:rPr>
              <a:t>t</a:t>
            </a:r>
            <a:r>
              <a:rPr lang="en-US" sz="2200">
                <a:latin typeface="Times New Roman" pitchFamily="18" charset="0"/>
                <a:sym typeface="Symbol" pitchFamily="18" charset="2"/>
              </a:rPr>
              <a:t>+1] with probability greater than </a:t>
            </a:r>
            <a:r>
              <a:rPr lang="en-US" sz="2200" i="1">
                <a:latin typeface="Symbol" pitchFamily="18" charset="2"/>
                <a:sym typeface="Symbol" pitchFamily="18" charset="2"/>
              </a:rPr>
              <a:t>a</a:t>
            </a:r>
            <a:endParaRPr lang="en-US" sz="2200">
              <a:latin typeface="Symbol" pitchFamily="18" charset="2"/>
              <a:sym typeface="Symbol" pitchFamily="18" charset="2"/>
            </a:endParaRPr>
          </a:p>
          <a:p>
            <a:pPr lvl="1" algn="just"/>
            <a:r>
              <a:rPr lang="en-US" sz="2200">
                <a:latin typeface="Times New Roman" pitchFamily="18" charset="0"/>
              </a:rPr>
              <a:t>Refine the remaining candidates</a:t>
            </a:r>
          </a:p>
          <a:p>
            <a:pPr lvl="1" algn="just">
              <a:buFont typeface="Wingdings" pitchFamily="2" charset="2"/>
              <a:buNone/>
            </a:pPr>
            <a:endParaRPr lang="en-US" sz="2200" i="1">
              <a:latin typeface="Symbol" pitchFamily="18" charset="2"/>
              <a:sym typeface="Symbol" pitchFamily="18" charset="2"/>
            </a:endParaRPr>
          </a:p>
        </p:txBody>
      </p:sp>
      <p:graphicFrame>
        <p:nvGraphicFramePr>
          <p:cNvPr id="231428" name="Object 4"/>
          <p:cNvGraphicFramePr>
            <a:graphicFrameLocks noChangeAspect="1"/>
          </p:cNvGraphicFramePr>
          <p:nvPr/>
        </p:nvGraphicFramePr>
        <p:xfrm>
          <a:off x="4906963" y="3810000"/>
          <a:ext cx="4237037" cy="2266950"/>
        </p:xfrm>
        <a:graphic>
          <a:graphicData uri="http://schemas.openxmlformats.org/presentationml/2006/ole">
            <mc:AlternateContent xmlns:mc="http://schemas.openxmlformats.org/markup-compatibility/2006">
              <mc:Choice xmlns:v="urn:schemas-microsoft-com:vml" Requires="v">
                <p:oleObj spid="_x0000_s90115" name="Microsoft Drawing 1.01" r:id="rId4" imgW="11387160" imgH="5775480" progId="MSDraw.1.01">
                  <p:embed/>
                </p:oleObj>
              </mc:Choice>
              <mc:Fallback>
                <p:oleObj name="Microsoft Drawing 1.01" r:id="rId4" imgW="11387160" imgH="577548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3810000"/>
                        <a:ext cx="4237037" cy="226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6D08D8D-29BC-4F33-ACC4-81F257217E0A}" type="slidenum">
              <a:rPr lang="en-US" altLang="en-US"/>
              <a:pPr/>
              <a:t>23</a:t>
            </a:fld>
            <a:endParaRPr lang="en-US" altLang="en-US"/>
          </a:p>
        </p:txBody>
      </p:sp>
      <p:sp>
        <p:nvSpPr>
          <p:cNvPr id="212994" name="Rectangle 2"/>
          <p:cNvSpPr>
            <a:spLocks noGrp="1" noChangeArrowheads="1"/>
          </p:cNvSpPr>
          <p:nvPr>
            <p:ph type="title"/>
          </p:nvPr>
        </p:nvSpPr>
        <p:spPr/>
        <p:txBody>
          <a:bodyPr/>
          <a:lstStyle/>
          <a:p>
            <a:r>
              <a:rPr lang="en-US" sz="3800">
                <a:latin typeface="Times New Roman" pitchFamily="18" charset="0"/>
              </a:rPr>
              <a:t>Experimental Evaluation</a:t>
            </a:r>
          </a:p>
        </p:txBody>
      </p:sp>
      <p:sp>
        <p:nvSpPr>
          <p:cNvPr id="212995" name="Rectangle 3"/>
          <p:cNvSpPr>
            <a:spLocks noGrp="1" noChangeArrowheads="1"/>
          </p:cNvSpPr>
          <p:nvPr>
            <p:ph type="body" idx="1"/>
          </p:nvPr>
        </p:nvSpPr>
        <p:spPr/>
        <p:txBody>
          <a:bodyPr/>
          <a:lstStyle/>
          <a:p>
            <a:pPr algn="just"/>
            <a:r>
              <a:rPr lang="en-US" sz="2400">
                <a:latin typeface="Times New Roman" pitchFamily="18" charset="0"/>
              </a:rPr>
              <a:t>Real data sets</a:t>
            </a:r>
          </a:p>
          <a:p>
            <a:pPr lvl="1" algn="just"/>
            <a:r>
              <a:rPr lang="en-US" sz="2000">
                <a:latin typeface="Times New Roman" pitchFamily="18" charset="0"/>
              </a:rPr>
              <a:t>Sensor data from Intel Berkeley Research lab: </a:t>
            </a:r>
            <a:r>
              <a:rPr lang="en-US" sz="2000" i="1">
                <a:latin typeface="Times New Roman" pitchFamily="18" charset="0"/>
              </a:rPr>
              <a:t>sensor</a:t>
            </a:r>
            <a:endParaRPr lang="en-US" sz="2000">
              <a:latin typeface="Times New Roman" pitchFamily="18" charset="0"/>
            </a:endParaRPr>
          </a:p>
          <a:p>
            <a:pPr lvl="1" algn="just"/>
            <a:r>
              <a:rPr lang="en-US" sz="2000">
                <a:latin typeface="Times New Roman" pitchFamily="18" charset="0"/>
              </a:rPr>
              <a:t>GPS data (altitude, latitude, and longitude): </a:t>
            </a:r>
            <a:r>
              <a:rPr lang="en-US" sz="2000" i="1">
                <a:latin typeface="Times New Roman" pitchFamily="18" charset="0"/>
              </a:rPr>
              <a:t>GPS</a:t>
            </a:r>
          </a:p>
          <a:p>
            <a:pPr lvl="1" algn="just"/>
            <a:r>
              <a:rPr lang="en-US" sz="2000">
                <a:latin typeface="Times New Roman" pitchFamily="18" charset="0"/>
              </a:rPr>
              <a:t>We simulate the uncertainty by generating samples within a hypersphere </a:t>
            </a:r>
            <a:r>
              <a:rPr lang="en-US" sz="2000" i="1">
                <a:latin typeface="Times New Roman" pitchFamily="18" charset="0"/>
              </a:rPr>
              <a:t>HS</a:t>
            </a:r>
            <a:r>
              <a:rPr lang="en-US" sz="2000">
                <a:latin typeface="Times New Roman" pitchFamily="18" charset="0"/>
              </a:rPr>
              <a:t>(</a:t>
            </a:r>
            <a:r>
              <a:rPr lang="en-US" sz="2000" i="1">
                <a:latin typeface="Times New Roman" pitchFamily="18" charset="0"/>
              </a:rPr>
              <a:t>o</a:t>
            </a:r>
            <a:r>
              <a:rPr lang="en-US" sz="2000">
                <a:latin typeface="Times New Roman" pitchFamily="18" charset="0"/>
              </a:rPr>
              <a:t>) centered at real data and with radius </a:t>
            </a:r>
            <a:r>
              <a:rPr lang="en-US" sz="2000" i="1">
                <a:latin typeface="Times New Roman" pitchFamily="18" charset="0"/>
              </a:rPr>
              <a:t>r </a:t>
            </a:r>
            <a:r>
              <a:rPr lang="en-US" sz="2000">
                <a:latin typeface="Times New Roman" pitchFamily="18" charset="0"/>
                <a:sym typeface="Symbol" pitchFamily="18" charset="2"/>
              </a:rPr>
              <a:t> [</a:t>
            </a:r>
            <a:r>
              <a:rPr lang="en-US" sz="2000" i="1">
                <a:latin typeface="Times New Roman" pitchFamily="18" charset="0"/>
                <a:sym typeface="Symbol" pitchFamily="18" charset="2"/>
              </a:rPr>
              <a:t>r</a:t>
            </a:r>
            <a:r>
              <a:rPr lang="en-US" sz="2000" i="1" baseline="-25000">
                <a:latin typeface="Times New Roman" pitchFamily="18" charset="0"/>
                <a:sym typeface="Symbol" pitchFamily="18" charset="2"/>
              </a:rPr>
              <a:t>min</a:t>
            </a:r>
            <a:r>
              <a:rPr lang="en-US" sz="2000">
                <a:latin typeface="Times New Roman" pitchFamily="18" charset="0"/>
                <a:sym typeface="Symbol" pitchFamily="18" charset="2"/>
              </a:rPr>
              <a:t>, </a:t>
            </a:r>
            <a:r>
              <a:rPr lang="en-US" sz="2000" i="1">
                <a:latin typeface="Times New Roman" pitchFamily="18" charset="0"/>
                <a:sym typeface="Symbol" pitchFamily="18" charset="2"/>
              </a:rPr>
              <a:t>r</a:t>
            </a:r>
            <a:r>
              <a:rPr lang="en-US" sz="2000" i="1" baseline="-25000">
                <a:latin typeface="Times New Roman" pitchFamily="18" charset="0"/>
                <a:sym typeface="Symbol" pitchFamily="18" charset="2"/>
              </a:rPr>
              <a:t>min</a:t>
            </a:r>
            <a:r>
              <a:rPr lang="en-US" sz="2000">
                <a:latin typeface="Times New Roman" pitchFamily="18" charset="0"/>
                <a:sym typeface="Symbol" pitchFamily="18" charset="2"/>
              </a:rPr>
              <a:t>]</a:t>
            </a:r>
            <a:r>
              <a:rPr lang="en-US" sz="2000">
                <a:latin typeface="Times New Roman" pitchFamily="18" charset="0"/>
              </a:rPr>
              <a:t> following Uniform or Gaussian distribution</a:t>
            </a:r>
          </a:p>
          <a:p>
            <a:pPr algn="just"/>
            <a:r>
              <a:rPr lang="en-US" sz="2400">
                <a:latin typeface="Times New Roman" pitchFamily="18" charset="0"/>
              </a:rPr>
              <a:t>Competitor</a:t>
            </a:r>
          </a:p>
          <a:p>
            <a:pPr lvl="1" algn="just"/>
            <a:r>
              <a:rPr lang="en-US" sz="2000">
                <a:latin typeface="Times New Roman" pitchFamily="18" charset="0"/>
              </a:rPr>
              <a:t>Straightforward method: obtain pairs of uncertain objects from two uncertain data streams and check the join condition</a:t>
            </a:r>
          </a:p>
          <a:p>
            <a:pPr algn="just"/>
            <a:r>
              <a:rPr lang="en-US" sz="2400">
                <a:latin typeface="Times New Roman" pitchFamily="18" charset="0"/>
              </a:rPr>
              <a:t>Measure</a:t>
            </a:r>
          </a:p>
          <a:p>
            <a:pPr lvl="1" algn="just"/>
            <a:r>
              <a:rPr lang="en-US" sz="2000">
                <a:latin typeface="Times New Roman" pitchFamily="18" charset="0"/>
              </a:rPr>
              <a:t>Pruning power</a:t>
            </a:r>
          </a:p>
          <a:p>
            <a:pPr lvl="1" algn="just"/>
            <a:r>
              <a:rPr lang="en-US" sz="2000">
                <a:latin typeface="Times New Roman" pitchFamily="18" charset="0"/>
              </a:rPr>
              <a:t>Time cost per timestamp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A5725B6-C42A-4299-A8A3-40925EBB7F1F}" type="slidenum">
              <a:rPr lang="en-US" altLang="en-US"/>
              <a:pPr/>
              <a:t>24</a:t>
            </a:fld>
            <a:endParaRPr lang="en-US" altLang="en-US"/>
          </a:p>
        </p:txBody>
      </p:sp>
      <p:sp>
        <p:nvSpPr>
          <p:cNvPr id="214018" name="Rectangle 2"/>
          <p:cNvSpPr>
            <a:spLocks noGrp="1" noChangeArrowheads="1"/>
          </p:cNvSpPr>
          <p:nvPr>
            <p:ph type="title"/>
          </p:nvPr>
        </p:nvSpPr>
        <p:spPr/>
        <p:txBody>
          <a:bodyPr/>
          <a:lstStyle/>
          <a:p>
            <a:r>
              <a:rPr lang="en-US" sz="3800">
                <a:latin typeface="Times New Roman" pitchFamily="18" charset="0"/>
              </a:rPr>
              <a:t>Pruning Power vs. Probabilistic Threshold </a:t>
            </a:r>
            <a:r>
              <a:rPr lang="en-US" sz="3800" i="1">
                <a:latin typeface="Symbol" pitchFamily="18" charset="2"/>
              </a:rPr>
              <a:t>a</a:t>
            </a:r>
          </a:p>
        </p:txBody>
      </p:sp>
      <p:sp>
        <p:nvSpPr>
          <p:cNvPr id="214019" name="Rectangle 3"/>
          <p:cNvSpPr>
            <a:spLocks noGrp="1" noChangeArrowheads="1"/>
          </p:cNvSpPr>
          <p:nvPr>
            <p:ph type="body" idx="1"/>
          </p:nvPr>
        </p:nvSpPr>
        <p:spPr/>
        <p:txBody>
          <a:bodyPr/>
          <a:lstStyle/>
          <a:p>
            <a:pPr algn="just"/>
            <a:endParaRPr lang="en-US" sz="2600">
              <a:latin typeface="Times New Roman" pitchFamily="18" charset="0"/>
            </a:endParaRPr>
          </a:p>
          <a:p>
            <a:pPr algn="just"/>
            <a:endParaRPr lang="en-US" sz="2600">
              <a:latin typeface="Times New Roman" pitchFamily="18" charset="0"/>
            </a:endParaRPr>
          </a:p>
        </p:txBody>
      </p:sp>
      <p:sp>
        <p:nvSpPr>
          <p:cNvPr id="214021" name="Rectangle 5"/>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en-US"/>
          </a:p>
        </p:txBody>
      </p:sp>
      <p:sp>
        <p:nvSpPr>
          <p:cNvPr id="214024" name="Text Box 8"/>
          <p:cNvSpPr txBox="1">
            <a:spLocks noChangeArrowheads="1"/>
          </p:cNvSpPr>
          <p:nvPr/>
        </p:nvSpPr>
        <p:spPr bwMode="auto">
          <a:xfrm>
            <a:off x="3873500" y="5219700"/>
            <a:ext cx="1257300" cy="366713"/>
          </a:xfrm>
          <a:prstGeom prst="rect">
            <a:avLst/>
          </a:prstGeom>
          <a:noFill/>
          <a:ln w="9525">
            <a:noFill/>
            <a:miter lim="800000"/>
            <a:headEnd/>
            <a:tailEnd/>
          </a:ln>
          <a:effectLst/>
        </p:spPr>
        <p:txBody>
          <a:bodyPr wrap="none">
            <a:spAutoFit/>
          </a:bodyPr>
          <a:lstStyle/>
          <a:p>
            <a:r>
              <a:rPr lang="en-US" b="1" i="1">
                <a:latin typeface="Times New Roman" pitchFamily="18" charset="0"/>
              </a:rPr>
              <a:t>sensor data</a:t>
            </a:r>
          </a:p>
        </p:txBody>
      </p:sp>
      <p:sp>
        <p:nvSpPr>
          <p:cNvPr id="214025" name="Text Box 9"/>
          <p:cNvSpPr txBox="1">
            <a:spLocks noChangeArrowheads="1"/>
          </p:cNvSpPr>
          <p:nvPr/>
        </p:nvSpPr>
        <p:spPr bwMode="auto">
          <a:xfrm>
            <a:off x="228600" y="5653088"/>
            <a:ext cx="7918450" cy="366712"/>
          </a:xfrm>
          <a:prstGeom prst="rect">
            <a:avLst/>
          </a:prstGeom>
          <a:noFill/>
          <a:ln w="9525">
            <a:noFill/>
            <a:miter lim="800000"/>
            <a:headEnd/>
            <a:tailEnd/>
          </a:ln>
          <a:effectLst/>
        </p:spPr>
        <p:txBody>
          <a:bodyPr wrap="none">
            <a:spAutoFit/>
          </a:bodyPr>
          <a:lstStyle/>
          <a:p>
            <a:r>
              <a:rPr lang="en-US" b="1" i="1">
                <a:latin typeface="Times New Roman" pitchFamily="18" charset="0"/>
              </a:rPr>
              <a:t>dimensionality d</a:t>
            </a:r>
            <a:r>
              <a:rPr lang="en-US" b="1">
                <a:latin typeface="Times New Roman" pitchFamily="18" charset="0"/>
              </a:rPr>
              <a:t> = 3, </a:t>
            </a:r>
            <a:r>
              <a:rPr lang="en-US" b="1" i="1">
                <a:latin typeface="Times New Roman" pitchFamily="18" charset="0"/>
              </a:rPr>
              <a:t>radius range </a:t>
            </a:r>
            <a:r>
              <a:rPr lang="en-US" b="1">
                <a:latin typeface="Times New Roman" pitchFamily="18" charset="0"/>
              </a:rPr>
              <a:t>[</a:t>
            </a:r>
            <a:r>
              <a:rPr lang="en-US" b="1" i="1">
                <a:latin typeface="Times New Roman" pitchFamily="18" charset="0"/>
              </a:rPr>
              <a:t>r</a:t>
            </a:r>
            <a:r>
              <a:rPr lang="en-US" b="1" i="1" baseline="-25000">
                <a:latin typeface="Times New Roman" pitchFamily="18" charset="0"/>
              </a:rPr>
              <a:t>min</a:t>
            </a:r>
            <a:r>
              <a:rPr lang="en-US" b="1">
                <a:latin typeface="Times New Roman" pitchFamily="18" charset="0"/>
              </a:rPr>
              <a:t>, </a:t>
            </a:r>
            <a:r>
              <a:rPr lang="en-US" b="1" i="1">
                <a:latin typeface="Times New Roman" pitchFamily="18" charset="0"/>
              </a:rPr>
              <a:t>r</a:t>
            </a:r>
            <a:r>
              <a:rPr lang="en-US" b="1" i="1" baseline="-25000">
                <a:latin typeface="Times New Roman" pitchFamily="18" charset="0"/>
              </a:rPr>
              <a:t>max</a:t>
            </a:r>
            <a:r>
              <a:rPr lang="en-US" b="1">
                <a:latin typeface="Times New Roman" pitchFamily="18" charset="0"/>
              </a:rPr>
              <a:t>] = [1, 50], and </a:t>
            </a:r>
            <a:r>
              <a:rPr lang="en-US" b="1" i="1">
                <a:latin typeface="Times New Roman" pitchFamily="18" charset="0"/>
              </a:rPr>
              <a:t>window size w</a:t>
            </a:r>
            <a:r>
              <a:rPr lang="en-US" b="1">
                <a:latin typeface="Times New Roman" pitchFamily="18" charset="0"/>
              </a:rPr>
              <a:t> = 1,000</a:t>
            </a:r>
            <a:endParaRPr lang="en-US" b="1" i="1">
              <a:latin typeface="Times New Roman" pitchFamily="18" charset="0"/>
            </a:endParaRPr>
          </a:p>
        </p:txBody>
      </p:sp>
      <p:sp>
        <p:nvSpPr>
          <p:cNvPr id="214027"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14026" name="Object 10"/>
          <p:cNvGraphicFramePr>
            <a:graphicFrameLocks noChangeAspect="1"/>
          </p:cNvGraphicFramePr>
          <p:nvPr/>
        </p:nvGraphicFramePr>
        <p:xfrm>
          <a:off x="1981200" y="1676400"/>
          <a:ext cx="5267325" cy="228600"/>
        </p:xfrm>
        <a:graphic>
          <a:graphicData uri="http://schemas.openxmlformats.org/presentationml/2006/ole">
            <mc:AlternateContent xmlns:mc="http://schemas.openxmlformats.org/markup-compatibility/2006">
              <mc:Choice xmlns:v="urn:schemas-microsoft-com:vml" Requires="v">
                <p:oleObj spid="_x0000_s91140" name="Microsoft Drawing 1.01" r:id="rId4" imgW="8850313" imgH="384175" progId="MSDraw.1.01">
                  <p:embed/>
                </p:oleObj>
              </mc:Choice>
              <mc:Fallback>
                <p:oleObj name="Microsoft Drawing 1.01" r:id="rId4" imgW="8850313" imgH="384175"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76400"/>
                        <a:ext cx="52673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29" name="Rectangle 13"/>
          <p:cNvSpPr>
            <a:spLocks noChangeArrowheads="1"/>
          </p:cNvSpPr>
          <p:nvPr/>
        </p:nvSpPr>
        <p:spPr bwMode="auto">
          <a:xfrm>
            <a:off x="0" y="16906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14028" name="Object 12"/>
          <p:cNvGraphicFramePr>
            <a:graphicFrameLocks noChangeAspect="1"/>
          </p:cNvGraphicFramePr>
          <p:nvPr/>
        </p:nvGraphicFramePr>
        <p:xfrm>
          <a:off x="2057400" y="2209800"/>
          <a:ext cx="4800600" cy="3041650"/>
        </p:xfrm>
        <a:graphic>
          <a:graphicData uri="http://schemas.openxmlformats.org/presentationml/2006/ole">
            <mc:AlternateContent xmlns:mc="http://schemas.openxmlformats.org/markup-compatibility/2006">
              <mc:Choice xmlns:v="urn:schemas-microsoft-com:vml" Requires="v">
                <p:oleObj spid="_x0000_s91141" name="Microsoft Drawing 1.01" r:id="rId6" imgW="5632450" imgH="3559175" progId="MSDraw.1.01">
                  <p:embed/>
                </p:oleObj>
              </mc:Choice>
              <mc:Fallback>
                <p:oleObj name="Microsoft Drawing 1.01" r:id="rId6" imgW="5632450" imgH="3559175" progId="MSDraw.1.0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209800"/>
                        <a:ext cx="4800600" cy="304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25365B65-A0B0-4BAD-8690-3E4ED35EED5F}" type="slidenum">
              <a:rPr lang="en-US" altLang="en-US"/>
              <a:pPr/>
              <a:t>25</a:t>
            </a:fld>
            <a:endParaRPr lang="en-US" altLang="en-US"/>
          </a:p>
        </p:txBody>
      </p:sp>
      <p:sp>
        <p:nvSpPr>
          <p:cNvPr id="218114" name="Rectangle 2"/>
          <p:cNvSpPr>
            <a:spLocks noGrp="1" noChangeArrowheads="1"/>
          </p:cNvSpPr>
          <p:nvPr>
            <p:ph type="title"/>
          </p:nvPr>
        </p:nvSpPr>
        <p:spPr/>
        <p:txBody>
          <a:bodyPr/>
          <a:lstStyle/>
          <a:p>
            <a:r>
              <a:rPr lang="en-US" sz="3800">
                <a:latin typeface="Times New Roman" pitchFamily="18" charset="0"/>
              </a:rPr>
              <a:t>Performance vs. Window Size </a:t>
            </a:r>
            <a:r>
              <a:rPr lang="en-US" sz="3800" i="1">
                <a:latin typeface="Times New Roman" pitchFamily="18" charset="0"/>
              </a:rPr>
              <a:t>w</a:t>
            </a:r>
            <a:endParaRPr lang="en-US" sz="3800">
              <a:latin typeface="Symbol" pitchFamily="18" charset="2"/>
            </a:endParaRPr>
          </a:p>
        </p:txBody>
      </p:sp>
      <p:sp>
        <p:nvSpPr>
          <p:cNvPr id="218115" name="Rectangle 3"/>
          <p:cNvSpPr>
            <a:spLocks noGrp="1" noChangeArrowheads="1"/>
          </p:cNvSpPr>
          <p:nvPr>
            <p:ph type="body" idx="1"/>
          </p:nvPr>
        </p:nvSpPr>
        <p:spPr/>
        <p:txBody>
          <a:bodyPr/>
          <a:lstStyle/>
          <a:p>
            <a:pPr algn="just"/>
            <a:endParaRPr lang="en-US" sz="2600">
              <a:latin typeface="Times New Roman" pitchFamily="18" charset="0"/>
            </a:endParaRPr>
          </a:p>
          <a:p>
            <a:pPr algn="just"/>
            <a:endParaRPr lang="en-US" sz="2600">
              <a:latin typeface="Times New Roman" pitchFamily="18" charset="0"/>
            </a:endParaRPr>
          </a:p>
        </p:txBody>
      </p:sp>
      <p:sp>
        <p:nvSpPr>
          <p:cNvPr id="218116" name="Rectangle 4"/>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en-US"/>
          </a:p>
        </p:txBody>
      </p:sp>
      <p:sp>
        <p:nvSpPr>
          <p:cNvPr id="218120" name="Text Box 8"/>
          <p:cNvSpPr txBox="1">
            <a:spLocks noChangeArrowheads="1"/>
          </p:cNvSpPr>
          <p:nvPr/>
        </p:nvSpPr>
        <p:spPr bwMode="auto">
          <a:xfrm>
            <a:off x="3733800" y="5181600"/>
            <a:ext cx="1879600" cy="366713"/>
          </a:xfrm>
          <a:prstGeom prst="rect">
            <a:avLst/>
          </a:prstGeom>
          <a:noFill/>
          <a:ln w="9525">
            <a:noFill/>
            <a:miter lim="800000"/>
            <a:headEnd/>
            <a:tailEnd/>
          </a:ln>
          <a:effectLst/>
        </p:spPr>
        <p:txBody>
          <a:bodyPr wrap="none">
            <a:spAutoFit/>
          </a:bodyPr>
          <a:lstStyle/>
          <a:p>
            <a:r>
              <a:rPr lang="en-US" b="1" i="1">
                <a:latin typeface="Times New Roman" pitchFamily="18" charset="0"/>
              </a:rPr>
              <a:t>sensor_rUrG data</a:t>
            </a:r>
          </a:p>
        </p:txBody>
      </p:sp>
      <p:sp>
        <p:nvSpPr>
          <p:cNvPr id="218121" name="Text Box 9"/>
          <p:cNvSpPr txBox="1">
            <a:spLocks noChangeArrowheads="1"/>
          </p:cNvSpPr>
          <p:nvPr/>
        </p:nvSpPr>
        <p:spPr bwMode="auto">
          <a:xfrm>
            <a:off x="228600" y="5648325"/>
            <a:ext cx="8729663" cy="366713"/>
          </a:xfrm>
          <a:prstGeom prst="rect">
            <a:avLst/>
          </a:prstGeom>
          <a:noFill/>
          <a:ln w="9525">
            <a:noFill/>
            <a:miter lim="800000"/>
            <a:headEnd/>
            <a:tailEnd/>
          </a:ln>
          <a:effectLst/>
        </p:spPr>
        <p:txBody>
          <a:bodyPr wrap="none">
            <a:spAutoFit/>
          </a:bodyPr>
          <a:lstStyle/>
          <a:p>
            <a:r>
              <a:rPr lang="en-US" b="1" i="1">
                <a:latin typeface="Times New Roman" pitchFamily="18" charset="0"/>
              </a:rPr>
              <a:t>dimensionality d</a:t>
            </a:r>
            <a:r>
              <a:rPr lang="en-US" b="1">
                <a:latin typeface="Times New Roman" pitchFamily="18" charset="0"/>
              </a:rPr>
              <a:t> = 3, </a:t>
            </a:r>
            <a:r>
              <a:rPr lang="en-US" b="1" i="1">
                <a:latin typeface="Times New Roman" pitchFamily="18" charset="0"/>
              </a:rPr>
              <a:t>radius range </a:t>
            </a:r>
            <a:r>
              <a:rPr lang="en-US" b="1">
                <a:latin typeface="Times New Roman" pitchFamily="18" charset="0"/>
              </a:rPr>
              <a:t>[</a:t>
            </a:r>
            <a:r>
              <a:rPr lang="en-US" b="1" i="1">
                <a:latin typeface="Times New Roman" pitchFamily="18" charset="0"/>
              </a:rPr>
              <a:t>r</a:t>
            </a:r>
            <a:r>
              <a:rPr lang="en-US" b="1" i="1" baseline="-25000">
                <a:latin typeface="Times New Roman" pitchFamily="18" charset="0"/>
              </a:rPr>
              <a:t>min</a:t>
            </a:r>
            <a:r>
              <a:rPr lang="en-US" b="1">
                <a:latin typeface="Times New Roman" pitchFamily="18" charset="0"/>
              </a:rPr>
              <a:t>, </a:t>
            </a:r>
            <a:r>
              <a:rPr lang="en-US" b="1" i="1">
                <a:latin typeface="Times New Roman" pitchFamily="18" charset="0"/>
              </a:rPr>
              <a:t>r</a:t>
            </a:r>
            <a:r>
              <a:rPr lang="en-US" b="1" i="1" baseline="-25000">
                <a:latin typeface="Times New Roman" pitchFamily="18" charset="0"/>
              </a:rPr>
              <a:t>max</a:t>
            </a:r>
            <a:r>
              <a:rPr lang="en-US" b="1">
                <a:latin typeface="Times New Roman" pitchFamily="18" charset="0"/>
              </a:rPr>
              <a:t>] = [1, 50], and </a:t>
            </a:r>
            <a:r>
              <a:rPr lang="en-US" b="1" i="1">
                <a:latin typeface="Times New Roman" pitchFamily="18" charset="0"/>
              </a:rPr>
              <a:t>probabilistic threshold </a:t>
            </a:r>
            <a:r>
              <a:rPr lang="en-US" b="1" i="1">
                <a:latin typeface="Symbol" pitchFamily="18" charset="2"/>
              </a:rPr>
              <a:t>a</a:t>
            </a:r>
            <a:r>
              <a:rPr lang="en-US" b="1">
                <a:latin typeface="Times New Roman" pitchFamily="18" charset="0"/>
              </a:rPr>
              <a:t> = 0.5 </a:t>
            </a:r>
          </a:p>
        </p:txBody>
      </p:sp>
      <p:sp>
        <p:nvSpPr>
          <p:cNvPr id="218123" name="Rectangle 11"/>
          <p:cNvSpPr>
            <a:spLocks noChangeArrowheads="1"/>
          </p:cNvSpPr>
          <p:nvPr/>
        </p:nvSpPr>
        <p:spPr bwMode="auto">
          <a:xfrm>
            <a:off x="0" y="1419225"/>
            <a:ext cx="9144000" cy="0"/>
          </a:xfrm>
          <a:prstGeom prst="rect">
            <a:avLst/>
          </a:prstGeom>
          <a:noFill/>
          <a:ln w="9525">
            <a:noFill/>
            <a:miter lim="800000"/>
            <a:headEnd/>
            <a:tailEnd/>
          </a:ln>
          <a:effectLst/>
        </p:spPr>
        <p:txBody>
          <a:bodyPr wrap="none" anchor="ctr">
            <a:spAutoFit/>
          </a:bodyPr>
          <a:lstStyle/>
          <a:p>
            <a:endParaRPr lang="en-US"/>
          </a:p>
        </p:txBody>
      </p:sp>
      <p:sp>
        <p:nvSpPr>
          <p:cNvPr id="218127" name="Rectangle 15"/>
          <p:cNvSpPr>
            <a:spLocks noChangeArrowheads="1"/>
          </p:cNvSpPr>
          <p:nvPr/>
        </p:nvSpPr>
        <p:spPr bwMode="auto">
          <a:xfrm>
            <a:off x="0" y="16144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18126" name="Object 14"/>
          <p:cNvGraphicFramePr>
            <a:graphicFrameLocks noChangeAspect="1"/>
          </p:cNvGraphicFramePr>
          <p:nvPr/>
        </p:nvGraphicFramePr>
        <p:xfrm>
          <a:off x="2362200" y="2133600"/>
          <a:ext cx="4572000" cy="3024188"/>
        </p:xfrm>
        <a:graphic>
          <a:graphicData uri="http://schemas.openxmlformats.org/presentationml/2006/ole">
            <mc:AlternateContent xmlns:mc="http://schemas.openxmlformats.org/markup-compatibility/2006">
              <mc:Choice xmlns:v="urn:schemas-microsoft-com:vml" Requires="v">
                <p:oleObj spid="_x0000_s92164" name="Microsoft Drawing 1.01" r:id="rId4" imgW="5064125" imgH="3378200" progId="MSDraw.1.01">
                  <p:embed/>
                </p:oleObj>
              </mc:Choice>
              <mc:Fallback>
                <p:oleObj name="Microsoft Drawing 1.01" r:id="rId4" imgW="5064125" imgH="3378200" progId="MSDraw.1.0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33600"/>
                        <a:ext cx="4572000"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8129" name="Rectangle 1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18128" name="Object 16"/>
          <p:cNvGraphicFramePr>
            <a:graphicFrameLocks noChangeAspect="1"/>
          </p:cNvGraphicFramePr>
          <p:nvPr/>
        </p:nvGraphicFramePr>
        <p:xfrm>
          <a:off x="2514600" y="1600200"/>
          <a:ext cx="4295775" cy="257175"/>
        </p:xfrm>
        <a:graphic>
          <a:graphicData uri="http://schemas.openxmlformats.org/presentationml/2006/ole">
            <mc:AlternateContent xmlns:mc="http://schemas.openxmlformats.org/markup-compatibility/2006">
              <mc:Choice xmlns:v="urn:schemas-microsoft-com:vml" Requires="v">
                <p:oleObj spid="_x0000_s92165" name="Microsoft Drawing 1.01" r:id="rId6" imgW="6348413" imgH="384175" progId="MSDraw.1.01">
                  <p:embed/>
                </p:oleObj>
              </mc:Choice>
              <mc:Fallback>
                <p:oleObj name="Microsoft Drawing 1.01" r:id="rId6" imgW="6348413" imgH="384175" progId="MSDraw.1.0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600200"/>
                        <a:ext cx="429577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92E1B93-4A76-4CD8-A2DE-8597AEF6BCF2}" type="slidenum">
              <a:rPr lang="en-US" altLang="en-US"/>
              <a:pPr/>
              <a:t>26</a:t>
            </a:fld>
            <a:endParaRPr lang="en-US" altLang="en-US"/>
          </a:p>
        </p:txBody>
      </p:sp>
      <p:sp>
        <p:nvSpPr>
          <p:cNvPr id="215042" name="Rectangle 2"/>
          <p:cNvSpPr>
            <a:spLocks noGrp="1" noChangeArrowheads="1"/>
          </p:cNvSpPr>
          <p:nvPr>
            <p:ph type="title"/>
          </p:nvPr>
        </p:nvSpPr>
        <p:spPr/>
        <p:txBody>
          <a:bodyPr/>
          <a:lstStyle/>
          <a:p>
            <a:r>
              <a:rPr lang="en-US" sz="3800">
                <a:latin typeface="Times New Roman" pitchFamily="18" charset="0"/>
              </a:rPr>
              <a:t>Conclusions</a:t>
            </a:r>
          </a:p>
        </p:txBody>
      </p:sp>
      <p:sp>
        <p:nvSpPr>
          <p:cNvPr id="215043" name="Rectangle 3"/>
          <p:cNvSpPr>
            <a:spLocks noGrp="1" noChangeArrowheads="1"/>
          </p:cNvSpPr>
          <p:nvPr>
            <p:ph type="body" idx="1"/>
          </p:nvPr>
        </p:nvSpPr>
        <p:spPr/>
        <p:txBody>
          <a:bodyPr/>
          <a:lstStyle/>
          <a:p>
            <a:pPr algn="just"/>
            <a:r>
              <a:rPr lang="en-US" sz="2600">
                <a:latin typeface="Times New Roman" pitchFamily="18" charset="0"/>
              </a:rPr>
              <a:t>We formalize the problem of join processing over uncertain data streams (USJ)</a:t>
            </a:r>
          </a:p>
          <a:p>
            <a:pPr algn="just"/>
            <a:r>
              <a:rPr lang="en-US" sz="2600">
                <a:latin typeface="Times New Roman" pitchFamily="18" charset="0"/>
              </a:rPr>
              <a:t>We propose effective pruning techniques for filtering out false alarms of candidate pairs</a:t>
            </a:r>
          </a:p>
          <a:p>
            <a:pPr algn="just"/>
            <a:r>
              <a:rPr lang="en-US" sz="2600">
                <a:latin typeface="Times New Roman" pitchFamily="18" charset="0"/>
              </a:rPr>
              <a:t>We give an efficient procedure to incrementally maintain USJ results via a grid index by utilizing the proposed pruning methods</a:t>
            </a:r>
          </a:p>
          <a:p>
            <a:pPr algn="just"/>
            <a:r>
              <a:rPr lang="en-US" sz="2600">
                <a:latin typeface="Times New Roman" pitchFamily="18" charset="0"/>
              </a:rPr>
              <a:t>We demonstrate the efficiency and effectiveness of our proposed USJ approach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5215DD-EF4A-4DF3-9D10-4E492C53B03F}" type="slidenum">
              <a:rPr lang="en-US" altLang="zh-CN"/>
              <a:pPr/>
              <a:t>27</a:t>
            </a:fld>
            <a:endParaRPr lang="en-US" altLang="zh-CN"/>
          </a:p>
        </p:txBody>
      </p:sp>
      <p:sp>
        <p:nvSpPr>
          <p:cNvPr id="30722" name="Rectangle 2"/>
          <p:cNvSpPr>
            <a:spLocks noGrp="1" noChangeArrowheads="1"/>
          </p:cNvSpPr>
          <p:nvPr>
            <p:ph type="title"/>
          </p:nvPr>
        </p:nvSpPr>
        <p:spPr>
          <a:xfrm>
            <a:off x="457200" y="277813"/>
            <a:ext cx="8458200" cy="1139825"/>
          </a:xfrm>
        </p:spPr>
        <p:txBody>
          <a:bodyPr/>
          <a:lstStyle/>
          <a:p>
            <a:r>
              <a:rPr lang="en-US" altLang="zh-CN" dirty="0" smtClean="0">
                <a:latin typeface="Times New Roman" pitchFamily="18" charset="0"/>
              </a:rPr>
              <a:t>Recall: Probabilistic Spatial/Similarity Join</a:t>
            </a:r>
            <a:endParaRPr lang="en-US" altLang="zh-CN" dirty="0">
              <a:latin typeface="Times New Roman" pitchFamily="18" charset="0"/>
            </a:endParaRPr>
          </a:p>
        </p:txBody>
      </p:sp>
      <p:sp>
        <p:nvSpPr>
          <p:cNvPr id="30723" name="Rectangle 3"/>
          <p:cNvSpPr>
            <a:spLocks noGrp="1" noChangeArrowheads="1"/>
          </p:cNvSpPr>
          <p:nvPr>
            <p:ph type="body" idx="1"/>
          </p:nvPr>
        </p:nvSpPr>
        <p:spPr/>
        <p:txBody>
          <a:bodyPr>
            <a:normAutofit fontScale="85000" lnSpcReduction="20000"/>
          </a:bodyPr>
          <a:lstStyle/>
          <a:p>
            <a:pPr algn="just"/>
            <a:r>
              <a:rPr lang="en-US" altLang="zh-CN" sz="3200" dirty="0">
                <a:latin typeface="Times New Roman" pitchFamily="18" charset="0"/>
              </a:rPr>
              <a:t>Join p</a:t>
            </a:r>
            <a:r>
              <a:rPr lang="en-US" altLang="zh-CN" sz="3200" dirty="0" smtClean="0">
                <a:latin typeface="Times New Roman" pitchFamily="18" charset="0"/>
              </a:rPr>
              <a:t>redicates</a:t>
            </a:r>
          </a:p>
          <a:p>
            <a:pPr lvl="1" algn="just"/>
            <a:r>
              <a:rPr lang="en-US" altLang="zh-CN" sz="2800" dirty="0" smtClean="0">
                <a:solidFill>
                  <a:schemeClr val="bg1">
                    <a:lumMod val="50000"/>
                  </a:schemeClr>
                </a:solidFill>
                <a:latin typeface="Times New Roman" pitchFamily="18" charset="0"/>
              </a:rPr>
              <a:t>Equality</a:t>
            </a:r>
            <a:r>
              <a:rPr lang="en-US" altLang="zh-CN" sz="2800" dirty="0">
                <a:solidFill>
                  <a:schemeClr val="bg1">
                    <a:lumMod val="50000"/>
                  </a:schemeClr>
                </a:solidFill>
                <a:latin typeface="Times New Roman" pitchFamily="18" charset="0"/>
              </a:rPr>
              <a:t>, inequality, greater than, and less than </a:t>
            </a:r>
          </a:p>
          <a:p>
            <a:pPr lvl="2" algn="just"/>
            <a:r>
              <a:rPr lang="en-US" altLang="zh-CN" sz="2400" dirty="0" smtClean="0">
                <a:solidFill>
                  <a:schemeClr val="bg1">
                    <a:lumMod val="50000"/>
                  </a:schemeClr>
                </a:solidFill>
                <a:latin typeface="Times New Roman" pitchFamily="18" charset="0"/>
              </a:rPr>
              <a:t>Cheng</a:t>
            </a:r>
            <a:r>
              <a:rPr lang="en-US" altLang="zh-CN" sz="2400" dirty="0">
                <a:solidFill>
                  <a:schemeClr val="bg1">
                    <a:lumMod val="50000"/>
                  </a:schemeClr>
                </a:solidFill>
                <a:latin typeface="Times New Roman" pitchFamily="18" charset="0"/>
              </a:rPr>
              <a:t>, R., Singh, S., </a:t>
            </a:r>
            <a:r>
              <a:rPr lang="en-US" altLang="zh-CN" sz="2400" dirty="0" err="1">
                <a:solidFill>
                  <a:schemeClr val="bg1">
                    <a:lumMod val="50000"/>
                  </a:schemeClr>
                </a:solidFill>
                <a:latin typeface="Times New Roman" pitchFamily="18" charset="0"/>
              </a:rPr>
              <a:t>Prabhakar</a:t>
            </a:r>
            <a:r>
              <a:rPr lang="en-US" altLang="zh-CN" sz="2400" dirty="0">
                <a:solidFill>
                  <a:schemeClr val="bg1">
                    <a:lumMod val="50000"/>
                  </a:schemeClr>
                </a:solidFill>
                <a:latin typeface="Times New Roman" pitchFamily="18" charset="0"/>
              </a:rPr>
              <a:t>, S., Shah, R., Vitter J., Xia, Y. Efficient join processing over uncertain data. </a:t>
            </a:r>
            <a:r>
              <a:rPr lang="en-US" altLang="zh-CN" sz="2400" dirty="0" smtClean="0">
                <a:solidFill>
                  <a:schemeClr val="bg1">
                    <a:lumMod val="50000"/>
                  </a:schemeClr>
                </a:solidFill>
                <a:latin typeface="Times New Roman" pitchFamily="18" charset="0"/>
              </a:rPr>
              <a:t>In CIKM</a:t>
            </a:r>
            <a:r>
              <a:rPr lang="en-US" altLang="zh-CN" sz="2400" dirty="0">
                <a:solidFill>
                  <a:schemeClr val="bg1">
                    <a:lumMod val="50000"/>
                  </a:schemeClr>
                </a:solidFill>
                <a:latin typeface="Times New Roman" pitchFamily="18" charset="0"/>
              </a:rPr>
              <a:t>, 2006. </a:t>
            </a:r>
          </a:p>
          <a:p>
            <a:pPr lvl="1" algn="just"/>
            <a:r>
              <a:rPr lang="en-US" altLang="zh-CN" sz="2800" dirty="0" smtClean="0">
                <a:latin typeface="Times New Roman" pitchFamily="18" charset="0"/>
              </a:rPr>
              <a:t>Range predicates</a:t>
            </a:r>
          </a:p>
          <a:p>
            <a:pPr lvl="2" algn="just"/>
            <a:r>
              <a:rPr lang="en-US" altLang="zh-CN" sz="2400" dirty="0" smtClean="0">
                <a:solidFill>
                  <a:schemeClr val="bg1">
                    <a:lumMod val="50000"/>
                  </a:schemeClr>
                </a:solidFill>
                <a:latin typeface="Times New Roman" pitchFamily="18" charset="0"/>
              </a:rPr>
              <a:t>Euclidean distance: </a:t>
            </a:r>
            <a:r>
              <a:rPr lang="en-US" altLang="zh-CN" sz="2400" i="1" dirty="0" smtClean="0">
                <a:solidFill>
                  <a:schemeClr val="bg1">
                    <a:lumMod val="50000"/>
                  </a:schemeClr>
                </a:solidFill>
                <a:latin typeface="Times New Roman" pitchFamily="18" charset="0"/>
                <a:sym typeface="Symbol"/>
              </a:rPr>
              <a:t>dist</a:t>
            </a:r>
            <a:r>
              <a:rPr lang="en-US" altLang="zh-CN" sz="2400" dirty="0" smtClean="0">
                <a:solidFill>
                  <a:schemeClr val="bg1">
                    <a:lumMod val="50000"/>
                  </a:schemeClr>
                </a:solidFill>
                <a:latin typeface="Times New Roman" pitchFamily="18" charset="0"/>
                <a:sym typeface="Symbol"/>
              </a:rPr>
              <a:t>(</a:t>
            </a:r>
            <a:r>
              <a:rPr lang="en-US" altLang="zh-CN" sz="2400" i="1" dirty="0" err="1" smtClean="0">
                <a:solidFill>
                  <a:schemeClr val="bg1">
                    <a:lumMod val="50000"/>
                  </a:schemeClr>
                </a:solidFill>
                <a:latin typeface="Times New Roman" pitchFamily="18" charset="0"/>
              </a:rPr>
              <a:t>o</a:t>
            </a:r>
            <a:r>
              <a:rPr lang="en-US" altLang="zh-CN" sz="2400" i="1" baseline="-25000" dirty="0" err="1" smtClean="0">
                <a:solidFill>
                  <a:schemeClr val="bg1">
                    <a:lumMod val="50000"/>
                  </a:schemeClr>
                </a:solidFill>
                <a:latin typeface="Times New Roman" pitchFamily="18" charset="0"/>
              </a:rPr>
              <a:t>A</a:t>
            </a:r>
            <a:r>
              <a:rPr lang="en-US" altLang="zh-CN" sz="2400" dirty="0" smtClean="0">
                <a:solidFill>
                  <a:schemeClr val="bg1">
                    <a:lumMod val="50000"/>
                  </a:schemeClr>
                </a:solidFill>
                <a:latin typeface="Times New Roman" pitchFamily="18" charset="0"/>
                <a:sym typeface="Symbol"/>
              </a:rPr>
              <a:t>, </a:t>
            </a:r>
            <a:r>
              <a:rPr lang="en-US" altLang="zh-CN" sz="2400" i="1" dirty="0" err="1" smtClean="0">
                <a:solidFill>
                  <a:schemeClr val="bg1">
                    <a:lumMod val="50000"/>
                  </a:schemeClr>
                </a:solidFill>
                <a:latin typeface="Times New Roman" pitchFamily="18" charset="0"/>
              </a:rPr>
              <a:t>o</a:t>
            </a:r>
            <a:r>
              <a:rPr lang="en-US" altLang="zh-CN" sz="2400" i="1" baseline="-25000" dirty="0" err="1" smtClean="0">
                <a:solidFill>
                  <a:schemeClr val="bg1">
                    <a:lumMod val="50000"/>
                  </a:schemeClr>
                </a:solidFill>
                <a:latin typeface="Times New Roman" pitchFamily="18" charset="0"/>
              </a:rPr>
              <a:t>B</a:t>
            </a:r>
            <a:r>
              <a:rPr lang="en-US" altLang="zh-CN" sz="2400" dirty="0" smtClean="0">
                <a:solidFill>
                  <a:schemeClr val="bg1">
                    <a:lumMod val="50000"/>
                  </a:schemeClr>
                </a:solidFill>
                <a:latin typeface="Times New Roman" pitchFamily="18" charset="0"/>
                <a:sym typeface="Symbol"/>
              </a:rPr>
              <a:t>) ≤ </a:t>
            </a:r>
            <a:r>
              <a:rPr lang="en-US" altLang="zh-CN" sz="2400" i="1" dirty="0" smtClean="0">
                <a:solidFill>
                  <a:schemeClr val="bg1">
                    <a:lumMod val="50000"/>
                  </a:schemeClr>
                </a:solidFill>
                <a:latin typeface="Times New Roman" pitchFamily="18" charset="0"/>
                <a:sym typeface="Symbol"/>
              </a:rPr>
              <a:t></a:t>
            </a:r>
            <a:r>
              <a:rPr lang="en-US" altLang="zh-CN" sz="2400" dirty="0" smtClean="0">
                <a:solidFill>
                  <a:schemeClr val="bg1">
                    <a:lumMod val="50000"/>
                  </a:schemeClr>
                </a:solidFill>
                <a:latin typeface="Times New Roman" pitchFamily="18" charset="0"/>
                <a:sym typeface="Symbol"/>
              </a:rPr>
              <a:t> holds </a:t>
            </a:r>
            <a:endParaRPr lang="en-US" altLang="zh-CN" sz="2400" dirty="0" smtClean="0">
              <a:solidFill>
                <a:schemeClr val="bg1">
                  <a:lumMod val="50000"/>
                </a:schemeClr>
              </a:solidFill>
              <a:latin typeface="Times New Roman" pitchFamily="18" charset="0"/>
            </a:endParaRPr>
          </a:p>
          <a:p>
            <a:pPr lvl="3" algn="just"/>
            <a:r>
              <a:rPr lang="en-US" altLang="zh-CN" dirty="0" err="1" smtClean="0">
                <a:solidFill>
                  <a:schemeClr val="bg1">
                    <a:lumMod val="50000"/>
                  </a:schemeClr>
                </a:solidFill>
                <a:latin typeface="Times New Roman" pitchFamily="18" charset="0"/>
              </a:rPr>
              <a:t>Kriegel</a:t>
            </a:r>
            <a:r>
              <a:rPr lang="en-US" altLang="zh-CN" dirty="0" smtClean="0">
                <a:solidFill>
                  <a:schemeClr val="bg1">
                    <a:lumMod val="50000"/>
                  </a:schemeClr>
                </a:solidFill>
                <a:latin typeface="Times New Roman" pitchFamily="18" charset="0"/>
              </a:rPr>
              <a:t>, H.-P., </a:t>
            </a:r>
            <a:r>
              <a:rPr lang="en-US" altLang="zh-CN" dirty="0" err="1" smtClean="0">
                <a:solidFill>
                  <a:schemeClr val="bg1">
                    <a:lumMod val="50000"/>
                  </a:schemeClr>
                </a:solidFill>
                <a:latin typeface="Times New Roman" pitchFamily="18" charset="0"/>
              </a:rPr>
              <a:t>Kunath</a:t>
            </a:r>
            <a:r>
              <a:rPr lang="en-US" altLang="zh-CN" dirty="0" smtClean="0">
                <a:solidFill>
                  <a:schemeClr val="bg1">
                    <a:lumMod val="50000"/>
                  </a:schemeClr>
                </a:solidFill>
                <a:latin typeface="Times New Roman" pitchFamily="18" charset="0"/>
              </a:rPr>
              <a:t>, P., </a:t>
            </a:r>
            <a:r>
              <a:rPr lang="en-US" altLang="zh-CN" dirty="0" err="1" smtClean="0">
                <a:solidFill>
                  <a:schemeClr val="bg1">
                    <a:lumMod val="50000"/>
                  </a:schemeClr>
                </a:solidFill>
                <a:latin typeface="Times New Roman" pitchFamily="18" charset="0"/>
              </a:rPr>
              <a:t>Pfeifle</a:t>
            </a:r>
            <a:r>
              <a:rPr lang="en-US" altLang="zh-CN" dirty="0" smtClean="0">
                <a:solidFill>
                  <a:schemeClr val="bg1">
                    <a:lumMod val="50000"/>
                  </a:schemeClr>
                </a:solidFill>
                <a:latin typeface="Times New Roman" pitchFamily="18" charset="0"/>
              </a:rPr>
              <a:t>, M., </a:t>
            </a:r>
            <a:r>
              <a:rPr lang="en-US" altLang="zh-CN" dirty="0" err="1" smtClean="0">
                <a:solidFill>
                  <a:schemeClr val="bg1">
                    <a:lumMod val="50000"/>
                  </a:schemeClr>
                </a:solidFill>
                <a:latin typeface="Times New Roman" pitchFamily="18" charset="0"/>
              </a:rPr>
              <a:t>Renz</a:t>
            </a:r>
            <a:r>
              <a:rPr lang="en-US" altLang="zh-CN" dirty="0" smtClean="0">
                <a:solidFill>
                  <a:schemeClr val="bg1">
                    <a:lumMod val="50000"/>
                  </a:schemeClr>
                </a:solidFill>
                <a:latin typeface="Times New Roman" pitchFamily="18" charset="0"/>
              </a:rPr>
              <a:t>, M. Probabilistic similarity join on uncertain data. In DASFAA, 2006. </a:t>
            </a:r>
          </a:p>
          <a:p>
            <a:pPr lvl="3" algn="just"/>
            <a:r>
              <a:rPr lang="en-US" altLang="zh-CN" dirty="0" err="1" smtClean="0">
                <a:solidFill>
                  <a:schemeClr val="bg1">
                    <a:lumMod val="50000"/>
                  </a:schemeClr>
                </a:solidFill>
                <a:latin typeface="Times New Roman" pitchFamily="18" charset="0"/>
              </a:rPr>
              <a:t>Lian</a:t>
            </a:r>
            <a:r>
              <a:rPr lang="en-US" altLang="zh-CN" dirty="0" smtClean="0">
                <a:solidFill>
                  <a:schemeClr val="bg1">
                    <a:lumMod val="50000"/>
                  </a:schemeClr>
                </a:solidFill>
                <a:latin typeface="Times New Roman" pitchFamily="18" charset="0"/>
              </a:rPr>
              <a:t>, X., Chen, L. Efficient Join Processing on Uncertain Data Streams. In CIKM, 2009.</a:t>
            </a:r>
          </a:p>
          <a:p>
            <a:pPr lvl="2" algn="just"/>
            <a:r>
              <a:rPr lang="en-US" altLang="zh-CN" dirty="0" smtClean="0">
                <a:latin typeface="Times New Roman" pitchFamily="18" charset="0"/>
              </a:rPr>
              <a:t>Expected edit distance (string)</a:t>
            </a:r>
          </a:p>
          <a:p>
            <a:pPr lvl="3" algn="just"/>
            <a:r>
              <a:rPr lang="en-US" dirty="0" err="1" smtClean="0">
                <a:latin typeface="Times New Roman" pitchFamily="18" charset="0"/>
                <a:ea typeface="Tahoma" pitchFamily="34" charset="0"/>
                <a:cs typeface="Times New Roman" pitchFamily="18" charset="0"/>
              </a:rPr>
              <a:t>Jestes</a:t>
            </a:r>
            <a:r>
              <a:rPr lang="en-US" dirty="0" smtClean="0">
                <a:latin typeface="Times New Roman" pitchFamily="18" charset="0"/>
                <a:ea typeface="Tahoma" pitchFamily="34" charset="0"/>
                <a:cs typeface="Times New Roman" pitchFamily="18" charset="0"/>
              </a:rPr>
              <a:t> J., Li F., Yan, Z., Yi K. Probabilistic string similarity joins. In SIGMOD, 2010.</a:t>
            </a:r>
          </a:p>
          <a:p>
            <a:pPr lvl="2" algn="just"/>
            <a:r>
              <a:rPr lang="en-US" altLang="zh-CN" dirty="0" smtClean="0">
                <a:latin typeface="Times New Roman" pitchFamily="18" charset="0"/>
                <a:ea typeface="Tahoma" pitchFamily="34" charset="0"/>
                <a:cs typeface="Times New Roman" pitchFamily="18" charset="0"/>
              </a:rPr>
              <a:t>Set similarity</a:t>
            </a:r>
          </a:p>
          <a:p>
            <a:pPr lvl="3" algn="just"/>
            <a:r>
              <a:rPr lang="en-US" altLang="zh-CN" dirty="0" err="1" smtClean="0">
                <a:latin typeface="Times New Roman" pitchFamily="18" charset="0"/>
                <a:ea typeface="Tahoma" pitchFamily="34" charset="0"/>
                <a:cs typeface="Times New Roman" pitchFamily="18" charset="0"/>
              </a:rPr>
              <a:t>Lian</a:t>
            </a:r>
            <a:r>
              <a:rPr lang="en-US" altLang="zh-CN" dirty="0" smtClean="0">
                <a:latin typeface="Times New Roman" pitchFamily="18" charset="0"/>
                <a:ea typeface="Tahoma" pitchFamily="34" charset="0"/>
                <a:cs typeface="Times New Roman" pitchFamily="18" charset="0"/>
              </a:rPr>
              <a:t>, X., Chen, L. Set Similarity Join on Probabilistic Data. In VLDB, 2010</a:t>
            </a:r>
            <a:endParaRPr lang="en-US" altLang="zh-CN" dirty="0" smtClean="0">
              <a:latin typeface="Times New Roman" pitchFamily="18" charset="0"/>
            </a:endParaRPr>
          </a:p>
          <a:p>
            <a:pPr lvl="1" algn="just">
              <a:buNone/>
            </a:pPr>
            <a:endParaRPr lang="en-US" altLang="zh-CN" sz="2800" dirty="0">
              <a:latin typeface="Times New Roman" pitchFamily="18" charset="0"/>
            </a:endParaRPr>
          </a:p>
        </p:txBody>
      </p:sp>
    </p:spTree>
    <p:extLst>
      <p:ext uri="{BB962C8B-B14F-4D97-AF65-F5344CB8AC3E}">
        <p14:creationId xmlns:p14="http://schemas.microsoft.com/office/powerpoint/2010/main" val="2467708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Probabilistic String Join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Probabilistic string model</a:t>
            </a:r>
          </a:p>
          <a:p>
            <a:pPr lvl="1"/>
            <a:r>
              <a:rPr lang="en-US" dirty="0" smtClean="0">
                <a:latin typeface="Times New Roman" pitchFamily="18" charset="0"/>
                <a:cs typeface="Times New Roman" pitchFamily="18" charset="0"/>
              </a:rPr>
              <a:t>String-level model</a:t>
            </a:r>
          </a:p>
          <a:p>
            <a:pPr lvl="1"/>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Character-level model</a:t>
            </a: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Measure: Expected edit distance</a:t>
            </a:r>
          </a:p>
          <a:p>
            <a:pPr lvl="1"/>
            <a:r>
              <a:rPr lang="en-US" dirty="0" smtClean="0">
                <a:latin typeface="Times New Roman" pitchFamily="18" charset="0"/>
                <a:cs typeface="Times New Roman" pitchFamily="18" charset="0"/>
              </a:rPr>
              <a:t>A </a:t>
            </a:r>
            <a:r>
              <a:rPr lang="en-US" b="1" i="1" u="sng" dirty="0" smtClean="0">
                <a:latin typeface="Times New Roman" pitchFamily="18" charset="0"/>
                <a:cs typeface="Times New Roman" pitchFamily="18" charset="0"/>
              </a:rPr>
              <a:t>probabilistic string join </a:t>
            </a:r>
            <a:r>
              <a:rPr lang="en-US" dirty="0" smtClean="0">
                <a:latin typeface="Times New Roman" pitchFamily="18" charset="0"/>
                <a:cs typeface="Times New Roman" pitchFamily="18" charset="0"/>
              </a:rPr>
              <a:t>obtains pairs of strings from two probabilistic databases such that distance between string pairs are smaller than a given threshold  </a:t>
            </a:r>
            <a:r>
              <a:rPr lang="en-US" i="1" dirty="0" smtClean="0">
                <a:latin typeface="Symbol" pitchFamily="18" charset="2"/>
                <a:cs typeface="Times New Roman" pitchFamily="18" charset="0"/>
              </a:rPr>
              <a:t>t</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itchFamily="18" charset="0"/>
                <a:cs typeface="Times New Roman" pitchFamily="18" charset="0"/>
              </a:rPr>
              <a:pPr>
                <a:defRPr/>
              </a:pPr>
              <a:t>28</a:t>
            </a:fld>
            <a:endParaRPr lang="en-US" altLang="zh-CN">
              <a:solidFill>
                <a:srgbClr val="000000"/>
              </a:solidFill>
              <a:latin typeface="Times New Roman" pitchFamily="18" charset="0"/>
              <a:cs typeface="Times New Roman" pitchFamily="18" charset="0"/>
            </a:endParaRPr>
          </a:p>
        </p:txBody>
      </p:sp>
      <p:sp>
        <p:nvSpPr>
          <p:cNvPr id="5" name="TextBox 4"/>
          <p:cNvSpPr txBox="1"/>
          <p:nvPr/>
        </p:nvSpPr>
        <p:spPr>
          <a:xfrm>
            <a:off x="457200" y="6336268"/>
            <a:ext cx="7924800" cy="369332"/>
          </a:xfrm>
          <a:prstGeom prst="rect">
            <a:avLst/>
          </a:prstGeom>
          <a:noFill/>
          <a:ln>
            <a:solidFill>
              <a:schemeClr val="tx1"/>
            </a:solidFill>
          </a:ln>
        </p:spPr>
        <p:txBody>
          <a:bodyPr wrap="square" rtlCol="0">
            <a:spAutoFit/>
          </a:bodyPr>
          <a:lstStyle/>
          <a:p>
            <a:pPr marL="0" lvl="2"/>
            <a:r>
              <a:rPr lang="en-US" altLang="zh-CN" dirty="0" err="1" smtClean="0">
                <a:effectLst>
                  <a:outerShdw blurRad="50800" dist="38100" dir="2700000" algn="tl" rotWithShape="0">
                    <a:prstClr val="black">
                      <a:alpha val="40000"/>
                    </a:prstClr>
                  </a:outerShdw>
                </a:effectLst>
                <a:latin typeface="Times New Roman" pitchFamily="18" charset="0"/>
              </a:rPr>
              <a:t>Jestes</a:t>
            </a:r>
            <a:r>
              <a:rPr lang="en-US" altLang="zh-CN" dirty="0" smtClean="0">
                <a:effectLst>
                  <a:outerShdw blurRad="50800" dist="38100" dir="2700000" algn="tl" rotWithShape="0">
                    <a:prstClr val="black">
                      <a:alpha val="40000"/>
                    </a:prstClr>
                  </a:outerShdw>
                </a:effectLst>
                <a:latin typeface="Times New Roman" pitchFamily="18" charset="0"/>
              </a:rPr>
              <a:t> J., Li F., Yan, Z., Yi K. Probabilistic string similarity joins. In SIGMOD, 2010.</a:t>
            </a:r>
          </a:p>
        </p:txBody>
      </p:sp>
      <p:pic>
        <p:nvPicPr>
          <p:cNvPr id="2969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29200" y="1752600"/>
            <a:ext cx="3552825" cy="1280460"/>
          </a:xfrm>
          <a:prstGeom prst="rect">
            <a:avLst/>
          </a:prstGeom>
          <a:noFill/>
          <a:ln w="9525">
            <a:noFill/>
            <a:miter lim="800000"/>
            <a:headEnd/>
            <a:tailEnd/>
          </a:ln>
        </p:spPr>
      </p:pic>
      <p:pic>
        <p:nvPicPr>
          <p:cNvPr id="29700" name="Picture 4"/>
          <p:cNvPicPr>
            <a:picLocks noChangeAspect="1" noChangeArrowheads="1"/>
          </p:cNvPicPr>
          <p:nvPr/>
        </p:nvPicPr>
        <p:blipFill>
          <a:blip r:embed="rId3" cstate="print"/>
          <a:srcRect/>
          <a:stretch>
            <a:fillRect/>
          </a:stretch>
        </p:blipFill>
        <p:spPr bwMode="auto">
          <a:xfrm>
            <a:off x="4800600" y="3124200"/>
            <a:ext cx="3852809"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Probabilistic Set Similarity Join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Probabilistic set model</a:t>
            </a:r>
          </a:p>
          <a:p>
            <a:pPr lvl="1"/>
            <a:r>
              <a:rPr lang="en-US" dirty="0" smtClean="0">
                <a:latin typeface="Times New Roman" pitchFamily="18" charset="0"/>
                <a:cs typeface="Times New Roman" pitchFamily="18" charset="0"/>
              </a:rPr>
              <a:t>Set-level model</a:t>
            </a:r>
          </a:p>
          <a:p>
            <a:pPr lvl="1"/>
            <a:r>
              <a:rPr lang="en-US" dirty="0" smtClean="0">
                <a:latin typeface="Times New Roman" pitchFamily="18" charset="0"/>
                <a:cs typeface="Times New Roman" pitchFamily="18" charset="0"/>
              </a:rPr>
              <a:t>Element-level model</a:t>
            </a:r>
          </a:p>
          <a:p>
            <a:pPr lvl="1"/>
            <a:r>
              <a:rPr lang="en-US" dirty="0" smtClean="0">
                <a:latin typeface="Times New Roman" pitchFamily="18" charset="0"/>
                <a:cs typeface="Times New Roman" pitchFamily="18" charset="0"/>
              </a:rPr>
              <a:t>Measure: </a:t>
            </a:r>
            <a:r>
              <a:rPr lang="en-US" dirty="0" err="1" smtClean="0">
                <a:latin typeface="Times New Roman" pitchFamily="18" charset="0"/>
                <a:cs typeface="Times New Roman" pitchFamily="18" charset="0"/>
              </a:rPr>
              <a:t>Jaccard</a:t>
            </a:r>
            <a:r>
              <a:rPr lang="en-US" dirty="0" smtClean="0">
                <a:latin typeface="Times New Roman" pitchFamily="18" charset="0"/>
                <a:cs typeface="Times New Roman" pitchFamily="18" charset="0"/>
              </a:rPr>
              <a:t> distance</a:t>
            </a:r>
          </a:p>
          <a:p>
            <a:pPr lvl="1"/>
            <a:r>
              <a:rPr lang="en-US" altLang="zh-CN" sz="2800" dirty="0" smtClean="0">
                <a:latin typeface="Times New Roman" pitchFamily="18" charset="0"/>
                <a:ea typeface="宋体" pitchFamily="2" charset="-122"/>
              </a:rPr>
              <a:t>A </a:t>
            </a:r>
            <a:r>
              <a:rPr lang="en-US" altLang="zh-CN" sz="2800" b="1" i="1" u="sng" dirty="0" smtClean="0">
                <a:latin typeface="Times New Roman" pitchFamily="18" charset="0"/>
                <a:ea typeface="宋体" pitchFamily="2" charset="-122"/>
              </a:rPr>
              <a:t>probabilistic set similarity join</a:t>
            </a:r>
            <a:r>
              <a:rPr lang="en-US" altLang="zh-CN" sz="2800" b="1" i="1" dirty="0" smtClean="0">
                <a:latin typeface="Times New Roman" pitchFamily="18" charset="0"/>
                <a:ea typeface="宋体" pitchFamily="2" charset="-122"/>
              </a:rPr>
              <a:t> </a:t>
            </a:r>
            <a:r>
              <a:rPr lang="en-US" altLang="zh-CN" sz="2800" b="1" dirty="0" smtClean="0">
                <a:latin typeface="Times New Roman" pitchFamily="18" charset="0"/>
                <a:ea typeface="宋体" pitchFamily="2" charset="-122"/>
              </a:rPr>
              <a:t>(PS</a:t>
            </a:r>
            <a:r>
              <a:rPr lang="en-US" altLang="zh-CN" sz="2800" b="1" baseline="30000" dirty="0" smtClean="0">
                <a:latin typeface="Times New Roman" pitchFamily="18" charset="0"/>
                <a:ea typeface="宋体" pitchFamily="2" charset="-122"/>
              </a:rPr>
              <a:t>2</a:t>
            </a:r>
            <a:r>
              <a:rPr lang="en-US" altLang="zh-CN" sz="2800" b="1" dirty="0" smtClean="0">
                <a:latin typeface="Times New Roman" pitchFamily="18" charset="0"/>
                <a:ea typeface="宋体" pitchFamily="2" charset="-122"/>
              </a:rPr>
              <a:t>J) </a:t>
            </a:r>
            <a:r>
              <a:rPr lang="en-US" altLang="zh-CN" sz="2800" dirty="0" smtClean="0">
                <a:latin typeface="Times New Roman" pitchFamily="18" charset="0"/>
                <a:ea typeface="宋体" pitchFamily="2" charset="-122"/>
              </a:rPr>
              <a:t>operator</a:t>
            </a:r>
            <a:r>
              <a:rPr lang="en-US" altLang="zh-CN" sz="2800" i="1" dirty="0" smtClean="0">
                <a:latin typeface="Times New Roman" pitchFamily="18" charset="0"/>
                <a:ea typeface="宋体" pitchFamily="2" charset="-122"/>
              </a:rPr>
              <a:t> </a:t>
            </a:r>
            <a:r>
              <a:rPr lang="en-US" altLang="zh-CN" sz="2800" dirty="0" smtClean="0">
                <a:latin typeface="Times New Roman" pitchFamily="18" charset="0"/>
                <a:ea typeface="宋体" pitchFamily="2" charset="-122"/>
              </a:rPr>
              <a:t>obtains all pairs (</a:t>
            </a:r>
            <a:r>
              <a:rPr lang="en-US" altLang="zh-CN" sz="2800" i="1" dirty="0" err="1" smtClean="0">
                <a:latin typeface="Times New Roman" pitchFamily="18" charset="0"/>
                <a:ea typeface="宋体" pitchFamily="2" charset="-122"/>
              </a:rPr>
              <a:t>r</a:t>
            </a:r>
            <a:r>
              <a:rPr lang="en-US" altLang="zh-CN" sz="2800" i="1" baseline="-25000" dirty="0" err="1" smtClean="0">
                <a:latin typeface="Times New Roman" pitchFamily="18" charset="0"/>
                <a:ea typeface="宋体" pitchFamily="2" charset="-122"/>
              </a:rPr>
              <a:t>i</a:t>
            </a:r>
            <a:r>
              <a:rPr lang="en-US" altLang="zh-CN" sz="2800" dirty="0" smtClean="0">
                <a:latin typeface="Times New Roman" pitchFamily="18" charset="0"/>
                <a:ea typeface="宋体" pitchFamily="2" charset="-122"/>
              </a:rPr>
              <a:t>, </a:t>
            </a:r>
            <a:r>
              <a:rPr lang="en-US" altLang="zh-CN" sz="2800" i="1" dirty="0" err="1" smtClean="0">
                <a:latin typeface="Times New Roman" pitchFamily="18" charset="0"/>
                <a:ea typeface="宋体" pitchFamily="2" charset="-122"/>
              </a:rPr>
              <a:t>s</a:t>
            </a:r>
            <a:r>
              <a:rPr lang="en-US" altLang="zh-CN" sz="2800" i="1" baseline="-25000" dirty="0" err="1" smtClean="0">
                <a:latin typeface="Times New Roman" pitchFamily="18" charset="0"/>
                <a:ea typeface="宋体" pitchFamily="2" charset="-122"/>
              </a:rPr>
              <a:t>j</a:t>
            </a:r>
            <a:r>
              <a:rPr lang="en-US" altLang="zh-CN" sz="2800" dirty="0" smtClean="0">
                <a:latin typeface="Times New Roman" pitchFamily="18" charset="0"/>
                <a:ea typeface="宋体" pitchFamily="2" charset="-122"/>
              </a:rPr>
              <a:t>) from </a:t>
            </a:r>
            <a:r>
              <a:rPr lang="en-US" altLang="zh-CN" sz="2800" i="1" dirty="0" err="1" smtClean="0">
                <a:latin typeface="Times New Roman" pitchFamily="18" charset="0"/>
                <a:ea typeface="宋体" pitchFamily="2" charset="-122"/>
              </a:rPr>
              <a:t>R</a:t>
            </a:r>
            <a:r>
              <a:rPr lang="en-US" altLang="zh-CN" sz="2800" i="1" baseline="30000" dirty="0" err="1" smtClean="0">
                <a:latin typeface="Times New Roman" pitchFamily="18" charset="0"/>
                <a:ea typeface="宋体" pitchFamily="2" charset="-122"/>
              </a:rPr>
              <a:t>p</a:t>
            </a:r>
            <a:r>
              <a:rPr lang="en-US" altLang="zh-CN" sz="2800" dirty="0" smtClean="0">
                <a:latin typeface="Times New Roman" pitchFamily="18" charset="0"/>
                <a:ea typeface="宋体" pitchFamily="2" charset="-122"/>
              </a:rPr>
              <a:t> and </a:t>
            </a:r>
            <a:r>
              <a:rPr lang="en-US" altLang="zh-CN" sz="2800" i="1" dirty="0" smtClean="0">
                <a:latin typeface="Times New Roman" pitchFamily="18" charset="0"/>
                <a:ea typeface="宋体" pitchFamily="2" charset="-122"/>
              </a:rPr>
              <a:t>S</a:t>
            </a:r>
            <a:r>
              <a:rPr lang="en-US" altLang="zh-CN" sz="2800" i="1" baseline="30000" dirty="0" smtClean="0">
                <a:latin typeface="Times New Roman" pitchFamily="18" charset="0"/>
                <a:ea typeface="宋体" pitchFamily="2" charset="-122"/>
              </a:rPr>
              <a:t>p</a:t>
            </a:r>
            <a:r>
              <a:rPr lang="en-US" altLang="zh-CN" sz="2800" dirty="0" smtClean="0">
                <a:latin typeface="Times New Roman" pitchFamily="18" charset="0"/>
                <a:ea typeface="宋体" pitchFamily="2" charset="-122"/>
              </a:rPr>
              <a:t> such that </a:t>
            </a:r>
            <a:r>
              <a:rPr lang="en-US" altLang="zh-CN" sz="2800" i="1" dirty="0" smtClean="0">
                <a:latin typeface="Times New Roman" pitchFamily="18" charset="0"/>
                <a:ea typeface="宋体" pitchFamily="2" charset="-122"/>
              </a:rPr>
              <a:t>Pr</a:t>
            </a:r>
            <a:r>
              <a:rPr lang="en-US" altLang="zh-CN" sz="2800" dirty="0" smtClean="0">
                <a:latin typeface="Times New Roman" pitchFamily="18" charset="0"/>
                <a:ea typeface="宋体" pitchFamily="2" charset="-122"/>
              </a:rPr>
              <a:t>{</a:t>
            </a:r>
            <a:r>
              <a:rPr lang="en-US" altLang="zh-CN" sz="2800" i="1" dirty="0" err="1" smtClean="0">
                <a:latin typeface="Times New Roman" pitchFamily="18" charset="0"/>
                <a:ea typeface="宋体" pitchFamily="2" charset="-122"/>
              </a:rPr>
              <a:t>sim</a:t>
            </a:r>
            <a:r>
              <a:rPr lang="en-US" altLang="zh-CN" sz="2800" dirty="0" smtClean="0">
                <a:latin typeface="Times New Roman" pitchFamily="18" charset="0"/>
                <a:ea typeface="宋体" pitchFamily="2" charset="-122"/>
              </a:rPr>
              <a:t>(</a:t>
            </a:r>
            <a:r>
              <a:rPr lang="en-US" altLang="zh-CN" sz="2800" i="1" dirty="0" err="1" smtClean="0">
                <a:latin typeface="Times New Roman" pitchFamily="18" charset="0"/>
                <a:ea typeface="宋体" pitchFamily="2" charset="-122"/>
              </a:rPr>
              <a:t>r</a:t>
            </a:r>
            <a:r>
              <a:rPr lang="en-US" altLang="zh-CN" sz="2800" i="1" baseline="-25000" dirty="0" err="1" smtClean="0">
                <a:latin typeface="Times New Roman" pitchFamily="18" charset="0"/>
                <a:ea typeface="宋体" pitchFamily="2" charset="-122"/>
              </a:rPr>
              <a:t>i</a:t>
            </a:r>
            <a:r>
              <a:rPr lang="en-US" altLang="zh-CN" sz="2800" dirty="0" smtClean="0">
                <a:latin typeface="Times New Roman" pitchFamily="18" charset="0"/>
                <a:ea typeface="宋体" pitchFamily="2" charset="-122"/>
              </a:rPr>
              <a:t>, </a:t>
            </a:r>
            <a:r>
              <a:rPr lang="en-US" altLang="zh-CN" sz="2800" i="1" dirty="0" err="1" smtClean="0">
                <a:latin typeface="Times New Roman" pitchFamily="18" charset="0"/>
                <a:ea typeface="宋体" pitchFamily="2" charset="-122"/>
              </a:rPr>
              <a:t>s</a:t>
            </a:r>
            <a:r>
              <a:rPr lang="en-US" altLang="zh-CN" sz="2800" i="1" baseline="-25000" dirty="0" err="1" smtClean="0">
                <a:latin typeface="Times New Roman" pitchFamily="18" charset="0"/>
                <a:ea typeface="宋体" pitchFamily="2" charset="-122"/>
              </a:rPr>
              <a:t>j</a:t>
            </a:r>
            <a:r>
              <a:rPr lang="en-US" altLang="zh-CN" sz="2800" dirty="0" smtClean="0">
                <a:latin typeface="Times New Roman" pitchFamily="18" charset="0"/>
                <a:ea typeface="宋体" pitchFamily="2" charset="-122"/>
              </a:rPr>
              <a:t>) </a:t>
            </a:r>
            <a:r>
              <a:rPr lang="en-US" altLang="zh-CN" sz="2800" dirty="0" smtClean="0">
                <a:latin typeface="Times New Roman" pitchFamily="18" charset="0"/>
                <a:ea typeface="宋体" pitchFamily="2" charset="-122"/>
                <a:sym typeface="Symbol" pitchFamily="18" charset="2"/>
              </a:rPr>
              <a:t></a:t>
            </a:r>
            <a:r>
              <a:rPr lang="en-US" altLang="zh-CN" sz="2800" dirty="0" smtClean="0">
                <a:latin typeface="Times New Roman" pitchFamily="18" charset="0"/>
                <a:ea typeface="宋体" pitchFamily="2" charset="-122"/>
              </a:rPr>
              <a:t> </a:t>
            </a:r>
            <a:r>
              <a:rPr lang="en-US" altLang="zh-CN" sz="2800" i="1" dirty="0" smtClean="0">
                <a:latin typeface="Symbol" pitchFamily="18" charset="2"/>
                <a:ea typeface="宋体" pitchFamily="2" charset="-122"/>
              </a:rPr>
              <a:t>g</a:t>
            </a:r>
            <a:r>
              <a:rPr lang="en-US" altLang="zh-CN" sz="2800" dirty="0" smtClean="0">
                <a:latin typeface="Times New Roman" pitchFamily="18" charset="0"/>
                <a:ea typeface="宋体" pitchFamily="2" charset="-122"/>
              </a:rPr>
              <a:t>} </a:t>
            </a:r>
            <a:r>
              <a:rPr lang="en-US" altLang="zh-CN" sz="2800" dirty="0" smtClean="0">
                <a:latin typeface="Times New Roman" pitchFamily="18" charset="0"/>
                <a:ea typeface="宋体" pitchFamily="2" charset="-122"/>
                <a:sym typeface="Symbol" pitchFamily="18" charset="2"/>
              </a:rPr>
              <a:t></a:t>
            </a:r>
            <a:r>
              <a:rPr lang="en-US" altLang="zh-CN" sz="2800" dirty="0" smtClean="0">
                <a:latin typeface="Times New Roman" pitchFamily="18" charset="0"/>
                <a:ea typeface="宋体" pitchFamily="2" charset="-122"/>
              </a:rPr>
              <a:t> </a:t>
            </a:r>
            <a:r>
              <a:rPr lang="en-US" altLang="zh-CN" sz="2800" i="1" dirty="0" smtClean="0">
                <a:latin typeface="Symbol" pitchFamily="18" charset="2"/>
                <a:ea typeface="宋体" pitchFamily="2" charset="-122"/>
              </a:rPr>
              <a:t>a</a:t>
            </a:r>
            <a:r>
              <a:rPr lang="en-US" altLang="zh-CN" sz="2800" dirty="0" smtClean="0">
                <a:latin typeface="Times New Roman" pitchFamily="18" charset="0"/>
                <a:ea typeface="宋体" pitchFamily="2" charset="-122"/>
              </a:rPr>
              <a:t>, where </a:t>
            </a:r>
            <a:r>
              <a:rPr lang="en-US" altLang="zh-CN" sz="2800" i="1" dirty="0" err="1" smtClean="0">
                <a:latin typeface="Times New Roman" pitchFamily="18" charset="0"/>
                <a:ea typeface="宋体" pitchFamily="2" charset="-122"/>
              </a:rPr>
              <a:t>sim</a:t>
            </a:r>
            <a:r>
              <a:rPr lang="en-US" altLang="zh-CN" sz="2800" dirty="0" smtClean="0">
                <a:latin typeface="Times New Roman" pitchFamily="18" charset="0"/>
                <a:ea typeface="宋体" pitchFamily="2" charset="-122"/>
              </a:rPr>
              <a:t>(., .) is a set similarity measure, </a:t>
            </a:r>
            <a:r>
              <a:rPr lang="en-US" altLang="zh-CN" sz="2800" i="1" dirty="0" err="1" smtClean="0">
                <a:latin typeface="Times New Roman" pitchFamily="18" charset="0"/>
                <a:ea typeface="宋体" pitchFamily="2" charset="-122"/>
              </a:rPr>
              <a:t>Jaccard</a:t>
            </a:r>
            <a:r>
              <a:rPr lang="en-US" altLang="zh-CN" sz="2800" i="1" dirty="0" smtClean="0">
                <a:latin typeface="Times New Roman" pitchFamily="18" charset="0"/>
                <a:ea typeface="宋体" pitchFamily="2" charset="-122"/>
              </a:rPr>
              <a:t> similarity</a:t>
            </a:r>
            <a:endParaRPr lang="en-US" altLang="zh-CN" sz="2800" dirty="0" smtClean="0">
              <a:latin typeface="Times New Roman" pitchFamily="18" charset="0"/>
              <a:ea typeface="宋体" pitchFamily="2" charset="-122"/>
            </a:endParaRPr>
          </a:p>
          <a:p>
            <a:pPr lvl="1"/>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itchFamily="18" charset="0"/>
                <a:cs typeface="Times New Roman" pitchFamily="18" charset="0"/>
              </a:rPr>
              <a:pPr>
                <a:defRPr/>
              </a:pPr>
              <a:t>29</a:t>
            </a:fld>
            <a:endParaRPr lang="en-US" altLang="zh-CN">
              <a:solidFill>
                <a:srgbClr val="000000"/>
              </a:solidFill>
              <a:latin typeface="Times New Roman" pitchFamily="18" charset="0"/>
              <a:cs typeface="Times New Roman" pitchFamily="18" charset="0"/>
            </a:endParaRPr>
          </a:p>
        </p:txBody>
      </p:sp>
      <p:sp>
        <p:nvSpPr>
          <p:cNvPr id="5" name="TextBox 4"/>
          <p:cNvSpPr txBox="1"/>
          <p:nvPr/>
        </p:nvSpPr>
        <p:spPr>
          <a:xfrm>
            <a:off x="685800" y="6172200"/>
            <a:ext cx="7543800" cy="369332"/>
          </a:xfrm>
          <a:prstGeom prst="rect">
            <a:avLst/>
          </a:prstGeom>
          <a:noFill/>
          <a:ln>
            <a:solidFill>
              <a:schemeClr val="tx1"/>
            </a:solidFill>
          </a:ln>
        </p:spPr>
        <p:txBody>
          <a:bodyPr wrap="square" rtlCol="0">
            <a:spAutoFit/>
          </a:bodyPr>
          <a:lstStyle/>
          <a:p>
            <a:pPr marL="0" lvl="2"/>
            <a:r>
              <a:rPr lang="en-US" altLang="zh-CN" dirty="0" err="1" smtClean="0">
                <a:effectLst>
                  <a:outerShdw blurRad="50800" dist="38100" dir="2700000" algn="tl" rotWithShape="0">
                    <a:prstClr val="black">
                      <a:alpha val="40000"/>
                    </a:prstClr>
                  </a:outerShdw>
                </a:effectLst>
                <a:latin typeface="Times New Roman" pitchFamily="18" charset="0"/>
              </a:rPr>
              <a:t>Lian</a:t>
            </a:r>
            <a:r>
              <a:rPr lang="en-US" altLang="zh-CN" dirty="0" smtClean="0">
                <a:effectLst>
                  <a:outerShdw blurRad="50800" dist="38100" dir="2700000" algn="tl" rotWithShape="0">
                    <a:prstClr val="black">
                      <a:alpha val="40000"/>
                    </a:prstClr>
                  </a:outerShdw>
                </a:effectLst>
                <a:latin typeface="Times New Roman" pitchFamily="18" charset="0"/>
              </a:rPr>
              <a:t>, X., Chen, L. Set Similarity Join on Probabilistic Data. In VLDB,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3638"/>
            <a:ext cx="2133600" cy="457200"/>
          </a:xfrm>
          <a:prstGeom prst="rect">
            <a:avLst/>
          </a:prstGeom>
          <a:noFill/>
          <a:extLst/>
        </p:spPr>
        <p:txBody>
          <a:bodyPr anchor="b"/>
          <a:lstStyle/>
          <a:p>
            <a:pPr algn="r" fontAlgn="auto">
              <a:spcBef>
                <a:spcPts val="0"/>
              </a:spcBef>
              <a:spcAft>
                <a:spcPts val="0"/>
              </a:spcAft>
              <a:defRPr/>
            </a:pPr>
            <a:fld id="{A833CDA3-4BBA-4CE1-B6BE-F3EFB1EB4B37}" type="slidenum">
              <a:rPr lang="en-US" altLang="zh-CN" sz="1200">
                <a:solidFill>
                  <a:srgbClr val="000000"/>
                </a:solidFill>
                <a:latin typeface="+mj-lt"/>
                <a:ea typeface="+mn-ea"/>
              </a:rPr>
              <a:pPr algn="r" fontAlgn="auto">
                <a:spcBef>
                  <a:spcPts val="0"/>
                </a:spcBef>
                <a:spcAft>
                  <a:spcPts val="0"/>
                </a:spcAft>
                <a:defRPr/>
              </a:pPr>
              <a:t>3</a:t>
            </a:fld>
            <a:endParaRPr lang="en-US" altLang="zh-CN" sz="1200">
              <a:solidFill>
                <a:srgbClr val="000000"/>
              </a:solidFill>
              <a:latin typeface="+mj-lt"/>
              <a:ea typeface="+mn-ea"/>
            </a:endParaRPr>
          </a:p>
        </p:txBody>
      </p:sp>
      <p:sp>
        <p:nvSpPr>
          <p:cNvPr id="151555" name="Rectangle 2"/>
          <p:cNvSpPr>
            <a:spLocks noGrp="1" noChangeArrowheads="1"/>
          </p:cNvSpPr>
          <p:nvPr>
            <p:ph type="title" idx="4294967295"/>
          </p:nvPr>
        </p:nvSpPr>
        <p:spPr/>
        <p:txBody>
          <a:bodyPr/>
          <a:lstStyle/>
          <a:p>
            <a:pPr eaLnBrk="1" hangingPunct="1"/>
            <a:r>
              <a:rPr lang="en-US" altLang="zh-CN" dirty="0" smtClean="0">
                <a:latin typeface="Times New Roman" pitchFamily="18" charset="0"/>
              </a:rPr>
              <a:t>Recall: Probabilistic Query Types</a:t>
            </a:r>
          </a:p>
        </p:txBody>
      </p:sp>
      <p:sp>
        <p:nvSpPr>
          <p:cNvPr id="4100" name="Rectangle 3"/>
          <p:cNvSpPr>
            <a:spLocks noGrp="1" noChangeArrowheads="1"/>
          </p:cNvSpPr>
          <p:nvPr>
            <p:ph type="body" idx="4294967295"/>
          </p:nvPr>
        </p:nvSpPr>
        <p:spPr/>
        <p:txBody>
          <a:bodyPr>
            <a:normAutofit lnSpcReduction="10000"/>
          </a:bodyPr>
          <a:lstStyle/>
          <a:p>
            <a:pPr algn="just" eaLnBrk="1" hangingPunct="1">
              <a:defRPr/>
            </a:pPr>
            <a:r>
              <a:rPr lang="en-US" altLang="zh-CN" sz="3200" dirty="0" smtClean="0">
                <a:latin typeface="Times New Roman" pitchFamily="18" charset="0"/>
              </a:rPr>
              <a:t>Uncertain/probabilistic database</a:t>
            </a: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range</a:t>
            </a:r>
            <a:r>
              <a:rPr lang="en-US" sz="2800" dirty="0" smtClean="0">
                <a:solidFill>
                  <a:schemeClr val="bg1">
                    <a:lumMod val="50000"/>
                  </a:schemeClr>
                </a:solidFill>
                <a:latin typeface="Times New Roman" pitchFamily="18" charset="0"/>
                <a:ea typeface="Tahoma" pitchFamily="34" charset="0"/>
                <a:cs typeface="Times New Roman" pitchFamily="18" charset="0"/>
              </a:rPr>
              <a:t> query</a:t>
            </a:r>
            <a:endParaRPr lang="en-US" sz="2800" dirty="0">
              <a:solidFill>
                <a:schemeClr val="bg1">
                  <a:lumMod val="50000"/>
                </a:schemeClr>
              </a:solidFill>
              <a:latin typeface="Times New Roman" pitchFamily="18" charset="0"/>
              <a:ea typeface="Tahoma" pitchFamily="34" charset="0"/>
              <a:cs typeface="Times New Roman" pitchFamily="18" charset="0"/>
            </a:endParaRP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a:t>
            </a:r>
            <a:r>
              <a:rPr lang="en-US" sz="2800" i="1" dirty="0" smtClean="0">
                <a:solidFill>
                  <a:schemeClr val="bg1">
                    <a:lumMod val="50000"/>
                  </a:schemeClr>
                </a:solidFill>
                <a:latin typeface="Times New Roman" pitchFamily="18" charset="0"/>
                <a:ea typeface="Tahoma" pitchFamily="34" charset="0"/>
                <a:cs typeface="Times New Roman" pitchFamily="18" charset="0"/>
              </a:rPr>
              <a:t>k</a:t>
            </a:r>
            <a:r>
              <a:rPr lang="en-US" sz="2800" dirty="0" smtClean="0">
                <a:solidFill>
                  <a:schemeClr val="bg1">
                    <a:lumMod val="50000"/>
                  </a:schemeClr>
                </a:solidFill>
                <a:latin typeface="Times New Roman" pitchFamily="18" charset="0"/>
                <a:ea typeface="Tahoma" pitchFamily="34" charset="0"/>
                <a:cs typeface="Times New Roman" pitchFamily="18" charset="0"/>
              </a:rPr>
              <a:t>-nearest </a:t>
            </a:r>
            <a:r>
              <a:rPr lang="en-US" sz="2800" dirty="0">
                <a:solidFill>
                  <a:schemeClr val="bg1">
                    <a:lumMod val="50000"/>
                  </a:schemeClr>
                </a:solidFill>
                <a:latin typeface="Times New Roman" pitchFamily="18" charset="0"/>
                <a:ea typeface="Tahoma" pitchFamily="34" charset="0"/>
                <a:cs typeface="Times New Roman" pitchFamily="18" charset="0"/>
              </a:rPr>
              <a:t>neighbor </a:t>
            </a:r>
            <a:r>
              <a:rPr lang="en-US" sz="2800" dirty="0" smtClean="0">
                <a:solidFill>
                  <a:schemeClr val="bg1">
                    <a:lumMod val="50000"/>
                  </a:schemeClr>
                </a:solidFill>
                <a:latin typeface="Times New Roman" pitchFamily="18" charset="0"/>
                <a:ea typeface="Tahoma" pitchFamily="34" charset="0"/>
                <a:cs typeface="Times New Roman" pitchFamily="18" charset="0"/>
              </a:rPr>
              <a:t>query</a:t>
            </a: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group nearest neighbor (PGNN) query</a:t>
            </a:r>
            <a:endParaRPr lang="en-US" sz="2800" dirty="0" smtClean="0">
              <a:solidFill>
                <a:schemeClr val="bg1">
                  <a:lumMod val="50000"/>
                </a:schemeClr>
              </a:solidFill>
              <a:latin typeface="Times New Roman" pitchFamily="18" charset="0"/>
              <a:ea typeface="Tahoma" pitchFamily="34" charset="0"/>
              <a:cs typeface="Times New Roman" pitchFamily="18" charset="0"/>
            </a:endParaRP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reverse </a:t>
            </a:r>
            <a:r>
              <a:rPr lang="en-US" altLang="zh-CN" sz="2800" i="1" dirty="0" smtClean="0">
                <a:solidFill>
                  <a:schemeClr val="bg1">
                    <a:lumMod val="50000"/>
                  </a:schemeClr>
                </a:solidFill>
                <a:latin typeface="Times New Roman" pitchFamily="18" charset="0"/>
                <a:ea typeface="Tahoma" pitchFamily="34" charset="0"/>
                <a:cs typeface="Times New Roman" pitchFamily="18" charset="0"/>
              </a:rPr>
              <a:t>k</a:t>
            </a:r>
            <a:r>
              <a:rPr lang="en-US" altLang="zh-CN" sz="2800" dirty="0" smtClean="0">
                <a:solidFill>
                  <a:schemeClr val="bg1">
                    <a:lumMod val="50000"/>
                  </a:schemeClr>
                </a:solidFill>
                <a:latin typeface="Times New Roman" pitchFamily="18" charset="0"/>
                <a:ea typeface="Tahoma" pitchFamily="34" charset="0"/>
                <a:cs typeface="Times New Roman" pitchFamily="18" charset="0"/>
              </a:rPr>
              <a:t>-nearest neighbor query</a:t>
            </a:r>
          </a:p>
          <a:p>
            <a:pPr lvl="1" eaLnBrk="1" hangingPunct="1">
              <a:defRPr/>
            </a:pPr>
            <a:r>
              <a:rPr lang="en-US" altLang="zh-CN" sz="2800" dirty="0" smtClean="0">
                <a:latin typeface="Times New Roman" pitchFamily="18" charset="0"/>
                <a:ea typeface="Tahoma" pitchFamily="34" charset="0"/>
                <a:cs typeface="Times New Roman" pitchFamily="18" charset="0"/>
              </a:rPr>
              <a:t>Probabilistic s</a:t>
            </a:r>
            <a:r>
              <a:rPr lang="en-US" sz="2800" dirty="0" smtClean="0">
                <a:latin typeface="Times New Roman" pitchFamily="18" charset="0"/>
                <a:ea typeface="Tahoma" pitchFamily="34" charset="0"/>
                <a:cs typeface="Times New Roman" pitchFamily="18" charset="0"/>
              </a:rPr>
              <a:t>patial </a:t>
            </a:r>
            <a:r>
              <a:rPr lang="en-US" sz="2800" dirty="0">
                <a:latin typeface="Times New Roman" pitchFamily="18" charset="0"/>
                <a:ea typeface="Tahoma" pitchFamily="34" charset="0"/>
                <a:cs typeface="Times New Roman" pitchFamily="18" charset="0"/>
              </a:rPr>
              <a:t>join /similarity </a:t>
            </a:r>
            <a:r>
              <a:rPr lang="en-US" sz="2800" dirty="0" smtClean="0">
                <a:latin typeface="Times New Roman" pitchFamily="18" charset="0"/>
                <a:ea typeface="Tahoma" pitchFamily="34" charset="0"/>
                <a:cs typeface="Times New Roman" pitchFamily="18" charset="0"/>
              </a:rPr>
              <a:t>join</a:t>
            </a: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top-</a:t>
            </a:r>
            <a:r>
              <a:rPr lang="en-US" altLang="zh-CN" sz="2800" i="1" dirty="0" smtClean="0">
                <a:solidFill>
                  <a:schemeClr val="bg1">
                    <a:lumMod val="50000"/>
                  </a:schemeClr>
                </a:solidFill>
                <a:latin typeface="Times New Roman" pitchFamily="18" charset="0"/>
                <a:ea typeface="Tahoma" pitchFamily="34" charset="0"/>
                <a:cs typeface="Times New Roman" pitchFamily="18" charset="0"/>
              </a:rPr>
              <a:t>k</a:t>
            </a:r>
            <a:r>
              <a:rPr lang="en-US" altLang="zh-CN" sz="2800" dirty="0" smtClean="0">
                <a:solidFill>
                  <a:schemeClr val="bg1">
                    <a:lumMod val="50000"/>
                  </a:schemeClr>
                </a:solidFill>
                <a:latin typeface="Times New Roman" pitchFamily="18" charset="0"/>
                <a:ea typeface="Tahoma" pitchFamily="34" charset="0"/>
                <a:cs typeface="Times New Roman" pitchFamily="18" charset="0"/>
              </a:rPr>
              <a:t> query (or ranked query) </a:t>
            </a: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skyline query</a:t>
            </a:r>
          </a:p>
          <a:p>
            <a:pPr lvl="1" eaLnBrk="1" hangingPunct="1">
              <a:defRPr/>
            </a:pPr>
            <a:r>
              <a:rPr lang="en-US" altLang="zh-CN" sz="2800" dirty="0" smtClean="0">
                <a:solidFill>
                  <a:schemeClr val="bg1">
                    <a:lumMod val="50000"/>
                  </a:schemeClr>
                </a:solidFill>
                <a:latin typeface="Times New Roman" pitchFamily="18" charset="0"/>
                <a:ea typeface="Tahoma" pitchFamily="34" charset="0"/>
                <a:cs typeface="Times New Roman" pitchFamily="18" charset="0"/>
              </a:rPr>
              <a:t>Probabilistic reverse skyline query</a:t>
            </a:r>
          </a:p>
          <a:p>
            <a:pPr lvl="1" eaLnBrk="1" hangingPunct="1">
              <a:defRPr/>
            </a:pPr>
            <a:endParaRPr lang="en-US" sz="2800" dirty="0" smtClean="0">
              <a:latin typeface="Times New Roman" pitchFamily="18" charset="0"/>
              <a:ea typeface="Tahoma" pitchFamily="34" charset="0"/>
              <a:cs typeface="Times New Roman" pitchFamily="18" charset="0"/>
            </a:endParaRPr>
          </a:p>
        </p:txBody>
      </p:sp>
      <p:sp>
        <p:nvSpPr>
          <p:cNvPr id="5" name="矩形 4"/>
          <p:cNvSpPr/>
          <p:nvPr/>
        </p:nvSpPr>
        <p:spPr>
          <a:xfrm>
            <a:off x="1143000" y="4495800"/>
            <a:ext cx="7467600" cy="1354217"/>
          </a:xfrm>
          <a:prstGeom prst="rect">
            <a:avLst/>
          </a:prstGeom>
          <a:ln w="50800">
            <a:solidFill>
              <a:srgbClr val="00B050"/>
            </a:solidFill>
            <a:prstDash val="solid"/>
          </a:ln>
        </p:spPr>
        <p:txBody>
          <a:bodyPr wrap="square">
            <a:spAutoFit/>
          </a:bodyPr>
          <a:lstStyle/>
          <a:p>
            <a:pPr lvl="1" eaLnBrk="1" hangingPunct="1">
              <a:defRPr/>
            </a:pPr>
            <a:endParaRPr lang="en-US" altLang="zh-CN" sz="2700" dirty="0" smtClean="0">
              <a:latin typeface="Times New Roman" pitchFamily="18" charset="0"/>
              <a:ea typeface="Tahoma" pitchFamily="34" charset="0"/>
              <a:cs typeface="Times New Roman" pitchFamily="18" charset="0"/>
            </a:endParaRPr>
          </a:p>
          <a:p>
            <a:pPr lvl="1" eaLnBrk="1" hangingPunct="1">
              <a:defRPr/>
            </a:pPr>
            <a:endParaRPr lang="en-US" altLang="zh-CN" sz="2700" dirty="0" smtClean="0">
              <a:latin typeface="Times New Roman" pitchFamily="18" charset="0"/>
              <a:ea typeface="Tahoma" pitchFamily="34" charset="0"/>
              <a:cs typeface="Times New Roman" pitchFamily="18" charset="0"/>
            </a:endParaRPr>
          </a:p>
          <a:p>
            <a:pPr lvl="1" eaLnBrk="1" hangingPunct="1">
              <a:defRPr/>
            </a:pPr>
            <a:endParaRPr lang="en-US" altLang="zh-CN" sz="2800" dirty="0">
              <a:latin typeface="Times New Roman" pitchFamily="18" charset="0"/>
              <a:ea typeface="Tahoma" pitchFamily="34" charset="0"/>
              <a:cs typeface="Times New Roman" pitchFamily="18" charset="0"/>
            </a:endParaRPr>
          </a:p>
        </p:txBody>
      </p:sp>
      <p:sp>
        <p:nvSpPr>
          <p:cNvPr id="7" name="矩形 6"/>
          <p:cNvSpPr/>
          <p:nvPr/>
        </p:nvSpPr>
        <p:spPr>
          <a:xfrm>
            <a:off x="1143000" y="2133600"/>
            <a:ext cx="7467600" cy="2308324"/>
          </a:xfrm>
          <a:prstGeom prst="rect">
            <a:avLst/>
          </a:prstGeom>
          <a:ln w="50800">
            <a:solidFill>
              <a:srgbClr val="FF0000"/>
            </a:solidFill>
            <a:prstDash val="solid"/>
          </a:ln>
        </p:spPr>
        <p:txBody>
          <a:bodyPr wrap="square">
            <a:spAutoFit/>
          </a:bodyPr>
          <a:lstStyle/>
          <a:p>
            <a:pPr lvl="1" eaLnBrk="1" hangingPunct="1">
              <a:defRPr/>
            </a:pPr>
            <a:endParaRPr lang="en-US" altLang="zh-CN" sz="2400" dirty="0" smtClean="0">
              <a:latin typeface="Times New Roman" pitchFamily="18" charset="0"/>
              <a:ea typeface="Tahoma" pitchFamily="34" charset="0"/>
              <a:cs typeface="Times New Roman" pitchFamily="18" charset="0"/>
            </a:endParaRPr>
          </a:p>
          <a:p>
            <a:pPr lvl="1" eaLnBrk="1" hangingPunct="1">
              <a:defRPr/>
            </a:pPr>
            <a:endParaRPr lang="en-US" altLang="zh-CN" sz="2400" dirty="0" smtClean="0">
              <a:latin typeface="Times New Roman" pitchFamily="18" charset="0"/>
              <a:ea typeface="Tahoma" pitchFamily="34" charset="0"/>
              <a:cs typeface="Times New Roman" pitchFamily="18" charset="0"/>
            </a:endParaRPr>
          </a:p>
          <a:p>
            <a:pPr lvl="1" eaLnBrk="1" hangingPunct="1">
              <a:defRPr/>
            </a:pPr>
            <a:endParaRPr lang="en-US" altLang="zh-CN" sz="2400" dirty="0" smtClean="0">
              <a:latin typeface="Times New Roman" pitchFamily="18" charset="0"/>
              <a:ea typeface="Tahoma" pitchFamily="34" charset="0"/>
              <a:cs typeface="Times New Roman" pitchFamily="18" charset="0"/>
            </a:endParaRPr>
          </a:p>
          <a:p>
            <a:pPr lvl="1" eaLnBrk="1" hangingPunct="1">
              <a:defRPr/>
            </a:pPr>
            <a:endParaRPr lang="en-US" altLang="zh-CN" sz="2400" dirty="0" smtClean="0">
              <a:latin typeface="Times New Roman" pitchFamily="18" charset="0"/>
              <a:ea typeface="Tahoma" pitchFamily="34" charset="0"/>
              <a:cs typeface="Times New Roman" pitchFamily="18" charset="0"/>
            </a:endParaRPr>
          </a:p>
          <a:p>
            <a:pPr lvl="1" eaLnBrk="1" hangingPunct="1">
              <a:defRPr/>
            </a:pPr>
            <a:endParaRPr lang="en-US" altLang="zh-CN" sz="2400" dirty="0" smtClean="0">
              <a:latin typeface="Times New Roman" pitchFamily="18" charset="0"/>
              <a:ea typeface="Tahoma" pitchFamily="34" charset="0"/>
              <a:cs typeface="Times New Roman" pitchFamily="18" charset="0"/>
            </a:endParaRPr>
          </a:p>
          <a:p>
            <a:pPr lvl="1" eaLnBrk="1" hangingPunct="1">
              <a:defRPr/>
            </a:pPr>
            <a:endParaRPr lang="en-US" altLang="zh-CN" sz="2400" dirty="0" smtClean="0">
              <a:latin typeface="Times New Roman" pitchFamily="18" charset="0"/>
              <a:ea typeface="Tahoma" pitchFamily="34" charset="0"/>
              <a:cs typeface="Times New Roman" pitchFamily="18" charset="0"/>
            </a:endParaRPr>
          </a:p>
        </p:txBody>
      </p:sp>
      <p:sp>
        <p:nvSpPr>
          <p:cNvPr id="9" name="Cloud Callout 15"/>
          <p:cNvSpPr/>
          <p:nvPr/>
        </p:nvSpPr>
        <p:spPr bwMode="auto">
          <a:xfrm>
            <a:off x="6096000" y="5334000"/>
            <a:ext cx="3048000" cy="914400"/>
          </a:xfrm>
          <a:prstGeom prst="cloudCallout">
            <a:avLst>
              <a:gd name="adj1" fmla="val -55987"/>
              <a:gd name="adj2" fmla="val -57605"/>
            </a:avLst>
          </a:prstGeom>
          <a:gradFill>
            <a:gsLst>
              <a:gs pos="0">
                <a:schemeClr val="tx2">
                  <a:lumMod val="60000"/>
                  <a:lumOff val="40000"/>
                </a:schemeClr>
              </a:gs>
              <a:gs pos="50000">
                <a:srgbClr val="CCFFCC"/>
              </a:gs>
              <a:gs pos="100000">
                <a:srgbClr val="CCFFFF"/>
              </a:gs>
            </a:gsLst>
            <a:lin ang="5400000" scaled="0"/>
          </a:gradFill>
          <a:ln w="9525" cap="flat" cmpd="sng" algn="ctr">
            <a:solidFill>
              <a:srgbClr val="00B050"/>
            </a:solidFill>
            <a:prstDash val="solid"/>
            <a:round/>
            <a:headEnd type="none" w="med" len="med"/>
            <a:tailEnd type="none" w="med" len="med"/>
          </a:ln>
          <a:effectLst/>
          <a:extLst/>
        </p:spPr>
        <p:txBody>
          <a:bodyPr lIns="0" tIns="0" rIns="0" bIns="0"/>
          <a:lstStyle/>
          <a:p>
            <a:pPr algn="ctr" eaLnBrk="0" hangingPunct="0">
              <a:defRPr/>
            </a:pPr>
            <a:r>
              <a:rPr lang="en-US" sz="2000" b="1" dirty="0" smtClean="0">
                <a:solidFill>
                  <a:srgbClr val="00B050"/>
                </a:solidFill>
                <a:latin typeface="Times New Roman" pitchFamily="18" charset="0"/>
                <a:ea typeface="+mn-ea"/>
                <a:cs typeface="Times New Roman" pitchFamily="18" charset="0"/>
              </a:rPr>
              <a:t>Probabilistic Preference Query</a:t>
            </a:r>
            <a:endParaRPr lang="en-US" sz="2000" b="1" dirty="0">
              <a:solidFill>
                <a:srgbClr val="FF0000"/>
              </a:solidFill>
              <a:latin typeface="Times New Roman" pitchFamily="18" charset="0"/>
              <a:ea typeface="+mn-ea"/>
              <a:cs typeface="Times New Roman" pitchFamily="18" charset="0"/>
            </a:endParaRPr>
          </a:p>
        </p:txBody>
      </p:sp>
      <p:sp>
        <p:nvSpPr>
          <p:cNvPr id="10" name="Cloud Callout 15"/>
          <p:cNvSpPr/>
          <p:nvPr/>
        </p:nvSpPr>
        <p:spPr bwMode="auto">
          <a:xfrm>
            <a:off x="6172200" y="990600"/>
            <a:ext cx="2971800" cy="914400"/>
          </a:xfrm>
          <a:prstGeom prst="cloudCallout">
            <a:avLst>
              <a:gd name="adj1" fmla="val -41040"/>
              <a:gd name="adj2" fmla="val 93143"/>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9525" cap="flat" cmpd="sng" algn="ctr">
            <a:solidFill>
              <a:srgbClr val="FF0000"/>
            </a:solidFill>
            <a:prstDash val="solid"/>
            <a:round/>
            <a:headEnd type="none" w="med" len="med"/>
            <a:tailEnd type="none" w="med" len="med"/>
          </a:ln>
          <a:effectLst/>
          <a:extLst/>
        </p:spPr>
        <p:txBody>
          <a:bodyPr/>
          <a:lstStyle/>
          <a:p>
            <a:pPr algn="ctr" eaLnBrk="0" hangingPunct="0">
              <a:defRPr/>
            </a:pPr>
            <a:r>
              <a:rPr lang="en-US" sz="2000" b="1" dirty="0" smtClean="0">
                <a:solidFill>
                  <a:srgbClr val="FF0000"/>
                </a:solidFill>
                <a:latin typeface="Times New Roman" pitchFamily="18" charset="0"/>
                <a:ea typeface="+mn-ea"/>
                <a:cs typeface="Times New Roman" pitchFamily="18" charset="0"/>
              </a:rPr>
              <a:t>Probabilistic Spatial Query</a:t>
            </a:r>
            <a:endParaRPr lang="en-US" sz="2000" b="1" dirty="0">
              <a:solidFill>
                <a:srgbClr val="FF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755650" y="1341438"/>
            <a:ext cx="7931150" cy="2447925"/>
          </a:xfrm>
        </p:spPr>
        <p:txBody>
          <a:bodyPr>
            <a:noAutofit/>
          </a:bodyPr>
          <a:lstStyle/>
          <a:p>
            <a:pPr eaLnBrk="1" hangingPunct="1">
              <a:defRPr/>
            </a:pPr>
            <a:r>
              <a:rPr lang="en-US" altLang="zh-CN" sz="4800" dirty="0" smtClean="0">
                <a:effectLst>
                  <a:outerShdw blurRad="38100" dist="38100" dir="2700000" algn="tl">
                    <a:srgbClr val="C0C0C0"/>
                  </a:outerShdw>
                </a:effectLst>
                <a:latin typeface="Times New Roman" pitchFamily="18" charset="0"/>
                <a:ea typeface="宋体" pitchFamily="2" charset="-122"/>
              </a:rPr>
              <a:t>Set Similarity Join on Probabilistic Data</a:t>
            </a:r>
            <a:endParaRPr lang="en-US" altLang="zh-CN" sz="4800" dirty="0">
              <a:effectLst>
                <a:outerShdw blurRad="38100" dist="38100" dir="2700000" algn="tl">
                  <a:srgbClr val="C0C0C0"/>
                </a:outerShdw>
              </a:effectLst>
              <a:latin typeface="Times New Roman" pitchFamily="18" charset="0"/>
              <a:ea typeface="宋体" pitchFamily="2" charset="-122"/>
            </a:endParaRPr>
          </a:p>
        </p:txBody>
      </p:sp>
      <p:sp>
        <p:nvSpPr>
          <p:cNvPr id="36867" name="Rectangle 3"/>
          <p:cNvSpPr>
            <a:spLocks noGrp="1" noChangeArrowheads="1"/>
          </p:cNvSpPr>
          <p:nvPr>
            <p:ph type="subTitle" idx="1"/>
          </p:nvPr>
        </p:nvSpPr>
        <p:spPr>
          <a:xfrm>
            <a:off x="1981200" y="4038600"/>
            <a:ext cx="6553200" cy="1752600"/>
          </a:xfrm>
        </p:spPr>
        <p:txBody>
          <a:bodyPr/>
          <a:lstStyle/>
          <a:p>
            <a:pPr eaLnBrk="1" hangingPunct="1">
              <a:lnSpc>
                <a:spcPct val="80000"/>
              </a:lnSpc>
            </a:pPr>
            <a:r>
              <a:rPr lang="en-US" altLang="zh-CN" sz="2200" i="1" dirty="0" smtClean="0">
                <a:latin typeface="Times New Roman" pitchFamily="18" charset="0"/>
                <a:ea typeface="宋体" pitchFamily="2" charset="-122"/>
              </a:rPr>
              <a:t>Very Large Data Bases </a:t>
            </a:r>
            <a:r>
              <a:rPr lang="en-US" altLang="zh-CN" sz="2200" dirty="0" smtClean="0">
                <a:latin typeface="Times New Roman" pitchFamily="18" charset="0"/>
                <a:ea typeface="宋体" pitchFamily="2" charset="-122"/>
              </a:rPr>
              <a:t>(VLDB), 2010</a:t>
            </a:r>
          </a:p>
        </p:txBody>
      </p:sp>
      <p:sp>
        <p:nvSpPr>
          <p:cNvPr id="36868" name="Rectangle 3"/>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105727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pPr>
              <a:defRPr/>
            </a:pPr>
            <a:fld id="{32EFDFC5-4BC0-46A4-9083-B25B3526A39F}" type="slidenum">
              <a:rPr lang="en-US" altLang="en-US"/>
              <a:pPr>
                <a:defRPr/>
              </a:pPr>
              <a:t>31</a:t>
            </a:fld>
            <a:endParaRPr lang="en-US" altLang="en-US" dirty="0"/>
          </a:p>
        </p:txBody>
      </p:sp>
      <p:sp>
        <p:nvSpPr>
          <p:cNvPr id="7172"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Motivation Example – Data Integration</a:t>
            </a:r>
          </a:p>
        </p:txBody>
      </p:sp>
      <p:sp>
        <p:nvSpPr>
          <p:cNvPr id="9224" name="Text Box 8"/>
          <p:cNvSpPr txBox="1">
            <a:spLocks noChangeArrowheads="1"/>
          </p:cNvSpPr>
          <p:nvPr/>
        </p:nvSpPr>
        <p:spPr bwMode="auto">
          <a:xfrm rot="5400000">
            <a:off x="3108325" y="4054475"/>
            <a:ext cx="488950" cy="457200"/>
          </a:xfrm>
          <a:prstGeom prst="rect">
            <a:avLst/>
          </a:prstGeom>
          <a:noFill/>
          <a:ln w="9525">
            <a:noFill/>
            <a:miter lim="800000"/>
            <a:headEnd/>
            <a:tailEnd/>
          </a:ln>
        </p:spPr>
        <p:txBody>
          <a:bodyPr wrap="none">
            <a:spAutoFit/>
          </a:bodyPr>
          <a:lstStyle/>
          <a:p>
            <a:r>
              <a:rPr lang="en-US" altLang="zh-CN" sz="2400" b="1">
                <a:solidFill>
                  <a:srgbClr val="660033"/>
                </a:solidFill>
                <a:ea typeface="宋体" pitchFamily="2" charset="-122"/>
              </a:rPr>
              <a:t>…</a:t>
            </a:r>
          </a:p>
        </p:txBody>
      </p:sp>
      <p:sp>
        <p:nvSpPr>
          <p:cNvPr id="9231" name="Text Box 15"/>
          <p:cNvSpPr txBox="1">
            <a:spLocks noChangeArrowheads="1"/>
          </p:cNvSpPr>
          <p:nvPr/>
        </p:nvSpPr>
        <p:spPr bwMode="auto">
          <a:xfrm rot="5400000">
            <a:off x="2041525" y="4054475"/>
            <a:ext cx="488950" cy="457200"/>
          </a:xfrm>
          <a:prstGeom prst="rect">
            <a:avLst/>
          </a:prstGeom>
          <a:noFill/>
          <a:ln w="9525">
            <a:noFill/>
            <a:miter lim="800000"/>
            <a:headEnd/>
            <a:tailEnd/>
          </a:ln>
        </p:spPr>
        <p:txBody>
          <a:bodyPr wrap="none">
            <a:spAutoFit/>
          </a:bodyPr>
          <a:lstStyle/>
          <a:p>
            <a:r>
              <a:rPr lang="en-US" altLang="zh-CN" sz="2400" b="1">
                <a:solidFill>
                  <a:srgbClr val="660033"/>
                </a:solidFill>
                <a:ea typeface="宋体" pitchFamily="2" charset="-122"/>
              </a:rPr>
              <a:t>…</a:t>
            </a:r>
          </a:p>
        </p:txBody>
      </p:sp>
      <p:grpSp>
        <p:nvGrpSpPr>
          <p:cNvPr id="2" name="Group 43"/>
          <p:cNvGrpSpPr>
            <a:grpSpLocks/>
          </p:cNvGrpSpPr>
          <p:nvPr/>
        </p:nvGrpSpPr>
        <p:grpSpPr bwMode="auto">
          <a:xfrm>
            <a:off x="1447800" y="4648200"/>
            <a:ext cx="1447800" cy="1219200"/>
            <a:chOff x="480" y="2928"/>
            <a:chExt cx="1104" cy="912"/>
          </a:xfrm>
        </p:grpSpPr>
        <p:sp>
          <p:nvSpPr>
            <p:cNvPr id="7204" name="AutoShape 40"/>
            <p:cNvSpPr>
              <a:spLocks noChangeArrowheads="1"/>
            </p:cNvSpPr>
            <p:nvPr/>
          </p:nvSpPr>
          <p:spPr bwMode="auto">
            <a:xfrm>
              <a:off x="480" y="2928"/>
              <a:ext cx="1104" cy="912"/>
            </a:xfrm>
            <a:prstGeom prst="flowChartAlternateProcess">
              <a:avLst/>
            </a:prstGeom>
            <a:solidFill>
              <a:srgbClr val="0000FF">
                <a:alpha val="10196"/>
              </a:srgbClr>
            </a:solidFill>
            <a:ln w="28575">
              <a:solidFill>
                <a:srgbClr val="0000FF"/>
              </a:solidFill>
              <a:miter lim="800000"/>
              <a:headEnd/>
              <a:tailEnd/>
            </a:ln>
          </p:spPr>
          <p:txBody>
            <a:bodyPr wrap="none" anchor="ctr"/>
            <a:lstStyle/>
            <a:p>
              <a:endParaRPr lang="zh-CN" altLang="en-US">
                <a:ea typeface="宋体" pitchFamily="2" charset="-122"/>
              </a:endParaRPr>
            </a:p>
          </p:txBody>
        </p:sp>
        <p:pic>
          <p:nvPicPr>
            <p:cNvPr id="7205" name="Picture 12" descr="MP900424389[1]"/>
            <p:cNvPicPr>
              <a:picLocks noChangeAspect="1" noChangeArrowheads="1"/>
            </p:cNvPicPr>
            <p:nvPr/>
          </p:nvPicPr>
          <p:blipFill>
            <a:blip r:embed="rId2" cstate="print"/>
            <a:srcRect/>
            <a:stretch>
              <a:fillRect/>
            </a:stretch>
          </p:blipFill>
          <p:spPr bwMode="auto">
            <a:xfrm>
              <a:off x="632" y="3098"/>
              <a:ext cx="802" cy="555"/>
            </a:xfrm>
            <a:prstGeom prst="rect">
              <a:avLst/>
            </a:prstGeom>
            <a:noFill/>
            <a:ln w="9525">
              <a:noFill/>
              <a:miter lim="800000"/>
              <a:headEnd/>
              <a:tailEnd/>
            </a:ln>
          </p:spPr>
        </p:pic>
      </p:grpSp>
      <p:grpSp>
        <p:nvGrpSpPr>
          <p:cNvPr id="3" name="Group 42"/>
          <p:cNvGrpSpPr>
            <a:grpSpLocks/>
          </p:cNvGrpSpPr>
          <p:nvPr/>
        </p:nvGrpSpPr>
        <p:grpSpPr bwMode="auto">
          <a:xfrm>
            <a:off x="1447800" y="2514600"/>
            <a:ext cx="1447800" cy="1219200"/>
            <a:chOff x="480" y="1584"/>
            <a:chExt cx="1104" cy="960"/>
          </a:xfrm>
        </p:grpSpPr>
        <p:sp>
          <p:nvSpPr>
            <p:cNvPr id="7202" name="AutoShape 39"/>
            <p:cNvSpPr>
              <a:spLocks noChangeArrowheads="1"/>
            </p:cNvSpPr>
            <p:nvPr/>
          </p:nvSpPr>
          <p:spPr bwMode="auto">
            <a:xfrm>
              <a:off x="480" y="1584"/>
              <a:ext cx="1104" cy="960"/>
            </a:xfrm>
            <a:prstGeom prst="flowChartAlternateProcess">
              <a:avLst/>
            </a:prstGeom>
            <a:solidFill>
              <a:srgbClr val="FF6600">
                <a:alpha val="10196"/>
              </a:srgbClr>
            </a:solidFill>
            <a:ln w="28575">
              <a:solidFill>
                <a:srgbClr val="FF6600"/>
              </a:solidFill>
              <a:miter lim="800000"/>
              <a:headEnd/>
              <a:tailEnd/>
            </a:ln>
          </p:spPr>
          <p:txBody>
            <a:bodyPr wrap="none" anchor="ctr"/>
            <a:lstStyle/>
            <a:p>
              <a:endParaRPr lang="zh-CN" altLang="en-US">
                <a:ea typeface="宋体" pitchFamily="2" charset="-122"/>
              </a:endParaRPr>
            </a:p>
          </p:txBody>
        </p:sp>
        <p:pic>
          <p:nvPicPr>
            <p:cNvPr id="7203" name="Picture 24" descr="MC900383280[1]"/>
            <p:cNvPicPr>
              <a:picLocks noChangeAspect="1" noChangeArrowheads="1"/>
            </p:cNvPicPr>
            <p:nvPr/>
          </p:nvPicPr>
          <p:blipFill>
            <a:blip r:embed="rId3" cstate="print"/>
            <a:srcRect/>
            <a:stretch>
              <a:fillRect/>
            </a:stretch>
          </p:blipFill>
          <p:spPr bwMode="auto">
            <a:xfrm>
              <a:off x="720" y="1680"/>
              <a:ext cx="562" cy="768"/>
            </a:xfrm>
            <a:prstGeom prst="rect">
              <a:avLst/>
            </a:prstGeom>
            <a:noFill/>
            <a:ln w="9525">
              <a:noFill/>
              <a:miter lim="800000"/>
              <a:headEnd/>
              <a:tailEnd/>
            </a:ln>
          </p:spPr>
        </p:pic>
      </p:grpSp>
      <p:grpSp>
        <p:nvGrpSpPr>
          <p:cNvPr id="4" name="Group 41"/>
          <p:cNvGrpSpPr>
            <a:grpSpLocks/>
          </p:cNvGrpSpPr>
          <p:nvPr/>
        </p:nvGrpSpPr>
        <p:grpSpPr bwMode="auto">
          <a:xfrm>
            <a:off x="1447800" y="1066800"/>
            <a:ext cx="1447800" cy="1295400"/>
            <a:chOff x="480" y="576"/>
            <a:chExt cx="1104" cy="960"/>
          </a:xfrm>
        </p:grpSpPr>
        <p:sp>
          <p:nvSpPr>
            <p:cNvPr id="7197" name="AutoShape 38"/>
            <p:cNvSpPr>
              <a:spLocks noChangeArrowheads="1"/>
            </p:cNvSpPr>
            <p:nvPr/>
          </p:nvSpPr>
          <p:spPr bwMode="auto">
            <a:xfrm>
              <a:off x="480" y="576"/>
              <a:ext cx="1104" cy="960"/>
            </a:xfrm>
            <a:prstGeom prst="flowChartAlternateProcess">
              <a:avLst/>
            </a:prstGeom>
            <a:solidFill>
              <a:srgbClr val="FFCC00">
                <a:alpha val="10196"/>
              </a:srgbClr>
            </a:solidFill>
            <a:ln w="28575">
              <a:solidFill>
                <a:srgbClr val="FFCC00"/>
              </a:solidFill>
              <a:miter lim="800000"/>
              <a:headEnd/>
              <a:tailEnd/>
            </a:ln>
          </p:spPr>
          <p:txBody>
            <a:bodyPr wrap="none" anchor="ctr"/>
            <a:lstStyle/>
            <a:p>
              <a:endParaRPr lang="zh-CN" altLang="en-US">
                <a:ea typeface="宋体" pitchFamily="2" charset="-122"/>
              </a:endParaRPr>
            </a:p>
          </p:txBody>
        </p:sp>
        <p:pic>
          <p:nvPicPr>
            <p:cNvPr id="7198" name="Picture 33" descr="logo_acm_portal2"/>
            <p:cNvPicPr>
              <a:picLocks noChangeAspect="1" noChangeArrowheads="1"/>
            </p:cNvPicPr>
            <p:nvPr/>
          </p:nvPicPr>
          <p:blipFill>
            <a:blip r:embed="rId4" cstate="print"/>
            <a:srcRect/>
            <a:stretch>
              <a:fillRect/>
            </a:stretch>
          </p:blipFill>
          <p:spPr bwMode="auto">
            <a:xfrm>
              <a:off x="576" y="624"/>
              <a:ext cx="912" cy="188"/>
            </a:xfrm>
            <a:prstGeom prst="rect">
              <a:avLst/>
            </a:prstGeom>
            <a:noFill/>
            <a:ln w="9525">
              <a:noFill/>
              <a:miter lim="800000"/>
              <a:headEnd/>
              <a:tailEnd/>
            </a:ln>
          </p:spPr>
        </p:pic>
        <p:pic>
          <p:nvPicPr>
            <p:cNvPr id="7199" name="Picture 34" descr="dblp_Lo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6" y="1248"/>
              <a:ext cx="864" cy="261"/>
            </a:xfrm>
            <a:prstGeom prst="rect">
              <a:avLst/>
            </a:prstGeom>
            <a:noFill/>
            <a:ln w="9525">
              <a:noFill/>
              <a:miter lim="800000"/>
              <a:headEnd/>
              <a:tailEnd/>
            </a:ln>
          </p:spPr>
        </p:pic>
        <p:pic>
          <p:nvPicPr>
            <p:cNvPr id="7200" name="Picture 35" descr="logo_xplore"/>
            <p:cNvPicPr>
              <a:picLocks noChangeAspect="1" noChangeArrowheads="1"/>
            </p:cNvPicPr>
            <p:nvPr/>
          </p:nvPicPr>
          <p:blipFill>
            <a:blip r:embed="rId6" cstate="print"/>
            <a:srcRect/>
            <a:stretch>
              <a:fillRect/>
            </a:stretch>
          </p:blipFill>
          <p:spPr bwMode="auto">
            <a:xfrm>
              <a:off x="624" y="864"/>
              <a:ext cx="864" cy="169"/>
            </a:xfrm>
            <a:prstGeom prst="rect">
              <a:avLst/>
            </a:prstGeom>
            <a:noFill/>
            <a:ln w="9525">
              <a:noFill/>
              <a:miter lim="800000"/>
              <a:headEnd/>
              <a:tailEnd/>
            </a:ln>
          </p:spPr>
        </p:pic>
        <p:pic>
          <p:nvPicPr>
            <p:cNvPr id="7201" name="Picture 36" descr="CSxbeta"/>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4" y="1056"/>
              <a:ext cx="816" cy="141"/>
            </a:xfrm>
            <a:prstGeom prst="rect">
              <a:avLst/>
            </a:prstGeom>
            <a:noFill/>
            <a:ln w="9525">
              <a:noFill/>
              <a:miter lim="800000"/>
              <a:headEnd/>
              <a:tailEnd/>
            </a:ln>
          </p:spPr>
        </p:pic>
      </p:grpSp>
      <p:sp>
        <p:nvSpPr>
          <p:cNvPr id="9260" name="Line 44"/>
          <p:cNvSpPr>
            <a:spLocks noChangeShapeType="1"/>
          </p:cNvSpPr>
          <p:nvPr/>
        </p:nvSpPr>
        <p:spPr bwMode="auto">
          <a:xfrm>
            <a:off x="2895600" y="1676400"/>
            <a:ext cx="838200" cy="0"/>
          </a:xfrm>
          <a:prstGeom prst="line">
            <a:avLst/>
          </a:prstGeom>
          <a:noFill/>
          <a:ln w="28575">
            <a:solidFill>
              <a:srgbClr val="FFCC00"/>
            </a:solidFill>
            <a:round/>
            <a:headEnd/>
            <a:tailEnd/>
          </a:ln>
        </p:spPr>
        <p:txBody>
          <a:bodyPr/>
          <a:lstStyle/>
          <a:p>
            <a:endParaRPr lang="en-US"/>
          </a:p>
        </p:txBody>
      </p:sp>
      <p:sp>
        <p:nvSpPr>
          <p:cNvPr id="9261" name="Line 45"/>
          <p:cNvSpPr>
            <a:spLocks noChangeShapeType="1"/>
          </p:cNvSpPr>
          <p:nvPr/>
        </p:nvSpPr>
        <p:spPr bwMode="auto">
          <a:xfrm>
            <a:off x="2895600" y="3124200"/>
            <a:ext cx="2590800" cy="0"/>
          </a:xfrm>
          <a:prstGeom prst="line">
            <a:avLst/>
          </a:prstGeom>
          <a:noFill/>
          <a:ln w="28575">
            <a:solidFill>
              <a:srgbClr val="FF6600"/>
            </a:solidFill>
            <a:round/>
            <a:headEnd/>
            <a:tailEnd type="stealth" w="lg" len="lg"/>
          </a:ln>
        </p:spPr>
        <p:txBody>
          <a:bodyPr/>
          <a:lstStyle/>
          <a:p>
            <a:endParaRPr lang="en-US"/>
          </a:p>
        </p:txBody>
      </p:sp>
      <p:sp>
        <p:nvSpPr>
          <p:cNvPr id="9262" name="Line 46"/>
          <p:cNvSpPr>
            <a:spLocks noChangeShapeType="1"/>
          </p:cNvSpPr>
          <p:nvPr/>
        </p:nvSpPr>
        <p:spPr bwMode="auto">
          <a:xfrm>
            <a:off x="2895600" y="5334000"/>
            <a:ext cx="838200" cy="0"/>
          </a:xfrm>
          <a:prstGeom prst="line">
            <a:avLst/>
          </a:prstGeom>
          <a:noFill/>
          <a:ln w="28575">
            <a:solidFill>
              <a:srgbClr val="0000FF"/>
            </a:solidFill>
            <a:round/>
            <a:headEnd/>
            <a:tailEnd/>
          </a:ln>
        </p:spPr>
        <p:txBody>
          <a:bodyPr/>
          <a:lstStyle/>
          <a:p>
            <a:endParaRPr lang="en-US"/>
          </a:p>
        </p:txBody>
      </p:sp>
      <p:sp>
        <p:nvSpPr>
          <p:cNvPr id="9264" name="Line 48"/>
          <p:cNvSpPr>
            <a:spLocks noChangeShapeType="1"/>
          </p:cNvSpPr>
          <p:nvPr/>
        </p:nvSpPr>
        <p:spPr bwMode="auto">
          <a:xfrm>
            <a:off x="3733800" y="1676400"/>
            <a:ext cx="0" cy="1143000"/>
          </a:xfrm>
          <a:prstGeom prst="line">
            <a:avLst/>
          </a:prstGeom>
          <a:noFill/>
          <a:ln w="28575">
            <a:solidFill>
              <a:srgbClr val="FFCC00"/>
            </a:solidFill>
            <a:round/>
            <a:headEnd/>
            <a:tailEnd/>
          </a:ln>
        </p:spPr>
        <p:txBody>
          <a:bodyPr/>
          <a:lstStyle/>
          <a:p>
            <a:endParaRPr lang="en-US"/>
          </a:p>
        </p:txBody>
      </p:sp>
      <p:sp>
        <p:nvSpPr>
          <p:cNvPr id="9265" name="Line 49"/>
          <p:cNvSpPr>
            <a:spLocks noChangeShapeType="1"/>
          </p:cNvSpPr>
          <p:nvPr/>
        </p:nvSpPr>
        <p:spPr bwMode="auto">
          <a:xfrm>
            <a:off x="3733800" y="2819400"/>
            <a:ext cx="1752600" cy="0"/>
          </a:xfrm>
          <a:prstGeom prst="line">
            <a:avLst/>
          </a:prstGeom>
          <a:noFill/>
          <a:ln w="28575">
            <a:solidFill>
              <a:srgbClr val="FFCC00"/>
            </a:solidFill>
            <a:round/>
            <a:headEnd/>
            <a:tailEnd type="stealth" w="lg" len="lg"/>
          </a:ln>
        </p:spPr>
        <p:txBody>
          <a:bodyPr/>
          <a:lstStyle/>
          <a:p>
            <a:endParaRPr lang="en-US"/>
          </a:p>
        </p:txBody>
      </p:sp>
      <p:sp>
        <p:nvSpPr>
          <p:cNvPr id="9266" name="Line 50"/>
          <p:cNvSpPr>
            <a:spLocks noChangeShapeType="1"/>
          </p:cNvSpPr>
          <p:nvPr/>
        </p:nvSpPr>
        <p:spPr bwMode="auto">
          <a:xfrm flipV="1">
            <a:off x="3733800" y="3886200"/>
            <a:ext cx="0" cy="1447800"/>
          </a:xfrm>
          <a:prstGeom prst="line">
            <a:avLst/>
          </a:prstGeom>
          <a:noFill/>
          <a:ln w="28575">
            <a:solidFill>
              <a:srgbClr val="0000FF"/>
            </a:solidFill>
            <a:round/>
            <a:headEnd/>
            <a:tailEnd/>
          </a:ln>
        </p:spPr>
        <p:txBody>
          <a:bodyPr/>
          <a:lstStyle/>
          <a:p>
            <a:endParaRPr lang="en-US"/>
          </a:p>
        </p:txBody>
      </p:sp>
      <p:sp>
        <p:nvSpPr>
          <p:cNvPr id="9268" name="Line 52"/>
          <p:cNvSpPr>
            <a:spLocks noChangeShapeType="1"/>
          </p:cNvSpPr>
          <p:nvPr/>
        </p:nvSpPr>
        <p:spPr bwMode="auto">
          <a:xfrm>
            <a:off x="3733800" y="3886200"/>
            <a:ext cx="1752600" cy="0"/>
          </a:xfrm>
          <a:prstGeom prst="line">
            <a:avLst/>
          </a:prstGeom>
          <a:noFill/>
          <a:ln w="28575">
            <a:solidFill>
              <a:srgbClr val="0000FF"/>
            </a:solidFill>
            <a:round/>
            <a:headEnd/>
            <a:tailEnd type="stealth" w="lg" len="lg"/>
          </a:ln>
        </p:spPr>
        <p:txBody>
          <a:bodyPr/>
          <a:lstStyle/>
          <a:p>
            <a:endParaRPr lang="en-US"/>
          </a:p>
        </p:txBody>
      </p:sp>
      <p:grpSp>
        <p:nvGrpSpPr>
          <p:cNvPr id="5" name="Group 60"/>
          <p:cNvGrpSpPr>
            <a:grpSpLocks/>
          </p:cNvGrpSpPr>
          <p:nvPr/>
        </p:nvGrpSpPr>
        <p:grpSpPr bwMode="auto">
          <a:xfrm>
            <a:off x="5486400" y="2613025"/>
            <a:ext cx="1752600" cy="1752600"/>
            <a:chOff x="3888" y="1680"/>
            <a:chExt cx="1104" cy="1104"/>
          </a:xfrm>
        </p:grpSpPr>
        <p:sp>
          <p:nvSpPr>
            <p:cNvPr id="7195" name="AutoShape 54"/>
            <p:cNvSpPr>
              <a:spLocks noChangeArrowheads="1"/>
            </p:cNvSpPr>
            <p:nvPr/>
          </p:nvSpPr>
          <p:spPr bwMode="auto">
            <a:xfrm>
              <a:off x="3888" y="1680"/>
              <a:ext cx="1104" cy="912"/>
            </a:xfrm>
            <a:prstGeom prst="flowChartAlternateProcess">
              <a:avLst/>
            </a:prstGeom>
            <a:solidFill>
              <a:srgbClr val="000000">
                <a:alpha val="10196"/>
              </a:srgbClr>
            </a:solidFill>
            <a:ln w="28575">
              <a:solidFill>
                <a:srgbClr val="333333"/>
              </a:solidFill>
              <a:miter lim="800000"/>
              <a:headEnd/>
              <a:tailEnd/>
            </a:ln>
          </p:spPr>
          <p:txBody>
            <a:bodyPr wrap="none" anchor="ctr"/>
            <a:lstStyle/>
            <a:p>
              <a:endParaRPr lang="zh-CN" altLang="en-US">
                <a:ea typeface="宋体" pitchFamily="2" charset="-122"/>
              </a:endParaRPr>
            </a:p>
          </p:txBody>
        </p:sp>
        <p:pic>
          <p:nvPicPr>
            <p:cNvPr id="7196" name="Picture 56" descr="MC900435242[1]"/>
            <p:cNvPicPr>
              <a:picLocks noChangeAspect="1" noChangeArrowheads="1"/>
            </p:cNvPicPr>
            <p:nvPr/>
          </p:nvPicPr>
          <p:blipFill>
            <a:blip r:embed="rId8" cstate="print"/>
            <a:srcRect/>
            <a:stretch>
              <a:fillRect/>
            </a:stretch>
          </p:blipFill>
          <p:spPr bwMode="auto">
            <a:xfrm>
              <a:off x="4176" y="1776"/>
              <a:ext cx="510" cy="1008"/>
            </a:xfrm>
            <a:prstGeom prst="rect">
              <a:avLst/>
            </a:prstGeom>
            <a:noFill/>
            <a:ln w="9525">
              <a:noFill/>
              <a:miter lim="800000"/>
              <a:headEnd/>
              <a:tailEnd/>
            </a:ln>
          </p:spPr>
        </p:pic>
      </p:grpSp>
      <p:sp>
        <p:nvSpPr>
          <p:cNvPr id="9273" name="Text Box 57"/>
          <p:cNvSpPr txBox="1">
            <a:spLocks noChangeArrowheads="1"/>
          </p:cNvSpPr>
          <p:nvPr/>
        </p:nvSpPr>
        <p:spPr bwMode="auto">
          <a:xfrm rot="5400000">
            <a:off x="4327525" y="3368675"/>
            <a:ext cx="488950" cy="457200"/>
          </a:xfrm>
          <a:prstGeom prst="rect">
            <a:avLst/>
          </a:prstGeom>
          <a:noFill/>
          <a:ln w="9525">
            <a:noFill/>
            <a:miter lim="800000"/>
            <a:headEnd/>
            <a:tailEnd/>
          </a:ln>
        </p:spPr>
        <p:txBody>
          <a:bodyPr wrap="none">
            <a:spAutoFit/>
          </a:bodyPr>
          <a:lstStyle/>
          <a:p>
            <a:r>
              <a:rPr lang="en-US" altLang="zh-CN" sz="2400" b="1">
                <a:solidFill>
                  <a:srgbClr val="660033"/>
                </a:solidFill>
                <a:ea typeface="宋体" pitchFamily="2" charset="-122"/>
              </a:rPr>
              <a:t>…</a:t>
            </a:r>
          </a:p>
        </p:txBody>
      </p:sp>
      <p:sp>
        <p:nvSpPr>
          <p:cNvPr id="9274" name="Text Box 58"/>
          <p:cNvSpPr txBox="1">
            <a:spLocks noChangeArrowheads="1"/>
          </p:cNvSpPr>
          <p:nvPr/>
        </p:nvSpPr>
        <p:spPr bwMode="auto">
          <a:xfrm>
            <a:off x="0" y="2971800"/>
            <a:ext cx="1295400" cy="822325"/>
          </a:xfrm>
          <a:prstGeom prst="rect">
            <a:avLst/>
          </a:prstGeom>
          <a:noFill/>
          <a:ln w="9525">
            <a:noFill/>
            <a:miter lim="800000"/>
            <a:headEnd/>
            <a:tailEnd/>
          </a:ln>
        </p:spPr>
        <p:txBody>
          <a:bodyPr>
            <a:spAutoFit/>
          </a:bodyPr>
          <a:lstStyle/>
          <a:p>
            <a:pPr algn="ctr"/>
            <a:r>
              <a:rPr lang="en-US" altLang="zh-CN" sz="2400" b="1">
                <a:solidFill>
                  <a:srgbClr val="990099"/>
                </a:solidFill>
                <a:latin typeface="Times New Roman" pitchFamily="18" charset="0"/>
                <a:ea typeface="宋体" pitchFamily="2" charset="-122"/>
              </a:rPr>
              <a:t>data sources</a:t>
            </a:r>
          </a:p>
        </p:txBody>
      </p:sp>
      <p:sp>
        <p:nvSpPr>
          <p:cNvPr id="9275" name="Text Box 59"/>
          <p:cNvSpPr txBox="1">
            <a:spLocks noChangeArrowheads="1"/>
          </p:cNvSpPr>
          <p:nvPr/>
        </p:nvSpPr>
        <p:spPr bwMode="auto">
          <a:xfrm>
            <a:off x="7315200" y="2971800"/>
            <a:ext cx="1600200" cy="822325"/>
          </a:xfrm>
          <a:prstGeom prst="rect">
            <a:avLst/>
          </a:prstGeom>
          <a:noFill/>
          <a:ln w="9525">
            <a:noFill/>
            <a:miter lim="800000"/>
            <a:headEnd/>
            <a:tailEnd/>
          </a:ln>
        </p:spPr>
        <p:txBody>
          <a:bodyPr>
            <a:spAutoFit/>
          </a:bodyPr>
          <a:lstStyle/>
          <a:p>
            <a:pPr algn="ctr"/>
            <a:r>
              <a:rPr lang="en-US" altLang="zh-CN" sz="2400" b="1">
                <a:solidFill>
                  <a:srgbClr val="990099"/>
                </a:solidFill>
                <a:latin typeface="Times New Roman" pitchFamily="18" charset="0"/>
                <a:ea typeface="宋体" pitchFamily="2" charset="-122"/>
              </a:rPr>
              <a:t>integrated database</a:t>
            </a:r>
          </a:p>
        </p:txBody>
      </p:sp>
      <p:pic>
        <p:nvPicPr>
          <p:cNvPr id="9277" name="Picture 61" descr="MC900434796[1]"/>
          <p:cNvPicPr>
            <a:picLocks noChangeAspect="1" noChangeArrowheads="1"/>
          </p:cNvPicPr>
          <p:nvPr/>
        </p:nvPicPr>
        <p:blipFill>
          <a:blip r:embed="rId9" cstate="print"/>
          <a:srcRect/>
          <a:stretch>
            <a:fillRect/>
          </a:stretch>
        </p:blipFill>
        <p:spPr bwMode="auto">
          <a:xfrm>
            <a:off x="2667000" y="1371600"/>
            <a:ext cx="685800" cy="685800"/>
          </a:xfrm>
          <a:prstGeom prst="rect">
            <a:avLst/>
          </a:prstGeom>
          <a:noFill/>
          <a:ln w="9525">
            <a:noFill/>
            <a:miter lim="800000"/>
            <a:headEnd/>
            <a:tailEnd/>
          </a:ln>
        </p:spPr>
      </p:pic>
      <p:pic>
        <p:nvPicPr>
          <p:cNvPr id="9278" name="Picture 62" descr="MC900431497[1]"/>
          <p:cNvPicPr>
            <a:picLocks noChangeAspect="1" noChangeArrowheads="1"/>
          </p:cNvPicPr>
          <p:nvPr/>
        </p:nvPicPr>
        <p:blipFill>
          <a:blip r:embed="rId10" cstate="print"/>
          <a:srcRect/>
          <a:stretch>
            <a:fillRect/>
          </a:stretch>
        </p:blipFill>
        <p:spPr bwMode="auto">
          <a:xfrm>
            <a:off x="2667000" y="2819400"/>
            <a:ext cx="585788" cy="568325"/>
          </a:xfrm>
          <a:prstGeom prst="rect">
            <a:avLst/>
          </a:prstGeom>
          <a:noFill/>
          <a:ln w="9525">
            <a:noFill/>
            <a:miter lim="800000"/>
            <a:headEnd/>
            <a:tailEnd/>
          </a:ln>
        </p:spPr>
      </p:pic>
      <p:pic>
        <p:nvPicPr>
          <p:cNvPr id="9279" name="Picture 63" descr="MC900432636[1]"/>
          <p:cNvPicPr>
            <a:picLocks noChangeAspect="1" noChangeArrowheads="1"/>
          </p:cNvPicPr>
          <p:nvPr/>
        </p:nvPicPr>
        <p:blipFill>
          <a:blip r:embed="rId11" cstate="print"/>
          <a:srcRect/>
          <a:stretch>
            <a:fillRect/>
          </a:stretch>
        </p:blipFill>
        <p:spPr bwMode="auto">
          <a:xfrm>
            <a:off x="2667000" y="4953000"/>
            <a:ext cx="579438" cy="609600"/>
          </a:xfrm>
          <a:prstGeom prst="rect">
            <a:avLst/>
          </a:prstGeom>
          <a:noFill/>
          <a:ln w="9525">
            <a:noFill/>
            <a:miter lim="800000"/>
            <a:headEnd/>
            <a:tailEnd/>
          </a:ln>
        </p:spPr>
      </p:pic>
      <p:sp>
        <p:nvSpPr>
          <p:cNvPr id="9280" name="Text Box 64"/>
          <p:cNvSpPr txBox="1">
            <a:spLocks noChangeArrowheads="1"/>
          </p:cNvSpPr>
          <p:nvPr/>
        </p:nvSpPr>
        <p:spPr bwMode="auto">
          <a:xfrm>
            <a:off x="3733800" y="4038600"/>
            <a:ext cx="1676400" cy="822325"/>
          </a:xfrm>
          <a:prstGeom prst="rect">
            <a:avLst/>
          </a:prstGeom>
          <a:noFill/>
          <a:ln w="9525">
            <a:noFill/>
            <a:miter lim="800000"/>
            <a:headEnd/>
            <a:tailEnd/>
          </a:ln>
        </p:spPr>
        <p:txBody>
          <a:bodyPr>
            <a:spAutoFit/>
          </a:bodyPr>
          <a:lstStyle/>
          <a:p>
            <a:pPr algn="ctr"/>
            <a:r>
              <a:rPr lang="en-US" altLang="zh-CN" sz="2400" b="1">
                <a:solidFill>
                  <a:srgbClr val="990099"/>
                </a:solidFill>
                <a:latin typeface="Times New Roman" pitchFamily="18" charset="0"/>
                <a:ea typeface="宋体" pitchFamily="2" charset="-122"/>
              </a:rPr>
              <a:t>data integration</a:t>
            </a:r>
          </a:p>
        </p:txBody>
      </p:sp>
      <p:sp>
        <p:nvSpPr>
          <p:cNvPr id="37" name="Cloud Callout 36"/>
          <p:cNvSpPr/>
          <p:nvPr/>
        </p:nvSpPr>
        <p:spPr>
          <a:xfrm>
            <a:off x="4495800" y="1219200"/>
            <a:ext cx="3429000" cy="1066800"/>
          </a:xfrm>
          <a:prstGeom prst="cloudCallout">
            <a:avLst>
              <a:gd name="adj1" fmla="val -47024"/>
              <a:gd name="adj2" fmla="val 94891"/>
            </a:avLst>
          </a:prstGeom>
          <a:gradFill flip="none" rotWithShape="1">
            <a:gsLst>
              <a:gs pos="0">
                <a:srgbClr val="D3D8D2"/>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zh-CN" sz="2200">
                <a:solidFill>
                  <a:srgbClr val="2C6123"/>
                </a:solidFill>
                <a:latin typeface="Times New Roman" pitchFamily="18" charset="0"/>
                <a:ea typeface="宋体" pitchFamily="2" charset="-122"/>
                <a:cs typeface="Times New Roman" pitchFamily="18" charset="0"/>
              </a:rPr>
              <a:t>find and merge similar documents </a:t>
            </a:r>
            <a:r>
              <a:rPr lang="en-US" altLang="zh-CN" sz="2200">
                <a:solidFill>
                  <a:srgbClr val="2C6123"/>
                </a:solidFill>
                <a:ea typeface="宋体" pitchFamily="2" charset="-122"/>
              </a:rPr>
              <a:t> </a:t>
            </a:r>
            <a:endParaRPr lang="zh-CN" altLang="en-US" sz="2200">
              <a:solidFill>
                <a:srgbClr val="2C6123"/>
              </a:solidFill>
              <a:ea typeface="宋体" pitchFamily="2" charset="-122"/>
            </a:endParaRPr>
          </a:p>
        </p:txBody>
      </p:sp>
      <p:sp>
        <p:nvSpPr>
          <p:cNvPr id="39" name="Rounded Rectangular Callout 38"/>
          <p:cNvSpPr/>
          <p:nvPr/>
        </p:nvSpPr>
        <p:spPr>
          <a:xfrm>
            <a:off x="5181600" y="4953000"/>
            <a:ext cx="3124200" cy="1143000"/>
          </a:xfrm>
          <a:prstGeom prst="wedgeRoundRectCallout">
            <a:avLst>
              <a:gd name="adj1" fmla="val -44088"/>
              <a:gd name="adj2" fmla="val -87500"/>
              <a:gd name="adj3" fmla="val 16667"/>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i="1" u="sng">
                <a:solidFill>
                  <a:srgbClr val="990099"/>
                </a:solidFill>
                <a:latin typeface="Times New Roman" pitchFamily="18" charset="0"/>
                <a:ea typeface="宋体" pitchFamily="2" charset="-122"/>
                <a:cs typeface="Times New Roman" pitchFamily="18" charset="0"/>
              </a:rPr>
              <a:t>set similarity join </a:t>
            </a:r>
            <a:r>
              <a:rPr lang="en-US" altLang="zh-CN" sz="2400">
                <a:solidFill>
                  <a:srgbClr val="990099"/>
                </a:solidFill>
                <a:latin typeface="Times New Roman" pitchFamily="18" charset="0"/>
                <a:ea typeface="宋体" pitchFamily="2" charset="-122"/>
                <a:cs typeface="Times New Roman" pitchFamily="18" charset="0"/>
              </a:rPr>
              <a:t>on documents from different data sources</a:t>
            </a:r>
            <a:endParaRPr lang="zh-CN" altLang="en-US" sz="2400">
              <a:solidFill>
                <a:srgbClr val="990099"/>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31"/>
                                        </p:tgtEl>
                                        <p:attrNameLst>
                                          <p:attrName>style.visibility</p:attrName>
                                        </p:attrNameLst>
                                      </p:cBhvr>
                                      <p:to>
                                        <p:strVal val="visible"/>
                                      </p:to>
                                    </p:set>
                                    <p:animEffect transition="in" filter="fade">
                                      <p:cBhvr>
                                        <p:cTn id="7" dur="500"/>
                                        <p:tgtEl>
                                          <p:spTgt spid="923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74"/>
                                        </p:tgtEl>
                                        <p:attrNameLst>
                                          <p:attrName>style.visibility</p:attrName>
                                        </p:attrNameLst>
                                      </p:cBhvr>
                                      <p:to>
                                        <p:strVal val="visible"/>
                                      </p:to>
                                    </p:set>
                                    <p:animEffect transition="in" filter="fade">
                                      <p:cBhvr>
                                        <p:cTn id="19" dur="500"/>
                                        <p:tgtEl>
                                          <p:spTgt spid="9274"/>
                                        </p:tgtEl>
                                      </p:cBhvr>
                                    </p:animEffect>
                                  </p:childTnLst>
                                </p:cTn>
                              </p:par>
                              <p:par>
                                <p:cTn id="20" presetID="9" presetClass="entr" presetSubtype="0" fill="hold" nodeType="withEffect">
                                  <p:stCondLst>
                                    <p:cond delay="0"/>
                                  </p:stCondLst>
                                  <p:childTnLst>
                                    <p:set>
                                      <p:cBhvr>
                                        <p:cTn id="21" dur="1" fill="hold">
                                          <p:stCondLst>
                                            <p:cond delay="0"/>
                                          </p:stCondLst>
                                        </p:cTn>
                                        <p:tgtEl>
                                          <p:spTgt spid="9277"/>
                                        </p:tgtEl>
                                        <p:attrNameLst>
                                          <p:attrName>style.visibility</p:attrName>
                                        </p:attrNameLst>
                                      </p:cBhvr>
                                      <p:to>
                                        <p:strVal val="visible"/>
                                      </p:to>
                                    </p:set>
                                    <p:animEffect transition="in" filter="dissolve">
                                      <p:cBhvr>
                                        <p:cTn id="22" dur="500"/>
                                        <p:tgtEl>
                                          <p:spTgt spid="9277"/>
                                        </p:tgtEl>
                                      </p:cBhvr>
                                    </p:animEffect>
                                  </p:childTnLst>
                                </p:cTn>
                              </p:par>
                              <p:par>
                                <p:cTn id="23" presetID="9" presetClass="entr" presetSubtype="0" fill="hold" nodeType="withEffect">
                                  <p:stCondLst>
                                    <p:cond delay="0"/>
                                  </p:stCondLst>
                                  <p:childTnLst>
                                    <p:set>
                                      <p:cBhvr>
                                        <p:cTn id="24" dur="1" fill="hold">
                                          <p:stCondLst>
                                            <p:cond delay="0"/>
                                          </p:stCondLst>
                                        </p:cTn>
                                        <p:tgtEl>
                                          <p:spTgt spid="9278"/>
                                        </p:tgtEl>
                                        <p:attrNameLst>
                                          <p:attrName>style.visibility</p:attrName>
                                        </p:attrNameLst>
                                      </p:cBhvr>
                                      <p:to>
                                        <p:strVal val="visible"/>
                                      </p:to>
                                    </p:set>
                                    <p:animEffect transition="in" filter="dissolve">
                                      <p:cBhvr>
                                        <p:cTn id="25" dur="500"/>
                                        <p:tgtEl>
                                          <p:spTgt spid="9278"/>
                                        </p:tgtEl>
                                      </p:cBhvr>
                                    </p:animEffect>
                                  </p:childTnLst>
                                </p:cTn>
                              </p:par>
                              <p:par>
                                <p:cTn id="26" presetID="9" presetClass="entr" presetSubtype="0" fill="hold" nodeType="withEffect">
                                  <p:stCondLst>
                                    <p:cond delay="0"/>
                                  </p:stCondLst>
                                  <p:childTnLst>
                                    <p:set>
                                      <p:cBhvr>
                                        <p:cTn id="27" dur="1" fill="hold">
                                          <p:stCondLst>
                                            <p:cond delay="0"/>
                                          </p:stCondLst>
                                        </p:cTn>
                                        <p:tgtEl>
                                          <p:spTgt spid="9279"/>
                                        </p:tgtEl>
                                        <p:attrNameLst>
                                          <p:attrName>style.visibility</p:attrName>
                                        </p:attrNameLst>
                                      </p:cBhvr>
                                      <p:to>
                                        <p:strVal val="visible"/>
                                      </p:to>
                                    </p:set>
                                    <p:animEffect transition="in" filter="dissolve">
                                      <p:cBhvr>
                                        <p:cTn id="28" dur="500"/>
                                        <p:tgtEl>
                                          <p:spTgt spid="92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260"/>
                                        </p:tgtEl>
                                        <p:attrNameLst>
                                          <p:attrName>style.visibility</p:attrName>
                                        </p:attrNameLst>
                                      </p:cBhvr>
                                      <p:to>
                                        <p:strVal val="visible"/>
                                      </p:to>
                                    </p:set>
                                    <p:animEffect transition="in" filter="fade">
                                      <p:cBhvr>
                                        <p:cTn id="33" dur="500"/>
                                        <p:tgtEl>
                                          <p:spTgt spid="92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264"/>
                                        </p:tgtEl>
                                        <p:attrNameLst>
                                          <p:attrName>style.visibility</p:attrName>
                                        </p:attrNameLst>
                                      </p:cBhvr>
                                      <p:to>
                                        <p:strVal val="visible"/>
                                      </p:to>
                                    </p:set>
                                    <p:animEffect transition="in" filter="fade">
                                      <p:cBhvr>
                                        <p:cTn id="36" dur="500"/>
                                        <p:tgtEl>
                                          <p:spTgt spid="92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65"/>
                                        </p:tgtEl>
                                        <p:attrNameLst>
                                          <p:attrName>style.visibility</p:attrName>
                                        </p:attrNameLst>
                                      </p:cBhvr>
                                      <p:to>
                                        <p:strVal val="visible"/>
                                      </p:to>
                                    </p:set>
                                    <p:animEffect transition="in" filter="fade">
                                      <p:cBhvr>
                                        <p:cTn id="39" dur="500"/>
                                        <p:tgtEl>
                                          <p:spTgt spid="92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61"/>
                                        </p:tgtEl>
                                        <p:attrNameLst>
                                          <p:attrName>style.visibility</p:attrName>
                                        </p:attrNameLst>
                                      </p:cBhvr>
                                      <p:to>
                                        <p:strVal val="visible"/>
                                      </p:to>
                                    </p:set>
                                    <p:animEffect transition="in" filter="fade">
                                      <p:cBhvr>
                                        <p:cTn id="42" dur="500"/>
                                        <p:tgtEl>
                                          <p:spTgt spid="92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68"/>
                                        </p:tgtEl>
                                        <p:attrNameLst>
                                          <p:attrName>style.visibility</p:attrName>
                                        </p:attrNameLst>
                                      </p:cBhvr>
                                      <p:to>
                                        <p:strVal val="visible"/>
                                      </p:to>
                                    </p:set>
                                    <p:animEffect transition="in" filter="fade">
                                      <p:cBhvr>
                                        <p:cTn id="45" dur="500"/>
                                        <p:tgtEl>
                                          <p:spTgt spid="926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266"/>
                                        </p:tgtEl>
                                        <p:attrNameLst>
                                          <p:attrName>style.visibility</p:attrName>
                                        </p:attrNameLst>
                                      </p:cBhvr>
                                      <p:to>
                                        <p:strVal val="visible"/>
                                      </p:to>
                                    </p:set>
                                    <p:animEffect transition="in" filter="fade">
                                      <p:cBhvr>
                                        <p:cTn id="48" dur="500"/>
                                        <p:tgtEl>
                                          <p:spTgt spid="926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262"/>
                                        </p:tgtEl>
                                        <p:attrNameLst>
                                          <p:attrName>style.visibility</p:attrName>
                                        </p:attrNameLst>
                                      </p:cBhvr>
                                      <p:to>
                                        <p:strVal val="visible"/>
                                      </p:to>
                                    </p:set>
                                    <p:animEffect transition="in" filter="fade">
                                      <p:cBhvr>
                                        <p:cTn id="51" dur="500"/>
                                        <p:tgtEl>
                                          <p:spTgt spid="92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273"/>
                                        </p:tgtEl>
                                        <p:attrNameLst>
                                          <p:attrName>style.visibility</p:attrName>
                                        </p:attrNameLst>
                                      </p:cBhvr>
                                      <p:to>
                                        <p:strVal val="visible"/>
                                      </p:to>
                                    </p:set>
                                    <p:animEffect transition="in" filter="fade">
                                      <p:cBhvr>
                                        <p:cTn id="54" dur="500"/>
                                        <p:tgtEl>
                                          <p:spTgt spid="9273"/>
                                        </p:tgtEl>
                                      </p:cBhvr>
                                    </p:animEffect>
                                  </p:childTnLst>
                                </p:cTn>
                              </p:par>
                              <p:par>
                                <p:cTn id="55" presetID="10" presetClass="entr" presetSubtype="0" fill="hold" nodeType="withEffect">
                                  <p:stCondLst>
                                    <p:cond delay="0"/>
                                  </p:stCondLst>
                                  <p:childTnLst>
                                    <p:set>
                                      <p:cBhvr>
                                        <p:cTn id="56" dur="1" fill="hold">
                                          <p:stCondLst>
                                            <p:cond delay="0"/>
                                          </p:stCondLst>
                                        </p:cTn>
                                        <p:tgtEl>
                                          <p:spTgt spid="9224"/>
                                        </p:tgtEl>
                                        <p:attrNameLst>
                                          <p:attrName>style.visibility</p:attrName>
                                        </p:attrNameLst>
                                      </p:cBhvr>
                                      <p:to>
                                        <p:strVal val="visible"/>
                                      </p:to>
                                    </p:set>
                                    <p:animEffect transition="in" filter="fade">
                                      <p:cBhvr>
                                        <p:cTn id="57" dur="500"/>
                                        <p:tgtEl>
                                          <p:spTgt spid="92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280"/>
                                        </p:tgtEl>
                                        <p:attrNameLst>
                                          <p:attrName>style.visibility</p:attrName>
                                        </p:attrNameLst>
                                      </p:cBhvr>
                                      <p:to>
                                        <p:strVal val="visible"/>
                                      </p:to>
                                    </p:set>
                                    <p:animEffect transition="in" filter="fade">
                                      <p:cBhvr>
                                        <p:cTn id="60" dur="500"/>
                                        <p:tgtEl>
                                          <p:spTgt spid="9280"/>
                                        </p:tgtEl>
                                      </p:cBhvr>
                                    </p:animEffect>
                                  </p:childTnLst>
                                </p:cTn>
                              </p:par>
                            </p:childTnLst>
                          </p:cTn>
                        </p:par>
                        <p:par>
                          <p:cTn id="61" fill="hold">
                            <p:stCondLst>
                              <p:cond delay="500"/>
                            </p:stCondLst>
                            <p:childTnLst>
                              <p:par>
                                <p:cTn id="62" presetID="9" presetClass="entr" presetSubtype="0"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dissolve">
                                      <p:cBhvr>
                                        <p:cTn id="64" dur="500"/>
                                        <p:tgtEl>
                                          <p:spTgt spid="5"/>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92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p:bldP spid="9260" grpId="0" animBg="1"/>
      <p:bldP spid="9261" grpId="0" animBg="1"/>
      <p:bldP spid="9262" grpId="0" animBg="1"/>
      <p:bldP spid="9264" grpId="0" animBg="1"/>
      <p:bldP spid="9265" grpId="0" animBg="1"/>
      <p:bldP spid="9266" grpId="0" animBg="1"/>
      <p:bldP spid="9268" grpId="0" animBg="1"/>
      <p:bldP spid="9273" grpId="0"/>
      <p:bldP spid="9274" grpId="0"/>
      <p:bldP spid="9275" grpId="0"/>
      <p:bldP spid="9280" grpId="0"/>
      <p:bldP spid="37"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pPr>
              <a:defRPr/>
            </a:pPr>
            <a:fld id="{39E42AD0-73D6-449E-91FE-288210132A22}" type="slidenum">
              <a:rPr lang="en-US" altLang="en-US"/>
              <a:pPr>
                <a:defRPr/>
              </a:pPr>
              <a:t>32</a:t>
            </a:fld>
            <a:endParaRPr lang="en-US" altLang="en-US"/>
          </a:p>
        </p:txBody>
      </p:sp>
      <p:sp>
        <p:nvSpPr>
          <p:cNvPr id="12335" name="Rectangle 47"/>
          <p:cNvSpPr>
            <a:spLocks noChangeArrowheads="1"/>
          </p:cNvSpPr>
          <p:nvPr/>
        </p:nvSpPr>
        <p:spPr bwMode="auto">
          <a:xfrm>
            <a:off x="4343400" y="1371600"/>
            <a:ext cx="2362200" cy="3962400"/>
          </a:xfrm>
          <a:prstGeom prst="rect">
            <a:avLst/>
          </a:prstGeom>
          <a:solidFill>
            <a:srgbClr val="FF00FF">
              <a:alpha val="3922"/>
            </a:srgbClr>
          </a:solidFill>
          <a:ln w="28575">
            <a:solidFill>
              <a:srgbClr val="FF00FF"/>
            </a:solidFill>
            <a:prstDash val="dash"/>
            <a:miter lim="800000"/>
            <a:headEnd/>
            <a:tailEnd/>
          </a:ln>
        </p:spPr>
        <p:txBody>
          <a:bodyPr wrap="none" anchor="ctr"/>
          <a:lstStyle/>
          <a:p>
            <a:endParaRPr lang="zh-CN" altLang="en-US">
              <a:ea typeface="宋体" pitchFamily="2" charset="-122"/>
            </a:endParaRPr>
          </a:p>
        </p:txBody>
      </p:sp>
      <p:sp>
        <p:nvSpPr>
          <p:cNvPr id="8197"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Motivation Example – Set-Level Probabilistic Sets</a:t>
            </a:r>
          </a:p>
        </p:txBody>
      </p:sp>
      <p:sp>
        <p:nvSpPr>
          <p:cNvPr id="12304" name="AutoShape 16"/>
          <p:cNvSpPr>
            <a:spLocks noChangeArrowheads="1"/>
          </p:cNvSpPr>
          <p:nvPr/>
        </p:nvSpPr>
        <p:spPr bwMode="auto">
          <a:xfrm rot="-2458505">
            <a:off x="3370263" y="2535238"/>
            <a:ext cx="1371600" cy="152400"/>
          </a:xfrm>
          <a:prstGeom prst="rightArrow">
            <a:avLst>
              <a:gd name="adj1" fmla="val 50000"/>
              <a:gd name="adj2" fmla="val 225000"/>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2305" name="AutoShape 17"/>
          <p:cNvSpPr>
            <a:spLocks noChangeArrowheads="1"/>
          </p:cNvSpPr>
          <p:nvPr/>
        </p:nvSpPr>
        <p:spPr bwMode="auto">
          <a:xfrm rot="-1225311">
            <a:off x="3500438" y="3059113"/>
            <a:ext cx="1071562" cy="142875"/>
          </a:xfrm>
          <a:prstGeom prst="rightArrow">
            <a:avLst>
              <a:gd name="adj1" fmla="val 50000"/>
              <a:gd name="adj2" fmla="val 187500"/>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2307" name="AutoShape 19"/>
          <p:cNvSpPr>
            <a:spLocks noChangeArrowheads="1"/>
          </p:cNvSpPr>
          <p:nvPr/>
        </p:nvSpPr>
        <p:spPr bwMode="auto">
          <a:xfrm rot="2439836">
            <a:off x="3343275" y="4214813"/>
            <a:ext cx="1371600" cy="152400"/>
          </a:xfrm>
          <a:prstGeom prst="rightArrow">
            <a:avLst>
              <a:gd name="adj1" fmla="val 50000"/>
              <a:gd name="adj2" fmla="val 225000"/>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grpSp>
        <p:nvGrpSpPr>
          <p:cNvPr id="2" name="Group 20"/>
          <p:cNvGrpSpPr>
            <a:grpSpLocks/>
          </p:cNvGrpSpPr>
          <p:nvPr/>
        </p:nvGrpSpPr>
        <p:grpSpPr bwMode="auto">
          <a:xfrm>
            <a:off x="304800" y="2743200"/>
            <a:ext cx="1447800" cy="1295400"/>
            <a:chOff x="480" y="576"/>
            <a:chExt cx="1104" cy="960"/>
          </a:xfrm>
        </p:grpSpPr>
        <p:sp>
          <p:nvSpPr>
            <p:cNvPr id="8227" name="AutoShape 21"/>
            <p:cNvSpPr>
              <a:spLocks noChangeArrowheads="1"/>
            </p:cNvSpPr>
            <p:nvPr/>
          </p:nvSpPr>
          <p:spPr bwMode="auto">
            <a:xfrm>
              <a:off x="480" y="576"/>
              <a:ext cx="1104" cy="960"/>
            </a:xfrm>
            <a:prstGeom prst="flowChartAlternateProcess">
              <a:avLst/>
            </a:prstGeom>
            <a:solidFill>
              <a:srgbClr val="FFF5C9"/>
            </a:solidFill>
            <a:ln w="28575">
              <a:solidFill>
                <a:srgbClr val="FFCC00"/>
              </a:solidFill>
              <a:miter lim="800000"/>
              <a:headEnd/>
              <a:tailEnd/>
            </a:ln>
          </p:spPr>
          <p:txBody>
            <a:bodyPr wrap="none" anchor="ctr"/>
            <a:lstStyle/>
            <a:p>
              <a:endParaRPr lang="zh-CN" altLang="en-US">
                <a:ea typeface="宋体" pitchFamily="2" charset="-122"/>
              </a:endParaRPr>
            </a:p>
          </p:txBody>
        </p:sp>
        <p:pic>
          <p:nvPicPr>
            <p:cNvPr id="8228" name="Picture 22" descr="logo_acm_portal2"/>
            <p:cNvPicPr>
              <a:picLocks noChangeAspect="1" noChangeArrowheads="1"/>
            </p:cNvPicPr>
            <p:nvPr/>
          </p:nvPicPr>
          <p:blipFill>
            <a:blip r:embed="rId2" cstate="print"/>
            <a:srcRect/>
            <a:stretch>
              <a:fillRect/>
            </a:stretch>
          </p:blipFill>
          <p:spPr bwMode="auto">
            <a:xfrm>
              <a:off x="576" y="624"/>
              <a:ext cx="912" cy="188"/>
            </a:xfrm>
            <a:prstGeom prst="rect">
              <a:avLst/>
            </a:prstGeom>
            <a:noFill/>
            <a:ln w="9525">
              <a:noFill/>
              <a:miter lim="800000"/>
              <a:headEnd/>
              <a:tailEnd/>
            </a:ln>
          </p:spPr>
        </p:pic>
        <p:pic>
          <p:nvPicPr>
            <p:cNvPr id="8229" name="Picture 23" descr="dblp_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6" y="1248"/>
              <a:ext cx="864" cy="261"/>
            </a:xfrm>
            <a:prstGeom prst="rect">
              <a:avLst/>
            </a:prstGeom>
            <a:noFill/>
            <a:ln w="9525">
              <a:noFill/>
              <a:miter lim="800000"/>
              <a:headEnd/>
              <a:tailEnd/>
            </a:ln>
          </p:spPr>
        </p:pic>
        <p:pic>
          <p:nvPicPr>
            <p:cNvPr id="8230" name="Picture 24" descr="logo_xplore"/>
            <p:cNvPicPr>
              <a:picLocks noChangeAspect="1" noChangeArrowheads="1"/>
            </p:cNvPicPr>
            <p:nvPr/>
          </p:nvPicPr>
          <p:blipFill>
            <a:blip r:embed="rId4" cstate="print"/>
            <a:srcRect/>
            <a:stretch>
              <a:fillRect/>
            </a:stretch>
          </p:blipFill>
          <p:spPr bwMode="auto">
            <a:xfrm>
              <a:off x="624" y="864"/>
              <a:ext cx="864" cy="169"/>
            </a:xfrm>
            <a:prstGeom prst="rect">
              <a:avLst/>
            </a:prstGeom>
            <a:noFill/>
            <a:ln w="9525">
              <a:noFill/>
              <a:miter lim="800000"/>
              <a:headEnd/>
              <a:tailEnd/>
            </a:ln>
          </p:spPr>
        </p:pic>
        <p:pic>
          <p:nvPicPr>
            <p:cNvPr id="8231" name="Picture 25" descr="CSxbet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4" y="1056"/>
              <a:ext cx="816" cy="141"/>
            </a:xfrm>
            <a:prstGeom prst="rect">
              <a:avLst/>
            </a:prstGeom>
            <a:noFill/>
            <a:ln w="9525">
              <a:noFill/>
              <a:miter lim="800000"/>
              <a:headEnd/>
              <a:tailEnd/>
            </a:ln>
          </p:spPr>
        </p:pic>
      </p:grpSp>
      <p:sp>
        <p:nvSpPr>
          <p:cNvPr id="12314" name="AutoShape 26"/>
          <p:cNvSpPr>
            <a:spLocks noChangeArrowheads="1"/>
          </p:cNvSpPr>
          <p:nvPr/>
        </p:nvSpPr>
        <p:spPr bwMode="auto">
          <a:xfrm>
            <a:off x="4724400" y="1828800"/>
            <a:ext cx="1066800" cy="609600"/>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b="1">
                <a:solidFill>
                  <a:srgbClr val="D60093"/>
                </a:solidFill>
                <a:latin typeface="Times New Roman" pitchFamily="18" charset="0"/>
                <a:ea typeface="宋体" pitchFamily="2" charset="-122"/>
              </a:rPr>
              <a:t>Doc 1</a:t>
            </a:r>
          </a:p>
        </p:txBody>
      </p:sp>
      <p:sp>
        <p:nvSpPr>
          <p:cNvPr id="12315" name="AutoShape 27"/>
          <p:cNvSpPr>
            <a:spLocks noChangeArrowheads="1"/>
          </p:cNvSpPr>
          <p:nvPr/>
        </p:nvSpPr>
        <p:spPr bwMode="auto">
          <a:xfrm>
            <a:off x="4724400" y="2667000"/>
            <a:ext cx="1066800" cy="609600"/>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b="1">
                <a:solidFill>
                  <a:srgbClr val="D60093"/>
                </a:solidFill>
                <a:latin typeface="Times New Roman" pitchFamily="18" charset="0"/>
                <a:ea typeface="宋体" pitchFamily="2" charset="-122"/>
              </a:rPr>
              <a:t>Doc 2</a:t>
            </a:r>
          </a:p>
        </p:txBody>
      </p:sp>
      <p:sp>
        <p:nvSpPr>
          <p:cNvPr id="12317" name="AutoShape 29"/>
          <p:cNvSpPr>
            <a:spLocks noChangeArrowheads="1"/>
          </p:cNvSpPr>
          <p:nvPr/>
        </p:nvSpPr>
        <p:spPr bwMode="auto">
          <a:xfrm>
            <a:off x="4724400" y="4419600"/>
            <a:ext cx="1066800" cy="609600"/>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b="1">
                <a:solidFill>
                  <a:srgbClr val="D60093"/>
                </a:solidFill>
                <a:latin typeface="Times New Roman" pitchFamily="18" charset="0"/>
                <a:ea typeface="宋体" pitchFamily="2" charset="-122"/>
              </a:rPr>
              <a:t>Doc </a:t>
            </a:r>
            <a:r>
              <a:rPr lang="en-US" altLang="zh-CN" b="1" i="1">
                <a:solidFill>
                  <a:srgbClr val="D60093"/>
                </a:solidFill>
                <a:latin typeface="Times New Roman" pitchFamily="18" charset="0"/>
                <a:ea typeface="宋体" pitchFamily="2" charset="-122"/>
              </a:rPr>
              <a:t>l</a:t>
            </a:r>
          </a:p>
        </p:txBody>
      </p:sp>
      <p:sp>
        <p:nvSpPr>
          <p:cNvPr id="12318" name="Text Box 30"/>
          <p:cNvSpPr txBox="1">
            <a:spLocks noChangeArrowheads="1"/>
          </p:cNvSpPr>
          <p:nvPr/>
        </p:nvSpPr>
        <p:spPr bwMode="auto">
          <a:xfrm>
            <a:off x="4343400" y="5334000"/>
            <a:ext cx="1905000" cy="701675"/>
          </a:xfrm>
          <a:prstGeom prst="rect">
            <a:avLst/>
          </a:prstGeom>
          <a:solidFill>
            <a:schemeClr val="bg1"/>
          </a:solidFill>
          <a:ln w="9525">
            <a:noFill/>
            <a:miter lim="800000"/>
            <a:headEnd/>
            <a:tailEnd/>
          </a:ln>
        </p:spPr>
        <p:txBody>
          <a:bodyPr>
            <a:spAutoFit/>
          </a:bodyPr>
          <a:lstStyle/>
          <a:p>
            <a:pPr algn="ctr"/>
            <a:r>
              <a:rPr lang="en-US" altLang="zh-CN" sz="2000" b="1">
                <a:solidFill>
                  <a:srgbClr val="990099"/>
                </a:solidFill>
                <a:latin typeface="Times New Roman" pitchFamily="18" charset="0"/>
                <a:ea typeface="宋体" pitchFamily="2" charset="-122"/>
              </a:rPr>
              <a:t>near duplicate documents</a:t>
            </a:r>
          </a:p>
        </p:txBody>
      </p:sp>
      <p:sp>
        <p:nvSpPr>
          <p:cNvPr id="12319" name="Text Box 31"/>
          <p:cNvSpPr txBox="1">
            <a:spLocks noChangeArrowheads="1"/>
          </p:cNvSpPr>
          <p:nvPr/>
        </p:nvSpPr>
        <p:spPr bwMode="auto">
          <a:xfrm rot="5400000">
            <a:off x="3870325" y="3489325"/>
            <a:ext cx="488950" cy="457200"/>
          </a:xfrm>
          <a:prstGeom prst="rect">
            <a:avLst/>
          </a:prstGeom>
          <a:noFill/>
          <a:ln w="9525">
            <a:noFill/>
            <a:miter lim="800000"/>
            <a:headEnd/>
            <a:tailEnd/>
          </a:ln>
        </p:spPr>
        <p:txBody>
          <a:bodyPr wrap="none">
            <a:spAutoFit/>
          </a:bodyPr>
          <a:lstStyle/>
          <a:p>
            <a:r>
              <a:rPr lang="en-US" altLang="zh-CN" sz="2400" b="1">
                <a:solidFill>
                  <a:srgbClr val="990099"/>
                </a:solidFill>
                <a:ea typeface="宋体" pitchFamily="2" charset="-122"/>
              </a:rPr>
              <a:t>…</a:t>
            </a:r>
          </a:p>
        </p:txBody>
      </p:sp>
      <p:sp>
        <p:nvSpPr>
          <p:cNvPr id="12320" name="Text Box 32"/>
          <p:cNvSpPr txBox="1">
            <a:spLocks noChangeArrowheads="1"/>
          </p:cNvSpPr>
          <p:nvPr/>
        </p:nvSpPr>
        <p:spPr bwMode="auto">
          <a:xfrm rot="5400000">
            <a:off x="5013325" y="3489325"/>
            <a:ext cx="488950" cy="457200"/>
          </a:xfrm>
          <a:prstGeom prst="rect">
            <a:avLst/>
          </a:prstGeom>
          <a:noFill/>
          <a:ln w="9525">
            <a:noFill/>
            <a:miter lim="800000"/>
            <a:headEnd/>
            <a:tailEnd/>
          </a:ln>
        </p:spPr>
        <p:txBody>
          <a:bodyPr wrap="none">
            <a:spAutoFit/>
          </a:bodyPr>
          <a:lstStyle/>
          <a:p>
            <a:r>
              <a:rPr lang="en-US" altLang="zh-CN" sz="2400" b="1">
                <a:solidFill>
                  <a:srgbClr val="990099"/>
                </a:solidFill>
                <a:ea typeface="宋体" pitchFamily="2" charset="-122"/>
              </a:rPr>
              <a:t>…</a:t>
            </a:r>
          </a:p>
        </p:txBody>
      </p:sp>
      <p:grpSp>
        <p:nvGrpSpPr>
          <p:cNvPr id="3" name="Group 33"/>
          <p:cNvGrpSpPr>
            <a:grpSpLocks/>
          </p:cNvGrpSpPr>
          <p:nvPr/>
        </p:nvGrpSpPr>
        <p:grpSpPr bwMode="auto">
          <a:xfrm>
            <a:off x="2362200" y="2971800"/>
            <a:ext cx="1066800" cy="838200"/>
            <a:chOff x="2352" y="816"/>
            <a:chExt cx="576" cy="480"/>
          </a:xfrm>
        </p:grpSpPr>
        <p:sp>
          <p:nvSpPr>
            <p:cNvPr id="8225" name="AutoShape 34"/>
            <p:cNvSpPr>
              <a:spLocks noChangeArrowheads="1"/>
            </p:cNvSpPr>
            <p:nvPr/>
          </p:nvSpPr>
          <p:spPr bwMode="auto">
            <a:xfrm>
              <a:off x="2352" y="816"/>
              <a:ext cx="576" cy="480"/>
            </a:xfrm>
            <a:prstGeom prst="flowChartMultidocument">
              <a:avLst/>
            </a:prstGeom>
            <a:solidFill>
              <a:srgbClr val="FFCC00">
                <a:alpha val="10196"/>
              </a:srgbClr>
            </a:solidFill>
            <a:ln w="25400">
              <a:solidFill>
                <a:srgbClr val="FFCC00"/>
              </a:solidFill>
              <a:miter lim="800000"/>
              <a:headEnd/>
              <a:tailEnd/>
            </a:ln>
          </p:spPr>
          <p:txBody>
            <a:bodyPr wrap="none" anchor="ctr"/>
            <a:lstStyle/>
            <a:p>
              <a:endParaRPr lang="zh-CN" altLang="en-US">
                <a:ea typeface="宋体" pitchFamily="2" charset="-122"/>
              </a:endParaRPr>
            </a:p>
          </p:txBody>
        </p:sp>
        <p:pic>
          <p:nvPicPr>
            <p:cNvPr id="8226" name="Picture 35" descr="MC900434796[1]"/>
            <p:cNvPicPr>
              <a:picLocks noChangeAspect="1" noChangeArrowheads="1"/>
            </p:cNvPicPr>
            <p:nvPr/>
          </p:nvPicPr>
          <p:blipFill>
            <a:blip r:embed="rId6" cstate="print"/>
            <a:srcRect/>
            <a:stretch>
              <a:fillRect/>
            </a:stretch>
          </p:blipFill>
          <p:spPr bwMode="auto">
            <a:xfrm>
              <a:off x="2400" y="864"/>
              <a:ext cx="432" cy="432"/>
            </a:xfrm>
            <a:prstGeom prst="rect">
              <a:avLst/>
            </a:prstGeom>
            <a:noFill/>
            <a:ln w="9525">
              <a:noFill/>
              <a:miter lim="800000"/>
              <a:headEnd/>
              <a:tailEnd/>
            </a:ln>
          </p:spPr>
        </p:pic>
      </p:grpSp>
      <p:sp>
        <p:nvSpPr>
          <p:cNvPr id="12324" name="AutoShape 36"/>
          <p:cNvSpPr>
            <a:spLocks noChangeArrowheads="1"/>
          </p:cNvSpPr>
          <p:nvPr/>
        </p:nvSpPr>
        <p:spPr bwMode="auto">
          <a:xfrm>
            <a:off x="1882775" y="3276600"/>
            <a:ext cx="381000" cy="304800"/>
          </a:xfrm>
          <a:prstGeom prst="rightArrow">
            <a:avLst>
              <a:gd name="adj1" fmla="val 50000"/>
              <a:gd name="adj2" fmla="val 31250"/>
            </a:avLst>
          </a:prstGeom>
          <a:solidFill>
            <a:srgbClr val="FFCC00">
              <a:alpha val="39999"/>
            </a:srgbClr>
          </a:solidFill>
          <a:ln w="9525">
            <a:solidFill>
              <a:srgbClr val="FFCC00"/>
            </a:solidFill>
            <a:miter lim="800000"/>
            <a:headEnd/>
            <a:tailEnd/>
          </a:ln>
        </p:spPr>
        <p:txBody>
          <a:bodyPr wrap="none" anchor="ctr"/>
          <a:lstStyle/>
          <a:p>
            <a:endParaRPr lang="zh-CN" altLang="en-US">
              <a:ea typeface="宋体" pitchFamily="2" charset="-122"/>
            </a:endParaRPr>
          </a:p>
        </p:txBody>
      </p:sp>
      <p:sp>
        <p:nvSpPr>
          <p:cNvPr id="12325" name="Text Box 37"/>
          <p:cNvSpPr txBox="1">
            <a:spLocks noChangeArrowheads="1"/>
          </p:cNvSpPr>
          <p:nvPr/>
        </p:nvSpPr>
        <p:spPr bwMode="auto">
          <a:xfrm>
            <a:off x="1905000" y="4191000"/>
            <a:ext cx="1905000" cy="701675"/>
          </a:xfrm>
          <a:prstGeom prst="rect">
            <a:avLst/>
          </a:prstGeom>
          <a:solidFill>
            <a:schemeClr val="bg1"/>
          </a:solidFill>
          <a:ln w="9525">
            <a:noFill/>
            <a:miter lim="800000"/>
            <a:headEnd/>
            <a:tailEnd/>
          </a:ln>
        </p:spPr>
        <p:txBody>
          <a:bodyPr>
            <a:spAutoFit/>
          </a:bodyPr>
          <a:lstStyle/>
          <a:p>
            <a:pPr algn="ctr"/>
            <a:r>
              <a:rPr lang="en-US" altLang="zh-CN" sz="2000" b="1">
                <a:solidFill>
                  <a:srgbClr val="990099"/>
                </a:solidFill>
                <a:latin typeface="Times New Roman" pitchFamily="18" charset="0"/>
                <a:ea typeface="宋体" pitchFamily="2" charset="-122"/>
              </a:rPr>
              <a:t>a document entity</a:t>
            </a:r>
          </a:p>
        </p:txBody>
      </p:sp>
      <p:sp>
        <p:nvSpPr>
          <p:cNvPr id="8211" name="Text Box 38"/>
          <p:cNvSpPr txBox="1">
            <a:spLocks noChangeArrowheads="1"/>
          </p:cNvSpPr>
          <p:nvPr/>
        </p:nvSpPr>
        <p:spPr bwMode="auto">
          <a:xfrm>
            <a:off x="304800" y="4191000"/>
            <a:ext cx="1295400" cy="822325"/>
          </a:xfrm>
          <a:prstGeom prst="rect">
            <a:avLst/>
          </a:prstGeom>
          <a:noFill/>
          <a:ln w="9525">
            <a:noFill/>
            <a:miter lim="800000"/>
            <a:headEnd/>
            <a:tailEnd/>
          </a:ln>
        </p:spPr>
        <p:txBody>
          <a:bodyPr>
            <a:spAutoFit/>
          </a:bodyPr>
          <a:lstStyle/>
          <a:p>
            <a:pPr algn="ctr"/>
            <a:r>
              <a:rPr lang="en-US" altLang="zh-CN" sz="2400" b="1">
                <a:solidFill>
                  <a:srgbClr val="990099"/>
                </a:solidFill>
                <a:latin typeface="Times New Roman" pitchFamily="18" charset="0"/>
                <a:ea typeface="宋体" pitchFamily="2" charset="-122"/>
              </a:rPr>
              <a:t>a data source</a:t>
            </a:r>
          </a:p>
        </p:txBody>
      </p:sp>
      <p:sp>
        <p:nvSpPr>
          <p:cNvPr id="12327" name="Text Box 39"/>
          <p:cNvSpPr txBox="1">
            <a:spLocks noChangeArrowheads="1"/>
          </p:cNvSpPr>
          <p:nvPr/>
        </p:nvSpPr>
        <p:spPr bwMode="auto">
          <a:xfrm>
            <a:off x="5791200" y="1905000"/>
            <a:ext cx="914400" cy="396875"/>
          </a:xfrm>
          <a:prstGeom prst="rect">
            <a:avLst/>
          </a:prstGeom>
          <a:noFill/>
          <a:ln w="9525">
            <a:noFill/>
            <a:miter lim="800000"/>
            <a:headEnd/>
            <a:tailEnd/>
          </a:ln>
        </p:spPr>
        <p:txBody>
          <a:bodyPr>
            <a:spAutoFit/>
          </a:bodyPr>
          <a:lstStyle/>
          <a:p>
            <a:pPr algn="ctr"/>
            <a:r>
              <a:rPr lang="en-US" altLang="zh-CN" sz="2000" b="1">
                <a:solidFill>
                  <a:srgbClr val="CC00FF"/>
                </a:solidFill>
                <a:latin typeface="Times New Roman" pitchFamily="18" charset="0"/>
                <a:ea typeface="宋体" pitchFamily="2" charset="-122"/>
              </a:rPr>
              <a:t>0.2</a:t>
            </a:r>
          </a:p>
        </p:txBody>
      </p:sp>
      <p:sp>
        <p:nvSpPr>
          <p:cNvPr id="12328" name="Text Box 40"/>
          <p:cNvSpPr txBox="1">
            <a:spLocks noChangeArrowheads="1"/>
          </p:cNvSpPr>
          <p:nvPr/>
        </p:nvSpPr>
        <p:spPr bwMode="auto">
          <a:xfrm>
            <a:off x="5791200" y="2743200"/>
            <a:ext cx="914400" cy="396875"/>
          </a:xfrm>
          <a:prstGeom prst="rect">
            <a:avLst/>
          </a:prstGeom>
          <a:noFill/>
          <a:ln w="9525">
            <a:noFill/>
            <a:miter lim="800000"/>
            <a:headEnd/>
            <a:tailEnd/>
          </a:ln>
        </p:spPr>
        <p:txBody>
          <a:bodyPr>
            <a:spAutoFit/>
          </a:bodyPr>
          <a:lstStyle/>
          <a:p>
            <a:pPr algn="ctr"/>
            <a:r>
              <a:rPr lang="en-US" altLang="zh-CN" sz="2000" b="1">
                <a:solidFill>
                  <a:srgbClr val="CC00FF"/>
                </a:solidFill>
                <a:latin typeface="Times New Roman" pitchFamily="18" charset="0"/>
                <a:ea typeface="宋体" pitchFamily="2" charset="-122"/>
              </a:rPr>
              <a:t>0.4</a:t>
            </a:r>
          </a:p>
        </p:txBody>
      </p:sp>
      <p:sp>
        <p:nvSpPr>
          <p:cNvPr id="12329" name="Text Box 41"/>
          <p:cNvSpPr txBox="1">
            <a:spLocks noChangeArrowheads="1"/>
          </p:cNvSpPr>
          <p:nvPr/>
        </p:nvSpPr>
        <p:spPr bwMode="auto">
          <a:xfrm>
            <a:off x="5791200" y="4495800"/>
            <a:ext cx="914400" cy="396875"/>
          </a:xfrm>
          <a:prstGeom prst="rect">
            <a:avLst/>
          </a:prstGeom>
          <a:noFill/>
          <a:ln w="9525">
            <a:noFill/>
            <a:miter lim="800000"/>
            <a:headEnd/>
            <a:tailEnd/>
          </a:ln>
        </p:spPr>
        <p:txBody>
          <a:bodyPr>
            <a:spAutoFit/>
          </a:bodyPr>
          <a:lstStyle/>
          <a:p>
            <a:pPr algn="ctr"/>
            <a:r>
              <a:rPr lang="en-US" altLang="zh-CN" sz="2000" b="1">
                <a:solidFill>
                  <a:srgbClr val="CC00FF"/>
                </a:solidFill>
                <a:latin typeface="Times New Roman" pitchFamily="18" charset="0"/>
                <a:ea typeface="宋体" pitchFamily="2" charset="-122"/>
              </a:rPr>
              <a:t>0.3</a:t>
            </a:r>
          </a:p>
        </p:txBody>
      </p:sp>
      <p:sp>
        <p:nvSpPr>
          <p:cNvPr id="12331" name="Text Box 43"/>
          <p:cNvSpPr txBox="1">
            <a:spLocks noChangeArrowheads="1"/>
          </p:cNvSpPr>
          <p:nvPr/>
        </p:nvSpPr>
        <p:spPr bwMode="auto">
          <a:xfrm rot="5400000">
            <a:off x="6080125" y="3444875"/>
            <a:ext cx="488950" cy="457200"/>
          </a:xfrm>
          <a:prstGeom prst="rect">
            <a:avLst/>
          </a:prstGeom>
          <a:noFill/>
          <a:ln w="9525">
            <a:noFill/>
            <a:miter lim="800000"/>
            <a:headEnd/>
            <a:tailEnd/>
          </a:ln>
        </p:spPr>
        <p:txBody>
          <a:bodyPr wrap="none">
            <a:spAutoFit/>
          </a:bodyPr>
          <a:lstStyle/>
          <a:p>
            <a:r>
              <a:rPr lang="en-US" altLang="zh-CN" sz="2400" b="1">
                <a:solidFill>
                  <a:srgbClr val="CC00FF"/>
                </a:solidFill>
                <a:ea typeface="宋体" pitchFamily="2" charset="-122"/>
              </a:rPr>
              <a:t>…</a:t>
            </a:r>
          </a:p>
        </p:txBody>
      </p:sp>
      <p:sp>
        <p:nvSpPr>
          <p:cNvPr id="12332" name="Rectangle 44"/>
          <p:cNvSpPr>
            <a:spLocks noChangeArrowheads="1"/>
          </p:cNvSpPr>
          <p:nvPr/>
        </p:nvSpPr>
        <p:spPr bwMode="auto">
          <a:xfrm>
            <a:off x="6019800" y="1752600"/>
            <a:ext cx="457200" cy="3200400"/>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12333" name="AutoShape 45"/>
          <p:cNvSpPr>
            <a:spLocks noChangeArrowheads="1"/>
          </p:cNvSpPr>
          <p:nvPr/>
        </p:nvSpPr>
        <p:spPr bwMode="auto">
          <a:xfrm>
            <a:off x="6705600" y="914400"/>
            <a:ext cx="2438400" cy="1295400"/>
          </a:xfrm>
          <a:prstGeom prst="cloudCallout">
            <a:avLst>
              <a:gd name="adj1" fmla="val -56903"/>
              <a:gd name="adj2" fmla="val 77431"/>
            </a:avLst>
          </a:prstGeom>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ln w="9525">
            <a:solidFill>
              <a:srgbClr val="CC00FF"/>
            </a:solidFill>
            <a:round/>
            <a:headEnd/>
            <a:tailEnd/>
          </a:ln>
          <a:effectLst/>
        </p:spPr>
        <p:txBody>
          <a:bodyPr lIns="0" tIns="0" rIns="0" bIns="0"/>
          <a:lstStyle/>
          <a:p>
            <a:pPr algn="ctr">
              <a:defRPr/>
            </a:pPr>
            <a:r>
              <a:rPr lang="en-US" altLang="zh-CN" dirty="0">
                <a:solidFill>
                  <a:srgbClr val="CC00FF"/>
                </a:solidFill>
                <a:latin typeface="Times New Roman" pitchFamily="18" charset="0"/>
                <a:ea typeface="宋体" pitchFamily="2" charset="-122"/>
              </a:rPr>
              <a:t>the confidence that a document is true</a:t>
            </a:r>
          </a:p>
        </p:txBody>
      </p:sp>
      <p:sp>
        <p:nvSpPr>
          <p:cNvPr id="12334" name="AutoShape 46"/>
          <p:cNvSpPr>
            <a:spLocks noChangeArrowheads="1"/>
          </p:cNvSpPr>
          <p:nvPr/>
        </p:nvSpPr>
        <p:spPr bwMode="auto">
          <a:xfrm>
            <a:off x="6629400" y="5029200"/>
            <a:ext cx="2362200" cy="1143000"/>
          </a:xfrm>
          <a:prstGeom prst="cloudCallout">
            <a:avLst>
              <a:gd name="adj1" fmla="val -89291"/>
              <a:gd name="adj2" fmla="val -69028"/>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w="9525">
            <a:solidFill>
              <a:srgbClr val="990099"/>
            </a:solidFill>
            <a:round/>
            <a:headEnd/>
            <a:tailEnd/>
          </a:ln>
          <a:effectLst/>
        </p:spPr>
        <p:txBody>
          <a:bodyPr lIns="0" tIns="0" rIns="0" bIns="0"/>
          <a:lstStyle/>
          <a:p>
            <a:pPr algn="ctr">
              <a:defRPr/>
            </a:pPr>
            <a:r>
              <a:rPr lang="en-US" altLang="zh-CN">
                <a:solidFill>
                  <a:srgbClr val="990099"/>
                </a:solidFill>
                <a:latin typeface="Times New Roman" pitchFamily="18" charset="0"/>
                <a:ea typeface="宋体" pitchFamily="2" charset="-122"/>
              </a:rPr>
              <a:t>each document contains a set of tokens</a:t>
            </a:r>
          </a:p>
        </p:txBody>
      </p:sp>
      <p:sp>
        <p:nvSpPr>
          <p:cNvPr id="12336" name="AutoShape 48"/>
          <p:cNvSpPr>
            <a:spLocks noChangeArrowheads="1"/>
          </p:cNvSpPr>
          <p:nvPr/>
        </p:nvSpPr>
        <p:spPr bwMode="auto">
          <a:xfrm>
            <a:off x="6788150" y="3263900"/>
            <a:ext cx="304800" cy="304800"/>
          </a:xfrm>
          <a:prstGeom prst="rightArrow">
            <a:avLst>
              <a:gd name="adj1" fmla="val 50000"/>
              <a:gd name="adj2" fmla="val 25000"/>
            </a:avLst>
          </a:prstGeom>
          <a:solidFill>
            <a:srgbClr val="FF00FF">
              <a:alpha val="10196"/>
            </a:srgbClr>
          </a:solidFill>
          <a:ln w="9525">
            <a:solidFill>
              <a:srgbClr val="FF00FF"/>
            </a:solidFill>
            <a:miter lim="800000"/>
            <a:headEnd/>
            <a:tailEnd/>
          </a:ln>
        </p:spPr>
        <p:txBody>
          <a:bodyPr wrap="none" anchor="ctr"/>
          <a:lstStyle/>
          <a:p>
            <a:endParaRPr lang="zh-CN" altLang="en-US">
              <a:ea typeface="宋体" pitchFamily="2" charset="-122"/>
            </a:endParaRPr>
          </a:p>
        </p:txBody>
      </p:sp>
      <p:sp>
        <p:nvSpPr>
          <p:cNvPr id="12337" name="Text Box 49"/>
          <p:cNvSpPr txBox="1">
            <a:spLocks noChangeArrowheads="1"/>
          </p:cNvSpPr>
          <p:nvPr/>
        </p:nvSpPr>
        <p:spPr bwMode="auto">
          <a:xfrm>
            <a:off x="7138988" y="3048000"/>
            <a:ext cx="1911350" cy="762000"/>
          </a:xfrm>
          <a:prstGeom prst="rect">
            <a:avLst/>
          </a:prstGeom>
          <a:solidFill>
            <a:srgbClr val="FF00FF">
              <a:alpha val="5098"/>
            </a:srgbClr>
          </a:solidFill>
          <a:ln w="28575">
            <a:solidFill>
              <a:srgbClr val="FF00FF"/>
            </a:solidFill>
            <a:miter lim="800000"/>
            <a:headEnd/>
            <a:tailEnd/>
          </a:ln>
        </p:spPr>
        <p:txBody>
          <a:bodyPr lIns="0" tIns="0" rIns="0" bIns="0"/>
          <a:lstStyle/>
          <a:p>
            <a:pPr algn="ctr"/>
            <a:r>
              <a:rPr lang="en-US" altLang="zh-CN" sz="2000" b="1">
                <a:solidFill>
                  <a:srgbClr val="FF33CC"/>
                </a:solidFill>
                <a:latin typeface="Times New Roman" pitchFamily="18" charset="0"/>
                <a:ea typeface="宋体" pitchFamily="2" charset="-122"/>
              </a:rPr>
              <a:t>a </a:t>
            </a:r>
            <a:r>
              <a:rPr lang="en-US" altLang="zh-CN" sz="2000" b="1" u="sng">
                <a:solidFill>
                  <a:srgbClr val="DE00A4"/>
                </a:solidFill>
                <a:latin typeface="Times New Roman" pitchFamily="18" charset="0"/>
                <a:ea typeface="宋体" pitchFamily="2" charset="-122"/>
              </a:rPr>
              <a:t>set-level</a:t>
            </a:r>
            <a:r>
              <a:rPr lang="en-US" altLang="zh-CN" sz="2000" b="1">
                <a:solidFill>
                  <a:srgbClr val="DE00A4"/>
                </a:solidFill>
                <a:latin typeface="Times New Roman" pitchFamily="18" charset="0"/>
                <a:ea typeface="宋体" pitchFamily="2" charset="-122"/>
              </a:rPr>
              <a:t> </a:t>
            </a:r>
            <a:r>
              <a:rPr lang="en-US" altLang="zh-CN" sz="2000" b="1">
                <a:solidFill>
                  <a:srgbClr val="FF33CC"/>
                </a:solidFill>
                <a:latin typeface="Times New Roman" pitchFamily="18" charset="0"/>
                <a:ea typeface="宋体" pitchFamily="2" charset="-122"/>
              </a:rPr>
              <a:t>probabilistic 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24"/>
                                        </p:tgtEl>
                                        <p:attrNameLst>
                                          <p:attrName>style.visibility</p:attrName>
                                        </p:attrNameLst>
                                      </p:cBhvr>
                                      <p:to>
                                        <p:strVal val="visible"/>
                                      </p:to>
                                    </p:set>
                                    <p:animEffect transition="in" filter="wipe(left)">
                                      <p:cBhvr>
                                        <p:cTn id="7" dur="500"/>
                                        <p:tgtEl>
                                          <p:spTgt spid="123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325"/>
                                        </p:tgtEl>
                                        <p:attrNameLst>
                                          <p:attrName>style.visibility</p:attrName>
                                        </p:attrNameLst>
                                      </p:cBhvr>
                                      <p:to>
                                        <p:strVal val="visible"/>
                                      </p:to>
                                    </p:set>
                                    <p:animEffect transition="in" filter="dissolve">
                                      <p:cBhvr>
                                        <p:cTn id="14" dur="500"/>
                                        <p:tgtEl>
                                          <p:spTgt spid="123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304"/>
                                        </p:tgtEl>
                                        <p:attrNameLst>
                                          <p:attrName>style.visibility</p:attrName>
                                        </p:attrNameLst>
                                      </p:cBhvr>
                                      <p:to>
                                        <p:strVal val="visible"/>
                                      </p:to>
                                    </p:set>
                                    <p:animEffect transition="in" filter="wipe(left)">
                                      <p:cBhvr>
                                        <p:cTn id="19" dur="500"/>
                                        <p:tgtEl>
                                          <p:spTgt spid="1230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305"/>
                                        </p:tgtEl>
                                        <p:attrNameLst>
                                          <p:attrName>style.visibility</p:attrName>
                                        </p:attrNameLst>
                                      </p:cBhvr>
                                      <p:to>
                                        <p:strVal val="visible"/>
                                      </p:to>
                                    </p:set>
                                    <p:animEffect transition="in" filter="wipe(left)">
                                      <p:cBhvr>
                                        <p:cTn id="22" dur="500"/>
                                        <p:tgtEl>
                                          <p:spTgt spid="1230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319"/>
                                        </p:tgtEl>
                                        <p:attrNameLst>
                                          <p:attrName>style.visibility</p:attrName>
                                        </p:attrNameLst>
                                      </p:cBhvr>
                                      <p:to>
                                        <p:strVal val="visible"/>
                                      </p:to>
                                    </p:set>
                                    <p:animEffect transition="in" filter="wipe(left)">
                                      <p:cBhvr>
                                        <p:cTn id="25" dur="500"/>
                                        <p:tgtEl>
                                          <p:spTgt spid="123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307"/>
                                        </p:tgtEl>
                                        <p:attrNameLst>
                                          <p:attrName>style.visibility</p:attrName>
                                        </p:attrNameLst>
                                      </p:cBhvr>
                                      <p:to>
                                        <p:strVal val="visible"/>
                                      </p:to>
                                    </p:set>
                                    <p:animEffect transition="in" filter="wipe(left)">
                                      <p:cBhvr>
                                        <p:cTn id="28" dur="500"/>
                                        <p:tgtEl>
                                          <p:spTgt spid="12307"/>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2314"/>
                                        </p:tgtEl>
                                        <p:attrNameLst>
                                          <p:attrName>style.visibility</p:attrName>
                                        </p:attrNameLst>
                                      </p:cBhvr>
                                      <p:to>
                                        <p:strVal val="visible"/>
                                      </p:to>
                                    </p:set>
                                    <p:animEffect transition="in" filter="dissolve">
                                      <p:cBhvr>
                                        <p:cTn id="32" dur="500"/>
                                        <p:tgtEl>
                                          <p:spTgt spid="123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315"/>
                                        </p:tgtEl>
                                        <p:attrNameLst>
                                          <p:attrName>style.visibility</p:attrName>
                                        </p:attrNameLst>
                                      </p:cBhvr>
                                      <p:to>
                                        <p:strVal val="visible"/>
                                      </p:to>
                                    </p:set>
                                    <p:animEffect transition="in" filter="dissolve">
                                      <p:cBhvr>
                                        <p:cTn id="35" dur="500"/>
                                        <p:tgtEl>
                                          <p:spTgt spid="1231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320"/>
                                        </p:tgtEl>
                                        <p:attrNameLst>
                                          <p:attrName>style.visibility</p:attrName>
                                        </p:attrNameLst>
                                      </p:cBhvr>
                                      <p:to>
                                        <p:strVal val="visible"/>
                                      </p:to>
                                    </p:set>
                                    <p:animEffect transition="in" filter="dissolve">
                                      <p:cBhvr>
                                        <p:cTn id="38" dur="500"/>
                                        <p:tgtEl>
                                          <p:spTgt spid="1232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317"/>
                                        </p:tgtEl>
                                        <p:attrNameLst>
                                          <p:attrName>style.visibility</p:attrName>
                                        </p:attrNameLst>
                                      </p:cBhvr>
                                      <p:to>
                                        <p:strVal val="visible"/>
                                      </p:to>
                                    </p:set>
                                    <p:animEffect transition="in" filter="dissolve">
                                      <p:cBhvr>
                                        <p:cTn id="41" dur="500"/>
                                        <p:tgtEl>
                                          <p:spTgt spid="1231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318"/>
                                        </p:tgtEl>
                                        <p:attrNameLst>
                                          <p:attrName>style.visibility</p:attrName>
                                        </p:attrNameLst>
                                      </p:cBhvr>
                                      <p:to>
                                        <p:strVal val="visible"/>
                                      </p:to>
                                    </p:set>
                                    <p:animEffect transition="in" filter="dissolve">
                                      <p:cBhvr>
                                        <p:cTn id="44" dur="500"/>
                                        <p:tgtEl>
                                          <p:spTgt spid="123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3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3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3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3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335"/>
                                        </p:tgtEl>
                                        <p:attrNameLst>
                                          <p:attrName>style.visibility</p:attrName>
                                        </p:attrNameLst>
                                      </p:cBhvr>
                                      <p:to>
                                        <p:strVal val="visible"/>
                                      </p:to>
                                    </p:set>
                                  </p:childTnLst>
                                </p:cTn>
                              </p:par>
                            </p:childTnLst>
                          </p:cTn>
                        </p:par>
                        <p:par>
                          <p:cTn id="69" fill="hold">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12336"/>
                                        </p:tgtEl>
                                        <p:attrNameLst>
                                          <p:attrName>style.visibility</p:attrName>
                                        </p:attrNameLst>
                                      </p:cBhvr>
                                      <p:to>
                                        <p:strVal val="visible"/>
                                      </p:to>
                                    </p:set>
                                    <p:animEffect transition="in" filter="wipe(left)">
                                      <p:cBhvr>
                                        <p:cTn id="72" dur="500"/>
                                        <p:tgtEl>
                                          <p:spTgt spid="12336"/>
                                        </p:tgtEl>
                                      </p:cBhvr>
                                    </p:animEffect>
                                  </p:childTnLst>
                                </p:cTn>
                              </p:par>
                            </p:childTnLst>
                          </p:cTn>
                        </p:par>
                        <p:par>
                          <p:cTn id="73" fill="hold">
                            <p:stCondLst>
                              <p:cond delay="500"/>
                            </p:stCondLst>
                            <p:childTnLst>
                              <p:par>
                                <p:cTn id="74" presetID="9" presetClass="entr" presetSubtype="0" fill="hold" grpId="0" nodeType="afterEffect">
                                  <p:stCondLst>
                                    <p:cond delay="0"/>
                                  </p:stCondLst>
                                  <p:childTnLst>
                                    <p:set>
                                      <p:cBhvr>
                                        <p:cTn id="75" dur="1" fill="hold">
                                          <p:stCondLst>
                                            <p:cond delay="0"/>
                                          </p:stCondLst>
                                        </p:cTn>
                                        <p:tgtEl>
                                          <p:spTgt spid="12337"/>
                                        </p:tgtEl>
                                        <p:attrNameLst>
                                          <p:attrName>style.visibility</p:attrName>
                                        </p:attrNameLst>
                                      </p:cBhvr>
                                      <p:to>
                                        <p:strVal val="visible"/>
                                      </p:to>
                                    </p:set>
                                    <p:animEffect transition="in" filter="dissolve">
                                      <p:cBhvr>
                                        <p:cTn id="76" dur="500"/>
                                        <p:tgtEl>
                                          <p:spTgt spid="1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5" grpId="0" animBg="1"/>
      <p:bldP spid="12304" grpId="0" animBg="1"/>
      <p:bldP spid="12305" grpId="0" animBg="1"/>
      <p:bldP spid="12307" grpId="0" animBg="1"/>
      <p:bldP spid="12314" grpId="0" animBg="1"/>
      <p:bldP spid="12315" grpId="0" animBg="1"/>
      <p:bldP spid="12317" grpId="0" animBg="1"/>
      <p:bldP spid="12318" grpId="0" animBg="1"/>
      <p:bldP spid="12319" grpId="0"/>
      <p:bldP spid="12320" grpId="0"/>
      <p:bldP spid="12324" grpId="0" animBg="1"/>
      <p:bldP spid="12325" grpId="0" animBg="1"/>
      <p:bldP spid="12327" grpId="0"/>
      <p:bldP spid="12328" grpId="0"/>
      <p:bldP spid="12329" grpId="0"/>
      <p:bldP spid="12331" grpId="0"/>
      <p:bldP spid="12332" grpId="0" animBg="1"/>
      <p:bldP spid="12336" grpId="0" animBg="1"/>
      <p:bldP spid="123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3"/>
          <p:cNvSpPr>
            <a:spLocks noChangeArrowheads="1"/>
          </p:cNvSpPr>
          <p:nvPr/>
        </p:nvSpPr>
        <p:spPr bwMode="auto">
          <a:xfrm>
            <a:off x="4572000" y="2209800"/>
            <a:ext cx="1905000" cy="2514600"/>
          </a:xfrm>
          <a:prstGeom prst="flowChartDocument">
            <a:avLst/>
          </a:prstGeom>
          <a:solidFill>
            <a:srgbClr val="FFF2BD"/>
          </a:solidFill>
          <a:ln w="9525">
            <a:solidFill>
              <a:srgbClr val="990099"/>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31" name="Slide Number Placeholder 5"/>
          <p:cNvSpPr>
            <a:spLocks noGrp="1"/>
          </p:cNvSpPr>
          <p:nvPr>
            <p:ph type="sldNum" sz="quarter" idx="12"/>
          </p:nvPr>
        </p:nvSpPr>
        <p:spPr/>
        <p:txBody>
          <a:bodyPr/>
          <a:lstStyle/>
          <a:p>
            <a:pPr>
              <a:defRPr/>
            </a:pPr>
            <a:fld id="{FFBCD194-71CC-47BB-80DF-416576715DC4}" type="slidenum">
              <a:rPr lang="en-US" altLang="en-US"/>
              <a:pPr>
                <a:defRPr/>
              </a:pPr>
              <a:t>33</a:t>
            </a:fld>
            <a:endParaRPr lang="en-US" altLang="en-US"/>
          </a:p>
        </p:txBody>
      </p:sp>
      <p:sp>
        <p:nvSpPr>
          <p:cNvPr id="20482" name="Rectangle 2"/>
          <p:cNvSpPr>
            <a:spLocks noChangeArrowheads="1"/>
          </p:cNvSpPr>
          <p:nvPr/>
        </p:nvSpPr>
        <p:spPr bwMode="auto">
          <a:xfrm>
            <a:off x="4267200" y="1905000"/>
            <a:ext cx="2362200" cy="3048000"/>
          </a:xfrm>
          <a:prstGeom prst="rect">
            <a:avLst/>
          </a:prstGeom>
          <a:solidFill>
            <a:srgbClr val="FF00FF">
              <a:alpha val="3922"/>
            </a:srgbClr>
          </a:solidFill>
          <a:ln w="28575">
            <a:solidFill>
              <a:srgbClr val="FF00FF"/>
            </a:solidFill>
            <a:prstDash val="dash"/>
            <a:miter lim="800000"/>
            <a:headEnd/>
            <a:tailEnd/>
          </a:ln>
        </p:spPr>
        <p:txBody>
          <a:bodyPr wrap="none" anchor="ctr"/>
          <a:lstStyle/>
          <a:p>
            <a:endParaRPr lang="zh-CN" altLang="en-US">
              <a:ea typeface="宋体" pitchFamily="2" charset="-122"/>
            </a:endParaRPr>
          </a:p>
        </p:txBody>
      </p:sp>
      <p:sp>
        <p:nvSpPr>
          <p:cNvPr id="9222" name="Rectangle 3"/>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Motivation Example – Element-Level Probabilistic Sets</a:t>
            </a:r>
          </a:p>
        </p:txBody>
      </p:sp>
      <p:sp>
        <p:nvSpPr>
          <p:cNvPr id="20485" name="AutoShape 5"/>
          <p:cNvSpPr>
            <a:spLocks noChangeArrowheads="1"/>
          </p:cNvSpPr>
          <p:nvPr/>
        </p:nvSpPr>
        <p:spPr bwMode="auto">
          <a:xfrm>
            <a:off x="3505200" y="3276600"/>
            <a:ext cx="914400" cy="152400"/>
          </a:xfrm>
          <a:prstGeom prst="rightArrow">
            <a:avLst>
              <a:gd name="adj1" fmla="val 50000"/>
              <a:gd name="adj2" fmla="val 150000"/>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grpSp>
        <p:nvGrpSpPr>
          <p:cNvPr id="2" name="Group 7"/>
          <p:cNvGrpSpPr>
            <a:grpSpLocks/>
          </p:cNvGrpSpPr>
          <p:nvPr/>
        </p:nvGrpSpPr>
        <p:grpSpPr bwMode="auto">
          <a:xfrm>
            <a:off x="304800" y="2743200"/>
            <a:ext cx="1447800" cy="1295400"/>
            <a:chOff x="480" y="576"/>
            <a:chExt cx="1104" cy="960"/>
          </a:xfrm>
        </p:grpSpPr>
        <p:sp>
          <p:nvSpPr>
            <p:cNvPr id="9243" name="AutoShape 8"/>
            <p:cNvSpPr>
              <a:spLocks noChangeArrowheads="1"/>
            </p:cNvSpPr>
            <p:nvPr/>
          </p:nvSpPr>
          <p:spPr bwMode="auto">
            <a:xfrm>
              <a:off x="480" y="576"/>
              <a:ext cx="1104" cy="960"/>
            </a:xfrm>
            <a:prstGeom prst="flowChartAlternateProcess">
              <a:avLst/>
            </a:prstGeom>
            <a:solidFill>
              <a:srgbClr val="FFF5C9"/>
            </a:solidFill>
            <a:ln w="28575">
              <a:solidFill>
                <a:srgbClr val="FFCC00"/>
              </a:solidFill>
              <a:miter lim="800000"/>
              <a:headEnd/>
              <a:tailEnd/>
            </a:ln>
          </p:spPr>
          <p:txBody>
            <a:bodyPr wrap="none" anchor="ctr"/>
            <a:lstStyle/>
            <a:p>
              <a:endParaRPr lang="zh-CN" altLang="en-US">
                <a:ea typeface="宋体" pitchFamily="2" charset="-122"/>
              </a:endParaRPr>
            </a:p>
          </p:txBody>
        </p:sp>
        <p:pic>
          <p:nvPicPr>
            <p:cNvPr id="9244" name="Picture 9" descr="logo_acm_portal2"/>
            <p:cNvPicPr>
              <a:picLocks noChangeAspect="1" noChangeArrowheads="1"/>
            </p:cNvPicPr>
            <p:nvPr/>
          </p:nvPicPr>
          <p:blipFill>
            <a:blip r:embed="rId2" cstate="print"/>
            <a:srcRect/>
            <a:stretch>
              <a:fillRect/>
            </a:stretch>
          </p:blipFill>
          <p:spPr bwMode="auto">
            <a:xfrm>
              <a:off x="576" y="624"/>
              <a:ext cx="912" cy="188"/>
            </a:xfrm>
            <a:prstGeom prst="rect">
              <a:avLst/>
            </a:prstGeom>
            <a:noFill/>
            <a:ln w="9525">
              <a:noFill/>
              <a:miter lim="800000"/>
              <a:headEnd/>
              <a:tailEnd/>
            </a:ln>
          </p:spPr>
        </p:pic>
        <p:pic>
          <p:nvPicPr>
            <p:cNvPr id="9245" name="Picture 10" descr="dblp_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6" y="1248"/>
              <a:ext cx="864" cy="261"/>
            </a:xfrm>
            <a:prstGeom prst="rect">
              <a:avLst/>
            </a:prstGeom>
            <a:noFill/>
            <a:ln w="9525">
              <a:noFill/>
              <a:miter lim="800000"/>
              <a:headEnd/>
              <a:tailEnd/>
            </a:ln>
          </p:spPr>
        </p:pic>
        <p:pic>
          <p:nvPicPr>
            <p:cNvPr id="9246" name="Picture 11" descr="logo_xplore"/>
            <p:cNvPicPr>
              <a:picLocks noChangeAspect="1" noChangeArrowheads="1"/>
            </p:cNvPicPr>
            <p:nvPr/>
          </p:nvPicPr>
          <p:blipFill>
            <a:blip r:embed="rId4" cstate="print"/>
            <a:srcRect/>
            <a:stretch>
              <a:fillRect/>
            </a:stretch>
          </p:blipFill>
          <p:spPr bwMode="auto">
            <a:xfrm>
              <a:off x="624" y="864"/>
              <a:ext cx="864" cy="169"/>
            </a:xfrm>
            <a:prstGeom prst="rect">
              <a:avLst/>
            </a:prstGeom>
            <a:noFill/>
            <a:ln w="9525">
              <a:noFill/>
              <a:miter lim="800000"/>
              <a:headEnd/>
              <a:tailEnd/>
            </a:ln>
          </p:spPr>
        </p:pic>
        <p:pic>
          <p:nvPicPr>
            <p:cNvPr id="9247" name="Picture 12" descr="CSxbet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4" y="1056"/>
              <a:ext cx="816" cy="141"/>
            </a:xfrm>
            <a:prstGeom prst="rect">
              <a:avLst/>
            </a:prstGeom>
            <a:noFill/>
            <a:ln w="9525">
              <a:noFill/>
              <a:miter lim="800000"/>
              <a:headEnd/>
              <a:tailEnd/>
            </a:ln>
          </p:spPr>
        </p:pic>
      </p:grpSp>
      <p:sp>
        <p:nvSpPr>
          <p:cNvPr id="20493" name="AutoShape 13"/>
          <p:cNvSpPr>
            <a:spLocks noChangeArrowheads="1"/>
          </p:cNvSpPr>
          <p:nvPr/>
        </p:nvSpPr>
        <p:spPr bwMode="auto">
          <a:xfrm>
            <a:off x="4495800" y="2286000"/>
            <a:ext cx="1905000" cy="2514600"/>
          </a:xfrm>
          <a:prstGeom prst="flowChartDocument">
            <a:avLst/>
          </a:prstGeom>
          <a:solidFill>
            <a:srgbClr val="FFF2BD"/>
          </a:solidFill>
          <a:ln w="9525">
            <a:solidFill>
              <a:srgbClr val="990099"/>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20496" name="Text Box 16"/>
          <p:cNvSpPr txBox="1">
            <a:spLocks noChangeArrowheads="1"/>
          </p:cNvSpPr>
          <p:nvPr/>
        </p:nvSpPr>
        <p:spPr bwMode="auto">
          <a:xfrm>
            <a:off x="4572000" y="5105400"/>
            <a:ext cx="1905000" cy="701675"/>
          </a:xfrm>
          <a:prstGeom prst="rect">
            <a:avLst/>
          </a:prstGeom>
          <a:solidFill>
            <a:schemeClr val="bg1"/>
          </a:solidFill>
          <a:ln w="9525">
            <a:noFill/>
            <a:miter lim="800000"/>
            <a:headEnd/>
            <a:tailEnd/>
          </a:ln>
        </p:spPr>
        <p:txBody>
          <a:bodyPr>
            <a:spAutoFit/>
          </a:bodyPr>
          <a:lstStyle/>
          <a:p>
            <a:pPr algn="ctr"/>
            <a:r>
              <a:rPr lang="en-US" altLang="zh-CN" sz="2000" b="1">
                <a:solidFill>
                  <a:srgbClr val="990099"/>
                </a:solidFill>
                <a:latin typeface="Times New Roman" pitchFamily="18" charset="0"/>
                <a:ea typeface="宋体" pitchFamily="2" charset="-122"/>
              </a:rPr>
              <a:t>different OCR documents</a:t>
            </a:r>
          </a:p>
        </p:txBody>
      </p:sp>
      <p:grpSp>
        <p:nvGrpSpPr>
          <p:cNvPr id="3" name="Group 19"/>
          <p:cNvGrpSpPr>
            <a:grpSpLocks/>
          </p:cNvGrpSpPr>
          <p:nvPr/>
        </p:nvGrpSpPr>
        <p:grpSpPr bwMode="auto">
          <a:xfrm>
            <a:off x="2362200" y="2971800"/>
            <a:ext cx="1066800" cy="838200"/>
            <a:chOff x="2352" y="816"/>
            <a:chExt cx="576" cy="480"/>
          </a:xfrm>
        </p:grpSpPr>
        <p:sp>
          <p:nvSpPr>
            <p:cNvPr id="9241" name="AutoShape 20"/>
            <p:cNvSpPr>
              <a:spLocks noChangeArrowheads="1"/>
            </p:cNvSpPr>
            <p:nvPr/>
          </p:nvSpPr>
          <p:spPr bwMode="auto">
            <a:xfrm>
              <a:off x="2352" y="816"/>
              <a:ext cx="576" cy="480"/>
            </a:xfrm>
            <a:prstGeom prst="flowChartMultidocument">
              <a:avLst/>
            </a:prstGeom>
            <a:solidFill>
              <a:srgbClr val="FFCC00">
                <a:alpha val="10196"/>
              </a:srgbClr>
            </a:solidFill>
            <a:ln w="25400">
              <a:solidFill>
                <a:srgbClr val="FFCC00"/>
              </a:solidFill>
              <a:miter lim="800000"/>
              <a:headEnd/>
              <a:tailEnd/>
            </a:ln>
          </p:spPr>
          <p:txBody>
            <a:bodyPr wrap="none" anchor="ctr"/>
            <a:lstStyle/>
            <a:p>
              <a:endParaRPr lang="zh-CN" altLang="en-US">
                <a:ea typeface="宋体" pitchFamily="2" charset="-122"/>
              </a:endParaRPr>
            </a:p>
          </p:txBody>
        </p:sp>
        <p:pic>
          <p:nvPicPr>
            <p:cNvPr id="9242" name="Picture 21" descr="MC900434796[1]"/>
            <p:cNvPicPr>
              <a:picLocks noChangeAspect="1" noChangeArrowheads="1"/>
            </p:cNvPicPr>
            <p:nvPr/>
          </p:nvPicPr>
          <p:blipFill>
            <a:blip r:embed="rId6" cstate="print"/>
            <a:srcRect/>
            <a:stretch>
              <a:fillRect/>
            </a:stretch>
          </p:blipFill>
          <p:spPr bwMode="auto">
            <a:xfrm>
              <a:off x="2400" y="864"/>
              <a:ext cx="432" cy="432"/>
            </a:xfrm>
            <a:prstGeom prst="rect">
              <a:avLst/>
            </a:prstGeom>
            <a:noFill/>
            <a:ln w="9525">
              <a:noFill/>
              <a:miter lim="800000"/>
              <a:headEnd/>
              <a:tailEnd/>
            </a:ln>
          </p:spPr>
        </p:pic>
      </p:grpSp>
      <p:sp>
        <p:nvSpPr>
          <p:cNvPr id="9228" name="AutoShape 22"/>
          <p:cNvSpPr>
            <a:spLocks noChangeArrowheads="1"/>
          </p:cNvSpPr>
          <p:nvPr/>
        </p:nvSpPr>
        <p:spPr bwMode="auto">
          <a:xfrm>
            <a:off x="1882775" y="3276600"/>
            <a:ext cx="381000" cy="304800"/>
          </a:xfrm>
          <a:prstGeom prst="rightArrow">
            <a:avLst>
              <a:gd name="adj1" fmla="val 50000"/>
              <a:gd name="adj2" fmla="val 31250"/>
            </a:avLst>
          </a:prstGeom>
          <a:solidFill>
            <a:srgbClr val="FFCC00">
              <a:alpha val="39999"/>
            </a:srgbClr>
          </a:solidFill>
          <a:ln w="9525">
            <a:solidFill>
              <a:srgbClr val="FFCC00"/>
            </a:solidFill>
            <a:miter lim="800000"/>
            <a:headEnd/>
            <a:tailEnd/>
          </a:ln>
        </p:spPr>
        <p:txBody>
          <a:bodyPr wrap="none" anchor="ctr"/>
          <a:lstStyle/>
          <a:p>
            <a:endParaRPr lang="zh-CN" altLang="en-US">
              <a:ea typeface="宋体" pitchFamily="2" charset="-122"/>
            </a:endParaRPr>
          </a:p>
        </p:txBody>
      </p:sp>
      <p:sp>
        <p:nvSpPr>
          <p:cNvPr id="9229" name="Text Box 23"/>
          <p:cNvSpPr txBox="1">
            <a:spLocks noChangeArrowheads="1"/>
          </p:cNvSpPr>
          <p:nvPr/>
        </p:nvSpPr>
        <p:spPr bwMode="auto">
          <a:xfrm>
            <a:off x="1905000" y="4191000"/>
            <a:ext cx="1905000" cy="701675"/>
          </a:xfrm>
          <a:prstGeom prst="rect">
            <a:avLst/>
          </a:prstGeom>
          <a:solidFill>
            <a:schemeClr val="bg1"/>
          </a:solidFill>
          <a:ln w="9525">
            <a:noFill/>
            <a:miter lim="800000"/>
            <a:headEnd/>
            <a:tailEnd/>
          </a:ln>
        </p:spPr>
        <p:txBody>
          <a:bodyPr>
            <a:spAutoFit/>
          </a:bodyPr>
          <a:lstStyle/>
          <a:p>
            <a:pPr algn="ctr"/>
            <a:r>
              <a:rPr lang="en-US" altLang="zh-CN" sz="2000" b="1">
                <a:solidFill>
                  <a:srgbClr val="990099"/>
                </a:solidFill>
                <a:latin typeface="Times New Roman" pitchFamily="18" charset="0"/>
                <a:ea typeface="宋体" pitchFamily="2" charset="-122"/>
              </a:rPr>
              <a:t>a document entity</a:t>
            </a:r>
          </a:p>
        </p:txBody>
      </p:sp>
      <p:sp>
        <p:nvSpPr>
          <p:cNvPr id="9230" name="Text Box 24"/>
          <p:cNvSpPr txBox="1">
            <a:spLocks noChangeArrowheads="1"/>
          </p:cNvSpPr>
          <p:nvPr/>
        </p:nvSpPr>
        <p:spPr bwMode="auto">
          <a:xfrm>
            <a:off x="304800" y="4191000"/>
            <a:ext cx="1295400" cy="822325"/>
          </a:xfrm>
          <a:prstGeom prst="rect">
            <a:avLst/>
          </a:prstGeom>
          <a:noFill/>
          <a:ln w="9525">
            <a:noFill/>
            <a:miter lim="800000"/>
            <a:headEnd/>
            <a:tailEnd/>
          </a:ln>
        </p:spPr>
        <p:txBody>
          <a:bodyPr>
            <a:spAutoFit/>
          </a:bodyPr>
          <a:lstStyle/>
          <a:p>
            <a:pPr algn="ctr"/>
            <a:r>
              <a:rPr lang="en-US" altLang="zh-CN" sz="2400" b="1">
                <a:solidFill>
                  <a:srgbClr val="990099"/>
                </a:solidFill>
                <a:latin typeface="Times New Roman" pitchFamily="18" charset="0"/>
                <a:ea typeface="宋体" pitchFamily="2" charset="-122"/>
              </a:rPr>
              <a:t>a data source</a:t>
            </a:r>
          </a:p>
        </p:txBody>
      </p:sp>
      <p:sp>
        <p:nvSpPr>
          <p:cNvPr id="20512" name="AutoShape 32"/>
          <p:cNvSpPr>
            <a:spLocks noChangeArrowheads="1"/>
          </p:cNvSpPr>
          <p:nvPr/>
        </p:nvSpPr>
        <p:spPr bwMode="auto">
          <a:xfrm>
            <a:off x="6788150" y="3187700"/>
            <a:ext cx="304800" cy="304800"/>
          </a:xfrm>
          <a:prstGeom prst="rightArrow">
            <a:avLst>
              <a:gd name="adj1" fmla="val 50000"/>
              <a:gd name="adj2" fmla="val 25000"/>
            </a:avLst>
          </a:prstGeom>
          <a:solidFill>
            <a:srgbClr val="FF00FF">
              <a:alpha val="10196"/>
            </a:srgbClr>
          </a:solidFill>
          <a:ln w="9525">
            <a:solidFill>
              <a:srgbClr val="FF00FF"/>
            </a:solidFill>
            <a:miter lim="800000"/>
            <a:headEnd/>
            <a:tailEnd/>
          </a:ln>
        </p:spPr>
        <p:txBody>
          <a:bodyPr wrap="none" anchor="ctr"/>
          <a:lstStyle/>
          <a:p>
            <a:endParaRPr lang="zh-CN" altLang="en-US">
              <a:ea typeface="宋体" pitchFamily="2" charset="-122"/>
            </a:endParaRPr>
          </a:p>
        </p:txBody>
      </p:sp>
      <p:sp>
        <p:nvSpPr>
          <p:cNvPr id="20513" name="Text Box 33"/>
          <p:cNvSpPr txBox="1">
            <a:spLocks noChangeArrowheads="1"/>
          </p:cNvSpPr>
          <p:nvPr/>
        </p:nvSpPr>
        <p:spPr bwMode="auto">
          <a:xfrm>
            <a:off x="7138988" y="2971800"/>
            <a:ext cx="1911350" cy="762000"/>
          </a:xfrm>
          <a:prstGeom prst="rect">
            <a:avLst/>
          </a:prstGeom>
          <a:solidFill>
            <a:srgbClr val="FF00FF">
              <a:alpha val="5098"/>
            </a:srgbClr>
          </a:solidFill>
          <a:ln w="28575">
            <a:solidFill>
              <a:srgbClr val="FF00FF"/>
            </a:solidFill>
            <a:miter lim="800000"/>
            <a:headEnd/>
            <a:tailEnd/>
          </a:ln>
        </p:spPr>
        <p:txBody>
          <a:bodyPr lIns="36000" tIns="36000" rIns="36000" bIns="36000"/>
          <a:lstStyle/>
          <a:p>
            <a:pPr algn="ctr"/>
            <a:r>
              <a:rPr lang="en-US" altLang="zh-CN" sz="2000" b="1">
                <a:solidFill>
                  <a:srgbClr val="FF33CC"/>
                </a:solidFill>
                <a:latin typeface="Times New Roman" pitchFamily="18" charset="0"/>
                <a:ea typeface="宋体" pitchFamily="2" charset="-122"/>
              </a:rPr>
              <a:t>an </a:t>
            </a:r>
            <a:r>
              <a:rPr lang="en-US" altLang="zh-CN" sz="2000" b="1" u="sng">
                <a:solidFill>
                  <a:srgbClr val="DE33A4"/>
                </a:solidFill>
                <a:latin typeface="Times New Roman" pitchFamily="18" charset="0"/>
                <a:ea typeface="宋体" pitchFamily="2" charset="-122"/>
              </a:rPr>
              <a:t>element-level </a:t>
            </a:r>
            <a:r>
              <a:rPr lang="en-US" altLang="zh-CN" sz="2000" b="1">
                <a:solidFill>
                  <a:srgbClr val="FF33CC"/>
                </a:solidFill>
                <a:latin typeface="Times New Roman" pitchFamily="18" charset="0"/>
                <a:ea typeface="宋体" pitchFamily="2" charset="-122"/>
              </a:rPr>
              <a:t>probabilistic set</a:t>
            </a:r>
          </a:p>
        </p:txBody>
      </p:sp>
      <p:sp>
        <p:nvSpPr>
          <p:cNvPr id="20514" name="Text Box 34"/>
          <p:cNvSpPr txBox="1">
            <a:spLocks noChangeArrowheads="1"/>
          </p:cNvSpPr>
          <p:nvPr/>
        </p:nvSpPr>
        <p:spPr bwMode="auto">
          <a:xfrm>
            <a:off x="4648200" y="2362200"/>
            <a:ext cx="1768475" cy="366713"/>
          </a:xfrm>
          <a:prstGeom prst="rect">
            <a:avLst/>
          </a:prstGeom>
          <a:noFill/>
          <a:ln w="9525">
            <a:noFill/>
            <a:miter lim="800000"/>
            <a:headEnd/>
            <a:tailEnd/>
          </a:ln>
        </p:spPr>
        <p:txBody>
          <a:bodyPr>
            <a:spAutoFit/>
          </a:bodyPr>
          <a:lstStyle/>
          <a:p>
            <a:r>
              <a:rPr lang="en-US" altLang="zh-CN">
                <a:latin typeface="Times New Roman" pitchFamily="18" charset="0"/>
                <a:ea typeface="宋体" pitchFamily="2" charset="-122"/>
              </a:rPr>
              <a:t>This is the </a:t>
            </a:r>
            <a:r>
              <a:rPr lang="en-US" altLang="zh-CN">
                <a:solidFill>
                  <a:srgbClr val="FF0000"/>
                </a:solidFill>
                <a:latin typeface="Times New Roman" pitchFamily="18" charset="0"/>
                <a:ea typeface="宋体" pitchFamily="2" charset="-122"/>
              </a:rPr>
              <a:t>???</a:t>
            </a:r>
            <a:r>
              <a:rPr lang="en-US" altLang="zh-CN">
                <a:latin typeface="Times New Roman" pitchFamily="18" charset="0"/>
                <a:ea typeface="宋体" pitchFamily="2" charset="-122"/>
              </a:rPr>
              <a:t>.</a:t>
            </a:r>
          </a:p>
        </p:txBody>
      </p:sp>
      <p:sp>
        <p:nvSpPr>
          <p:cNvPr id="20515" name="Text Box 35"/>
          <p:cNvSpPr txBox="1">
            <a:spLocks noChangeArrowheads="1"/>
          </p:cNvSpPr>
          <p:nvPr/>
        </p:nvSpPr>
        <p:spPr bwMode="auto">
          <a:xfrm>
            <a:off x="4648200" y="2743200"/>
            <a:ext cx="1768475"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 … </a:t>
            </a:r>
          </a:p>
        </p:txBody>
      </p:sp>
      <p:sp>
        <p:nvSpPr>
          <p:cNvPr id="20516" name="Text Box 36"/>
          <p:cNvSpPr txBox="1">
            <a:spLocks noChangeArrowheads="1"/>
          </p:cNvSpPr>
          <p:nvPr/>
        </p:nvSpPr>
        <p:spPr bwMode="auto">
          <a:xfrm>
            <a:off x="4648200" y="3124200"/>
            <a:ext cx="1768475"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 … </a:t>
            </a:r>
          </a:p>
        </p:txBody>
      </p:sp>
      <p:sp>
        <p:nvSpPr>
          <p:cNvPr id="20517" name="Text Box 37"/>
          <p:cNvSpPr txBox="1">
            <a:spLocks noChangeArrowheads="1"/>
          </p:cNvSpPr>
          <p:nvPr/>
        </p:nvSpPr>
        <p:spPr bwMode="auto">
          <a:xfrm>
            <a:off x="4648200" y="3505200"/>
            <a:ext cx="1768475"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a:t>
            </a:r>
            <a:r>
              <a:rPr lang="en-US" altLang="zh-CN">
                <a:latin typeface="Times New Roman" pitchFamily="18" charset="0"/>
                <a:ea typeface="宋体" pitchFamily="2" charset="-122"/>
              </a:rPr>
              <a:t> </a:t>
            </a:r>
            <a:r>
              <a:rPr lang="en-US" altLang="zh-CN">
                <a:solidFill>
                  <a:srgbClr val="FF0000"/>
                </a:solidFill>
                <a:latin typeface="Times New Roman" pitchFamily="18" charset="0"/>
                <a:ea typeface="宋体" pitchFamily="2" charset="-122"/>
              </a:rPr>
              <a:t>???</a:t>
            </a:r>
            <a:r>
              <a:rPr lang="en-US" altLang="zh-CN" sz="1200">
                <a:solidFill>
                  <a:srgbClr val="FF0000"/>
                </a:solidFill>
                <a:latin typeface="Times New Roman" pitchFamily="18" charset="0"/>
                <a:ea typeface="宋体" pitchFamily="2" charset="-122"/>
              </a:rPr>
              <a:t> </a:t>
            </a:r>
            <a:r>
              <a:rPr lang="en-US" altLang="zh-CN" sz="2000">
                <a:latin typeface="Times New Roman" pitchFamily="18" charset="0"/>
                <a:ea typeface="宋体" pitchFamily="2" charset="-122"/>
              </a:rPr>
              <a:t>… … … </a:t>
            </a:r>
          </a:p>
        </p:txBody>
      </p:sp>
      <p:sp>
        <p:nvSpPr>
          <p:cNvPr id="20518" name="Text Box 38"/>
          <p:cNvSpPr txBox="1">
            <a:spLocks noChangeArrowheads="1"/>
          </p:cNvSpPr>
          <p:nvPr/>
        </p:nvSpPr>
        <p:spPr bwMode="auto">
          <a:xfrm>
            <a:off x="4648200" y="3886200"/>
            <a:ext cx="1768475"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 … </a:t>
            </a:r>
          </a:p>
        </p:txBody>
      </p:sp>
      <p:sp>
        <p:nvSpPr>
          <p:cNvPr id="20519" name="Rectangle 39"/>
          <p:cNvSpPr>
            <a:spLocks noChangeArrowheads="1"/>
          </p:cNvSpPr>
          <p:nvPr/>
        </p:nvSpPr>
        <p:spPr bwMode="auto">
          <a:xfrm>
            <a:off x="5745163" y="2362200"/>
            <a:ext cx="303212" cy="381000"/>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20520" name="AutoShape 40"/>
          <p:cNvSpPr>
            <a:spLocks noChangeArrowheads="1"/>
          </p:cNvSpPr>
          <p:nvPr/>
        </p:nvSpPr>
        <p:spPr bwMode="auto">
          <a:xfrm>
            <a:off x="6400800" y="1143000"/>
            <a:ext cx="1600200" cy="762000"/>
          </a:xfrm>
          <a:prstGeom prst="wedgeRoundRectCallout">
            <a:avLst>
              <a:gd name="adj1" fmla="val -73611"/>
              <a:gd name="adj2" fmla="val 114167"/>
              <a:gd name="adj3" fmla="val 16667"/>
            </a:avLst>
          </a:prstGeom>
          <a:solidFill>
            <a:srgbClr val="FFDDDD"/>
          </a:solidFill>
          <a:ln w="9525">
            <a:solidFill>
              <a:srgbClr val="FF0000"/>
            </a:solidFill>
            <a:miter lim="800000"/>
            <a:headEnd/>
            <a:tailEnd/>
          </a:ln>
        </p:spPr>
        <p:txBody>
          <a:bodyPr/>
          <a:lstStyle/>
          <a:p>
            <a:pPr algn="ctr"/>
            <a:r>
              <a:rPr lang="en-US" altLang="zh-CN" sz="2000">
                <a:solidFill>
                  <a:srgbClr val="FF0000"/>
                </a:solidFill>
                <a:latin typeface="Times New Roman" pitchFamily="18" charset="0"/>
                <a:ea typeface="宋体" pitchFamily="2" charset="-122"/>
              </a:rPr>
              <a:t>world   </a:t>
            </a:r>
            <a:r>
              <a:rPr lang="en-US" altLang="zh-CN" sz="2000">
                <a:solidFill>
                  <a:srgbClr val="CC00FF"/>
                </a:solidFill>
                <a:latin typeface="Times New Roman" pitchFamily="18" charset="0"/>
                <a:ea typeface="宋体" pitchFamily="2" charset="-122"/>
              </a:rPr>
              <a:t>0.5</a:t>
            </a:r>
            <a:r>
              <a:rPr lang="en-US" altLang="zh-CN" sz="2000">
                <a:solidFill>
                  <a:srgbClr val="FF0000"/>
                </a:solidFill>
                <a:latin typeface="Times New Roman" pitchFamily="18" charset="0"/>
                <a:ea typeface="宋体" pitchFamily="2" charset="-122"/>
              </a:rPr>
              <a:t> </a:t>
            </a:r>
          </a:p>
          <a:p>
            <a:pPr algn="ctr"/>
            <a:r>
              <a:rPr lang="en-US" altLang="zh-CN" sz="2000">
                <a:solidFill>
                  <a:srgbClr val="FF0000"/>
                </a:solidFill>
                <a:latin typeface="Times New Roman" pitchFamily="18" charset="0"/>
                <a:ea typeface="宋体" pitchFamily="2" charset="-122"/>
              </a:rPr>
              <a:t>word    </a:t>
            </a:r>
            <a:r>
              <a:rPr lang="en-US" altLang="zh-CN" sz="2000">
                <a:solidFill>
                  <a:srgbClr val="CC00FF"/>
                </a:solidFill>
                <a:latin typeface="Times New Roman" pitchFamily="18" charset="0"/>
                <a:ea typeface="宋体" pitchFamily="2" charset="-122"/>
              </a:rPr>
              <a:t>0.4</a:t>
            </a:r>
          </a:p>
        </p:txBody>
      </p:sp>
      <p:sp>
        <p:nvSpPr>
          <p:cNvPr id="20524" name="Rectangle 44"/>
          <p:cNvSpPr>
            <a:spLocks noChangeArrowheads="1"/>
          </p:cNvSpPr>
          <p:nvPr/>
        </p:nvSpPr>
        <p:spPr bwMode="auto">
          <a:xfrm>
            <a:off x="5029200" y="3505200"/>
            <a:ext cx="350838" cy="381000"/>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93"/>
                                        </p:tgtEl>
                                        <p:attrNameLst>
                                          <p:attrName>style.visibility</p:attrName>
                                        </p:attrNameLst>
                                      </p:cBhvr>
                                      <p:to>
                                        <p:strVal val="visible"/>
                                      </p:to>
                                    </p:set>
                                    <p:animEffect transition="in" filter="dissolve">
                                      <p:cBhvr>
                                        <p:cTn id="11" dur="500"/>
                                        <p:tgtEl>
                                          <p:spTgt spid="2049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dissolve">
                                      <p:cBhvr>
                                        <p:cTn id="14" dur="500"/>
                                        <p:tgtEl>
                                          <p:spTgt spid="3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dissolve">
                                      <p:cBhvr>
                                        <p:cTn id="17" dur="500"/>
                                        <p:tgtEl>
                                          <p:spTgt spid="2049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514"/>
                                        </p:tgtEl>
                                        <p:attrNameLst>
                                          <p:attrName>style.visibility</p:attrName>
                                        </p:attrNameLst>
                                      </p:cBhvr>
                                      <p:to>
                                        <p:strVal val="visible"/>
                                      </p:to>
                                    </p:set>
                                    <p:animEffect transition="in" filter="dissolve">
                                      <p:cBhvr>
                                        <p:cTn id="20" dur="500"/>
                                        <p:tgtEl>
                                          <p:spTgt spid="205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515"/>
                                        </p:tgtEl>
                                        <p:attrNameLst>
                                          <p:attrName>style.visibility</p:attrName>
                                        </p:attrNameLst>
                                      </p:cBhvr>
                                      <p:to>
                                        <p:strVal val="visible"/>
                                      </p:to>
                                    </p:set>
                                    <p:animEffect transition="in" filter="dissolve">
                                      <p:cBhvr>
                                        <p:cTn id="23" dur="500"/>
                                        <p:tgtEl>
                                          <p:spTgt spid="205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516"/>
                                        </p:tgtEl>
                                        <p:attrNameLst>
                                          <p:attrName>style.visibility</p:attrName>
                                        </p:attrNameLst>
                                      </p:cBhvr>
                                      <p:to>
                                        <p:strVal val="visible"/>
                                      </p:to>
                                    </p:set>
                                    <p:animEffect transition="in" filter="dissolve">
                                      <p:cBhvr>
                                        <p:cTn id="26" dur="500"/>
                                        <p:tgtEl>
                                          <p:spTgt spid="2051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0517"/>
                                        </p:tgtEl>
                                        <p:attrNameLst>
                                          <p:attrName>style.visibility</p:attrName>
                                        </p:attrNameLst>
                                      </p:cBhvr>
                                      <p:to>
                                        <p:strVal val="visible"/>
                                      </p:to>
                                    </p:set>
                                    <p:animEffect transition="in" filter="dissolve">
                                      <p:cBhvr>
                                        <p:cTn id="29" dur="500"/>
                                        <p:tgtEl>
                                          <p:spTgt spid="2051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518"/>
                                        </p:tgtEl>
                                        <p:attrNameLst>
                                          <p:attrName>style.visibility</p:attrName>
                                        </p:attrNameLst>
                                      </p:cBhvr>
                                      <p:to>
                                        <p:strVal val="visible"/>
                                      </p:to>
                                    </p:set>
                                    <p:animEffect transition="in" filter="dissolve">
                                      <p:cBhvr>
                                        <p:cTn id="32" dur="500"/>
                                        <p:tgtEl>
                                          <p:spTgt spid="2051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05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5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482"/>
                                        </p:tgtEl>
                                        <p:attrNameLst>
                                          <p:attrName>style.visibility</p:attrName>
                                        </p:attrNameLst>
                                      </p:cBhvr>
                                      <p:to>
                                        <p:strVal val="visible"/>
                                      </p:to>
                                    </p:set>
                                  </p:childTnLst>
                                </p:cTn>
                              </p:par>
                            </p:childTnLst>
                          </p:cTn>
                        </p:par>
                        <p:par>
                          <p:cTn id="45" fill="hold">
                            <p:stCondLst>
                              <p:cond delay="0"/>
                            </p:stCondLst>
                            <p:childTnLst>
                              <p:par>
                                <p:cTn id="46" presetID="22" presetClass="entr" presetSubtype="8" fill="hold" grpId="0" nodeType="afterEffect">
                                  <p:stCondLst>
                                    <p:cond delay="0"/>
                                  </p:stCondLst>
                                  <p:childTnLst>
                                    <p:set>
                                      <p:cBhvr>
                                        <p:cTn id="47" dur="1" fill="hold">
                                          <p:stCondLst>
                                            <p:cond delay="0"/>
                                          </p:stCondLst>
                                        </p:cTn>
                                        <p:tgtEl>
                                          <p:spTgt spid="20512"/>
                                        </p:tgtEl>
                                        <p:attrNameLst>
                                          <p:attrName>style.visibility</p:attrName>
                                        </p:attrNameLst>
                                      </p:cBhvr>
                                      <p:to>
                                        <p:strVal val="visible"/>
                                      </p:to>
                                    </p:set>
                                    <p:animEffect transition="in" filter="wipe(left)">
                                      <p:cBhvr>
                                        <p:cTn id="48" dur="500"/>
                                        <p:tgtEl>
                                          <p:spTgt spid="20512"/>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20513"/>
                                        </p:tgtEl>
                                        <p:attrNameLst>
                                          <p:attrName>style.visibility</p:attrName>
                                        </p:attrNameLst>
                                      </p:cBhvr>
                                      <p:to>
                                        <p:strVal val="visible"/>
                                      </p:to>
                                    </p:set>
                                    <p:animEffect transition="in" filter="dissolve">
                                      <p:cBhvr>
                                        <p:cTn id="52" dur="500"/>
                                        <p:tgtEl>
                                          <p:spTgt spid="20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482" grpId="0" animBg="1"/>
      <p:bldP spid="20485" grpId="0" animBg="1"/>
      <p:bldP spid="20493" grpId="0" animBg="1"/>
      <p:bldP spid="20496" grpId="0" animBg="1"/>
      <p:bldP spid="20512" grpId="0" animBg="1"/>
      <p:bldP spid="20513" grpId="0" animBg="1"/>
      <p:bldP spid="20514" grpId="0"/>
      <p:bldP spid="20515" grpId="0"/>
      <p:bldP spid="20516" grpId="0"/>
      <p:bldP spid="20517" grpId="0"/>
      <p:bldP spid="20518" grpId="0"/>
      <p:bldP spid="20519" grpId="0" animBg="1"/>
      <p:bldP spid="20520" grpId="0" animBg="1"/>
      <p:bldP spid="205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pPr>
              <a:defRPr/>
            </a:pPr>
            <a:fld id="{E3389EB7-B50D-4A27-9610-A41C934BB833}" type="slidenum">
              <a:rPr lang="en-US" altLang="en-US"/>
              <a:pPr>
                <a:defRPr/>
              </a:pPr>
              <a:t>34</a:t>
            </a:fld>
            <a:endParaRPr lang="en-US" altLang="en-US"/>
          </a:p>
        </p:txBody>
      </p:sp>
      <p:sp>
        <p:nvSpPr>
          <p:cNvPr id="10244"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Motivation Example – Data Integration</a:t>
            </a:r>
          </a:p>
        </p:txBody>
      </p:sp>
      <p:grpSp>
        <p:nvGrpSpPr>
          <p:cNvPr id="2" name="Group 37"/>
          <p:cNvGrpSpPr>
            <a:grpSpLocks/>
          </p:cNvGrpSpPr>
          <p:nvPr/>
        </p:nvGrpSpPr>
        <p:grpSpPr bwMode="auto">
          <a:xfrm>
            <a:off x="3352800" y="1295400"/>
            <a:ext cx="914400" cy="762000"/>
            <a:chOff x="2352" y="816"/>
            <a:chExt cx="576" cy="480"/>
          </a:xfrm>
        </p:grpSpPr>
        <p:sp>
          <p:nvSpPr>
            <p:cNvPr id="10279" name="AutoShape 14"/>
            <p:cNvSpPr>
              <a:spLocks noChangeArrowheads="1"/>
            </p:cNvSpPr>
            <p:nvPr/>
          </p:nvSpPr>
          <p:spPr bwMode="auto">
            <a:xfrm>
              <a:off x="2352" y="816"/>
              <a:ext cx="576" cy="480"/>
            </a:xfrm>
            <a:prstGeom prst="flowChartMultidocument">
              <a:avLst/>
            </a:prstGeom>
            <a:solidFill>
              <a:srgbClr val="FFCC00">
                <a:alpha val="10196"/>
              </a:srgbClr>
            </a:solidFill>
            <a:ln w="25400">
              <a:solidFill>
                <a:srgbClr val="FFCC00"/>
              </a:solidFill>
              <a:miter lim="800000"/>
              <a:headEnd/>
              <a:tailEnd/>
            </a:ln>
          </p:spPr>
          <p:txBody>
            <a:bodyPr wrap="none" anchor="ctr"/>
            <a:lstStyle/>
            <a:p>
              <a:endParaRPr lang="zh-CN" altLang="en-US">
                <a:ea typeface="宋体" pitchFamily="2" charset="-122"/>
              </a:endParaRPr>
            </a:p>
          </p:txBody>
        </p:sp>
        <p:pic>
          <p:nvPicPr>
            <p:cNvPr id="10280" name="Picture 15" descr="MC900434796[1]"/>
            <p:cNvPicPr>
              <a:picLocks noChangeAspect="1" noChangeArrowheads="1"/>
            </p:cNvPicPr>
            <p:nvPr/>
          </p:nvPicPr>
          <p:blipFill>
            <a:blip r:embed="rId2" cstate="print"/>
            <a:srcRect/>
            <a:stretch>
              <a:fillRect/>
            </a:stretch>
          </p:blipFill>
          <p:spPr bwMode="auto">
            <a:xfrm>
              <a:off x="2400" y="864"/>
              <a:ext cx="432" cy="432"/>
            </a:xfrm>
            <a:prstGeom prst="rect">
              <a:avLst/>
            </a:prstGeom>
            <a:noFill/>
            <a:ln w="9525">
              <a:noFill/>
              <a:miter lim="800000"/>
              <a:headEnd/>
              <a:tailEnd/>
            </a:ln>
          </p:spPr>
        </p:pic>
      </p:grpSp>
      <p:grpSp>
        <p:nvGrpSpPr>
          <p:cNvPr id="3" name="Group 61"/>
          <p:cNvGrpSpPr>
            <a:grpSpLocks/>
          </p:cNvGrpSpPr>
          <p:nvPr/>
        </p:nvGrpSpPr>
        <p:grpSpPr bwMode="auto">
          <a:xfrm>
            <a:off x="3352800" y="5029200"/>
            <a:ext cx="914400" cy="609600"/>
            <a:chOff x="2112" y="3168"/>
            <a:chExt cx="576" cy="384"/>
          </a:xfrm>
        </p:grpSpPr>
        <p:sp>
          <p:nvSpPr>
            <p:cNvPr id="10277" name="AutoShape 13"/>
            <p:cNvSpPr>
              <a:spLocks noChangeArrowheads="1"/>
            </p:cNvSpPr>
            <p:nvPr/>
          </p:nvSpPr>
          <p:spPr bwMode="auto">
            <a:xfrm>
              <a:off x="2112" y="3168"/>
              <a:ext cx="576" cy="384"/>
            </a:xfrm>
            <a:prstGeom prst="flowChartMultidocument">
              <a:avLst/>
            </a:prstGeom>
            <a:solidFill>
              <a:srgbClr val="0000FF">
                <a:alpha val="10196"/>
              </a:srgbClr>
            </a:solidFill>
            <a:ln w="25400">
              <a:solidFill>
                <a:srgbClr val="0000FF"/>
              </a:solidFill>
              <a:miter lim="800000"/>
              <a:headEnd/>
              <a:tailEnd/>
            </a:ln>
          </p:spPr>
          <p:txBody>
            <a:bodyPr wrap="none" anchor="ctr"/>
            <a:lstStyle/>
            <a:p>
              <a:endParaRPr lang="zh-CN" altLang="en-US">
                <a:ea typeface="宋体" pitchFamily="2" charset="-122"/>
              </a:endParaRPr>
            </a:p>
          </p:txBody>
        </p:sp>
        <p:pic>
          <p:nvPicPr>
            <p:cNvPr id="10278" name="Picture 17" descr="MC900432636[1]"/>
            <p:cNvPicPr>
              <a:picLocks noChangeAspect="1" noChangeArrowheads="1"/>
            </p:cNvPicPr>
            <p:nvPr/>
          </p:nvPicPr>
          <p:blipFill>
            <a:blip r:embed="rId3" cstate="print"/>
            <a:srcRect/>
            <a:stretch>
              <a:fillRect/>
            </a:stretch>
          </p:blipFill>
          <p:spPr bwMode="auto">
            <a:xfrm>
              <a:off x="2208" y="3216"/>
              <a:ext cx="320" cy="336"/>
            </a:xfrm>
            <a:prstGeom prst="rect">
              <a:avLst/>
            </a:prstGeom>
            <a:noFill/>
            <a:ln w="9525">
              <a:noFill/>
              <a:miter lim="800000"/>
              <a:headEnd/>
              <a:tailEnd/>
            </a:ln>
          </p:spPr>
        </p:pic>
      </p:grpSp>
      <p:grpSp>
        <p:nvGrpSpPr>
          <p:cNvPr id="4" name="Group 38"/>
          <p:cNvGrpSpPr>
            <a:grpSpLocks/>
          </p:cNvGrpSpPr>
          <p:nvPr/>
        </p:nvGrpSpPr>
        <p:grpSpPr bwMode="auto">
          <a:xfrm>
            <a:off x="3352800" y="2819400"/>
            <a:ext cx="914400" cy="762000"/>
            <a:chOff x="2304" y="1632"/>
            <a:chExt cx="576" cy="480"/>
          </a:xfrm>
        </p:grpSpPr>
        <p:sp>
          <p:nvSpPr>
            <p:cNvPr id="10275" name="AutoShape 34"/>
            <p:cNvSpPr>
              <a:spLocks noChangeArrowheads="1"/>
            </p:cNvSpPr>
            <p:nvPr/>
          </p:nvSpPr>
          <p:spPr bwMode="auto">
            <a:xfrm>
              <a:off x="2304" y="1632"/>
              <a:ext cx="576" cy="480"/>
            </a:xfrm>
            <a:prstGeom prst="flowChartMultidocument">
              <a:avLst/>
            </a:prstGeom>
            <a:solidFill>
              <a:srgbClr val="FF6600">
                <a:alpha val="10196"/>
              </a:srgbClr>
            </a:solidFill>
            <a:ln w="25400">
              <a:solidFill>
                <a:srgbClr val="FF6600"/>
              </a:solidFill>
              <a:miter lim="800000"/>
              <a:headEnd/>
              <a:tailEnd/>
            </a:ln>
          </p:spPr>
          <p:txBody>
            <a:bodyPr wrap="none" anchor="ctr"/>
            <a:lstStyle/>
            <a:p>
              <a:endParaRPr lang="zh-CN" altLang="en-US">
                <a:ea typeface="宋体" pitchFamily="2" charset="-122"/>
              </a:endParaRPr>
            </a:p>
          </p:txBody>
        </p:sp>
        <p:pic>
          <p:nvPicPr>
            <p:cNvPr id="10276" name="Picture 35" descr="MC900431497[1]"/>
            <p:cNvPicPr>
              <a:picLocks noChangeAspect="1" noChangeArrowheads="1"/>
            </p:cNvPicPr>
            <p:nvPr/>
          </p:nvPicPr>
          <p:blipFill>
            <a:blip r:embed="rId4" cstate="print"/>
            <a:srcRect/>
            <a:stretch>
              <a:fillRect/>
            </a:stretch>
          </p:blipFill>
          <p:spPr bwMode="auto">
            <a:xfrm>
              <a:off x="2352" y="1728"/>
              <a:ext cx="369" cy="358"/>
            </a:xfrm>
            <a:prstGeom prst="rect">
              <a:avLst/>
            </a:prstGeom>
            <a:noFill/>
            <a:ln w="9525">
              <a:noFill/>
              <a:miter lim="800000"/>
              <a:headEnd/>
              <a:tailEnd/>
            </a:ln>
          </p:spPr>
        </p:pic>
      </p:grpSp>
      <p:sp>
        <p:nvSpPr>
          <p:cNvPr id="11300" name="Text Box 36"/>
          <p:cNvSpPr txBox="1">
            <a:spLocks noChangeArrowheads="1"/>
          </p:cNvSpPr>
          <p:nvPr/>
        </p:nvSpPr>
        <p:spPr bwMode="auto">
          <a:xfrm rot="5400000">
            <a:off x="3489325" y="4054475"/>
            <a:ext cx="488950" cy="457200"/>
          </a:xfrm>
          <a:prstGeom prst="rect">
            <a:avLst/>
          </a:prstGeom>
          <a:noFill/>
          <a:ln w="9525">
            <a:noFill/>
            <a:miter lim="800000"/>
            <a:headEnd/>
            <a:tailEnd/>
          </a:ln>
        </p:spPr>
        <p:txBody>
          <a:bodyPr wrap="none">
            <a:spAutoFit/>
          </a:bodyPr>
          <a:lstStyle/>
          <a:p>
            <a:r>
              <a:rPr lang="en-US" altLang="zh-CN" sz="2400" b="1">
                <a:solidFill>
                  <a:srgbClr val="660033"/>
                </a:solidFill>
                <a:ea typeface="宋体" pitchFamily="2" charset="-122"/>
              </a:rPr>
              <a:t>…</a:t>
            </a:r>
          </a:p>
        </p:txBody>
      </p:sp>
      <p:sp>
        <p:nvSpPr>
          <p:cNvPr id="11303" name="AutoShape 39"/>
          <p:cNvSpPr>
            <a:spLocks noChangeArrowheads="1"/>
          </p:cNvSpPr>
          <p:nvPr/>
        </p:nvSpPr>
        <p:spPr bwMode="auto">
          <a:xfrm>
            <a:off x="3048000" y="1600200"/>
            <a:ext cx="228600" cy="228600"/>
          </a:xfrm>
          <a:prstGeom prst="rightArrow">
            <a:avLst>
              <a:gd name="adj1" fmla="val 50000"/>
              <a:gd name="adj2" fmla="val 25000"/>
            </a:avLst>
          </a:prstGeom>
          <a:solidFill>
            <a:srgbClr val="FFCC00">
              <a:alpha val="39999"/>
            </a:srgbClr>
          </a:solidFill>
          <a:ln w="9525">
            <a:solidFill>
              <a:srgbClr val="FFCC00"/>
            </a:solidFill>
            <a:miter lim="800000"/>
            <a:headEnd/>
            <a:tailEnd/>
          </a:ln>
        </p:spPr>
        <p:txBody>
          <a:bodyPr wrap="none" anchor="ctr"/>
          <a:lstStyle/>
          <a:p>
            <a:endParaRPr lang="zh-CN" altLang="en-US">
              <a:ea typeface="宋体" pitchFamily="2" charset="-122"/>
            </a:endParaRPr>
          </a:p>
        </p:txBody>
      </p:sp>
      <p:sp>
        <p:nvSpPr>
          <p:cNvPr id="11304" name="AutoShape 40"/>
          <p:cNvSpPr>
            <a:spLocks noChangeArrowheads="1"/>
          </p:cNvSpPr>
          <p:nvPr/>
        </p:nvSpPr>
        <p:spPr bwMode="auto">
          <a:xfrm>
            <a:off x="3048000" y="3124200"/>
            <a:ext cx="228600" cy="228600"/>
          </a:xfrm>
          <a:prstGeom prst="rightArrow">
            <a:avLst>
              <a:gd name="adj1" fmla="val 50000"/>
              <a:gd name="adj2" fmla="val 25000"/>
            </a:avLst>
          </a:prstGeom>
          <a:solidFill>
            <a:srgbClr val="FF6600">
              <a:alpha val="39999"/>
            </a:srgbClr>
          </a:solidFill>
          <a:ln w="9525">
            <a:solidFill>
              <a:srgbClr val="FF6600"/>
            </a:solidFill>
            <a:miter lim="800000"/>
            <a:headEnd/>
            <a:tailEnd/>
          </a:ln>
        </p:spPr>
        <p:txBody>
          <a:bodyPr wrap="none" anchor="ctr"/>
          <a:lstStyle/>
          <a:p>
            <a:endParaRPr lang="zh-CN" altLang="en-US">
              <a:ea typeface="宋体" pitchFamily="2" charset="-122"/>
            </a:endParaRPr>
          </a:p>
        </p:txBody>
      </p:sp>
      <p:sp>
        <p:nvSpPr>
          <p:cNvPr id="11305" name="AutoShape 41"/>
          <p:cNvSpPr>
            <a:spLocks noChangeArrowheads="1"/>
          </p:cNvSpPr>
          <p:nvPr/>
        </p:nvSpPr>
        <p:spPr bwMode="auto">
          <a:xfrm>
            <a:off x="3048000" y="5257800"/>
            <a:ext cx="228600" cy="228600"/>
          </a:xfrm>
          <a:prstGeom prst="rightArrow">
            <a:avLst>
              <a:gd name="adj1" fmla="val 50000"/>
              <a:gd name="adj2" fmla="val 25000"/>
            </a:avLst>
          </a:prstGeom>
          <a:solidFill>
            <a:srgbClr val="0000FF">
              <a:alpha val="39999"/>
            </a:srgbClr>
          </a:solidFill>
          <a:ln w="9525">
            <a:solidFill>
              <a:srgbClr val="0000FF"/>
            </a:solidFill>
            <a:miter lim="800000"/>
            <a:headEnd/>
            <a:tailEnd/>
          </a:ln>
        </p:spPr>
        <p:txBody>
          <a:bodyPr wrap="none" anchor="ctr"/>
          <a:lstStyle/>
          <a:p>
            <a:endParaRPr lang="zh-CN" altLang="en-US">
              <a:ea typeface="宋体" pitchFamily="2" charset="-122"/>
            </a:endParaRPr>
          </a:p>
        </p:txBody>
      </p:sp>
      <p:sp>
        <p:nvSpPr>
          <p:cNvPr id="10252" name="Text Box 42"/>
          <p:cNvSpPr txBox="1">
            <a:spLocks noChangeArrowheads="1"/>
          </p:cNvSpPr>
          <p:nvPr/>
        </p:nvSpPr>
        <p:spPr bwMode="auto">
          <a:xfrm>
            <a:off x="0" y="2971800"/>
            <a:ext cx="1295400" cy="822325"/>
          </a:xfrm>
          <a:prstGeom prst="rect">
            <a:avLst/>
          </a:prstGeom>
          <a:noFill/>
          <a:ln w="9525">
            <a:noFill/>
            <a:miter lim="800000"/>
            <a:headEnd/>
            <a:tailEnd/>
          </a:ln>
        </p:spPr>
        <p:txBody>
          <a:bodyPr>
            <a:spAutoFit/>
          </a:bodyPr>
          <a:lstStyle/>
          <a:p>
            <a:pPr algn="ctr"/>
            <a:r>
              <a:rPr lang="en-US" altLang="zh-CN" sz="2400" b="1">
                <a:solidFill>
                  <a:srgbClr val="990099"/>
                </a:solidFill>
                <a:latin typeface="Times New Roman" pitchFamily="18" charset="0"/>
                <a:ea typeface="宋体" pitchFamily="2" charset="-122"/>
              </a:rPr>
              <a:t>data sources</a:t>
            </a:r>
          </a:p>
        </p:txBody>
      </p:sp>
      <p:sp>
        <p:nvSpPr>
          <p:cNvPr id="10253" name="Text Box 44"/>
          <p:cNvSpPr txBox="1">
            <a:spLocks noChangeArrowheads="1"/>
          </p:cNvSpPr>
          <p:nvPr/>
        </p:nvSpPr>
        <p:spPr bwMode="auto">
          <a:xfrm rot="5400000">
            <a:off x="2041525" y="4054475"/>
            <a:ext cx="488950" cy="457200"/>
          </a:xfrm>
          <a:prstGeom prst="rect">
            <a:avLst/>
          </a:prstGeom>
          <a:noFill/>
          <a:ln w="9525">
            <a:noFill/>
            <a:miter lim="800000"/>
            <a:headEnd/>
            <a:tailEnd/>
          </a:ln>
        </p:spPr>
        <p:txBody>
          <a:bodyPr wrap="none">
            <a:spAutoFit/>
          </a:bodyPr>
          <a:lstStyle/>
          <a:p>
            <a:r>
              <a:rPr lang="en-US" altLang="zh-CN" sz="2400" b="1">
                <a:solidFill>
                  <a:srgbClr val="660033"/>
                </a:solidFill>
                <a:ea typeface="宋体" pitchFamily="2" charset="-122"/>
              </a:rPr>
              <a:t>…</a:t>
            </a:r>
          </a:p>
        </p:txBody>
      </p:sp>
      <p:grpSp>
        <p:nvGrpSpPr>
          <p:cNvPr id="5" name="Group 45"/>
          <p:cNvGrpSpPr>
            <a:grpSpLocks/>
          </p:cNvGrpSpPr>
          <p:nvPr/>
        </p:nvGrpSpPr>
        <p:grpSpPr bwMode="auto">
          <a:xfrm>
            <a:off x="1447800" y="4648200"/>
            <a:ext cx="1447800" cy="1219200"/>
            <a:chOff x="480" y="2928"/>
            <a:chExt cx="1104" cy="912"/>
          </a:xfrm>
        </p:grpSpPr>
        <p:sp>
          <p:nvSpPr>
            <p:cNvPr id="10273" name="AutoShape 46"/>
            <p:cNvSpPr>
              <a:spLocks noChangeArrowheads="1"/>
            </p:cNvSpPr>
            <p:nvPr/>
          </p:nvSpPr>
          <p:spPr bwMode="auto">
            <a:xfrm>
              <a:off x="480" y="2928"/>
              <a:ext cx="1104" cy="912"/>
            </a:xfrm>
            <a:prstGeom prst="flowChartAlternateProcess">
              <a:avLst/>
            </a:prstGeom>
            <a:solidFill>
              <a:srgbClr val="0000FF">
                <a:alpha val="10196"/>
              </a:srgbClr>
            </a:solidFill>
            <a:ln w="28575">
              <a:solidFill>
                <a:srgbClr val="0000FF"/>
              </a:solidFill>
              <a:miter lim="800000"/>
              <a:headEnd/>
              <a:tailEnd/>
            </a:ln>
          </p:spPr>
          <p:txBody>
            <a:bodyPr wrap="none" anchor="ctr"/>
            <a:lstStyle/>
            <a:p>
              <a:endParaRPr lang="zh-CN" altLang="en-US">
                <a:ea typeface="宋体" pitchFamily="2" charset="-122"/>
              </a:endParaRPr>
            </a:p>
          </p:txBody>
        </p:sp>
        <p:pic>
          <p:nvPicPr>
            <p:cNvPr id="10274" name="Picture 47" descr="MP900424389[1]"/>
            <p:cNvPicPr>
              <a:picLocks noChangeAspect="1" noChangeArrowheads="1"/>
            </p:cNvPicPr>
            <p:nvPr/>
          </p:nvPicPr>
          <p:blipFill>
            <a:blip r:embed="rId5" cstate="print"/>
            <a:srcRect/>
            <a:stretch>
              <a:fillRect/>
            </a:stretch>
          </p:blipFill>
          <p:spPr bwMode="auto">
            <a:xfrm>
              <a:off x="632" y="3098"/>
              <a:ext cx="802" cy="555"/>
            </a:xfrm>
            <a:prstGeom prst="rect">
              <a:avLst/>
            </a:prstGeom>
            <a:noFill/>
            <a:ln w="9525">
              <a:noFill/>
              <a:miter lim="800000"/>
              <a:headEnd/>
              <a:tailEnd/>
            </a:ln>
          </p:spPr>
        </p:pic>
      </p:grpSp>
      <p:grpSp>
        <p:nvGrpSpPr>
          <p:cNvPr id="6" name="Group 48"/>
          <p:cNvGrpSpPr>
            <a:grpSpLocks/>
          </p:cNvGrpSpPr>
          <p:nvPr/>
        </p:nvGrpSpPr>
        <p:grpSpPr bwMode="auto">
          <a:xfrm>
            <a:off x="1447800" y="2514600"/>
            <a:ext cx="1447800" cy="1219200"/>
            <a:chOff x="480" y="1584"/>
            <a:chExt cx="1104" cy="960"/>
          </a:xfrm>
        </p:grpSpPr>
        <p:sp>
          <p:nvSpPr>
            <p:cNvPr id="10271" name="AutoShape 49"/>
            <p:cNvSpPr>
              <a:spLocks noChangeArrowheads="1"/>
            </p:cNvSpPr>
            <p:nvPr/>
          </p:nvSpPr>
          <p:spPr bwMode="auto">
            <a:xfrm>
              <a:off x="480" y="1584"/>
              <a:ext cx="1104" cy="960"/>
            </a:xfrm>
            <a:prstGeom prst="flowChartAlternateProcess">
              <a:avLst/>
            </a:prstGeom>
            <a:solidFill>
              <a:srgbClr val="FF6600">
                <a:alpha val="10196"/>
              </a:srgbClr>
            </a:solidFill>
            <a:ln w="28575">
              <a:solidFill>
                <a:srgbClr val="FF6600"/>
              </a:solidFill>
              <a:miter lim="800000"/>
              <a:headEnd/>
              <a:tailEnd/>
            </a:ln>
          </p:spPr>
          <p:txBody>
            <a:bodyPr wrap="none" anchor="ctr"/>
            <a:lstStyle/>
            <a:p>
              <a:endParaRPr lang="zh-CN" altLang="en-US">
                <a:ea typeface="宋体" pitchFamily="2" charset="-122"/>
              </a:endParaRPr>
            </a:p>
          </p:txBody>
        </p:sp>
        <p:pic>
          <p:nvPicPr>
            <p:cNvPr id="10272" name="Picture 50" descr="MC900383280[1]"/>
            <p:cNvPicPr>
              <a:picLocks noChangeAspect="1" noChangeArrowheads="1"/>
            </p:cNvPicPr>
            <p:nvPr/>
          </p:nvPicPr>
          <p:blipFill>
            <a:blip r:embed="rId6" cstate="print"/>
            <a:srcRect/>
            <a:stretch>
              <a:fillRect/>
            </a:stretch>
          </p:blipFill>
          <p:spPr bwMode="auto">
            <a:xfrm>
              <a:off x="720" y="1680"/>
              <a:ext cx="562" cy="768"/>
            </a:xfrm>
            <a:prstGeom prst="rect">
              <a:avLst/>
            </a:prstGeom>
            <a:noFill/>
            <a:ln w="9525">
              <a:noFill/>
              <a:miter lim="800000"/>
              <a:headEnd/>
              <a:tailEnd/>
            </a:ln>
          </p:spPr>
        </p:pic>
      </p:grpSp>
      <p:grpSp>
        <p:nvGrpSpPr>
          <p:cNvPr id="7" name="Group 51"/>
          <p:cNvGrpSpPr>
            <a:grpSpLocks/>
          </p:cNvGrpSpPr>
          <p:nvPr/>
        </p:nvGrpSpPr>
        <p:grpSpPr bwMode="auto">
          <a:xfrm>
            <a:off x="1447800" y="1066800"/>
            <a:ext cx="1447800" cy="1295400"/>
            <a:chOff x="480" y="576"/>
            <a:chExt cx="1104" cy="960"/>
          </a:xfrm>
        </p:grpSpPr>
        <p:sp>
          <p:nvSpPr>
            <p:cNvPr id="10266" name="AutoShape 52"/>
            <p:cNvSpPr>
              <a:spLocks noChangeArrowheads="1"/>
            </p:cNvSpPr>
            <p:nvPr/>
          </p:nvSpPr>
          <p:spPr bwMode="auto">
            <a:xfrm>
              <a:off x="480" y="576"/>
              <a:ext cx="1104" cy="960"/>
            </a:xfrm>
            <a:prstGeom prst="flowChartAlternateProcess">
              <a:avLst/>
            </a:prstGeom>
            <a:solidFill>
              <a:srgbClr val="FFCC00">
                <a:alpha val="10196"/>
              </a:srgbClr>
            </a:solidFill>
            <a:ln w="28575">
              <a:solidFill>
                <a:srgbClr val="FFCC00"/>
              </a:solidFill>
              <a:miter lim="800000"/>
              <a:headEnd/>
              <a:tailEnd/>
            </a:ln>
          </p:spPr>
          <p:txBody>
            <a:bodyPr wrap="none" anchor="ctr"/>
            <a:lstStyle/>
            <a:p>
              <a:endParaRPr lang="zh-CN" altLang="en-US">
                <a:ea typeface="宋体" pitchFamily="2" charset="-122"/>
              </a:endParaRPr>
            </a:p>
          </p:txBody>
        </p:sp>
        <p:pic>
          <p:nvPicPr>
            <p:cNvPr id="10267" name="Picture 53" descr="logo_acm_portal2"/>
            <p:cNvPicPr>
              <a:picLocks noChangeAspect="1" noChangeArrowheads="1"/>
            </p:cNvPicPr>
            <p:nvPr/>
          </p:nvPicPr>
          <p:blipFill>
            <a:blip r:embed="rId7" cstate="print"/>
            <a:srcRect/>
            <a:stretch>
              <a:fillRect/>
            </a:stretch>
          </p:blipFill>
          <p:spPr bwMode="auto">
            <a:xfrm>
              <a:off x="576" y="624"/>
              <a:ext cx="912" cy="188"/>
            </a:xfrm>
            <a:prstGeom prst="rect">
              <a:avLst/>
            </a:prstGeom>
            <a:noFill/>
            <a:ln w="9525">
              <a:noFill/>
              <a:miter lim="800000"/>
              <a:headEnd/>
              <a:tailEnd/>
            </a:ln>
          </p:spPr>
        </p:pic>
        <p:pic>
          <p:nvPicPr>
            <p:cNvPr id="10268" name="Picture 54" descr="dblp_Logo"/>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6" y="1248"/>
              <a:ext cx="864" cy="261"/>
            </a:xfrm>
            <a:prstGeom prst="rect">
              <a:avLst/>
            </a:prstGeom>
            <a:noFill/>
            <a:ln w="9525">
              <a:noFill/>
              <a:miter lim="800000"/>
              <a:headEnd/>
              <a:tailEnd/>
            </a:ln>
          </p:spPr>
        </p:pic>
        <p:pic>
          <p:nvPicPr>
            <p:cNvPr id="10269" name="Picture 55" descr="logo_xplore"/>
            <p:cNvPicPr>
              <a:picLocks noChangeAspect="1" noChangeArrowheads="1"/>
            </p:cNvPicPr>
            <p:nvPr/>
          </p:nvPicPr>
          <p:blipFill>
            <a:blip r:embed="rId9" cstate="print"/>
            <a:srcRect/>
            <a:stretch>
              <a:fillRect/>
            </a:stretch>
          </p:blipFill>
          <p:spPr bwMode="auto">
            <a:xfrm>
              <a:off x="624" y="864"/>
              <a:ext cx="864" cy="169"/>
            </a:xfrm>
            <a:prstGeom prst="rect">
              <a:avLst/>
            </a:prstGeom>
            <a:noFill/>
            <a:ln w="9525">
              <a:noFill/>
              <a:miter lim="800000"/>
              <a:headEnd/>
              <a:tailEnd/>
            </a:ln>
          </p:spPr>
        </p:pic>
        <p:pic>
          <p:nvPicPr>
            <p:cNvPr id="10270" name="Picture 56" descr="CSxbeta"/>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4" y="1056"/>
              <a:ext cx="816" cy="141"/>
            </a:xfrm>
            <a:prstGeom prst="rect">
              <a:avLst/>
            </a:prstGeom>
            <a:noFill/>
            <a:ln w="9525">
              <a:noFill/>
              <a:miter lim="800000"/>
              <a:headEnd/>
              <a:tailEnd/>
            </a:ln>
          </p:spPr>
        </p:pic>
      </p:grpSp>
      <p:sp>
        <p:nvSpPr>
          <p:cNvPr id="11321" name="AutoShape 57"/>
          <p:cNvSpPr>
            <a:spLocks/>
          </p:cNvSpPr>
          <p:nvPr/>
        </p:nvSpPr>
        <p:spPr bwMode="auto">
          <a:xfrm>
            <a:off x="4495800" y="1524000"/>
            <a:ext cx="304800" cy="3886200"/>
          </a:xfrm>
          <a:prstGeom prst="rightBrace">
            <a:avLst>
              <a:gd name="adj1" fmla="val 106250"/>
              <a:gd name="adj2" fmla="val 50000"/>
            </a:avLst>
          </a:prstGeom>
          <a:noFill/>
          <a:ln w="25400">
            <a:solidFill>
              <a:srgbClr val="800080"/>
            </a:solidFill>
            <a:round/>
            <a:headEnd/>
            <a:tailEnd/>
          </a:ln>
        </p:spPr>
        <p:txBody>
          <a:bodyPr wrap="none" anchor="ctr"/>
          <a:lstStyle/>
          <a:p>
            <a:endParaRPr lang="zh-CN" altLang="en-US">
              <a:ea typeface="宋体" pitchFamily="2" charset="-122"/>
            </a:endParaRPr>
          </a:p>
        </p:txBody>
      </p:sp>
      <p:sp>
        <p:nvSpPr>
          <p:cNvPr id="11322" name="Text Box 58"/>
          <p:cNvSpPr txBox="1">
            <a:spLocks noChangeArrowheads="1"/>
          </p:cNvSpPr>
          <p:nvPr/>
        </p:nvSpPr>
        <p:spPr bwMode="auto">
          <a:xfrm>
            <a:off x="4724400" y="2514600"/>
            <a:ext cx="1676400" cy="701675"/>
          </a:xfrm>
          <a:prstGeom prst="rect">
            <a:avLst/>
          </a:prstGeom>
          <a:noFill/>
          <a:ln w="9525">
            <a:noFill/>
            <a:miter lim="800000"/>
            <a:headEnd/>
            <a:tailEnd/>
          </a:ln>
        </p:spPr>
        <p:txBody>
          <a:bodyPr>
            <a:spAutoFit/>
          </a:bodyPr>
          <a:lstStyle/>
          <a:p>
            <a:pPr algn="ctr"/>
            <a:r>
              <a:rPr lang="en-US" altLang="zh-CN" sz="2000" b="1">
                <a:solidFill>
                  <a:srgbClr val="990099"/>
                </a:solidFill>
                <a:latin typeface="Times New Roman" pitchFamily="18" charset="0"/>
                <a:ea typeface="宋体" pitchFamily="2" charset="-122"/>
              </a:rPr>
              <a:t>data integration</a:t>
            </a:r>
          </a:p>
        </p:txBody>
      </p:sp>
      <p:sp>
        <p:nvSpPr>
          <p:cNvPr id="11323" name="AutoShape 59"/>
          <p:cNvSpPr>
            <a:spLocks noChangeArrowheads="1"/>
          </p:cNvSpPr>
          <p:nvPr/>
        </p:nvSpPr>
        <p:spPr bwMode="auto">
          <a:xfrm>
            <a:off x="4953000" y="3276600"/>
            <a:ext cx="1371600" cy="381000"/>
          </a:xfrm>
          <a:prstGeom prst="rightArrow">
            <a:avLst>
              <a:gd name="adj1" fmla="val 50000"/>
              <a:gd name="adj2" fmla="val 90000"/>
            </a:avLst>
          </a:prstGeom>
          <a:gradFill rotWithShape="1">
            <a:gsLst>
              <a:gs pos="0">
                <a:srgbClr val="990099"/>
              </a:gs>
              <a:gs pos="100000">
                <a:schemeClr val="bg2"/>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1324" name="AutoShape 60"/>
          <p:cNvSpPr>
            <a:spLocks noChangeArrowheads="1"/>
          </p:cNvSpPr>
          <p:nvPr/>
        </p:nvSpPr>
        <p:spPr bwMode="auto">
          <a:xfrm>
            <a:off x="6400800" y="2819400"/>
            <a:ext cx="2590800" cy="1295400"/>
          </a:xfrm>
          <a:prstGeom prst="flowChartAlternateProcess">
            <a:avLst/>
          </a:prstGeom>
          <a:solidFill>
            <a:srgbClr val="000000">
              <a:alpha val="10196"/>
            </a:srgbClr>
          </a:solidFill>
          <a:ln w="28575">
            <a:solidFill>
              <a:srgbClr val="808080"/>
            </a:solidFill>
            <a:miter lim="800000"/>
            <a:headEnd/>
            <a:tailEnd/>
          </a:ln>
        </p:spPr>
        <p:txBody>
          <a:bodyPr anchor="ctr"/>
          <a:lstStyle/>
          <a:p>
            <a:pPr algn="ctr"/>
            <a:r>
              <a:rPr lang="en-US" altLang="zh-CN" sz="2000" b="1">
                <a:latin typeface="Times New Roman" pitchFamily="18" charset="0"/>
                <a:ea typeface="宋体" pitchFamily="2" charset="-122"/>
              </a:rPr>
              <a:t>identify and merge similar probabilistic sets with high confidence</a:t>
            </a:r>
          </a:p>
        </p:txBody>
      </p:sp>
      <p:sp>
        <p:nvSpPr>
          <p:cNvPr id="11326" name="Text Box 62"/>
          <p:cNvSpPr txBox="1">
            <a:spLocks noChangeArrowheads="1"/>
          </p:cNvSpPr>
          <p:nvPr/>
        </p:nvSpPr>
        <p:spPr bwMode="auto">
          <a:xfrm rot="5400000">
            <a:off x="2955925" y="4054475"/>
            <a:ext cx="488950" cy="457200"/>
          </a:xfrm>
          <a:prstGeom prst="rect">
            <a:avLst/>
          </a:prstGeom>
          <a:noFill/>
          <a:ln w="9525">
            <a:noFill/>
            <a:miter lim="800000"/>
            <a:headEnd/>
            <a:tailEnd/>
          </a:ln>
        </p:spPr>
        <p:txBody>
          <a:bodyPr wrap="none">
            <a:spAutoFit/>
          </a:bodyPr>
          <a:lstStyle/>
          <a:p>
            <a:r>
              <a:rPr lang="en-US" altLang="zh-CN" sz="2400" b="1">
                <a:solidFill>
                  <a:srgbClr val="660033"/>
                </a:solidFill>
                <a:ea typeface="宋体" pitchFamily="2" charset="-122"/>
              </a:rPr>
              <a:t>…</a:t>
            </a:r>
          </a:p>
        </p:txBody>
      </p:sp>
      <p:sp>
        <p:nvSpPr>
          <p:cNvPr id="11328" name="Text Box 64"/>
          <p:cNvSpPr txBox="1">
            <a:spLocks noChangeArrowheads="1"/>
          </p:cNvSpPr>
          <p:nvPr/>
        </p:nvSpPr>
        <p:spPr bwMode="auto">
          <a:xfrm>
            <a:off x="2971800" y="5791200"/>
            <a:ext cx="1793875" cy="638175"/>
          </a:xfrm>
          <a:prstGeom prst="rect">
            <a:avLst/>
          </a:prstGeom>
          <a:solidFill>
            <a:srgbClr val="FFF3FF"/>
          </a:solidFill>
          <a:ln w="28575">
            <a:solidFill>
              <a:srgbClr val="FF00FF"/>
            </a:solidFill>
            <a:miter lim="800000"/>
            <a:headEnd/>
            <a:tailEnd/>
          </a:ln>
        </p:spPr>
        <p:txBody>
          <a:bodyPr lIns="0" tIns="0" rIns="0" bIns="0">
            <a:spAutoFit/>
          </a:bodyPr>
          <a:lstStyle/>
          <a:p>
            <a:pPr algn="ctr"/>
            <a:r>
              <a:rPr lang="en-US" altLang="zh-CN" sz="2000" b="1">
                <a:solidFill>
                  <a:srgbClr val="FF33CC"/>
                </a:solidFill>
                <a:latin typeface="Times New Roman" pitchFamily="18" charset="0"/>
                <a:ea typeface="宋体" pitchFamily="2" charset="-122"/>
              </a:rPr>
              <a:t>probabilistic sets</a:t>
            </a:r>
          </a:p>
        </p:txBody>
      </p:sp>
      <p:sp>
        <p:nvSpPr>
          <p:cNvPr id="11335" name="AutoShape 71"/>
          <p:cNvSpPr>
            <a:spLocks noChangeArrowheads="1"/>
          </p:cNvSpPr>
          <p:nvPr/>
        </p:nvSpPr>
        <p:spPr bwMode="auto">
          <a:xfrm rot="-526024">
            <a:off x="4724400" y="4114800"/>
            <a:ext cx="4338638" cy="1455738"/>
          </a:xfrm>
          <a:prstGeom prst="irregularSeal1">
            <a:avLst/>
          </a:prstGeom>
          <a:gradFill flip="none" rotWithShape="1">
            <a:gsLst>
              <a:gs pos="0">
                <a:schemeClr val="accent3"/>
              </a:gs>
              <a:gs pos="4000">
                <a:schemeClr val="accent3"/>
              </a:gs>
              <a:gs pos="50000">
                <a:srgbClr val="FFF3F3">
                  <a:shade val="67500"/>
                  <a:satMod val="115000"/>
                </a:srgbClr>
              </a:gs>
              <a:gs pos="100000">
                <a:srgbClr val="FFF3F3">
                  <a:shade val="100000"/>
                  <a:satMod val="115000"/>
                </a:srgbClr>
              </a:gs>
            </a:gsLst>
            <a:path path="circle">
              <a:fillToRect l="50000" t="50000" r="50000" b="50000"/>
            </a:path>
            <a:tileRect/>
          </a:gradFill>
          <a:ln w="28575">
            <a:solidFill>
              <a:srgbClr val="FF0000"/>
            </a:solidFill>
            <a:miter lim="800000"/>
            <a:headEnd/>
            <a:tailEnd/>
          </a:ln>
          <a:effectLst/>
        </p:spPr>
        <p:txBody>
          <a:bodyPr anchor="ctr"/>
          <a:lstStyle/>
          <a:p>
            <a:pPr algn="ctr">
              <a:defRPr/>
            </a:pPr>
            <a:r>
              <a:rPr lang="en-US" altLang="zh-CN" b="1">
                <a:solidFill>
                  <a:srgbClr val="FF0000"/>
                </a:solidFill>
                <a:latin typeface="Times New Roman" pitchFamily="18" charset="0"/>
                <a:ea typeface="宋体" pitchFamily="2" charset="-122"/>
              </a:rPr>
              <a:t>Probabilistic Set Similarity Join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03"/>
                                        </p:tgtEl>
                                        <p:attrNameLst>
                                          <p:attrName>style.visibility</p:attrName>
                                        </p:attrNameLst>
                                      </p:cBhvr>
                                      <p:to>
                                        <p:strVal val="visible"/>
                                      </p:to>
                                    </p:set>
                                    <p:animEffect transition="in" filter="wipe(left)">
                                      <p:cBhvr>
                                        <p:cTn id="7" dur="500"/>
                                        <p:tgtEl>
                                          <p:spTgt spid="1130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04"/>
                                        </p:tgtEl>
                                        <p:attrNameLst>
                                          <p:attrName>style.visibility</p:attrName>
                                        </p:attrNameLst>
                                      </p:cBhvr>
                                      <p:to>
                                        <p:strVal val="visible"/>
                                      </p:to>
                                    </p:set>
                                    <p:animEffect transition="in" filter="wipe(left)">
                                      <p:cBhvr>
                                        <p:cTn id="10" dur="500"/>
                                        <p:tgtEl>
                                          <p:spTgt spid="1130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305"/>
                                        </p:tgtEl>
                                        <p:attrNameLst>
                                          <p:attrName>style.visibility</p:attrName>
                                        </p:attrNameLst>
                                      </p:cBhvr>
                                      <p:to>
                                        <p:strVal val="visible"/>
                                      </p:to>
                                    </p:set>
                                    <p:animEffect transition="in" filter="wipe(left)">
                                      <p:cBhvr>
                                        <p:cTn id="13" dur="500"/>
                                        <p:tgtEl>
                                          <p:spTgt spid="1130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326"/>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300"/>
                                        </p:tgtEl>
                                        <p:attrNameLst>
                                          <p:attrName>style.visibility</p:attrName>
                                        </p:attrNameLst>
                                      </p:cBhvr>
                                      <p:to>
                                        <p:strVal val="visible"/>
                                      </p:to>
                                    </p:set>
                                    <p:animEffect transition="in" filter="fade">
                                      <p:cBhvr>
                                        <p:cTn id="19" dur="500"/>
                                        <p:tgtEl>
                                          <p:spTgt spid="1130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328"/>
                                        </p:tgtEl>
                                        <p:attrNameLst>
                                          <p:attrName>style.visibility</p:attrName>
                                        </p:attrNameLst>
                                      </p:cBhvr>
                                      <p:to>
                                        <p:strVal val="visible"/>
                                      </p:to>
                                    </p:set>
                                    <p:animEffect transition="in" filter="dissolve">
                                      <p:cBhvr>
                                        <p:cTn id="31" dur="500"/>
                                        <p:tgtEl>
                                          <p:spTgt spid="113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321"/>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11323"/>
                                        </p:tgtEl>
                                        <p:attrNameLst>
                                          <p:attrName>style.visibility</p:attrName>
                                        </p:attrNameLst>
                                      </p:cBhvr>
                                      <p:to>
                                        <p:strVal val="visible"/>
                                      </p:to>
                                    </p:set>
                                    <p:animEffect transition="in" filter="wipe(left)">
                                      <p:cBhvr>
                                        <p:cTn id="39" dur="500"/>
                                        <p:tgtEl>
                                          <p:spTgt spid="1132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13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324"/>
                                        </p:tgtEl>
                                        <p:attrNameLst>
                                          <p:attrName>style.visibility</p:attrName>
                                        </p:attrNameLst>
                                      </p:cBhvr>
                                      <p:to>
                                        <p:strVal val="visible"/>
                                      </p:to>
                                    </p:set>
                                    <p:animEffect transition="in" filter="dissolve">
                                      <p:cBhvr>
                                        <p:cTn id="47" dur="500"/>
                                        <p:tgtEl>
                                          <p:spTgt spid="113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0" grpId="0"/>
      <p:bldP spid="11303" grpId="0" animBg="1"/>
      <p:bldP spid="11304" grpId="0" animBg="1"/>
      <p:bldP spid="11305" grpId="0" animBg="1"/>
      <p:bldP spid="11321" grpId="0" animBg="1"/>
      <p:bldP spid="11322" grpId="0"/>
      <p:bldP spid="11323" grpId="0" animBg="1"/>
      <p:bldP spid="11324" grpId="0" animBg="1"/>
      <p:bldP spid="11326" grpId="0"/>
      <p:bldP spid="113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3F2DD3F-106E-43F8-A934-C6CDBD1F23BB}" type="slidenum">
              <a:rPr lang="en-US" altLang="en-US"/>
              <a:pPr>
                <a:defRPr/>
              </a:pPr>
              <a:t>35</a:t>
            </a:fld>
            <a:endParaRPr lang="en-US" altLang="en-US"/>
          </a:p>
        </p:txBody>
      </p:sp>
      <p:sp>
        <p:nvSpPr>
          <p:cNvPr id="11268"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Outline</a:t>
            </a:r>
          </a:p>
        </p:txBody>
      </p:sp>
      <p:sp>
        <p:nvSpPr>
          <p:cNvPr id="11269" name="Rectangle 3"/>
          <p:cNvSpPr>
            <a:spLocks noGrp="1" noChangeArrowheads="1"/>
          </p:cNvSpPr>
          <p:nvPr>
            <p:ph type="body" idx="1"/>
          </p:nvPr>
        </p:nvSpPr>
        <p:spPr/>
        <p:txBody>
          <a:bodyPr/>
          <a:lstStyle/>
          <a:p>
            <a:pPr algn="just" eaLnBrk="1" hangingPunct="1"/>
            <a:r>
              <a:rPr lang="en-US" altLang="zh-CN" sz="2600" dirty="0" smtClean="0">
                <a:latin typeface="Times New Roman" pitchFamily="18" charset="0"/>
                <a:ea typeface="宋体" pitchFamily="2" charset="-122"/>
              </a:rPr>
              <a:t>Introduction</a:t>
            </a:r>
          </a:p>
          <a:p>
            <a:pPr algn="just" eaLnBrk="1" hangingPunct="1"/>
            <a:r>
              <a:rPr lang="en-US" altLang="zh-CN" sz="2600" dirty="0" smtClean="0">
                <a:latin typeface="Times New Roman" pitchFamily="18" charset="0"/>
                <a:ea typeface="宋体" pitchFamily="2" charset="-122"/>
              </a:rPr>
              <a:t>Problem Definition</a:t>
            </a:r>
          </a:p>
          <a:p>
            <a:pPr algn="just" eaLnBrk="1" hangingPunct="1"/>
            <a:r>
              <a:rPr lang="en-US" altLang="zh-CN" sz="2600" dirty="0" smtClean="0">
                <a:latin typeface="Times New Roman" pitchFamily="18" charset="0"/>
                <a:ea typeface="宋体" pitchFamily="2" charset="-122"/>
              </a:rPr>
              <a:t>Probabilistic Set Similarity Join Processing</a:t>
            </a:r>
          </a:p>
          <a:p>
            <a:pPr algn="just" eaLnBrk="1" hangingPunct="1"/>
            <a:r>
              <a:rPr lang="en-US" altLang="zh-CN" sz="2600" dirty="0" smtClean="0">
                <a:latin typeface="Times New Roman" pitchFamily="18" charset="0"/>
                <a:ea typeface="宋体" pitchFamily="2" charset="-122"/>
              </a:rPr>
              <a:t>Experimental Results</a:t>
            </a:r>
          </a:p>
          <a:p>
            <a:pPr algn="just" eaLnBrk="1" hangingPunct="1"/>
            <a:r>
              <a:rPr lang="en-US" altLang="zh-CN" sz="2600" dirty="0" smtClean="0">
                <a:latin typeface="Times New Roman" pitchFamily="18" charset="0"/>
                <a:ea typeface="宋体" pitchFamily="2" charset="-122"/>
              </a:rPr>
              <a:t>Summary</a:t>
            </a:r>
          </a:p>
          <a:p>
            <a:pPr algn="just" eaLnBrk="1" hangingPunct="1"/>
            <a:endParaRPr lang="en-US" altLang="zh-CN" sz="2600" dirty="0" smtClean="0">
              <a:latin typeface="Times New Roman" pitchFamily="18" charset="0"/>
              <a:ea typeface="宋体" pitchFamily="2" charset="-122"/>
            </a:endParaRPr>
          </a:p>
          <a:p>
            <a:pPr algn="just" eaLnBrk="1" hangingPunct="1"/>
            <a:endParaRPr lang="en-US" altLang="zh-CN" sz="2600" dirty="0" smtClean="0">
              <a:latin typeface="Times New Roman" pitchFamily="18" charset="0"/>
              <a:ea typeface="宋体" pitchFamily="2" charset="-122"/>
            </a:endParaRPr>
          </a:p>
          <a:p>
            <a:pPr algn="just" eaLnBrk="1" hangingPunct="1"/>
            <a:endParaRPr lang="en-US" altLang="zh-CN" sz="2600" dirty="0" smtClean="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pPr>
              <a:defRPr/>
            </a:pPr>
            <a:fld id="{E50BC1AE-66B0-42E4-848C-25E9DFEEAC22}" type="slidenum">
              <a:rPr lang="en-US" altLang="en-US"/>
              <a:pPr>
                <a:defRPr/>
              </a:pPr>
              <a:t>36</a:t>
            </a:fld>
            <a:endParaRPr lang="en-US" altLang="en-US"/>
          </a:p>
        </p:txBody>
      </p:sp>
      <p:sp>
        <p:nvSpPr>
          <p:cNvPr id="12292"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Introduction</a:t>
            </a:r>
          </a:p>
        </p:txBody>
      </p:sp>
      <p:sp>
        <p:nvSpPr>
          <p:cNvPr id="13315"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Set similarity join has many real applications</a:t>
            </a:r>
          </a:p>
          <a:p>
            <a:pPr lvl="1" algn="just" eaLnBrk="1" hangingPunct="1"/>
            <a:r>
              <a:rPr lang="en-US" altLang="zh-CN" sz="2200" smtClean="0">
                <a:latin typeface="Times New Roman" pitchFamily="18" charset="0"/>
                <a:ea typeface="宋体" pitchFamily="2" charset="-122"/>
              </a:rPr>
              <a:t>Data cleaning</a:t>
            </a:r>
          </a:p>
          <a:p>
            <a:pPr lvl="1" algn="just" eaLnBrk="1" hangingPunct="1"/>
            <a:r>
              <a:rPr lang="en-US" altLang="zh-CN" sz="2200" smtClean="0">
                <a:latin typeface="Times New Roman" pitchFamily="18" charset="0"/>
                <a:ea typeface="宋体" pitchFamily="2" charset="-122"/>
              </a:rPr>
              <a:t>Near duplicate detection</a:t>
            </a:r>
          </a:p>
          <a:p>
            <a:pPr lvl="1" algn="just" eaLnBrk="1" hangingPunct="1"/>
            <a:r>
              <a:rPr lang="en-US" altLang="zh-CN" sz="2200" smtClean="0">
                <a:latin typeface="Times New Roman" pitchFamily="18" charset="0"/>
                <a:ea typeface="宋体" pitchFamily="2" charset="-122"/>
              </a:rPr>
              <a:t>Data integration</a:t>
            </a:r>
          </a:p>
          <a:p>
            <a:pPr algn="just" eaLnBrk="1" hangingPunct="1"/>
            <a:r>
              <a:rPr lang="en-US" altLang="zh-CN" sz="2600" smtClean="0">
                <a:latin typeface="Times New Roman" pitchFamily="18" charset="0"/>
                <a:ea typeface="宋体" pitchFamily="2" charset="-122"/>
              </a:rPr>
              <a:t>Due to the unreliability of data sources or data extraction techniques, uncertainty may exist in the collected set data</a:t>
            </a:r>
          </a:p>
          <a:p>
            <a:pPr lvl="1" algn="just" eaLnBrk="1" hangingPunct="1"/>
            <a:endParaRPr lang="en-US" altLang="zh-CN" sz="2200" smtClean="0">
              <a:latin typeface="Times New Roman" pitchFamily="18" charset="0"/>
              <a:ea typeface="宋体" pitchFamily="2" charset="-122"/>
            </a:endParaRPr>
          </a:p>
          <a:p>
            <a:pPr lvl="1" algn="just" eaLnBrk="1" hangingPunct="1"/>
            <a:endParaRPr lang="en-US" altLang="zh-CN" sz="2200" smtClean="0">
              <a:latin typeface="Times New Roman" pitchFamily="18" charset="0"/>
              <a:ea typeface="宋体" pitchFamily="2" charset="-122"/>
            </a:endParaRPr>
          </a:p>
        </p:txBody>
      </p:sp>
      <p:grpSp>
        <p:nvGrpSpPr>
          <p:cNvPr id="2" name="Group 36"/>
          <p:cNvGrpSpPr>
            <a:grpSpLocks/>
          </p:cNvGrpSpPr>
          <p:nvPr/>
        </p:nvGrpSpPr>
        <p:grpSpPr bwMode="auto">
          <a:xfrm>
            <a:off x="5791200" y="4191000"/>
            <a:ext cx="1828800" cy="1965325"/>
            <a:chOff x="5791200" y="4191000"/>
            <a:chExt cx="1828800" cy="1965325"/>
          </a:xfrm>
        </p:grpSpPr>
        <p:sp>
          <p:nvSpPr>
            <p:cNvPr id="12314" name="AutoShape 18"/>
            <p:cNvSpPr>
              <a:spLocks noChangeArrowheads="1"/>
            </p:cNvSpPr>
            <p:nvPr/>
          </p:nvSpPr>
          <p:spPr bwMode="auto">
            <a:xfrm>
              <a:off x="5867400" y="4191000"/>
              <a:ext cx="1752600" cy="1905000"/>
            </a:xfrm>
            <a:prstGeom prst="flowChartDocument">
              <a:avLst/>
            </a:prstGeom>
            <a:solidFill>
              <a:srgbClr val="FFF5C9"/>
            </a:solidFill>
            <a:ln w="9525">
              <a:solidFill>
                <a:srgbClr val="990099"/>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12315" name="AutoShape 18"/>
            <p:cNvSpPr>
              <a:spLocks noChangeArrowheads="1"/>
            </p:cNvSpPr>
            <p:nvPr/>
          </p:nvSpPr>
          <p:spPr bwMode="auto">
            <a:xfrm>
              <a:off x="5791200" y="4251325"/>
              <a:ext cx="1752600" cy="1905000"/>
            </a:xfrm>
            <a:prstGeom prst="flowChartDocument">
              <a:avLst/>
            </a:prstGeom>
            <a:solidFill>
              <a:srgbClr val="FFF5C9"/>
            </a:solidFill>
            <a:ln w="9525">
              <a:solidFill>
                <a:srgbClr val="990099"/>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12316" name="Text Box 19"/>
            <p:cNvSpPr txBox="1">
              <a:spLocks noChangeArrowheads="1"/>
            </p:cNvSpPr>
            <p:nvPr/>
          </p:nvSpPr>
          <p:spPr bwMode="auto">
            <a:xfrm>
              <a:off x="5862638" y="4364038"/>
              <a:ext cx="1627188" cy="366713"/>
            </a:xfrm>
            <a:prstGeom prst="rect">
              <a:avLst/>
            </a:prstGeom>
            <a:noFill/>
            <a:ln w="9525">
              <a:noFill/>
              <a:miter lim="800000"/>
              <a:headEnd/>
              <a:tailEnd/>
            </a:ln>
          </p:spPr>
          <p:txBody>
            <a:bodyPr>
              <a:spAutoFit/>
            </a:bodyPr>
            <a:lstStyle/>
            <a:p>
              <a:r>
                <a:rPr lang="en-US" altLang="zh-CN">
                  <a:latin typeface="Times New Roman" pitchFamily="18" charset="0"/>
                  <a:ea typeface="宋体" pitchFamily="2" charset="-122"/>
                </a:rPr>
                <a:t>This is the </a:t>
              </a:r>
              <a:r>
                <a:rPr lang="en-US" altLang="zh-CN">
                  <a:solidFill>
                    <a:srgbClr val="FF0000"/>
                  </a:solidFill>
                  <a:latin typeface="Times New Roman" pitchFamily="18" charset="0"/>
                  <a:ea typeface="宋体" pitchFamily="2" charset="-122"/>
                </a:rPr>
                <a:t>???</a:t>
              </a:r>
              <a:r>
                <a:rPr lang="en-US" altLang="zh-CN">
                  <a:latin typeface="Times New Roman" pitchFamily="18" charset="0"/>
                  <a:ea typeface="宋体" pitchFamily="2" charset="-122"/>
                </a:rPr>
                <a:t>.</a:t>
              </a:r>
            </a:p>
          </p:txBody>
        </p:sp>
        <p:sp>
          <p:nvSpPr>
            <p:cNvPr id="12317" name="Text Box 20"/>
            <p:cNvSpPr txBox="1">
              <a:spLocks noChangeArrowheads="1"/>
            </p:cNvSpPr>
            <p:nvPr/>
          </p:nvSpPr>
          <p:spPr bwMode="auto">
            <a:xfrm>
              <a:off x="5862638" y="4645025"/>
              <a:ext cx="1627188"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p>
          </p:txBody>
        </p:sp>
        <p:sp>
          <p:nvSpPr>
            <p:cNvPr id="12318" name="Text Box 21"/>
            <p:cNvSpPr txBox="1">
              <a:spLocks noChangeArrowheads="1"/>
            </p:cNvSpPr>
            <p:nvPr/>
          </p:nvSpPr>
          <p:spPr bwMode="auto">
            <a:xfrm>
              <a:off x="5862638" y="4926013"/>
              <a:ext cx="1627188"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p>
          </p:txBody>
        </p:sp>
        <p:sp>
          <p:nvSpPr>
            <p:cNvPr id="12319" name="Text Box 22"/>
            <p:cNvSpPr txBox="1">
              <a:spLocks noChangeArrowheads="1"/>
            </p:cNvSpPr>
            <p:nvPr/>
          </p:nvSpPr>
          <p:spPr bwMode="auto">
            <a:xfrm>
              <a:off x="5862638" y="5208588"/>
              <a:ext cx="1627188"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a:t>
              </a:r>
              <a:r>
                <a:rPr lang="en-US" altLang="zh-CN">
                  <a:latin typeface="Times New Roman" pitchFamily="18" charset="0"/>
                  <a:ea typeface="宋体" pitchFamily="2" charset="-122"/>
                </a:rPr>
                <a:t> </a:t>
              </a:r>
              <a:r>
                <a:rPr lang="en-US" altLang="zh-CN">
                  <a:solidFill>
                    <a:srgbClr val="FF0000"/>
                  </a:solidFill>
                  <a:latin typeface="Times New Roman" pitchFamily="18" charset="0"/>
                  <a:ea typeface="宋体" pitchFamily="2" charset="-122"/>
                </a:rPr>
                <a:t>???</a:t>
              </a:r>
              <a:r>
                <a:rPr lang="en-US" altLang="zh-CN" sz="1200">
                  <a:solidFill>
                    <a:srgbClr val="FF0000"/>
                  </a:solidFill>
                  <a:latin typeface="Times New Roman" pitchFamily="18" charset="0"/>
                  <a:ea typeface="宋体" pitchFamily="2" charset="-122"/>
                </a:rPr>
                <a:t> </a:t>
              </a:r>
              <a:r>
                <a:rPr lang="en-US" altLang="zh-CN" sz="2000">
                  <a:latin typeface="Times New Roman" pitchFamily="18" charset="0"/>
                  <a:ea typeface="宋体" pitchFamily="2" charset="-122"/>
                </a:rPr>
                <a:t>… … </a:t>
              </a:r>
            </a:p>
          </p:txBody>
        </p:sp>
        <p:sp>
          <p:nvSpPr>
            <p:cNvPr id="12320" name="Text Box 23"/>
            <p:cNvSpPr txBox="1">
              <a:spLocks noChangeArrowheads="1"/>
            </p:cNvSpPr>
            <p:nvPr/>
          </p:nvSpPr>
          <p:spPr bwMode="auto">
            <a:xfrm>
              <a:off x="5862638" y="5489575"/>
              <a:ext cx="1627188"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p>
          </p:txBody>
        </p:sp>
        <p:sp>
          <p:nvSpPr>
            <p:cNvPr id="12321" name="Rectangle 24"/>
            <p:cNvSpPr>
              <a:spLocks noChangeArrowheads="1"/>
            </p:cNvSpPr>
            <p:nvPr/>
          </p:nvSpPr>
          <p:spPr bwMode="auto">
            <a:xfrm>
              <a:off x="6950075" y="4386263"/>
              <a:ext cx="338138" cy="280988"/>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12322" name="Rectangle 25"/>
            <p:cNvSpPr>
              <a:spLocks noChangeArrowheads="1"/>
            </p:cNvSpPr>
            <p:nvPr/>
          </p:nvSpPr>
          <p:spPr bwMode="auto">
            <a:xfrm>
              <a:off x="6224588" y="5281613"/>
              <a:ext cx="369888" cy="280988"/>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grpSp>
      <p:sp>
        <p:nvSpPr>
          <p:cNvPr id="13341" name="Line 29"/>
          <p:cNvSpPr>
            <a:spLocks noChangeShapeType="1"/>
          </p:cNvSpPr>
          <p:nvPr/>
        </p:nvSpPr>
        <p:spPr bwMode="auto">
          <a:xfrm>
            <a:off x="4876800" y="4175125"/>
            <a:ext cx="0" cy="1981200"/>
          </a:xfrm>
          <a:prstGeom prst="line">
            <a:avLst/>
          </a:prstGeom>
          <a:noFill/>
          <a:ln w="28575">
            <a:solidFill>
              <a:srgbClr val="DE00A4"/>
            </a:solidFill>
            <a:prstDash val="dash"/>
            <a:round/>
            <a:headEnd/>
            <a:tailEnd/>
          </a:ln>
        </p:spPr>
        <p:txBody>
          <a:bodyPr/>
          <a:lstStyle/>
          <a:p>
            <a:endParaRPr lang="en-US"/>
          </a:p>
        </p:txBody>
      </p:sp>
      <p:grpSp>
        <p:nvGrpSpPr>
          <p:cNvPr id="3" name="Group 34"/>
          <p:cNvGrpSpPr>
            <a:grpSpLocks/>
          </p:cNvGrpSpPr>
          <p:nvPr/>
        </p:nvGrpSpPr>
        <p:grpSpPr bwMode="auto">
          <a:xfrm>
            <a:off x="1066800" y="4175125"/>
            <a:ext cx="3581400" cy="1952625"/>
            <a:chOff x="672" y="2630"/>
            <a:chExt cx="2256" cy="1230"/>
          </a:xfrm>
        </p:grpSpPr>
        <p:sp>
          <p:nvSpPr>
            <p:cNvPr id="12297" name="AutoShape 4"/>
            <p:cNvSpPr>
              <a:spLocks noChangeArrowheads="1"/>
            </p:cNvSpPr>
            <p:nvPr/>
          </p:nvSpPr>
          <p:spPr bwMode="auto">
            <a:xfrm rot="-2184069">
              <a:off x="1302" y="2905"/>
              <a:ext cx="560" cy="50"/>
            </a:xfrm>
            <a:prstGeom prst="rightArrow">
              <a:avLst>
                <a:gd name="adj1" fmla="val 50000"/>
                <a:gd name="adj2" fmla="val 280000"/>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2298" name="AutoShape 5"/>
            <p:cNvSpPr>
              <a:spLocks noChangeArrowheads="1"/>
            </p:cNvSpPr>
            <p:nvPr/>
          </p:nvSpPr>
          <p:spPr bwMode="auto">
            <a:xfrm rot="-1225311">
              <a:off x="1360" y="3092"/>
              <a:ext cx="461" cy="54"/>
            </a:xfrm>
            <a:prstGeom prst="rightArrow">
              <a:avLst>
                <a:gd name="adj1" fmla="val 50000"/>
                <a:gd name="adj2" fmla="val 213426"/>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2299" name="AutoShape 6"/>
            <p:cNvSpPr>
              <a:spLocks noChangeArrowheads="1"/>
            </p:cNvSpPr>
            <p:nvPr/>
          </p:nvSpPr>
          <p:spPr bwMode="auto">
            <a:xfrm rot="1730547">
              <a:off x="1327" y="3426"/>
              <a:ext cx="503" cy="56"/>
            </a:xfrm>
            <a:prstGeom prst="rightArrow">
              <a:avLst>
                <a:gd name="adj1" fmla="val 50000"/>
                <a:gd name="adj2" fmla="val 224554"/>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2300" name="AutoShape 7"/>
            <p:cNvSpPr>
              <a:spLocks noChangeArrowheads="1"/>
            </p:cNvSpPr>
            <p:nvPr/>
          </p:nvSpPr>
          <p:spPr bwMode="auto">
            <a:xfrm>
              <a:off x="1872" y="2630"/>
              <a:ext cx="460" cy="229"/>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sz="1600" b="1">
                  <a:solidFill>
                    <a:srgbClr val="D60093"/>
                  </a:solidFill>
                  <a:latin typeface="Times New Roman" pitchFamily="18" charset="0"/>
                  <a:ea typeface="宋体" pitchFamily="2" charset="-122"/>
                </a:rPr>
                <a:t>Doc 1</a:t>
              </a:r>
            </a:p>
          </p:txBody>
        </p:sp>
        <p:sp>
          <p:nvSpPr>
            <p:cNvPr id="12301" name="AutoShape 8"/>
            <p:cNvSpPr>
              <a:spLocks noChangeArrowheads="1"/>
            </p:cNvSpPr>
            <p:nvPr/>
          </p:nvSpPr>
          <p:spPr bwMode="auto">
            <a:xfrm>
              <a:off x="1872" y="2966"/>
              <a:ext cx="460" cy="229"/>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sz="1600" b="1">
                  <a:solidFill>
                    <a:srgbClr val="D60093"/>
                  </a:solidFill>
                  <a:latin typeface="Times New Roman" pitchFamily="18" charset="0"/>
                  <a:ea typeface="宋体" pitchFamily="2" charset="-122"/>
                </a:rPr>
                <a:t>Doc 2</a:t>
              </a:r>
            </a:p>
          </p:txBody>
        </p:sp>
        <p:sp>
          <p:nvSpPr>
            <p:cNvPr id="12302" name="AutoShape 9"/>
            <p:cNvSpPr>
              <a:spLocks noChangeArrowheads="1"/>
            </p:cNvSpPr>
            <p:nvPr/>
          </p:nvSpPr>
          <p:spPr bwMode="auto">
            <a:xfrm>
              <a:off x="1872" y="3446"/>
              <a:ext cx="460" cy="229"/>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sz="1600" b="1">
                  <a:solidFill>
                    <a:srgbClr val="D60093"/>
                  </a:solidFill>
                  <a:latin typeface="Times New Roman" pitchFamily="18" charset="0"/>
                  <a:ea typeface="宋体" pitchFamily="2" charset="-122"/>
                </a:rPr>
                <a:t>Doc </a:t>
              </a:r>
              <a:r>
                <a:rPr lang="en-US" altLang="zh-CN" sz="1600" b="1" i="1">
                  <a:solidFill>
                    <a:srgbClr val="D60093"/>
                  </a:solidFill>
                  <a:latin typeface="Times New Roman" pitchFamily="18" charset="0"/>
                  <a:ea typeface="宋体" pitchFamily="2" charset="-122"/>
                </a:rPr>
                <a:t>l</a:t>
              </a:r>
            </a:p>
          </p:txBody>
        </p:sp>
        <p:sp>
          <p:nvSpPr>
            <p:cNvPr id="12303" name="Text Box 10"/>
            <p:cNvSpPr txBox="1">
              <a:spLocks noChangeArrowheads="1"/>
            </p:cNvSpPr>
            <p:nvPr/>
          </p:nvSpPr>
          <p:spPr bwMode="auto">
            <a:xfrm>
              <a:off x="1392" y="3696"/>
              <a:ext cx="1520" cy="154"/>
            </a:xfrm>
            <a:prstGeom prst="rect">
              <a:avLst/>
            </a:prstGeom>
            <a:noFill/>
            <a:ln w="9525">
              <a:noFill/>
              <a:miter lim="800000"/>
              <a:headEnd/>
              <a:tailEnd/>
            </a:ln>
          </p:spPr>
          <p:txBody>
            <a:bodyPr lIns="0" tIns="0" rIns="0" bIns="0">
              <a:spAutoFit/>
            </a:bodyPr>
            <a:lstStyle/>
            <a:p>
              <a:pPr algn="ctr"/>
              <a:r>
                <a:rPr lang="en-US" altLang="zh-CN" sz="1600" b="1">
                  <a:solidFill>
                    <a:srgbClr val="990099"/>
                  </a:solidFill>
                  <a:latin typeface="Times New Roman" pitchFamily="18" charset="0"/>
                  <a:ea typeface="宋体" pitchFamily="2" charset="-122"/>
                </a:rPr>
                <a:t>near duplicate documents</a:t>
              </a:r>
            </a:p>
          </p:txBody>
        </p:sp>
        <p:sp>
          <p:nvSpPr>
            <p:cNvPr id="12304" name="Text Box 11"/>
            <p:cNvSpPr txBox="1">
              <a:spLocks noChangeArrowheads="1"/>
            </p:cNvSpPr>
            <p:nvPr/>
          </p:nvSpPr>
          <p:spPr bwMode="auto">
            <a:xfrm rot="5400000">
              <a:off x="1472" y="3222"/>
              <a:ext cx="244" cy="212"/>
            </a:xfrm>
            <a:prstGeom prst="rect">
              <a:avLst/>
            </a:prstGeom>
            <a:noFill/>
            <a:ln w="9525">
              <a:noFill/>
              <a:miter lim="800000"/>
              <a:headEnd/>
              <a:tailEnd/>
            </a:ln>
          </p:spPr>
          <p:txBody>
            <a:bodyPr wrap="none">
              <a:spAutoFit/>
            </a:bodyPr>
            <a:lstStyle/>
            <a:p>
              <a:r>
                <a:rPr lang="en-US" altLang="zh-CN" sz="1600" b="1">
                  <a:solidFill>
                    <a:srgbClr val="990099"/>
                  </a:solidFill>
                  <a:latin typeface="Times New Roman" pitchFamily="18" charset="0"/>
                  <a:ea typeface="宋体" pitchFamily="2" charset="-122"/>
                </a:rPr>
                <a:t>…</a:t>
              </a:r>
            </a:p>
          </p:txBody>
        </p:sp>
        <p:sp>
          <p:nvSpPr>
            <p:cNvPr id="12305" name="Text Box 12"/>
            <p:cNvSpPr txBox="1">
              <a:spLocks noChangeArrowheads="1"/>
            </p:cNvSpPr>
            <p:nvPr/>
          </p:nvSpPr>
          <p:spPr bwMode="auto">
            <a:xfrm rot="5400000">
              <a:off x="2000" y="3270"/>
              <a:ext cx="244" cy="212"/>
            </a:xfrm>
            <a:prstGeom prst="rect">
              <a:avLst/>
            </a:prstGeom>
            <a:noFill/>
            <a:ln w="9525">
              <a:noFill/>
              <a:miter lim="800000"/>
              <a:headEnd/>
              <a:tailEnd/>
            </a:ln>
          </p:spPr>
          <p:txBody>
            <a:bodyPr wrap="none">
              <a:spAutoFit/>
            </a:bodyPr>
            <a:lstStyle/>
            <a:p>
              <a:r>
                <a:rPr lang="en-US" altLang="zh-CN" sz="1600" b="1">
                  <a:solidFill>
                    <a:srgbClr val="FF9933"/>
                  </a:solidFill>
                  <a:latin typeface="Times New Roman" pitchFamily="18" charset="0"/>
                  <a:ea typeface="宋体" pitchFamily="2" charset="-122"/>
                </a:rPr>
                <a:t>…</a:t>
              </a:r>
            </a:p>
          </p:txBody>
        </p:sp>
        <p:grpSp>
          <p:nvGrpSpPr>
            <p:cNvPr id="4" name="Group 13"/>
            <p:cNvGrpSpPr>
              <a:grpSpLocks/>
            </p:cNvGrpSpPr>
            <p:nvPr/>
          </p:nvGrpSpPr>
          <p:grpSpPr bwMode="auto">
            <a:xfrm>
              <a:off x="864" y="3014"/>
              <a:ext cx="460" cy="409"/>
              <a:chOff x="2352" y="816"/>
              <a:chExt cx="576" cy="480"/>
            </a:xfrm>
          </p:grpSpPr>
          <p:sp>
            <p:nvSpPr>
              <p:cNvPr id="12312" name="AutoShape 14"/>
              <p:cNvSpPr>
                <a:spLocks noChangeArrowheads="1"/>
              </p:cNvSpPr>
              <p:nvPr/>
            </p:nvSpPr>
            <p:spPr bwMode="auto">
              <a:xfrm>
                <a:off x="2352" y="816"/>
                <a:ext cx="576" cy="480"/>
              </a:xfrm>
              <a:prstGeom prst="flowChartMultidocument">
                <a:avLst/>
              </a:prstGeom>
              <a:solidFill>
                <a:srgbClr val="FFCC00">
                  <a:alpha val="10196"/>
                </a:srgbClr>
              </a:solidFill>
              <a:ln w="25400">
                <a:solidFill>
                  <a:srgbClr val="FFCC00"/>
                </a:solidFill>
                <a:miter lim="800000"/>
                <a:headEnd/>
                <a:tailEnd/>
              </a:ln>
            </p:spPr>
            <p:txBody>
              <a:bodyPr wrap="none" anchor="ctr"/>
              <a:lstStyle/>
              <a:p>
                <a:endParaRPr lang="zh-CN" altLang="en-US">
                  <a:ea typeface="宋体" pitchFamily="2" charset="-122"/>
                </a:endParaRPr>
              </a:p>
            </p:txBody>
          </p:sp>
          <p:pic>
            <p:nvPicPr>
              <p:cNvPr id="12313" name="Picture 15" descr="MC900434796[1]"/>
              <p:cNvPicPr>
                <a:picLocks noChangeAspect="1" noChangeArrowheads="1"/>
              </p:cNvPicPr>
              <p:nvPr/>
            </p:nvPicPr>
            <p:blipFill>
              <a:blip r:embed="rId2" cstate="print"/>
              <a:srcRect/>
              <a:stretch>
                <a:fillRect/>
              </a:stretch>
            </p:blipFill>
            <p:spPr bwMode="auto">
              <a:xfrm>
                <a:off x="2400" y="864"/>
                <a:ext cx="432" cy="432"/>
              </a:xfrm>
              <a:prstGeom prst="rect">
                <a:avLst/>
              </a:prstGeom>
              <a:noFill/>
              <a:ln w="9525">
                <a:noFill/>
                <a:miter lim="800000"/>
                <a:headEnd/>
                <a:tailEnd/>
              </a:ln>
            </p:spPr>
          </p:pic>
        </p:grpSp>
        <p:sp>
          <p:nvSpPr>
            <p:cNvPr id="12307" name="Text Box 16"/>
            <p:cNvSpPr txBox="1">
              <a:spLocks noChangeArrowheads="1"/>
            </p:cNvSpPr>
            <p:nvPr/>
          </p:nvSpPr>
          <p:spPr bwMode="auto">
            <a:xfrm>
              <a:off x="672" y="3494"/>
              <a:ext cx="821" cy="366"/>
            </a:xfrm>
            <a:prstGeom prst="rect">
              <a:avLst/>
            </a:prstGeom>
            <a:noFill/>
            <a:ln w="9525">
              <a:noFill/>
              <a:miter lim="800000"/>
              <a:headEnd/>
              <a:tailEnd/>
            </a:ln>
          </p:spPr>
          <p:txBody>
            <a:bodyPr>
              <a:spAutoFit/>
            </a:bodyPr>
            <a:lstStyle/>
            <a:p>
              <a:pPr algn="ctr"/>
              <a:r>
                <a:rPr lang="en-US" altLang="zh-CN" sz="1600" b="1">
                  <a:solidFill>
                    <a:srgbClr val="990099"/>
                  </a:solidFill>
                  <a:latin typeface="Times New Roman" pitchFamily="18" charset="0"/>
                  <a:ea typeface="宋体" pitchFamily="2" charset="-122"/>
                </a:rPr>
                <a:t>a document entity</a:t>
              </a:r>
            </a:p>
          </p:txBody>
        </p:sp>
        <p:sp>
          <p:nvSpPr>
            <p:cNvPr id="12308" name="Text Box 30"/>
            <p:cNvSpPr txBox="1">
              <a:spLocks noChangeArrowheads="1"/>
            </p:cNvSpPr>
            <p:nvPr/>
          </p:nvSpPr>
          <p:spPr bwMode="auto">
            <a:xfrm>
              <a:off x="2352" y="2630"/>
              <a:ext cx="576" cy="212"/>
            </a:xfrm>
            <a:prstGeom prst="rect">
              <a:avLst/>
            </a:prstGeom>
            <a:noFill/>
            <a:ln w="9525">
              <a:noFill/>
              <a:miter lim="800000"/>
              <a:headEnd/>
              <a:tailEnd/>
            </a:ln>
          </p:spPr>
          <p:txBody>
            <a:bodyPr>
              <a:spAutoFit/>
            </a:bodyPr>
            <a:lstStyle/>
            <a:p>
              <a:pPr algn="ctr"/>
              <a:r>
                <a:rPr lang="en-US" altLang="zh-CN" sz="1600" b="1">
                  <a:solidFill>
                    <a:srgbClr val="CC00FF"/>
                  </a:solidFill>
                  <a:latin typeface="Times New Roman" pitchFamily="18" charset="0"/>
                  <a:ea typeface="宋体" pitchFamily="2" charset="-122"/>
                </a:rPr>
                <a:t>0.2</a:t>
              </a:r>
            </a:p>
          </p:txBody>
        </p:sp>
        <p:sp>
          <p:nvSpPr>
            <p:cNvPr id="12309" name="Text Box 31"/>
            <p:cNvSpPr txBox="1">
              <a:spLocks noChangeArrowheads="1"/>
            </p:cNvSpPr>
            <p:nvPr/>
          </p:nvSpPr>
          <p:spPr bwMode="auto">
            <a:xfrm>
              <a:off x="2352" y="2966"/>
              <a:ext cx="576" cy="212"/>
            </a:xfrm>
            <a:prstGeom prst="rect">
              <a:avLst/>
            </a:prstGeom>
            <a:noFill/>
            <a:ln w="9525">
              <a:noFill/>
              <a:miter lim="800000"/>
              <a:headEnd/>
              <a:tailEnd/>
            </a:ln>
          </p:spPr>
          <p:txBody>
            <a:bodyPr>
              <a:spAutoFit/>
            </a:bodyPr>
            <a:lstStyle/>
            <a:p>
              <a:pPr algn="ctr"/>
              <a:r>
                <a:rPr lang="en-US" altLang="zh-CN" sz="1600" b="1">
                  <a:solidFill>
                    <a:srgbClr val="CC00FF"/>
                  </a:solidFill>
                  <a:latin typeface="Times New Roman" pitchFamily="18" charset="0"/>
                  <a:ea typeface="宋体" pitchFamily="2" charset="-122"/>
                </a:rPr>
                <a:t>0.4</a:t>
              </a:r>
            </a:p>
          </p:txBody>
        </p:sp>
        <p:sp>
          <p:nvSpPr>
            <p:cNvPr id="12310" name="Text Box 32"/>
            <p:cNvSpPr txBox="1">
              <a:spLocks noChangeArrowheads="1"/>
            </p:cNvSpPr>
            <p:nvPr/>
          </p:nvSpPr>
          <p:spPr bwMode="auto">
            <a:xfrm>
              <a:off x="2352" y="3446"/>
              <a:ext cx="576" cy="212"/>
            </a:xfrm>
            <a:prstGeom prst="rect">
              <a:avLst/>
            </a:prstGeom>
            <a:noFill/>
            <a:ln w="9525">
              <a:noFill/>
              <a:miter lim="800000"/>
              <a:headEnd/>
              <a:tailEnd/>
            </a:ln>
          </p:spPr>
          <p:txBody>
            <a:bodyPr>
              <a:spAutoFit/>
            </a:bodyPr>
            <a:lstStyle/>
            <a:p>
              <a:pPr algn="ctr"/>
              <a:r>
                <a:rPr lang="en-US" altLang="zh-CN" sz="1600" b="1">
                  <a:solidFill>
                    <a:srgbClr val="CC00FF"/>
                  </a:solidFill>
                  <a:latin typeface="Times New Roman" pitchFamily="18" charset="0"/>
                  <a:ea typeface="宋体" pitchFamily="2" charset="-122"/>
                </a:rPr>
                <a:t>0.3</a:t>
              </a:r>
            </a:p>
          </p:txBody>
        </p:sp>
        <p:sp>
          <p:nvSpPr>
            <p:cNvPr id="12311" name="Text Box 33"/>
            <p:cNvSpPr txBox="1">
              <a:spLocks noChangeArrowheads="1"/>
            </p:cNvSpPr>
            <p:nvPr/>
          </p:nvSpPr>
          <p:spPr bwMode="auto">
            <a:xfrm rot="5400000">
              <a:off x="2515" y="3283"/>
              <a:ext cx="270" cy="212"/>
            </a:xfrm>
            <a:prstGeom prst="rect">
              <a:avLst/>
            </a:prstGeom>
            <a:noFill/>
            <a:ln w="9525">
              <a:noFill/>
              <a:miter lim="800000"/>
              <a:headEnd/>
              <a:tailEnd/>
            </a:ln>
          </p:spPr>
          <p:txBody>
            <a:bodyPr>
              <a:spAutoFit/>
            </a:bodyPr>
            <a:lstStyle/>
            <a:p>
              <a:r>
                <a:rPr lang="en-US" altLang="zh-CN" sz="1600" b="1">
                  <a:solidFill>
                    <a:srgbClr val="CC00FF"/>
                  </a:solidFill>
                  <a:latin typeface="Times New Roman" pitchFamily="18" charset="0"/>
                  <a:ea typeface="宋体" pitchFamily="2" charset="-12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3341"/>
                                        </p:tgtEl>
                                        <p:attrNameLst>
                                          <p:attrName>style.visibility</p:attrName>
                                        </p:attrNameLst>
                                      </p:cBhvr>
                                      <p:to>
                                        <p:strVal val="visible"/>
                                      </p:to>
                                    </p:set>
                                    <p:animEffect transition="in" filter="dissolve">
                                      <p:cBhvr>
                                        <p:cTn id="9" dur="500"/>
                                        <p:tgtEl>
                                          <p:spTgt spid="13341"/>
                                        </p:tgtEl>
                                      </p:cBhvr>
                                    </p:animEffec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018480D-34B6-4C38-B92B-B5CAC5D98AC3}" type="slidenum">
              <a:rPr lang="en-US" altLang="en-US"/>
              <a:pPr>
                <a:defRPr/>
              </a:pPr>
              <a:t>37</a:t>
            </a:fld>
            <a:endParaRPr lang="en-US" altLang="en-US"/>
          </a:p>
        </p:txBody>
      </p:sp>
      <p:sp>
        <p:nvSpPr>
          <p:cNvPr id="13316"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Introduction (cont'd)</a:t>
            </a:r>
          </a:p>
        </p:txBody>
      </p:sp>
      <p:sp>
        <p:nvSpPr>
          <p:cNvPr id="13317"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Our contributions</a:t>
            </a:r>
          </a:p>
          <a:p>
            <a:pPr lvl="1" algn="just" eaLnBrk="1" hangingPunct="1"/>
            <a:endParaRPr lang="en-US" altLang="zh-CN" sz="2200" smtClean="0">
              <a:latin typeface="Times New Roman" pitchFamily="18" charset="0"/>
              <a:ea typeface="宋体" pitchFamily="2" charset="-122"/>
            </a:endParaRPr>
          </a:p>
        </p:txBody>
      </p:sp>
      <p:sp>
        <p:nvSpPr>
          <p:cNvPr id="14340" name="AutoShape 4"/>
          <p:cNvSpPr>
            <a:spLocks noChangeArrowheads="1"/>
          </p:cNvSpPr>
          <p:nvPr/>
        </p:nvSpPr>
        <p:spPr bwMode="auto">
          <a:xfrm>
            <a:off x="1371600" y="2209800"/>
            <a:ext cx="6477000" cy="1066800"/>
          </a:xfrm>
          <a:prstGeom prst="horizontalScroll">
            <a:avLst>
              <a:gd name="adj" fmla="val 12500"/>
            </a:avLst>
          </a:prstGeom>
          <a:gradFill rotWithShape="1">
            <a:gsLst>
              <a:gs pos="0">
                <a:srgbClr val="B9B9FF"/>
              </a:gs>
              <a:gs pos="50000">
                <a:srgbClr val="E5E5FF"/>
              </a:gs>
              <a:gs pos="100000">
                <a:srgbClr val="B9B9FF"/>
              </a:gs>
            </a:gsLst>
            <a:lin ang="0" scaled="1"/>
          </a:gradFill>
          <a:ln w="9525">
            <a:solidFill>
              <a:srgbClr val="0000FF"/>
            </a:solidFill>
            <a:round/>
            <a:headEnd/>
            <a:tailEnd/>
          </a:ln>
        </p:spPr>
        <p:txBody>
          <a:bodyPr anchor="ctr"/>
          <a:lstStyle/>
          <a:p>
            <a:pPr algn="ctr"/>
            <a:r>
              <a:rPr lang="en-US" altLang="zh-CN" sz="2400" b="1">
                <a:solidFill>
                  <a:srgbClr val="3333FF"/>
                </a:solidFill>
                <a:latin typeface="Times New Roman" pitchFamily="18" charset="0"/>
                <a:ea typeface="宋体" pitchFamily="2" charset="-122"/>
              </a:rPr>
              <a:t>Formalize uncertainty models for probabilistic set data</a:t>
            </a:r>
          </a:p>
        </p:txBody>
      </p:sp>
      <p:sp>
        <p:nvSpPr>
          <p:cNvPr id="14341" name="AutoShape 5"/>
          <p:cNvSpPr>
            <a:spLocks noChangeArrowheads="1"/>
          </p:cNvSpPr>
          <p:nvPr/>
        </p:nvSpPr>
        <p:spPr bwMode="auto">
          <a:xfrm>
            <a:off x="1371600" y="3352800"/>
            <a:ext cx="6477000" cy="1066800"/>
          </a:xfrm>
          <a:prstGeom prst="horizontalScroll">
            <a:avLst>
              <a:gd name="adj" fmla="val 12500"/>
            </a:avLst>
          </a:prstGeom>
          <a:gradFill rotWithShape="1">
            <a:gsLst>
              <a:gs pos="0">
                <a:srgbClr val="D3FFC5"/>
              </a:gs>
              <a:gs pos="50000">
                <a:srgbClr val="EBFFEB"/>
              </a:gs>
              <a:gs pos="100000">
                <a:srgbClr val="D3FFC5"/>
              </a:gs>
            </a:gsLst>
            <a:lin ang="0" scaled="1"/>
          </a:gradFill>
          <a:ln w="9525">
            <a:solidFill>
              <a:srgbClr val="008000"/>
            </a:solidFill>
            <a:round/>
            <a:headEnd/>
            <a:tailEnd/>
          </a:ln>
        </p:spPr>
        <p:txBody>
          <a:bodyPr anchor="ctr"/>
          <a:lstStyle/>
          <a:p>
            <a:pPr algn="ctr"/>
            <a:r>
              <a:rPr lang="en-US" altLang="zh-CN" sz="2400" b="1">
                <a:solidFill>
                  <a:srgbClr val="009900"/>
                </a:solidFill>
                <a:latin typeface="Times New Roman" pitchFamily="18" charset="0"/>
                <a:ea typeface="宋体" pitchFamily="2" charset="-122"/>
              </a:rPr>
              <a:t>Define the problem of </a:t>
            </a:r>
            <a:r>
              <a:rPr lang="en-US" altLang="zh-CN" sz="2400" b="1" i="1">
                <a:solidFill>
                  <a:srgbClr val="009900"/>
                </a:solidFill>
                <a:latin typeface="Times New Roman" pitchFamily="18" charset="0"/>
                <a:ea typeface="宋体" pitchFamily="2" charset="-122"/>
              </a:rPr>
              <a:t>probabilistic set similarity join </a:t>
            </a:r>
            <a:r>
              <a:rPr lang="en-US" altLang="zh-CN" sz="2400" b="1">
                <a:solidFill>
                  <a:srgbClr val="009900"/>
                </a:solidFill>
                <a:latin typeface="Times New Roman" pitchFamily="18" charset="0"/>
                <a:ea typeface="宋体" pitchFamily="2" charset="-122"/>
              </a:rPr>
              <a:t>(PS</a:t>
            </a:r>
            <a:r>
              <a:rPr lang="en-US" altLang="zh-CN" sz="2400" b="1" baseline="30000">
                <a:solidFill>
                  <a:srgbClr val="009900"/>
                </a:solidFill>
                <a:latin typeface="Times New Roman" pitchFamily="18" charset="0"/>
                <a:ea typeface="宋体" pitchFamily="2" charset="-122"/>
              </a:rPr>
              <a:t>2</a:t>
            </a:r>
            <a:r>
              <a:rPr lang="en-US" altLang="zh-CN" sz="2400" b="1">
                <a:solidFill>
                  <a:srgbClr val="009900"/>
                </a:solidFill>
                <a:latin typeface="Times New Roman" pitchFamily="18" charset="0"/>
                <a:ea typeface="宋体" pitchFamily="2" charset="-122"/>
              </a:rPr>
              <a:t>J)</a:t>
            </a:r>
          </a:p>
        </p:txBody>
      </p:sp>
      <p:sp>
        <p:nvSpPr>
          <p:cNvPr id="14342" name="AutoShape 6"/>
          <p:cNvSpPr>
            <a:spLocks noChangeArrowheads="1"/>
          </p:cNvSpPr>
          <p:nvPr/>
        </p:nvSpPr>
        <p:spPr bwMode="auto">
          <a:xfrm>
            <a:off x="1371600" y="4572000"/>
            <a:ext cx="6477000" cy="1066800"/>
          </a:xfrm>
          <a:prstGeom prst="horizontalScroll">
            <a:avLst>
              <a:gd name="adj" fmla="val 12500"/>
            </a:avLst>
          </a:prstGeom>
          <a:gradFill rotWithShape="1">
            <a:gsLst>
              <a:gs pos="0">
                <a:srgbClr val="FFD5FF"/>
              </a:gs>
              <a:gs pos="50000">
                <a:srgbClr val="FFF3FF"/>
              </a:gs>
              <a:gs pos="100000">
                <a:srgbClr val="FFD5FF"/>
              </a:gs>
            </a:gsLst>
            <a:lin ang="0" scaled="1"/>
          </a:gradFill>
          <a:ln w="9525">
            <a:solidFill>
              <a:srgbClr val="FF00FF"/>
            </a:solidFill>
            <a:round/>
            <a:headEnd/>
            <a:tailEnd/>
          </a:ln>
        </p:spPr>
        <p:txBody>
          <a:bodyPr anchor="ctr"/>
          <a:lstStyle/>
          <a:p>
            <a:pPr algn="ctr"/>
            <a:r>
              <a:rPr lang="en-US" altLang="zh-CN" sz="2400" b="1">
                <a:solidFill>
                  <a:srgbClr val="FF00FF"/>
                </a:solidFill>
                <a:latin typeface="Times New Roman" pitchFamily="18" charset="0"/>
                <a:ea typeface="宋体" pitchFamily="2" charset="-122"/>
              </a:rPr>
              <a:t>Reduce the PS</a:t>
            </a:r>
            <a:r>
              <a:rPr lang="en-US" altLang="zh-CN" sz="2400" b="1" baseline="30000">
                <a:solidFill>
                  <a:srgbClr val="FF00FF"/>
                </a:solidFill>
                <a:latin typeface="Times New Roman" pitchFamily="18" charset="0"/>
                <a:ea typeface="宋体" pitchFamily="2" charset="-122"/>
              </a:rPr>
              <a:t>2</a:t>
            </a:r>
            <a:r>
              <a:rPr lang="en-US" altLang="zh-CN" sz="2400" b="1">
                <a:solidFill>
                  <a:srgbClr val="FF00FF"/>
                </a:solidFill>
                <a:latin typeface="Times New Roman" pitchFamily="18" charset="0"/>
                <a:ea typeface="宋体" pitchFamily="2" charset="-122"/>
              </a:rPr>
              <a:t>J problem and design effective pruning techniques to filter out false alarms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A4D211E-9C1E-4BB5-8F10-04EA931E386C}" type="slidenum">
              <a:rPr lang="en-US" altLang="en-US"/>
              <a:pPr>
                <a:defRPr/>
              </a:pPr>
              <a:t>38</a:t>
            </a:fld>
            <a:endParaRPr lang="en-US" altLang="en-US"/>
          </a:p>
        </p:txBody>
      </p:sp>
      <p:sp>
        <p:nvSpPr>
          <p:cNvPr id="14340"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Uncertainty Models for Probabilistic Set Data</a:t>
            </a:r>
          </a:p>
        </p:txBody>
      </p:sp>
      <p:sp>
        <p:nvSpPr>
          <p:cNvPr id="14341" name="Rectangle 3"/>
          <p:cNvSpPr>
            <a:spLocks noGrp="1" noChangeArrowheads="1"/>
          </p:cNvSpPr>
          <p:nvPr>
            <p:ph type="body" idx="1"/>
          </p:nvPr>
        </p:nvSpPr>
        <p:spPr/>
        <p:txBody>
          <a:bodyPr/>
          <a:lstStyle/>
          <a:p>
            <a:pPr algn="just" eaLnBrk="1" hangingPunct="1"/>
            <a:r>
              <a:rPr lang="en-US" altLang="zh-CN" sz="2600" dirty="0" smtClean="0">
                <a:latin typeface="Times New Roman" pitchFamily="18" charset="0"/>
                <a:ea typeface="宋体" pitchFamily="2" charset="-122"/>
              </a:rPr>
              <a:t>Uncertainty granularities</a:t>
            </a:r>
          </a:p>
          <a:p>
            <a:pPr lvl="1" algn="just" eaLnBrk="1" hangingPunct="1"/>
            <a:r>
              <a:rPr lang="en-US" altLang="zh-CN" sz="2200" dirty="0" smtClean="0">
                <a:solidFill>
                  <a:srgbClr val="3333FF"/>
                </a:solidFill>
                <a:latin typeface="Times New Roman" pitchFamily="18" charset="0"/>
                <a:ea typeface="宋体" pitchFamily="2" charset="-122"/>
              </a:rPr>
              <a:t>Set-level</a:t>
            </a:r>
            <a:r>
              <a:rPr lang="en-US" altLang="zh-CN" sz="2200" dirty="0" smtClean="0">
                <a:latin typeface="Times New Roman" pitchFamily="18" charset="0"/>
                <a:ea typeface="宋体" pitchFamily="2" charset="-122"/>
              </a:rPr>
              <a:t> probabilistic set data</a:t>
            </a:r>
          </a:p>
          <a:p>
            <a:pPr lvl="1" algn="just" eaLnBrk="1" hangingPunct="1"/>
            <a:r>
              <a:rPr lang="en-US" altLang="zh-CN" sz="2200" dirty="0" smtClean="0">
                <a:solidFill>
                  <a:srgbClr val="6600CC"/>
                </a:solidFill>
                <a:latin typeface="Times New Roman" pitchFamily="18" charset="0"/>
                <a:ea typeface="宋体" pitchFamily="2" charset="-122"/>
              </a:rPr>
              <a:t>Element-level </a:t>
            </a:r>
            <a:r>
              <a:rPr lang="en-US" altLang="zh-CN" sz="2200" dirty="0" smtClean="0">
                <a:latin typeface="Times New Roman" pitchFamily="18" charset="0"/>
                <a:ea typeface="宋体" pitchFamily="2" charset="-122"/>
              </a:rPr>
              <a:t>probabilistic set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pPr>
              <a:defRPr/>
            </a:pPr>
            <a:fld id="{098F9869-8C3B-4282-884F-BB2D6455AA32}" type="slidenum">
              <a:rPr lang="en-US" altLang="en-US"/>
              <a:pPr>
                <a:defRPr/>
              </a:pPr>
              <a:t>39</a:t>
            </a:fld>
            <a:endParaRPr lang="en-US" altLang="en-US"/>
          </a:p>
        </p:txBody>
      </p:sp>
      <p:sp>
        <p:nvSpPr>
          <p:cNvPr id="26686" name="Rectangle 62"/>
          <p:cNvSpPr>
            <a:spLocks noChangeArrowheads="1"/>
          </p:cNvSpPr>
          <p:nvPr/>
        </p:nvSpPr>
        <p:spPr bwMode="auto">
          <a:xfrm>
            <a:off x="1371600" y="4953000"/>
            <a:ext cx="2667000" cy="381000"/>
          </a:xfrm>
          <a:prstGeom prst="rect">
            <a:avLst/>
          </a:prstGeom>
          <a:solidFill>
            <a:srgbClr val="FF00FF">
              <a:alpha val="10196"/>
            </a:srgbClr>
          </a:solidFill>
          <a:ln w="9525">
            <a:noFill/>
            <a:miter lim="800000"/>
            <a:headEnd/>
            <a:tailEnd/>
          </a:ln>
        </p:spPr>
        <p:txBody>
          <a:bodyPr wrap="none" anchor="ctr"/>
          <a:lstStyle/>
          <a:p>
            <a:endParaRPr lang="zh-CN" altLang="en-US">
              <a:ea typeface="宋体" pitchFamily="2" charset="-122"/>
            </a:endParaRPr>
          </a:p>
        </p:txBody>
      </p:sp>
      <p:sp>
        <p:nvSpPr>
          <p:cNvPr id="26684" name="Rectangle 60"/>
          <p:cNvSpPr>
            <a:spLocks noChangeArrowheads="1"/>
          </p:cNvSpPr>
          <p:nvPr/>
        </p:nvSpPr>
        <p:spPr bwMode="auto">
          <a:xfrm>
            <a:off x="104775" y="4572000"/>
            <a:ext cx="1190625" cy="533400"/>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grpSp>
        <p:nvGrpSpPr>
          <p:cNvPr id="2" name="Group 18"/>
          <p:cNvGrpSpPr>
            <a:grpSpLocks/>
          </p:cNvGrpSpPr>
          <p:nvPr/>
        </p:nvGrpSpPr>
        <p:grpSpPr bwMode="auto">
          <a:xfrm>
            <a:off x="-76200" y="2819400"/>
            <a:ext cx="4241800" cy="2428875"/>
            <a:chOff x="480" y="2592"/>
            <a:chExt cx="2240" cy="1245"/>
          </a:xfrm>
        </p:grpSpPr>
        <p:sp>
          <p:nvSpPr>
            <p:cNvPr id="15403" name="AutoShape 19"/>
            <p:cNvSpPr>
              <a:spLocks noChangeArrowheads="1"/>
            </p:cNvSpPr>
            <p:nvPr/>
          </p:nvSpPr>
          <p:spPr bwMode="auto">
            <a:xfrm rot="-2184069">
              <a:off x="1110" y="2867"/>
              <a:ext cx="560" cy="50"/>
            </a:xfrm>
            <a:prstGeom prst="rightArrow">
              <a:avLst>
                <a:gd name="adj1" fmla="val 50000"/>
                <a:gd name="adj2" fmla="val 280000"/>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5404" name="AutoShape 20"/>
            <p:cNvSpPr>
              <a:spLocks noChangeArrowheads="1"/>
            </p:cNvSpPr>
            <p:nvPr/>
          </p:nvSpPr>
          <p:spPr bwMode="auto">
            <a:xfrm rot="-1225311">
              <a:off x="1168" y="3054"/>
              <a:ext cx="461" cy="54"/>
            </a:xfrm>
            <a:prstGeom prst="rightArrow">
              <a:avLst>
                <a:gd name="adj1" fmla="val 50000"/>
                <a:gd name="adj2" fmla="val 213426"/>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5405" name="AutoShape 21"/>
            <p:cNvSpPr>
              <a:spLocks noChangeArrowheads="1"/>
            </p:cNvSpPr>
            <p:nvPr/>
          </p:nvSpPr>
          <p:spPr bwMode="auto">
            <a:xfrm rot="1730547">
              <a:off x="1135" y="3388"/>
              <a:ext cx="503" cy="56"/>
            </a:xfrm>
            <a:prstGeom prst="rightArrow">
              <a:avLst>
                <a:gd name="adj1" fmla="val 50000"/>
                <a:gd name="adj2" fmla="val 224554"/>
              </a:avLst>
            </a:prstGeom>
            <a:gradFill rotWithShape="1">
              <a:gsLst>
                <a:gs pos="0">
                  <a:srgbClr val="FFCC00">
                    <a:alpha val="10001"/>
                  </a:srgbClr>
                </a:gs>
                <a:gs pos="100000">
                  <a:srgbClr val="990099"/>
                </a:gs>
              </a:gsLst>
              <a:lin ang="0" scaled="1"/>
            </a:gradFill>
            <a:ln w="9525">
              <a:solidFill>
                <a:srgbClr val="990099"/>
              </a:solidFill>
              <a:miter lim="800000"/>
              <a:headEnd/>
              <a:tailEnd/>
            </a:ln>
          </p:spPr>
          <p:txBody>
            <a:bodyPr wrap="none" anchor="ctr"/>
            <a:lstStyle/>
            <a:p>
              <a:endParaRPr lang="zh-CN" altLang="en-US">
                <a:ea typeface="宋体" pitchFamily="2" charset="-122"/>
              </a:endParaRPr>
            </a:p>
          </p:txBody>
        </p:sp>
        <p:sp>
          <p:nvSpPr>
            <p:cNvPr id="15406" name="AutoShape 22"/>
            <p:cNvSpPr>
              <a:spLocks noChangeArrowheads="1"/>
            </p:cNvSpPr>
            <p:nvPr/>
          </p:nvSpPr>
          <p:spPr bwMode="auto">
            <a:xfrm>
              <a:off x="1680" y="2592"/>
              <a:ext cx="460" cy="229"/>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b="1">
                  <a:solidFill>
                    <a:srgbClr val="D60093"/>
                  </a:solidFill>
                  <a:latin typeface="Times New Roman" pitchFamily="18" charset="0"/>
                  <a:ea typeface="宋体" pitchFamily="2" charset="-122"/>
                </a:rPr>
                <a:t>Doc 1</a:t>
              </a:r>
            </a:p>
          </p:txBody>
        </p:sp>
        <p:sp>
          <p:nvSpPr>
            <p:cNvPr id="15407" name="AutoShape 23"/>
            <p:cNvSpPr>
              <a:spLocks noChangeArrowheads="1"/>
            </p:cNvSpPr>
            <p:nvPr/>
          </p:nvSpPr>
          <p:spPr bwMode="auto">
            <a:xfrm>
              <a:off x="1680" y="2928"/>
              <a:ext cx="460" cy="229"/>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b="1">
                  <a:solidFill>
                    <a:srgbClr val="D60093"/>
                  </a:solidFill>
                  <a:latin typeface="Times New Roman" pitchFamily="18" charset="0"/>
                  <a:ea typeface="宋体" pitchFamily="2" charset="-122"/>
                </a:rPr>
                <a:t>Doc 2</a:t>
              </a:r>
            </a:p>
          </p:txBody>
        </p:sp>
        <p:sp>
          <p:nvSpPr>
            <p:cNvPr id="15408" name="AutoShape 24"/>
            <p:cNvSpPr>
              <a:spLocks noChangeArrowheads="1"/>
            </p:cNvSpPr>
            <p:nvPr/>
          </p:nvSpPr>
          <p:spPr bwMode="auto">
            <a:xfrm>
              <a:off x="1680" y="3408"/>
              <a:ext cx="460" cy="229"/>
            </a:xfrm>
            <a:prstGeom prst="flowChartDocument">
              <a:avLst/>
            </a:prstGeom>
            <a:solidFill>
              <a:srgbClr val="FFCC00">
                <a:alpha val="20000"/>
              </a:srgbClr>
            </a:solidFill>
            <a:ln w="9525">
              <a:solidFill>
                <a:srgbClr val="990099"/>
              </a:solidFill>
              <a:miter lim="800000"/>
              <a:headEnd/>
              <a:tailEnd/>
            </a:ln>
          </p:spPr>
          <p:txBody>
            <a:bodyPr wrap="none" anchor="ctr"/>
            <a:lstStyle/>
            <a:p>
              <a:pPr algn="ctr"/>
              <a:r>
                <a:rPr lang="en-US" altLang="zh-CN" b="1">
                  <a:solidFill>
                    <a:srgbClr val="D60093"/>
                  </a:solidFill>
                  <a:latin typeface="Times New Roman" pitchFamily="18" charset="0"/>
                  <a:ea typeface="宋体" pitchFamily="2" charset="-122"/>
                </a:rPr>
                <a:t>Doc </a:t>
              </a:r>
              <a:r>
                <a:rPr lang="en-US" altLang="zh-CN" b="1" i="1">
                  <a:solidFill>
                    <a:srgbClr val="D60093"/>
                  </a:solidFill>
                  <a:latin typeface="Times New Roman" pitchFamily="18" charset="0"/>
                  <a:ea typeface="宋体" pitchFamily="2" charset="-122"/>
                </a:rPr>
                <a:t>l</a:t>
              </a:r>
            </a:p>
          </p:txBody>
        </p:sp>
        <p:sp>
          <p:nvSpPr>
            <p:cNvPr id="15409" name="Text Box 25"/>
            <p:cNvSpPr txBox="1">
              <a:spLocks noChangeArrowheads="1"/>
            </p:cNvSpPr>
            <p:nvPr/>
          </p:nvSpPr>
          <p:spPr bwMode="auto">
            <a:xfrm>
              <a:off x="1200" y="3696"/>
              <a:ext cx="1520" cy="141"/>
            </a:xfrm>
            <a:prstGeom prst="rect">
              <a:avLst/>
            </a:prstGeom>
            <a:noFill/>
            <a:ln w="9525">
              <a:noFill/>
              <a:miter lim="800000"/>
              <a:headEnd/>
              <a:tailEnd/>
            </a:ln>
          </p:spPr>
          <p:txBody>
            <a:bodyPr lIns="0" tIns="0" rIns="0" bIns="0">
              <a:spAutoFit/>
            </a:bodyPr>
            <a:lstStyle/>
            <a:p>
              <a:pPr algn="ctr"/>
              <a:r>
                <a:rPr lang="en-US" altLang="zh-CN" b="1">
                  <a:solidFill>
                    <a:srgbClr val="990099"/>
                  </a:solidFill>
                  <a:latin typeface="Times New Roman" pitchFamily="18" charset="0"/>
                  <a:ea typeface="宋体" pitchFamily="2" charset="-122"/>
                </a:rPr>
                <a:t>near duplicate documents</a:t>
              </a:r>
            </a:p>
          </p:txBody>
        </p:sp>
        <p:sp>
          <p:nvSpPr>
            <p:cNvPr id="15410" name="Text Box 26"/>
            <p:cNvSpPr txBox="1">
              <a:spLocks noChangeArrowheads="1"/>
            </p:cNvSpPr>
            <p:nvPr/>
          </p:nvSpPr>
          <p:spPr bwMode="auto">
            <a:xfrm rot="5400000">
              <a:off x="1318" y="3178"/>
              <a:ext cx="212" cy="193"/>
            </a:xfrm>
            <a:prstGeom prst="rect">
              <a:avLst/>
            </a:prstGeom>
            <a:noFill/>
            <a:ln w="9525">
              <a:noFill/>
              <a:miter lim="800000"/>
              <a:headEnd/>
              <a:tailEnd/>
            </a:ln>
          </p:spPr>
          <p:txBody>
            <a:bodyPr wrap="none">
              <a:spAutoFit/>
            </a:bodyPr>
            <a:lstStyle/>
            <a:p>
              <a:r>
                <a:rPr lang="en-US" altLang="zh-CN" b="1">
                  <a:solidFill>
                    <a:srgbClr val="FF9933"/>
                  </a:solidFill>
                  <a:latin typeface="Times New Roman" pitchFamily="18" charset="0"/>
                  <a:ea typeface="宋体" pitchFamily="2" charset="-122"/>
                </a:rPr>
                <a:t>…</a:t>
              </a:r>
            </a:p>
          </p:txBody>
        </p:sp>
        <p:sp>
          <p:nvSpPr>
            <p:cNvPr id="15411" name="Text Box 27"/>
            <p:cNvSpPr txBox="1">
              <a:spLocks noChangeArrowheads="1"/>
            </p:cNvSpPr>
            <p:nvPr/>
          </p:nvSpPr>
          <p:spPr bwMode="auto">
            <a:xfrm rot="5400000">
              <a:off x="1846" y="3226"/>
              <a:ext cx="212" cy="194"/>
            </a:xfrm>
            <a:prstGeom prst="rect">
              <a:avLst/>
            </a:prstGeom>
            <a:noFill/>
            <a:ln w="9525">
              <a:noFill/>
              <a:miter lim="800000"/>
              <a:headEnd/>
              <a:tailEnd/>
            </a:ln>
          </p:spPr>
          <p:txBody>
            <a:bodyPr wrap="none">
              <a:spAutoFit/>
            </a:bodyPr>
            <a:lstStyle/>
            <a:p>
              <a:r>
                <a:rPr lang="en-US" altLang="zh-CN" b="1">
                  <a:solidFill>
                    <a:srgbClr val="FF9933"/>
                  </a:solidFill>
                  <a:latin typeface="Times New Roman" pitchFamily="18" charset="0"/>
                  <a:ea typeface="宋体" pitchFamily="2" charset="-122"/>
                </a:rPr>
                <a:t>…</a:t>
              </a:r>
            </a:p>
          </p:txBody>
        </p:sp>
        <p:grpSp>
          <p:nvGrpSpPr>
            <p:cNvPr id="3" name="Group 28"/>
            <p:cNvGrpSpPr>
              <a:grpSpLocks/>
            </p:cNvGrpSpPr>
            <p:nvPr/>
          </p:nvGrpSpPr>
          <p:grpSpPr bwMode="auto">
            <a:xfrm>
              <a:off x="672" y="2976"/>
              <a:ext cx="460" cy="409"/>
              <a:chOff x="2352" y="816"/>
              <a:chExt cx="576" cy="480"/>
            </a:xfrm>
          </p:grpSpPr>
          <p:sp>
            <p:nvSpPr>
              <p:cNvPr id="15414" name="AutoShape 29"/>
              <p:cNvSpPr>
                <a:spLocks noChangeArrowheads="1"/>
              </p:cNvSpPr>
              <p:nvPr/>
            </p:nvSpPr>
            <p:spPr bwMode="auto">
              <a:xfrm>
                <a:off x="2352" y="816"/>
                <a:ext cx="576" cy="480"/>
              </a:xfrm>
              <a:prstGeom prst="flowChartMultidocument">
                <a:avLst/>
              </a:prstGeom>
              <a:solidFill>
                <a:srgbClr val="FFCC00">
                  <a:alpha val="10196"/>
                </a:srgbClr>
              </a:solidFill>
              <a:ln w="25400">
                <a:solidFill>
                  <a:srgbClr val="FFCC00"/>
                </a:solidFill>
                <a:miter lim="800000"/>
                <a:headEnd/>
                <a:tailEnd/>
              </a:ln>
            </p:spPr>
            <p:txBody>
              <a:bodyPr wrap="none" anchor="ctr"/>
              <a:lstStyle/>
              <a:p>
                <a:endParaRPr lang="zh-CN" altLang="en-US">
                  <a:ea typeface="宋体" pitchFamily="2" charset="-122"/>
                </a:endParaRPr>
              </a:p>
            </p:txBody>
          </p:sp>
          <p:pic>
            <p:nvPicPr>
              <p:cNvPr id="15415" name="Picture 30" descr="MC900434796[1]"/>
              <p:cNvPicPr>
                <a:picLocks noChangeAspect="1" noChangeArrowheads="1"/>
              </p:cNvPicPr>
              <p:nvPr/>
            </p:nvPicPr>
            <p:blipFill>
              <a:blip r:embed="rId2" cstate="print"/>
              <a:srcRect/>
              <a:stretch>
                <a:fillRect/>
              </a:stretch>
            </p:blipFill>
            <p:spPr bwMode="auto">
              <a:xfrm>
                <a:off x="2400" y="864"/>
                <a:ext cx="432" cy="432"/>
              </a:xfrm>
              <a:prstGeom prst="rect">
                <a:avLst/>
              </a:prstGeom>
              <a:noFill/>
              <a:ln w="9525">
                <a:noFill/>
                <a:miter lim="800000"/>
                <a:headEnd/>
                <a:tailEnd/>
              </a:ln>
            </p:spPr>
          </p:pic>
        </p:grpSp>
        <p:sp>
          <p:nvSpPr>
            <p:cNvPr id="15413" name="Text Box 31"/>
            <p:cNvSpPr txBox="1">
              <a:spLocks noChangeArrowheads="1"/>
            </p:cNvSpPr>
            <p:nvPr/>
          </p:nvSpPr>
          <p:spPr bwMode="auto">
            <a:xfrm>
              <a:off x="480" y="3456"/>
              <a:ext cx="821" cy="329"/>
            </a:xfrm>
            <a:prstGeom prst="rect">
              <a:avLst/>
            </a:prstGeom>
            <a:noFill/>
            <a:ln w="9525">
              <a:noFill/>
              <a:miter lim="800000"/>
              <a:headEnd/>
              <a:tailEnd/>
            </a:ln>
          </p:spPr>
          <p:txBody>
            <a:bodyPr>
              <a:spAutoFit/>
            </a:bodyPr>
            <a:lstStyle/>
            <a:p>
              <a:pPr algn="ctr"/>
              <a:r>
                <a:rPr lang="en-US" altLang="zh-CN" b="1">
                  <a:solidFill>
                    <a:srgbClr val="990099"/>
                  </a:solidFill>
                  <a:latin typeface="Times New Roman" pitchFamily="18" charset="0"/>
                  <a:ea typeface="宋体" pitchFamily="2" charset="-122"/>
                </a:rPr>
                <a:t>a document entity</a:t>
              </a:r>
            </a:p>
          </p:txBody>
        </p:sp>
      </p:grpSp>
      <p:sp>
        <p:nvSpPr>
          <p:cNvPr id="26695" name="Rectangle 71"/>
          <p:cNvSpPr>
            <a:spLocks noChangeArrowheads="1"/>
          </p:cNvSpPr>
          <p:nvPr/>
        </p:nvSpPr>
        <p:spPr bwMode="auto">
          <a:xfrm>
            <a:off x="8001000" y="2667000"/>
            <a:ext cx="527050" cy="2079625"/>
          </a:xfrm>
          <a:prstGeom prst="rect">
            <a:avLst/>
          </a:prstGeom>
          <a:solidFill>
            <a:srgbClr val="008000">
              <a:alpha val="10196"/>
            </a:srgbClr>
          </a:solidFill>
          <a:ln w="9525">
            <a:noFill/>
            <a:miter lim="800000"/>
            <a:headEnd/>
            <a:tailEnd/>
          </a:ln>
        </p:spPr>
        <p:txBody>
          <a:bodyPr wrap="none" anchor="ctr"/>
          <a:lstStyle/>
          <a:p>
            <a:endParaRPr lang="zh-CN" altLang="en-US">
              <a:ea typeface="宋体" pitchFamily="2" charset="-122"/>
            </a:endParaRPr>
          </a:p>
        </p:txBody>
      </p:sp>
      <p:sp>
        <p:nvSpPr>
          <p:cNvPr id="26696" name="Rectangle 72"/>
          <p:cNvSpPr>
            <a:spLocks noChangeArrowheads="1"/>
          </p:cNvSpPr>
          <p:nvPr/>
        </p:nvSpPr>
        <p:spPr bwMode="auto">
          <a:xfrm>
            <a:off x="3352800" y="2819400"/>
            <a:ext cx="527050" cy="2057400"/>
          </a:xfrm>
          <a:prstGeom prst="rect">
            <a:avLst/>
          </a:prstGeom>
          <a:solidFill>
            <a:srgbClr val="008000">
              <a:alpha val="10196"/>
            </a:srgbClr>
          </a:solidFill>
          <a:ln w="9525">
            <a:noFill/>
            <a:miter lim="800000"/>
            <a:headEnd/>
            <a:tailEnd/>
          </a:ln>
        </p:spPr>
        <p:txBody>
          <a:bodyPr wrap="none" anchor="ctr"/>
          <a:lstStyle/>
          <a:p>
            <a:endParaRPr lang="zh-CN" altLang="en-US">
              <a:ea typeface="宋体" pitchFamily="2" charset="-122"/>
            </a:endParaRPr>
          </a:p>
        </p:txBody>
      </p:sp>
      <p:sp>
        <p:nvSpPr>
          <p:cNvPr id="15369"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Uncertainty Models for Probabilistic Set Data (cont'd)</a:t>
            </a:r>
          </a:p>
        </p:txBody>
      </p:sp>
      <p:sp>
        <p:nvSpPr>
          <p:cNvPr id="15370"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Uncertainty granularities</a:t>
            </a:r>
          </a:p>
          <a:p>
            <a:pPr lvl="1" algn="just" eaLnBrk="1" hangingPunct="1"/>
            <a:r>
              <a:rPr lang="en-US" altLang="zh-CN" sz="2200" smtClean="0">
                <a:solidFill>
                  <a:srgbClr val="3333FF"/>
                </a:solidFill>
                <a:latin typeface="Times New Roman" pitchFamily="18" charset="0"/>
                <a:ea typeface="宋体" pitchFamily="2" charset="-122"/>
              </a:rPr>
              <a:t>Set-level</a:t>
            </a:r>
            <a:r>
              <a:rPr lang="en-US" altLang="zh-CN" sz="2200" smtClean="0">
                <a:latin typeface="Times New Roman" pitchFamily="18" charset="0"/>
                <a:ea typeface="宋体" pitchFamily="2" charset="-122"/>
              </a:rPr>
              <a:t> probabilistic set data</a:t>
            </a:r>
          </a:p>
          <a:p>
            <a:pPr lvl="1" algn="just" eaLnBrk="1" hangingPunct="1"/>
            <a:endParaRPr lang="en-US" altLang="zh-CN" sz="2200" smtClean="0">
              <a:latin typeface="Times New Roman" pitchFamily="18" charset="0"/>
              <a:ea typeface="宋体" pitchFamily="2" charset="-122"/>
            </a:endParaRPr>
          </a:p>
          <a:p>
            <a:pPr lvl="1" algn="just" eaLnBrk="1" hangingPunct="1"/>
            <a:endParaRPr lang="en-US" altLang="zh-CN" sz="2200" smtClean="0">
              <a:latin typeface="Times New Roman" pitchFamily="18" charset="0"/>
              <a:ea typeface="宋体" pitchFamily="2" charset="-122"/>
            </a:endParaRPr>
          </a:p>
          <a:p>
            <a:pPr lvl="1" algn="just" eaLnBrk="1" hangingPunct="1"/>
            <a:endParaRPr lang="en-US" altLang="zh-CN" sz="2200" smtClean="0">
              <a:latin typeface="Times New Roman" pitchFamily="18" charset="0"/>
              <a:ea typeface="宋体" pitchFamily="2" charset="-122"/>
            </a:endParaRPr>
          </a:p>
          <a:p>
            <a:pPr lvl="1" algn="just" eaLnBrk="1" hangingPunct="1"/>
            <a:endParaRPr lang="en-US" altLang="zh-CN" sz="2200" smtClean="0">
              <a:latin typeface="Times New Roman" pitchFamily="18" charset="0"/>
              <a:ea typeface="宋体" pitchFamily="2" charset="-122"/>
            </a:endParaRPr>
          </a:p>
        </p:txBody>
      </p:sp>
      <p:sp>
        <p:nvSpPr>
          <p:cNvPr id="15371" name="Text Box 39"/>
          <p:cNvSpPr txBox="1">
            <a:spLocks noChangeArrowheads="1"/>
          </p:cNvSpPr>
          <p:nvPr/>
        </p:nvSpPr>
        <p:spPr bwMode="auto">
          <a:xfrm>
            <a:off x="3124200" y="2819400"/>
            <a:ext cx="914400" cy="366713"/>
          </a:xfrm>
          <a:prstGeom prst="rect">
            <a:avLst/>
          </a:prstGeom>
          <a:noFill/>
          <a:ln w="9525">
            <a:noFill/>
            <a:miter lim="800000"/>
            <a:headEnd/>
            <a:tailEnd/>
          </a:ln>
        </p:spPr>
        <p:txBody>
          <a:bodyPr>
            <a:spAutoFit/>
          </a:bodyPr>
          <a:lstStyle/>
          <a:p>
            <a:pPr algn="ctr"/>
            <a:r>
              <a:rPr lang="en-US" altLang="zh-CN" b="1">
                <a:solidFill>
                  <a:srgbClr val="CC00FF"/>
                </a:solidFill>
                <a:latin typeface="Times New Roman" pitchFamily="18" charset="0"/>
                <a:ea typeface="宋体" pitchFamily="2" charset="-122"/>
              </a:rPr>
              <a:t>0.2</a:t>
            </a:r>
          </a:p>
        </p:txBody>
      </p:sp>
      <p:sp>
        <p:nvSpPr>
          <p:cNvPr id="15372" name="Text Box 40"/>
          <p:cNvSpPr txBox="1">
            <a:spLocks noChangeArrowheads="1"/>
          </p:cNvSpPr>
          <p:nvPr/>
        </p:nvSpPr>
        <p:spPr bwMode="auto">
          <a:xfrm>
            <a:off x="3124200" y="3429000"/>
            <a:ext cx="914400" cy="366713"/>
          </a:xfrm>
          <a:prstGeom prst="rect">
            <a:avLst/>
          </a:prstGeom>
          <a:noFill/>
          <a:ln w="9525">
            <a:noFill/>
            <a:miter lim="800000"/>
            <a:headEnd/>
            <a:tailEnd/>
          </a:ln>
        </p:spPr>
        <p:txBody>
          <a:bodyPr>
            <a:spAutoFit/>
          </a:bodyPr>
          <a:lstStyle/>
          <a:p>
            <a:pPr algn="ctr"/>
            <a:r>
              <a:rPr lang="en-US" altLang="zh-CN" b="1">
                <a:solidFill>
                  <a:srgbClr val="CC00FF"/>
                </a:solidFill>
                <a:latin typeface="Times New Roman" pitchFamily="18" charset="0"/>
                <a:ea typeface="宋体" pitchFamily="2" charset="-122"/>
              </a:rPr>
              <a:t>0.4</a:t>
            </a:r>
          </a:p>
        </p:txBody>
      </p:sp>
      <p:sp>
        <p:nvSpPr>
          <p:cNvPr id="15373" name="Text Box 41"/>
          <p:cNvSpPr txBox="1">
            <a:spLocks noChangeArrowheads="1"/>
          </p:cNvSpPr>
          <p:nvPr/>
        </p:nvSpPr>
        <p:spPr bwMode="auto">
          <a:xfrm>
            <a:off x="3124200" y="4419600"/>
            <a:ext cx="914400" cy="366713"/>
          </a:xfrm>
          <a:prstGeom prst="rect">
            <a:avLst/>
          </a:prstGeom>
          <a:noFill/>
          <a:ln w="9525">
            <a:noFill/>
            <a:miter lim="800000"/>
            <a:headEnd/>
            <a:tailEnd/>
          </a:ln>
        </p:spPr>
        <p:txBody>
          <a:bodyPr>
            <a:spAutoFit/>
          </a:bodyPr>
          <a:lstStyle/>
          <a:p>
            <a:pPr algn="ctr"/>
            <a:r>
              <a:rPr lang="en-US" altLang="zh-CN" b="1">
                <a:solidFill>
                  <a:srgbClr val="CC00FF"/>
                </a:solidFill>
                <a:latin typeface="Times New Roman" pitchFamily="18" charset="0"/>
                <a:ea typeface="宋体" pitchFamily="2" charset="-122"/>
              </a:rPr>
              <a:t>0.3</a:t>
            </a:r>
          </a:p>
        </p:txBody>
      </p:sp>
      <p:sp>
        <p:nvSpPr>
          <p:cNvPr id="15374" name="Text Box 42"/>
          <p:cNvSpPr txBox="1">
            <a:spLocks noChangeArrowheads="1"/>
          </p:cNvSpPr>
          <p:nvPr/>
        </p:nvSpPr>
        <p:spPr bwMode="auto">
          <a:xfrm rot="5400000">
            <a:off x="3398044" y="4069556"/>
            <a:ext cx="428625" cy="366713"/>
          </a:xfrm>
          <a:prstGeom prst="rect">
            <a:avLst/>
          </a:prstGeom>
          <a:noFill/>
          <a:ln w="9525">
            <a:noFill/>
            <a:miter lim="800000"/>
            <a:headEnd/>
            <a:tailEnd/>
          </a:ln>
        </p:spPr>
        <p:txBody>
          <a:bodyPr>
            <a:spAutoFit/>
          </a:bodyPr>
          <a:lstStyle/>
          <a:p>
            <a:r>
              <a:rPr lang="en-US" altLang="zh-CN" b="1">
                <a:solidFill>
                  <a:srgbClr val="CC00FF"/>
                </a:solidFill>
                <a:latin typeface="Times New Roman" pitchFamily="18" charset="0"/>
                <a:ea typeface="宋体" pitchFamily="2" charset="-122"/>
              </a:rPr>
              <a:t>…</a:t>
            </a:r>
          </a:p>
        </p:txBody>
      </p:sp>
      <p:sp>
        <p:nvSpPr>
          <p:cNvPr id="15375" name="AutoShape 44"/>
          <p:cNvSpPr>
            <a:spLocks noChangeArrowheads="1"/>
          </p:cNvSpPr>
          <p:nvPr/>
        </p:nvSpPr>
        <p:spPr bwMode="auto">
          <a:xfrm>
            <a:off x="76200" y="2514600"/>
            <a:ext cx="3962400" cy="3200400"/>
          </a:xfrm>
          <a:prstGeom prst="roundRect">
            <a:avLst>
              <a:gd name="adj" fmla="val 16667"/>
            </a:avLst>
          </a:prstGeom>
          <a:noFill/>
          <a:ln w="28575">
            <a:solidFill>
              <a:srgbClr val="FF9900"/>
            </a:solidFill>
            <a:prstDash val="dash"/>
            <a:round/>
            <a:headEnd/>
            <a:tailEnd/>
          </a:ln>
        </p:spPr>
        <p:txBody>
          <a:bodyPr wrap="none" anchor="ctr"/>
          <a:lstStyle/>
          <a:p>
            <a:endParaRPr lang="zh-CN" altLang="en-US">
              <a:ea typeface="宋体" pitchFamily="2" charset="-122"/>
            </a:endParaRPr>
          </a:p>
        </p:txBody>
      </p:sp>
      <p:grpSp>
        <p:nvGrpSpPr>
          <p:cNvPr id="4" name="Group 75"/>
          <p:cNvGrpSpPr>
            <a:grpSpLocks/>
          </p:cNvGrpSpPr>
          <p:nvPr/>
        </p:nvGrpSpPr>
        <p:grpSpPr bwMode="auto">
          <a:xfrm>
            <a:off x="6172200" y="4953000"/>
            <a:ext cx="1600200" cy="609600"/>
            <a:chOff x="3600" y="3725"/>
            <a:chExt cx="1008" cy="384"/>
          </a:xfrm>
        </p:grpSpPr>
        <p:sp>
          <p:nvSpPr>
            <p:cNvPr id="15401" name="Rectangle 63"/>
            <p:cNvSpPr>
              <a:spLocks noChangeArrowheads="1"/>
            </p:cNvSpPr>
            <p:nvPr/>
          </p:nvSpPr>
          <p:spPr bwMode="auto">
            <a:xfrm>
              <a:off x="3659" y="3725"/>
              <a:ext cx="912" cy="384"/>
            </a:xfrm>
            <a:prstGeom prst="rect">
              <a:avLst/>
            </a:prstGeom>
            <a:solidFill>
              <a:srgbClr val="FF00FF">
                <a:alpha val="10196"/>
              </a:srgbClr>
            </a:solidFill>
            <a:ln w="9525">
              <a:noFill/>
              <a:miter lim="800000"/>
              <a:headEnd/>
              <a:tailEnd/>
            </a:ln>
          </p:spPr>
          <p:txBody>
            <a:bodyPr wrap="none" anchor="ctr"/>
            <a:lstStyle/>
            <a:p>
              <a:endParaRPr lang="zh-CN" altLang="en-US">
                <a:ea typeface="宋体" pitchFamily="2" charset="-122"/>
              </a:endParaRPr>
            </a:p>
          </p:txBody>
        </p:sp>
        <p:sp>
          <p:nvSpPr>
            <p:cNvPr id="15402" name="Text Box 53"/>
            <p:cNvSpPr txBox="1">
              <a:spLocks noChangeArrowheads="1"/>
            </p:cNvSpPr>
            <p:nvPr/>
          </p:nvSpPr>
          <p:spPr bwMode="auto">
            <a:xfrm>
              <a:off x="3600" y="3744"/>
              <a:ext cx="1008" cy="346"/>
            </a:xfrm>
            <a:prstGeom prst="rect">
              <a:avLst/>
            </a:prstGeom>
            <a:noFill/>
            <a:ln w="9525">
              <a:noFill/>
              <a:miter lim="800000"/>
              <a:headEnd/>
              <a:tailEnd/>
            </a:ln>
          </p:spPr>
          <p:txBody>
            <a:bodyPr lIns="0" tIns="0" rIns="0" bIns="0">
              <a:spAutoFit/>
            </a:bodyPr>
            <a:lstStyle/>
            <a:p>
              <a:pPr algn="ctr"/>
              <a:r>
                <a:rPr lang="en-US" altLang="zh-CN" b="1">
                  <a:solidFill>
                    <a:srgbClr val="FF0000"/>
                  </a:solidFill>
                  <a:latin typeface="Times New Roman" pitchFamily="18" charset="0"/>
                  <a:ea typeface="宋体" pitchFamily="2" charset="-122"/>
                </a:rPr>
                <a:t>set instances,</a:t>
              </a:r>
            </a:p>
            <a:p>
              <a:pPr algn="ctr"/>
              <a:r>
                <a:rPr lang="en-US" altLang="zh-CN" b="1">
                  <a:solidFill>
                    <a:srgbClr val="FF0000"/>
                  </a:solidFill>
                  <a:latin typeface="Times New Roman" pitchFamily="18" charset="0"/>
                  <a:ea typeface="宋体" pitchFamily="2" charset="-122"/>
                </a:rPr>
                <a:t> </a:t>
              </a:r>
              <a:r>
                <a:rPr lang="en-US" altLang="zh-CN" b="1" i="1">
                  <a:solidFill>
                    <a:srgbClr val="FF0000"/>
                  </a:solidFill>
                  <a:latin typeface="Times New Roman" pitchFamily="18" charset="0"/>
                  <a:ea typeface="宋体" pitchFamily="2" charset="-122"/>
                </a:rPr>
                <a:t>r</a:t>
              </a:r>
              <a:r>
                <a:rPr lang="en-US" altLang="zh-CN" b="1" i="1" baseline="-25000">
                  <a:solidFill>
                    <a:srgbClr val="FF0000"/>
                  </a:solidFill>
                  <a:latin typeface="Times New Roman" pitchFamily="18" charset="0"/>
                  <a:ea typeface="宋体" pitchFamily="2" charset="-122"/>
                </a:rPr>
                <a:t>ik</a:t>
              </a:r>
            </a:p>
          </p:txBody>
        </p:sp>
      </p:grpSp>
      <p:grpSp>
        <p:nvGrpSpPr>
          <p:cNvPr id="5" name="Group 74"/>
          <p:cNvGrpSpPr>
            <a:grpSpLocks/>
          </p:cNvGrpSpPr>
          <p:nvPr/>
        </p:nvGrpSpPr>
        <p:grpSpPr bwMode="auto">
          <a:xfrm>
            <a:off x="4572000" y="4572000"/>
            <a:ext cx="1630363" cy="641350"/>
            <a:chOff x="1968" y="3696"/>
            <a:chExt cx="1027" cy="404"/>
          </a:xfrm>
        </p:grpSpPr>
        <p:sp>
          <p:nvSpPr>
            <p:cNvPr id="15399" name="Rectangle 61"/>
            <p:cNvSpPr>
              <a:spLocks noChangeArrowheads="1"/>
            </p:cNvSpPr>
            <p:nvPr/>
          </p:nvSpPr>
          <p:spPr bwMode="auto">
            <a:xfrm>
              <a:off x="2016" y="3696"/>
              <a:ext cx="912" cy="384"/>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15400" name="Text Box 59"/>
            <p:cNvSpPr txBox="1">
              <a:spLocks noChangeArrowheads="1"/>
            </p:cNvSpPr>
            <p:nvPr/>
          </p:nvSpPr>
          <p:spPr bwMode="auto">
            <a:xfrm>
              <a:off x="1968" y="3696"/>
              <a:ext cx="1027" cy="404"/>
            </a:xfrm>
            <a:prstGeom prst="rect">
              <a:avLst/>
            </a:prstGeom>
            <a:noFill/>
            <a:ln w="9525">
              <a:noFill/>
              <a:miter lim="800000"/>
              <a:headEnd/>
              <a:tailEnd/>
            </a:ln>
          </p:spPr>
          <p:txBody>
            <a:bodyPr>
              <a:spAutoFit/>
            </a:bodyPr>
            <a:lstStyle/>
            <a:p>
              <a:pPr algn="ctr"/>
              <a:r>
                <a:rPr lang="en-US" altLang="zh-CN" b="1">
                  <a:solidFill>
                    <a:srgbClr val="FF0000"/>
                  </a:solidFill>
                  <a:latin typeface="Times New Roman" pitchFamily="18" charset="0"/>
                  <a:ea typeface="宋体" pitchFamily="2" charset="-122"/>
                </a:rPr>
                <a:t>a probabilistic set, </a:t>
              </a:r>
              <a:r>
                <a:rPr lang="en-US" altLang="zh-CN" b="1" i="1">
                  <a:solidFill>
                    <a:srgbClr val="FF0000"/>
                  </a:solidFill>
                  <a:latin typeface="Times New Roman" pitchFamily="18" charset="0"/>
                  <a:ea typeface="宋体" pitchFamily="2" charset="-122"/>
                </a:rPr>
                <a:t>r</a:t>
              </a:r>
              <a:r>
                <a:rPr lang="en-US" altLang="zh-CN" b="1" i="1" baseline="-25000">
                  <a:solidFill>
                    <a:srgbClr val="FF0000"/>
                  </a:solidFill>
                  <a:latin typeface="Times New Roman" pitchFamily="18" charset="0"/>
                  <a:ea typeface="宋体" pitchFamily="2" charset="-122"/>
                </a:rPr>
                <a:t>i</a:t>
              </a:r>
            </a:p>
          </p:txBody>
        </p:sp>
      </p:grpSp>
      <p:grpSp>
        <p:nvGrpSpPr>
          <p:cNvPr id="6" name="Group 79"/>
          <p:cNvGrpSpPr>
            <a:grpSpLocks/>
          </p:cNvGrpSpPr>
          <p:nvPr/>
        </p:nvGrpSpPr>
        <p:grpSpPr bwMode="auto">
          <a:xfrm>
            <a:off x="4495800" y="2514600"/>
            <a:ext cx="4572000" cy="3200400"/>
            <a:chOff x="2832" y="1584"/>
            <a:chExt cx="2880" cy="2016"/>
          </a:xfrm>
        </p:grpSpPr>
        <p:sp>
          <p:nvSpPr>
            <p:cNvPr id="15385" name="AutoShape 45"/>
            <p:cNvSpPr>
              <a:spLocks noChangeArrowheads="1"/>
            </p:cNvSpPr>
            <p:nvPr/>
          </p:nvSpPr>
          <p:spPr bwMode="auto">
            <a:xfrm>
              <a:off x="2832" y="1584"/>
              <a:ext cx="2880" cy="2016"/>
            </a:xfrm>
            <a:prstGeom prst="roundRect">
              <a:avLst>
                <a:gd name="adj" fmla="val 16667"/>
              </a:avLst>
            </a:prstGeom>
            <a:noFill/>
            <a:ln w="28575">
              <a:solidFill>
                <a:srgbClr val="0000FF"/>
              </a:solidFill>
              <a:prstDash val="dash"/>
              <a:round/>
              <a:headEnd/>
              <a:tailEnd/>
            </a:ln>
          </p:spPr>
          <p:txBody>
            <a:bodyPr wrap="none" anchor="ctr"/>
            <a:lstStyle/>
            <a:p>
              <a:endParaRPr lang="zh-CN" altLang="en-US">
                <a:ea typeface="宋体" pitchFamily="2" charset="-122"/>
              </a:endParaRPr>
            </a:p>
          </p:txBody>
        </p:sp>
        <p:sp>
          <p:nvSpPr>
            <p:cNvPr id="15386" name="AutoShape 47"/>
            <p:cNvSpPr>
              <a:spLocks noChangeArrowheads="1"/>
            </p:cNvSpPr>
            <p:nvPr/>
          </p:nvSpPr>
          <p:spPr bwMode="auto">
            <a:xfrm rot="-2184069">
              <a:off x="3584" y="2073"/>
              <a:ext cx="668" cy="61"/>
            </a:xfrm>
            <a:prstGeom prst="rightArrow">
              <a:avLst>
                <a:gd name="adj1" fmla="val 50000"/>
                <a:gd name="adj2" fmla="val 273770"/>
              </a:avLst>
            </a:prstGeom>
            <a:gradFill rotWithShape="1">
              <a:gsLst>
                <a:gs pos="0">
                  <a:srgbClr val="FFCC00">
                    <a:alpha val="10001"/>
                  </a:srgbClr>
                </a:gs>
                <a:gs pos="100000">
                  <a:srgbClr val="3333FF"/>
                </a:gs>
              </a:gsLst>
              <a:lin ang="0" scaled="1"/>
            </a:gradFill>
            <a:ln w="9525">
              <a:solidFill>
                <a:srgbClr val="0000FF"/>
              </a:solidFill>
              <a:miter lim="800000"/>
              <a:headEnd/>
              <a:tailEnd/>
            </a:ln>
          </p:spPr>
          <p:txBody>
            <a:bodyPr wrap="none" anchor="ctr"/>
            <a:lstStyle/>
            <a:p>
              <a:endParaRPr lang="zh-CN" altLang="en-US">
                <a:ea typeface="宋体" pitchFamily="2" charset="-122"/>
              </a:endParaRPr>
            </a:p>
          </p:txBody>
        </p:sp>
        <p:sp>
          <p:nvSpPr>
            <p:cNvPr id="15387" name="AutoShape 48"/>
            <p:cNvSpPr>
              <a:spLocks noChangeArrowheads="1"/>
            </p:cNvSpPr>
            <p:nvPr/>
          </p:nvSpPr>
          <p:spPr bwMode="auto">
            <a:xfrm rot="-1225311">
              <a:off x="3653" y="2303"/>
              <a:ext cx="550" cy="66"/>
            </a:xfrm>
            <a:prstGeom prst="rightArrow">
              <a:avLst>
                <a:gd name="adj1" fmla="val 50000"/>
                <a:gd name="adj2" fmla="val 208333"/>
              </a:avLst>
            </a:prstGeom>
            <a:gradFill rotWithShape="1">
              <a:gsLst>
                <a:gs pos="0">
                  <a:srgbClr val="FFCC00">
                    <a:alpha val="10001"/>
                  </a:srgbClr>
                </a:gs>
                <a:gs pos="100000">
                  <a:srgbClr val="3333FF"/>
                </a:gs>
              </a:gsLst>
              <a:lin ang="0" scaled="1"/>
            </a:gradFill>
            <a:ln w="9525">
              <a:solidFill>
                <a:srgbClr val="0000FF"/>
              </a:solidFill>
              <a:miter lim="800000"/>
              <a:headEnd/>
              <a:tailEnd/>
            </a:ln>
          </p:spPr>
          <p:txBody>
            <a:bodyPr wrap="none" anchor="ctr"/>
            <a:lstStyle/>
            <a:p>
              <a:endParaRPr lang="zh-CN" altLang="en-US">
                <a:ea typeface="宋体" pitchFamily="2" charset="-122"/>
              </a:endParaRPr>
            </a:p>
          </p:txBody>
        </p:sp>
        <p:sp>
          <p:nvSpPr>
            <p:cNvPr id="15388" name="AutoShape 49"/>
            <p:cNvSpPr>
              <a:spLocks noChangeArrowheads="1"/>
            </p:cNvSpPr>
            <p:nvPr/>
          </p:nvSpPr>
          <p:spPr bwMode="auto">
            <a:xfrm rot="1730547">
              <a:off x="3613" y="2713"/>
              <a:ext cx="600" cy="69"/>
            </a:xfrm>
            <a:prstGeom prst="rightArrow">
              <a:avLst>
                <a:gd name="adj1" fmla="val 50000"/>
                <a:gd name="adj2" fmla="val 217391"/>
              </a:avLst>
            </a:prstGeom>
            <a:gradFill rotWithShape="1">
              <a:gsLst>
                <a:gs pos="0">
                  <a:srgbClr val="FFCC00">
                    <a:alpha val="10001"/>
                  </a:srgbClr>
                </a:gs>
                <a:gs pos="100000">
                  <a:srgbClr val="3333FF"/>
                </a:gs>
              </a:gsLst>
              <a:lin ang="0" scaled="1"/>
            </a:gradFill>
            <a:ln w="9525">
              <a:solidFill>
                <a:srgbClr val="0000FF"/>
              </a:solidFill>
              <a:miter lim="800000"/>
              <a:headEnd/>
              <a:tailEnd/>
            </a:ln>
          </p:spPr>
          <p:txBody>
            <a:bodyPr wrap="none" anchor="ctr"/>
            <a:lstStyle/>
            <a:p>
              <a:endParaRPr lang="zh-CN" altLang="en-US">
                <a:ea typeface="宋体" pitchFamily="2" charset="-122"/>
              </a:endParaRPr>
            </a:p>
          </p:txBody>
        </p:sp>
        <p:sp>
          <p:nvSpPr>
            <p:cNvPr id="15389" name="AutoShape 50"/>
            <p:cNvSpPr>
              <a:spLocks noChangeArrowheads="1"/>
            </p:cNvSpPr>
            <p:nvPr/>
          </p:nvSpPr>
          <p:spPr bwMode="auto">
            <a:xfrm>
              <a:off x="4263" y="1735"/>
              <a:ext cx="549" cy="281"/>
            </a:xfrm>
            <a:prstGeom prst="flowChartDocument">
              <a:avLst/>
            </a:prstGeom>
            <a:solidFill>
              <a:srgbClr val="FFCC00">
                <a:alpha val="20000"/>
              </a:srgbClr>
            </a:solidFill>
            <a:ln w="9525">
              <a:solidFill>
                <a:srgbClr val="0000FF"/>
              </a:solidFill>
              <a:miter lim="800000"/>
              <a:headEnd/>
              <a:tailEnd/>
            </a:ln>
          </p:spPr>
          <p:txBody>
            <a:bodyPr wrap="none" anchor="ctr"/>
            <a:lstStyle/>
            <a:p>
              <a:pPr algn="ctr"/>
              <a:r>
                <a:rPr lang="en-US" altLang="zh-CN" b="1">
                  <a:solidFill>
                    <a:srgbClr val="3366FF"/>
                  </a:solidFill>
                  <a:latin typeface="Times New Roman" pitchFamily="18" charset="0"/>
                  <a:ea typeface="宋体" pitchFamily="2" charset="-122"/>
                </a:rPr>
                <a:t>Inst. </a:t>
              </a:r>
              <a:r>
                <a:rPr lang="en-US" altLang="zh-CN" b="1" i="1">
                  <a:solidFill>
                    <a:srgbClr val="3366FF"/>
                  </a:solidFill>
                  <a:latin typeface="Times New Roman" pitchFamily="18" charset="0"/>
                  <a:ea typeface="宋体" pitchFamily="2" charset="-122"/>
                </a:rPr>
                <a:t>r</a:t>
              </a:r>
              <a:r>
                <a:rPr lang="en-US" altLang="zh-CN" b="1" i="1" baseline="-25000">
                  <a:solidFill>
                    <a:srgbClr val="3366FF"/>
                  </a:solidFill>
                  <a:latin typeface="Times New Roman" pitchFamily="18" charset="0"/>
                  <a:ea typeface="宋体" pitchFamily="2" charset="-122"/>
                </a:rPr>
                <a:t>i</a:t>
              </a:r>
              <a:r>
                <a:rPr lang="en-US" altLang="zh-CN" b="1" baseline="-25000">
                  <a:solidFill>
                    <a:srgbClr val="3366FF"/>
                  </a:solidFill>
                  <a:latin typeface="Times New Roman" pitchFamily="18" charset="0"/>
                  <a:ea typeface="宋体" pitchFamily="2" charset="-122"/>
                </a:rPr>
                <a:t>1</a:t>
              </a:r>
              <a:endParaRPr lang="en-US" altLang="zh-CN" b="1">
                <a:solidFill>
                  <a:srgbClr val="3366FF"/>
                </a:solidFill>
                <a:latin typeface="Times New Roman" pitchFamily="18" charset="0"/>
                <a:ea typeface="宋体" pitchFamily="2" charset="-122"/>
              </a:endParaRPr>
            </a:p>
          </p:txBody>
        </p:sp>
        <p:sp>
          <p:nvSpPr>
            <p:cNvPr id="15390" name="AutoShape 51"/>
            <p:cNvSpPr>
              <a:spLocks noChangeArrowheads="1"/>
            </p:cNvSpPr>
            <p:nvPr/>
          </p:nvSpPr>
          <p:spPr bwMode="auto">
            <a:xfrm>
              <a:off x="4263" y="2148"/>
              <a:ext cx="549" cy="281"/>
            </a:xfrm>
            <a:prstGeom prst="flowChartDocument">
              <a:avLst/>
            </a:prstGeom>
            <a:solidFill>
              <a:srgbClr val="FFCC00">
                <a:alpha val="20000"/>
              </a:srgbClr>
            </a:solidFill>
            <a:ln w="9525">
              <a:solidFill>
                <a:srgbClr val="0000FF"/>
              </a:solidFill>
              <a:miter lim="800000"/>
              <a:headEnd/>
              <a:tailEnd/>
            </a:ln>
          </p:spPr>
          <p:txBody>
            <a:bodyPr wrap="none" anchor="ctr"/>
            <a:lstStyle/>
            <a:p>
              <a:pPr algn="ctr"/>
              <a:r>
                <a:rPr lang="en-US" altLang="zh-CN" b="1">
                  <a:solidFill>
                    <a:srgbClr val="3366FF"/>
                  </a:solidFill>
                  <a:latin typeface="Times New Roman" pitchFamily="18" charset="0"/>
                  <a:ea typeface="宋体" pitchFamily="2" charset="-122"/>
                </a:rPr>
                <a:t>Inst. </a:t>
              </a:r>
              <a:r>
                <a:rPr lang="en-US" altLang="zh-CN" b="1" i="1">
                  <a:solidFill>
                    <a:srgbClr val="3366FF"/>
                  </a:solidFill>
                  <a:latin typeface="Times New Roman" pitchFamily="18" charset="0"/>
                  <a:ea typeface="宋体" pitchFamily="2" charset="-122"/>
                </a:rPr>
                <a:t>r</a:t>
              </a:r>
              <a:r>
                <a:rPr lang="en-US" altLang="zh-CN" b="1" i="1" baseline="-25000">
                  <a:solidFill>
                    <a:srgbClr val="3366FF"/>
                  </a:solidFill>
                  <a:latin typeface="Times New Roman" pitchFamily="18" charset="0"/>
                  <a:ea typeface="宋体" pitchFamily="2" charset="-122"/>
                </a:rPr>
                <a:t>i</a:t>
              </a:r>
              <a:r>
                <a:rPr lang="en-US" altLang="zh-CN" b="1" baseline="-25000">
                  <a:solidFill>
                    <a:srgbClr val="3366FF"/>
                  </a:solidFill>
                  <a:latin typeface="Times New Roman" pitchFamily="18" charset="0"/>
                  <a:ea typeface="宋体" pitchFamily="2" charset="-122"/>
                </a:rPr>
                <a:t>2</a:t>
              </a:r>
            </a:p>
          </p:txBody>
        </p:sp>
        <p:sp>
          <p:nvSpPr>
            <p:cNvPr id="15391" name="AutoShape 52"/>
            <p:cNvSpPr>
              <a:spLocks noChangeArrowheads="1"/>
            </p:cNvSpPr>
            <p:nvPr/>
          </p:nvSpPr>
          <p:spPr bwMode="auto">
            <a:xfrm>
              <a:off x="4272" y="2743"/>
              <a:ext cx="549" cy="281"/>
            </a:xfrm>
            <a:prstGeom prst="flowChartDocument">
              <a:avLst/>
            </a:prstGeom>
            <a:solidFill>
              <a:srgbClr val="FFCC00">
                <a:alpha val="20000"/>
              </a:srgbClr>
            </a:solidFill>
            <a:ln w="9525">
              <a:solidFill>
                <a:srgbClr val="0000FF"/>
              </a:solidFill>
              <a:miter lim="800000"/>
              <a:headEnd/>
              <a:tailEnd/>
            </a:ln>
          </p:spPr>
          <p:txBody>
            <a:bodyPr wrap="none" anchor="ctr"/>
            <a:lstStyle/>
            <a:p>
              <a:pPr algn="ctr"/>
              <a:r>
                <a:rPr lang="en-US" altLang="zh-CN" b="1">
                  <a:solidFill>
                    <a:srgbClr val="3366FF"/>
                  </a:solidFill>
                  <a:latin typeface="Times New Roman" pitchFamily="18" charset="0"/>
                  <a:ea typeface="宋体" pitchFamily="2" charset="-122"/>
                </a:rPr>
                <a:t>Inst. </a:t>
              </a:r>
              <a:r>
                <a:rPr lang="en-US" altLang="zh-CN" b="1" i="1">
                  <a:solidFill>
                    <a:srgbClr val="3366FF"/>
                  </a:solidFill>
                  <a:latin typeface="Times New Roman" pitchFamily="18" charset="0"/>
                  <a:ea typeface="宋体" pitchFamily="2" charset="-122"/>
                </a:rPr>
                <a:t>r</a:t>
              </a:r>
              <a:r>
                <a:rPr lang="en-US" altLang="zh-CN" b="1" i="1" baseline="-25000">
                  <a:solidFill>
                    <a:srgbClr val="3366FF"/>
                  </a:solidFill>
                  <a:latin typeface="Times New Roman" pitchFamily="18" charset="0"/>
                  <a:ea typeface="宋体" pitchFamily="2" charset="-122"/>
                </a:rPr>
                <a:t>i l</a:t>
              </a:r>
              <a:r>
                <a:rPr lang="en-US" altLang="zh-CN" sz="1400" b="1" i="1" baseline="-25000">
                  <a:solidFill>
                    <a:srgbClr val="3366FF"/>
                  </a:solidFill>
                  <a:latin typeface="Times New Roman" pitchFamily="18" charset="0"/>
                  <a:ea typeface="宋体" pitchFamily="2" charset="-122"/>
                </a:rPr>
                <a:t>i</a:t>
              </a:r>
            </a:p>
          </p:txBody>
        </p:sp>
        <p:sp>
          <p:nvSpPr>
            <p:cNvPr id="15392" name="Text Box 54"/>
            <p:cNvSpPr txBox="1">
              <a:spLocks noChangeArrowheads="1"/>
            </p:cNvSpPr>
            <p:nvPr/>
          </p:nvSpPr>
          <p:spPr bwMode="auto">
            <a:xfrm rot="5400000">
              <a:off x="3828" y="2458"/>
              <a:ext cx="260" cy="231"/>
            </a:xfrm>
            <a:prstGeom prst="rect">
              <a:avLst/>
            </a:prstGeom>
            <a:noFill/>
            <a:ln w="9525">
              <a:noFill/>
              <a:miter lim="800000"/>
              <a:headEnd/>
              <a:tailEnd/>
            </a:ln>
          </p:spPr>
          <p:txBody>
            <a:bodyPr wrap="none">
              <a:spAutoFit/>
            </a:bodyPr>
            <a:lstStyle/>
            <a:p>
              <a:r>
                <a:rPr lang="en-US" altLang="zh-CN" b="1">
                  <a:solidFill>
                    <a:srgbClr val="3366FF"/>
                  </a:solidFill>
                  <a:latin typeface="Times New Roman" pitchFamily="18" charset="0"/>
                  <a:ea typeface="宋体" pitchFamily="2" charset="-122"/>
                </a:rPr>
                <a:t>…</a:t>
              </a:r>
            </a:p>
          </p:txBody>
        </p:sp>
        <p:sp>
          <p:nvSpPr>
            <p:cNvPr id="15393" name="Text Box 55"/>
            <p:cNvSpPr txBox="1">
              <a:spLocks noChangeArrowheads="1"/>
            </p:cNvSpPr>
            <p:nvPr/>
          </p:nvSpPr>
          <p:spPr bwMode="auto">
            <a:xfrm rot="5400000">
              <a:off x="4458" y="2517"/>
              <a:ext cx="260" cy="232"/>
            </a:xfrm>
            <a:prstGeom prst="rect">
              <a:avLst/>
            </a:prstGeom>
            <a:noFill/>
            <a:ln w="9525">
              <a:noFill/>
              <a:miter lim="800000"/>
              <a:headEnd/>
              <a:tailEnd/>
            </a:ln>
          </p:spPr>
          <p:txBody>
            <a:bodyPr wrap="none">
              <a:spAutoFit/>
            </a:bodyPr>
            <a:lstStyle/>
            <a:p>
              <a:r>
                <a:rPr lang="en-US" altLang="zh-CN" b="1">
                  <a:solidFill>
                    <a:srgbClr val="3366FF"/>
                  </a:solidFill>
                  <a:latin typeface="Times New Roman" pitchFamily="18" charset="0"/>
                  <a:ea typeface="宋体" pitchFamily="2" charset="-122"/>
                </a:rPr>
                <a:t>…</a:t>
              </a:r>
            </a:p>
          </p:txBody>
        </p:sp>
        <p:sp>
          <p:nvSpPr>
            <p:cNvPr id="15394" name="AutoShape 57"/>
            <p:cNvSpPr>
              <a:spLocks noChangeArrowheads="1"/>
            </p:cNvSpPr>
            <p:nvPr/>
          </p:nvSpPr>
          <p:spPr bwMode="auto">
            <a:xfrm>
              <a:off x="3061" y="2207"/>
              <a:ext cx="549" cy="502"/>
            </a:xfrm>
            <a:prstGeom prst="flowChartMultidocument">
              <a:avLst/>
            </a:prstGeom>
            <a:solidFill>
              <a:srgbClr val="FFCC00">
                <a:alpha val="10196"/>
              </a:srgbClr>
            </a:solidFill>
            <a:ln w="25400">
              <a:solidFill>
                <a:srgbClr val="0000FF"/>
              </a:solidFill>
              <a:miter lim="800000"/>
              <a:headEnd/>
              <a:tailEnd/>
            </a:ln>
          </p:spPr>
          <p:txBody>
            <a:bodyPr wrap="none" anchor="ctr"/>
            <a:lstStyle/>
            <a:p>
              <a:pPr algn="ctr"/>
              <a:r>
                <a:rPr lang="en-US" altLang="zh-CN" sz="2000" b="1" i="1">
                  <a:solidFill>
                    <a:srgbClr val="3366FF"/>
                  </a:solidFill>
                  <a:latin typeface="Times New Roman" pitchFamily="18" charset="0"/>
                  <a:ea typeface="宋体" pitchFamily="2" charset="-122"/>
                </a:rPr>
                <a:t>r</a:t>
              </a:r>
              <a:r>
                <a:rPr lang="en-US" altLang="zh-CN" sz="2000" b="1" i="1" baseline="-25000">
                  <a:solidFill>
                    <a:srgbClr val="3366FF"/>
                  </a:solidFill>
                  <a:latin typeface="Times New Roman" pitchFamily="18" charset="0"/>
                  <a:ea typeface="宋体" pitchFamily="2" charset="-122"/>
                </a:rPr>
                <a:t>i</a:t>
              </a:r>
            </a:p>
          </p:txBody>
        </p:sp>
        <p:sp>
          <p:nvSpPr>
            <p:cNvPr id="15395" name="Text Box 64"/>
            <p:cNvSpPr txBox="1">
              <a:spLocks noChangeArrowheads="1"/>
            </p:cNvSpPr>
            <p:nvPr/>
          </p:nvSpPr>
          <p:spPr bwMode="auto">
            <a:xfrm>
              <a:off x="4896" y="1783"/>
              <a:ext cx="591" cy="231"/>
            </a:xfrm>
            <a:prstGeom prst="rect">
              <a:avLst/>
            </a:prstGeom>
            <a:noFill/>
            <a:ln w="9525">
              <a:noFill/>
              <a:miter lim="800000"/>
              <a:headEnd/>
              <a:tailEnd/>
            </a:ln>
          </p:spPr>
          <p:txBody>
            <a:bodyPr>
              <a:spAutoFit/>
            </a:bodyPr>
            <a:lstStyle/>
            <a:p>
              <a:pPr algn="ctr"/>
              <a:r>
                <a:rPr lang="en-US" altLang="zh-CN" b="1">
                  <a:solidFill>
                    <a:srgbClr val="3366FF"/>
                  </a:solidFill>
                  <a:latin typeface="Times New Roman" pitchFamily="18" charset="0"/>
                  <a:ea typeface="宋体" pitchFamily="2" charset="-122"/>
                </a:rPr>
                <a:t>0.2</a:t>
              </a:r>
            </a:p>
          </p:txBody>
        </p:sp>
        <p:sp>
          <p:nvSpPr>
            <p:cNvPr id="15396" name="Text Box 65"/>
            <p:cNvSpPr txBox="1">
              <a:spLocks noChangeArrowheads="1"/>
            </p:cNvSpPr>
            <p:nvPr/>
          </p:nvSpPr>
          <p:spPr bwMode="auto">
            <a:xfrm>
              <a:off x="4896" y="2167"/>
              <a:ext cx="591" cy="231"/>
            </a:xfrm>
            <a:prstGeom prst="rect">
              <a:avLst/>
            </a:prstGeom>
            <a:noFill/>
            <a:ln w="9525">
              <a:noFill/>
              <a:miter lim="800000"/>
              <a:headEnd/>
              <a:tailEnd/>
            </a:ln>
          </p:spPr>
          <p:txBody>
            <a:bodyPr>
              <a:spAutoFit/>
            </a:bodyPr>
            <a:lstStyle/>
            <a:p>
              <a:pPr algn="ctr"/>
              <a:r>
                <a:rPr lang="en-US" altLang="zh-CN" b="1">
                  <a:solidFill>
                    <a:srgbClr val="3366FF"/>
                  </a:solidFill>
                  <a:latin typeface="Times New Roman" pitchFamily="18" charset="0"/>
                  <a:ea typeface="宋体" pitchFamily="2" charset="-122"/>
                </a:rPr>
                <a:t>0.4</a:t>
              </a:r>
            </a:p>
          </p:txBody>
        </p:sp>
        <p:sp>
          <p:nvSpPr>
            <p:cNvPr id="15397" name="Text Box 66"/>
            <p:cNvSpPr txBox="1">
              <a:spLocks noChangeArrowheads="1"/>
            </p:cNvSpPr>
            <p:nvPr/>
          </p:nvSpPr>
          <p:spPr bwMode="auto">
            <a:xfrm>
              <a:off x="4896" y="2791"/>
              <a:ext cx="591" cy="231"/>
            </a:xfrm>
            <a:prstGeom prst="rect">
              <a:avLst/>
            </a:prstGeom>
            <a:noFill/>
            <a:ln w="9525">
              <a:noFill/>
              <a:miter lim="800000"/>
              <a:headEnd/>
              <a:tailEnd/>
            </a:ln>
          </p:spPr>
          <p:txBody>
            <a:bodyPr>
              <a:spAutoFit/>
            </a:bodyPr>
            <a:lstStyle/>
            <a:p>
              <a:pPr algn="ctr"/>
              <a:r>
                <a:rPr lang="en-US" altLang="zh-CN" b="1">
                  <a:solidFill>
                    <a:srgbClr val="3366FF"/>
                  </a:solidFill>
                  <a:latin typeface="Times New Roman" pitchFamily="18" charset="0"/>
                  <a:ea typeface="宋体" pitchFamily="2" charset="-122"/>
                </a:rPr>
                <a:t>0.3</a:t>
              </a:r>
            </a:p>
          </p:txBody>
        </p:sp>
        <p:sp>
          <p:nvSpPr>
            <p:cNvPr id="15398" name="Text Box 67"/>
            <p:cNvSpPr txBox="1">
              <a:spLocks noChangeArrowheads="1"/>
            </p:cNvSpPr>
            <p:nvPr/>
          </p:nvSpPr>
          <p:spPr bwMode="auto">
            <a:xfrm rot="5400000">
              <a:off x="5069" y="2531"/>
              <a:ext cx="288" cy="231"/>
            </a:xfrm>
            <a:prstGeom prst="rect">
              <a:avLst/>
            </a:prstGeom>
            <a:noFill/>
            <a:ln w="9525">
              <a:noFill/>
              <a:miter lim="800000"/>
              <a:headEnd/>
              <a:tailEnd/>
            </a:ln>
          </p:spPr>
          <p:txBody>
            <a:bodyPr>
              <a:spAutoFit/>
            </a:bodyPr>
            <a:lstStyle/>
            <a:p>
              <a:r>
                <a:rPr lang="en-US" altLang="zh-CN" b="1">
                  <a:solidFill>
                    <a:srgbClr val="3366FF"/>
                  </a:solidFill>
                  <a:latin typeface="Times New Roman" pitchFamily="18" charset="0"/>
                  <a:ea typeface="宋体" pitchFamily="2" charset="-122"/>
                </a:rPr>
                <a:t>…</a:t>
              </a:r>
            </a:p>
          </p:txBody>
        </p:sp>
      </p:grpSp>
      <p:sp>
        <p:nvSpPr>
          <p:cNvPr id="26692" name="AutoShape 68"/>
          <p:cNvSpPr>
            <a:spLocks noChangeArrowheads="1"/>
          </p:cNvSpPr>
          <p:nvPr/>
        </p:nvSpPr>
        <p:spPr bwMode="auto">
          <a:xfrm>
            <a:off x="3886200" y="3810000"/>
            <a:ext cx="873125" cy="304800"/>
          </a:xfrm>
          <a:prstGeom prst="rightArrow">
            <a:avLst>
              <a:gd name="adj1" fmla="val 50000"/>
              <a:gd name="adj2" fmla="val 71615"/>
            </a:avLst>
          </a:prstGeom>
          <a:gradFill rotWithShape="1">
            <a:gsLst>
              <a:gs pos="0">
                <a:srgbClr val="FFCC00"/>
              </a:gs>
              <a:gs pos="100000">
                <a:srgbClr val="3366FF"/>
              </a:gs>
            </a:gsLst>
            <a:lin ang="0" scaled="1"/>
          </a:gradFill>
          <a:ln w="9525">
            <a:solidFill>
              <a:srgbClr val="0000FF"/>
            </a:solidFill>
            <a:miter lim="800000"/>
            <a:headEnd/>
            <a:tailEnd/>
          </a:ln>
        </p:spPr>
        <p:txBody>
          <a:bodyPr wrap="none" anchor="ctr"/>
          <a:lstStyle/>
          <a:p>
            <a:endParaRPr lang="zh-CN" altLang="en-US">
              <a:ea typeface="宋体" pitchFamily="2" charset="-122"/>
            </a:endParaRPr>
          </a:p>
        </p:txBody>
      </p:sp>
      <p:grpSp>
        <p:nvGrpSpPr>
          <p:cNvPr id="7" name="Group 78"/>
          <p:cNvGrpSpPr>
            <a:grpSpLocks/>
          </p:cNvGrpSpPr>
          <p:nvPr/>
        </p:nvGrpSpPr>
        <p:grpSpPr bwMode="auto">
          <a:xfrm>
            <a:off x="7620000" y="4724400"/>
            <a:ext cx="1371600" cy="857250"/>
            <a:chOff x="3552" y="3600"/>
            <a:chExt cx="864" cy="540"/>
          </a:xfrm>
        </p:grpSpPr>
        <p:sp>
          <p:nvSpPr>
            <p:cNvPr id="15383" name="AutoShape 77"/>
            <p:cNvSpPr>
              <a:spLocks noChangeArrowheads="1"/>
            </p:cNvSpPr>
            <p:nvPr/>
          </p:nvSpPr>
          <p:spPr bwMode="auto">
            <a:xfrm>
              <a:off x="3608" y="3612"/>
              <a:ext cx="749" cy="528"/>
            </a:xfrm>
            <a:prstGeom prst="roundRect">
              <a:avLst>
                <a:gd name="adj" fmla="val 16667"/>
              </a:avLst>
            </a:prstGeom>
            <a:solidFill>
              <a:srgbClr val="008000">
                <a:alpha val="10196"/>
              </a:srgbClr>
            </a:solidFill>
            <a:ln w="9525">
              <a:noFill/>
              <a:round/>
              <a:headEnd/>
              <a:tailEnd/>
            </a:ln>
          </p:spPr>
          <p:txBody>
            <a:bodyPr wrap="none" anchor="ctr"/>
            <a:lstStyle/>
            <a:p>
              <a:endParaRPr lang="zh-CN" altLang="en-US">
                <a:ea typeface="宋体" pitchFamily="2" charset="-122"/>
              </a:endParaRPr>
            </a:p>
          </p:txBody>
        </p:sp>
        <p:sp>
          <p:nvSpPr>
            <p:cNvPr id="15384" name="Text Box 69"/>
            <p:cNvSpPr txBox="1">
              <a:spLocks noChangeArrowheads="1"/>
            </p:cNvSpPr>
            <p:nvPr/>
          </p:nvSpPr>
          <p:spPr bwMode="auto">
            <a:xfrm>
              <a:off x="3552" y="3600"/>
              <a:ext cx="864" cy="519"/>
            </a:xfrm>
            <a:prstGeom prst="rect">
              <a:avLst/>
            </a:prstGeom>
            <a:noFill/>
            <a:ln w="9525">
              <a:noFill/>
              <a:miter lim="800000"/>
              <a:headEnd/>
              <a:tailEnd/>
            </a:ln>
          </p:spPr>
          <p:txBody>
            <a:bodyPr lIns="0" tIns="0" rIns="0" bIns="0">
              <a:spAutoFit/>
            </a:bodyPr>
            <a:lstStyle/>
            <a:p>
              <a:pPr algn="ctr"/>
              <a:r>
                <a:rPr lang="en-US" altLang="zh-CN" b="1">
                  <a:solidFill>
                    <a:srgbClr val="FF0000"/>
                  </a:solidFill>
                  <a:latin typeface="Times New Roman" pitchFamily="18" charset="0"/>
                  <a:ea typeface="宋体" pitchFamily="2" charset="-122"/>
                </a:rPr>
                <a:t>existence probability</a:t>
              </a:r>
            </a:p>
            <a:p>
              <a:pPr algn="ctr"/>
              <a:r>
                <a:rPr lang="en-US" altLang="zh-CN" b="1">
                  <a:solidFill>
                    <a:srgbClr val="FF0000"/>
                  </a:solidFill>
                  <a:latin typeface="Times New Roman" pitchFamily="18" charset="0"/>
                  <a:ea typeface="宋体" pitchFamily="2" charset="-122"/>
                </a:rPr>
                <a:t> </a:t>
              </a:r>
              <a:r>
                <a:rPr lang="en-US" altLang="zh-CN" b="1" i="1">
                  <a:solidFill>
                    <a:srgbClr val="FF0000"/>
                  </a:solidFill>
                  <a:latin typeface="Times New Roman" pitchFamily="18" charset="0"/>
                  <a:ea typeface="宋体" pitchFamily="2" charset="-122"/>
                </a:rPr>
                <a:t>r</a:t>
              </a:r>
              <a:r>
                <a:rPr lang="en-US" altLang="zh-CN" b="1" i="1" baseline="-25000">
                  <a:solidFill>
                    <a:srgbClr val="FF0000"/>
                  </a:solidFill>
                  <a:latin typeface="Times New Roman" pitchFamily="18" charset="0"/>
                  <a:ea typeface="宋体" pitchFamily="2" charset="-122"/>
                </a:rPr>
                <a:t>ik</a:t>
              </a:r>
              <a:r>
                <a:rPr lang="en-US" altLang="zh-CN" b="1" i="1">
                  <a:solidFill>
                    <a:srgbClr val="FF0000"/>
                  </a:solidFill>
                  <a:latin typeface="Times New Roman" pitchFamily="18" charset="0"/>
                  <a:ea typeface="宋体" pitchFamily="2" charset="-122"/>
                </a:rPr>
                <a:t>.p</a:t>
              </a:r>
              <a:endParaRPr lang="en-US" altLang="zh-CN" b="1" i="1" baseline="-25000">
                <a:solidFill>
                  <a:srgbClr val="FF0000"/>
                </a:solidFill>
                <a:latin typeface="Times New Roman" pitchFamily="18" charset="0"/>
                <a:ea typeface="宋体" pitchFamily="2" charset="-122"/>
              </a:endParaRPr>
            </a:p>
          </p:txBody>
        </p:sp>
      </p:grpSp>
      <p:sp>
        <p:nvSpPr>
          <p:cNvPr id="15381" name="Text Box 80"/>
          <p:cNvSpPr txBox="1">
            <a:spLocks noChangeArrowheads="1"/>
          </p:cNvSpPr>
          <p:nvPr/>
        </p:nvSpPr>
        <p:spPr bwMode="auto">
          <a:xfrm>
            <a:off x="0" y="5715000"/>
            <a:ext cx="4256088" cy="396875"/>
          </a:xfrm>
          <a:prstGeom prst="rect">
            <a:avLst/>
          </a:prstGeom>
          <a:noFill/>
          <a:ln w="9525">
            <a:noFill/>
            <a:miter lim="800000"/>
            <a:headEnd/>
            <a:tailEnd/>
          </a:ln>
        </p:spPr>
        <p:txBody>
          <a:bodyPr wrap="none">
            <a:spAutoFit/>
          </a:bodyPr>
          <a:lstStyle/>
          <a:p>
            <a:r>
              <a:rPr lang="en-US" altLang="zh-CN" sz="2000" b="1">
                <a:solidFill>
                  <a:srgbClr val="FF6600"/>
                </a:solidFill>
                <a:latin typeface="Times New Roman" pitchFamily="18" charset="0"/>
                <a:ea typeface="宋体" pitchFamily="2" charset="-122"/>
              </a:rPr>
              <a:t>sets of token data for data integration</a:t>
            </a:r>
          </a:p>
        </p:txBody>
      </p:sp>
      <p:sp>
        <p:nvSpPr>
          <p:cNvPr id="26705" name="Text Box 81"/>
          <p:cNvSpPr txBox="1">
            <a:spLocks noChangeArrowheads="1"/>
          </p:cNvSpPr>
          <p:nvPr/>
        </p:nvSpPr>
        <p:spPr bwMode="auto">
          <a:xfrm>
            <a:off x="5257800" y="5715000"/>
            <a:ext cx="3114675" cy="396875"/>
          </a:xfrm>
          <a:prstGeom prst="rect">
            <a:avLst/>
          </a:prstGeom>
          <a:noFill/>
          <a:ln w="9525">
            <a:noFill/>
            <a:miter lim="800000"/>
            <a:headEnd/>
            <a:tailEnd/>
          </a:ln>
        </p:spPr>
        <p:txBody>
          <a:bodyPr wrap="none">
            <a:spAutoFit/>
          </a:bodyPr>
          <a:lstStyle/>
          <a:p>
            <a:r>
              <a:rPr lang="en-US" altLang="zh-CN" sz="2000" b="1">
                <a:solidFill>
                  <a:srgbClr val="3333FF"/>
                </a:solidFill>
                <a:latin typeface="Times New Roman" pitchFamily="18" charset="0"/>
                <a:ea typeface="宋体" pitchFamily="2" charset="-122"/>
              </a:rPr>
              <a:t>set-level probabilistic set, </a:t>
            </a:r>
            <a:r>
              <a:rPr lang="en-US" altLang="zh-CN" sz="2000" b="1" i="1">
                <a:solidFill>
                  <a:srgbClr val="3333FF"/>
                </a:solidFill>
                <a:latin typeface="Times New Roman" pitchFamily="18" charset="0"/>
                <a:ea typeface="宋体" pitchFamily="2" charset="-122"/>
              </a:rPr>
              <a:t>r</a:t>
            </a:r>
            <a:r>
              <a:rPr lang="en-US" altLang="zh-CN" sz="2000" b="1" i="1" baseline="-25000">
                <a:solidFill>
                  <a:srgbClr val="3333FF"/>
                </a:solidFill>
                <a:latin typeface="Times New Roman" pitchFamily="18" charset="0"/>
                <a:ea typeface="宋体" pitchFamily="2" charset="-122"/>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92"/>
                                        </p:tgtEl>
                                        <p:attrNameLst>
                                          <p:attrName>style.visibility</p:attrName>
                                        </p:attrNameLst>
                                      </p:cBhvr>
                                      <p:to>
                                        <p:strVal val="visible"/>
                                      </p:to>
                                    </p:set>
                                    <p:animEffect transition="in" filter="wipe(left)">
                                      <p:cBhvr>
                                        <p:cTn id="7" dur="500"/>
                                        <p:tgtEl>
                                          <p:spTgt spid="2669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26705"/>
                                        </p:tgtEl>
                                        <p:attrNameLst>
                                          <p:attrName>style.visibility</p:attrName>
                                        </p:attrNameLst>
                                      </p:cBhvr>
                                      <p:to>
                                        <p:strVal val="visible"/>
                                      </p:to>
                                    </p:set>
                                    <p:animEffect transition="in" filter="dissolve">
                                      <p:cBhvr>
                                        <p:cTn id="13" dur="500"/>
                                        <p:tgtEl>
                                          <p:spTgt spid="2670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68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68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69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69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6" grpId="0" animBg="1"/>
      <p:bldP spid="26684" grpId="0" animBg="1"/>
      <p:bldP spid="26695" grpId="0" animBg="1"/>
      <p:bldP spid="26696" grpId="0" animBg="1"/>
      <p:bldP spid="26692" grpId="0" animBg="1"/>
      <p:bldP spid="267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Probabilistic Spatial/Similarity Join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smtClean="0">
                <a:latin typeface="Times New Roman" pitchFamily="18" charset="0"/>
              </a:rPr>
              <a:t>Given two uncertain databases </a:t>
            </a:r>
            <a:r>
              <a:rPr lang="en-US" altLang="zh-CN" sz="3200" i="1" dirty="0" smtClean="0">
                <a:latin typeface="Times New Roman" pitchFamily="18" charset="0"/>
              </a:rPr>
              <a:t>D</a:t>
            </a:r>
            <a:r>
              <a:rPr lang="en-US" altLang="zh-CN" sz="3200" i="1" baseline="-25000" dirty="0" smtClean="0">
                <a:latin typeface="Times New Roman" pitchFamily="18" charset="0"/>
              </a:rPr>
              <a:t>A</a:t>
            </a:r>
            <a:r>
              <a:rPr lang="en-US" altLang="zh-CN" sz="3200" dirty="0" smtClean="0">
                <a:latin typeface="Times New Roman" pitchFamily="18" charset="0"/>
              </a:rPr>
              <a:t> and </a:t>
            </a:r>
            <a:r>
              <a:rPr lang="en-US" altLang="zh-CN" sz="3200" i="1" dirty="0" smtClean="0">
                <a:latin typeface="Times New Roman" pitchFamily="18" charset="0"/>
              </a:rPr>
              <a:t>D</a:t>
            </a:r>
            <a:r>
              <a:rPr lang="en-US" altLang="zh-CN" sz="3200" i="1" baseline="-25000" dirty="0" smtClean="0">
                <a:latin typeface="Times New Roman" pitchFamily="18" charset="0"/>
              </a:rPr>
              <a:t>B</a:t>
            </a:r>
            <a:r>
              <a:rPr lang="en-US" altLang="zh-CN" sz="3200" dirty="0" smtClean="0">
                <a:latin typeface="Times New Roman" pitchFamily="18" charset="0"/>
              </a:rPr>
              <a:t>, </a:t>
            </a:r>
            <a:r>
              <a:rPr lang="en-US" altLang="zh-CN" sz="3200" i="1" u="sng" dirty="0" smtClean="0">
                <a:latin typeface="Times New Roman" pitchFamily="18" charset="0"/>
              </a:rPr>
              <a:t>a </a:t>
            </a:r>
            <a:r>
              <a:rPr lang="en-US" altLang="zh-CN" sz="3200" b="1" i="1" u="sng" dirty="0" smtClean="0">
                <a:latin typeface="Times New Roman" pitchFamily="18" charset="0"/>
              </a:rPr>
              <a:t>probabilistic spatial </a:t>
            </a:r>
            <a:r>
              <a:rPr lang="en-US" altLang="zh-CN" sz="3200" b="1" i="1" u="sng" dirty="0">
                <a:latin typeface="Times New Roman" pitchFamily="18" charset="0"/>
              </a:rPr>
              <a:t>j</a:t>
            </a:r>
            <a:r>
              <a:rPr lang="en-US" altLang="zh-CN" sz="3200" b="1" i="1" u="sng" dirty="0" smtClean="0">
                <a:latin typeface="Times New Roman" pitchFamily="18" charset="0"/>
              </a:rPr>
              <a:t>oin</a:t>
            </a:r>
            <a:r>
              <a:rPr lang="en-US" altLang="zh-CN" sz="3200" b="1" i="1" dirty="0" smtClean="0">
                <a:latin typeface="Times New Roman" pitchFamily="18" charset="0"/>
              </a:rPr>
              <a:t> </a:t>
            </a:r>
            <a:r>
              <a:rPr lang="en-US" altLang="zh-CN" sz="3200" dirty="0" smtClean="0">
                <a:latin typeface="Times New Roman" pitchFamily="18" charset="0"/>
              </a:rPr>
              <a:t>(PSJ) retrieves objects </a:t>
            </a:r>
            <a:r>
              <a:rPr lang="en-US" altLang="zh-CN" sz="3200" i="1" dirty="0" err="1" smtClean="0">
                <a:latin typeface="Times New Roman" pitchFamily="18" charset="0"/>
              </a:rPr>
              <a:t>o</a:t>
            </a:r>
            <a:r>
              <a:rPr lang="en-US" altLang="zh-CN" sz="3200" i="1" baseline="-25000" dirty="0" err="1" smtClean="0">
                <a:latin typeface="Times New Roman" pitchFamily="18" charset="0"/>
              </a:rPr>
              <a:t>A</a:t>
            </a:r>
            <a:r>
              <a:rPr lang="en-US" altLang="zh-CN" sz="3200" dirty="0" err="1" smtClean="0">
                <a:latin typeface="Times New Roman" pitchFamily="18" charset="0"/>
                <a:sym typeface="Symbol"/>
              </a:rPr>
              <a:t></a:t>
            </a:r>
            <a:r>
              <a:rPr lang="en-US" altLang="zh-CN" sz="3200" i="1" dirty="0" err="1" smtClean="0">
                <a:latin typeface="Times New Roman" pitchFamily="18" charset="0"/>
                <a:sym typeface="Symbol"/>
              </a:rPr>
              <a:t>D</a:t>
            </a:r>
            <a:r>
              <a:rPr lang="en-US" altLang="zh-CN" sz="3200" i="1" baseline="-25000" dirty="0" err="1" smtClean="0">
                <a:latin typeface="Times New Roman" pitchFamily="18" charset="0"/>
                <a:sym typeface="Symbol"/>
              </a:rPr>
              <a:t>A</a:t>
            </a:r>
            <a:r>
              <a:rPr lang="en-US" altLang="zh-CN" sz="3200" dirty="0" smtClean="0">
                <a:latin typeface="Times New Roman" pitchFamily="18" charset="0"/>
              </a:rPr>
              <a:t>, </a:t>
            </a:r>
            <a:r>
              <a:rPr lang="en-US" altLang="zh-CN" sz="3200" i="1" dirty="0" err="1" smtClean="0">
                <a:latin typeface="Times New Roman" pitchFamily="18" charset="0"/>
              </a:rPr>
              <a:t>o</a:t>
            </a:r>
            <a:r>
              <a:rPr lang="en-US" altLang="zh-CN" sz="3200" i="1" baseline="-25000" dirty="0" err="1" smtClean="0">
                <a:latin typeface="Times New Roman" pitchFamily="18" charset="0"/>
              </a:rPr>
              <a:t>B</a:t>
            </a:r>
            <a:r>
              <a:rPr lang="en-US" altLang="zh-CN" sz="3200" dirty="0" err="1">
                <a:latin typeface="Times New Roman" pitchFamily="18" charset="0"/>
                <a:sym typeface="Symbol"/>
              </a:rPr>
              <a:t></a:t>
            </a:r>
            <a:r>
              <a:rPr lang="en-US" altLang="zh-CN" sz="3200" i="1" dirty="0" err="1" smtClean="0">
                <a:latin typeface="Times New Roman" pitchFamily="18" charset="0"/>
                <a:sym typeface="Symbol"/>
              </a:rPr>
              <a:t>D</a:t>
            </a:r>
            <a:r>
              <a:rPr lang="en-US" altLang="zh-CN" sz="3200" i="1" baseline="-25000" dirty="0" err="1" smtClean="0">
                <a:latin typeface="Times New Roman" pitchFamily="18" charset="0"/>
                <a:sym typeface="Symbol"/>
              </a:rPr>
              <a:t>B</a:t>
            </a:r>
            <a:r>
              <a:rPr lang="en-US" altLang="zh-CN" sz="3200" dirty="0">
                <a:latin typeface="Times New Roman" pitchFamily="18" charset="0"/>
                <a:sym typeface="Symbol"/>
              </a:rPr>
              <a:t> </a:t>
            </a:r>
            <a:r>
              <a:rPr lang="en-US" altLang="zh-CN" sz="3200" dirty="0" smtClean="0">
                <a:latin typeface="Times New Roman" pitchFamily="18" charset="0"/>
                <a:sym typeface="Symbol"/>
              </a:rPr>
              <a:t>such that </a:t>
            </a:r>
            <a:r>
              <a:rPr lang="en-US" altLang="zh-CN" sz="3200" i="1" dirty="0" err="1" smtClean="0">
                <a:latin typeface="Times New Roman" pitchFamily="18" charset="0"/>
              </a:rPr>
              <a:t>o</a:t>
            </a:r>
            <a:r>
              <a:rPr lang="en-US" altLang="zh-CN" sz="3200" i="1" baseline="-25000" dirty="0" err="1" smtClean="0">
                <a:latin typeface="Times New Roman" pitchFamily="18" charset="0"/>
              </a:rPr>
              <a:t>A</a:t>
            </a:r>
            <a:r>
              <a:rPr lang="en-US" altLang="zh-CN" sz="3200" dirty="0" smtClean="0">
                <a:latin typeface="Times New Roman" pitchFamily="18" charset="0"/>
                <a:sym typeface="Symbol"/>
              </a:rPr>
              <a:t> and</a:t>
            </a:r>
            <a:r>
              <a:rPr lang="en-US" altLang="zh-CN" sz="3200" dirty="0" smtClean="0">
                <a:latin typeface="Times New Roman" pitchFamily="18" charset="0"/>
              </a:rPr>
              <a:t> </a:t>
            </a:r>
            <a:r>
              <a:rPr lang="en-US" altLang="zh-CN" sz="3200" i="1" dirty="0" err="1">
                <a:latin typeface="Times New Roman" pitchFamily="18" charset="0"/>
              </a:rPr>
              <a:t>o</a:t>
            </a:r>
            <a:r>
              <a:rPr lang="en-US" altLang="zh-CN" sz="3200" i="1" baseline="-25000" dirty="0" err="1">
                <a:latin typeface="Times New Roman" pitchFamily="18" charset="0"/>
              </a:rPr>
              <a:t>B</a:t>
            </a:r>
            <a:r>
              <a:rPr lang="en-US" altLang="zh-CN" sz="3200" dirty="0" smtClean="0">
                <a:latin typeface="Times New Roman" pitchFamily="18" charset="0"/>
                <a:sym typeface="Symbol"/>
              </a:rPr>
              <a:t> satisfy </a:t>
            </a:r>
            <a:r>
              <a:rPr lang="en-US" altLang="zh-CN" sz="3200" i="1" u="sng" dirty="0" smtClean="0">
                <a:latin typeface="Times New Roman" pitchFamily="18" charset="0"/>
                <a:sym typeface="Symbol"/>
              </a:rPr>
              <a:t>join predicates </a:t>
            </a:r>
            <a:r>
              <a:rPr lang="en-US" altLang="zh-CN" sz="3200" dirty="0" smtClean="0">
                <a:latin typeface="Times New Roman" pitchFamily="18" charset="0"/>
                <a:sym typeface="Symbol"/>
              </a:rPr>
              <a:t>with probability greater than a threshold </a:t>
            </a:r>
            <a:r>
              <a:rPr lang="en-US" altLang="zh-CN" sz="3200" i="1" dirty="0" smtClean="0">
                <a:latin typeface="Times New Roman" pitchFamily="18" charset="0"/>
                <a:sym typeface="Symbol"/>
              </a:rPr>
              <a:t>p</a:t>
            </a:r>
            <a:endParaRPr lang="en-US" altLang="zh-CN" sz="3200" dirty="0" smtClean="0">
              <a:latin typeface="Times New Roman" pitchFamily="18" charset="0"/>
              <a:sym typeface="Symbol"/>
            </a:endParaRPr>
          </a:p>
          <a:p>
            <a:pPr lvl="1" algn="just" eaLnBrk="1" hangingPunct="1"/>
            <a:endParaRPr lang="en-US" altLang="zh-CN" sz="2800" i="1" dirty="0" smtClean="0">
              <a:latin typeface="Times New Roman" pitchFamily="18" charset="0"/>
            </a:endParaRPr>
          </a:p>
        </p:txBody>
      </p:sp>
      <p:sp>
        <p:nvSpPr>
          <p:cNvPr id="5" name="AutoShape 4"/>
          <p:cNvSpPr>
            <a:spLocks noChangeArrowheads="1"/>
          </p:cNvSpPr>
          <p:nvPr/>
        </p:nvSpPr>
        <p:spPr bwMode="auto">
          <a:xfrm>
            <a:off x="1099688" y="4475154"/>
            <a:ext cx="1203801" cy="941294"/>
          </a:xfrm>
          <a:prstGeom prst="flowChartMagneticDisk">
            <a:avLst/>
          </a:prstGeom>
          <a:gradFill rotWithShape="1">
            <a:gsLst>
              <a:gs pos="0">
                <a:srgbClr val="3333FF"/>
              </a:gs>
              <a:gs pos="50000">
                <a:srgbClr val="99CCFF"/>
              </a:gs>
              <a:gs pos="100000">
                <a:srgbClr val="3333FF"/>
              </a:gs>
            </a:gsLst>
            <a:lin ang="0" scaled="1"/>
          </a:gradFill>
          <a:ln w="9525">
            <a:solidFill>
              <a:srgbClr val="0000FF"/>
            </a:solidFill>
            <a:round/>
            <a:headEnd/>
            <a:tailEnd/>
          </a:ln>
        </p:spPr>
        <p:txBody>
          <a:bodyPr wrap="none" anchor="ctr"/>
          <a:lstStyle/>
          <a:p>
            <a:endParaRPr lang="zh-CN" altLang="en-US">
              <a:ea typeface="宋体" pitchFamily="2" charset="-122"/>
            </a:endParaRPr>
          </a:p>
        </p:txBody>
      </p:sp>
      <p:sp>
        <p:nvSpPr>
          <p:cNvPr id="7" name="AutoShape 5"/>
          <p:cNvSpPr>
            <a:spLocks noChangeArrowheads="1"/>
          </p:cNvSpPr>
          <p:nvPr/>
        </p:nvSpPr>
        <p:spPr bwMode="auto">
          <a:xfrm>
            <a:off x="3533538" y="4495800"/>
            <a:ext cx="1203801" cy="941294"/>
          </a:xfrm>
          <a:prstGeom prst="flowChartMagneticDisk">
            <a:avLst/>
          </a:prstGeom>
          <a:gradFill rotWithShape="1">
            <a:gsLst>
              <a:gs pos="0">
                <a:srgbClr val="008080"/>
              </a:gs>
              <a:gs pos="50000">
                <a:srgbClr val="AFFFAF"/>
              </a:gs>
              <a:gs pos="100000">
                <a:srgbClr val="008080"/>
              </a:gs>
            </a:gsLst>
            <a:lin ang="0" scaled="1"/>
          </a:gradFill>
          <a:ln w="9525">
            <a:solidFill>
              <a:srgbClr val="008000"/>
            </a:solidFill>
            <a:round/>
            <a:headEnd/>
            <a:tailEnd/>
          </a:ln>
        </p:spPr>
        <p:txBody>
          <a:bodyPr wrap="none" anchor="ctr"/>
          <a:lstStyle/>
          <a:p>
            <a:endParaRPr lang="zh-CN" altLang="en-US">
              <a:ea typeface="宋体" pitchFamily="2" charset="-122"/>
            </a:endParaRPr>
          </a:p>
        </p:txBody>
      </p:sp>
      <p:sp>
        <p:nvSpPr>
          <p:cNvPr id="8" name="Rectangle 6"/>
          <p:cNvSpPr>
            <a:spLocks noChangeArrowheads="1"/>
          </p:cNvSpPr>
          <p:nvPr/>
        </p:nvSpPr>
        <p:spPr bwMode="auto">
          <a:xfrm>
            <a:off x="1358580" y="5526856"/>
            <a:ext cx="1006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i="1" dirty="0" smtClean="0">
                <a:solidFill>
                  <a:srgbClr val="3333FF"/>
                </a:solidFill>
                <a:latin typeface="Times New Roman" pitchFamily="18" charset="0"/>
                <a:ea typeface="宋体" pitchFamily="2" charset="-122"/>
              </a:rPr>
              <a:t>D</a:t>
            </a:r>
            <a:r>
              <a:rPr lang="en-US" altLang="zh-CN" sz="3200" b="1" i="1" baseline="-25000" dirty="0" smtClean="0">
                <a:solidFill>
                  <a:srgbClr val="3333FF"/>
                </a:solidFill>
                <a:latin typeface="Times New Roman" pitchFamily="18" charset="0"/>
                <a:ea typeface="宋体" pitchFamily="2" charset="-122"/>
              </a:rPr>
              <a:t>A</a:t>
            </a:r>
            <a:endParaRPr lang="en-US" altLang="zh-CN" sz="3200" b="1" i="1" baseline="30000" dirty="0">
              <a:solidFill>
                <a:srgbClr val="3333FF"/>
              </a:solidFill>
              <a:latin typeface="Times New Roman" pitchFamily="18" charset="0"/>
              <a:ea typeface="宋体" pitchFamily="2" charset="-122"/>
            </a:endParaRPr>
          </a:p>
        </p:txBody>
      </p:sp>
      <p:sp>
        <p:nvSpPr>
          <p:cNvPr id="9" name="Rectangle 7"/>
          <p:cNvSpPr>
            <a:spLocks noChangeArrowheads="1"/>
          </p:cNvSpPr>
          <p:nvPr/>
        </p:nvSpPr>
        <p:spPr bwMode="auto">
          <a:xfrm>
            <a:off x="3875987" y="5547502"/>
            <a:ext cx="1229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i="1" dirty="0" smtClean="0">
                <a:solidFill>
                  <a:srgbClr val="009900"/>
                </a:solidFill>
                <a:latin typeface="Times New Roman" pitchFamily="18" charset="0"/>
                <a:ea typeface="宋体" pitchFamily="2" charset="-122"/>
              </a:rPr>
              <a:t>D</a:t>
            </a:r>
            <a:r>
              <a:rPr lang="en-US" altLang="zh-CN" sz="3200" b="1" i="1" baseline="-25000" dirty="0" smtClean="0">
                <a:solidFill>
                  <a:srgbClr val="009900"/>
                </a:solidFill>
                <a:latin typeface="Times New Roman" pitchFamily="18" charset="0"/>
                <a:ea typeface="宋体" pitchFamily="2" charset="-122"/>
              </a:rPr>
              <a:t>B</a:t>
            </a:r>
          </a:p>
        </p:txBody>
      </p:sp>
      <p:grpSp>
        <p:nvGrpSpPr>
          <p:cNvPr id="2" name="Group 12"/>
          <p:cNvGrpSpPr>
            <a:grpSpLocks/>
          </p:cNvGrpSpPr>
          <p:nvPr/>
        </p:nvGrpSpPr>
        <p:grpSpPr bwMode="auto">
          <a:xfrm>
            <a:off x="2574078" y="4731123"/>
            <a:ext cx="702522" cy="376518"/>
            <a:chOff x="1392" y="3168"/>
            <a:chExt cx="336" cy="192"/>
          </a:xfrm>
        </p:grpSpPr>
        <p:sp>
          <p:nvSpPr>
            <p:cNvPr id="11" name="Line 8"/>
            <p:cNvSpPr>
              <a:spLocks noChangeShapeType="1"/>
            </p:cNvSpPr>
            <p:nvPr/>
          </p:nvSpPr>
          <p:spPr bwMode="auto">
            <a:xfrm>
              <a:off x="1392" y="3168"/>
              <a:ext cx="336" cy="192"/>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p:cNvSpPr>
              <a:spLocks noChangeShapeType="1"/>
            </p:cNvSpPr>
            <p:nvPr/>
          </p:nvSpPr>
          <p:spPr bwMode="auto">
            <a:xfrm flipV="1">
              <a:off x="1392" y="3168"/>
              <a:ext cx="336" cy="192"/>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p:cNvSpPr>
              <a:spLocks noChangeShapeType="1"/>
            </p:cNvSpPr>
            <p:nvPr/>
          </p:nvSpPr>
          <p:spPr bwMode="auto">
            <a:xfrm flipV="1">
              <a:off x="1392" y="3168"/>
              <a:ext cx="0" cy="192"/>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1"/>
            <p:cNvSpPr>
              <a:spLocks noChangeShapeType="1"/>
            </p:cNvSpPr>
            <p:nvPr/>
          </p:nvSpPr>
          <p:spPr bwMode="auto">
            <a:xfrm flipV="1">
              <a:off x="1728" y="3168"/>
              <a:ext cx="0" cy="192"/>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AutoShape 13"/>
          <p:cNvSpPr>
            <a:spLocks noChangeArrowheads="1"/>
          </p:cNvSpPr>
          <p:nvPr/>
        </p:nvSpPr>
        <p:spPr bwMode="auto">
          <a:xfrm>
            <a:off x="5061744" y="4731123"/>
            <a:ext cx="702522" cy="470647"/>
          </a:xfrm>
          <a:prstGeom prst="rightArrow">
            <a:avLst>
              <a:gd name="adj1" fmla="val 50000"/>
              <a:gd name="adj2" fmla="val 30000"/>
            </a:avLst>
          </a:prstGeom>
          <a:gradFill rotWithShape="1">
            <a:gsLst>
              <a:gs pos="0">
                <a:srgbClr val="33CCCC"/>
              </a:gs>
              <a:gs pos="100000">
                <a:srgbClr val="FF00FF"/>
              </a:gs>
            </a:gsLst>
            <a:lin ang="0" scaled="1"/>
          </a:gradFill>
          <a:ln w="9525">
            <a:solidFill>
              <a:srgbClr val="FF00FF"/>
            </a:solidFill>
            <a:miter lim="800000"/>
            <a:headEnd/>
            <a:tailEnd/>
          </a:ln>
        </p:spPr>
        <p:txBody>
          <a:bodyPr wrap="none" anchor="ctr"/>
          <a:lstStyle/>
          <a:p>
            <a:endParaRPr lang="zh-CN" altLang="en-US">
              <a:ea typeface="宋体" pitchFamily="2" charset="-122"/>
            </a:endParaRPr>
          </a:p>
        </p:txBody>
      </p:sp>
      <p:sp>
        <p:nvSpPr>
          <p:cNvPr id="16" name="Rectangle 14"/>
          <p:cNvSpPr>
            <a:spLocks noChangeArrowheads="1"/>
          </p:cNvSpPr>
          <p:nvPr/>
        </p:nvSpPr>
        <p:spPr bwMode="auto">
          <a:xfrm>
            <a:off x="6052344" y="4385392"/>
            <a:ext cx="1720056" cy="1162110"/>
          </a:xfrm>
          <a:prstGeom prst="rect">
            <a:avLst/>
          </a:prstGeom>
          <a:solidFill>
            <a:srgbClr val="FF00FF">
              <a:alpha val="3922"/>
            </a:srgbClr>
          </a:solidFill>
          <a:ln w="28575">
            <a:solidFill>
              <a:srgbClr val="FF00FF"/>
            </a:solidFill>
            <a:miter lim="800000"/>
            <a:headEnd/>
            <a:tailEnd/>
          </a:ln>
        </p:spPr>
        <p:txBody>
          <a:bodyPr anchor="ctr"/>
          <a:lstStyle/>
          <a:p>
            <a:pPr algn="ctr"/>
            <a:r>
              <a:rPr lang="en-US" altLang="zh-CN" sz="3200" b="1" dirty="0" smtClean="0">
                <a:solidFill>
                  <a:srgbClr val="FF00FF"/>
                </a:solidFill>
                <a:latin typeface="Times New Roman" pitchFamily="18" charset="0"/>
                <a:ea typeface="宋体" pitchFamily="2" charset="-122"/>
              </a:rPr>
              <a:t>Join result</a:t>
            </a:r>
            <a:endParaRPr lang="en-US" altLang="zh-CN" sz="3200" b="1" dirty="0">
              <a:solidFill>
                <a:srgbClr val="FF00FF"/>
              </a:solidFill>
              <a:latin typeface="Times New Roman" pitchFamily="18" charset="0"/>
              <a:ea typeface="宋体" pitchFamily="2" charset="-122"/>
            </a:endParaRPr>
          </a:p>
        </p:txBody>
      </p:sp>
    </p:spTree>
    <p:extLst>
      <p:ext uri="{BB962C8B-B14F-4D97-AF65-F5344CB8AC3E}">
        <p14:creationId xmlns:p14="http://schemas.microsoft.com/office/powerpoint/2010/main" val="3625196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78A7675F-300E-4C4B-8F65-B37BBF4B2206}" type="slidenum">
              <a:rPr lang="en-US" altLang="en-US"/>
              <a:pPr>
                <a:defRPr/>
              </a:pPr>
              <a:t>40</a:t>
            </a:fld>
            <a:endParaRPr lang="en-US" altLang="en-US"/>
          </a:p>
        </p:txBody>
      </p:sp>
      <p:pic>
        <p:nvPicPr>
          <p:cNvPr id="16388" name="Picture 4"/>
          <p:cNvPicPr>
            <a:picLocks noChangeAspect="1" noChangeArrowheads="1"/>
          </p:cNvPicPr>
          <p:nvPr/>
        </p:nvPicPr>
        <p:blipFill>
          <a:blip r:embed="rId2" cstate="print"/>
          <a:srcRect/>
          <a:stretch>
            <a:fillRect/>
          </a:stretch>
        </p:blipFill>
        <p:spPr bwMode="auto">
          <a:xfrm>
            <a:off x="838200" y="1287463"/>
            <a:ext cx="7315200" cy="1608137"/>
          </a:xfrm>
          <a:prstGeom prst="rect">
            <a:avLst/>
          </a:prstGeom>
          <a:noFill/>
          <a:ln w="9525">
            <a:noFill/>
            <a:miter lim="800000"/>
            <a:headEnd/>
            <a:tailEnd/>
          </a:ln>
        </p:spPr>
      </p:pic>
      <p:sp>
        <p:nvSpPr>
          <p:cNvPr id="16389" name="Rectangle 2"/>
          <p:cNvSpPr>
            <a:spLocks noGrp="1" noChangeArrowheads="1"/>
          </p:cNvSpPr>
          <p:nvPr>
            <p:ph type="title"/>
          </p:nvPr>
        </p:nvSpPr>
        <p:spPr>
          <a:xfrm>
            <a:off x="457200" y="228600"/>
            <a:ext cx="8458200" cy="1139825"/>
          </a:xfrm>
        </p:spPr>
        <p:txBody>
          <a:bodyPr/>
          <a:lstStyle/>
          <a:p>
            <a:pPr eaLnBrk="1" hangingPunct="1"/>
            <a:r>
              <a:rPr lang="en-US" altLang="zh-CN" sz="3800" smtClean="0">
                <a:latin typeface="Times New Roman" pitchFamily="18" charset="0"/>
                <a:ea typeface="宋体" pitchFamily="2" charset="-122"/>
              </a:rPr>
              <a:t>An Example of the Set-Level Probabilistic Set Database</a:t>
            </a:r>
          </a:p>
        </p:txBody>
      </p:sp>
      <p:sp>
        <p:nvSpPr>
          <p:cNvPr id="2" name="Rectangle 5"/>
          <p:cNvSpPr>
            <a:spLocks noChangeArrowheads="1"/>
          </p:cNvSpPr>
          <p:nvPr/>
        </p:nvSpPr>
        <p:spPr bwMode="auto">
          <a:xfrm>
            <a:off x="1689100" y="1803400"/>
            <a:ext cx="762000" cy="263525"/>
          </a:xfrm>
          <a:prstGeom prst="rect">
            <a:avLst/>
          </a:prstGeom>
          <a:solidFill>
            <a:srgbClr val="0000FF">
              <a:alpha val="10196"/>
            </a:srgbClr>
          </a:solidFill>
          <a:ln w="19050">
            <a:solidFill>
              <a:srgbClr val="0000FF"/>
            </a:solidFill>
            <a:prstDash val="dash"/>
            <a:miter lim="800000"/>
            <a:headEnd/>
            <a:tailEnd/>
          </a:ln>
        </p:spPr>
        <p:txBody>
          <a:bodyPr wrap="none" anchor="ctr"/>
          <a:lstStyle/>
          <a:p>
            <a:endParaRPr lang="zh-CN" altLang="en-US">
              <a:ea typeface="宋体" pitchFamily="2" charset="-122"/>
            </a:endParaRPr>
          </a:p>
        </p:txBody>
      </p:sp>
      <p:sp>
        <p:nvSpPr>
          <p:cNvPr id="16390" name="Rectangle 6"/>
          <p:cNvSpPr>
            <a:spLocks noChangeArrowheads="1"/>
          </p:cNvSpPr>
          <p:nvPr/>
        </p:nvSpPr>
        <p:spPr bwMode="auto">
          <a:xfrm>
            <a:off x="1676400" y="2354263"/>
            <a:ext cx="762000" cy="228600"/>
          </a:xfrm>
          <a:prstGeom prst="rect">
            <a:avLst/>
          </a:prstGeom>
          <a:solidFill>
            <a:srgbClr val="0000FF">
              <a:alpha val="10196"/>
            </a:srgbClr>
          </a:solidFill>
          <a:ln w="19050">
            <a:solidFill>
              <a:srgbClr val="0000FF"/>
            </a:solidFill>
            <a:prstDash val="dash"/>
            <a:miter lim="800000"/>
            <a:headEnd/>
            <a:tailEnd/>
          </a:ln>
        </p:spPr>
        <p:txBody>
          <a:bodyPr wrap="none" anchor="ctr"/>
          <a:lstStyle/>
          <a:p>
            <a:endParaRPr lang="zh-CN" altLang="en-US">
              <a:ea typeface="宋体" pitchFamily="2" charset="-122"/>
            </a:endParaRPr>
          </a:p>
        </p:txBody>
      </p:sp>
      <p:sp>
        <p:nvSpPr>
          <p:cNvPr id="16392" name="Rectangle 8"/>
          <p:cNvSpPr>
            <a:spLocks noChangeArrowheads="1"/>
          </p:cNvSpPr>
          <p:nvPr/>
        </p:nvSpPr>
        <p:spPr bwMode="auto">
          <a:xfrm>
            <a:off x="3319463" y="2049463"/>
            <a:ext cx="4681537" cy="252412"/>
          </a:xfrm>
          <a:prstGeom prst="rect">
            <a:avLst/>
          </a:prstGeom>
          <a:solidFill>
            <a:srgbClr val="FF00FF">
              <a:alpha val="10196"/>
            </a:srgbClr>
          </a:solidFill>
          <a:ln w="19050">
            <a:solidFill>
              <a:srgbClr val="FF00FF"/>
            </a:solidFill>
            <a:prstDash val="sysDot"/>
            <a:miter lim="800000"/>
            <a:headEnd/>
            <a:tailEnd/>
          </a:ln>
        </p:spPr>
        <p:txBody>
          <a:bodyPr wrap="none" anchor="ctr"/>
          <a:lstStyle/>
          <a:p>
            <a:endParaRPr lang="zh-CN" altLang="en-US">
              <a:ea typeface="宋体" pitchFamily="2" charset="-122"/>
            </a:endParaRPr>
          </a:p>
        </p:txBody>
      </p:sp>
      <p:sp>
        <p:nvSpPr>
          <p:cNvPr id="16393" name="Rectangle 9"/>
          <p:cNvSpPr>
            <a:spLocks noChangeArrowheads="1"/>
          </p:cNvSpPr>
          <p:nvPr/>
        </p:nvSpPr>
        <p:spPr bwMode="auto">
          <a:xfrm>
            <a:off x="3319463" y="1779588"/>
            <a:ext cx="4681537" cy="269875"/>
          </a:xfrm>
          <a:prstGeom prst="rect">
            <a:avLst/>
          </a:prstGeom>
          <a:solidFill>
            <a:srgbClr val="008000">
              <a:alpha val="10196"/>
            </a:srgbClr>
          </a:solidFill>
          <a:ln w="19050">
            <a:solidFill>
              <a:srgbClr val="008000"/>
            </a:solidFill>
            <a:prstDash val="sysDot"/>
            <a:miter lim="800000"/>
            <a:headEnd/>
            <a:tailEnd/>
          </a:ln>
        </p:spPr>
        <p:txBody>
          <a:bodyPr wrap="none" anchor="ctr"/>
          <a:lstStyle/>
          <a:p>
            <a:endParaRPr lang="zh-CN" altLang="en-US">
              <a:ea typeface="宋体" pitchFamily="2" charset="-122"/>
            </a:endParaRPr>
          </a:p>
        </p:txBody>
      </p:sp>
      <p:sp>
        <p:nvSpPr>
          <p:cNvPr id="16394" name="Rectangle 10"/>
          <p:cNvSpPr>
            <a:spLocks noChangeArrowheads="1"/>
          </p:cNvSpPr>
          <p:nvPr/>
        </p:nvSpPr>
        <p:spPr bwMode="auto">
          <a:xfrm>
            <a:off x="3317875" y="2582863"/>
            <a:ext cx="4681538" cy="252412"/>
          </a:xfrm>
          <a:prstGeom prst="rect">
            <a:avLst/>
          </a:prstGeom>
          <a:solidFill>
            <a:srgbClr val="FF00FF">
              <a:alpha val="10196"/>
            </a:srgbClr>
          </a:solidFill>
          <a:ln w="19050">
            <a:solidFill>
              <a:srgbClr val="FF00FF"/>
            </a:solidFill>
            <a:prstDash val="sysDot"/>
            <a:miter lim="800000"/>
            <a:headEnd/>
            <a:tailEnd/>
          </a:ln>
        </p:spPr>
        <p:txBody>
          <a:bodyPr wrap="none" anchor="ctr"/>
          <a:lstStyle/>
          <a:p>
            <a:endParaRPr lang="zh-CN" altLang="en-US">
              <a:ea typeface="宋体" pitchFamily="2" charset="-122"/>
            </a:endParaRPr>
          </a:p>
        </p:txBody>
      </p:sp>
      <p:sp>
        <p:nvSpPr>
          <p:cNvPr id="16395" name="Rectangle 11"/>
          <p:cNvSpPr>
            <a:spLocks noChangeArrowheads="1"/>
          </p:cNvSpPr>
          <p:nvPr/>
        </p:nvSpPr>
        <p:spPr bwMode="auto">
          <a:xfrm>
            <a:off x="3317875" y="2312988"/>
            <a:ext cx="4681538" cy="269875"/>
          </a:xfrm>
          <a:prstGeom prst="rect">
            <a:avLst/>
          </a:prstGeom>
          <a:solidFill>
            <a:srgbClr val="008000">
              <a:alpha val="10196"/>
            </a:srgbClr>
          </a:solidFill>
          <a:ln w="19050">
            <a:solidFill>
              <a:srgbClr val="008000"/>
            </a:solidFill>
            <a:prstDash val="sysDot"/>
            <a:miter lim="800000"/>
            <a:headEnd/>
            <a:tailEnd/>
          </a:ln>
        </p:spPr>
        <p:txBody>
          <a:bodyPr wrap="none" anchor="ctr"/>
          <a:lstStyle/>
          <a:p>
            <a:endParaRPr lang="zh-CN" altLang="en-US">
              <a:ea typeface="宋体" pitchFamily="2" charset="-122"/>
            </a:endParaRPr>
          </a:p>
        </p:txBody>
      </p:sp>
      <p:sp>
        <p:nvSpPr>
          <p:cNvPr id="16396" name="Rectangle 12"/>
          <p:cNvSpPr>
            <a:spLocks noChangeArrowheads="1"/>
          </p:cNvSpPr>
          <p:nvPr/>
        </p:nvSpPr>
        <p:spPr bwMode="auto">
          <a:xfrm>
            <a:off x="2514600" y="2895600"/>
            <a:ext cx="4495800" cy="396875"/>
          </a:xfrm>
          <a:prstGeom prst="rect">
            <a:avLst/>
          </a:prstGeom>
          <a:noFill/>
          <a:ln w="9525">
            <a:noFill/>
            <a:miter lim="800000"/>
            <a:headEnd/>
            <a:tailEnd/>
          </a:ln>
        </p:spPr>
        <p:txBody>
          <a:bodyPr>
            <a:spAutoFit/>
          </a:bodyPr>
          <a:lstStyle/>
          <a:p>
            <a:r>
              <a:rPr lang="en-US" altLang="zh-CN" sz="2000" b="1">
                <a:solidFill>
                  <a:srgbClr val="3333FF"/>
                </a:solidFill>
                <a:latin typeface="Times New Roman" pitchFamily="18" charset="0"/>
                <a:ea typeface="宋体" pitchFamily="2" charset="-122"/>
              </a:rPr>
              <a:t>set-level probabilistic set database, </a:t>
            </a:r>
            <a:r>
              <a:rPr lang="en-US" altLang="zh-CN" sz="2000" b="1" i="1">
                <a:solidFill>
                  <a:srgbClr val="3333FF"/>
                </a:solidFill>
                <a:latin typeface="Times New Roman" pitchFamily="18" charset="0"/>
                <a:ea typeface="宋体" pitchFamily="2" charset="-122"/>
              </a:rPr>
              <a:t>R</a:t>
            </a:r>
            <a:r>
              <a:rPr lang="en-US" altLang="zh-CN" sz="2000" b="1" i="1" baseline="30000">
                <a:solidFill>
                  <a:srgbClr val="3333FF"/>
                </a:solidFill>
                <a:latin typeface="Times New Roman" pitchFamily="18" charset="0"/>
                <a:ea typeface="宋体" pitchFamily="2" charset="-122"/>
              </a:rPr>
              <a:t>P</a:t>
            </a:r>
            <a:endParaRPr lang="en-US" altLang="zh-CN" sz="2000" b="1">
              <a:solidFill>
                <a:srgbClr val="3333FF"/>
              </a:solidFill>
              <a:latin typeface="Times New Roman" pitchFamily="18" charset="0"/>
              <a:ea typeface="宋体" pitchFamily="2" charset="-122"/>
            </a:endParaRPr>
          </a:p>
        </p:txBody>
      </p:sp>
      <p:pic>
        <p:nvPicPr>
          <p:cNvPr id="16398" name="Picture 14"/>
          <p:cNvPicPr>
            <a:picLocks noChangeAspect="1" noChangeArrowheads="1"/>
          </p:cNvPicPr>
          <p:nvPr/>
        </p:nvPicPr>
        <p:blipFill>
          <a:blip r:embed="rId3" cstate="print"/>
          <a:srcRect/>
          <a:stretch>
            <a:fillRect/>
          </a:stretch>
        </p:blipFill>
        <p:spPr bwMode="auto">
          <a:xfrm>
            <a:off x="762000" y="3352800"/>
            <a:ext cx="7696200" cy="2336800"/>
          </a:xfrm>
          <a:prstGeom prst="rect">
            <a:avLst/>
          </a:prstGeom>
          <a:noFill/>
          <a:ln w="9525">
            <a:noFill/>
            <a:miter lim="800000"/>
            <a:headEnd/>
            <a:tailEnd/>
          </a:ln>
        </p:spPr>
      </p:pic>
      <p:sp>
        <p:nvSpPr>
          <p:cNvPr id="16399" name="Rectangle 15"/>
          <p:cNvSpPr>
            <a:spLocks noChangeArrowheads="1"/>
          </p:cNvSpPr>
          <p:nvPr/>
        </p:nvSpPr>
        <p:spPr bwMode="auto">
          <a:xfrm>
            <a:off x="990600" y="5715000"/>
            <a:ext cx="7543800" cy="396875"/>
          </a:xfrm>
          <a:prstGeom prst="rect">
            <a:avLst/>
          </a:prstGeom>
          <a:noFill/>
          <a:ln w="9525">
            <a:noFill/>
            <a:miter lim="800000"/>
            <a:headEnd/>
            <a:tailEnd/>
          </a:ln>
        </p:spPr>
        <p:txBody>
          <a:bodyPr>
            <a:spAutoFit/>
          </a:bodyPr>
          <a:lstStyle/>
          <a:p>
            <a:r>
              <a:rPr lang="en-US" altLang="zh-CN" sz="2000" b="1">
                <a:solidFill>
                  <a:srgbClr val="3333FF"/>
                </a:solidFill>
                <a:latin typeface="Times New Roman" pitchFamily="18" charset="0"/>
                <a:ea typeface="宋体" pitchFamily="2" charset="-122"/>
              </a:rPr>
              <a:t>6 possible worlds of the set-level probabilistic set database, </a:t>
            </a:r>
            <a:r>
              <a:rPr lang="en-US" altLang="zh-CN" sz="2000" b="1" i="1">
                <a:solidFill>
                  <a:srgbClr val="3333FF"/>
                </a:solidFill>
                <a:latin typeface="Times New Roman" pitchFamily="18" charset="0"/>
                <a:ea typeface="宋体" pitchFamily="2" charset="-122"/>
              </a:rPr>
              <a:t>pw</a:t>
            </a:r>
            <a:r>
              <a:rPr lang="en-US" altLang="zh-CN" sz="2000" b="1" i="1" baseline="30000">
                <a:solidFill>
                  <a:srgbClr val="3333FF"/>
                </a:solidFill>
                <a:latin typeface="Times New Roman" pitchFamily="18" charset="0"/>
                <a:ea typeface="宋体" pitchFamily="2" charset="-122"/>
              </a:rPr>
              <a:t>SL</a:t>
            </a:r>
            <a:r>
              <a:rPr lang="en-US" altLang="zh-CN" sz="2000" b="1">
                <a:solidFill>
                  <a:srgbClr val="3333FF"/>
                </a:solidFill>
                <a:latin typeface="Times New Roman" pitchFamily="18" charset="0"/>
                <a:ea typeface="宋体" pitchFamily="2" charset="-122"/>
              </a:rPr>
              <a:t>(</a:t>
            </a:r>
            <a:r>
              <a:rPr lang="en-US" altLang="zh-CN" sz="2000" b="1" i="1">
                <a:solidFill>
                  <a:srgbClr val="3333FF"/>
                </a:solidFill>
                <a:latin typeface="Times New Roman" pitchFamily="18" charset="0"/>
                <a:ea typeface="宋体" pitchFamily="2" charset="-122"/>
              </a:rPr>
              <a:t>R</a:t>
            </a:r>
            <a:r>
              <a:rPr lang="en-US" altLang="zh-CN" sz="2000" b="1" i="1" baseline="30000">
                <a:solidFill>
                  <a:srgbClr val="3333FF"/>
                </a:solidFill>
                <a:latin typeface="Times New Roman" pitchFamily="18" charset="0"/>
                <a:ea typeface="宋体" pitchFamily="2" charset="-122"/>
              </a:rPr>
              <a:t>P</a:t>
            </a:r>
            <a:r>
              <a:rPr lang="en-US" altLang="zh-CN" sz="2000" b="1">
                <a:solidFill>
                  <a:srgbClr val="3333FF"/>
                </a:solidFill>
                <a:latin typeface="Times New Roman" pitchFamily="18" charset="0"/>
                <a:ea typeface="宋体" pitchFamily="2" charset="-122"/>
              </a:rPr>
              <a:t>)</a:t>
            </a:r>
          </a:p>
        </p:txBody>
      </p:sp>
      <p:sp>
        <p:nvSpPr>
          <p:cNvPr id="16400" name="Rectangle 16"/>
          <p:cNvSpPr>
            <a:spLocks noChangeArrowheads="1"/>
          </p:cNvSpPr>
          <p:nvPr/>
        </p:nvSpPr>
        <p:spPr bwMode="auto">
          <a:xfrm>
            <a:off x="774700" y="3784600"/>
            <a:ext cx="3352800" cy="304800"/>
          </a:xfrm>
          <a:prstGeom prst="rect">
            <a:avLst/>
          </a:prstGeom>
          <a:solidFill>
            <a:srgbClr val="FF9900">
              <a:alpha val="14902"/>
            </a:srgbClr>
          </a:solidFill>
          <a:ln w="9525">
            <a:noFill/>
            <a:miter lim="800000"/>
            <a:headEnd/>
            <a:tailEnd/>
          </a:ln>
        </p:spPr>
        <p:txBody>
          <a:bodyPr wrap="none" anchor="ctr"/>
          <a:lstStyle/>
          <a:p>
            <a:endParaRPr lang="zh-CN" altLang="en-US">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90" grpId="0" animBg="1"/>
      <p:bldP spid="16392" grpId="0" animBg="1"/>
      <p:bldP spid="16393" grpId="0" animBg="1"/>
      <p:bldP spid="16394" grpId="0" animBg="1"/>
      <p:bldP spid="16395" grpId="0" animBg="1"/>
      <p:bldP spid="16399" grpId="0"/>
      <p:bldP spid="164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A6F0E800-CC76-4EC0-B77E-28E11D849B22}" type="slidenum">
              <a:rPr lang="en-US" altLang="en-US"/>
              <a:pPr>
                <a:defRPr/>
              </a:pPr>
              <a:t>41</a:t>
            </a:fld>
            <a:endParaRPr lang="en-US" altLang="en-US"/>
          </a:p>
        </p:txBody>
      </p:sp>
      <p:sp>
        <p:nvSpPr>
          <p:cNvPr id="17412"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Uncertainty Models for Probabilistic Set Data (cont'd)</a:t>
            </a:r>
          </a:p>
        </p:txBody>
      </p:sp>
      <p:sp>
        <p:nvSpPr>
          <p:cNvPr id="17413" name="Rectangle 3"/>
          <p:cNvSpPr>
            <a:spLocks noGrp="1" noChangeArrowheads="1"/>
          </p:cNvSpPr>
          <p:nvPr>
            <p:ph type="body" idx="1"/>
          </p:nvPr>
        </p:nvSpPr>
        <p:spPr>
          <a:xfrm>
            <a:off x="685800" y="1676400"/>
            <a:ext cx="8229600" cy="4530725"/>
          </a:xfrm>
        </p:spPr>
        <p:txBody>
          <a:bodyPr/>
          <a:lstStyle/>
          <a:p>
            <a:pPr algn="just" eaLnBrk="1" hangingPunct="1"/>
            <a:r>
              <a:rPr lang="en-US" altLang="zh-CN" sz="2600" smtClean="0">
                <a:latin typeface="Times New Roman" pitchFamily="18" charset="0"/>
                <a:ea typeface="宋体" pitchFamily="2" charset="-122"/>
              </a:rPr>
              <a:t>Uncertainty granularities</a:t>
            </a:r>
          </a:p>
          <a:p>
            <a:pPr lvl="1" algn="just" eaLnBrk="1" hangingPunct="1"/>
            <a:r>
              <a:rPr lang="en-US" altLang="zh-CN" sz="2200" smtClean="0">
                <a:solidFill>
                  <a:srgbClr val="6600CC"/>
                </a:solidFill>
                <a:latin typeface="Times New Roman" pitchFamily="18" charset="0"/>
                <a:ea typeface="宋体" pitchFamily="2" charset="-122"/>
              </a:rPr>
              <a:t>Element-level </a:t>
            </a:r>
            <a:r>
              <a:rPr lang="en-US" altLang="zh-CN" sz="2200" smtClean="0">
                <a:latin typeface="Times New Roman" pitchFamily="18" charset="0"/>
                <a:ea typeface="宋体" pitchFamily="2" charset="-122"/>
              </a:rPr>
              <a:t>probabilistic set data</a:t>
            </a:r>
          </a:p>
        </p:txBody>
      </p:sp>
      <p:sp>
        <p:nvSpPr>
          <p:cNvPr id="17414" name="AutoShape 14"/>
          <p:cNvSpPr>
            <a:spLocks noChangeArrowheads="1"/>
          </p:cNvSpPr>
          <p:nvPr/>
        </p:nvSpPr>
        <p:spPr bwMode="auto">
          <a:xfrm>
            <a:off x="76200" y="2514600"/>
            <a:ext cx="3962400" cy="3200400"/>
          </a:xfrm>
          <a:prstGeom prst="roundRect">
            <a:avLst>
              <a:gd name="adj" fmla="val 16667"/>
            </a:avLst>
          </a:prstGeom>
          <a:noFill/>
          <a:ln w="28575">
            <a:solidFill>
              <a:srgbClr val="FF9900"/>
            </a:solidFill>
            <a:prstDash val="dash"/>
            <a:round/>
            <a:headEnd/>
            <a:tailEnd/>
          </a:ln>
        </p:spPr>
        <p:txBody>
          <a:bodyPr wrap="none" anchor="ctr"/>
          <a:lstStyle/>
          <a:p>
            <a:endParaRPr lang="zh-CN" altLang="en-US">
              <a:ea typeface="宋体" pitchFamily="2" charset="-122"/>
            </a:endParaRPr>
          </a:p>
        </p:txBody>
      </p:sp>
      <p:sp>
        <p:nvSpPr>
          <p:cNvPr id="27664" name="AutoShape 16"/>
          <p:cNvSpPr>
            <a:spLocks noChangeArrowheads="1"/>
          </p:cNvSpPr>
          <p:nvPr/>
        </p:nvSpPr>
        <p:spPr bwMode="auto">
          <a:xfrm>
            <a:off x="4419600" y="2514600"/>
            <a:ext cx="4572000" cy="3200400"/>
          </a:xfrm>
          <a:prstGeom prst="roundRect">
            <a:avLst>
              <a:gd name="adj" fmla="val 16667"/>
            </a:avLst>
          </a:prstGeom>
          <a:noFill/>
          <a:ln w="28575">
            <a:solidFill>
              <a:srgbClr val="6600CC"/>
            </a:solidFill>
            <a:prstDash val="dash"/>
            <a:round/>
            <a:headEnd/>
            <a:tailEnd/>
          </a:ln>
        </p:spPr>
        <p:txBody>
          <a:bodyPr wrap="none" anchor="ctr"/>
          <a:lstStyle/>
          <a:p>
            <a:endParaRPr lang="zh-CN" altLang="en-US">
              <a:ea typeface="宋体" pitchFamily="2" charset="-122"/>
            </a:endParaRPr>
          </a:p>
        </p:txBody>
      </p:sp>
      <p:sp>
        <p:nvSpPr>
          <p:cNvPr id="27678" name="AutoShape 30"/>
          <p:cNvSpPr>
            <a:spLocks noChangeArrowheads="1"/>
          </p:cNvSpPr>
          <p:nvPr/>
        </p:nvSpPr>
        <p:spPr bwMode="auto">
          <a:xfrm>
            <a:off x="3810000" y="3810000"/>
            <a:ext cx="873125" cy="304800"/>
          </a:xfrm>
          <a:prstGeom prst="rightArrow">
            <a:avLst>
              <a:gd name="adj1" fmla="val 50000"/>
              <a:gd name="adj2" fmla="val 71615"/>
            </a:avLst>
          </a:prstGeom>
          <a:gradFill rotWithShape="1">
            <a:gsLst>
              <a:gs pos="0">
                <a:srgbClr val="FFCC00"/>
              </a:gs>
              <a:gs pos="100000">
                <a:srgbClr val="6600CC"/>
              </a:gs>
            </a:gsLst>
            <a:lin ang="0" scaled="1"/>
          </a:gradFill>
          <a:ln w="9525">
            <a:solidFill>
              <a:srgbClr val="6600CC"/>
            </a:solidFill>
            <a:miter lim="800000"/>
            <a:headEnd/>
            <a:tailEnd/>
          </a:ln>
        </p:spPr>
        <p:txBody>
          <a:bodyPr wrap="none" anchor="ctr"/>
          <a:lstStyle/>
          <a:p>
            <a:endParaRPr lang="zh-CN" altLang="en-US">
              <a:ea typeface="宋体" pitchFamily="2" charset="-122"/>
            </a:endParaRPr>
          </a:p>
        </p:txBody>
      </p:sp>
      <p:sp>
        <p:nvSpPr>
          <p:cNvPr id="17417" name="Text Box 31"/>
          <p:cNvSpPr txBox="1">
            <a:spLocks noChangeArrowheads="1"/>
          </p:cNvSpPr>
          <p:nvPr/>
        </p:nvSpPr>
        <p:spPr bwMode="auto">
          <a:xfrm>
            <a:off x="-46038" y="5768975"/>
            <a:ext cx="4757738" cy="396875"/>
          </a:xfrm>
          <a:prstGeom prst="rect">
            <a:avLst/>
          </a:prstGeom>
          <a:noFill/>
          <a:ln w="9525">
            <a:noFill/>
            <a:miter lim="800000"/>
            <a:headEnd/>
            <a:tailEnd/>
          </a:ln>
        </p:spPr>
        <p:txBody>
          <a:bodyPr wrap="none">
            <a:spAutoFit/>
          </a:bodyPr>
          <a:lstStyle/>
          <a:p>
            <a:r>
              <a:rPr lang="en-US" altLang="zh-CN" sz="2000" b="1">
                <a:solidFill>
                  <a:srgbClr val="FF6600"/>
                </a:solidFill>
                <a:latin typeface="Times New Roman" pitchFamily="18" charset="0"/>
                <a:ea typeface="宋体" pitchFamily="2" charset="-122"/>
              </a:rPr>
              <a:t>documents obtained from different OCRs </a:t>
            </a:r>
          </a:p>
        </p:txBody>
      </p:sp>
      <p:sp>
        <p:nvSpPr>
          <p:cNvPr id="27690" name="Line 42"/>
          <p:cNvSpPr>
            <a:spLocks noChangeShapeType="1"/>
          </p:cNvSpPr>
          <p:nvPr/>
        </p:nvSpPr>
        <p:spPr bwMode="auto">
          <a:xfrm flipH="1" flipV="1">
            <a:off x="8001000" y="1981200"/>
            <a:ext cx="381000" cy="685800"/>
          </a:xfrm>
          <a:prstGeom prst="line">
            <a:avLst/>
          </a:prstGeom>
          <a:noFill/>
          <a:ln w="9525">
            <a:solidFill>
              <a:srgbClr val="6600CC"/>
            </a:solidFill>
            <a:round/>
            <a:headEnd/>
            <a:tailEnd/>
          </a:ln>
        </p:spPr>
        <p:txBody>
          <a:bodyPr/>
          <a:lstStyle/>
          <a:p>
            <a:endParaRPr lang="en-US"/>
          </a:p>
        </p:txBody>
      </p:sp>
      <p:sp>
        <p:nvSpPr>
          <p:cNvPr id="27691" name="Text Box 43"/>
          <p:cNvSpPr txBox="1">
            <a:spLocks noChangeArrowheads="1"/>
          </p:cNvSpPr>
          <p:nvPr/>
        </p:nvSpPr>
        <p:spPr bwMode="auto">
          <a:xfrm>
            <a:off x="7604125" y="1538288"/>
            <a:ext cx="896938" cy="396875"/>
          </a:xfrm>
          <a:prstGeom prst="rect">
            <a:avLst/>
          </a:prstGeom>
          <a:noFill/>
          <a:ln w="9525">
            <a:noFill/>
            <a:miter lim="800000"/>
            <a:headEnd/>
            <a:tailEnd/>
          </a:ln>
        </p:spPr>
        <p:txBody>
          <a:bodyPr wrap="none">
            <a:spAutoFit/>
          </a:bodyPr>
          <a:lstStyle/>
          <a:p>
            <a:r>
              <a:rPr lang="en-US" altLang="zh-CN" sz="2000" b="1" i="1">
                <a:solidFill>
                  <a:srgbClr val="6600CC"/>
                </a:solidFill>
                <a:latin typeface="Times New Roman" pitchFamily="18" charset="0"/>
                <a:ea typeface="宋体" pitchFamily="2" charset="-122"/>
              </a:rPr>
              <a:t>r</a:t>
            </a:r>
            <a:r>
              <a:rPr lang="en-US" altLang="zh-CN" sz="2000" b="1" i="1" baseline="-25000">
                <a:solidFill>
                  <a:srgbClr val="6600CC"/>
                </a:solidFill>
                <a:latin typeface="Times New Roman" pitchFamily="18" charset="0"/>
                <a:ea typeface="宋体" pitchFamily="2" charset="-122"/>
              </a:rPr>
              <a:t>i</a:t>
            </a:r>
            <a:r>
              <a:rPr lang="en-US" altLang="zh-CN" sz="2000" b="1" baseline="30000">
                <a:solidFill>
                  <a:srgbClr val="6600CC"/>
                </a:solidFill>
                <a:latin typeface="Times New Roman" pitchFamily="18" charset="0"/>
                <a:ea typeface="宋体" pitchFamily="2" charset="-122"/>
              </a:rPr>
              <a:t>1</a:t>
            </a:r>
            <a:r>
              <a:rPr lang="en-US" altLang="zh-CN" sz="2000" b="1">
                <a:solidFill>
                  <a:srgbClr val="6600CC"/>
                </a:solidFill>
                <a:latin typeface="Times New Roman" pitchFamily="18" charset="0"/>
                <a:ea typeface="宋体" pitchFamily="2" charset="-122"/>
              </a:rPr>
              <a:t>[4].</a:t>
            </a:r>
            <a:r>
              <a:rPr lang="en-US" altLang="zh-CN" sz="2000" b="1" i="1">
                <a:solidFill>
                  <a:srgbClr val="6600CC"/>
                </a:solidFill>
                <a:latin typeface="Times New Roman" pitchFamily="18" charset="0"/>
                <a:ea typeface="宋体" pitchFamily="2" charset="-122"/>
              </a:rPr>
              <a:t>p</a:t>
            </a:r>
          </a:p>
        </p:txBody>
      </p:sp>
      <p:sp>
        <p:nvSpPr>
          <p:cNvPr id="17420" name="AutoShape 5"/>
          <p:cNvSpPr>
            <a:spLocks noChangeArrowheads="1"/>
          </p:cNvSpPr>
          <p:nvPr/>
        </p:nvSpPr>
        <p:spPr bwMode="auto">
          <a:xfrm>
            <a:off x="685800" y="3352800"/>
            <a:ext cx="1752600" cy="1905000"/>
          </a:xfrm>
          <a:prstGeom prst="flowChartDocument">
            <a:avLst/>
          </a:prstGeom>
          <a:solidFill>
            <a:srgbClr val="FFF5C9"/>
          </a:solidFill>
          <a:ln w="9525">
            <a:solidFill>
              <a:srgbClr val="990099"/>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27692" name="Text Box 44"/>
          <p:cNvSpPr txBox="1">
            <a:spLocks noChangeArrowheads="1"/>
          </p:cNvSpPr>
          <p:nvPr/>
        </p:nvSpPr>
        <p:spPr bwMode="auto">
          <a:xfrm>
            <a:off x="5105400" y="5775325"/>
            <a:ext cx="3600450" cy="396875"/>
          </a:xfrm>
          <a:prstGeom prst="rect">
            <a:avLst/>
          </a:prstGeom>
          <a:noFill/>
          <a:ln w="9525">
            <a:noFill/>
            <a:miter lim="800000"/>
            <a:headEnd/>
            <a:tailEnd/>
          </a:ln>
        </p:spPr>
        <p:txBody>
          <a:bodyPr wrap="none">
            <a:spAutoFit/>
          </a:bodyPr>
          <a:lstStyle/>
          <a:p>
            <a:r>
              <a:rPr lang="en-US" altLang="zh-CN" sz="2000" b="1">
                <a:solidFill>
                  <a:srgbClr val="6600CC"/>
                </a:solidFill>
                <a:latin typeface="Times New Roman" pitchFamily="18" charset="0"/>
                <a:ea typeface="宋体" pitchFamily="2" charset="-122"/>
              </a:rPr>
              <a:t>element-level probabilistic set </a:t>
            </a:r>
            <a:r>
              <a:rPr lang="en-US" altLang="zh-CN" sz="2000" b="1" i="1">
                <a:solidFill>
                  <a:srgbClr val="6600CC"/>
                </a:solidFill>
                <a:latin typeface="Times New Roman" pitchFamily="18" charset="0"/>
                <a:ea typeface="宋体" pitchFamily="2" charset="-122"/>
              </a:rPr>
              <a:t>r</a:t>
            </a:r>
            <a:r>
              <a:rPr lang="en-US" altLang="zh-CN" sz="2000" b="1" i="1" baseline="-25000">
                <a:solidFill>
                  <a:srgbClr val="6600CC"/>
                </a:solidFill>
                <a:latin typeface="Times New Roman" pitchFamily="18" charset="0"/>
                <a:ea typeface="宋体" pitchFamily="2" charset="-122"/>
              </a:rPr>
              <a:t>i</a:t>
            </a:r>
          </a:p>
        </p:txBody>
      </p:sp>
      <p:grpSp>
        <p:nvGrpSpPr>
          <p:cNvPr id="2" name="Group 4"/>
          <p:cNvGrpSpPr>
            <a:grpSpLocks/>
          </p:cNvGrpSpPr>
          <p:nvPr/>
        </p:nvGrpSpPr>
        <p:grpSpPr bwMode="auto">
          <a:xfrm>
            <a:off x="609600" y="3429000"/>
            <a:ext cx="1752600" cy="1905000"/>
            <a:chOff x="3456" y="2640"/>
            <a:chExt cx="1104" cy="1200"/>
          </a:xfrm>
        </p:grpSpPr>
        <p:sp>
          <p:nvSpPr>
            <p:cNvPr id="17434" name="AutoShape 5"/>
            <p:cNvSpPr>
              <a:spLocks noChangeArrowheads="1"/>
            </p:cNvSpPr>
            <p:nvPr/>
          </p:nvSpPr>
          <p:spPr bwMode="auto">
            <a:xfrm>
              <a:off x="3456" y="2640"/>
              <a:ext cx="1104" cy="1200"/>
            </a:xfrm>
            <a:prstGeom prst="flowChartDocument">
              <a:avLst/>
            </a:prstGeom>
            <a:solidFill>
              <a:srgbClr val="FFF5C9"/>
            </a:solidFill>
            <a:ln w="9525">
              <a:solidFill>
                <a:srgbClr val="990099"/>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17435" name="Text Box 6"/>
            <p:cNvSpPr txBox="1">
              <a:spLocks noChangeArrowheads="1"/>
            </p:cNvSpPr>
            <p:nvPr/>
          </p:nvSpPr>
          <p:spPr bwMode="auto">
            <a:xfrm>
              <a:off x="3501" y="2711"/>
              <a:ext cx="1025" cy="231"/>
            </a:xfrm>
            <a:prstGeom prst="rect">
              <a:avLst/>
            </a:prstGeom>
            <a:noFill/>
            <a:ln w="9525">
              <a:noFill/>
              <a:miter lim="800000"/>
              <a:headEnd/>
              <a:tailEnd/>
            </a:ln>
          </p:spPr>
          <p:txBody>
            <a:bodyPr>
              <a:spAutoFit/>
            </a:bodyPr>
            <a:lstStyle/>
            <a:p>
              <a:r>
                <a:rPr lang="en-US" altLang="zh-CN">
                  <a:latin typeface="Times New Roman" pitchFamily="18" charset="0"/>
                  <a:ea typeface="宋体" pitchFamily="2" charset="-122"/>
                </a:rPr>
                <a:t>This is the </a:t>
              </a:r>
              <a:r>
                <a:rPr lang="en-US" altLang="zh-CN">
                  <a:solidFill>
                    <a:srgbClr val="FF0000"/>
                  </a:solidFill>
                  <a:latin typeface="Times New Roman" pitchFamily="18" charset="0"/>
                  <a:ea typeface="宋体" pitchFamily="2" charset="-122"/>
                </a:rPr>
                <a:t>???</a:t>
              </a:r>
              <a:r>
                <a:rPr lang="en-US" altLang="zh-CN">
                  <a:latin typeface="Times New Roman" pitchFamily="18" charset="0"/>
                  <a:ea typeface="宋体" pitchFamily="2" charset="-122"/>
                </a:rPr>
                <a:t>.</a:t>
              </a:r>
            </a:p>
          </p:txBody>
        </p:sp>
        <p:sp>
          <p:nvSpPr>
            <p:cNvPr id="17436" name="Text Box 7"/>
            <p:cNvSpPr txBox="1">
              <a:spLocks noChangeArrowheads="1"/>
            </p:cNvSpPr>
            <p:nvPr/>
          </p:nvSpPr>
          <p:spPr bwMode="auto">
            <a:xfrm>
              <a:off x="3501" y="2888"/>
              <a:ext cx="1025" cy="250"/>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p>
          </p:txBody>
        </p:sp>
        <p:sp>
          <p:nvSpPr>
            <p:cNvPr id="17437" name="Text Box 8"/>
            <p:cNvSpPr txBox="1">
              <a:spLocks noChangeArrowheads="1"/>
            </p:cNvSpPr>
            <p:nvPr/>
          </p:nvSpPr>
          <p:spPr bwMode="auto">
            <a:xfrm>
              <a:off x="3501" y="3065"/>
              <a:ext cx="1025" cy="250"/>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p>
          </p:txBody>
        </p:sp>
        <p:sp>
          <p:nvSpPr>
            <p:cNvPr id="17438" name="Text Box 9"/>
            <p:cNvSpPr txBox="1">
              <a:spLocks noChangeArrowheads="1"/>
            </p:cNvSpPr>
            <p:nvPr/>
          </p:nvSpPr>
          <p:spPr bwMode="auto">
            <a:xfrm>
              <a:off x="3501" y="3243"/>
              <a:ext cx="1025" cy="250"/>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a:t>
              </a:r>
              <a:r>
                <a:rPr lang="en-US" altLang="zh-CN">
                  <a:latin typeface="Times New Roman" pitchFamily="18" charset="0"/>
                  <a:ea typeface="宋体" pitchFamily="2" charset="-122"/>
                </a:rPr>
                <a:t> </a:t>
              </a:r>
              <a:r>
                <a:rPr lang="en-US" altLang="zh-CN">
                  <a:solidFill>
                    <a:srgbClr val="FF0000"/>
                  </a:solidFill>
                  <a:latin typeface="Times New Roman" pitchFamily="18" charset="0"/>
                  <a:ea typeface="宋体" pitchFamily="2" charset="-122"/>
                </a:rPr>
                <a:t>???</a:t>
              </a:r>
              <a:r>
                <a:rPr lang="en-US" altLang="zh-CN" sz="1200">
                  <a:solidFill>
                    <a:srgbClr val="FF0000"/>
                  </a:solidFill>
                  <a:latin typeface="Times New Roman" pitchFamily="18" charset="0"/>
                  <a:ea typeface="宋体" pitchFamily="2" charset="-122"/>
                </a:rPr>
                <a:t> </a:t>
              </a:r>
              <a:r>
                <a:rPr lang="en-US" altLang="zh-CN" sz="2000">
                  <a:latin typeface="Times New Roman" pitchFamily="18" charset="0"/>
                  <a:ea typeface="宋体" pitchFamily="2" charset="-122"/>
                </a:rPr>
                <a:t>… … </a:t>
              </a:r>
            </a:p>
          </p:txBody>
        </p:sp>
        <p:sp>
          <p:nvSpPr>
            <p:cNvPr id="17439" name="Text Box 10"/>
            <p:cNvSpPr txBox="1">
              <a:spLocks noChangeArrowheads="1"/>
            </p:cNvSpPr>
            <p:nvPr/>
          </p:nvSpPr>
          <p:spPr bwMode="auto">
            <a:xfrm>
              <a:off x="3501" y="3420"/>
              <a:ext cx="1025" cy="250"/>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p>
          </p:txBody>
        </p:sp>
        <p:sp>
          <p:nvSpPr>
            <p:cNvPr id="17440" name="Rectangle 11"/>
            <p:cNvSpPr>
              <a:spLocks noChangeArrowheads="1"/>
            </p:cNvSpPr>
            <p:nvPr/>
          </p:nvSpPr>
          <p:spPr bwMode="auto">
            <a:xfrm>
              <a:off x="4186" y="2725"/>
              <a:ext cx="213" cy="177"/>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17441" name="Rectangle 12"/>
            <p:cNvSpPr>
              <a:spLocks noChangeArrowheads="1"/>
            </p:cNvSpPr>
            <p:nvPr/>
          </p:nvSpPr>
          <p:spPr bwMode="auto">
            <a:xfrm>
              <a:off x="3729" y="3289"/>
              <a:ext cx="233" cy="177"/>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grpSp>
      <p:sp>
        <p:nvSpPr>
          <p:cNvPr id="34" name="AutoShape 33"/>
          <p:cNvSpPr>
            <a:spLocks noChangeArrowheads="1"/>
          </p:cNvSpPr>
          <p:nvPr/>
        </p:nvSpPr>
        <p:spPr bwMode="auto">
          <a:xfrm>
            <a:off x="5410200" y="3352800"/>
            <a:ext cx="1905000" cy="1981200"/>
          </a:xfrm>
          <a:prstGeom prst="flowChartDocument">
            <a:avLst/>
          </a:prstGeom>
          <a:solidFill>
            <a:srgbClr val="FFF5C9"/>
          </a:solidFill>
          <a:ln w="9525">
            <a:solidFill>
              <a:srgbClr val="6600CC"/>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27681" name="AutoShape 33"/>
          <p:cNvSpPr>
            <a:spLocks noChangeArrowheads="1"/>
          </p:cNvSpPr>
          <p:nvPr/>
        </p:nvSpPr>
        <p:spPr bwMode="auto">
          <a:xfrm>
            <a:off x="5334000" y="3429000"/>
            <a:ext cx="1905000" cy="1981200"/>
          </a:xfrm>
          <a:prstGeom prst="flowChartDocument">
            <a:avLst/>
          </a:prstGeom>
          <a:solidFill>
            <a:srgbClr val="FFF5C9"/>
          </a:solidFill>
          <a:ln w="9525">
            <a:solidFill>
              <a:srgbClr val="6600CC"/>
            </a:solidFill>
            <a:miter lim="800000"/>
            <a:headEnd/>
            <a:tailEnd/>
          </a:ln>
        </p:spPr>
        <p:txBody>
          <a:bodyPr wrap="none" anchor="ctr"/>
          <a:lstStyle/>
          <a:p>
            <a:pPr algn="ctr"/>
            <a:endParaRPr lang="zh-CN" altLang="zh-CN" b="1">
              <a:solidFill>
                <a:srgbClr val="D60093"/>
              </a:solidFill>
              <a:latin typeface="Times New Roman" pitchFamily="18" charset="0"/>
              <a:ea typeface="宋体" pitchFamily="2" charset="-122"/>
            </a:endParaRPr>
          </a:p>
        </p:txBody>
      </p:sp>
      <p:sp>
        <p:nvSpPr>
          <p:cNvPr id="27682" name="Text Box 34"/>
          <p:cNvSpPr txBox="1">
            <a:spLocks noChangeArrowheads="1"/>
          </p:cNvSpPr>
          <p:nvPr/>
        </p:nvSpPr>
        <p:spPr bwMode="auto">
          <a:xfrm>
            <a:off x="5405438" y="3541713"/>
            <a:ext cx="1985962" cy="336550"/>
          </a:xfrm>
          <a:prstGeom prst="rect">
            <a:avLst/>
          </a:prstGeom>
          <a:noFill/>
          <a:ln w="9525">
            <a:noFill/>
            <a:miter lim="800000"/>
            <a:headEnd/>
            <a:tailEnd/>
          </a:ln>
        </p:spPr>
        <p:txBody>
          <a:bodyPr>
            <a:spAutoFit/>
          </a:bodyPr>
          <a:lstStyle/>
          <a:p>
            <a:r>
              <a:rPr lang="en-US" altLang="zh-CN" sz="1600" i="1">
                <a:latin typeface="Times New Roman" pitchFamily="18" charset="0"/>
                <a:ea typeface="宋体" pitchFamily="2" charset="-122"/>
              </a:rPr>
              <a:t>r</a:t>
            </a:r>
            <a:r>
              <a:rPr lang="en-US" altLang="zh-CN" sz="1600" i="1" baseline="-25000">
                <a:latin typeface="Times New Roman" pitchFamily="18" charset="0"/>
                <a:ea typeface="宋体" pitchFamily="2" charset="-122"/>
              </a:rPr>
              <a:t>i</a:t>
            </a:r>
            <a:r>
              <a:rPr lang="en-US" altLang="zh-CN" sz="1600">
                <a:latin typeface="Times New Roman" pitchFamily="18" charset="0"/>
                <a:ea typeface="宋体" pitchFamily="2" charset="-122"/>
              </a:rPr>
              <a:t>[1] </a:t>
            </a:r>
            <a:r>
              <a:rPr lang="en-US" altLang="zh-CN" sz="1600" i="1">
                <a:latin typeface="Times New Roman" pitchFamily="18" charset="0"/>
                <a:ea typeface="宋体" pitchFamily="2" charset="-122"/>
              </a:rPr>
              <a:t>r</a:t>
            </a:r>
            <a:r>
              <a:rPr lang="en-US" altLang="zh-CN" sz="1600" i="1" baseline="-25000">
                <a:latin typeface="Times New Roman" pitchFamily="18" charset="0"/>
                <a:ea typeface="宋体" pitchFamily="2" charset="-122"/>
              </a:rPr>
              <a:t>i</a:t>
            </a:r>
            <a:r>
              <a:rPr lang="en-US" altLang="zh-CN" sz="1600">
                <a:latin typeface="Times New Roman" pitchFamily="18" charset="0"/>
                <a:ea typeface="宋体" pitchFamily="2" charset="-122"/>
              </a:rPr>
              <a:t>[2] </a:t>
            </a:r>
            <a:r>
              <a:rPr lang="en-US" altLang="zh-CN" sz="1600" i="1">
                <a:latin typeface="Times New Roman" pitchFamily="18" charset="0"/>
                <a:ea typeface="宋体" pitchFamily="2" charset="-122"/>
              </a:rPr>
              <a:t>r</a:t>
            </a:r>
            <a:r>
              <a:rPr lang="en-US" altLang="zh-CN" sz="1600" i="1" baseline="-25000">
                <a:latin typeface="Times New Roman" pitchFamily="18" charset="0"/>
                <a:ea typeface="宋体" pitchFamily="2" charset="-122"/>
              </a:rPr>
              <a:t>i</a:t>
            </a:r>
            <a:r>
              <a:rPr lang="en-US" altLang="zh-CN" sz="1600">
                <a:latin typeface="Times New Roman" pitchFamily="18" charset="0"/>
                <a:ea typeface="宋体" pitchFamily="2" charset="-122"/>
              </a:rPr>
              <a:t>[3] </a:t>
            </a:r>
            <a:r>
              <a:rPr lang="en-US" altLang="zh-CN" sz="1600" i="1">
                <a:solidFill>
                  <a:srgbClr val="FF0000"/>
                </a:solidFill>
                <a:latin typeface="Times New Roman" pitchFamily="18" charset="0"/>
                <a:ea typeface="宋体" pitchFamily="2" charset="-122"/>
              </a:rPr>
              <a:t>r</a:t>
            </a:r>
            <a:r>
              <a:rPr lang="en-US" altLang="zh-CN" sz="1600" i="1" baseline="-25000">
                <a:solidFill>
                  <a:srgbClr val="FF0000"/>
                </a:solidFill>
                <a:latin typeface="Times New Roman" pitchFamily="18" charset="0"/>
                <a:ea typeface="宋体" pitchFamily="2" charset="-122"/>
              </a:rPr>
              <a:t>i</a:t>
            </a:r>
            <a:r>
              <a:rPr lang="en-US" altLang="zh-CN" sz="1600">
                <a:solidFill>
                  <a:srgbClr val="FF0000"/>
                </a:solidFill>
                <a:latin typeface="Times New Roman" pitchFamily="18" charset="0"/>
                <a:ea typeface="宋体" pitchFamily="2" charset="-122"/>
              </a:rPr>
              <a:t>[4]</a:t>
            </a:r>
            <a:endParaRPr lang="en-US" altLang="zh-CN" sz="1600">
              <a:latin typeface="Times New Roman" pitchFamily="18" charset="0"/>
              <a:ea typeface="宋体" pitchFamily="2" charset="-122"/>
            </a:endParaRPr>
          </a:p>
        </p:txBody>
      </p:sp>
      <p:sp>
        <p:nvSpPr>
          <p:cNvPr id="27683" name="Text Box 35"/>
          <p:cNvSpPr txBox="1">
            <a:spLocks noChangeArrowheads="1"/>
          </p:cNvSpPr>
          <p:nvPr/>
        </p:nvSpPr>
        <p:spPr bwMode="auto">
          <a:xfrm>
            <a:off x="5405438" y="3822700"/>
            <a:ext cx="1981200"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 …</a:t>
            </a:r>
          </a:p>
        </p:txBody>
      </p:sp>
      <p:sp>
        <p:nvSpPr>
          <p:cNvPr id="27684" name="Text Box 36"/>
          <p:cNvSpPr txBox="1">
            <a:spLocks noChangeArrowheads="1"/>
          </p:cNvSpPr>
          <p:nvPr/>
        </p:nvSpPr>
        <p:spPr bwMode="auto">
          <a:xfrm>
            <a:off x="5405438" y="4103688"/>
            <a:ext cx="1981200"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r>
              <a:rPr lang="en-US" altLang="zh-CN">
                <a:ea typeface="宋体" pitchFamily="2" charset="-122"/>
              </a:rPr>
              <a:t> …</a:t>
            </a:r>
          </a:p>
        </p:txBody>
      </p:sp>
      <p:sp>
        <p:nvSpPr>
          <p:cNvPr id="27685" name="Text Box 37"/>
          <p:cNvSpPr txBox="1">
            <a:spLocks noChangeArrowheads="1"/>
          </p:cNvSpPr>
          <p:nvPr/>
        </p:nvSpPr>
        <p:spPr bwMode="auto">
          <a:xfrm>
            <a:off x="5405438" y="4386263"/>
            <a:ext cx="1981200"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a:t>
            </a:r>
            <a:r>
              <a:rPr lang="en-US" altLang="zh-CN">
                <a:latin typeface="Times New Roman" pitchFamily="18" charset="0"/>
                <a:ea typeface="宋体" pitchFamily="2" charset="-122"/>
              </a:rPr>
              <a:t> </a:t>
            </a:r>
            <a:r>
              <a:rPr lang="en-US" altLang="zh-CN" i="1">
                <a:solidFill>
                  <a:srgbClr val="FF0000"/>
                </a:solidFill>
                <a:latin typeface="Times New Roman" pitchFamily="18" charset="0"/>
                <a:ea typeface="宋体" pitchFamily="2" charset="-122"/>
              </a:rPr>
              <a:t>r</a:t>
            </a:r>
            <a:r>
              <a:rPr lang="en-US" altLang="zh-CN" i="1" baseline="-25000">
                <a:solidFill>
                  <a:srgbClr val="FF0000"/>
                </a:solidFill>
                <a:latin typeface="Times New Roman" pitchFamily="18" charset="0"/>
                <a:ea typeface="宋体" pitchFamily="2" charset="-122"/>
              </a:rPr>
              <a:t>i</a:t>
            </a:r>
            <a:r>
              <a:rPr lang="en-US" altLang="zh-CN" sz="1200">
                <a:solidFill>
                  <a:srgbClr val="FF0000"/>
                </a:solidFill>
                <a:latin typeface="Times New Roman" pitchFamily="18" charset="0"/>
                <a:ea typeface="宋体" pitchFamily="2" charset="-122"/>
              </a:rPr>
              <a:t> [</a:t>
            </a:r>
            <a:r>
              <a:rPr lang="en-US" altLang="zh-CN" sz="1200" i="1">
                <a:solidFill>
                  <a:srgbClr val="FF0000"/>
                </a:solidFill>
                <a:latin typeface="Times New Roman" pitchFamily="18" charset="0"/>
                <a:ea typeface="宋体" pitchFamily="2" charset="-122"/>
              </a:rPr>
              <a:t>k</a:t>
            </a:r>
            <a:r>
              <a:rPr lang="en-US" altLang="zh-CN" sz="1200">
                <a:solidFill>
                  <a:srgbClr val="FF0000"/>
                </a:solidFill>
                <a:latin typeface="Times New Roman" pitchFamily="18" charset="0"/>
                <a:ea typeface="宋体" pitchFamily="2" charset="-122"/>
              </a:rPr>
              <a:t>] </a:t>
            </a:r>
            <a:r>
              <a:rPr lang="en-US" altLang="zh-CN" sz="2000" i="1">
                <a:latin typeface="Times New Roman" pitchFamily="18" charset="0"/>
                <a:ea typeface="宋体" pitchFamily="2" charset="-122"/>
              </a:rPr>
              <a:t>…</a:t>
            </a:r>
            <a:r>
              <a:rPr lang="en-US" altLang="zh-CN" sz="2000">
                <a:latin typeface="Times New Roman" pitchFamily="18" charset="0"/>
                <a:ea typeface="宋体" pitchFamily="2" charset="-122"/>
              </a:rPr>
              <a:t> … </a:t>
            </a:r>
            <a:r>
              <a:rPr lang="en-US" altLang="zh-CN">
                <a:ea typeface="宋体" pitchFamily="2" charset="-122"/>
              </a:rPr>
              <a:t> …</a:t>
            </a:r>
          </a:p>
        </p:txBody>
      </p:sp>
      <p:sp>
        <p:nvSpPr>
          <p:cNvPr id="27686" name="Text Box 38"/>
          <p:cNvSpPr txBox="1">
            <a:spLocks noChangeArrowheads="1"/>
          </p:cNvSpPr>
          <p:nvPr/>
        </p:nvSpPr>
        <p:spPr bwMode="auto">
          <a:xfrm>
            <a:off x="5405438" y="4667250"/>
            <a:ext cx="1981200" cy="396875"/>
          </a:xfrm>
          <a:prstGeom prst="rect">
            <a:avLst/>
          </a:prstGeom>
          <a:noFill/>
          <a:ln w="9525">
            <a:noFill/>
            <a:miter lim="800000"/>
            <a:headEnd/>
            <a:tailEnd/>
          </a:ln>
        </p:spPr>
        <p:txBody>
          <a:bodyPr>
            <a:spAutoFit/>
          </a:bodyPr>
          <a:lstStyle/>
          <a:p>
            <a:pPr algn="just"/>
            <a:r>
              <a:rPr lang="en-US" altLang="zh-CN" sz="2000">
                <a:latin typeface="Times New Roman" pitchFamily="18" charset="0"/>
                <a:ea typeface="宋体" pitchFamily="2" charset="-122"/>
              </a:rPr>
              <a:t>… … … …</a:t>
            </a:r>
            <a:r>
              <a:rPr lang="en-US" altLang="zh-CN">
                <a:ea typeface="宋体" pitchFamily="2" charset="-122"/>
              </a:rPr>
              <a:t> …</a:t>
            </a:r>
          </a:p>
        </p:txBody>
      </p:sp>
      <p:sp>
        <p:nvSpPr>
          <p:cNvPr id="27687" name="Rectangle 39"/>
          <p:cNvSpPr>
            <a:spLocks noChangeArrowheads="1"/>
          </p:cNvSpPr>
          <p:nvPr/>
        </p:nvSpPr>
        <p:spPr bwMode="auto">
          <a:xfrm>
            <a:off x="6664325" y="3581400"/>
            <a:ext cx="403225" cy="303213"/>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27688" name="Rectangle 40"/>
          <p:cNvSpPr>
            <a:spLocks noChangeArrowheads="1"/>
          </p:cNvSpPr>
          <p:nvPr/>
        </p:nvSpPr>
        <p:spPr bwMode="auto">
          <a:xfrm>
            <a:off x="5800725" y="4470400"/>
            <a:ext cx="422275" cy="303213"/>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sp>
        <p:nvSpPr>
          <p:cNvPr id="17432" name="AutoShape 13"/>
          <p:cNvSpPr>
            <a:spLocks noChangeArrowheads="1"/>
          </p:cNvSpPr>
          <p:nvPr/>
        </p:nvSpPr>
        <p:spPr bwMode="auto">
          <a:xfrm>
            <a:off x="2362200" y="2590800"/>
            <a:ext cx="1371600" cy="685800"/>
          </a:xfrm>
          <a:prstGeom prst="wedgeRoundRectCallout">
            <a:avLst>
              <a:gd name="adj1" fmla="val -67361"/>
              <a:gd name="adj2" fmla="val 97222"/>
              <a:gd name="adj3" fmla="val 16667"/>
            </a:avLst>
          </a:prstGeom>
          <a:solidFill>
            <a:srgbClr val="FFEBEB"/>
          </a:solidFill>
          <a:ln w="9525">
            <a:solidFill>
              <a:srgbClr val="FF0000"/>
            </a:solidFill>
            <a:miter lim="800000"/>
            <a:headEnd/>
            <a:tailEnd/>
          </a:ln>
        </p:spPr>
        <p:txBody>
          <a:bodyPr lIns="0" tIns="0" rIns="0" bIns="0"/>
          <a:lstStyle/>
          <a:p>
            <a:pPr algn="ctr"/>
            <a:r>
              <a:rPr lang="en-US" altLang="zh-CN" sz="2000">
                <a:solidFill>
                  <a:srgbClr val="FF0000"/>
                </a:solidFill>
                <a:latin typeface="Times New Roman" pitchFamily="18" charset="0"/>
                <a:ea typeface="宋体" pitchFamily="2" charset="-122"/>
              </a:rPr>
              <a:t>world  </a:t>
            </a:r>
            <a:r>
              <a:rPr lang="en-US" altLang="zh-CN" sz="2000">
                <a:solidFill>
                  <a:srgbClr val="CC00FF"/>
                </a:solidFill>
                <a:latin typeface="Times New Roman" pitchFamily="18" charset="0"/>
                <a:ea typeface="宋体" pitchFamily="2" charset="-122"/>
              </a:rPr>
              <a:t>0.5</a:t>
            </a:r>
            <a:r>
              <a:rPr lang="en-US" altLang="zh-CN" sz="2000">
                <a:solidFill>
                  <a:srgbClr val="FF0000"/>
                </a:solidFill>
                <a:latin typeface="Times New Roman" pitchFamily="18" charset="0"/>
                <a:ea typeface="宋体" pitchFamily="2" charset="-122"/>
              </a:rPr>
              <a:t> </a:t>
            </a:r>
          </a:p>
          <a:p>
            <a:pPr algn="ctr"/>
            <a:r>
              <a:rPr lang="en-US" altLang="zh-CN" sz="2000">
                <a:solidFill>
                  <a:srgbClr val="FF0000"/>
                </a:solidFill>
                <a:latin typeface="Times New Roman" pitchFamily="18" charset="0"/>
                <a:ea typeface="宋体" pitchFamily="2" charset="-122"/>
              </a:rPr>
              <a:t>word   </a:t>
            </a:r>
            <a:r>
              <a:rPr lang="en-US" altLang="zh-CN" sz="2000">
                <a:solidFill>
                  <a:srgbClr val="CC00FF"/>
                </a:solidFill>
                <a:latin typeface="Times New Roman" pitchFamily="18" charset="0"/>
                <a:ea typeface="宋体" pitchFamily="2" charset="-122"/>
              </a:rPr>
              <a:t>0.4</a:t>
            </a:r>
          </a:p>
        </p:txBody>
      </p:sp>
      <p:sp>
        <p:nvSpPr>
          <p:cNvPr id="27689" name="AutoShape 41"/>
          <p:cNvSpPr>
            <a:spLocks noChangeArrowheads="1"/>
          </p:cNvSpPr>
          <p:nvPr/>
        </p:nvSpPr>
        <p:spPr bwMode="auto">
          <a:xfrm>
            <a:off x="6477000" y="2590800"/>
            <a:ext cx="2314575" cy="609600"/>
          </a:xfrm>
          <a:prstGeom prst="wedgeRoundRectCallout">
            <a:avLst>
              <a:gd name="adj1" fmla="val -34431"/>
              <a:gd name="adj2" fmla="val 114843"/>
              <a:gd name="adj3" fmla="val 16667"/>
            </a:avLst>
          </a:prstGeom>
          <a:solidFill>
            <a:srgbClr val="FFEBEB"/>
          </a:solidFill>
          <a:ln w="9525">
            <a:solidFill>
              <a:srgbClr val="FF0000"/>
            </a:solidFill>
            <a:miter lim="800000"/>
            <a:headEnd/>
            <a:tailEnd/>
          </a:ln>
        </p:spPr>
        <p:txBody>
          <a:bodyPr lIns="0" tIns="0" rIns="0" bIns="0"/>
          <a:lstStyle/>
          <a:p>
            <a:pPr algn="ctr"/>
            <a:r>
              <a:rPr lang="en-US" altLang="zh-CN" sz="2000" i="1">
                <a:solidFill>
                  <a:srgbClr val="FF0000"/>
                </a:solidFill>
                <a:latin typeface="Times New Roman" pitchFamily="18" charset="0"/>
                <a:ea typeface="宋体" pitchFamily="2" charset="-122"/>
              </a:rPr>
              <a:t>r</a:t>
            </a:r>
            <a:r>
              <a:rPr lang="en-US" altLang="zh-CN" sz="2000" i="1" baseline="-25000">
                <a:solidFill>
                  <a:srgbClr val="FF0000"/>
                </a:solidFill>
                <a:latin typeface="Times New Roman" pitchFamily="18" charset="0"/>
                <a:ea typeface="宋体" pitchFamily="2" charset="-122"/>
              </a:rPr>
              <a:t>i</a:t>
            </a:r>
            <a:r>
              <a:rPr lang="en-US" altLang="zh-CN" sz="2000">
                <a:solidFill>
                  <a:srgbClr val="FF0000"/>
                </a:solidFill>
                <a:latin typeface="Times New Roman" pitchFamily="18" charset="0"/>
                <a:ea typeface="宋体" pitchFamily="2" charset="-122"/>
              </a:rPr>
              <a:t>[4] = {(world, </a:t>
            </a:r>
            <a:r>
              <a:rPr lang="en-US" altLang="zh-CN" sz="2000">
                <a:solidFill>
                  <a:srgbClr val="CC00FF"/>
                </a:solidFill>
                <a:latin typeface="Times New Roman" pitchFamily="18" charset="0"/>
                <a:ea typeface="宋体" pitchFamily="2" charset="-122"/>
              </a:rPr>
              <a:t>0.5</a:t>
            </a:r>
            <a:r>
              <a:rPr lang="en-US" altLang="zh-CN" sz="2000">
                <a:solidFill>
                  <a:srgbClr val="FF0000"/>
                </a:solidFill>
                <a:latin typeface="Times New Roman" pitchFamily="18" charset="0"/>
                <a:ea typeface="宋体" pitchFamily="2" charset="-122"/>
              </a:rPr>
              <a:t>),</a:t>
            </a:r>
            <a:r>
              <a:rPr lang="en-US" altLang="zh-CN" sz="2000">
                <a:solidFill>
                  <a:srgbClr val="CC00FF"/>
                </a:solidFill>
                <a:latin typeface="Times New Roman" pitchFamily="18" charset="0"/>
                <a:ea typeface="宋体" pitchFamily="2" charset="-122"/>
              </a:rPr>
              <a:t> </a:t>
            </a:r>
            <a:r>
              <a:rPr lang="en-US" altLang="zh-CN" sz="2000">
                <a:solidFill>
                  <a:srgbClr val="FF0000"/>
                </a:solidFill>
                <a:latin typeface="Times New Roman" pitchFamily="18" charset="0"/>
                <a:ea typeface="宋体" pitchFamily="2" charset="-122"/>
              </a:rPr>
              <a:t>(word, </a:t>
            </a:r>
            <a:r>
              <a:rPr lang="en-US" altLang="zh-CN" sz="2000">
                <a:solidFill>
                  <a:srgbClr val="CC00FF"/>
                </a:solidFill>
                <a:latin typeface="Times New Roman" pitchFamily="18" charset="0"/>
                <a:ea typeface="宋体" pitchFamily="2" charset="-122"/>
              </a:rPr>
              <a:t>0.4</a:t>
            </a:r>
            <a:r>
              <a:rPr lang="en-US" altLang="zh-CN" sz="2000">
                <a:solidFill>
                  <a:srgbClr val="FF0000"/>
                </a:solidFill>
                <a:latin typeface="Times New Roman" pitchFamily="18" charset="0"/>
                <a:ea typeface="宋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8"/>
                                        </p:tgtEl>
                                        <p:attrNameLst>
                                          <p:attrName>style.visibility</p:attrName>
                                        </p:attrNameLst>
                                      </p:cBhvr>
                                      <p:to>
                                        <p:strVal val="visible"/>
                                      </p:to>
                                    </p:set>
                                    <p:animEffect transition="in" filter="wipe(left)">
                                      <p:cBhvr>
                                        <p:cTn id="7" dur="500"/>
                                        <p:tgtEl>
                                          <p:spTgt spid="2767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6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88"/>
                                        </p:tgtEl>
                                        <p:attrNameLst>
                                          <p:attrName>style.visibility</p:attrName>
                                        </p:attrNameLst>
                                      </p:cBhvr>
                                      <p:to>
                                        <p:strVal val="visible"/>
                                      </p:to>
                                    </p:set>
                                  </p:childTnLst>
                                </p:cTn>
                              </p:par>
                              <p:par>
                                <p:cTn id="27" presetID="9" presetClass="entr" presetSubtype="0" fill="hold" grpId="0" nodeType="withEffect">
                                  <p:stCondLst>
                                    <p:cond delay="0"/>
                                  </p:stCondLst>
                                  <p:childTnLst>
                                    <p:set>
                                      <p:cBhvr>
                                        <p:cTn id="28" dur="1" fill="hold">
                                          <p:stCondLst>
                                            <p:cond delay="0"/>
                                          </p:stCondLst>
                                        </p:cTn>
                                        <p:tgtEl>
                                          <p:spTgt spid="27692"/>
                                        </p:tgtEl>
                                        <p:attrNameLst>
                                          <p:attrName>style.visibility</p:attrName>
                                        </p:attrNameLst>
                                      </p:cBhvr>
                                      <p:to>
                                        <p:strVal val="visible"/>
                                      </p:to>
                                    </p:set>
                                    <p:animEffect transition="in" filter="dissolve">
                                      <p:cBhvr>
                                        <p:cTn id="29" dur="500"/>
                                        <p:tgtEl>
                                          <p:spTgt spid="27692"/>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68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769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P spid="27678" grpId="0" animBg="1"/>
      <p:bldP spid="27690" grpId="0" animBg="1"/>
      <p:bldP spid="27691" grpId="0"/>
      <p:bldP spid="27692" grpId="0"/>
      <p:bldP spid="34" grpId="0" animBg="1"/>
      <p:bldP spid="27681" grpId="0" animBg="1"/>
      <p:bldP spid="27682" grpId="0"/>
      <p:bldP spid="27683" grpId="0"/>
      <p:bldP spid="27684" grpId="0"/>
      <p:bldP spid="27685" grpId="0"/>
      <p:bldP spid="27686" grpId="0"/>
      <p:bldP spid="27687" grpId="0" animBg="1"/>
      <p:bldP spid="27688" grpId="0" animBg="1"/>
      <p:bldP spid="2768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8D5F7732-A273-4814-A27A-66E0C3BB8025}" type="slidenum">
              <a:rPr lang="en-US" altLang="en-US"/>
              <a:pPr>
                <a:defRPr/>
              </a:pPr>
              <a:t>42</a:t>
            </a:fld>
            <a:endParaRPr lang="en-US" altLang="en-US"/>
          </a:p>
        </p:txBody>
      </p:sp>
      <p:pic>
        <p:nvPicPr>
          <p:cNvPr id="18436" name="Picture 13"/>
          <p:cNvPicPr>
            <a:picLocks noChangeAspect="1" noChangeArrowheads="1"/>
          </p:cNvPicPr>
          <p:nvPr/>
        </p:nvPicPr>
        <p:blipFill>
          <a:blip r:embed="rId2" cstate="print"/>
          <a:srcRect/>
          <a:stretch>
            <a:fillRect/>
          </a:stretch>
        </p:blipFill>
        <p:spPr bwMode="auto">
          <a:xfrm>
            <a:off x="685800" y="1295400"/>
            <a:ext cx="7602538" cy="1708150"/>
          </a:xfrm>
          <a:prstGeom prst="rect">
            <a:avLst/>
          </a:prstGeom>
          <a:noFill/>
          <a:ln w="9525">
            <a:noFill/>
            <a:miter lim="800000"/>
            <a:headEnd/>
            <a:tailEnd/>
          </a:ln>
        </p:spPr>
      </p:pic>
      <p:sp>
        <p:nvSpPr>
          <p:cNvPr id="18437" name="Rectangle 3"/>
          <p:cNvSpPr>
            <a:spLocks noGrp="1" noChangeArrowheads="1"/>
          </p:cNvSpPr>
          <p:nvPr>
            <p:ph type="title"/>
          </p:nvPr>
        </p:nvSpPr>
        <p:spPr>
          <a:xfrm>
            <a:off x="457200" y="152400"/>
            <a:ext cx="8229600" cy="1139825"/>
          </a:xfrm>
        </p:spPr>
        <p:txBody>
          <a:bodyPr/>
          <a:lstStyle/>
          <a:p>
            <a:pPr eaLnBrk="1" hangingPunct="1"/>
            <a:r>
              <a:rPr lang="en-US" altLang="zh-CN" sz="3800" smtClean="0">
                <a:latin typeface="Times New Roman" pitchFamily="18" charset="0"/>
                <a:ea typeface="宋体" pitchFamily="2" charset="-122"/>
              </a:rPr>
              <a:t>An Example of the Element-Level Probabilistic Set Database</a:t>
            </a:r>
          </a:p>
        </p:txBody>
      </p:sp>
      <p:sp>
        <p:nvSpPr>
          <p:cNvPr id="28684" name="Rectangle 12"/>
          <p:cNvSpPr>
            <a:spLocks noChangeArrowheads="1"/>
          </p:cNvSpPr>
          <p:nvPr/>
        </p:nvSpPr>
        <p:spPr bwMode="auto">
          <a:xfrm>
            <a:off x="457200" y="5715000"/>
            <a:ext cx="8077200" cy="396875"/>
          </a:xfrm>
          <a:prstGeom prst="rect">
            <a:avLst/>
          </a:prstGeom>
          <a:noFill/>
          <a:ln w="9525">
            <a:noFill/>
            <a:miter lim="800000"/>
            <a:headEnd/>
            <a:tailEnd/>
          </a:ln>
        </p:spPr>
        <p:txBody>
          <a:bodyPr>
            <a:spAutoFit/>
          </a:bodyPr>
          <a:lstStyle/>
          <a:p>
            <a:r>
              <a:rPr lang="en-US" altLang="zh-CN" sz="2000" b="1">
                <a:solidFill>
                  <a:srgbClr val="6600CC"/>
                </a:solidFill>
                <a:latin typeface="Times New Roman" pitchFamily="18" charset="0"/>
                <a:ea typeface="宋体" pitchFamily="2" charset="-122"/>
              </a:rPr>
              <a:t>8 possible worlds of the element-level probabilistic set database, </a:t>
            </a:r>
            <a:r>
              <a:rPr lang="en-US" altLang="zh-CN" sz="2000" b="1" i="1">
                <a:solidFill>
                  <a:srgbClr val="6600CC"/>
                </a:solidFill>
                <a:latin typeface="Times New Roman" pitchFamily="18" charset="0"/>
                <a:ea typeface="宋体" pitchFamily="2" charset="-122"/>
              </a:rPr>
              <a:t>pw</a:t>
            </a:r>
            <a:r>
              <a:rPr lang="en-US" altLang="zh-CN" sz="2000" b="1" i="1" baseline="30000">
                <a:solidFill>
                  <a:srgbClr val="6600CC"/>
                </a:solidFill>
                <a:latin typeface="Times New Roman" pitchFamily="18" charset="0"/>
                <a:ea typeface="宋体" pitchFamily="2" charset="-122"/>
              </a:rPr>
              <a:t>EL</a:t>
            </a:r>
            <a:r>
              <a:rPr lang="en-US" altLang="zh-CN" sz="2000" b="1">
                <a:solidFill>
                  <a:srgbClr val="6600CC"/>
                </a:solidFill>
                <a:latin typeface="Times New Roman" pitchFamily="18" charset="0"/>
                <a:ea typeface="宋体" pitchFamily="2" charset="-122"/>
              </a:rPr>
              <a:t>(</a:t>
            </a:r>
            <a:r>
              <a:rPr lang="en-US" altLang="zh-CN" sz="2000" b="1" i="1">
                <a:solidFill>
                  <a:srgbClr val="6600CC"/>
                </a:solidFill>
                <a:latin typeface="Times New Roman" pitchFamily="18" charset="0"/>
                <a:ea typeface="宋体" pitchFamily="2" charset="-122"/>
              </a:rPr>
              <a:t>R</a:t>
            </a:r>
            <a:r>
              <a:rPr lang="en-US" altLang="zh-CN" sz="2000" b="1" i="1" baseline="30000">
                <a:solidFill>
                  <a:srgbClr val="6600CC"/>
                </a:solidFill>
                <a:latin typeface="Times New Roman" pitchFamily="18" charset="0"/>
                <a:ea typeface="宋体" pitchFamily="2" charset="-122"/>
              </a:rPr>
              <a:t>P</a:t>
            </a:r>
            <a:r>
              <a:rPr lang="en-US" altLang="zh-CN" sz="2000" b="1">
                <a:solidFill>
                  <a:srgbClr val="6600CC"/>
                </a:solidFill>
                <a:latin typeface="Times New Roman" pitchFamily="18" charset="0"/>
                <a:ea typeface="宋体" pitchFamily="2" charset="-122"/>
              </a:rPr>
              <a:t>)</a:t>
            </a:r>
          </a:p>
        </p:txBody>
      </p:sp>
      <p:sp>
        <p:nvSpPr>
          <p:cNvPr id="28686" name="Rectangle 14"/>
          <p:cNvSpPr>
            <a:spLocks noChangeArrowheads="1"/>
          </p:cNvSpPr>
          <p:nvPr/>
        </p:nvSpPr>
        <p:spPr bwMode="auto">
          <a:xfrm>
            <a:off x="1689100" y="1735138"/>
            <a:ext cx="762000" cy="263525"/>
          </a:xfrm>
          <a:prstGeom prst="rect">
            <a:avLst/>
          </a:prstGeom>
          <a:solidFill>
            <a:srgbClr val="6600CC">
              <a:alpha val="10196"/>
            </a:srgbClr>
          </a:solidFill>
          <a:ln w="19050">
            <a:solidFill>
              <a:srgbClr val="6600CC"/>
            </a:solidFill>
            <a:prstDash val="dash"/>
            <a:miter lim="800000"/>
            <a:headEnd/>
            <a:tailEnd/>
          </a:ln>
        </p:spPr>
        <p:txBody>
          <a:bodyPr wrap="none" anchor="ctr"/>
          <a:lstStyle/>
          <a:p>
            <a:endParaRPr lang="zh-CN" altLang="en-US">
              <a:ea typeface="宋体" pitchFamily="2" charset="-122"/>
            </a:endParaRPr>
          </a:p>
        </p:txBody>
      </p:sp>
      <p:sp>
        <p:nvSpPr>
          <p:cNvPr id="28687" name="Rectangle 15"/>
          <p:cNvSpPr>
            <a:spLocks noChangeArrowheads="1"/>
          </p:cNvSpPr>
          <p:nvPr/>
        </p:nvSpPr>
        <p:spPr bwMode="auto">
          <a:xfrm>
            <a:off x="1676400" y="2362200"/>
            <a:ext cx="762000" cy="228600"/>
          </a:xfrm>
          <a:prstGeom prst="rect">
            <a:avLst/>
          </a:prstGeom>
          <a:solidFill>
            <a:srgbClr val="6600CC">
              <a:alpha val="10196"/>
            </a:srgbClr>
          </a:solidFill>
          <a:ln w="19050">
            <a:solidFill>
              <a:srgbClr val="6600CC"/>
            </a:solidFill>
            <a:prstDash val="dash"/>
            <a:miter lim="800000"/>
            <a:headEnd/>
            <a:tailEnd/>
          </a:ln>
        </p:spPr>
        <p:txBody>
          <a:bodyPr wrap="none" anchor="ctr"/>
          <a:lstStyle/>
          <a:p>
            <a:endParaRPr lang="zh-CN" altLang="en-US">
              <a:ea typeface="宋体" pitchFamily="2" charset="-122"/>
            </a:endParaRPr>
          </a:p>
        </p:txBody>
      </p:sp>
      <p:sp>
        <p:nvSpPr>
          <p:cNvPr id="28688" name="Rectangle 16"/>
          <p:cNvSpPr>
            <a:spLocks noChangeArrowheads="1"/>
          </p:cNvSpPr>
          <p:nvPr/>
        </p:nvSpPr>
        <p:spPr bwMode="auto">
          <a:xfrm>
            <a:off x="3440113" y="1687513"/>
            <a:ext cx="4681537" cy="269875"/>
          </a:xfrm>
          <a:prstGeom prst="rect">
            <a:avLst/>
          </a:prstGeom>
          <a:solidFill>
            <a:srgbClr val="008000">
              <a:alpha val="10196"/>
            </a:srgbClr>
          </a:solidFill>
          <a:ln w="19050">
            <a:solidFill>
              <a:srgbClr val="008000"/>
            </a:solidFill>
            <a:prstDash val="sysDot"/>
            <a:miter lim="800000"/>
            <a:headEnd/>
            <a:tailEnd/>
          </a:ln>
        </p:spPr>
        <p:txBody>
          <a:bodyPr wrap="none" anchor="ctr"/>
          <a:lstStyle/>
          <a:p>
            <a:endParaRPr lang="zh-CN" altLang="en-US">
              <a:ea typeface="宋体" pitchFamily="2" charset="-122"/>
            </a:endParaRPr>
          </a:p>
        </p:txBody>
      </p:sp>
      <p:sp>
        <p:nvSpPr>
          <p:cNvPr id="28689" name="Rectangle 17"/>
          <p:cNvSpPr>
            <a:spLocks noChangeArrowheads="1"/>
          </p:cNvSpPr>
          <p:nvPr/>
        </p:nvSpPr>
        <p:spPr bwMode="auto">
          <a:xfrm>
            <a:off x="3429000" y="1981200"/>
            <a:ext cx="4681538" cy="304800"/>
          </a:xfrm>
          <a:prstGeom prst="rect">
            <a:avLst/>
          </a:prstGeom>
          <a:solidFill>
            <a:srgbClr val="FF00FF">
              <a:alpha val="10196"/>
            </a:srgbClr>
          </a:solidFill>
          <a:ln w="19050">
            <a:solidFill>
              <a:srgbClr val="FF00FF"/>
            </a:solidFill>
            <a:prstDash val="sysDot"/>
            <a:miter lim="800000"/>
            <a:headEnd/>
            <a:tailEnd/>
          </a:ln>
        </p:spPr>
        <p:txBody>
          <a:bodyPr wrap="none" anchor="ctr"/>
          <a:lstStyle/>
          <a:p>
            <a:endParaRPr lang="zh-CN" altLang="en-US">
              <a:ea typeface="宋体" pitchFamily="2" charset="-122"/>
            </a:endParaRPr>
          </a:p>
        </p:txBody>
      </p:sp>
      <p:sp>
        <p:nvSpPr>
          <p:cNvPr id="28690" name="Rectangle 18"/>
          <p:cNvSpPr>
            <a:spLocks noChangeArrowheads="1"/>
          </p:cNvSpPr>
          <p:nvPr/>
        </p:nvSpPr>
        <p:spPr bwMode="auto">
          <a:xfrm>
            <a:off x="3440113" y="2620963"/>
            <a:ext cx="4681537" cy="252412"/>
          </a:xfrm>
          <a:prstGeom prst="rect">
            <a:avLst/>
          </a:prstGeom>
          <a:solidFill>
            <a:srgbClr val="FF00FF">
              <a:alpha val="10196"/>
            </a:srgbClr>
          </a:solidFill>
          <a:ln w="19050">
            <a:solidFill>
              <a:srgbClr val="FF00FF"/>
            </a:solidFill>
            <a:prstDash val="sysDot"/>
            <a:miter lim="800000"/>
            <a:headEnd/>
            <a:tailEnd/>
          </a:ln>
        </p:spPr>
        <p:txBody>
          <a:bodyPr wrap="none" anchor="ctr"/>
          <a:lstStyle/>
          <a:p>
            <a:endParaRPr lang="zh-CN" altLang="en-US">
              <a:ea typeface="宋体" pitchFamily="2" charset="-122"/>
            </a:endParaRPr>
          </a:p>
        </p:txBody>
      </p:sp>
      <p:sp>
        <p:nvSpPr>
          <p:cNvPr id="28691" name="Rectangle 19"/>
          <p:cNvSpPr>
            <a:spLocks noChangeArrowheads="1"/>
          </p:cNvSpPr>
          <p:nvPr/>
        </p:nvSpPr>
        <p:spPr bwMode="auto">
          <a:xfrm>
            <a:off x="3429000" y="2316163"/>
            <a:ext cx="4681538" cy="269875"/>
          </a:xfrm>
          <a:prstGeom prst="rect">
            <a:avLst/>
          </a:prstGeom>
          <a:solidFill>
            <a:srgbClr val="008000">
              <a:alpha val="10196"/>
            </a:srgbClr>
          </a:solidFill>
          <a:ln w="19050">
            <a:solidFill>
              <a:srgbClr val="008000"/>
            </a:solidFill>
            <a:prstDash val="sysDot"/>
            <a:miter lim="800000"/>
            <a:headEnd/>
            <a:tailEnd/>
          </a:ln>
        </p:spPr>
        <p:txBody>
          <a:bodyPr wrap="none" anchor="ctr"/>
          <a:lstStyle/>
          <a:p>
            <a:endParaRPr lang="zh-CN" altLang="en-US">
              <a:ea typeface="宋体" pitchFamily="2" charset="-122"/>
            </a:endParaRPr>
          </a:p>
        </p:txBody>
      </p:sp>
      <p:sp>
        <p:nvSpPr>
          <p:cNvPr id="18445" name="Rectangle 20"/>
          <p:cNvSpPr>
            <a:spLocks noChangeArrowheads="1"/>
          </p:cNvSpPr>
          <p:nvPr/>
        </p:nvSpPr>
        <p:spPr bwMode="auto">
          <a:xfrm>
            <a:off x="1905000" y="2971800"/>
            <a:ext cx="5029200" cy="396875"/>
          </a:xfrm>
          <a:prstGeom prst="rect">
            <a:avLst/>
          </a:prstGeom>
          <a:noFill/>
          <a:ln w="9525">
            <a:noFill/>
            <a:miter lim="800000"/>
            <a:headEnd/>
            <a:tailEnd/>
          </a:ln>
        </p:spPr>
        <p:txBody>
          <a:bodyPr>
            <a:spAutoFit/>
          </a:bodyPr>
          <a:lstStyle/>
          <a:p>
            <a:r>
              <a:rPr lang="en-US" altLang="zh-CN" sz="2000" b="1">
                <a:solidFill>
                  <a:srgbClr val="6600CC"/>
                </a:solidFill>
                <a:latin typeface="Times New Roman" pitchFamily="18" charset="0"/>
                <a:ea typeface="宋体" pitchFamily="2" charset="-122"/>
              </a:rPr>
              <a:t>element-level probabilistic set database, </a:t>
            </a:r>
            <a:r>
              <a:rPr lang="en-US" altLang="zh-CN" sz="2000" b="1" i="1">
                <a:solidFill>
                  <a:srgbClr val="6600CC"/>
                </a:solidFill>
                <a:latin typeface="Times New Roman" pitchFamily="18" charset="0"/>
                <a:ea typeface="宋体" pitchFamily="2" charset="-122"/>
              </a:rPr>
              <a:t>R</a:t>
            </a:r>
            <a:r>
              <a:rPr lang="en-US" altLang="zh-CN" sz="2000" b="1" i="1" baseline="30000">
                <a:solidFill>
                  <a:srgbClr val="6600CC"/>
                </a:solidFill>
                <a:latin typeface="Times New Roman" pitchFamily="18" charset="0"/>
                <a:ea typeface="宋体" pitchFamily="2" charset="-122"/>
              </a:rPr>
              <a:t>P</a:t>
            </a:r>
            <a:endParaRPr lang="en-US" altLang="zh-CN" sz="2000" b="1">
              <a:solidFill>
                <a:srgbClr val="6600CC"/>
              </a:solidFill>
              <a:latin typeface="Times New Roman" pitchFamily="18" charset="0"/>
              <a:ea typeface="宋体" pitchFamily="2" charset="-122"/>
            </a:endParaRPr>
          </a:p>
        </p:txBody>
      </p:sp>
      <p:pic>
        <p:nvPicPr>
          <p:cNvPr id="28693" name="Picture 21"/>
          <p:cNvPicPr>
            <a:picLocks noChangeAspect="1" noChangeArrowheads="1"/>
          </p:cNvPicPr>
          <p:nvPr/>
        </p:nvPicPr>
        <p:blipFill>
          <a:blip r:embed="rId3" cstate="print"/>
          <a:srcRect/>
          <a:stretch>
            <a:fillRect/>
          </a:stretch>
        </p:blipFill>
        <p:spPr bwMode="auto">
          <a:xfrm>
            <a:off x="838200" y="3352800"/>
            <a:ext cx="7162800" cy="2435225"/>
          </a:xfrm>
          <a:prstGeom prst="rect">
            <a:avLst/>
          </a:prstGeom>
          <a:noFill/>
          <a:ln w="9525">
            <a:noFill/>
            <a:miter lim="800000"/>
            <a:headEnd/>
            <a:tailEnd/>
          </a:ln>
        </p:spPr>
      </p:pic>
      <p:sp>
        <p:nvSpPr>
          <p:cNvPr id="28694" name="Rectangle 22"/>
          <p:cNvSpPr>
            <a:spLocks noChangeArrowheads="1"/>
          </p:cNvSpPr>
          <p:nvPr/>
        </p:nvSpPr>
        <p:spPr bwMode="auto">
          <a:xfrm>
            <a:off x="914400" y="3733800"/>
            <a:ext cx="3441700" cy="292100"/>
          </a:xfrm>
          <a:prstGeom prst="rect">
            <a:avLst/>
          </a:prstGeom>
          <a:solidFill>
            <a:srgbClr val="FF9900">
              <a:alpha val="14902"/>
            </a:srgbClr>
          </a:solidFill>
          <a:ln w="9525">
            <a:noFill/>
            <a:miter lim="800000"/>
            <a:headEnd/>
            <a:tailEnd/>
          </a:ln>
        </p:spPr>
        <p:txBody>
          <a:bodyPr wrap="none" anchor="ctr"/>
          <a:lstStyle/>
          <a:p>
            <a:endParaRPr lang="zh-CN" altLang="en-US">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P spid="28686" grpId="0" animBg="1"/>
      <p:bldP spid="28687" grpId="0" animBg="1"/>
      <p:bldP spid="28688" grpId="0" animBg="1"/>
      <p:bldP spid="28689" grpId="0" animBg="1"/>
      <p:bldP spid="28690" grpId="0" animBg="1"/>
      <p:bldP spid="28691" grpId="0" animBg="1"/>
      <p:bldP spid="286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7AFAD1A8-114C-4759-98A7-8B0A3BB4B9C3}" type="slidenum">
              <a:rPr lang="en-US" altLang="en-US"/>
              <a:pPr>
                <a:defRPr/>
              </a:pPr>
              <a:t>43</a:t>
            </a:fld>
            <a:endParaRPr lang="en-US" altLang="en-US"/>
          </a:p>
        </p:txBody>
      </p:sp>
      <p:sp>
        <p:nvSpPr>
          <p:cNvPr id="19460"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Problem Definition</a:t>
            </a:r>
          </a:p>
        </p:txBody>
      </p:sp>
      <p:sp>
        <p:nvSpPr>
          <p:cNvPr id="19461" name="Rectangle 3"/>
          <p:cNvSpPr>
            <a:spLocks noGrp="1" noChangeArrowheads="1"/>
          </p:cNvSpPr>
          <p:nvPr>
            <p:ph type="body" idx="1"/>
          </p:nvPr>
        </p:nvSpPr>
        <p:spPr/>
        <p:txBody>
          <a:bodyPr/>
          <a:lstStyle/>
          <a:p>
            <a:pPr algn="just" eaLnBrk="1" hangingPunct="1"/>
            <a:r>
              <a:rPr lang="en-US" altLang="zh-CN" sz="2600" dirty="0" smtClean="0">
                <a:latin typeface="Times New Roman" pitchFamily="18" charset="0"/>
                <a:ea typeface="宋体" pitchFamily="2" charset="-122"/>
              </a:rPr>
              <a:t>Probabilistic Set Similarity Join, PS</a:t>
            </a:r>
            <a:r>
              <a:rPr lang="en-US" altLang="zh-CN" sz="2600" baseline="30000" dirty="0" smtClean="0">
                <a:latin typeface="Times New Roman" pitchFamily="18" charset="0"/>
                <a:ea typeface="宋体" pitchFamily="2" charset="-122"/>
              </a:rPr>
              <a:t>2</a:t>
            </a:r>
            <a:r>
              <a:rPr lang="en-US" altLang="zh-CN" sz="2600" dirty="0" smtClean="0">
                <a:latin typeface="Times New Roman" pitchFamily="18" charset="0"/>
                <a:ea typeface="宋体" pitchFamily="2" charset="-122"/>
              </a:rPr>
              <a:t>J</a:t>
            </a:r>
          </a:p>
          <a:p>
            <a:pPr lvl="1" algn="just" eaLnBrk="1" hangingPunct="1"/>
            <a:r>
              <a:rPr lang="en-US" altLang="zh-CN" sz="2200" dirty="0" smtClean="0">
                <a:latin typeface="Times New Roman" pitchFamily="18" charset="0"/>
                <a:ea typeface="宋体" pitchFamily="2" charset="-122"/>
              </a:rPr>
              <a:t>Given </a:t>
            </a:r>
          </a:p>
          <a:p>
            <a:pPr lvl="2" algn="just" eaLnBrk="1" hangingPunct="1"/>
            <a:r>
              <a:rPr lang="en-US" altLang="zh-CN" sz="2000" dirty="0" smtClean="0">
                <a:latin typeface="Times New Roman" pitchFamily="18" charset="0"/>
                <a:ea typeface="宋体" pitchFamily="2" charset="-122"/>
              </a:rPr>
              <a:t>two </a:t>
            </a:r>
            <a:r>
              <a:rPr lang="en-US" altLang="zh-CN" sz="2000" i="1" dirty="0" smtClean="0">
                <a:latin typeface="Times New Roman" pitchFamily="18" charset="0"/>
                <a:ea typeface="宋体" pitchFamily="2" charset="-122"/>
              </a:rPr>
              <a:t>probabilistic set databases</a:t>
            </a:r>
            <a:r>
              <a:rPr lang="en-US" altLang="zh-CN" sz="2000" dirty="0" smtClean="0">
                <a:latin typeface="Times New Roman" pitchFamily="18" charset="0"/>
                <a:ea typeface="宋体" pitchFamily="2" charset="-122"/>
              </a:rPr>
              <a:t> </a:t>
            </a:r>
            <a:r>
              <a:rPr lang="en-US" altLang="zh-CN" sz="2000" i="1" dirty="0" err="1" smtClean="0">
                <a:latin typeface="Times New Roman" pitchFamily="18" charset="0"/>
                <a:ea typeface="宋体" pitchFamily="2" charset="-122"/>
              </a:rPr>
              <a:t>R</a:t>
            </a:r>
            <a:r>
              <a:rPr lang="en-US" altLang="zh-CN" sz="2000" i="1" baseline="30000" dirty="0" err="1" smtClean="0">
                <a:latin typeface="Times New Roman" pitchFamily="18" charset="0"/>
                <a:ea typeface="宋体" pitchFamily="2" charset="-122"/>
              </a:rPr>
              <a:t>p</a:t>
            </a:r>
            <a:r>
              <a:rPr lang="en-US" altLang="zh-CN" sz="2000" i="1" dirty="0" smtClean="0">
                <a:latin typeface="Times New Roman" pitchFamily="18" charset="0"/>
                <a:ea typeface="宋体" pitchFamily="2" charset="-122"/>
              </a:rPr>
              <a:t> </a:t>
            </a:r>
            <a:r>
              <a:rPr lang="en-US" altLang="zh-CN" sz="2000" dirty="0" smtClean="0">
                <a:latin typeface="Times New Roman" pitchFamily="18" charset="0"/>
                <a:ea typeface="宋体" pitchFamily="2" charset="-122"/>
              </a:rPr>
              <a:t>and </a:t>
            </a:r>
            <a:r>
              <a:rPr lang="en-US" altLang="zh-CN" sz="2000" i="1" dirty="0" smtClean="0">
                <a:latin typeface="Times New Roman" pitchFamily="18" charset="0"/>
                <a:ea typeface="宋体" pitchFamily="2" charset="-122"/>
              </a:rPr>
              <a:t>S</a:t>
            </a:r>
            <a:r>
              <a:rPr lang="en-US" altLang="zh-CN" sz="2000" i="1" baseline="30000" dirty="0" smtClean="0">
                <a:latin typeface="Times New Roman" pitchFamily="18" charset="0"/>
                <a:ea typeface="宋体" pitchFamily="2" charset="-122"/>
              </a:rPr>
              <a:t>p</a:t>
            </a:r>
            <a:r>
              <a:rPr lang="en-US" altLang="zh-CN" sz="2000" dirty="0" smtClean="0">
                <a:latin typeface="Times New Roman" pitchFamily="18" charset="0"/>
                <a:ea typeface="宋体" pitchFamily="2" charset="-122"/>
              </a:rPr>
              <a:t> </a:t>
            </a:r>
          </a:p>
          <a:p>
            <a:pPr lvl="2" algn="just" eaLnBrk="1" hangingPunct="1"/>
            <a:r>
              <a:rPr lang="en-US" altLang="zh-CN" sz="2000" dirty="0" smtClean="0">
                <a:latin typeface="Times New Roman" pitchFamily="18" charset="0"/>
                <a:ea typeface="宋体" pitchFamily="2" charset="-122"/>
              </a:rPr>
              <a:t>a similarity threshold </a:t>
            </a:r>
            <a:r>
              <a:rPr lang="en-US" altLang="zh-CN" sz="2000" i="1" dirty="0" smtClean="0">
                <a:latin typeface="Symbol" pitchFamily="18" charset="2"/>
                <a:ea typeface="宋体" pitchFamily="2" charset="-122"/>
              </a:rPr>
              <a:t>g</a:t>
            </a:r>
            <a:r>
              <a:rPr lang="en-US" altLang="zh-CN" sz="2000" dirty="0" smtClean="0">
                <a:latin typeface="Times New Roman" pitchFamily="18" charset="0"/>
                <a:ea typeface="宋体" pitchFamily="2" charset="-122"/>
              </a:rPr>
              <a:t>, and </a:t>
            </a:r>
          </a:p>
          <a:p>
            <a:pPr lvl="2" algn="just" eaLnBrk="1" hangingPunct="1"/>
            <a:r>
              <a:rPr lang="en-US" altLang="zh-CN" sz="2000" dirty="0" smtClean="0">
                <a:latin typeface="Times New Roman" pitchFamily="18" charset="0"/>
                <a:ea typeface="宋体" pitchFamily="2" charset="-122"/>
              </a:rPr>
              <a:t>a probabilistic threshold </a:t>
            </a:r>
            <a:r>
              <a:rPr lang="en-US" altLang="zh-CN" sz="2000" i="1" dirty="0" smtClean="0">
                <a:latin typeface="Symbol" pitchFamily="18" charset="2"/>
                <a:ea typeface="宋体" pitchFamily="2" charset="-122"/>
              </a:rPr>
              <a:t>a</a:t>
            </a:r>
            <a:endParaRPr lang="en-US" altLang="zh-CN" sz="2000" dirty="0" smtClean="0">
              <a:latin typeface="Times New Roman" pitchFamily="18" charset="0"/>
              <a:ea typeface="宋体" pitchFamily="2" charset="-122"/>
            </a:endParaRPr>
          </a:p>
          <a:p>
            <a:pPr lvl="1" algn="just" eaLnBrk="1" hangingPunct="1"/>
            <a:r>
              <a:rPr lang="en-US" altLang="zh-CN" sz="2400" dirty="0" smtClean="0">
                <a:latin typeface="Times New Roman" pitchFamily="18" charset="0"/>
                <a:ea typeface="宋体" pitchFamily="2" charset="-122"/>
              </a:rPr>
              <a:t>a </a:t>
            </a:r>
            <a:r>
              <a:rPr lang="en-US" altLang="zh-CN" sz="2200" dirty="0" smtClean="0">
                <a:latin typeface="Times New Roman" pitchFamily="18" charset="0"/>
                <a:ea typeface="宋体" pitchFamily="2" charset="-122"/>
              </a:rPr>
              <a:t>PS</a:t>
            </a:r>
            <a:r>
              <a:rPr lang="en-US" altLang="zh-CN" sz="2200" baseline="30000" dirty="0" smtClean="0">
                <a:latin typeface="Times New Roman" pitchFamily="18" charset="0"/>
                <a:ea typeface="宋体" pitchFamily="2" charset="-122"/>
              </a:rPr>
              <a:t>2</a:t>
            </a:r>
            <a:r>
              <a:rPr lang="en-US" altLang="zh-CN" sz="2200" dirty="0" smtClean="0">
                <a:latin typeface="Times New Roman" pitchFamily="18" charset="0"/>
                <a:ea typeface="宋体" pitchFamily="2" charset="-122"/>
              </a:rPr>
              <a:t>J</a:t>
            </a:r>
            <a:r>
              <a:rPr lang="en-US" altLang="zh-CN" sz="2200" i="1" dirty="0" smtClean="0">
                <a:latin typeface="Times New Roman" pitchFamily="18" charset="0"/>
                <a:ea typeface="宋体" pitchFamily="2" charset="-122"/>
              </a:rPr>
              <a:t> </a:t>
            </a:r>
            <a:r>
              <a:rPr lang="en-US" altLang="zh-CN" sz="2200" dirty="0" smtClean="0">
                <a:latin typeface="Times New Roman" pitchFamily="18" charset="0"/>
                <a:ea typeface="宋体" pitchFamily="2" charset="-122"/>
              </a:rPr>
              <a:t>operator</a:t>
            </a:r>
            <a:r>
              <a:rPr lang="en-US" altLang="zh-CN" sz="2200" i="1" dirty="0" smtClean="0">
                <a:latin typeface="Times New Roman" pitchFamily="18" charset="0"/>
                <a:ea typeface="宋体" pitchFamily="2" charset="-122"/>
              </a:rPr>
              <a:t> </a:t>
            </a:r>
            <a:r>
              <a:rPr lang="en-US" altLang="zh-CN" sz="2200" dirty="0" smtClean="0">
                <a:latin typeface="Times New Roman" pitchFamily="18" charset="0"/>
                <a:ea typeface="宋体" pitchFamily="2" charset="-122"/>
              </a:rPr>
              <a:t>obtains all pairs (</a:t>
            </a:r>
            <a:r>
              <a:rPr lang="en-US" altLang="zh-CN" sz="2200" i="1" dirty="0" err="1" smtClean="0">
                <a:latin typeface="Times New Roman" pitchFamily="18" charset="0"/>
                <a:ea typeface="宋体" pitchFamily="2" charset="-122"/>
              </a:rPr>
              <a:t>r</a:t>
            </a:r>
            <a:r>
              <a:rPr lang="en-US" altLang="zh-CN" sz="2200" i="1" baseline="-25000" dirty="0" err="1" smtClean="0">
                <a:latin typeface="Times New Roman" pitchFamily="18" charset="0"/>
                <a:ea typeface="宋体" pitchFamily="2" charset="-122"/>
              </a:rPr>
              <a:t>i</a:t>
            </a:r>
            <a:r>
              <a:rPr lang="en-US" altLang="zh-CN" sz="2200" dirty="0" smtClean="0">
                <a:latin typeface="Times New Roman" pitchFamily="18" charset="0"/>
                <a:ea typeface="宋体" pitchFamily="2" charset="-122"/>
              </a:rPr>
              <a:t>, </a:t>
            </a:r>
            <a:r>
              <a:rPr lang="en-US" altLang="zh-CN" sz="2200" i="1" dirty="0" err="1" smtClean="0">
                <a:latin typeface="Times New Roman" pitchFamily="18" charset="0"/>
                <a:ea typeface="宋体" pitchFamily="2" charset="-122"/>
              </a:rPr>
              <a:t>s</a:t>
            </a:r>
            <a:r>
              <a:rPr lang="en-US" altLang="zh-CN" sz="2200" i="1" baseline="-25000" dirty="0" err="1" smtClean="0">
                <a:latin typeface="Times New Roman" pitchFamily="18" charset="0"/>
                <a:ea typeface="宋体" pitchFamily="2" charset="-122"/>
              </a:rPr>
              <a:t>j</a:t>
            </a:r>
            <a:r>
              <a:rPr lang="en-US" altLang="zh-CN" sz="2200" dirty="0" smtClean="0">
                <a:latin typeface="Times New Roman" pitchFamily="18" charset="0"/>
                <a:ea typeface="宋体" pitchFamily="2" charset="-122"/>
              </a:rPr>
              <a:t>) from </a:t>
            </a:r>
            <a:r>
              <a:rPr lang="en-US" altLang="zh-CN" sz="2200" i="1" dirty="0" err="1" smtClean="0">
                <a:latin typeface="Times New Roman" pitchFamily="18" charset="0"/>
                <a:ea typeface="宋体" pitchFamily="2" charset="-122"/>
              </a:rPr>
              <a:t>R</a:t>
            </a:r>
            <a:r>
              <a:rPr lang="en-US" altLang="zh-CN" sz="2200" i="1" baseline="30000" dirty="0" err="1" smtClean="0">
                <a:latin typeface="Times New Roman" pitchFamily="18" charset="0"/>
                <a:ea typeface="宋体" pitchFamily="2" charset="-122"/>
              </a:rPr>
              <a:t>p</a:t>
            </a:r>
            <a:r>
              <a:rPr lang="en-US" altLang="zh-CN" sz="2200" dirty="0" smtClean="0">
                <a:latin typeface="Times New Roman" pitchFamily="18" charset="0"/>
                <a:ea typeface="宋体" pitchFamily="2" charset="-122"/>
              </a:rPr>
              <a:t> and </a:t>
            </a:r>
            <a:r>
              <a:rPr lang="en-US" altLang="zh-CN" sz="2200" i="1" dirty="0" smtClean="0">
                <a:latin typeface="Times New Roman" pitchFamily="18" charset="0"/>
                <a:ea typeface="宋体" pitchFamily="2" charset="-122"/>
              </a:rPr>
              <a:t>S</a:t>
            </a:r>
            <a:r>
              <a:rPr lang="en-US" altLang="zh-CN" sz="2200" i="1" baseline="30000" dirty="0" smtClean="0">
                <a:latin typeface="Times New Roman" pitchFamily="18" charset="0"/>
                <a:ea typeface="宋体" pitchFamily="2" charset="-122"/>
              </a:rPr>
              <a:t>p</a:t>
            </a:r>
            <a:r>
              <a:rPr lang="en-US" altLang="zh-CN" sz="2200" dirty="0" smtClean="0">
                <a:latin typeface="Times New Roman" pitchFamily="18" charset="0"/>
                <a:ea typeface="宋体" pitchFamily="2" charset="-122"/>
              </a:rPr>
              <a:t> such that </a:t>
            </a:r>
            <a:r>
              <a:rPr lang="en-US" altLang="zh-CN" sz="2200" i="1" dirty="0" smtClean="0">
                <a:latin typeface="Times New Roman" pitchFamily="18" charset="0"/>
                <a:ea typeface="宋体" pitchFamily="2" charset="-122"/>
              </a:rPr>
              <a:t>Pr</a:t>
            </a:r>
            <a:r>
              <a:rPr lang="en-US" altLang="zh-CN" sz="2200" dirty="0" smtClean="0">
                <a:latin typeface="Times New Roman" pitchFamily="18" charset="0"/>
                <a:ea typeface="宋体" pitchFamily="2" charset="-122"/>
              </a:rPr>
              <a:t>{</a:t>
            </a:r>
            <a:r>
              <a:rPr lang="en-US" altLang="zh-CN" sz="2200" i="1" dirty="0" err="1" smtClean="0">
                <a:latin typeface="Times New Roman" pitchFamily="18" charset="0"/>
                <a:ea typeface="宋体" pitchFamily="2" charset="-122"/>
              </a:rPr>
              <a:t>sim</a:t>
            </a:r>
            <a:r>
              <a:rPr lang="en-US" altLang="zh-CN" sz="2200" dirty="0" smtClean="0">
                <a:latin typeface="Times New Roman" pitchFamily="18" charset="0"/>
                <a:ea typeface="宋体" pitchFamily="2" charset="-122"/>
              </a:rPr>
              <a:t>(</a:t>
            </a:r>
            <a:r>
              <a:rPr lang="en-US" altLang="zh-CN" sz="2200" i="1" dirty="0" err="1" smtClean="0">
                <a:latin typeface="Times New Roman" pitchFamily="18" charset="0"/>
                <a:ea typeface="宋体" pitchFamily="2" charset="-122"/>
              </a:rPr>
              <a:t>r</a:t>
            </a:r>
            <a:r>
              <a:rPr lang="en-US" altLang="zh-CN" sz="2200" i="1" baseline="-25000" dirty="0" err="1" smtClean="0">
                <a:latin typeface="Times New Roman" pitchFamily="18" charset="0"/>
                <a:ea typeface="宋体" pitchFamily="2" charset="-122"/>
              </a:rPr>
              <a:t>i</a:t>
            </a:r>
            <a:r>
              <a:rPr lang="en-US" altLang="zh-CN" sz="2200" dirty="0" smtClean="0">
                <a:latin typeface="Times New Roman" pitchFamily="18" charset="0"/>
                <a:ea typeface="宋体" pitchFamily="2" charset="-122"/>
              </a:rPr>
              <a:t>, </a:t>
            </a:r>
            <a:r>
              <a:rPr lang="en-US" altLang="zh-CN" sz="2200" i="1" dirty="0" err="1" smtClean="0">
                <a:latin typeface="Times New Roman" pitchFamily="18" charset="0"/>
                <a:ea typeface="宋体" pitchFamily="2" charset="-122"/>
              </a:rPr>
              <a:t>s</a:t>
            </a:r>
            <a:r>
              <a:rPr lang="en-US" altLang="zh-CN" sz="2200" i="1" baseline="-25000" dirty="0" err="1" smtClean="0">
                <a:latin typeface="Times New Roman" pitchFamily="18" charset="0"/>
                <a:ea typeface="宋体" pitchFamily="2" charset="-122"/>
              </a:rPr>
              <a:t>j</a:t>
            </a:r>
            <a:r>
              <a:rPr lang="en-US" altLang="zh-CN" sz="2200" dirty="0" smtClean="0">
                <a:latin typeface="Times New Roman" pitchFamily="18" charset="0"/>
                <a:ea typeface="宋体" pitchFamily="2" charset="-122"/>
              </a:rPr>
              <a:t>) </a:t>
            </a:r>
            <a:r>
              <a:rPr lang="en-US" altLang="zh-CN" sz="2200" dirty="0" smtClean="0">
                <a:latin typeface="Times New Roman" pitchFamily="18" charset="0"/>
                <a:ea typeface="宋体" pitchFamily="2" charset="-122"/>
                <a:sym typeface="Symbol" pitchFamily="18" charset="2"/>
              </a:rPr>
              <a:t></a:t>
            </a:r>
            <a:r>
              <a:rPr lang="en-US" altLang="zh-CN" sz="2200" dirty="0" smtClean="0">
                <a:latin typeface="Times New Roman" pitchFamily="18" charset="0"/>
                <a:ea typeface="宋体" pitchFamily="2" charset="-122"/>
              </a:rPr>
              <a:t> </a:t>
            </a:r>
            <a:r>
              <a:rPr lang="en-US" altLang="zh-CN" sz="2200" i="1" dirty="0" smtClean="0">
                <a:latin typeface="Symbol" pitchFamily="18" charset="2"/>
                <a:ea typeface="宋体" pitchFamily="2" charset="-122"/>
              </a:rPr>
              <a:t>g</a:t>
            </a:r>
            <a:r>
              <a:rPr lang="en-US" altLang="zh-CN" sz="2200" dirty="0" smtClean="0">
                <a:latin typeface="Times New Roman" pitchFamily="18" charset="0"/>
                <a:ea typeface="宋体" pitchFamily="2" charset="-122"/>
              </a:rPr>
              <a:t>} </a:t>
            </a:r>
            <a:r>
              <a:rPr lang="en-US" altLang="zh-CN" sz="2200" dirty="0" smtClean="0">
                <a:latin typeface="Times New Roman" pitchFamily="18" charset="0"/>
                <a:ea typeface="宋体" pitchFamily="2" charset="-122"/>
                <a:sym typeface="Symbol" pitchFamily="18" charset="2"/>
              </a:rPr>
              <a:t></a:t>
            </a:r>
            <a:r>
              <a:rPr lang="en-US" altLang="zh-CN" sz="2200" dirty="0" smtClean="0">
                <a:latin typeface="Times New Roman" pitchFamily="18" charset="0"/>
                <a:ea typeface="宋体" pitchFamily="2" charset="-122"/>
              </a:rPr>
              <a:t> </a:t>
            </a:r>
            <a:r>
              <a:rPr lang="en-US" altLang="zh-CN" sz="2200" i="1" dirty="0" smtClean="0">
                <a:latin typeface="Symbol" pitchFamily="18" charset="2"/>
                <a:ea typeface="宋体" pitchFamily="2" charset="-122"/>
              </a:rPr>
              <a:t>a</a:t>
            </a:r>
            <a:r>
              <a:rPr lang="en-US" altLang="zh-CN" sz="2200" dirty="0" smtClean="0">
                <a:latin typeface="Times New Roman" pitchFamily="18" charset="0"/>
                <a:ea typeface="宋体" pitchFamily="2" charset="-122"/>
              </a:rPr>
              <a:t>, where </a:t>
            </a:r>
            <a:r>
              <a:rPr lang="en-US" altLang="zh-CN" sz="2200" i="1" dirty="0" err="1" smtClean="0">
                <a:latin typeface="Times New Roman" pitchFamily="18" charset="0"/>
                <a:ea typeface="宋体" pitchFamily="2" charset="-122"/>
              </a:rPr>
              <a:t>sim</a:t>
            </a:r>
            <a:r>
              <a:rPr lang="en-US" altLang="zh-CN" sz="2200" dirty="0" smtClean="0">
                <a:latin typeface="Times New Roman" pitchFamily="18" charset="0"/>
                <a:ea typeface="宋体" pitchFamily="2" charset="-122"/>
              </a:rPr>
              <a:t>(., .) is a set similarity measure, </a:t>
            </a:r>
            <a:r>
              <a:rPr lang="en-US" altLang="zh-CN" sz="2200" i="1" dirty="0" err="1" smtClean="0">
                <a:latin typeface="Times New Roman" pitchFamily="18" charset="0"/>
                <a:ea typeface="宋体" pitchFamily="2" charset="-122"/>
              </a:rPr>
              <a:t>Jaccard</a:t>
            </a:r>
            <a:r>
              <a:rPr lang="en-US" altLang="zh-CN" sz="2200" i="1" dirty="0" smtClean="0">
                <a:latin typeface="Times New Roman" pitchFamily="18" charset="0"/>
                <a:ea typeface="宋体" pitchFamily="2" charset="-122"/>
              </a:rPr>
              <a:t> similarity</a:t>
            </a:r>
            <a:endParaRPr lang="en-US" altLang="zh-CN" sz="2200" dirty="0" smtClean="0">
              <a:latin typeface="Times New Roman" pitchFamily="18" charset="0"/>
              <a:ea typeface="宋体" pitchFamily="2" charset="-122"/>
            </a:endParaRPr>
          </a:p>
        </p:txBody>
      </p:sp>
      <p:sp>
        <p:nvSpPr>
          <p:cNvPr id="21508" name="AutoShape 4"/>
          <p:cNvSpPr>
            <a:spLocks noChangeArrowheads="1"/>
          </p:cNvSpPr>
          <p:nvPr/>
        </p:nvSpPr>
        <p:spPr bwMode="auto">
          <a:xfrm>
            <a:off x="4953000" y="533400"/>
            <a:ext cx="522288" cy="508000"/>
          </a:xfrm>
          <a:prstGeom prst="flowChartMagneticDisk">
            <a:avLst/>
          </a:prstGeom>
          <a:gradFill rotWithShape="1">
            <a:gsLst>
              <a:gs pos="0">
                <a:srgbClr val="3333FF"/>
              </a:gs>
              <a:gs pos="50000">
                <a:srgbClr val="99CCFF"/>
              </a:gs>
              <a:gs pos="100000">
                <a:srgbClr val="3333FF"/>
              </a:gs>
            </a:gsLst>
            <a:lin ang="0" scaled="1"/>
          </a:gradFill>
          <a:ln w="9525">
            <a:solidFill>
              <a:srgbClr val="0000FF"/>
            </a:solidFill>
            <a:round/>
            <a:headEnd/>
            <a:tailEnd/>
          </a:ln>
        </p:spPr>
        <p:txBody>
          <a:bodyPr wrap="none" anchor="ctr"/>
          <a:lstStyle/>
          <a:p>
            <a:endParaRPr lang="zh-CN" altLang="en-US">
              <a:ea typeface="宋体" pitchFamily="2" charset="-122"/>
            </a:endParaRPr>
          </a:p>
        </p:txBody>
      </p:sp>
      <p:sp>
        <p:nvSpPr>
          <p:cNvPr id="21509" name="AutoShape 5"/>
          <p:cNvSpPr>
            <a:spLocks noChangeArrowheads="1"/>
          </p:cNvSpPr>
          <p:nvPr/>
        </p:nvSpPr>
        <p:spPr bwMode="auto">
          <a:xfrm>
            <a:off x="6248400" y="533400"/>
            <a:ext cx="522288" cy="508000"/>
          </a:xfrm>
          <a:prstGeom prst="flowChartMagneticDisk">
            <a:avLst/>
          </a:prstGeom>
          <a:gradFill rotWithShape="1">
            <a:gsLst>
              <a:gs pos="0">
                <a:srgbClr val="008080"/>
              </a:gs>
              <a:gs pos="50000">
                <a:srgbClr val="AFFFAF"/>
              </a:gs>
              <a:gs pos="100000">
                <a:srgbClr val="008080"/>
              </a:gs>
            </a:gsLst>
            <a:lin ang="0" scaled="1"/>
          </a:gradFill>
          <a:ln w="9525">
            <a:solidFill>
              <a:srgbClr val="008000"/>
            </a:solidFill>
            <a:round/>
            <a:headEnd/>
            <a:tailEnd/>
          </a:ln>
        </p:spPr>
        <p:txBody>
          <a:bodyPr wrap="none" anchor="ctr"/>
          <a:lstStyle/>
          <a:p>
            <a:endParaRPr lang="zh-CN" altLang="en-US">
              <a:ea typeface="宋体" pitchFamily="2" charset="-122"/>
            </a:endParaRPr>
          </a:p>
        </p:txBody>
      </p:sp>
      <p:sp>
        <p:nvSpPr>
          <p:cNvPr id="21510" name="Rectangle 6"/>
          <p:cNvSpPr>
            <a:spLocks noChangeArrowheads="1"/>
          </p:cNvSpPr>
          <p:nvPr/>
        </p:nvSpPr>
        <p:spPr bwMode="auto">
          <a:xfrm>
            <a:off x="4953000" y="1143000"/>
            <a:ext cx="436563" cy="396875"/>
          </a:xfrm>
          <a:prstGeom prst="rect">
            <a:avLst/>
          </a:prstGeom>
          <a:noFill/>
          <a:ln w="9525">
            <a:noFill/>
            <a:miter lim="800000"/>
            <a:headEnd/>
            <a:tailEnd/>
          </a:ln>
        </p:spPr>
        <p:txBody>
          <a:bodyPr wrap="none">
            <a:spAutoFit/>
          </a:bodyPr>
          <a:lstStyle/>
          <a:p>
            <a:r>
              <a:rPr lang="en-US" altLang="zh-CN" sz="2000" b="1" i="1">
                <a:solidFill>
                  <a:srgbClr val="3333FF"/>
                </a:solidFill>
                <a:latin typeface="Times New Roman" pitchFamily="18" charset="0"/>
                <a:ea typeface="宋体" pitchFamily="2" charset="-122"/>
              </a:rPr>
              <a:t>R</a:t>
            </a:r>
            <a:r>
              <a:rPr lang="en-US" altLang="zh-CN" sz="2000" b="1" i="1" baseline="30000">
                <a:solidFill>
                  <a:srgbClr val="3333FF"/>
                </a:solidFill>
                <a:latin typeface="Times New Roman" pitchFamily="18" charset="0"/>
                <a:ea typeface="宋体" pitchFamily="2" charset="-122"/>
              </a:rPr>
              <a:t>p</a:t>
            </a:r>
          </a:p>
        </p:txBody>
      </p:sp>
      <p:sp>
        <p:nvSpPr>
          <p:cNvPr id="21511" name="Rectangle 7"/>
          <p:cNvSpPr>
            <a:spLocks noChangeArrowheads="1"/>
          </p:cNvSpPr>
          <p:nvPr/>
        </p:nvSpPr>
        <p:spPr bwMode="auto">
          <a:xfrm>
            <a:off x="6324600" y="1143000"/>
            <a:ext cx="533400" cy="396875"/>
          </a:xfrm>
          <a:prstGeom prst="rect">
            <a:avLst/>
          </a:prstGeom>
          <a:noFill/>
          <a:ln w="9525">
            <a:noFill/>
            <a:miter lim="800000"/>
            <a:headEnd/>
            <a:tailEnd/>
          </a:ln>
        </p:spPr>
        <p:txBody>
          <a:bodyPr>
            <a:spAutoFit/>
          </a:bodyPr>
          <a:lstStyle/>
          <a:p>
            <a:r>
              <a:rPr lang="en-US" altLang="zh-CN" sz="2000" b="1" i="1">
                <a:solidFill>
                  <a:srgbClr val="009900"/>
                </a:solidFill>
                <a:latin typeface="Times New Roman" pitchFamily="18" charset="0"/>
                <a:ea typeface="宋体" pitchFamily="2" charset="-122"/>
              </a:rPr>
              <a:t>S</a:t>
            </a:r>
            <a:r>
              <a:rPr lang="en-US" altLang="zh-CN" sz="2000" b="1" i="1" baseline="30000">
                <a:solidFill>
                  <a:srgbClr val="009900"/>
                </a:solidFill>
                <a:latin typeface="Times New Roman" pitchFamily="18" charset="0"/>
                <a:ea typeface="宋体" pitchFamily="2" charset="-122"/>
              </a:rPr>
              <a:t>p</a:t>
            </a:r>
          </a:p>
        </p:txBody>
      </p:sp>
      <p:grpSp>
        <p:nvGrpSpPr>
          <p:cNvPr id="2" name="Group 12"/>
          <p:cNvGrpSpPr>
            <a:grpSpLocks/>
          </p:cNvGrpSpPr>
          <p:nvPr/>
        </p:nvGrpSpPr>
        <p:grpSpPr bwMode="auto">
          <a:xfrm>
            <a:off x="5715000" y="711200"/>
            <a:ext cx="304800" cy="203200"/>
            <a:chOff x="1392" y="3168"/>
            <a:chExt cx="336" cy="192"/>
          </a:xfrm>
        </p:grpSpPr>
        <p:sp>
          <p:nvSpPr>
            <p:cNvPr id="19476" name="Line 8"/>
            <p:cNvSpPr>
              <a:spLocks noChangeShapeType="1"/>
            </p:cNvSpPr>
            <p:nvPr/>
          </p:nvSpPr>
          <p:spPr bwMode="auto">
            <a:xfrm>
              <a:off x="1392" y="3168"/>
              <a:ext cx="336" cy="192"/>
            </a:xfrm>
            <a:prstGeom prst="line">
              <a:avLst/>
            </a:prstGeom>
            <a:noFill/>
            <a:ln w="19050">
              <a:solidFill>
                <a:srgbClr val="FF00FF"/>
              </a:solidFill>
              <a:round/>
              <a:headEnd/>
              <a:tailEnd/>
            </a:ln>
          </p:spPr>
          <p:txBody>
            <a:bodyPr/>
            <a:lstStyle/>
            <a:p>
              <a:endParaRPr lang="en-US"/>
            </a:p>
          </p:txBody>
        </p:sp>
        <p:sp>
          <p:nvSpPr>
            <p:cNvPr id="19477" name="Line 9"/>
            <p:cNvSpPr>
              <a:spLocks noChangeShapeType="1"/>
            </p:cNvSpPr>
            <p:nvPr/>
          </p:nvSpPr>
          <p:spPr bwMode="auto">
            <a:xfrm flipV="1">
              <a:off x="1392" y="3168"/>
              <a:ext cx="336" cy="192"/>
            </a:xfrm>
            <a:prstGeom prst="line">
              <a:avLst/>
            </a:prstGeom>
            <a:noFill/>
            <a:ln w="19050">
              <a:solidFill>
                <a:srgbClr val="FF00FF"/>
              </a:solidFill>
              <a:round/>
              <a:headEnd/>
              <a:tailEnd/>
            </a:ln>
          </p:spPr>
          <p:txBody>
            <a:bodyPr/>
            <a:lstStyle/>
            <a:p>
              <a:endParaRPr lang="en-US"/>
            </a:p>
          </p:txBody>
        </p:sp>
        <p:sp>
          <p:nvSpPr>
            <p:cNvPr id="19478" name="Line 10"/>
            <p:cNvSpPr>
              <a:spLocks noChangeShapeType="1"/>
            </p:cNvSpPr>
            <p:nvPr/>
          </p:nvSpPr>
          <p:spPr bwMode="auto">
            <a:xfrm flipV="1">
              <a:off x="1392" y="3168"/>
              <a:ext cx="0" cy="192"/>
            </a:xfrm>
            <a:prstGeom prst="line">
              <a:avLst/>
            </a:prstGeom>
            <a:noFill/>
            <a:ln w="19050">
              <a:solidFill>
                <a:srgbClr val="FF00FF"/>
              </a:solidFill>
              <a:round/>
              <a:headEnd/>
              <a:tailEnd/>
            </a:ln>
          </p:spPr>
          <p:txBody>
            <a:bodyPr/>
            <a:lstStyle/>
            <a:p>
              <a:endParaRPr lang="en-US"/>
            </a:p>
          </p:txBody>
        </p:sp>
        <p:sp>
          <p:nvSpPr>
            <p:cNvPr id="19479" name="Line 11"/>
            <p:cNvSpPr>
              <a:spLocks noChangeShapeType="1"/>
            </p:cNvSpPr>
            <p:nvPr/>
          </p:nvSpPr>
          <p:spPr bwMode="auto">
            <a:xfrm flipV="1">
              <a:off x="1728" y="3168"/>
              <a:ext cx="0" cy="192"/>
            </a:xfrm>
            <a:prstGeom prst="line">
              <a:avLst/>
            </a:prstGeom>
            <a:noFill/>
            <a:ln w="19050">
              <a:solidFill>
                <a:srgbClr val="FF00FF"/>
              </a:solidFill>
              <a:round/>
              <a:headEnd/>
              <a:tailEnd/>
            </a:ln>
          </p:spPr>
          <p:txBody>
            <a:bodyPr/>
            <a:lstStyle/>
            <a:p>
              <a:endParaRPr lang="en-US"/>
            </a:p>
          </p:txBody>
        </p:sp>
      </p:grpSp>
      <p:sp>
        <p:nvSpPr>
          <p:cNvPr id="21517" name="AutoShape 13"/>
          <p:cNvSpPr>
            <a:spLocks noChangeArrowheads="1"/>
          </p:cNvSpPr>
          <p:nvPr/>
        </p:nvSpPr>
        <p:spPr bwMode="auto">
          <a:xfrm>
            <a:off x="7010400" y="609600"/>
            <a:ext cx="304800" cy="254000"/>
          </a:xfrm>
          <a:prstGeom prst="rightArrow">
            <a:avLst>
              <a:gd name="adj1" fmla="val 50000"/>
              <a:gd name="adj2" fmla="val 30000"/>
            </a:avLst>
          </a:prstGeom>
          <a:gradFill rotWithShape="1">
            <a:gsLst>
              <a:gs pos="0">
                <a:srgbClr val="33CCCC"/>
              </a:gs>
              <a:gs pos="100000">
                <a:srgbClr val="FF00FF"/>
              </a:gs>
            </a:gsLst>
            <a:lin ang="0" scaled="1"/>
          </a:gradFill>
          <a:ln w="9525">
            <a:solidFill>
              <a:srgbClr val="FF00FF"/>
            </a:solidFill>
            <a:miter lim="800000"/>
            <a:headEnd/>
            <a:tailEnd/>
          </a:ln>
        </p:spPr>
        <p:txBody>
          <a:bodyPr wrap="none" anchor="ctr"/>
          <a:lstStyle/>
          <a:p>
            <a:endParaRPr lang="zh-CN" altLang="en-US">
              <a:ea typeface="宋体" pitchFamily="2" charset="-122"/>
            </a:endParaRPr>
          </a:p>
        </p:txBody>
      </p:sp>
      <p:sp>
        <p:nvSpPr>
          <p:cNvPr id="21518" name="Rectangle 14"/>
          <p:cNvSpPr>
            <a:spLocks noChangeArrowheads="1"/>
          </p:cNvSpPr>
          <p:nvPr/>
        </p:nvSpPr>
        <p:spPr bwMode="auto">
          <a:xfrm>
            <a:off x="7467600" y="381000"/>
            <a:ext cx="1143000" cy="863600"/>
          </a:xfrm>
          <a:prstGeom prst="rect">
            <a:avLst/>
          </a:prstGeom>
          <a:solidFill>
            <a:srgbClr val="FF00FF">
              <a:alpha val="3922"/>
            </a:srgbClr>
          </a:solidFill>
          <a:ln w="28575">
            <a:solidFill>
              <a:srgbClr val="FF00FF"/>
            </a:solidFill>
            <a:miter lim="800000"/>
            <a:headEnd/>
            <a:tailEnd/>
          </a:ln>
        </p:spPr>
        <p:txBody>
          <a:bodyPr anchor="ctr"/>
          <a:lstStyle/>
          <a:p>
            <a:pPr algn="ctr"/>
            <a:r>
              <a:rPr lang="en-US" altLang="zh-CN" sz="2200" b="1">
                <a:solidFill>
                  <a:srgbClr val="FF00FF"/>
                </a:solidFill>
                <a:latin typeface="Times New Roman" pitchFamily="18" charset="0"/>
                <a:ea typeface="宋体" pitchFamily="2" charset="-122"/>
              </a:rPr>
              <a:t>PS</a:t>
            </a:r>
            <a:r>
              <a:rPr lang="en-US" altLang="zh-CN" sz="2200" b="1" baseline="30000">
                <a:solidFill>
                  <a:srgbClr val="FF00FF"/>
                </a:solidFill>
                <a:latin typeface="Times New Roman" pitchFamily="18" charset="0"/>
                <a:ea typeface="宋体" pitchFamily="2" charset="-122"/>
              </a:rPr>
              <a:t>2</a:t>
            </a:r>
            <a:r>
              <a:rPr lang="en-US" altLang="zh-CN" sz="2200" b="1">
                <a:solidFill>
                  <a:srgbClr val="FF00FF"/>
                </a:solidFill>
                <a:latin typeface="Times New Roman" pitchFamily="18" charset="0"/>
                <a:ea typeface="宋体" pitchFamily="2" charset="-122"/>
              </a:rPr>
              <a:t>J results</a:t>
            </a:r>
          </a:p>
        </p:txBody>
      </p:sp>
      <p:sp>
        <p:nvSpPr>
          <p:cNvPr id="19469" name="Rectangle 15"/>
          <p:cNvSpPr>
            <a:spLocks noChangeArrowheads="1"/>
          </p:cNvSpPr>
          <p:nvPr/>
        </p:nvSpPr>
        <p:spPr bwMode="auto">
          <a:xfrm>
            <a:off x="1155700" y="4013200"/>
            <a:ext cx="2590800" cy="381000"/>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pic>
        <p:nvPicPr>
          <p:cNvPr id="21520" name="Picture 16"/>
          <p:cNvPicPr>
            <a:picLocks noChangeAspect="1" noChangeArrowheads="1"/>
          </p:cNvPicPr>
          <p:nvPr/>
        </p:nvPicPr>
        <p:blipFill>
          <a:blip r:embed="rId2" cstate="print"/>
          <a:srcRect/>
          <a:stretch>
            <a:fillRect/>
          </a:stretch>
        </p:blipFill>
        <p:spPr bwMode="auto">
          <a:xfrm>
            <a:off x="2133600" y="4800600"/>
            <a:ext cx="3968750" cy="682625"/>
          </a:xfrm>
          <a:prstGeom prst="rect">
            <a:avLst/>
          </a:prstGeom>
          <a:noFill/>
          <a:ln w="9525">
            <a:solidFill>
              <a:schemeClr val="tx1"/>
            </a:solidFill>
            <a:miter lim="800000"/>
            <a:headEnd/>
            <a:tailEnd/>
          </a:ln>
        </p:spPr>
      </p:pic>
      <p:sp>
        <p:nvSpPr>
          <p:cNvPr id="21521" name="Oval 17"/>
          <p:cNvSpPr>
            <a:spLocks noChangeArrowheads="1"/>
          </p:cNvSpPr>
          <p:nvPr/>
        </p:nvSpPr>
        <p:spPr bwMode="auto">
          <a:xfrm>
            <a:off x="6400800" y="4343400"/>
            <a:ext cx="1447800" cy="1393825"/>
          </a:xfrm>
          <a:prstGeom prst="ellipse">
            <a:avLst/>
          </a:prstGeom>
          <a:solidFill>
            <a:srgbClr val="0000FF">
              <a:alpha val="14902"/>
            </a:srgbClr>
          </a:solidFill>
          <a:ln w="9525">
            <a:noFill/>
            <a:round/>
            <a:headEnd/>
            <a:tailEnd/>
          </a:ln>
        </p:spPr>
        <p:txBody>
          <a:bodyPr wrap="none" anchor="ctr"/>
          <a:lstStyle/>
          <a:p>
            <a:pPr algn="ctr"/>
            <a:endParaRPr lang="zh-CN" altLang="zh-CN">
              <a:ea typeface="宋体" pitchFamily="2" charset="-122"/>
            </a:endParaRPr>
          </a:p>
        </p:txBody>
      </p:sp>
      <p:sp>
        <p:nvSpPr>
          <p:cNvPr id="21522" name="Oval 18"/>
          <p:cNvSpPr>
            <a:spLocks noChangeArrowheads="1"/>
          </p:cNvSpPr>
          <p:nvPr/>
        </p:nvSpPr>
        <p:spPr bwMode="auto">
          <a:xfrm>
            <a:off x="7086600" y="4343400"/>
            <a:ext cx="1447800" cy="1393825"/>
          </a:xfrm>
          <a:prstGeom prst="ellipse">
            <a:avLst/>
          </a:prstGeom>
          <a:solidFill>
            <a:srgbClr val="00FF00">
              <a:alpha val="14902"/>
            </a:srgbClr>
          </a:solidFill>
          <a:ln w="9525">
            <a:noFill/>
            <a:round/>
            <a:headEnd/>
            <a:tailEnd/>
          </a:ln>
        </p:spPr>
        <p:txBody>
          <a:bodyPr wrap="none" anchor="ctr"/>
          <a:lstStyle/>
          <a:p>
            <a:endParaRPr lang="zh-CN" altLang="en-US">
              <a:ea typeface="宋体" pitchFamily="2" charset="-122"/>
            </a:endParaRPr>
          </a:p>
        </p:txBody>
      </p:sp>
      <p:sp>
        <p:nvSpPr>
          <p:cNvPr id="21523" name="Text Box 19"/>
          <p:cNvSpPr txBox="1">
            <a:spLocks noChangeArrowheads="1"/>
          </p:cNvSpPr>
          <p:nvPr/>
        </p:nvSpPr>
        <p:spPr bwMode="auto">
          <a:xfrm>
            <a:off x="6934200" y="5715000"/>
            <a:ext cx="311150" cy="396875"/>
          </a:xfrm>
          <a:prstGeom prst="rect">
            <a:avLst/>
          </a:prstGeom>
          <a:noFill/>
          <a:ln w="9525">
            <a:noFill/>
            <a:miter lim="800000"/>
            <a:headEnd/>
            <a:tailEnd/>
          </a:ln>
        </p:spPr>
        <p:txBody>
          <a:bodyPr wrap="none">
            <a:spAutoFit/>
          </a:bodyPr>
          <a:lstStyle/>
          <a:p>
            <a:r>
              <a:rPr lang="en-US" altLang="zh-CN" sz="2000" b="1" i="1">
                <a:solidFill>
                  <a:srgbClr val="3333FF"/>
                </a:solidFill>
                <a:latin typeface="Times New Roman" pitchFamily="18" charset="0"/>
                <a:ea typeface="宋体" pitchFamily="2" charset="-122"/>
              </a:rPr>
              <a:t>x</a:t>
            </a:r>
          </a:p>
        </p:txBody>
      </p:sp>
      <p:sp>
        <p:nvSpPr>
          <p:cNvPr id="21524" name="Text Box 20"/>
          <p:cNvSpPr txBox="1">
            <a:spLocks noChangeArrowheads="1"/>
          </p:cNvSpPr>
          <p:nvPr/>
        </p:nvSpPr>
        <p:spPr bwMode="auto">
          <a:xfrm>
            <a:off x="7848600" y="5715000"/>
            <a:ext cx="296863" cy="396875"/>
          </a:xfrm>
          <a:prstGeom prst="rect">
            <a:avLst/>
          </a:prstGeom>
          <a:noFill/>
          <a:ln w="9525">
            <a:noFill/>
            <a:miter lim="800000"/>
            <a:headEnd/>
            <a:tailEnd/>
          </a:ln>
        </p:spPr>
        <p:txBody>
          <a:bodyPr wrap="none">
            <a:spAutoFit/>
          </a:bodyPr>
          <a:lstStyle/>
          <a:p>
            <a:r>
              <a:rPr lang="en-US" altLang="zh-CN" sz="2000" b="1" i="1">
                <a:solidFill>
                  <a:srgbClr val="009900"/>
                </a:solidFill>
                <a:latin typeface="Times New Roman" pitchFamily="18" charset="0"/>
                <a:ea typeface="宋体" pitchFamily="2" charset="-122"/>
              </a:rPr>
              <a:t>y</a:t>
            </a:r>
          </a:p>
        </p:txBody>
      </p:sp>
      <p:sp>
        <p:nvSpPr>
          <p:cNvPr id="21525" name="Text Box 21"/>
          <p:cNvSpPr txBox="1">
            <a:spLocks noChangeArrowheads="1"/>
          </p:cNvSpPr>
          <p:nvPr/>
        </p:nvSpPr>
        <p:spPr bwMode="auto">
          <a:xfrm>
            <a:off x="7086600" y="4876800"/>
            <a:ext cx="690563" cy="366713"/>
          </a:xfrm>
          <a:prstGeom prst="rect">
            <a:avLst/>
          </a:prstGeom>
          <a:noFill/>
          <a:ln w="9525">
            <a:noFill/>
            <a:miter lim="800000"/>
            <a:headEnd/>
            <a:tailEnd/>
          </a:ln>
        </p:spPr>
        <p:txBody>
          <a:bodyPr wrap="none">
            <a:spAutoFit/>
          </a:bodyPr>
          <a:lstStyle/>
          <a:p>
            <a:r>
              <a:rPr lang="en-US" altLang="zh-CN" b="1" i="1">
                <a:solidFill>
                  <a:srgbClr val="FF00FF"/>
                </a:solidFill>
                <a:latin typeface="Times New Roman" pitchFamily="18" charset="0"/>
                <a:ea typeface="宋体" pitchFamily="2" charset="-122"/>
              </a:rPr>
              <a:t>x </a:t>
            </a:r>
            <a:r>
              <a:rPr lang="en-US" altLang="zh-CN" b="1">
                <a:solidFill>
                  <a:srgbClr val="FF00FF"/>
                </a:solidFill>
                <a:latin typeface="Times New Roman" pitchFamily="18" charset="0"/>
                <a:ea typeface="宋体" pitchFamily="2" charset="-122"/>
                <a:sym typeface="Symbol" pitchFamily="18" charset="2"/>
              </a:rPr>
              <a:t> </a:t>
            </a:r>
            <a:r>
              <a:rPr lang="en-US" altLang="zh-CN" b="1" i="1">
                <a:solidFill>
                  <a:srgbClr val="FF00FF"/>
                </a:solidFill>
                <a:latin typeface="Times New Roman" pitchFamily="18" charset="0"/>
                <a:ea typeface="宋体" pitchFamily="2" charset="-122"/>
                <a:sym typeface="Symbol" pitchFamily="18" charset="2"/>
              </a:rPr>
              <a: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517"/>
                                        </p:tgtEl>
                                        <p:attrNameLst>
                                          <p:attrName>style.visibility</p:attrName>
                                        </p:attrNameLst>
                                      </p:cBhvr>
                                      <p:to>
                                        <p:strVal val="visible"/>
                                      </p:to>
                                    </p:set>
                                    <p:animEffect transition="in" filter="wipe(left)">
                                      <p:cBhvr>
                                        <p:cTn id="21" dur="500"/>
                                        <p:tgtEl>
                                          <p:spTgt spid="2151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518"/>
                                        </p:tgtEl>
                                        <p:attrNameLst>
                                          <p:attrName>style.visibility</p:attrName>
                                        </p:attrNameLst>
                                      </p:cBhvr>
                                      <p:to>
                                        <p:strVal val="visible"/>
                                      </p:to>
                                    </p:set>
                                    <p:animEffect transition="in" filter="fade">
                                      <p:cBhvr>
                                        <p:cTn id="25" dur="500"/>
                                        <p:tgtEl>
                                          <p:spTgt spid="215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5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5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5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5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5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p:bldP spid="21511" grpId="0"/>
      <p:bldP spid="21517" grpId="0" animBg="1"/>
      <p:bldP spid="21518" grpId="0" animBg="1"/>
      <p:bldP spid="21521" grpId="0" animBg="1"/>
      <p:bldP spid="21522" grpId="0" animBg="1"/>
      <p:bldP spid="21523" grpId="0"/>
      <p:bldP spid="21524" grpId="0"/>
      <p:bldP spid="215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pPr>
              <a:defRPr/>
            </a:pPr>
            <a:fld id="{081C3845-C05C-46CD-8E3E-F8A4335BE64A}" type="slidenum">
              <a:rPr lang="en-US" altLang="en-US"/>
              <a:pPr>
                <a:defRPr/>
              </a:pPr>
              <a:t>44</a:t>
            </a:fld>
            <a:endParaRPr lang="en-US" altLang="en-US"/>
          </a:p>
        </p:txBody>
      </p:sp>
      <p:sp>
        <p:nvSpPr>
          <p:cNvPr id="20484"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Problem Definition (cont'd)</a:t>
            </a:r>
          </a:p>
        </p:txBody>
      </p:sp>
      <p:sp>
        <p:nvSpPr>
          <p:cNvPr id="20485"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Computation of </a:t>
            </a:r>
            <a:r>
              <a:rPr lang="en-US" altLang="zh-CN" sz="2600" i="1" smtClean="0">
                <a:latin typeface="Times New Roman" pitchFamily="18" charset="0"/>
                <a:ea typeface="宋体" pitchFamily="2" charset="-122"/>
              </a:rPr>
              <a:t>Pr</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sim</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r</a:t>
            </a:r>
            <a:r>
              <a:rPr lang="en-US" altLang="zh-CN" sz="2600" i="1" baseline="-25000" smtClean="0">
                <a:latin typeface="Times New Roman" pitchFamily="18" charset="0"/>
                <a:ea typeface="宋体" pitchFamily="2" charset="-122"/>
              </a:rPr>
              <a:t>i</a:t>
            </a:r>
            <a:r>
              <a:rPr lang="en-US" altLang="zh-CN" sz="2600" smtClean="0">
                <a:latin typeface="Times New Roman" pitchFamily="18" charset="0"/>
                <a:ea typeface="宋体" pitchFamily="2" charset="-122"/>
              </a:rPr>
              <a:t>,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a:t>
            </a:r>
            <a:r>
              <a:rPr lang="en-US" altLang="zh-CN" sz="2600" smtClean="0">
                <a:latin typeface="Times New Roman" pitchFamily="18" charset="0"/>
                <a:ea typeface="宋体" pitchFamily="2" charset="-122"/>
              </a:rPr>
              <a:t>) </a:t>
            </a:r>
            <a:r>
              <a:rPr lang="en-US" altLang="zh-CN" sz="2600" smtClean="0">
                <a:latin typeface="Times New Roman" pitchFamily="18" charset="0"/>
                <a:ea typeface="宋体" pitchFamily="2" charset="-122"/>
                <a:sym typeface="Symbol" pitchFamily="18" charset="2"/>
              </a:rPr>
              <a:t> </a:t>
            </a:r>
            <a:r>
              <a:rPr lang="en-US" altLang="zh-CN" sz="2600" i="1" smtClean="0">
                <a:latin typeface="Symbol" pitchFamily="18" charset="2"/>
                <a:ea typeface="宋体" pitchFamily="2" charset="-122"/>
              </a:rPr>
              <a:t>g</a:t>
            </a:r>
            <a:r>
              <a:rPr lang="en-US" altLang="zh-CN" sz="2600" smtClean="0">
                <a:latin typeface="Times New Roman" pitchFamily="18" charset="0"/>
                <a:ea typeface="宋体" pitchFamily="2" charset="-122"/>
              </a:rPr>
              <a:t>} under the set-level uncertainty</a:t>
            </a:r>
          </a:p>
          <a:p>
            <a:pPr algn="just" eaLnBrk="1" hangingPunct="1"/>
            <a:endParaRPr lang="en-US" altLang="zh-CN" sz="2600" smtClean="0">
              <a:latin typeface="Times New Roman" pitchFamily="18" charset="0"/>
              <a:ea typeface="宋体" pitchFamily="2" charset="-122"/>
            </a:endParaRPr>
          </a:p>
        </p:txBody>
      </p:sp>
      <p:sp>
        <p:nvSpPr>
          <p:cNvPr id="20486" name="Rectangle 5"/>
          <p:cNvSpPr>
            <a:spLocks noChangeArrowheads="1"/>
          </p:cNvSpPr>
          <p:nvPr/>
        </p:nvSpPr>
        <p:spPr bwMode="auto">
          <a:xfrm>
            <a:off x="1330325" y="4648200"/>
            <a:ext cx="436563" cy="396875"/>
          </a:xfrm>
          <a:prstGeom prst="rect">
            <a:avLst/>
          </a:prstGeom>
          <a:noFill/>
          <a:ln w="9525">
            <a:noFill/>
            <a:miter lim="800000"/>
            <a:headEnd/>
            <a:tailEnd/>
          </a:ln>
        </p:spPr>
        <p:txBody>
          <a:bodyPr wrap="none">
            <a:spAutoFit/>
          </a:bodyPr>
          <a:lstStyle/>
          <a:p>
            <a:r>
              <a:rPr lang="en-US" altLang="zh-CN" sz="2000" b="1" i="1">
                <a:solidFill>
                  <a:srgbClr val="3333FF"/>
                </a:solidFill>
                <a:latin typeface="Times New Roman" pitchFamily="18" charset="0"/>
                <a:ea typeface="宋体" pitchFamily="2" charset="-122"/>
              </a:rPr>
              <a:t>R</a:t>
            </a:r>
            <a:r>
              <a:rPr lang="en-US" altLang="zh-CN" sz="2000" b="1" i="1" baseline="30000">
                <a:solidFill>
                  <a:srgbClr val="3333FF"/>
                </a:solidFill>
                <a:latin typeface="Times New Roman" pitchFamily="18" charset="0"/>
                <a:ea typeface="宋体" pitchFamily="2" charset="-122"/>
              </a:rPr>
              <a:t>p</a:t>
            </a:r>
          </a:p>
        </p:txBody>
      </p:sp>
      <p:pic>
        <p:nvPicPr>
          <p:cNvPr id="20487" name="Picture 6"/>
          <p:cNvPicPr>
            <a:picLocks noChangeAspect="1" noChangeArrowheads="1"/>
          </p:cNvPicPr>
          <p:nvPr/>
        </p:nvPicPr>
        <p:blipFill>
          <a:blip r:embed="rId2" cstate="print"/>
          <a:srcRect/>
          <a:stretch>
            <a:fillRect/>
          </a:stretch>
        </p:blipFill>
        <p:spPr bwMode="auto">
          <a:xfrm>
            <a:off x="1066800" y="3276600"/>
            <a:ext cx="4572000" cy="998538"/>
          </a:xfrm>
          <a:prstGeom prst="rect">
            <a:avLst/>
          </a:prstGeom>
          <a:noFill/>
          <a:ln w="9525">
            <a:noFill/>
            <a:miter lim="800000"/>
            <a:headEnd/>
            <a:tailEnd/>
          </a:ln>
        </p:spPr>
      </p:pic>
      <p:pic>
        <p:nvPicPr>
          <p:cNvPr id="20488" name="Picture 7"/>
          <p:cNvPicPr>
            <a:picLocks noChangeAspect="1" noChangeArrowheads="1"/>
          </p:cNvPicPr>
          <p:nvPr/>
        </p:nvPicPr>
        <p:blipFill>
          <a:blip r:embed="rId3" cstate="print"/>
          <a:srcRect/>
          <a:stretch>
            <a:fillRect/>
          </a:stretch>
        </p:blipFill>
        <p:spPr bwMode="auto">
          <a:xfrm>
            <a:off x="5562600" y="3581400"/>
            <a:ext cx="2438400" cy="398463"/>
          </a:xfrm>
          <a:prstGeom prst="rect">
            <a:avLst/>
          </a:prstGeom>
          <a:noFill/>
          <a:ln w="9525">
            <a:noFill/>
            <a:miter lim="800000"/>
            <a:headEnd/>
            <a:tailEnd/>
          </a:ln>
        </p:spPr>
      </p:pic>
      <p:pic>
        <p:nvPicPr>
          <p:cNvPr id="20489" name="Picture 15"/>
          <p:cNvPicPr>
            <a:picLocks noChangeAspect="1" noChangeArrowheads="1"/>
          </p:cNvPicPr>
          <p:nvPr/>
        </p:nvPicPr>
        <p:blipFill>
          <a:blip r:embed="rId4" cstate="print"/>
          <a:srcRect/>
          <a:stretch>
            <a:fillRect/>
          </a:stretch>
        </p:blipFill>
        <p:spPr bwMode="auto">
          <a:xfrm rot="10800000">
            <a:off x="8153400" y="3181350"/>
            <a:ext cx="188913" cy="1066800"/>
          </a:xfrm>
          <a:prstGeom prst="rect">
            <a:avLst/>
          </a:prstGeom>
          <a:noFill/>
          <a:ln w="9525">
            <a:noFill/>
            <a:miter lim="800000"/>
            <a:headEnd/>
            <a:tailEnd/>
          </a:ln>
        </p:spPr>
      </p:pic>
      <p:pic>
        <p:nvPicPr>
          <p:cNvPr id="20490" name="Picture 16"/>
          <p:cNvPicPr>
            <a:picLocks noChangeAspect="1" noChangeArrowheads="1"/>
          </p:cNvPicPr>
          <p:nvPr/>
        </p:nvPicPr>
        <p:blipFill>
          <a:blip r:embed="rId4" cstate="print"/>
          <a:srcRect/>
          <a:stretch>
            <a:fillRect/>
          </a:stretch>
        </p:blipFill>
        <p:spPr bwMode="auto">
          <a:xfrm rot="10800000">
            <a:off x="8001000" y="3181350"/>
            <a:ext cx="188913" cy="1066800"/>
          </a:xfrm>
          <a:prstGeom prst="rect">
            <a:avLst/>
          </a:prstGeom>
          <a:noFill/>
          <a:ln w="9525">
            <a:noFill/>
            <a:miter lim="800000"/>
            <a:headEnd/>
            <a:tailEnd/>
          </a:ln>
        </p:spPr>
      </p:pic>
      <p:sp>
        <p:nvSpPr>
          <p:cNvPr id="23569" name="Rectangle 17"/>
          <p:cNvSpPr>
            <a:spLocks noChangeArrowheads="1"/>
          </p:cNvSpPr>
          <p:nvPr/>
        </p:nvSpPr>
        <p:spPr bwMode="auto">
          <a:xfrm>
            <a:off x="1219200" y="3962400"/>
            <a:ext cx="4419600" cy="304800"/>
          </a:xfrm>
          <a:prstGeom prst="rect">
            <a:avLst/>
          </a:prstGeom>
          <a:solidFill>
            <a:srgbClr val="FF00FF">
              <a:alpha val="14902"/>
            </a:srgbClr>
          </a:solidFill>
          <a:ln w="9525">
            <a:noFill/>
            <a:miter lim="800000"/>
            <a:headEnd/>
            <a:tailEnd/>
          </a:ln>
        </p:spPr>
        <p:txBody>
          <a:bodyPr wrap="none" anchor="ctr"/>
          <a:lstStyle/>
          <a:p>
            <a:endParaRPr lang="zh-CN" altLang="en-US">
              <a:ea typeface="宋体" pitchFamily="2" charset="-122"/>
            </a:endParaRPr>
          </a:p>
        </p:txBody>
      </p:sp>
      <p:pic>
        <p:nvPicPr>
          <p:cNvPr id="62486" name="Picture 22" descr="MCj04325690000[1]"/>
          <p:cNvPicPr>
            <a:picLocks noChangeAspect="1" noChangeArrowheads="1"/>
          </p:cNvPicPr>
          <p:nvPr/>
        </p:nvPicPr>
        <p:blipFill>
          <a:blip r:embed="rId5" cstate="print"/>
          <a:srcRect/>
          <a:stretch>
            <a:fillRect/>
          </a:stretch>
        </p:blipFill>
        <p:spPr bwMode="auto">
          <a:xfrm>
            <a:off x="3276600" y="4495800"/>
            <a:ext cx="533400" cy="533400"/>
          </a:xfrm>
          <a:prstGeom prst="rect">
            <a:avLst/>
          </a:prstGeom>
          <a:noFill/>
          <a:ln w="9525">
            <a:noFill/>
            <a:miter lim="800000"/>
            <a:headEnd/>
            <a:tailEnd/>
          </a:ln>
        </p:spPr>
      </p:pic>
      <p:pic>
        <p:nvPicPr>
          <p:cNvPr id="2" name="Picture 22" descr="MCj04325690000[1]"/>
          <p:cNvPicPr>
            <a:picLocks noChangeAspect="1" noChangeArrowheads="1"/>
          </p:cNvPicPr>
          <p:nvPr/>
        </p:nvPicPr>
        <p:blipFill>
          <a:blip r:embed="rId5" cstate="print"/>
          <a:srcRect/>
          <a:stretch>
            <a:fillRect/>
          </a:stretch>
        </p:blipFill>
        <p:spPr bwMode="auto">
          <a:xfrm>
            <a:off x="3810000" y="4495800"/>
            <a:ext cx="533400" cy="533400"/>
          </a:xfrm>
          <a:prstGeom prst="rect">
            <a:avLst/>
          </a:prstGeom>
          <a:noFill/>
          <a:ln w="9525">
            <a:noFill/>
            <a:miter lim="800000"/>
            <a:headEnd/>
            <a:tailEnd/>
          </a:ln>
        </p:spPr>
      </p:pic>
      <p:sp>
        <p:nvSpPr>
          <p:cNvPr id="20494" name="AutoShape 21"/>
          <p:cNvSpPr>
            <a:spLocks noChangeArrowheads="1"/>
          </p:cNvSpPr>
          <p:nvPr/>
        </p:nvSpPr>
        <p:spPr bwMode="auto">
          <a:xfrm>
            <a:off x="1981200" y="4572000"/>
            <a:ext cx="522288" cy="508000"/>
          </a:xfrm>
          <a:prstGeom prst="flowChartMagneticDisk">
            <a:avLst/>
          </a:prstGeom>
          <a:gradFill rotWithShape="1">
            <a:gsLst>
              <a:gs pos="0">
                <a:srgbClr val="3333FF"/>
              </a:gs>
              <a:gs pos="50000">
                <a:srgbClr val="99CCFF"/>
              </a:gs>
              <a:gs pos="100000">
                <a:srgbClr val="3333FF"/>
              </a:gs>
            </a:gsLst>
            <a:lin ang="0" scaled="1"/>
          </a:gradFill>
          <a:ln w="9525">
            <a:solidFill>
              <a:srgbClr val="0000FF"/>
            </a:solidFill>
            <a:round/>
            <a:headEnd/>
            <a:tailEnd/>
          </a:ln>
        </p:spPr>
        <p:txBody>
          <a:bodyPr wrap="none" anchor="ctr"/>
          <a:lstStyle/>
          <a:p>
            <a:endParaRPr lang="zh-CN" altLang="en-US">
              <a:ea typeface="宋体" pitchFamily="2" charset="-122"/>
            </a:endParaRPr>
          </a:p>
        </p:txBody>
      </p:sp>
      <p:sp>
        <p:nvSpPr>
          <p:cNvPr id="23574" name="Line 22"/>
          <p:cNvSpPr>
            <a:spLocks noChangeShapeType="1"/>
          </p:cNvSpPr>
          <p:nvPr/>
        </p:nvSpPr>
        <p:spPr bwMode="auto">
          <a:xfrm>
            <a:off x="2660650" y="4800600"/>
            <a:ext cx="457200" cy="0"/>
          </a:xfrm>
          <a:prstGeom prst="line">
            <a:avLst/>
          </a:prstGeom>
          <a:noFill/>
          <a:ln w="28575">
            <a:solidFill>
              <a:srgbClr val="0000FF"/>
            </a:solidFill>
            <a:round/>
            <a:headEnd/>
            <a:tailEnd type="stealth" w="lg" len="lg"/>
          </a:ln>
        </p:spPr>
        <p:txBody>
          <a:bodyPr/>
          <a:lstStyle/>
          <a:p>
            <a:endParaRPr lang="en-US"/>
          </a:p>
        </p:txBody>
      </p:sp>
      <p:sp>
        <p:nvSpPr>
          <p:cNvPr id="62484" name="AutoShape 20"/>
          <p:cNvSpPr>
            <a:spLocks/>
          </p:cNvSpPr>
          <p:nvPr/>
        </p:nvSpPr>
        <p:spPr bwMode="auto">
          <a:xfrm rot="-5400000">
            <a:off x="4232275" y="3838575"/>
            <a:ext cx="152400" cy="2133600"/>
          </a:xfrm>
          <a:prstGeom prst="leftBracket">
            <a:avLst>
              <a:gd name="adj" fmla="val 116667"/>
            </a:avLst>
          </a:prstGeom>
          <a:noFill/>
          <a:ln w="25400">
            <a:solidFill>
              <a:srgbClr val="0000FF"/>
            </a:solidFill>
            <a:round/>
            <a:headEnd/>
            <a:tailEnd/>
          </a:ln>
        </p:spPr>
        <p:txBody>
          <a:bodyPr vert="eaVert" wrap="none" anchor="ctr"/>
          <a:lstStyle/>
          <a:p>
            <a:endParaRPr lang="zh-CN" altLang="zh-CN">
              <a:ea typeface="宋体" pitchFamily="2" charset="-122"/>
            </a:endParaRPr>
          </a:p>
        </p:txBody>
      </p:sp>
      <p:sp>
        <p:nvSpPr>
          <p:cNvPr id="62487" name="Text Box 23"/>
          <p:cNvSpPr txBox="1">
            <a:spLocks noChangeArrowheads="1"/>
          </p:cNvSpPr>
          <p:nvPr/>
        </p:nvSpPr>
        <p:spPr bwMode="auto">
          <a:xfrm>
            <a:off x="4367213" y="4495800"/>
            <a:ext cx="412750" cy="366713"/>
          </a:xfrm>
          <a:prstGeom prst="rect">
            <a:avLst/>
          </a:prstGeom>
          <a:noFill/>
          <a:ln w="9525">
            <a:noFill/>
            <a:miter lim="800000"/>
            <a:headEnd/>
            <a:tailEnd/>
          </a:ln>
        </p:spPr>
        <p:txBody>
          <a:bodyPr wrap="none">
            <a:spAutoFit/>
          </a:bodyPr>
          <a:lstStyle/>
          <a:p>
            <a:r>
              <a:rPr lang="en-US" altLang="zh-CN" b="1">
                <a:solidFill>
                  <a:srgbClr val="3333FF"/>
                </a:solidFill>
                <a:ea typeface="宋体" pitchFamily="2" charset="-122"/>
              </a:rPr>
              <a:t>…</a:t>
            </a:r>
          </a:p>
        </p:txBody>
      </p:sp>
      <p:pic>
        <p:nvPicPr>
          <p:cNvPr id="3" name="Picture 22" descr="MCj04325690000[1]"/>
          <p:cNvPicPr>
            <a:picLocks noChangeAspect="1" noChangeArrowheads="1"/>
          </p:cNvPicPr>
          <p:nvPr/>
        </p:nvPicPr>
        <p:blipFill>
          <a:blip r:embed="rId5" cstate="print"/>
          <a:srcRect/>
          <a:stretch>
            <a:fillRect/>
          </a:stretch>
        </p:blipFill>
        <p:spPr bwMode="auto">
          <a:xfrm>
            <a:off x="4800600" y="4495800"/>
            <a:ext cx="533400" cy="533400"/>
          </a:xfrm>
          <a:prstGeom prst="rect">
            <a:avLst/>
          </a:prstGeom>
          <a:noFill/>
          <a:ln w="9525">
            <a:noFill/>
            <a:miter lim="800000"/>
            <a:headEnd/>
            <a:tailEnd/>
          </a:ln>
        </p:spPr>
      </p:pic>
      <p:pic>
        <p:nvPicPr>
          <p:cNvPr id="4" name="Picture 22" descr="MCj04325690000[1]"/>
          <p:cNvPicPr>
            <a:picLocks noChangeAspect="1" noChangeArrowheads="1"/>
          </p:cNvPicPr>
          <p:nvPr/>
        </p:nvPicPr>
        <p:blipFill>
          <a:blip r:embed="rId5" cstate="print"/>
          <a:srcRect/>
          <a:stretch>
            <a:fillRect/>
          </a:stretch>
        </p:blipFill>
        <p:spPr bwMode="auto">
          <a:xfrm>
            <a:off x="3282950" y="5511800"/>
            <a:ext cx="533400" cy="533400"/>
          </a:xfrm>
          <a:prstGeom prst="rect">
            <a:avLst/>
          </a:prstGeom>
          <a:noFill/>
          <a:ln w="9525">
            <a:noFill/>
            <a:miter lim="800000"/>
            <a:headEnd/>
            <a:tailEnd/>
          </a:ln>
        </p:spPr>
      </p:pic>
      <p:pic>
        <p:nvPicPr>
          <p:cNvPr id="5" name="Picture 22" descr="MCj04325690000[1]"/>
          <p:cNvPicPr>
            <a:picLocks noChangeAspect="1" noChangeArrowheads="1"/>
          </p:cNvPicPr>
          <p:nvPr/>
        </p:nvPicPr>
        <p:blipFill>
          <a:blip r:embed="rId5" cstate="print"/>
          <a:srcRect/>
          <a:stretch>
            <a:fillRect/>
          </a:stretch>
        </p:blipFill>
        <p:spPr bwMode="auto">
          <a:xfrm>
            <a:off x="3816350" y="5511800"/>
            <a:ext cx="533400" cy="533400"/>
          </a:xfrm>
          <a:prstGeom prst="rect">
            <a:avLst/>
          </a:prstGeom>
          <a:noFill/>
          <a:ln w="9525">
            <a:noFill/>
            <a:miter lim="800000"/>
            <a:headEnd/>
            <a:tailEnd/>
          </a:ln>
        </p:spPr>
      </p:pic>
      <p:sp>
        <p:nvSpPr>
          <p:cNvPr id="23583" name="Line 31"/>
          <p:cNvSpPr>
            <a:spLocks noChangeShapeType="1"/>
          </p:cNvSpPr>
          <p:nvPr/>
        </p:nvSpPr>
        <p:spPr bwMode="auto">
          <a:xfrm>
            <a:off x="2667000" y="5816600"/>
            <a:ext cx="457200" cy="0"/>
          </a:xfrm>
          <a:prstGeom prst="line">
            <a:avLst/>
          </a:prstGeom>
          <a:noFill/>
          <a:ln w="28575">
            <a:solidFill>
              <a:srgbClr val="008000"/>
            </a:solidFill>
            <a:round/>
            <a:headEnd/>
            <a:tailEnd type="stealth" w="lg" len="lg"/>
          </a:ln>
        </p:spPr>
        <p:txBody>
          <a:bodyPr/>
          <a:lstStyle/>
          <a:p>
            <a:endParaRPr lang="en-US"/>
          </a:p>
        </p:txBody>
      </p:sp>
      <p:sp>
        <p:nvSpPr>
          <p:cNvPr id="6" name="AutoShape 20"/>
          <p:cNvSpPr>
            <a:spLocks/>
          </p:cNvSpPr>
          <p:nvPr/>
        </p:nvSpPr>
        <p:spPr bwMode="auto">
          <a:xfrm rot="-5400000">
            <a:off x="4244975" y="4826000"/>
            <a:ext cx="152400" cy="2133600"/>
          </a:xfrm>
          <a:prstGeom prst="leftBracket">
            <a:avLst>
              <a:gd name="adj" fmla="val 116667"/>
            </a:avLst>
          </a:prstGeom>
          <a:noFill/>
          <a:ln w="25400">
            <a:solidFill>
              <a:srgbClr val="008000"/>
            </a:solidFill>
            <a:round/>
            <a:headEnd/>
            <a:tailEnd/>
          </a:ln>
        </p:spPr>
        <p:txBody>
          <a:bodyPr vert="eaVert" wrap="none" anchor="ctr"/>
          <a:lstStyle/>
          <a:p>
            <a:endParaRPr lang="zh-CN" altLang="zh-CN">
              <a:ea typeface="宋体" pitchFamily="2" charset="-122"/>
            </a:endParaRPr>
          </a:p>
        </p:txBody>
      </p:sp>
      <p:sp>
        <p:nvSpPr>
          <p:cNvPr id="7" name="Text Box 23"/>
          <p:cNvSpPr txBox="1">
            <a:spLocks noChangeArrowheads="1"/>
          </p:cNvSpPr>
          <p:nvPr/>
        </p:nvSpPr>
        <p:spPr bwMode="auto">
          <a:xfrm>
            <a:off x="4373563" y="5511800"/>
            <a:ext cx="412750" cy="366713"/>
          </a:xfrm>
          <a:prstGeom prst="rect">
            <a:avLst/>
          </a:prstGeom>
          <a:noFill/>
          <a:ln w="9525">
            <a:noFill/>
            <a:miter lim="800000"/>
            <a:headEnd/>
            <a:tailEnd/>
          </a:ln>
        </p:spPr>
        <p:txBody>
          <a:bodyPr wrap="none">
            <a:spAutoFit/>
          </a:bodyPr>
          <a:lstStyle/>
          <a:p>
            <a:r>
              <a:rPr lang="en-US" altLang="zh-CN" b="1">
                <a:solidFill>
                  <a:srgbClr val="3333FF"/>
                </a:solidFill>
                <a:ea typeface="宋体" pitchFamily="2" charset="-122"/>
              </a:rPr>
              <a:t>…</a:t>
            </a:r>
          </a:p>
        </p:txBody>
      </p:sp>
      <p:pic>
        <p:nvPicPr>
          <p:cNvPr id="8" name="Picture 22" descr="MCj04325690000[1]"/>
          <p:cNvPicPr>
            <a:picLocks noChangeAspect="1" noChangeArrowheads="1"/>
          </p:cNvPicPr>
          <p:nvPr/>
        </p:nvPicPr>
        <p:blipFill>
          <a:blip r:embed="rId5" cstate="print"/>
          <a:srcRect/>
          <a:stretch>
            <a:fillRect/>
          </a:stretch>
        </p:blipFill>
        <p:spPr bwMode="auto">
          <a:xfrm>
            <a:off x="4806950" y="5511800"/>
            <a:ext cx="533400" cy="533400"/>
          </a:xfrm>
          <a:prstGeom prst="rect">
            <a:avLst/>
          </a:prstGeom>
          <a:noFill/>
          <a:ln w="9525">
            <a:noFill/>
            <a:miter lim="800000"/>
            <a:headEnd/>
            <a:tailEnd/>
          </a:ln>
        </p:spPr>
      </p:pic>
      <p:sp>
        <p:nvSpPr>
          <p:cNvPr id="20505" name="AutoShape 35"/>
          <p:cNvSpPr>
            <a:spLocks noChangeArrowheads="1"/>
          </p:cNvSpPr>
          <p:nvPr/>
        </p:nvSpPr>
        <p:spPr bwMode="auto">
          <a:xfrm>
            <a:off x="1981200" y="5588000"/>
            <a:ext cx="522288" cy="508000"/>
          </a:xfrm>
          <a:prstGeom prst="flowChartMagneticDisk">
            <a:avLst/>
          </a:prstGeom>
          <a:gradFill rotWithShape="1">
            <a:gsLst>
              <a:gs pos="0">
                <a:srgbClr val="008080"/>
              </a:gs>
              <a:gs pos="50000">
                <a:srgbClr val="AFFFAF"/>
              </a:gs>
              <a:gs pos="100000">
                <a:srgbClr val="008080"/>
              </a:gs>
            </a:gsLst>
            <a:lin ang="0" scaled="1"/>
          </a:gradFill>
          <a:ln w="9525">
            <a:solidFill>
              <a:srgbClr val="008000"/>
            </a:solidFill>
            <a:round/>
            <a:headEnd/>
            <a:tailEnd/>
          </a:ln>
        </p:spPr>
        <p:txBody>
          <a:bodyPr wrap="none" anchor="ctr"/>
          <a:lstStyle/>
          <a:p>
            <a:endParaRPr lang="zh-CN" altLang="en-US">
              <a:ea typeface="宋体" pitchFamily="2" charset="-122"/>
            </a:endParaRPr>
          </a:p>
        </p:txBody>
      </p:sp>
      <p:sp>
        <p:nvSpPr>
          <p:cNvPr id="20506" name="Rectangle 36"/>
          <p:cNvSpPr>
            <a:spLocks noChangeArrowheads="1"/>
          </p:cNvSpPr>
          <p:nvPr/>
        </p:nvSpPr>
        <p:spPr bwMode="auto">
          <a:xfrm>
            <a:off x="1354138" y="5640388"/>
            <a:ext cx="474662" cy="396875"/>
          </a:xfrm>
          <a:prstGeom prst="rect">
            <a:avLst/>
          </a:prstGeom>
          <a:noFill/>
          <a:ln w="9525">
            <a:noFill/>
            <a:miter lim="800000"/>
            <a:headEnd/>
            <a:tailEnd/>
          </a:ln>
        </p:spPr>
        <p:txBody>
          <a:bodyPr>
            <a:spAutoFit/>
          </a:bodyPr>
          <a:lstStyle/>
          <a:p>
            <a:r>
              <a:rPr lang="en-US" altLang="zh-CN" sz="2000" b="1" i="1">
                <a:solidFill>
                  <a:srgbClr val="009900"/>
                </a:solidFill>
                <a:latin typeface="Times New Roman" pitchFamily="18" charset="0"/>
                <a:ea typeface="宋体" pitchFamily="2" charset="-122"/>
              </a:rPr>
              <a:t>S</a:t>
            </a:r>
            <a:r>
              <a:rPr lang="en-US" altLang="zh-CN" sz="2000" b="1" i="1" baseline="30000">
                <a:solidFill>
                  <a:srgbClr val="009900"/>
                </a:solidFill>
                <a:latin typeface="Times New Roman" pitchFamily="18" charset="0"/>
                <a:ea typeface="宋体" pitchFamily="2" charset="-122"/>
              </a:rPr>
              <a:t>p</a:t>
            </a:r>
          </a:p>
        </p:txBody>
      </p:sp>
      <p:grpSp>
        <p:nvGrpSpPr>
          <p:cNvPr id="9" name="Group 39"/>
          <p:cNvGrpSpPr>
            <a:grpSpLocks/>
          </p:cNvGrpSpPr>
          <p:nvPr/>
        </p:nvGrpSpPr>
        <p:grpSpPr bwMode="auto">
          <a:xfrm>
            <a:off x="4067175" y="5094288"/>
            <a:ext cx="339725" cy="304800"/>
            <a:chOff x="2496" y="3216"/>
            <a:chExt cx="240" cy="192"/>
          </a:xfrm>
        </p:grpSpPr>
        <p:sp>
          <p:nvSpPr>
            <p:cNvPr id="20525" name="Line 37"/>
            <p:cNvSpPr>
              <a:spLocks noChangeShapeType="1"/>
            </p:cNvSpPr>
            <p:nvPr/>
          </p:nvSpPr>
          <p:spPr bwMode="auto">
            <a:xfrm flipH="1">
              <a:off x="2496" y="3216"/>
              <a:ext cx="240" cy="192"/>
            </a:xfrm>
            <a:prstGeom prst="line">
              <a:avLst/>
            </a:prstGeom>
            <a:noFill/>
            <a:ln w="28575">
              <a:solidFill>
                <a:srgbClr val="FF00FF"/>
              </a:solidFill>
              <a:round/>
              <a:headEnd/>
              <a:tailEnd/>
            </a:ln>
          </p:spPr>
          <p:txBody>
            <a:bodyPr/>
            <a:lstStyle/>
            <a:p>
              <a:endParaRPr lang="en-US"/>
            </a:p>
          </p:txBody>
        </p:sp>
        <p:sp>
          <p:nvSpPr>
            <p:cNvPr id="20526" name="Line 38"/>
            <p:cNvSpPr>
              <a:spLocks noChangeShapeType="1"/>
            </p:cNvSpPr>
            <p:nvPr/>
          </p:nvSpPr>
          <p:spPr bwMode="auto">
            <a:xfrm flipH="1" flipV="1">
              <a:off x="2496" y="3216"/>
              <a:ext cx="240" cy="192"/>
            </a:xfrm>
            <a:prstGeom prst="line">
              <a:avLst/>
            </a:prstGeom>
            <a:noFill/>
            <a:ln w="28575">
              <a:solidFill>
                <a:srgbClr val="FF00FF"/>
              </a:solidFill>
              <a:round/>
              <a:headEnd/>
              <a:tailEnd/>
            </a:ln>
          </p:spPr>
          <p:txBody>
            <a:bodyPr/>
            <a:lstStyle/>
            <a:p>
              <a:endParaRPr lang="en-US"/>
            </a:p>
          </p:txBody>
        </p:sp>
      </p:grpSp>
      <p:sp>
        <p:nvSpPr>
          <p:cNvPr id="23595" name="Rectangle 43"/>
          <p:cNvSpPr>
            <a:spLocks noChangeArrowheads="1"/>
          </p:cNvSpPr>
          <p:nvPr/>
        </p:nvSpPr>
        <p:spPr bwMode="auto">
          <a:xfrm>
            <a:off x="5486400" y="4572000"/>
            <a:ext cx="901700" cy="396875"/>
          </a:xfrm>
          <a:prstGeom prst="rect">
            <a:avLst/>
          </a:prstGeom>
          <a:noFill/>
          <a:ln w="9525">
            <a:noFill/>
            <a:miter lim="800000"/>
            <a:headEnd/>
            <a:tailEnd/>
          </a:ln>
        </p:spPr>
        <p:txBody>
          <a:bodyPr wrap="none">
            <a:spAutoFit/>
          </a:bodyPr>
          <a:lstStyle/>
          <a:p>
            <a:r>
              <a:rPr lang="en-US" altLang="zh-CN" sz="2000" b="1" i="1">
                <a:solidFill>
                  <a:srgbClr val="3333FF"/>
                </a:solidFill>
                <a:latin typeface="Times New Roman" pitchFamily="18" charset="0"/>
                <a:ea typeface="宋体" pitchFamily="2" charset="-122"/>
              </a:rPr>
              <a:t>pw</a:t>
            </a:r>
            <a:r>
              <a:rPr lang="en-US" altLang="zh-CN" sz="2000" b="1">
                <a:solidFill>
                  <a:srgbClr val="3333FF"/>
                </a:solidFill>
                <a:latin typeface="Times New Roman" pitchFamily="18" charset="0"/>
                <a:ea typeface="宋体" pitchFamily="2" charset="-122"/>
              </a:rPr>
              <a:t>(</a:t>
            </a:r>
            <a:r>
              <a:rPr lang="en-US" altLang="zh-CN" sz="2000" b="1" i="1">
                <a:solidFill>
                  <a:srgbClr val="3333FF"/>
                </a:solidFill>
                <a:latin typeface="Times New Roman" pitchFamily="18" charset="0"/>
                <a:ea typeface="宋体" pitchFamily="2" charset="-122"/>
              </a:rPr>
              <a:t>R</a:t>
            </a:r>
            <a:r>
              <a:rPr lang="en-US" altLang="zh-CN" sz="2000" b="1" i="1" baseline="30000">
                <a:solidFill>
                  <a:srgbClr val="3333FF"/>
                </a:solidFill>
                <a:latin typeface="Times New Roman" pitchFamily="18" charset="0"/>
                <a:ea typeface="宋体" pitchFamily="2" charset="-122"/>
              </a:rPr>
              <a:t>p</a:t>
            </a:r>
            <a:r>
              <a:rPr lang="en-US" altLang="zh-CN" sz="2000" b="1">
                <a:solidFill>
                  <a:srgbClr val="3333FF"/>
                </a:solidFill>
                <a:latin typeface="Times New Roman" pitchFamily="18" charset="0"/>
                <a:ea typeface="宋体" pitchFamily="2" charset="-122"/>
              </a:rPr>
              <a:t>)</a:t>
            </a:r>
            <a:endParaRPr lang="en-US" altLang="zh-CN" sz="2000" b="1" i="1" baseline="30000">
              <a:solidFill>
                <a:srgbClr val="3333FF"/>
              </a:solidFill>
              <a:latin typeface="Times New Roman" pitchFamily="18" charset="0"/>
              <a:ea typeface="宋体" pitchFamily="2" charset="-122"/>
            </a:endParaRPr>
          </a:p>
        </p:txBody>
      </p:sp>
      <p:pic>
        <p:nvPicPr>
          <p:cNvPr id="20509" name="Picture 44"/>
          <p:cNvPicPr>
            <a:picLocks noChangeAspect="1" noChangeArrowheads="1"/>
          </p:cNvPicPr>
          <p:nvPr/>
        </p:nvPicPr>
        <p:blipFill>
          <a:blip r:embed="rId6" cstate="print"/>
          <a:srcRect/>
          <a:stretch>
            <a:fillRect/>
          </a:stretch>
        </p:blipFill>
        <p:spPr bwMode="auto">
          <a:xfrm>
            <a:off x="609600" y="2514600"/>
            <a:ext cx="6629400" cy="885825"/>
          </a:xfrm>
          <a:prstGeom prst="rect">
            <a:avLst/>
          </a:prstGeom>
          <a:noFill/>
          <a:ln w="9525">
            <a:noFill/>
            <a:miter lim="800000"/>
            <a:headEnd/>
            <a:tailEnd/>
          </a:ln>
        </p:spPr>
      </p:pic>
      <p:pic>
        <p:nvPicPr>
          <p:cNvPr id="20510" name="Picture 45"/>
          <p:cNvPicPr>
            <a:picLocks noChangeAspect="1" noChangeArrowheads="1"/>
          </p:cNvPicPr>
          <p:nvPr/>
        </p:nvPicPr>
        <p:blipFill>
          <a:blip r:embed="rId7" cstate="print"/>
          <a:srcRect/>
          <a:stretch>
            <a:fillRect/>
          </a:stretch>
        </p:blipFill>
        <p:spPr bwMode="auto">
          <a:xfrm>
            <a:off x="7304088" y="2732088"/>
            <a:ext cx="1676400" cy="431800"/>
          </a:xfrm>
          <a:prstGeom prst="rect">
            <a:avLst/>
          </a:prstGeom>
          <a:noFill/>
          <a:ln w="9525">
            <a:noFill/>
            <a:miter lim="800000"/>
            <a:headEnd/>
            <a:tailEnd/>
          </a:ln>
        </p:spPr>
      </p:pic>
      <p:sp>
        <p:nvSpPr>
          <p:cNvPr id="23598" name="Rectangle 46"/>
          <p:cNvSpPr>
            <a:spLocks noChangeArrowheads="1"/>
          </p:cNvSpPr>
          <p:nvPr/>
        </p:nvSpPr>
        <p:spPr bwMode="auto">
          <a:xfrm>
            <a:off x="2257425" y="3048000"/>
            <a:ext cx="1014413" cy="381000"/>
          </a:xfrm>
          <a:prstGeom prst="rect">
            <a:avLst/>
          </a:prstGeom>
          <a:solidFill>
            <a:srgbClr val="0000FF">
              <a:alpha val="10196"/>
            </a:srgbClr>
          </a:solidFill>
          <a:ln w="9525">
            <a:noFill/>
            <a:miter lim="800000"/>
            <a:headEnd/>
            <a:tailEnd/>
          </a:ln>
        </p:spPr>
        <p:txBody>
          <a:bodyPr wrap="none" anchor="ctr"/>
          <a:lstStyle/>
          <a:p>
            <a:endParaRPr lang="zh-CN" altLang="en-US">
              <a:ea typeface="宋体" pitchFamily="2" charset="-122"/>
            </a:endParaRPr>
          </a:p>
        </p:txBody>
      </p:sp>
      <p:sp>
        <p:nvSpPr>
          <p:cNvPr id="23599" name="Rectangle 47"/>
          <p:cNvSpPr>
            <a:spLocks noChangeArrowheads="1"/>
          </p:cNvSpPr>
          <p:nvPr/>
        </p:nvSpPr>
        <p:spPr bwMode="auto">
          <a:xfrm>
            <a:off x="4918075" y="3063875"/>
            <a:ext cx="1014413" cy="352425"/>
          </a:xfrm>
          <a:prstGeom prst="rect">
            <a:avLst/>
          </a:prstGeom>
          <a:solidFill>
            <a:srgbClr val="00FF00">
              <a:alpha val="10196"/>
            </a:srgbClr>
          </a:solidFill>
          <a:ln w="9525">
            <a:noFill/>
            <a:miter lim="800000"/>
            <a:headEnd/>
            <a:tailEnd/>
          </a:ln>
        </p:spPr>
        <p:txBody>
          <a:bodyPr wrap="none" anchor="ctr"/>
          <a:lstStyle/>
          <a:p>
            <a:endParaRPr lang="zh-CN" altLang="en-US">
              <a:ea typeface="宋体" pitchFamily="2" charset="-122"/>
            </a:endParaRPr>
          </a:p>
        </p:txBody>
      </p:sp>
      <p:sp>
        <p:nvSpPr>
          <p:cNvPr id="23600" name="Rectangle 48"/>
          <p:cNvSpPr>
            <a:spLocks noChangeArrowheads="1"/>
          </p:cNvSpPr>
          <p:nvPr/>
        </p:nvSpPr>
        <p:spPr bwMode="auto">
          <a:xfrm>
            <a:off x="5562600" y="2692400"/>
            <a:ext cx="1676400" cy="381000"/>
          </a:xfrm>
          <a:prstGeom prst="rect">
            <a:avLst/>
          </a:prstGeom>
          <a:solidFill>
            <a:srgbClr val="0000FF">
              <a:alpha val="10196"/>
            </a:srgbClr>
          </a:solidFill>
          <a:ln w="9525">
            <a:noFill/>
            <a:miter lim="800000"/>
            <a:headEnd/>
            <a:tailEnd/>
          </a:ln>
        </p:spPr>
        <p:txBody>
          <a:bodyPr wrap="none" anchor="ctr"/>
          <a:lstStyle/>
          <a:p>
            <a:endParaRPr lang="zh-CN" altLang="en-US">
              <a:ea typeface="宋体" pitchFamily="2" charset="-122"/>
            </a:endParaRPr>
          </a:p>
        </p:txBody>
      </p:sp>
      <p:sp>
        <p:nvSpPr>
          <p:cNvPr id="23601" name="Rectangle 49"/>
          <p:cNvSpPr>
            <a:spLocks noChangeArrowheads="1"/>
          </p:cNvSpPr>
          <p:nvPr/>
        </p:nvSpPr>
        <p:spPr bwMode="auto">
          <a:xfrm>
            <a:off x="7391400" y="2690813"/>
            <a:ext cx="1600200" cy="381000"/>
          </a:xfrm>
          <a:prstGeom prst="rect">
            <a:avLst/>
          </a:prstGeom>
          <a:solidFill>
            <a:srgbClr val="00FF00">
              <a:alpha val="10196"/>
            </a:srgbClr>
          </a:solidFill>
          <a:ln w="9525">
            <a:noFill/>
            <a:miter lim="800000"/>
            <a:headEnd/>
            <a:tailEnd/>
          </a:ln>
        </p:spPr>
        <p:txBody>
          <a:bodyPr wrap="none" anchor="ctr"/>
          <a:lstStyle/>
          <a:p>
            <a:endParaRPr lang="zh-CN" altLang="en-US">
              <a:ea typeface="宋体" pitchFamily="2" charset="-122"/>
            </a:endParaRPr>
          </a:p>
        </p:txBody>
      </p:sp>
      <p:pic>
        <p:nvPicPr>
          <p:cNvPr id="20515" name="Picture 50"/>
          <p:cNvPicPr>
            <a:picLocks noChangeAspect="1" noChangeArrowheads="1"/>
          </p:cNvPicPr>
          <p:nvPr/>
        </p:nvPicPr>
        <p:blipFill>
          <a:blip r:embed="rId8" cstate="print"/>
          <a:srcRect/>
          <a:stretch>
            <a:fillRect/>
          </a:stretch>
        </p:blipFill>
        <p:spPr bwMode="auto">
          <a:xfrm>
            <a:off x="914400" y="2438400"/>
            <a:ext cx="2209800" cy="327025"/>
          </a:xfrm>
          <a:prstGeom prst="rect">
            <a:avLst/>
          </a:prstGeom>
          <a:noFill/>
          <a:ln w="9525">
            <a:noFill/>
            <a:miter lim="800000"/>
            <a:headEnd/>
            <a:tailEnd/>
          </a:ln>
        </p:spPr>
      </p:pic>
      <p:sp>
        <p:nvSpPr>
          <p:cNvPr id="23603" name="Rectangle 51"/>
          <p:cNvSpPr>
            <a:spLocks noChangeArrowheads="1"/>
          </p:cNvSpPr>
          <p:nvPr/>
        </p:nvSpPr>
        <p:spPr bwMode="auto">
          <a:xfrm>
            <a:off x="5486400" y="5486400"/>
            <a:ext cx="873125" cy="396875"/>
          </a:xfrm>
          <a:prstGeom prst="rect">
            <a:avLst/>
          </a:prstGeom>
          <a:noFill/>
          <a:ln w="9525">
            <a:noFill/>
            <a:miter lim="800000"/>
            <a:headEnd/>
            <a:tailEnd/>
          </a:ln>
        </p:spPr>
        <p:txBody>
          <a:bodyPr>
            <a:spAutoFit/>
          </a:bodyPr>
          <a:lstStyle/>
          <a:p>
            <a:r>
              <a:rPr lang="en-US" altLang="zh-CN" sz="2000" b="1" i="1">
                <a:solidFill>
                  <a:srgbClr val="009900"/>
                </a:solidFill>
                <a:latin typeface="Times New Roman" pitchFamily="18" charset="0"/>
                <a:ea typeface="宋体" pitchFamily="2" charset="-122"/>
              </a:rPr>
              <a:t>pw</a:t>
            </a:r>
            <a:r>
              <a:rPr lang="en-US" altLang="zh-CN" sz="2000" b="1">
                <a:solidFill>
                  <a:srgbClr val="009900"/>
                </a:solidFill>
                <a:latin typeface="Times New Roman" pitchFamily="18" charset="0"/>
                <a:ea typeface="宋体" pitchFamily="2" charset="-122"/>
              </a:rPr>
              <a:t>(</a:t>
            </a:r>
            <a:r>
              <a:rPr lang="en-US" altLang="zh-CN" sz="2000" b="1" i="1">
                <a:solidFill>
                  <a:srgbClr val="009900"/>
                </a:solidFill>
                <a:latin typeface="Times New Roman" pitchFamily="18" charset="0"/>
                <a:ea typeface="宋体" pitchFamily="2" charset="-122"/>
              </a:rPr>
              <a:t>S</a:t>
            </a:r>
            <a:r>
              <a:rPr lang="en-US" altLang="zh-CN" sz="2000" b="1" i="1" baseline="30000">
                <a:solidFill>
                  <a:srgbClr val="009900"/>
                </a:solidFill>
                <a:latin typeface="Times New Roman" pitchFamily="18" charset="0"/>
                <a:ea typeface="宋体" pitchFamily="2" charset="-122"/>
              </a:rPr>
              <a:t>p</a:t>
            </a:r>
            <a:r>
              <a:rPr lang="en-US" altLang="zh-CN" sz="2000" b="1">
                <a:solidFill>
                  <a:srgbClr val="009900"/>
                </a:solidFill>
                <a:latin typeface="Times New Roman" pitchFamily="18" charset="0"/>
                <a:ea typeface="宋体" pitchFamily="2" charset="-122"/>
              </a:rPr>
              <a:t>)</a:t>
            </a:r>
            <a:endParaRPr lang="en-US" altLang="zh-CN" sz="2000" b="1" i="1" baseline="30000">
              <a:solidFill>
                <a:srgbClr val="009900"/>
              </a:solidFill>
              <a:latin typeface="Times New Roman" pitchFamily="18" charset="0"/>
              <a:ea typeface="宋体" pitchFamily="2" charset="-122"/>
            </a:endParaRPr>
          </a:p>
        </p:txBody>
      </p:sp>
      <p:sp>
        <p:nvSpPr>
          <p:cNvPr id="23604" name="Rectangle 52"/>
          <p:cNvSpPr>
            <a:spLocks noChangeArrowheads="1"/>
          </p:cNvSpPr>
          <p:nvPr/>
        </p:nvSpPr>
        <p:spPr bwMode="auto">
          <a:xfrm>
            <a:off x="7239000" y="4851400"/>
            <a:ext cx="1143000" cy="863600"/>
          </a:xfrm>
          <a:prstGeom prst="rect">
            <a:avLst/>
          </a:prstGeom>
          <a:solidFill>
            <a:srgbClr val="FF00FF">
              <a:alpha val="3922"/>
            </a:srgbClr>
          </a:solidFill>
          <a:ln w="28575">
            <a:solidFill>
              <a:srgbClr val="FF00FF"/>
            </a:solidFill>
            <a:miter lim="800000"/>
            <a:headEnd/>
            <a:tailEnd/>
          </a:ln>
        </p:spPr>
        <p:txBody>
          <a:bodyPr anchor="ctr"/>
          <a:lstStyle/>
          <a:p>
            <a:pPr algn="ctr"/>
            <a:r>
              <a:rPr lang="en-US" altLang="zh-CN" sz="2200" b="1">
                <a:solidFill>
                  <a:srgbClr val="FF00FF"/>
                </a:solidFill>
                <a:latin typeface="Times New Roman" pitchFamily="18" charset="0"/>
                <a:ea typeface="宋体" pitchFamily="2" charset="-122"/>
              </a:rPr>
              <a:t>PS</a:t>
            </a:r>
            <a:r>
              <a:rPr lang="en-US" altLang="zh-CN" sz="2200" b="1" baseline="30000">
                <a:solidFill>
                  <a:srgbClr val="FF00FF"/>
                </a:solidFill>
                <a:latin typeface="Times New Roman" pitchFamily="18" charset="0"/>
                <a:ea typeface="宋体" pitchFamily="2" charset="-122"/>
              </a:rPr>
              <a:t>2</a:t>
            </a:r>
            <a:r>
              <a:rPr lang="en-US" altLang="zh-CN" sz="2200" b="1">
                <a:solidFill>
                  <a:srgbClr val="FF00FF"/>
                </a:solidFill>
                <a:latin typeface="Times New Roman" pitchFamily="18" charset="0"/>
                <a:ea typeface="宋体" pitchFamily="2" charset="-122"/>
              </a:rPr>
              <a:t>J results</a:t>
            </a:r>
          </a:p>
        </p:txBody>
      </p:sp>
      <p:sp>
        <p:nvSpPr>
          <p:cNvPr id="23605" name="Rectangle 53"/>
          <p:cNvSpPr>
            <a:spLocks noChangeArrowheads="1"/>
          </p:cNvSpPr>
          <p:nvPr/>
        </p:nvSpPr>
        <p:spPr bwMode="auto">
          <a:xfrm>
            <a:off x="5486400" y="3505200"/>
            <a:ext cx="2514600" cy="457200"/>
          </a:xfrm>
          <a:prstGeom prst="rect">
            <a:avLst/>
          </a:prstGeom>
          <a:solidFill>
            <a:srgbClr val="FF0000">
              <a:alpha val="10196"/>
            </a:srgbClr>
          </a:solidFill>
          <a:ln w="9525">
            <a:noFill/>
            <a:miter lim="800000"/>
            <a:headEnd/>
            <a:tailEnd/>
          </a:ln>
        </p:spPr>
        <p:txBody>
          <a:bodyPr wrap="none" anchor="ctr"/>
          <a:lstStyle/>
          <a:p>
            <a:endParaRPr lang="zh-CN" altLang="en-US">
              <a:ea typeface="宋体" pitchFamily="2" charset="-122"/>
            </a:endParaRPr>
          </a:p>
        </p:txBody>
      </p:sp>
      <p:grpSp>
        <p:nvGrpSpPr>
          <p:cNvPr id="10" name="Group 59"/>
          <p:cNvGrpSpPr>
            <a:grpSpLocks/>
          </p:cNvGrpSpPr>
          <p:nvPr/>
        </p:nvGrpSpPr>
        <p:grpSpPr bwMode="auto">
          <a:xfrm>
            <a:off x="6629400" y="533400"/>
            <a:ext cx="2133600" cy="685800"/>
            <a:chOff x="3936" y="288"/>
            <a:chExt cx="1488" cy="480"/>
          </a:xfrm>
        </p:grpSpPr>
        <p:sp>
          <p:nvSpPr>
            <p:cNvPr id="20522" name="Rectangle 57"/>
            <p:cNvSpPr>
              <a:spLocks noChangeArrowheads="1"/>
            </p:cNvSpPr>
            <p:nvPr/>
          </p:nvSpPr>
          <p:spPr bwMode="auto">
            <a:xfrm>
              <a:off x="3936" y="288"/>
              <a:ext cx="1488" cy="480"/>
            </a:xfrm>
            <a:prstGeom prst="rect">
              <a:avLst/>
            </a:prstGeom>
            <a:solidFill>
              <a:schemeClr val="bg1"/>
            </a:solidFill>
            <a:ln w="9525">
              <a:solidFill>
                <a:schemeClr val="tx1"/>
              </a:solidFill>
              <a:miter lim="800000"/>
              <a:headEnd/>
              <a:tailEnd/>
            </a:ln>
          </p:spPr>
          <p:txBody>
            <a:bodyPr wrap="none" anchor="ctr"/>
            <a:lstStyle/>
            <a:p>
              <a:endParaRPr lang="zh-CN" altLang="en-US">
                <a:ea typeface="宋体" pitchFamily="2" charset="-122"/>
              </a:endParaRPr>
            </a:p>
          </p:txBody>
        </p:sp>
        <p:pic>
          <p:nvPicPr>
            <p:cNvPr id="20523" name="Picture 55"/>
            <p:cNvPicPr>
              <a:picLocks noChangeAspect="1" noChangeArrowheads="1"/>
            </p:cNvPicPr>
            <p:nvPr/>
          </p:nvPicPr>
          <p:blipFill>
            <a:blip r:embed="rId9" cstate="print"/>
            <a:srcRect/>
            <a:stretch>
              <a:fillRect/>
            </a:stretch>
          </p:blipFill>
          <p:spPr bwMode="auto">
            <a:xfrm>
              <a:off x="4032" y="336"/>
              <a:ext cx="1296" cy="184"/>
            </a:xfrm>
            <a:prstGeom prst="rect">
              <a:avLst/>
            </a:prstGeom>
            <a:noFill/>
            <a:ln w="9525">
              <a:noFill/>
              <a:miter lim="800000"/>
              <a:headEnd/>
              <a:tailEnd/>
            </a:ln>
          </p:spPr>
        </p:pic>
        <p:pic>
          <p:nvPicPr>
            <p:cNvPr id="20524" name="Picture 56"/>
            <p:cNvPicPr>
              <a:picLocks noChangeAspect="1" noChangeArrowheads="1"/>
            </p:cNvPicPr>
            <p:nvPr/>
          </p:nvPicPr>
          <p:blipFill>
            <a:blip r:embed="rId10" cstate="print"/>
            <a:srcRect/>
            <a:stretch>
              <a:fillRect/>
            </a:stretch>
          </p:blipFill>
          <p:spPr bwMode="auto">
            <a:xfrm>
              <a:off x="4032" y="528"/>
              <a:ext cx="1297" cy="178"/>
            </a:xfrm>
            <a:prstGeom prst="rect">
              <a:avLst/>
            </a:prstGeom>
            <a:noFill/>
            <a:ln w="9525">
              <a:noFill/>
              <a:miter lim="800000"/>
              <a:headEnd/>
              <a:tailEnd/>
            </a:ln>
          </p:spPr>
        </p:pic>
      </p:grpSp>
      <p:sp>
        <p:nvSpPr>
          <p:cNvPr id="23613" name="AutoShape 61"/>
          <p:cNvSpPr>
            <a:spLocks noChangeArrowheads="1"/>
          </p:cNvSpPr>
          <p:nvPr/>
        </p:nvSpPr>
        <p:spPr bwMode="auto">
          <a:xfrm rot="-718666">
            <a:off x="1209675" y="1944688"/>
            <a:ext cx="7239000" cy="2098675"/>
          </a:xfrm>
          <a:prstGeom prst="irregularSeal1">
            <a:avLst/>
          </a:prstGeom>
          <a:solidFill>
            <a:srgbClr val="FFEEA7"/>
          </a:solidFill>
          <a:ln w="28575">
            <a:solidFill>
              <a:srgbClr val="FF9900"/>
            </a:solidFill>
            <a:miter lim="800000"/>
            <a:headEnd/>
            <a:tailEnd/>
          </a:ln>
        </p:spPr>
        <p:txBody>
          <a:bodyPr lIns="0" tIns="0" rIns="0" bIns="0" anchor="ctr">
            <a:spAutoFit/>
          </a:bodyPr>
          <a:lstStyle/>
          <a:p>
            <a:pPr algn="ctr"/>
            <a:r>
              <a:rPr lang="en-US" altLang="zh-CN" sz="2400" b="1">
                <a:solidFill>
                  <a:srgbClr val="FF3300"/>
                </a:solidFill>
                <a:latin typeface="Times New Roman" pitchFamily="18" charset="0"/>
                <a:ea typeface="宋体" pitchFamily="2" charset="-122"/>
              </a:rPr>
              <a:t>an exponential number of possible worlds</a:t>
            </a:r>
            <a:endParaRPr lang="en-US" altLang="zh-CN" sz="2400">
              <a:latin typeface="Times New Roman" pitchFamily="18" charset="0"/>
              <a:ea typeface="宋体" pitchFamily="2" charset="-122"/>
            </a:endParaRPr>
          </a:p>
        </p:txBody>
      </p:sp>
      <p:sp>
        <p:nvSpPr>
          <p:cNvPr id="50" name="Right Arrow 49"/>
          <p:cNvSpPr/>
          <p:nvPr/>
        </p:nvSpPr>
        <p:spPr>
          <a:xfrm>
            <a:off x="6400800" y="5105400"/>
            <a:ext cx="533400" cy="304800"/>
          </a:xfrm>
          <a:prstGeom prst="right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99"/>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23574"/>
                                        </p:tgtEl>
                                        <p:attrNameLst>
                                          <p:attrName>style.visibility</p:attrName>
                                        </p:attrNameLst>
                                      </p:cBhvr>
                                      <p:to>
                                        <p:strVal val="visible"/>
                                      </p:to>
                                    </p:set>
                                    <p:animEffect transition="in" filter="wipe(left)">
                                      <p:cBhvr>
                                        <p:cTn id="11" dur="500"/>
                                        <p:tgtEl>
                                          <p:spTgt spid="2357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583"/>
                                        </p:tgtEl>
                                        <p:attrNameLst>
                                          <p:attrName>style.visibility</p:attrName>
                                        </p:attrNameLst>
                                      </p:cBhvr>
                                      <p:to>
                                        <p:strVal val="visible"/>
                                      </p:to>
                                    </p:set>
                                    <p:animEffect transition="in" filter="wipe(left)">
                                      <p:cBhvr>
                                        <p:cTn id="14" dur="500"/>
                                        <p:tgtEl>
                                          <p:spTgt spid="2358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36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601"/>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2486"/>
                                        </p:tgtEl>
                                        <p:attrNameLst>
                                          <p:attrName>style.visibility</p:attrName>
                                        </p:attrNameLst>
                                      </p:cBhvr>
                                      <p:to>
                                        <p:strVal val="visible"/>
                                      </p:to>
                                    </p:set>
                                    <p:animEffect transition="in" filter="fade">
                                      <p:cBhvr>
                                        <p:cTn id="22" dur="500"/>
                                        <p:tgtEl>
                                          <p:spTgt spid="6248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484"/>
                                        </p:tgtEl>
                                        <p:attrNameLst>
                                          <p:attrName>style.visibility</p:attrName>
                                        </p:attrNameLst>
                                      </p:cBhvr>
                                      <p:to>
                                        <p:strVal val="visible"/>
                                      </p:to>
                                    </p:set>
                                    <p:animEffect transition="in" filter="fade">
                                      <p:cBhvr>
                                        <p:cTn id="28" dur="500"/>
                                        <p:tgtEl>
                                          <p:spTgt spid="62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487"/>
                                        </p:tgtEl>
                                        <p:attrNameLst>
                                          <p:attrName>style.visibility</p:attrName>
                                        </p:attrNameLst>
                                      </p:cBhvr>
                                      <p:to>
                                        <p:strVal val="visible"/>
                                      </p:to>
                                    </p:set>
                                    <p:animEffect transition="in" filter="fade">
                                      <p:cBhvr>
                                        <p:cTn id="31" dur="500"/>
                                        <p:tgtEl>
                                          <p:spTgt spid="62487"/>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595"/>
                                        </p:tgtEl>
                                        <p:attrNameLst>
                                          <p:attrName>style.visibility</p:attrName>
                                        </p:attrNameLst>
                                      </p:cBhvr>
                                      <p:to>
                                        <p:strVal val="visible"/>
                                      </p:to>
                                    </p:set>
                                    <p:animEffect transition="in" filter="fade">
                                      <p:cBhvr>
                                        <p:cTn id="52" dur="500"/>
                                        <p:tgtEl>
                                          <p:spTgt spid="2359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603"/>
                                        </p:tgtEl>
                                        <p:attrNameLst>
                                          <p:attrName>style.visibility</p:attrName>
                                        </p:attrNameLst>
                                      </p:cBhvr>
                                      <p:to>
                                        <p:strVal val="visible"/>
                                      </p:to>
                                    </p:set>
                                    <p:animEffect transition="in" filter="fade">
                                      <p:cBhvr>
                                        <p:cTn id="55" dur="500"/>
                                        <p:tgtEl>
                                          <p:spTgt spid="2360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356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605"/>
                                        </p:tgtEl>
                                        <p:attrNameLst>
                                          <p:attrName>style.visibility</p:attrName>
                                        </p:attrNameLst>
                                      </p:cBhvr>
                                      <p:to>
                                        <p:strVal val="visible"/>
                                      </p:to>
                                    </p:set>
                                  </p:childTnLst>
                                </p:cTn>
                              </p:par>
                            </p:childTnLst>
                          </p:cTn>
                        </p:par>
                        <p:par>
                          <p:cTn id="66" fill="hold">
                            <p:stCondLst>
                              <p:cond delay="0"/>
                            </p:stCondLst>
                            <p:childTnLst>
                              <p:par>
                                <p:cTn id="67" presetID="10" presetClass="entr" presetSubtype="0" fill="hold" grpId="0" nodeType="afterEffect">
                                  <p:stCondLst>
                                    <p:cond delay="0"/>
                                  </p:stCondLst>
                                  <p:childTnLst>
                                    <p:set>
                                      <p:cBhvr>
                                        <p:cTn id="68" dur="1" fill="hold">
                                          <p:stCondLst>
                                            <p:cond delay="0"/>
                                          </p:stCondLst>
                                        </p:cTn>
                                        <p:tgtEl>
                                          <p:spTgt spid="23604"/>
                                        </p:tgtEl>
                                        <p:attrNameLst>
                                          <p:attrName>style.visibility</p:attrName>
                                        </p:attrNameLst>
                                      </p:cBhvr>
                                      <p:to>
                                        <p:strVal val="visible"/>
                                      </p:to>
                                    </p:set>
                                    <p:animEffect transition="in" filter="fade">
                                      <p:cBhvr>
                                        <p:cTn id="69" dur="500"/>
                                        <p:tgtEl>
                                          <p:spTgt spid="23604"/>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nimBg="1"/>
      <p:bldP spid="23574" grpId="0" animBg="1"/>
      <p:bldP spid="62484" grpId="0" animBg="1"/>
      <p:bldP spid="62487" grpId="0"/>
      <p:bldP spid="23583" grpId="0" animBg="1"/>
      <p:bldP spid="6" grpId="0" animBg="1"/>
      <p:bldP spid="7" grpId="0"/>
      <p:bldP spid="23595" grpId="0"/>
      <p:bldP spid="23598" grpId="0" animBg="1"/>
      <p:bldP spid="23599" grpId="0" animBg="1"/>
      <p:bldP spid="23600" grpId="0" animBg="1"/>
      <p:bldP spid="23601" grpId="0" animBg="1"/>
      <p:bldP spid="23603" grpId="0"/>
      <p:bldP spid="23604" grpId="0" animBg="1"/>
      <p:bldP spid="23605" grpId="0" animBg="1"/>
      <p:bldP spid="23613" grpId="0" animBg="1"/>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99B4ADCC-B4FC-4A6F-A451-DDFB2EAB9783}" type="slidenum">
              <a:rPr lang="en-US" altLang="en-US"/>
              <a:pPr>
                <a:defRPr/>
              </a:pPr>
              <a:t>45</a:t>
            </a:fld>
            <a:endParaRPr lang="en-US" altLang="en-US"/>
          </a:p>
        </p:txBody>
      </p:sp>
      <p:sp>
        <p:nvSpPr>
          <p:cNvPr id="33794" name="Rectangle 2"/>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To avoid checking an exponential number of possible worlds, we reduce the probability computation in possible worlds to the one on pairwise set instances</a:t>
            </a:r>
          </a:p>
          <a:p>
            <a:pPr algn="just" eaLnBrk="1" hangingPunct="1"/>
            <a:endParaRPr lang="en-US" altLang="zh-CN" sz="2600" smtClean="0">
              <a:latin typeface="Times New Roman" pitchFamily="18" charset="0"/>
              <a:ea typeface="宋体" pitchFamily="2" charset="-122"/>
            </a:endParaRPr>
          </a:p>
          <a:p>
            <a:pPr algn="just" eaLnBrk="1" hangingPunct="1"/>
            <a:endParaRPr lang="en-US" altLang="zh-CN" sz="2600" smtClean="0">
              <a:latin typeface="Times New Roman" pitchFamily="18" charset="0"/>
              <a:ea typeface="宋体" pitchFamily="2" charset="-122"/>
            </a:endParaRPr>
          </a:p>
          <a:p>
            <a:pPr algn="just" eaLnBrk="1" hangingPunct="1"/>
            <a:r>
              <a:rPr lang="en-US" altLang="zh-CN" sz="2600" smtClean="0">
                <a:latin typeface="Times New Roman" pitchFamily="18" charset="0"/>
                <a:ea typeface="宋体" pitchFamily="2" charset="-122"/>
              </a:rPr>
              <a:t>Pruning Techniques</a:t>
            </a:r>
          </a:p>
          <a:p>
            <a:pPr lvl="1" algn="just" eaLnBrk="1" hangingPunct="1"/>
            <a:r>
              <a:rPr lang="en-US" altLang="zh-CN" sz="2200" smtClean="0">
                <a:latin typeface="Times New Roman" pitchFamily="18" charset="0"/>
                <a:ea typeface="宋体" pitchFamily="2" charset="-122"/>
              </a:rPr>
              <a:t>Jaccard distance pruning</a:t>
            </a:r>
          </a:p>
          <a:p>
            <a:pPr lvl="1" algn="just" eaLnBrk="1" hangingPunct="1"/>
            <a:r>
              <a:rPr lang="en-US" altLang="zh-CN" sz="2200" smtClean="0">
                <a:latin typeface="Times New Roman" pitchFamily="18" charset="0"/>
                <a:ea typeface="宋体" pitchFamily="2" charset="-122"/>
              </a:rPr>
              <a:t>Probability upper bound pruning</a:t>
            </a:r>
          </a:p>
          <a:p>
            <a:pPr algn="just" eaLnBrk="1" hangingPunct="1"/>
            <a:endParaRPr lang="en-US" altLang="zh-CN" sz="2600" smtClean="0">
              <a:latin typeface="Times New Roman" pitchFamily="18" charset="0"/>
              <a:ea typeface="宋体" pitchFamily="2" charset="-122"/>
            </a:endParaRPr>
          </a:p>
          <a:p>
            <a:pPr algn="just" eaLnBrk="1" hangingPunct="1"/>
            <a:endParaRPr lang="en-US" altLang="zh-CN" sz="2600" smtClean="0">
              <a:latin typeface="Times New Roman" pitchFamily="18" charset="0"/>
              <a:ea typeface="宋体" pitchFamily="2" charset="-122"/>
            </a:endParaRPr>
          </a:p>
        </p:txBody>
      </p:sp>
      <p:sp>
        <p:nvSpPr>
          <p:cNvPr id="21509" name="Rectangle 3"/>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Problem Reduction</a:t>
            </a:r>
          </a:p>
        </p:txBody>
      </p:sp>
      <p:pic>
        <p:nvPicPr>
          <p:cNvPr id="21510" name="Picture 4"/>
          <p:cNvPicPr>
            <a:picLocks noChangeAspect="1" noChangeArrowheads="1"/>
          </p:cNvPicPr>
          <p:nvPr/>
        </p:nvPicPr>
        <p:blipFill>
          <a:blip r:embed="rId2" cstate="print"/>
          <a:srcRect/>
          <a:stretch>
            <a:fillRect/>
          </a:stretch>
        </p:blipFill>
        <p:spPr bwMode="auto">
          <a:xfrm>
            <a:off x="1066800" y="2971800"/>
            <a:ext cx="7391400" cy="787400"/>
          </a:xfrm>
          <a:prstGeom prst="rect">
            <a:avLst/>
          </a:prstGeom>
          <a:noFill/>
          <a:ln w="9525">
            <a:solidFill>
              <a:schemeClr val="tx1"/>
            </a:solidFill>
            <a:miter lim="800000"/>
            <a:headEnd/>
            <a:tailEnd/>
          </a:ln>
        </p:spPr>
      </p:pic>
      <p:sp>
        <p:nvSpPr>
          <p:cNvPr id="21511" name="Rectangle 5"/>
          <p:cNvSpPr>
            <a:spLocks noChangeArrowheads="1"/>
          </p:cNvSpPr>
          <p:nvPr/>
        </p:nvSpPr>
        <p:spPr bwMode="auto">
          <a:xfrm>
            <a:off x="3657600" y="3446463"/>
            <a:ext cx="762000" cy="287337"/>
          </a:xfrm>
          <a:prstGeom prst="rect">
            <a:avLst/>
          </a:prstGeom>
          <a:solidFill>
            <a:srgbClr val="0000FF">
              <a:alpha val="14902"/>
            </a:srgbClr>
          </a:solidFill>
          <a:ln w="9525">
            <a:noFill/>
            <a:miter lim="800000"/>
            <a:headEnd/>
            <a:tailEnd/>
          </a:ln>
        </p:spPr>
        <p:txBody>
          <a:bodyPr wrap="none" anchor="ctr"/>
          <a:lstStyle/>
          <a:p>
            <a:endParaRPr lang="zh-CN" altLang="en-US">
              <a:ea typeface="宋体" pitchFamily="2" charset="-122"/>
            </a:endParaRPr>
          </a:p>
        </p:txBody>
      </p:sp>
      <p:sp>
        <p:nvSpPr>
          <p:cNvPr id="21512" name="Rectangle 6"/>
          <p:cNvSpPr>
            <a:spLocks noChangeArrowheads="1"/>
          </p:cNvSpPr>
          <p:nvPr/>
        </p:nvSpPr>
        <p:spPr bwMode="auto">
          <a:xfrm>
            <a:off x="4419600" y="3457575"/>
            <a:ext cx="762000" cy="276225"/>
          </a:xfrm>
          <a:prstGeom prst="rect">
            <a:avLst/>
          </a:prstGeom>
          <a:solidFill>
            <a:srgbClr val="00FF00">
              <a:alpha val="14902"/>
            </a:srgbClr>
          </a:solidFill>
          <a:ln w="9525">
            <a:noFill/>
            <a:miter lim="800000"/>
            <a:headEnd/>
            <a:tailEnd/>
          </a:ln>
        </p:spPr>
        <p:txBody>
          <a:bodyPr wrap="none" anchor="ctr"/>
          <a:lstStyle/>
          <a:p>
            <a:endParaRPr lang="zh-CN" altLang="en-US">
              <a:ea typeface="宋体" pitchFamily="2" charset="-122"/>
            </a:endParaRPr>
          </a:p>
        </p:txBody>
      </p:sp>
      <p:grpSp>
        <p:nvGrpSpPr>
          <p:cNvPr id="2" name="Group 59"/>
          <p:cNvGrpSpPr>
            <a:grpSpLocks/>
          </p:cNvGrpSpPr>
          <p:nvPr/>
        </p:nvGrpSpPr>
        <p:grpSpPr bwMode="auto">
          <a:xfrm>
            <a:off x="6629400" y="533400"/>
            <a:ext cx="2133600" cy="685800"/>
            <a:chOff x="3936" y="288"/>
            <a:chExt cx="1488" cy="480"/>
          </a:xfrm>
        </p:grpSpPr>
        <p:sp>
          <p:nvSpPr>
            <p:cNvPr id="21514" name="Rectangle 57"/>
            <p:cNvSpPr>
              <a:spLocks noChangeArrowheads="1"/>
            </p:cNvSpPr>
            <p:nvPr/>
          </p:nvSpPr>
          <p:spPr bwMode="auto">
            <a:xfrm>
              <a:off x="3936" y="288"/>
              <a:ext cx="1488" cy="480"/>
            </a:xfrm>
            <a:prstGeom prst="rect">
              <a:avLst/>
            </a:prstGeom>
            <a:solidFill>
              <a:schemeClr val="bg1"/>
            </a:solidFill>
            <a:ln w="9525">
              <a:solidFill>
                <a:schemeClr val="tx1"/>
              </a:solidFill>
              <a:miter lim="800000"/>
              <a:headEnd/>
              <a:tailEnd/>
            </a:ln>
          </p:spPr>
          <p:txBody>
            <a:bodyPr wrap="none" anchor="ctr"/>
            <a:lstStyle/>
            <a:p>
              <a:endParaRPr lang="zh-CN" altLang="en-US">
                <a:ea typeface="宋体" pitchFamily="2" charset="-122"/>
              </a:endParaRPr>
            </a:p>
          </p:txBody>
        </p:sp>
        <p:pic>
          <p:nvPicPr>
            <p:cNvPr id="21515" name="Picture 55"/>
            <p:cNvPicPr>
              <a:picLocks noChangeAspect="1" noChangeArrowheads="1"/>
            </p:cNvPicPr>
            <p:nvPr/>
          </p:nvPicPr>
          <p:blipFill>
            <a:blip r:embed="rId3" cstate="print"/>
            <a:srcRect/>
            <a:stretch>
              <a:fillRect/>
            </a:stretch>
          </p:blipFill>
          <p:spPr bwMode="auto">
            <a:xfrm>
              <a:off x="4032" y="336"/>
              <a:ext cx="1296" cy="184"/>
            </a:xfrm>
            <a:prstGeom prst="rect">
              <a:avLst/>
            </a:prstGeom>
            <a:noFill/>
            <a:ln w="9525">
              <a:noFill/>
              <a:miter lim="800000"/>
              <a:headEnd/>
              <a:tailEnd/>
            </a:ln>
          </p:spPr>
        </p:pic>
        <p:pic>
          <p:nvPicPr>
            <p:cNvPr id="21516" name="Picture 56"/>
            <p:cNvPicPr>
              <a:picLocks noChangeAspect="1" noChangeArrowheads="1"/>
            </p:cNvPicPr>
            <p:nvPr/>
          </p:nvPicPr>
          <p:blipFill>
            <a:blip r:embed="rId4" cstate="print"/>
            <a:srcRect/>
            <a:stretch>
              <a:fillRect/>
            </a:stretch>
          </p:blipFill>
          <p:spPr bwMode="auto">
            <a:xfrm>
              <a:off x="4032" y="528"/>
              <a:ext cx="1297" cy="1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Basic idea</a:t>
            </a:r>
          </a:p>
          <a:p>
            <a:pPr lvl="1" algn="just" eaLnBrk="1" hangingPunct="1"/>
            <a:r>
              <a:rPr lang="en-US" altLang="zh-CN" sz="2200" smtClean="0">
                <a:latin typeface="Times New Roman" pitchFamily="18" charset="0"/>
                <a:ea typeface="宋体" pitchFamily="2" charset="-122"/>
              </a:rPr>
              <a:t>Observation: </a:t>
            </a:r>
            <a:r>
              <a:rPr lang="en-US" altLang="zh-CN" sz="2200" i="1" smtClean="0">
                <a:latin typeface="Times New Roman" pitchFamily="18" charset="0"/>
                <a:ea typeface="宋体" pitchFamily="2" charset="-122"/>
              </a:rPr>
              <a:t>Jaccard distance</a:t>
            </a:r>
            <a:r>
              <a:rPr lang="en-US" altLang="zh-CN" sz="2200" smtClean="0">
                <a:latin typeface="Times New Roman" pitchFamily="18" charset="0"/>
                <a:ea typeface="宋体" pitchFamily="2" charset="-122"/>
              </a:rPr>
              <a:t>, </a:t>
            </a:r>
            <a:r>
              <a:rPr lang="en-US" altLang="zh-CN" sz="2400" i="1" smtClean="0">
                <a:latin typeface="Times New Roman" pitchFamily="18" charset="0"/>
                <a:ea typeface="宋体" pitchFamily="2" charset="-122"/>
              </a:rPr>
              <a:t>J_dist </a:t>
            </a:r>
            <a:r>
              <a:rPr lang="en-US" altLang="zh-CN" sz="2400" smtClean="0">
                <a:latin typeface="Times New Roman" pitchFamily="18" charset="0"/>
                <a:ea typeface="宋体" pitchFamily="2" charset="-122"/>
              </a:rPr>
              <a:t>(</a:t>
            </a:r>
            <a:r>
              <a:rPr lang="en-US" altLang="zh-CN" sz="2400" i="1" smtClean="0">
                <a:latin typeface="Times New Roman" pitchFamily="18" charset="0"/>
                <a:ea typeface="宋体" pitchFamily="2" charset="-122"/>
              </a:rPr>
              <a:t>x</a:t>
            </a:r>
            <a:r>
              <a:rPr lang="en-US" altLang="zh-CN" sz="2400" smtClean="0">
                <a:latin typeface="Times New Roman" pitchFamily="18" charset="0"/>
                <a:ea typeface="宋体" pitchFamily="2" charset="-122"/>
              </a:rPr>
              <a:t>, </a:t>
            </a:r>
            <a:r>
              <a:rPr lang="en-US" altLang="zh-CN" sz="2400" i="1" smtClean="0">
                <a:latin typeface="Times New Roman" pitchFamily="18" charset="0"/>
                <a:ea typeface="宋体" pitchFamily="2" charset="-122"/>
              </a:rPr>
              <a:t>y</a:t>
            </a:r>
            <a:r>
              <a:rPr lang="en-US" altLang="zh-CN" sz="2400" smtClean="0">
                <a:latin typeface="Times New Roman" pitchFamily="18" charset="0"/>
                <a:ea typeface="宋体" pitchFamily="2" charset="-122"/>
              </a:rPr>
              <a:t>) ,</a:t>
            </a:r>
            <a:r>
              <a:rPr lang="en-US" altLang="zh-CN" sz="2200" smtClean="0">
                <a:latin typeface="Times New Roman" pitchFamily="18" charset="0"/>
                <a:ea typeface="宋体" pitchFamily="2" charset="-122"/>
              </a:rPr>
              <a:t> is a metric distance function</a:t>
            </a:r>
          </a:p>
          <a:p>
            <a:pPr lvl="2" algn="just" eaLnBrk="1" hangingPunct="1"/>
            <a:r>
              <a:rPr lang="en-US" altLang="zh-CN" sz="2000" i="1" smtClean="0">
                <a:latin typeface="Times New Roman" pitchFamily="18" charset="0"/>
                <a:ea typeface="宋体" pitchFamily="2" charset="-122"/>
              </a:rPr>
              <a:t>J_dist</a:t>
            </a:r>
            <a:r>
              <a:rPr lang="en-US" altLang="zh-CN" sz="2000" smtClean="0">
                <a:latin typeface="Times New Roman" pitchFamily="18" charset="0"/>
                <a:ea typeface="宋体" pitchFamily="2" charset="-122"/>
              </a:rPr>
              <a:t> (</a:t>
            </a:r>
            <a:r>
              <a:rPr lang="en-US" altLang="zh-CN" sz="2000" i="1" smtClean="0">
                <a:latin typeface="Times New Roman" pitchFamily="18" charset="0"/>
                <a:ea typeface="宋体" pitchFamily="2" charset="-122"/>
              </a:rPr>
              <a:t>x</a:t>
            </a:r>
            <a:r>
              <a:rPr lang="en-US" altLang="zh-CN" sz="2000" smtClean="0">
                <a:latin typeface="Times New Roman" pitchFamily="18" charset="0"/>
                <a:ea typeface="宋体" pitchFamily="2" charset="-122"/>
              </a:rPr>
              <a:t>, </a:t>
            </a:r>
            <a:r>
              <a:rPr lang="en-US" altLang="zh-CN" sz="2000" i="1" smtClean="0">
                <a:latin typeface="Times New Roman" pitchFamily="18" charset="0"/>
                <a:ea typeface="宋体" pitchFamily="2" charset="-122"/>
              </a:rPr>
              <a:t>y</a:t>
            </a:r>
            <a:r>
              <a:rPr lang="en-US" altLang="zh-CN" sz="2000" smtClean="0">
                <a:latin typeface="Times New Roman" pitchFamily="18" charset="0"/>
                <a:ea typeface="宋体" pitchFamily="2" charset="-122"/>
              </a:rPr>
              <a:t>) = 1 – </a:t>
            </a:r>
            <a:r>
              <a:rPr lang="en-US" altLang="zh-CN" sz="2000" i="1" smtClean="0">
                <a:latin typeface="Times New Roman" pitchFamily="18" charset="0"/>
                <a:ea typeface="宋体" pitchFamily="2" charset="-122"/>
              </a:rPr>
              <a:t>J</a:t>
            </a:r>
            <a:r>
              <a:rPr lang="en-US" altLang="zh-CN" sz="2000" smtClean="0">
                <a:latin typeface="Times New Roman" pitchFamily="18" charset="0"/>
                <a:ea typeface="宋体" pitchFamily="2" charset="-122"/>
              </a:rPr>
              <a:t>(</a:t>
            </a:r>
            <a:r>
              <a:rPr lang="en-US" altLang="zh-CN" sz="2000" i="1" smtClean="0">
                <a:latin typeface="Times New Roman" pitchFamily="18" charset="0"/>
                <a:ea typeface="宋体" pitchFamily="2" charset="-122"/>
              </a:rPr>
              <a:t>x</a:t>
            </a:r>
            <a:r>
              <a:rPr lang="en-US" altLang="zh-CN" sz="2000" smtClean="0">
                <a:latin typeface="Times New Roman" pitchFamily="18" charset="0"/>
                <a:ea typeface="宋体" pitchFamily="2" charset="-122"/>
              </a:rPr>
              <a:t>, </a:t>
            </a:r>
            <a:r>
              <a:rPr lang="en-US" altLang="zh-CN" sz="2000" i="1" smtClean="0">
                <a:latin typeface="Times New Roman" pitchFamily="18" charset="0"/>
                <a:ea typeface="宋体" pitchFamily="2" charset="-122"/>
              </a:rPr>
              <a:t>y</a:t>
            </a:r>
            <a:r>
              <a:rPr lang="en-US" altLang="zh-CN" sz="2000" smtClean="0">
                <a:latin typeface="Times New Roman" pitchFamily="18" charset="0"/>
                <a:ea typeface="宋体" pitchFamily="2" charset="-122"/>
              </a:rPr>
              <a:t>), where </a:t>
            </a:r>
            <a:r>
              <a:rPr lang="en-US" altLang="zh-CN" sz="2000" i="1" smtClean="0">
                <a:latin typeface="Times New Roman" pitchFamily="18" charset="0"/>
                <a:ea typeface="宋体" pitchFamily="2" charset="-122"/>
              </a:rPr>
              <a:t>J</a:t>
            </a:r>
            <a:r>
              <a:rPr lang="en-US" altLang="zh-CN" sz="2000" smtClean="0">
                <a:latin typeface="Times New Roman" pitchFamily="18" charset="0"/>
                <a:ea typeface="宋体" pitchFamily="2" charset="-122"/>
              </a:rPr>
              <a:t>(</a:t>
            </a:r>
            <a:r>
              <a:rPr lang="en-US" altLang="zh-CN" sz="2000" i="1" smtClean="0">
                <a:latin typeface="Times New Roman" pitchFamily="18" charset="0"/>
                <a:ea typeface="宋体" pitchFamily="2" charset="-122"/>
              </a:rPr>
              <a:t>x</a:t>
            </a:r>
            <a:r>
              <a:rPr lang="en-US" altLang="zh-CN" sz="2000" smtClean="0">
                <a:latin typeface="Times New Roman" pitchFamily="18" charset="0"/>
                <a:ea typeface="宋体" pitchFamily="2" charset="-122"/>
              </a:rPr>
              <a:t>, </a:t>
            </a:r>
            <a:r>
              <a:rPr lang="en-US" altLang="zh-CN" sz="2000" i="1" smtClean="0">
                <a:latin typeface="Times New Roman" pitchFamily="18" charset="0"/>
                <a:ea typeface="宋体" pitchFamily="2" charset="-122"/>
              </a:rPr>
              <a:t>y</a:t>
            </a:r>
            <a:r>
              <a:rPr lang="en-US" altLang="zh-CN" sz="2000" smtClean="0">
                <a:latin typeface="Times New Roman" pitchFamily="18" charset="0"/>
                <a:ea typeface="宋体" pitchFamily="2" charset="-122"/>
              </a:rPr>
              <a:t>) is the Jaccard similarity measure</a:t>
            </a:r>
          </a:p>
          <a:p>
            <a:pPr lvl="1" algn="just" eaLnBrk="1" hangingPunct="1"/>
            <a:r>
              <a:rPr lang="en-US" altLang="zh-CN" sz="2400" smtClean="0">
                <a:latin typeface="Times New Roman" pitchFamily="18" charset="0"/>
                <a:ea typeface="宋体" pitchFamily="2" charset="-122"/>
              </a:rPr>
              <a:t>Thus, </a:t>
            </a:r>
            <a:r>
              <a:rPr lang="en-US" altLang="zh-CN" sz="2400" i="1" smtClean="0">
                <a:latin typeface="Times New Roman" pitchFamily="18" charset="0"/>
                <a:ea typeface="宋体" pitchFamily="2" charset="-122"/>
              </a:rPr>
              <a:t>J_dist </a:t>
            </a:r>
            <a:r>
              <a:rPr lang="en-US" altLang="zh-CN" sz="2400" smtClean="0">
                <a:latin typeface="Times New Roman" pitchFamily="18" charset="0"/>
                <a:ea typeface="宋体" pitchFamily="2" charset="-122"/>
              </a:rPr>
              <a:t>(</a:t>
            </a:r>
            <a:r>
              <a:rPr lang="en-US" altLang="zh-CN" sz="2400" i="1" smtClean="0">
                <a:latin typeface="Times New Roman" pitchFamily="18" charset="0"/>
                <a:ea typeface="宋体" pitchFamily="2" charset="-122"/>
              </a:rPr>
              <a:t>x</a:t>
            </a:r>
            <a:r>
              <a:rPr lang="en-US" altLang="zh-CN" sz="2400" smtClean="0">
                <a:latin typeface="Times New Roman" pitchFamily="18" charset="0"/>
                <a:ea typeface="宋体" pitchFamily="2" charset="-122"/>
              </a:rPr>
              <a:t>, </a:t>
            </a:r>
            <a:r>
              <a:rPr lang="en-US" altLang="zh-CN" sz="2400" i="1" smtClean="0">
                <a:latin typeface="Times New Roman" pitchFamily="18" charset="0"/>
                <a:ea typeface="宋体" pitchFamily="2" charset="-122"/>
              </a:rPr>
              <a:t>y</a:t>
            </a:r>
            <a:r>
              <a:rPr lang="en-US" altLang="zh-CN" sz="2400" smtClean="0">
                <a:latin typeface="Times New Roman" pitchFamily="18" charset="0"/>
                <a:ea typeface="宋体" pitchFamily="2" charset="-122"/>
              </a:rPr>
              <a:t>) follows the </a:t>
            </a:r>
            <a:r>
              <a:rPr lang="en-US" altLang="zh-CN" sz="2400" i="1" smtClean="0">
                <a:latin typeface="Times New Roman" pitchFamily="18" charset="0"/>
                <a:ea typeface="宋体" pitchFamily="2" charset="-122"/>
              </a:rPr>
              <a:t>triangle inequality</a:t>
            </a:r>
            <a:endParaRPr lang="en-US" altLang="zh-CN" sz="2400" smtClean="0">
              <a:latin typeface="Times New Roman" pitchFamily="18" charset="0"/>
              <a:ea typeface="宋体" pitchFamily="2" charset="-122"/>
            </a:endParaRPr>
          </a:p>
          <a:p>
            <a:pPr algn="just" eaLnBrk="1" hangingPunct="1"/>
            <a:r>
              <a:rPr lang="en-US" altLang="zh-CN" sz="2600" smtClean="0">
                <a:latin typeface="Times New Roman" pitchFamily="18" charset="0"/>
                <a:ea typeface="宋体" pitchFamily="2" charset="-122"/>
              </a:rPr>
              <a:t>Pruning rule</a:t>
            </a:r>
          </a:p>
        </p:txBody>
      </p:sp>
      <p:sp>
        <p:nvSpPr>
          <p:cNvPr id="26" name="Slide Number Placeholder 5"/>
          <p:cNvSpPr>
            <a:spLocks noGrp="1"/>
          </p:cNvSpPr>
          <p:nvPr>
            <p:ph type="sldNum" sz="quarter" idx="12"/>
          </p:nvPr>
        </p:nvSpPr>
        <p:spPr/>
        <p:txBody>
          <a:bodyPr/>
          <a:lstStyle/>
          <a:p>
            <a:pPr>
              <a:defRPr/>
            </a:pPr>
            <a:fld id="{E126F3A2-D403-422D-B1AD-2950C964C60D}" type="slidenum">
              <a:rPr lang="en-US" altLang="en-US"/>
              <a:pPr>
                <a:defRPr/>
              </a:pPr>
              <a:t>46</a:t>
            </a:fld>
            <a:endParaRPr lang="en-US" altLang="en-US"/>
          </a:p>
        </p:txBody>
      </p:sp>
      <p:pic>
        <p:nvPicPr>
          <p:cNvPr id="24584" name="Picture 8"/>
          <p:cNvPicPr>
            <a:picLocks noChangeAspect="1" noChangeArrowheads="1"/>
          </p:cNvPicPr>
          <p:nvPr/>
        </p:nvPicPr>
        <p:blipFill>
          <a:blip r:embed="rId2" cstate="print"/>
          <a:srcRect/>
          <a:stretch>
            <a:fillRect/>
          </a:stretch>
        </p:blipFill>
        <p:spPr bwMode="auto">
          <a:xfrm>
            <a:off x="914400" y="4495800"/>
            <a:ext cx="5715000" cy="347663"/>
          </a:xfrm>
          <a:prstGeom prst="rect">
            <a:avLst/>
          </a:prstGeom>
          <a:noFill/>
          <a:ln w="9525">
            <a:solidFill>
              <a:schemeClr val="tx1"/>
            </a:solidFill>
            <a:miter lim="800000"/>
            <a:headEnd/>
            <a:tailEnd/>
          </a:ln>
        </p:spPr>
      </p:pic>
      <p:sp>
        <p:nvSpPr>
          <p:cNvPr id="22534"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Jaccard Distance Pruning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D309DDF-33F1-4220-ABFC-7781514A939F}" type="slidenum">
              <a:rPr lang="en-US" altLang="en-US"/>
              <a:pPr>
                <a:defRPr/>
              </a:pPr>
              <a:t>47</a:t>
            </a:fld>
            <a:endParaRPr lang="en-US" altLang="en-US"/>
          </a:p>
        </p:txBody>
      </p:sp>
      <p:sp>
        <p:nvSpPr>
          <p:cNvPr id="23556"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Probability Upper Bound Pruning</a:t>
            </a:r>
          </a:p>
        </p:txBody>
      </p:sp>
      <p:sp>
        <p:nvSpPr>
          <p:cNvPr id="23557"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We derived the probability upper bound, </a:t>
            </a:r>
            <a:r>
              <a:rPr lang="en-US" altLang="zh-CN" sz="2600" i="1" smtClean="0">
                <a:latin typeface="Times New Roman" pitchFamily="18" charset="0"/>
                <a:ea typeface="宋体" pitchFamily="2" charset="-122"/>
              </a:rPr>
              <a:t>UB_P</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r</a:t>
            </a:r>
            <a:r>
              <a:rPr lang="en-US" altLang="zh-CN" sz="2600" i="1" baseline="-25000" smtClean="0">
                <a:latin typeface="Times New Roman" pitchFamily="18" charset="0"/>
                <a:ea typeface="宋体" pitchFamily="2" charset="-122"/>
              </a:rPr>
              <a:t>i</a:t>
            </a:r>
            <a:r>
              <a:rPr lang="en-US" altLang="zh-CN" sz="2600" smtClean="0">
                <a:latin typeface="Times New Roman" pitchFamily="18" charset="0"/>
                <a:ea typeface="宋体" pitchFamily="2" charset="-122"/>
              </a:rPr>
              <a:t>,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a:t>
            </a:r>
            <a:r>
              <a:rPr lang="en-US" altLang="zh-CN" sz="2600" smtClean="0">
                <a:latin typeface="Times New Roman" pitchFamily="18" charset="0"/>
                <a:ea typeface="宋体" pitchFamily="2" charset="-122"/>
              </a:rPr>
              <a:t>) of the PS</a:t>
            </a:r>
            <a:r>
              <a:rPr lang="en-US" altLang="zh-CN" sz="2600" baseline="30000" smtClean="0">
                <a:latin typeface="Times New Roman" pitchFamily="18" charset="0"/>
                <a:ea typeface="宋体" pitchFamily="2" charset="-122"/>
              </a:rPr>
              <a:t>2</a:t>
            </a:r>
            <a:r>
              <a:rPr lang="en-US" altLang="zh-CN" sz="2600" smtClean="0">
                <a:latin typeface="Times New Roman" pitchFamily="18" charset="0"/>
                <a:ea typeface="宋体" pitchFamily="2" charset="-122"/>
              </a:rPr>
              <a:t>J probability Pr{</a:t>
            </a:r>
            <a:r>
              <a:rPr lang="en-US" altLang="zh-CN" sz="2600" i="1" smtClean="0">
                <a:latin typeface="Times New Roman" pitchFamily="18" charset="0"/>
                <a:ea typeface="宋体" pitchFamily="2" charset="-122"/>
              </a:rPr>
              <a:t>J</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r</a:t>
            </a:r>
            <a:r>
              <a:rPr lang="en-US" altLang="zh-CN" sz="2600" i="1" baseline="-25000" smtClean="0">
                <a:latin typeface="Times New Roman" pitchFamily="18" charset="0"/>
                <a:ea typeface="宋体" pitchFamily="2" charset="-122"/>
              </a:rPr>
              <a:t>i</a:t>
            </a:r>
            <a:r>
              <a:rPr lang="en-US" altLang="zh-CN" sz="2600" smtClean="0">
                <a:latin typeface="Times New Roman" pitchFamily="18" charset="0"/>
                <a:ea typeface="宋体" pitchFamily="2" charset="-122"/>
              </a:rPr>
              <a:t>,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a:t>
            </a:r>
            <a:r>
              <a:rPr lang="en-US" altLang="zh-CN" sz="2600" smtClean="0">
                <a:latin typeface="Times New Roman" pitchFamily="18" charset="0"/>
                <a:ea typeface="宋体" pitchFamily="2" charset="-122"/>
              </a:rPr>
              <a:t>) </a:t>
            </a:r>
            <a:r>
              <a:rPr lang="en-US" altLang="zh-CN" sz="2600" smtClean="0">
                <a:latin typeface="Times New Roman" pitchFamily="18" charset="0"/>
                <a:ea typeface="宋体" pitchFamily="2" charset="-122"/>
                <a:sym typeface="Symbol" pitchFamily="18" charset="2"/>
              </a:rPr>
              <a:t> </a:t>
            </a:r>
            <a:r>
              <a:rPr lang="en-US" altLang="zh-CN" sz="2600" i="1" smtClean="0">
                <a:latin typeface="Symbol" pitchFamily="18" charset="2"/>
                <a:ea typeface="宋体" pitchFamily="2" charset="-122"/>
                <a:sym typeface="Symbol" pitchFamily="18" charset="2"/>
              </a:rPr>
              <a:t>g</a:t>
            </a:r>
            <a:r>
              <a:rPr lang="en-US" altLang="zh-CN" sz="2600" smtClean="0">
                <a:latin typeface="Times New Roman" pitchFamily="18" charset="0"/>
                <a:ea typeface="宋体" pitchFamily="2" charset="-122"/>
                <a:sym typeface="Symbol" pitchFamily="18" charset="2"/>
              </a:rPr>
              <a:t>}</a:t>
            </a:r>
          </a:p>
          <a:p>
            <a:pPr algn="just" eaLnBrk="1" hangingPunct="1"/>
            <a:r>
              <a:rPr lang="en-US" altLang="zh-CN" sz="2600" smtClean="0">
                <a:latin typeface="Times New Roman" pitchFamily="18" charset="0"/>
                <a:ea typeface="宋体" pitchFamily="2" charset="-122"/>
                <a:sym typeface="Symbol" pitchFamily="18" charset="2"/>
              </a:rPr>
              <a:t>If </a:t>
            </a:r>
            <a:r>
              <a:rPr lang="en-US" altLang="zh-CN" sz="2600" i="1" smtClean="0">
                <a:latin typeface="Times New Roman" pitchFamily="18" charset="0"/>
                <a:ea typeface="宋体" pitchFamily="2" charset="-122"/>
              </a:rPr>
              <a:t>UB_P</a:t>
            </a:r>
            <a:r>
              <a:rPr lang="en-US" altLang="zh-CN" sz="2600" smtClean="0">
                <a:latin typeface="Times New Roman" pitchFamily="18" charset="0"/>
                <a:ea typeface="宋体" pitchFamily="2" charset="-122"/>
              </a:rPr>
              <a:t>(</a:t>
            </a:r>
            <a:r>
              <a:rPr lang="en-US" altLang="zh-CN" sz="2600" i="1" smtClean="0">
                <a:latin typeface="Times New Roman" pitchFamily="18" charset="0"/>
                <a:ea typeface="宋体" pitchFamily="2" charset="-122"/>
              </a:rPr>
              <a:t>r</a:t>
            </a:r>
            <a:r>
              <a:rPr lang="en-US" altLang="zh-CN" sz="2600" i="1" baseline="-25000" smtClean="0">
                <a:latin typeface="Times New Roman" pitchFamily="18" charset="0"/>
                <a:ea typeface="宋体" pitchFamily="2" charset="-122"/>
              </a:rPr>
              <a:t>i</a:t>
            </a:r>
            <a:r>
              <a:rPr lang="en-US" altLang="zh-CN" sz="2600" smtClean="0">
                <a:latin typeface="Times New Roman" pitchFamily="18" charset="0"/>
                <a:ea typeface="宋体" pitchFamily="2" charset="-122"/>
              </a:rPr>
              <a:t>,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a:t>
            </a:r>
            <a:r>
              <a:rPr lang="en-US" altLang="zh-CN" sz="2600" smtClean="0">
                <a:latin typeface="Times New Roman" pitchFamily="18" charset="0"/>
                <a:ea typeface="宋体" pitchFamily="2" charset="-122"/>
              </a:rPr>
              <a:t>) &lt; </a:t>
            </a:r>
            <a:r>
              <a:rPr lang="en-US" altLang="zh-CN" sz="2600" i="1" smtClean="0">
                <a:latin typeface="Symbol" pitchFamily="18" charset="2"/>
                <a:ea typeface="宋体" pitchFamily="2" charset="-122"/>
              </a:rPr>
              <a:t>a</a:t>
            </a:r>
            <a:r>
              <a:rPr lang="en-US" altLang="zh-CN" sz="2600" smtClean="0">
                <a:latin typeface="Times New Roman" pitchFamily="18" charset="0"/>
                <a:ea typeface="宋体" pitchFamily="2" charset="-122"/>
              </a:rPr>
              <a:t>, then the pair (</a:t>
            </a:r>
            <a:r>
              <a:rPr lang="en-US" altLang="zh-CN" sz="2600" i="1" smtClean="0">
                <a:latin typeface="Times New Roman" pitchFamily="18" charset="0"/>
                <a:ea typeface="宋体" pitchFamily="2" charset="-122"/>
              </a:rPr>
              <a:t>r</a:t>
            </a:r>
            <a:r>
              <a:rPr lang="en-US" altLang="zh-CN" sz="2600" i="1" baseline="-25000" smtClean="0">
                <a:latin typeface="Times New Roman" pitchFamily="18" charset="0"/>
                <a:ea typeface="宋体" pitchFamily="2" charset="-122"/>
              </a:rPr>
              <a:t>i</a:t>
            </a:r>
            <a:r>
              <a:rPr lang="en-US" altLang="zh-CN" sz="2600" smtClean="0">
                <a:latin typeface="Times New Roman" pitchFamily="18" charset="0"/>
                <a:ea typeface="宋体" pitchFamily="2" charset="-122"/>
              </a:rPr>
              <a:t>,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a:t>
            </a:r>
            <a:r>
              <a:rPr lang="en-US" altLang="zh-CN" sz="2600" smtClean="0">
                <a:latin typeface="Times New Roman" pitchFamily="18" charset="0"/>
                <a:ea typeface="宋体" pitchFamily="2" charset="-122"/>
              </a:rPr>
              <a:t>) can be safely pruned</a:t>
            </a:r>
            <a:endParaRPr lang="en-US" altLang="zh-CN" sz="2600" smtClean="0">
              <a:latin typeface="Times New Roman" pitchFamily="18" charset="0"/>
              <a:ea typeface="宋体" pitchFamily="2" charset="-122"/>
              <a:sym typeface="Symbol" pitchFamily="18" charset="2"/>
            </a:endParaRPr>
          </a:p>
          <a:p>
            <a:pPr algn="just" eaLnBrk="1" hangingPunct="1"/>
            <a:endParaRPr lang="en-US" altLang="zh-CN" sz="2600" i="1" baseline="-25000" smtClean="0">
              <a:latin typeface="Times New Roman" pitchFamily="18" charset="0"/>
              <a:ea typeface="宋体" pitchFamily="2" charset="-122"/>
            </a:endParaRPr>
          </a:p>
        </p:txBody>
      </p:sp>
      <p:pic>
        <p:nvPicPr>
          <p:cNvPr id="23558" name="Picture 2"/>
          <p:cNvPicPr>
            <a:picLocks noChangeAspect="1" noChangeArrowheads="1"/>
          </p:cNvPicPr>
          <p:nvPr/>
        </p:nvPicPr>
        <p:blipFill>
          <a:blip r:embed="rId2" cstate="print"/>
          <a:srcRect/>
          <a:stretch>
            <a:fillRect/>
          </a:stretch>
        </p:blipFill>
        <p:spPr bwMode="auto">
          <a:xfrm>
            <a:off x="4267200" y="7239000"/>
            <a:ext cx="3481388" cy="669925"/>
          </a:xfrm>
          <a:prstGeom prst="rect">
            <a:avLst/>
          </a:prstGeom>
          <a:noFill/>
          <a:ln w="9525">
            <a:noFill/>
            <a:miter lim="800000"/>
            <a:headEnd/>
            <a:tailEnd/>
          </a:ln>
        </p:spPr>
      </p:pic>
      <p:grpSp>
        <p:nvGrpSpPr>
          <p:cNvPr id="2" name="Group 10"/>
          <p:cNvGrpSpPr>
            <a:grpSpLocks/>
          </p:cNvGrpSpPr>
          <p:nvPr/>
        </p:nvGrpSpPr>
        <p:grpSpPr bwMode="auto">
          <a:xfrm>
            <a:off x="1143000" y="3657600"/>
            <a:ext cx="5638800" cy="1143000"/>
            <a:chOff x="1143000" y="3657600"/>
            <a:chExt cx="5638800" cy="1143000"/>
          </a:xfrm>
        </p:grpSpPr>
        <p:pic>
          <p:nvPicPr>
            <p:cNvPr id="23560" name="Picture 16"/>
            <p:cNvPicPr>
              <a:picLocks noChangeAspect="1" noChangeArrowheads="1"/>
            </p:cNvPicPr>
            <p:nvPr/>
          </p:nvPicPr>
          <p:blipFill>
            <a:blip r:embed="rId3" cstate="print"/>
            <a:srcRect/>
            <a:stretch>
              <a:fillRect/>
            </a:stretch>
          </p:blipFill>
          <p:spPr bwMode="auto">
            <a:xfrm>
              <a:off x="1320801" y="3810000"/>
              <a:ext cx="3968750" cy="682625"/>
            </a:xfrm>
            <a:prstGeom prst="rect">
              <a:avLst/>
            </a:prstGeom>
            <a:noFill/>
            <a:ln w="9525">
              <a:noFill/>
              <a:miter lim="800000"/>
              <a:headEnd/>
              <a:tailEnd/>
            </a:ln>
          </p:spPr>
        </p:pic>
        <p:sp>
          <p:nvSpPr>
            <p:cNvPr id="23561" name="TextBox 8"/>
            <p:cNvSpPr txBox="1">
              <a:spLocks noChangeArrowheads="1"/>
            </p:cNvSpPr>
            <p:nvPr/>
          </p:nvSpPr>
          <p:spPr bwMode="auto">
            <a:xfrm>
              <a:off x="5486401" y="3860801"/>
              <a:ext cx="1295399" cy="461665"/>
            </a:xfrm>
            <a:prstGeom prst="rect">
              <a:avLst/>
            </a:prstGeom>
            <a:noFill/>
            <a:ln w="9525">
              <a:noFill/>
              <a:miter lim="800000"/>
              <a:headEnd/>
              <a:tailEnd/>
            </a:ln>
          </p:spPr>
          <p:txBody>
            <a:bodyPr>
              <a:spAutoFit/>
            </a:bodyPr>
            <a:lstStyle/>
            <a:p>
              <a:r>
                <a:rPr lang="zh-CN" altLang="en-US" sz="2400">
                  <a:ea typeface="宋体" pitchFamily="2" charset="-122"/>
                  <a:sym typeface="Symbol" pitchFamily="18" charset="2"/>
                </a:rPr>
                <a:t> </a:t>
              </a:r>
              <a:r>
                <a:rPr lang="en-US" altLang="zh-CN" sz="2400">
                  <a:ea typeface="宋体" pitchFamily="2" charset="-122"/>
                  <a:sym typeface="Symbol" pitchFamily="18" charset="2"/>
                </a:rPr>
                <a:t>…</a:t>
              </a:r>
              <a:endParaRPr lang="zh-CN" altLang="en-US" sz="2400">
                <a:ea typeface="宋体" pitchFamily="2" charset="-122"/>
              </a:endParaRPr>
            </a:p>
          </p:txBody>
        </p:sp>
        <p:sp>
          <p:nvSpPr>
            <p:cNvPr id="10" name="Rectangle 9"/>
            <p:cNvSpPr/>
            <p:nvPr/>
          </p:nvSpPr>
          <p:spPr>
            <a:xfrm>
              <a:off x="1143000" y="3657600"/>
              <a:ext cx="1828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50663278-51C3-4793-BC49-5F5C85DA7ACB}" type="slidenum">
              <a:rPr lang="en-US" altLang="en-US"/>
              <a:pPr>
                <a:defRPr/>
              </a:pPr>
              <a:t>48</a:t>
            </a:fld>
            <a:endParaRPr lang="en-US" altLang="en-US"/>
          </a:p>
        </p:txBody>
      </p:sp>
      <p:sp>
        <p:nvSpPr>
          <p:cNvPr id="1029"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Derivation of Probability Upper Bound</a:t>
            </a:r>
          </a:p>
        </p:txBody>
      </p:sp>
      <p:sp>
        <p:nvSpPr>
          <p:cNvPr id="1030" name="Rectangle 3"/>
          <p:cNvSpPr>
            <a:spLocks noGrp="1" noChangeArrowheads="1"/>
          </p:cNvSpPr>
          <p:nvPr>
            <p:ph type="body" idx="1"/>
          </p:nvPr>
        </p:nvSpPr>
        <p:spPr/>
        <p:txBody>
          <a:bodyPr/>
          <a:lstStyle/>
          <a:p>
            <a:pPr algn="just" eaLnBrk="1" hangingPunct="1"/>
            <a:endParaRPr lang="zh-CN" altLang="zh-CN" smtClean="0">
              <a:latin typeface="Times New Roman" pitchFamily="18" charset="0"/>
              <a:ea typeface="宋体" pitchFamily="2" charset="-122"/>
            </a:endParaRPr>
          </a:p>
        </p:txBody>
      </p:sp>
      <p:sp>
        <p:nvSpPr>
          <p:cNvPr id="1031" name="Rectangle 4"/>
          <p:cNvSpPr>
            <a:spLocks noChangeArrowheads="1"/>
          </p:cNvSpPr>
          <p:nvPr/>
        </p:nvSpPr>
        <p:spPr bwMode="auto">
          <a:xfrm>
            <a:off x="0" y="1433513"/>
            <a:ext cx="9144000" cy="0"/>
          </a:xfrm>
          <a:prstGeom prst="rect">
            <a:avLst/>
          </a:prstGeom>
          <a:noFill/>
          <a:ln w="9525">
            <a:noFill/>
            <a:miter lim="800000"/>
            <a:headEnd/>
            <a:tailEnd/>
          </a:ln>
        </p:spPr>
        <p:txBody>
          <a:bodyPr wrap="none" anchor="ctr">
            <a:spAutoFit/>
          </a:bodyPr>
          <a:lstStyle/>
          <a:p>
            <a:endParaRPr lang="zh-CN" altLang="en-US">
              <a:ea typeface="宋体" pitchFamily="2" charset="-122"/>
            </a:endParaRPr>
          </a:p>
        </p:txBody>
      </p:sp>
      <p:graphicFrame>
        <p:nvGraphicFramePr>
          <p:cNvPr id="1026" name="Object 5"/>
          <p:cNvGraphicFramePr>
            <a:graphicFrameLocks noChangeAspect="1"/>
          </p:cNvGraphicFramePr>
          <p:nvPr/>
        </p:nvGraphicFramePr>
        <p:xfrm>
          <a:off x="2362200" y="3200400"/>
          <a:ext cx="3962400" cy="2882900"/>
        </p:xfrm>
        <a:graphic>
          <a:graphicData uri="http://schemas.openxmlformats.org/presentationml/2006/ole">
            <mc:AlternateContent xmlns:mc="http://schemas.openxmlformats.org/markup-compatibility/2006">
              <mc:Choice xmlns:v="urn:schemas-microsoft-com:vml" Requires="v">
                <p:oleObj spid="_x0000_s30723" name="Microsoft Drawing 1.01" r:id="rId4" imgW="4637088" imgH="3371850" progId="MSDraw.1.01">
                  <p:embed/>
                </p:oleObj>
              </mc:Choice>
              <mc:Fallback>
                <p:oleObj name="Microsoft Drawing 1.01" r:id="rId4" imgW="4637088" imgH="3371850" progId="MSDraw.1.0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00400"/>
                        <a:ext cx="3962400" cy="288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2" name="Picture 6"/>
          <p:cNvPicPr>
            <a:picLocks noChangeAspect="1" noChangeArrowheads="1"/>
          </p:cNvPicPr>
          <p:nvPr/>
        </p:nvPicPr>
        <p:blipFill>
          <a:blip r:embed="rId6" cstate="print"/>
          <a:srcRect/>
          <a:stretch>
            <a:fillRect/>
          </a:stretch>
        </p:blipFill>
        <p:spPr bwMode="auto">
          <a:xfrm>
            <a:off x="1676400" y="1447800"/>
            <a:ext cx="5410200" cy="1581150"/>
          </a:xfrm>
          <a:prstGeom prst="rect">
            <a:avLst/>
          </a:prstGeom>
          <a:noFill/>
          <a:ln w="9525">
            <a:solidFill>
              <a:schemeClr val="tx1"/>
            </a:solidFill>
            <a:miter lim="800000"/>
            <a:headEnd/>
            <a:tailEnd/>
          </a:ln>
        </p:spPr>
      </p:pic>
      <p:sp>
        <p:nvSpPr>
          <p:cNvPr id="34823" name="Rectangle 7"/>
          <p:cNvSpPr>
            <a:spLocks noChangeArrowheads="1"/>
          </p:cNvSpPr>
          <p:nvPr/>
        </p:nvSpPr>
        <p:spPr bwMode="auto">
          <a:xfrm>
            <a:off x="4876800" y="1752600"/>
            <a:ext cx="2209800" cy="609600"/>
          </a:xfrm>
          <a:prstGeom prst="rect">
            <a:avLst/>
          </a:prstGeom>
          <a:solidFill>
            <a:srgbClr val="FF00FF">
              <a:alpha val="14902"/>
            </a:srgbClr>
          </a:solidFill>
          <a:ln w="9525">
            <a:noFill/>
            <a:miter lim="800000"/>
            <a:headEnd/>
            <a:tailEnd/>
          </a:ln>
        </p:spPr>
        <p:txBody>
          <a:bodyPr wrap="none" anchor="ctr"/>
          <a:lstStyle/>
          <a:p>
            <a:endParaRPr lang="zh-CN" altLang="en-US">
              <a:ea typeface="宋体" pitchFamily="2" charset="-122"/>
            </a:endParaRPr>
          </a:p>
        </p:txBody>
      </p:sp>
      <p:sp>
        <p:nvSpPr>
          <p:cNvPr id="34824" name="Line 8"/>
          <p:cNvSpPr>
            <a:spLocks noChangeShapeType="1"/>
          </p:cNvSpPr>
          <p:nvPr/>
        </p:nvSpPr>
        <p:spPr bwMode="auto">
          <a:xfrm flipV="1">
            <a:off x="2819400" y="3340100"/>
            <a:ext cx="1282700" cy="2374900"/>
          </a:xfrm>
          <a:prstGeom prst="line">
            <a:avLst/>
          </a:prstGeom>
          <a:noFill/>
          <a:ln w="28575">
            <a:solidFill>
              <a:srgbClr val="FF00FF"/>
            </a:solidFill>
            <a:round/>
            <a:headEnd/>
            <a:tailEnd/>
          </a:ln>
        </p:spPr>
        <p:txBody>
          <a:bodyPr/>
          <a:lstStyle/>
          <a:p>
            <a:endParaRPr lang="en-US"/>
          </a:p>
        </p:txBody>
      </p:sp>
      <p:sp>
        <p:nvSpPr>
          <p:cNvPr id="34825" name="Line 9"/>
          <p:cNvSpPr>
            <a:spLocks noChangeShapeType="1"/>
          </p:cNvSpPr>
          <p:nvPr/>
        </p:nvSpPr>
        <p:spPr bwMode="auto">
          <a:xfrm flipV="1">
            <a:off x="2794000" y="4343400"/>
            <a:ext cx="2844800" cy="1358900"/>
          </a:xfrm>
          <a:prstGeom prst="line">
            <a:avLst/>
          </a:prstGeom>
          <a:noFill/>
          <a:ln w="28575">
            <a:solidFill>
              <a:srgbClr val="FF00FF"/>
            </a:solidFill>
            <a:round/>
            <a:headEnd/>
            <a:tailEnd/>
          </a:ln>
        </p:spPr>
        <p:txBody>
          <a:bodyPr/>
          <a:lstStyle/>
          <a:p>
            <a:endParaRPr lang="en-US"/>
          </a:p>
        </p:txBody>
      </p:sp>
      <p:sp>
        <p:nvSpPr>
          <p:cNvPr id="34826" name="Rectangle 10"/>
          <p:cNvSpPr>
            <a:spLocks noChangeArrowheads="1"/>
          </p:cNvSpPr>
          <p:nvPr/>
        </p:nvSpPr>
        <p:spPr bwMode="auto">
          <a:xfrm>
            <a:off x="2438400" y="2514600"/>
            <a:ext cx="3962400" cy="533400"/>
          </a:xfrm>
          <a:prstGeom prst="rect">
            <a:avLst/>
          </a:prstGeom>
          <a:solidFill>
            <a:srgbClr val="FF0000">
              <a:alpha val="14902"/>
            </a:srgbClr>
          </a:solidFill>
          <a:ln w="9525">
            <a:noFill/>
            <a:miter lim="800000"/>
            <a:headEnd/>
            <a:tailEnd/>
          </a:ln>
        </p:spPr>
        <p:txBody>
          <a:bodyPr wrap="none" anchor="ctr"/>
          <a:lstStyle/>
          <a:p>
            <a:endParaRPr lang="zh-CN" altLang="en-US">
              <a:ea typeface="宋体" pitchFamily="2" charset="-122"/>
            </a:endParaRPr>
          </a:p>
        </p:txBody>
      </p:sp>
      <p:sp>
        <p:nvSpPr>
          <p:cNvPr id="34827" name="Line 11"/>
          <p:cNvSpPr>
            <a:spLocks noChangeShapeType="1"/>
          </p:cNvSpPr>
          <p:nvPr/>
        </p:nvSpPr>
        <p:spPr bwMode="auto">
          <a:xfrm>
            <a:off x="3276600" y="3352800"/>
            <a:ext cx="2324100" cy="2273300"/>
          </a:xfrm>
          <a:prstGeom prst="line">
            <a:avLst/>
          </a:prstGeom>
          <a:noFill/>
          <a:ln w="28575">
            <a:solidFill>
              <a:srgbClr val="FF0000"/>
            </a:solidFill>
            <a:round/>
            <a:headEnd/>
            <a:tailEnd/>
          </a:ln>
        </p:spPr>
        <p:txBody>
          <a:bodyPr/>
          <a:lstStyle/>
          <a:p>
            <a:endParaRPr lang="en-US"/>
          </a:p>
        </p:txBody>
      </p:sp>
      <p:sp>
        <p:nvSpPr>
          <p:cNvPr id="34828" name="Freeform 12"/>
          <p:cNvSpPr>
            <a:spLocks/>
          </p:cNvSpPr>
          <p:nvPr/>
        </p:nvSpPr>
        <p:spPr bwMode="auto">
          <a:xfrm>
            <a:off x="2882900" y="3886200"/>
            <a:ext cx="1803400" cy="1739900"/>
          </a:xfrm>
          <a:custGeom>
            <a:avLst/>
            <a:gdLst>
              <a:gd name="T0" fmla="*/ 914400 w 1136"/>
              <a:gd name="T1" fmla="*/ 0 h 1096"/>
              <a:gd name="T2" fmla="*/ 0 w 1136"/>
              <a:gd name="T3" fmla="*/ 1739900 h 1096"/>
              <a:gd name="T4" fmla="*/ 1803400 w 1136"/>
              <a:gd name="T5" fmla="*/ 889000 h 1096"/>
              <a:gd name="T6" fmla="*/ 914400 w 1136"/>
              <a:gd name="T7" fmla="*/ 0 h 1096"/>
              <a:gd name="T8" fmla="*/ 0 60000 65536"/>
              <a:gd name="T9" fmla="*/ 0 60000 65536"/>
              <a:gd name="T10" fmla="*/ 0 60000 65536"/>
              <a:gd name="T11" fmla="*/ 0 60000 65536"/>
              <a:gd name="T12" fmla="*/ 0 w 1136"/>
              <a:gd name="T13" fmla="*/ 0 h 1096"/>
              <a:gd name="T14" fmla="*/ 1136 w 1136"/>
              <a:gd name="T15" fmla="*/ 1096 h 1096"/>
            </a:gdLst>
            <a:ahLst/>
            <a:cxnLst>
              <a:cxn ang="T8">
                <a:pos x="T0" y="T1"/>
              </a:cxn>
              <a:cxn ang="T9">
                <a:pos x="T2" y="T3"/>
              </a:cxn>
              <a:cxn ang="T10">
                <a:pos x="T4" y="T5"/>
              </a:cxn>
              <a:cxn ang="T11">
                <a:pos x="T6" y="T7"/>
              </a:cxn>
            </a:cxnLst>
            <a:rect l="T12" t="T13" r="T14" b="T15"/>
            <a:pathLst>
              <a:path w="1136" h="1096">
                <a:moveTo>
                  <a:pt x="576" y="0"/>
                </a:moveTo>
                <a:lnTo>
                  <a:pt x="0" y="1096"/>
                </a:lnTo>
                <a:lnTo>
                  <a:pt x="1136" y="560"/>
                </a:lnTo>
                <a:lnTo>
                  <a:pt x="576" y="0"/>
                </a:lnTo>
                <a:close/>
              </a:path>
            </a:pathLst>
          </a:custGeom>
          <a:solidFill>
            <a:srgbClr val="FFCC00">
              <a:alpha val="20000"/>
            </a:srgbClr>
          </a:solidFill>
          <a:ln w="9525">
            <a:noFill/>
            <a:round/>
            <a:headEnd/>
            <a:tailEnd/>
          </a:ln>
        </p:spPr>
        <p:txBody>
          <a:bodyPr/>
          <a:lstStyle/>
          <a:p>
            <a:endParaRPr lang="zh-CN" altLang="en-US">
              <a:ea typeface="宋体" pitchFamily="2" charset="-122"/>
            </a:endParaRPr>
          </a:p>
        </p:txBody>
      </p:sp>
      <p:sp>
        <p:nvSpPr>
          <p:cNvPr id="34829" name="Rectangle 13"/>
          <p:cNvSpPr>
            <a:spLocks noChangeArrowheads="1"/>
          </p:cNvSpPr>
          <p:nvPr/>
        </p:nvSpPr>
        <p:spPr bwMode="auto">
          <a:xfrm>
            <a:off x="2057400" y="1739900"/>
            <a:ext cx="5029200" cy="1308100"/>
          </a:xfrm>
          <a:prstGeom prst="rect">
            <a:avLst/>
          </a:prstGeom>
          <a:noFill/>
          <a:ln w="28575">
            <a:solidFill>
              <a:srgbClr val="FFCC00"/>
            </a:solidFill>
            <a:miter lim="800000"/>
            <a:headEnd/>
            <a:tailEnd/>
          </a:ln>
        </p:spPr>
        <p:txBody>
          <a:bodyPr wrap="none" anchor="ctr"/>
          <a:lstStyle/>
          <a:p>
            <a:endParaRPr lang="zh-CN" altLang="en-US">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25" grpId="0" animBg="1"/>
      <p:bldP spid="34826" grpId="0" animBg="1"/>
      <p:bldP spid="34827" grpId="0" animBg="1"/>
      <p:bldP spid="34828" grpId="0" animBg="1"/>
      <p:bldP spid="348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585A4B22-76E1-4A2C-8DD1-D29D1DA1740C}" type="slidenum">
              <a:rPr lang="en-US" altLang="en-US"/>
              <a:pPr>
                <a:defRPr/>
              </a:pPr>
              <a:t>49</a:t>
            </a:fld>
            <a:endParaRPr lang="en-US" altLang="en-US"/>
          </a:p>
        </p:txBody>
      </p:sp>
      <p:sp>
        <p:nvSpPr>
          <p:cNvPr id="2053"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Derivation of Probability Upper Bound (cont'd)</a:t>
            </a:r>
          </a:p>
        </p:txBody>
      </p:sp>
      <p:sp>
        <p:nvSpPr>
          <p:cNvPr id="2054" name="Rectangle 3"/>
          <p:cNvSpPr>
            <a:spLocks noGrp="1" noChangeArrowheads="1"/>
          </p:cNvSpPr>
          <p:nvPr>
            <p:ph type="body" idx="1"/>
          </p:nvPr>
        </p:nvSpPr>
        <p:spPr>
          <a:xfrm>
            <a:off x="457200" y="1676400"/>
            <a:ext cx="8229600" cy="4530725"/>
          </a:xfrm>
        </p:spPr>
        <p:txBody>
          <a:bodyPr/>
          <a:lstStyle/>
          <a:p>
            <a:pPr algn="just" eaLnBrk="1" hangingPunct="1"/>
            <a:r>
              <a:rPr lang="en-US" altLang="zh-CN" sz="2600" smtClean="0">
                <a:latin typeface="Times New Roman" pitchFamily="18" charset="0"/>
                <a:ea typeface="宋体" pitchFamily="2" charset="-122"/>
              </a:rPr>
              <a:t>We sort set instances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jk</a:t>
            </a:r>
            <a:r>
              <a:rPr lang="en-US" altLang="zh-CN" sz="2600" smtClean="0">
                <a:latin typeface="Times New Roman" pitchFamily="18" charset="0"/>
                <a:ea typeface="宋体" pitchFamily="2" charset="-122"/>
              </a:rPr>
              <a:t> of a probabilistic set </a:t>
            </a:r>
            <a:r>
              <a:rPr lang="en-US" altLang="zh-CN" sz="2600" i="1" smtClean="0">
                <a:latin typeface="Times New Roman" pitchFamily="18" charset="0"/>
                <a:ea typeface="宋体" pitchFamily="2" charset="-122"/>
              </a:rPr>
              <a:t>s</a:t>
            </a:r>
            <a:r>
              <a:rPr lang="en-US" altLang="zh-CN" sz="2600" i="1" baseline="-25000" smtClean="0">
                <a:latin typeface="Times New Roman" pitchFamily="18" charset="0"/>
                <a:ea typeface="宋体" pitchFamily="2" charset="-122"/>
              </a:rPr>
              <a:t>j</a:t>
            </a:r>
            <a:r>
              <a:rPr lang="en-US" altLang="zh-CN" sz="2600" smtClean="0">
                <a:latin typeface="Times New Roman" pitchFamily="18" charset="0"/>
                <a:ea typeface="宋体" pitchFamily="2" charset="-122"/>
              </a:rPr>
              <a:t> by their sizes </a:t>
            </a:r>
          </a:p>
          <a:p>
            <a:pPr lvl="1" algn="just" eaLnBrk="1" hangingPunct="1"/>
            <a:r>
              <a:rPr lang="en-US" altLang="zh-CN" sz="2200" smtClean="0">
                <a:latin typeface="Times New Roman" pitchFamily="18" charset="0"/>
                <a:ea typeface="宋体" pitchFamily="2" charset="-122"/>
              </a:rPr>
              <a:t>Assume |</a:t>
            </a:r>
            <a:r>
              <a:rPr lang="en-US" altLang="zh-CN" sz="2200" i="1" smtClean="0">
                <a:latin typeface="Times New Roman" pitchFamily="18" charset="0"/>
                <a:ea typeface="宋体" pitchFamily="2" charset="-122"/>
              </a:rPr>
              <a:t>r</a:t>
            </a:r>
            <a:r>
              <a:rPr lang="en-US" altLang="zh-CN" sz="2200" i="1" baseline="-25000" smtClean="0">
                <a:latin typeface="Times New Roman" pitchFamily="18" charset="0"/>
                <a:ea typeface="宋体" pitchFamily="2" charset="-122"/>
              </a:rPr>
              <a:t>i</a:t>
            </a:r>
            <a:r>
              <a:rPr lang="en-US" altLang="zh-CN" sz="2200" baseline="-25000" smtClean="0">
                <a:latin typeface="Times New Roman" pitchFamily="18" charset="0"/>
                <a:ea typeface="宋体" pitchFamily="2" charset="-122"/>
              </a:rPr>
              <a:t>1</a:t>
            </a:r>
            <a:r>
              <a:rPr lang="en-US" altLang="zh-CN" sz="2200" smtClean="0">
                <a:latin typeface="Times New Roman" pitchFamily="18" charset="0"/>
                <a:ea typeface="宋体" pitchFamily="2" charset="-122"/>
              </a:rPr>
              <a:t>| </a:t>
            </a:r>
            <a:r>
              <a:rPr lang="en-US" altLang="zh-CN" sz="2200" smtClean="0">
                <a:latin typeface="Times New Roman" pitchFamily="18" charset="0"/>
                <a:ea typeface="宋体" pitchFamily="2" charset="-122"/>
                <a:sym typeface="Symbol" pitchFamily="18" charset="2"/>
              </a:rPr>
              <a:t> </a:t>
            </a:r>
            <a:r>
              <a:rPr lang="en-US" altLang="zh-CN" sz="2200" smtClean="0">
                <a:latin typeface="Times New Roman" pitchFamily="18" charset="0"/>
                <a:ea typeface="宋体" pitchFamily="2" charset="-122"/>
              </a:rPr>
              <a:t>|</a:t>
            </a:r>
            <a:r>
              <a:rPr lang="en-US" altLang="zh-CN" sz="2200" i="1" smtClean="0">
                <a:latin typeface="Times New Roman" pitchFamily="18" charset="0"/>
                <a:ea typeface="宋体" pitchFamily="2" charset="-122"/>
              </a:rPr>
              <a:t>r</a:t>
            </a:r>
            <a:r>
              <a:rPr lang="en-US" altLang="zh-CN" sz="2200" i="1" baseline="-25000" smtClean="0">
                <a:latin typeface="Times New Roman" pitchFamily="18" charset="0"/>
                <a:ea typeface="宋体" pitchFamily="2" charset="-122"/>
              </a:rPr>
              <a:t>i</a:t>
            </a:r>
            <a:r>
              <a:rPr lang="en-US" altLang="zh-CN" sz="2200" baseline="-25000" smtClean="0">
                <a:latin typeface="Times New Roman" pitchFamily="18" charset="0"/>
                <a:ea typeface="宋体" pitchFamily="2" charset="-122"/>
              </a:rPr>
              <a:t>2</a:t>
            </a:r>
            <a:r>
              <a:rPr lang="en-US" altLang="zh-CN" sz="2200" smtClean="0">
                <a:latin typeface="Times New Roman" pitchFamily="18" charset="0"/>
                <a:ea typeface="宋体" pitchFamily="2" charset="-122"/>
              </a:rPr>
              <a:t>| </a:t>
            </a:r>
            <a:r>
              <a:rPr lang="en-US" altLang="zh-CN" sz="2200" smtClean="0">
                <a:latin typeface="Times New Roman" pitchFamily="18" charset="0"/>
                <a:ea typeface="宋体" pitchFamily="2" charset="-122"/>
                <a:sym typeface="Symbol" pitchFamily="18" charset="2"/>
              </a:rPr>
              <a:t> …  </a:t>
            </a:r>
            <a:r>
              <a:rPr lang="en-US" altLang="zh-CN" sz="2200" smtClean="0">
                <a:latin typeface="Times New Roman" pitchFamily="18" charset="0"/>
                <a:ea typeface="宋体" pitchFamily="2" charset="-122"/>
              </a:rPr>
              <a:t>|</a:t>
            </a:r>
            <a:r>
              <a:rPr lang="en-US" altLang="zh-CN" sz="2200" i="1" smtClean="0">
                <a:latin typeface="Times New Roman" pitchFamily="18" charset="0"/>
                <a:ea typeface="宋体" pitchFamily="2" charset="-122"/>
              </a:rPr>
              <a:t>r</a:t>
            </a:r>
            <a:r>
              <a:rPr lang="en-US" altLang="zh-CN" sz="2200" i="1" baseline="-25000" smtClean="0">
                <a:latin typeface="Times New Roman" pitchFamily="18" charset="0"/>
                <a:ea typeface="宋体" pitchFamily="2" charset="-122"/>
              </a:rPr>
              <a:t>ili</a:t>
            </a:r>
            <a:r>
              <a:rPr lang="en-US" altLang="zh-CN" sz="2200" smtClean="0">
                <a:latin typeface="Times New Roman" pitchFamily="18" charset="0"/>
                <a:ea typeface="宋体" pitchFamily="2" charset="-122"/>
              </a:rPr>
              <a:t>| and |</a:t>
            </a:r>
            <a:r>
              <a:rPr lang="en-US" altLang="zh-CN" sz="2200" i="1" smtClean="0">
                <a:latin typeface="Times New Roman" pitchFamily="18" charset="0"/>
                <a:ea typeface="宋体" pitchFamily="2" charset="-122"/>
              </a:rPr>
              <a:t>s</a:t>
            </a:r>
            <a:r>
              <a:rPr lang="en-US" altLang="zh-CN" sz="2200" i="1" baseline="-25000" smtClean="0">
                <a:latin typeface="Times New Roman" pitchFamily="18" charset="0"/>
                <a:ea typeface="宋体" pitchFamily="2" charset="-122"/>
              </a:rPr>
              <a:t>j</a:t>
            </a:r>
            <a:r>
              <a:rPr lang="en-US" altLang="zh-CN" sz="2200" baseline="-25000" smtClean="0">
                <a:latin typeface="Times New Roman" pitchFamily="18" charset="0"/>
                <a:ea typeface="宋体" pitchFamily="2" charset="-122"/>
              </a:rPr>
              <a:t>1</a:t>
            </a:r>
            <a:r>
              <a:rPr lang="en-US" altLang="zh-CN" sz="2200" smtClean="0">
                <a:latin typeface="Times New Roman" pitchFamily="18" charset="0"/>
                <a:ea typeface="宋体" pitchFamily="2" charset="-122"/>
              </a:rPr>
              <a:t>| </a:t>
            </a:r>
            <a:r>
              <a:rPr lang="en-US" altLang="zh-CN" sz="2200" smtClean="0">
                <a:latin typeface="Times New Roman" pitchFamily="18" charset="0"/>
                <a:ea typeface="宋体" pitchFamily="2" charset="-122"/>
                <a:sym typeface="Symbol" pitchFamily="18" charset="2"/>
              </a:rPr>
              <a:t> </a:t>
            </a:r>
            <a:r>
              <a:rPr lang="en-US" altLang="zh-CN" sz="2200" smtClean="0">
                <a:latin typeface="Times New Roman" pitchFamily="18" charset="0"/>
                <a:ea typeface="宋体" pitchFamily="2" charset="-122"/>
              </a:rPr>
              <a:t>|</a:t>
            </a:r>
            <a:r>
              <a:rPr lang="en-US" altLang="zh-CN" sz="2200" i="1" smtClean="0">
                <a:latin typeface="Times New Roman" pitchFamily="18" charset="0"/>
                <a:ea typeface="宋体" pitchFamily="2" charset="-122"/>
              </a:rPr>
              <a:t>s</a:t>
            </a:r>
            <a:r>
              <a:rPr lang="en-US" altLang="zh-CN" sz="2200" i="1" baseline="-25000" smtClean="0">
                <a:latin typeface="Times New Roman" pitchFamily="18" charset="0"/>
                <a:ea typeface="宋体" pitchFamily="2" charset="-122"/>
              </a:rPr>
              <a:t>j</a:t>
            </a:r>
            <a:r>
              <a:rPr lang="en-US" altLang="zh-CN" sz="2200" baseline="-25000" smtClean="0">
                <a:latin typeface="Times New Roman" pitchFamily="18" charset="0"/>
                <a:ea typeface="宋体" pitchFamily="2" charset="-122"/>
              </a:rPr>
              <a:t>2</a:t>
            </a:r>
            <a:r>
              <a:rPr lang="en-US" altLang="zh-CN" sz="2200" smtClean="0">
                <a:latin typeface="Times New Roman" pitchFamily="18" charset="0"/>
                <a:ea typeface="宋体" pitchFamily="2" charset="-122"/>
              </a:rPr>
              <a:t>| </a:t>
            </a:r>
            <a:r>
              <a:rPr lang="en-US" altLang="zh-CN" sz="2200" smtClean="0">
                <a:latin typeface="Times New Roman" pitchFamily="18" charset="0"/>
                <a:ea typeface="宋体" pitchFamily="2" charset="-122"/>
                <a:sym typeface="Symbol" pitchFamily="18" charset="2"/>
              </a:rPr>
              <a:t> …  </a:t>
            </a:r>
            <a:r>
              <a:rPr lang="en-US" altLang="zh-CN" sz="2200" smtClean="0">
                <a:latin typeface="Times New Roman" pitchFamily="18" charset="0"/>
                <a:ea typeface="宋体" pitchFamily="2" charset="-122"/>
              </a:rPr>
              <a:t>|</a:t>
            </a:r>
            <a:r>
              <a:rPr lang="en-US" altLang="zh-CN" sz="2200" i="1" smtClean="0">
                <a:latin typeface="Times New Roman" pitchFamily="18" charset="0"/>
                <a:ea typeface="宋体" pitchFamily="2" charset="-122"/>
              </a:rPr>
              <a:t>s</a:t>
            </a:r>
            <a:r>
              <a:rPr lang="en-US" altLang="zh-CN" sz="2200" i="1" baseline="-25000" smtClean="0">
                <a:latin typeface="Times New Roman" pitchFamily="18" charset="0"/>
                <a:ea typeface="宋体" pitchFamily="2" charset="-122"/>
              </a:rPr>
              <a:t>jlj</a:t>
            </a:r>
            <a:r>
              <a:rPr lang="en-US" altLang="zh-CN" sz="2200" smtClean="0">
                <a:latin typeface="Times New Roman" pitchFamily="18" charset="0"/>
                <a:ea typeface="宋体" pitchFamily="2" charset="-122"/>
              </a:rPr>
              <a:t>|</a:t>
            </a:r>
          </a:p>
          <a:p>
            <a:pPr lvl="1" algn="just" eaLnBrk="1" hangingPunct="1"/>
            <a:r>
              <a:rPr lang="en-US" altLang="zh-CN" sz="2200" smtClean="0">
                <a:latin typeface="Times New Roman" pitchFamily="18" charset="0"/>
                <a:ea typeface="宋体" pitchFamily="2" charset="-122"/>
              </a:rPr>
              <a:t>Construct a </a:t>
            </a:r>
            <a:r>
              <a:rPr lang="en-US" altLang="zh-CN" sz="2200" i="1" smtClean="0">
                <a:latin typeface="Times New Roman" pitchFamily="18" charset="0"/>
                <a:ea typeface="宋体" pitchFamily="2" charset="-122"/>
              </a:rPr>
              <a:t>cumulative probability vector</a:t>
            </a:r>
            <a:r>
              <a:rPr lang="en-US" altLang="zh-CN" sz="2200" smtClean="0">
                <a:latin typeface="Times New Roman" pitchFamily="18" charset="0"/>
                <a:ea typeface="宋体" pitchFamily="2" charset="-122"/>
              </a:rPr>
              <a:t>,</a:t>
            </a:r>
            <a:r>
              <a:rPr lang="en-US" altLang="zh-CN" sz="2200" i="1" smtClean="0">
                <a:latin typeface="Times New Roman" pitchFamily="18" charset="0"/>
                <a:ea typeface="宋体" pitchFamily="2" charset="-122"/>
              </a:rPr>
              <a:t> CPV</a:t>
            </a:r>
            <a:r>
              <a:rPr lang="en-US" altLang="zh-CN" sz="2200" i="1" baseline="-25000" smtClean="0">
                <a:latin typeface="Times New Roman" pitchFamily="18" charset="0"/>
                <a:ea typeface="宋体" pitchFamily="2" charset="-122"/>
              </a:rPr>
              <a:t>Sj</a:t>
            </a:r>
            <a:r>
              <a:rPr lang="en-US" altLang="zh-CN" sz="2200" smtClean="0">
                <a:latin typeface="Times New Roman" pitchFamily="18" charset="0"/>
                <a:ea typeface="宋体" pitchFamily="2" charset="-122"/>
              </a:rPr>
              <a:t>, where </a:t>
            </a:r>
            <a:r>
              <a:rPr lang="en-US" altLang="zh-CN" sz="2200" i="1" smtClean="0">
                <a:latin typeface="Times New Roman" pitchFamily="18" charset="0"/>
                <a:ea typeface="宋体" pitchFamily="2" charset="-122"/>
              </a:rPr>
              <a:t>CPV</a:t>
            </a:r>
            <a:r>
              <a:rPr lang="en-US" altLang="zh-CN" sz="2200" i="1" baseline="-25000" smtClean="0">
                <a:latin typeface="Times New Roman" pitchFamily="18" charset="0"/>
                <a:ea typeface="宋体" pitchFamily="2" charset="-122"/>
              </a:rPr>
              <a:t>Sj</a:t>
            </a:r>
            <a:r>
              <a:rPr lang="en-US" altLang="zh-CN" sz="2200" smtClean="0">
                <a:latin typeface="Times New Roman" pitchFamily="18" charset="0"/>
                <a:ea typeface="宋体" pitchFamily="2" charset="-122"/>
              </a:rPr>
              <a:t>[</a:t>
            </a:r>
            <a:r>
              <a:rPr lang="en-US" altLang="zh-CN" sz="2200" i="1" smtClean="0">
                <a:latin typeface="Times New Roman" pitchFamily="18" charset="0"/>
                <a:ea typeface="宋体" pitchFamily="2" charset="-122"/>
              </a:rPr>
              <a:t>w</a:t>
            </a:r>
            <a:r>
              <a:rPr lang="en-US" altLang="zh-CN" sz="2200" smtClean="0">
                <a:latin typeface="Times New Roman" pitchFamily="18" charset="0"/>
                <a:ea typeface="宋体" pitchFamily="2" charset="-122"/>
              </a:rPr>
              <a:t>] stores the cumulative probability of set instances </a:t>
            </a:r>
            <a:r>
              <a:rPr lang="en-US" altLang="zh-CN" sz="2200" i="1" smtClean="0">
                <a:latin typeface="Times New Roman" pitchFamily="18" charset="0"/>
                <a:ea typeface="宋体" pitchFamily="2" charset="-122"/>
              </a:rPr>
              <a:t>s</a:t>
            </a:r>
            <a:r>
              <a:rPr lang="en-US" altLang="zh-CN" sz="2200" i="1" baseline="-25000" smtClean="0">
                <a:latin typeface="Times New Roman" pitchFamily="18" charset="0"/>
                <a:ea typeface="宋体" pitchFamily="2" charset="-122"/>
              </a:rPr>
              <a:t>jk</a:t>
            </a:r>
            <a:r>
              <a:rPr lang="en-US" altLang="zh-CN" sz="2200" smtClean="0">
                <a:latin typeface="Times New Roman" pitchFamily="18" charset="0"/>
                <a:ea typeface="宋体" pitchFamily="2" charset="-122"/>
              </a:rPr>
              <a:t> satisfying |</a:t>
            </a:r>
            <a:r>
              <a:rPr lang="en-US" altLang="zh-CN" sz="2200" i="1" smtClean="0">
                <a:latin typeface="Times New Roman" pitchFamily="18" charset="0"/>
                <a:ea typeface="宋体" pitchFamily="2" charset="-122"/>
              </a:rPr>
              <a:t>s</a:t>
            </a:r>
            <a:r>
              <a:rPr lang="en-US" altLang="zh-CN" sz="2200" i="1" baseline="-25000" smtClean="0">
                <a:latin typeface="Times New Roman" pitchFamily="18" charset="0"/>
                <a:ea typeface="宋体" pitchFamily="2" charset="-122"/>
              </a:rPr>
              <a:t>jk</a:t>
            </a:r>
            <a:r>
              <a:rPr lang="en-US" altLang="zh-CN" sz="2200" smtClean="0">
                <a:latin typeface="Times New Roman" pitchFamily="18" charset="0"/>
                <a:ea typeface="宋体" pitchFamily="2" charset="-122"/>
              </a:rPr>
              <a:t>| </a:t>
            </a:r>
            <a:r>
              <a:rPr lang="en-US" altLang="zh-CN" sz="2200" smtClean="0">
                <a:latin typeface="Times New Roman" pitchFamily="18" charset="0"/>
                <a:ea typeface="宋体" pitchFamily="2" charset="-122"/>
                <a:sym typeface="Symbol" pitchFamily="18" charset="2"/>
              </a:rPr>
              <a:t></a:t>
            </a:r>
            <a:r>
              <a:rPr lang="en-US" altLang="zh-CN" sz="2200" smtClean="0">
                <a:latin typeface="Times New Roman" pitchFamily="18" charset="0"/>
                <a:ea typeface="宋体" pitchFamily="2" charset="-122"/>
              </a:rPr>
              <a:t> </a:t>
            </a:r>
            <a:r>
              <a:rPr lang="en-US" altLang="zh-CN" sz="2200" i="1" smtClean="0">
                <a:latin typeface="Times New Roman" pitchFamily="18" charset="0"/>
                <a:ea typeface="宋体" pitchFamily="2" charset="-122"/>
              </a:rPr>
              <a:t>w</a:t>
            </a:r>
            <a:r>
              <a:rPr lang="en-US" altLang="zh-CN" sz="2200" smtClean="0">
                <a:latin typeface="Times New Roman" pitchFamily="18" charset="0"/>
                <a:ea typeface="宋体" pitchFamily="2" charset="-122"/>
              </a:rPr>
              <a:t> </a:t>
            </a:r>
          </a:p>
        </p:txBody>
      </p:sp>
      <p:sp>
        <p:nvSpPr>
          <p:cNvPr id="2055" name="Rectangle 5"/>
          <p:cNvSpPr>
            <a:spLocks noChangeArrowheads="1"/>
          </p:cNvSpPr>
          <p:nvPr/>
        </p:nvSpPr>
        <p:spPr bwMode="auto">
          <a:xfrm>
            <a:off x="0" y="1433513"/>
            <a:ext cx="9144000" cy="0"/>
          </a:xfrm>
          <a:prstGeom prst="rect">
            <a:avLst/>
          </a:prstGeom>
          <a:noFill/>
          <a:ln w="9525">
            <a:noFill/>
            <a:miter lim="800000"/>
            <a:headEnd/>
            <a:tailEnd/>
          </a:ln>
        </p:spPr>
        <p:txBody>
          <a:bodyPr wrap="none" anchor="ctr">
            <a:spAutoFit/>
          </a:bodyPr>
          <a:lstStyle/>
          <a:p>
            <a:endParaRPr lang="zh-CN" altLang="en-US">
              <a:ea typeface="宋体" pitchFamily="2" charset="-122"/>
            </a:endParaRPr>
          </a:p>
        </p:txBody>
      </p:sp>
      <p:pic>
        <p:nvPicPr>
          <p:cNvPr id="2056" name="Picture 17"/>
          <p:cNvPicPr>
            <a:picLocks noChangeAspect="1" noChangeArrowheads="1"/>
          </p:cNvPicPr>
          <p:nvPr/>
        </p:nvPicPr>
        <p:blipFill>
          <a:blip r:embed="rId3" cstate="print"/>
          <a:srcRect/>
          <a:stretch>
            <a:fillRect/>
          </a:stretch>
        </p:blipFill>
        <p:spPr bwMode="auto">
          <a:xfrm>
            <a:off x="1295400" y="5410200"/>
            <a:ext cx="2971800" cy="328613"/>
          </a:xfrm>
          <a:prstGeom prst="rect">
            <a:avLst/>
          </a:prstGeom>
          <a:noFill/>
          <a:ln w="9525">
            <a:noFill/>
            <a:miter lim="800000"/>
            <a:headEnd/>
            <a:tailEnd/>
          </a:ln>
        </p:spPr>
      </p:pic>
      <p:sp>
        <p:nvSpPr>
          <p:cNvPr id="2057" name="Text Box 18"/>
          <p:cNvSpPr txBox="1">
            <a:spLocks noChangeArrowheads="1"/>
          </p:cNvSpPr>
          <p:nvPr/>
        </p:nvSpPr>
        <p:spPr bwMode="auto">
          <a:xfrm>
            <a:off x="304800" y="5311775"/>
            <a:ext cx="804863" cy="396875"/>
          </a:xfrm>
          <a:prstGeom prst="rect">
            <a:avLst/>
          </a:prstGeom>
          <a:noFill/>
          <a:ln w="9525">
            <a:noFill/>
            <a:miter lim="800000"/>
            <a:headEnd/>
            <a:tailEnd/>
          </a:ln>
        </p:spPr>
        <p:txBody>
          <a:bodyPr wrap="none">
            <a:spAutoFit/>
          </a:bodyPr>
          <a:lstStyle/>
          <a:p>
            <a:r>
              <a:rPr lang="en-US" altLang="zh-CN" sz="2000">
                <a:latin typeface="Times New Roman" pitchFamily="18" charset="0"/>
                <a:ea typeface="宋体" pitchFamily="2" charset="-122"/>
              </a:rPr>
              <a:t>where</a:t>
            </a:r>
          </a:p>
        </p:txBody>
      </p:sp>
      <p:grpSp>
        <p:nvGrpSpPr>
          <p:cNvPr id="2" name="Group 20"/>
          <p:cNvGrpSpPr>
            <a:grpSpLocks/>
          </p:cNvGrpSpPr>
          <p:nvPr/>
        </p:nvGrpSpPr>
        <p:grpSpPr bwMode="auto">
          <a:xfrm>
            <a:off x="228600" y="3962400"/>
            <a:ext cx="5867400" cy="1295400"/>
            <a:chOff x="144" y="2496"/>
            <a:chExt cx="3696" cy="816"/>
          </a:xfrm>
        </p:grpSpPr>
        <p:pic>
          <p:nvPicPr>
            <p:cNvPr id="2078" name="Picture 12"/>
            <p:cNvPicPr>
              <a:picLocks noChangeAspect="1" noChangeArrowheads="1"/>
            </p:cNvPicPr>
            <p:nvPr/>
          </p:nvPicPr>
          <p:blipFill>
            <a:blip r:embed="rId4" cstate="print"/>
            <a:srcRect/>
            <a:stretch>
              <a:fillRect/>
            </a:stretch>
          </p:blipFill>
          <p:spPr bwMode="auto">
            <a:xfrm>
              <a:off x="336" y="2544"/>
              <a:ext cx="1008" cy="216"/>
            </a:xfrm>
            <a:prstGeom prst="rect">
              <a:avLst/>
            </a:prstGeom>
            <a:noFill/>
            <a:ln w="9525">
              <a:noFill/>
              <a:miter lim="800000"/>
              <a:headEnd/>
              <a:tailEnd/>
            </a:ln>
          </p:spPr>
        </p:pic>
        <p:pic>
          <p:nvPicPr>
            <p:cNvPr id="2079" name="Picture 13"/>
            <p:cNvPicPr>
              <a:picLocks noChangeAspect="1" noChangeArrowheads="1"/>
            </p:cNvPicPr>
            <p:nvPr/>
          </p:nvPicPr>
          <p:blipFill>
            <a:blip r:embed="rId5" cstate="print"/>
            <a:srcRect/>
            <a:stretch>
              <a:fillRect/>
            </a:stretch>
          </p:blipFill>
          <p:spPr bwMode="auto">
            <a:xfrm>
              <a:off x="144" y="2736"/>
              <a:ext cx="3696" cy="538"/>
            </a:xfrm>
            <a:prstGeom prst="rect">
              <a:avLst/>
            </a:prstGeom>
            <a:noFill/>
            <a:ln w="9525">
              <a:noFill/>
              <a:miter lim="800000"/>
              <a:headEnd/>
              <a:tailEnd/>
            </a:ln>
          </p:spPr>
        </p:pic>
        <p:sp>
          <p:nvSpPr>
            <p:cNvPr id="2080" name="Rectangle 19"/>
            <p:cNvSpPr>
              <a:spLocks noChangeArrowheads="1"/>
            </p:cNvSpPr>
            <p:nvPr/>
          </p:nvSpPr>
          <p:spPr bwMode="auto">
            <a:xfrm>
              <a:off x="144" y="2496"/>
              <a:ext cx="3696" cy="816"/>
            </a:xfrm>
            <a:prstGeom prst="rect">
              <a:avLst/>
            </a:prstGeom>
            <a:noFill/>
            <a:ln w="9525">
              <a:solidFill>
                <a:schemeClr val="tx1"/>
              </a:solidFill>
              <a:miter lim="800000"/>
              <a:headEnd/>
              <a:tailEnd/>
            </a:ln>
          </p:spPr>
          <p:txBody>
            <a:bodyPr wrap="none" anchor="ctr"/>
            <a:lstStyle/>
            <a:p>
              <a:endParaRPr lang="zh-CN" altLang="en-US">
                <a:ea typeface="宋体" pitchFamily="2" charset="-122"/>
              </a:endParaRPr>
            </a:p>
          </p:txBody>
        </p:sp>
      </p:grpSp>
      <p:sp>
        <p:nvSpPr>
          <p:cNvPr id="2059" name="Text Box 22"/>
          <p:cNvSpPr txBox="1">
            <a:spLocks noChangeArrowheads="1"/>
          </p:cNvSpPr>
          <p:nvPr/>
        </p:nvSpPr>
        <p:spPr bwMode="auto">
          <a:xfrm>
            <a:off x="4419600" y="5334000"/>
            <a:ext cx="550863" cy="396875"/>
          </a:xfrm>
          <a:prstGeom prst="rect">
            <a:avLst/>
          </a:prstGeom>
          <a:noFill/>
          <a:ln w="9525">
            <a:noFill/>
            <a:miter lim="800000"/>
            <a:headEnd/>
            <a:tailEnd/>
          </a:ln>
        </p:spPr>
        <p:txBody>
          <a:bodyPr wrap="none">
            <a:spAutoFit/>
          </a:bodyPr>
          <a:lstStyle/>
          <a:p>
            <a:r>
              <a:rPr lang="en-US" altLang="zh-CN" sz="2000">
                <a:latin typeface="Times New Roman" pitchFamily="18" charset="0"/>
                <a:ea typeface="宋体" pitchFamily="2" charset="-122"/>
              </a:rPr>
              <a:t>and</a:t>
            </a:r>
          </a:p>
        </p:txBody>
      </p:sp>
      <p:grpSp>
        <p:nvGrpSpPr>
          <p:cNvPr id="3" name="Group 34"/>
          <p:cNvGrpSpPr>
            <a:grpSpLocks/>
          </p:cNvGrpSpPr>
          <p:nvPr/>
        </p:nvGrpSpPr>
        <p:grpSpPr bwMode="auto">
          <a:xfrm>
            <a:off x="381000" y="5715000"/>
            <a:ext cx="6096000" cy="288925"/>
            <a:chOff x="240" y="3600"/>
            <a:chExt cx="3840" cy="182"/>
          </a:xfrm>
        </p:grpSpPr>
        <p:pic>
          <p:nvPicPr>
            <p:cNvPr id="2076" name="Picture 21"/>
            <p:cNvPicPr>
              <a:picLocks noChangeAspect="1" noChangeArrowheads="1"/>
            </p:cNvPicPr>
            <p:nvPr/>
          </p:nvPicPr>
          <p:blipFill>
            <a:blip r:embed="rId6" cstate="print"/>
            <a:srcRect/>
            <a:stretch>
              <a:fillRect/>
            </a:stretch>
          </p:blipFill>
          <p:spPr bwMode="auto">
            <a:xfrm>
              <a:off x="240" y="3600"/>
              <a:ext cx="1200" cy="182"/>
            </a:xfrm>
            <a:prstGeom prst="rect">
              <a:avLst/>
            </a:prstGeom>
            <a:noFill/>
            <a:ln w="9525">
              <a:noFill/>
              <a:miter lim="800000"/>
              <a:headEnd/>
              <a:tailEnd/>
            </a:ln>
          </p:spPr>
        </p:pic>
        <p:pic>
          <p:nvPicPr>
            <p:cNvPr id="2077" name="Picture 23"/>
            <p:cNvPicPr>
              <a:picLocks noChangeAspect="1" noChangeArrowheads="1"/>
            </p:cNvPicPr>
            <p:nvPr/>
          </p:nvPicPr>
          <p:blipFill>
            <a:blip r:embed="rId7" cstate="print"/>
            <a:srcRect/>
            <a:stretch>
              <a:fillRect/>
            </a:stretch>
          </p:blipFill>
          <p:spPr bwMode="auto">
            <a:xfrm>
              <a:off x="1440" y="3600"/>
              <a:ext cx="2640" cy="177"/>
            </a:xfrm>
            <a:prstGeom prst="rect">
              <a:avLst/>
            </a:prstGeom>
            <a:noFill/>
            <a:ln w="9525">
              <a:noFill/>
              <a:miter lim="800000"/>
              <a:headEnd/>
              <a:tailEnd/>
            </a:ln>
          </p:spPr>
        </p:pic>
      </p:grpSp>
      <p:grpSp>
        <p:nvGrpSpPr>
          <p:cNvPr id="4" name="Group 24"/>
          <p:cNvGrpSpPr>
            <a:grpSpLocks/>
          </p:cNvGrpSpPr>
          <p:nvPr/>
        </p:nvGrpSpPr>
        <p:grpSpPr bwMode="auto">
          <a:xfrm>
            <a:off x="6108700" y="3644900"/>
            <a:ext cx="3035300" cy="2095500"/>
            <a:chOff x="2696" y="2040"/>
            <a:chExt cx="2496" cy="1816"/>
          </a:xfrm>
        </p:grpSpPr>
        <p:graphicFrame>
          <p:nvGraphicFramePr>
            <p:cNvPr id="2050" name="Object 25"/>
            <p:cNvGraphicFramePr>
              <a:graphicFrameLocks noChangeAspect="1"/>
            </p:cNvGraphicFramePr>
            <p:nvPr/>
          </p:nvGraphicFramePr>
          <p:xfrm>
            <a:off x="2696" y="2040"/>
            <a:ext cx="2496" cy="1816"/>
          </p:xfrm>
          <a:graphic>
            <a:graphicData uri="http://schemas.openxmlformats.org/presentationml/2006/ole">
              <mc:AlternateContent xmlns:mc="http://schemas.openxmlformats.org/markup-compatibility/2006">
                <mc:Choice xmlns:v="urn:schemas-microsoft-com:vml" Requires="v">
                  <p:oleObj spid="_x0000_s31747" name="Microsoft Drawing 1.01" r:id="rId8" imgW="4637088" imgH="3371850" progId="MSDraw.1.01">
                    <p:embed/>
                  </p:oleObj>
                </mc:Choice>
                <mc:Fallback>
                  <p:oleObj name="Microsoft Drawing 1.01" r:id="rId8" imgW="4637088" imgH="3371850" progId="MSDraw.1.01">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6" y="2040"/>
                          <a:ext cx="2496" cy="1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Line 26"/>
            <p:cNvSpPr>
              <a:spLocks noChangeShapeType="1"/>
            </p:cNvSpPr>
            <p:nvPr/>
          </p:nvSpPr>
          <p:spPr bwMode="auto">
            <a:xfrm flipV="1">
              <a:off x="2984" y="2128"/>
              <a:ext cx="808" cy="1496"/>
            </a:xfrm>
            <a:prstGeom prst="line">
              <a:avLst/>
            </a:prstGeom>
            <a:noFill/>
            <a:ln w="28575">
              <a:solidFill>
                <a:srgbClr val="FF00FF"/>
              </a:solidFill>
              <a:round/>
              <a:headEnd/>
              <a:tailEnd/>
            </a:ln>
          </p:spPr>
          <p:txBody>
            <a:bodyPr/>
            <a:lstStyle/>
            <a:p>
              <a:endParaRPr lang="en-US"/>
            </a:p>
          </p:txBody>
        </p:sp>
        <p:sp>
          <p:nvSpPr>
            <p:cNvPr id="2073" name="Line 27"/>
            <p:cNvSpPr>
              <a:spLocks noChangeShapeType="1"/>
            </p:cNvSpPr>
            <p:nvPr/>
          </p:nvSpPr>
          <p:spPr bwMode="auto">
            <a:xfrm flipV="1">
              <a:off x="2968" y="2760"/>
              <a:ext cx="1792" cy="856"/>
            </a:xfrm>
            <a:prstGeom prst="line">
              <a:avLst/>
            </a:prstGeom>
            <a:noFill/>
            <a:ln w="28575">
              <a:solidFill>
                <a:srgbClr val="FF00FF"/>
              </a:solidFill>
              <a:round/>
              <a:headEnd/>
              <a:tailEnd/>
            </a:ln>
          </p:spPr>
          <p:txBody>
            <a:bodyPr/>
            <a:lstStyle/>
            <a:p>
              <a:endParaRPr lang="en-US"/>
            </a:p>
          </p:txBody>
        </p:sp>
        <p:sp>
          <p:nvSpPr>
            <p:cNvPr id="2074" name="Line 28"/>
            <p:cNvSpPr>
              <a:spLocks noChangeShapeType="1"/>
            </p:cNvSpPr>
            <p:nvPr/>
          </p:nvSpPr>
          <p:spPr bwMode="auto">
            <a:xfrm>
              <a:off x="3272" y="2136"/>
              <a:ext cx="1464" cy="1432"/>
            </a:xfrm>
            <a:prstGeom prst="line">
              <a:avLst/>
            </a:prstGeom>
            <a:noFill/>
            <a:ln w="28575">
              <a:solidFill>
                <a:srgbClr val="FF0000"/>
              </a:solidFill>
              <a:round/>
              <a:headEnd/>
              <a:tailEnd/>
            </a:ln>
          </p:spPr>
          <p:txBody>
            <a:bodyPr/>
            <a:lstStyle/>
            <a:p>
              <a:endParaRPr lang="en-US"/>
            </a:p>
          </p:txBody>
        </p:sp>
        <p:sp>
          <p:nvSpPr>
            <p:cNvPr id="2075" name="Freeform 29"/>
            <p:cNvSpPr>
              <a:spLocks/>
            </p:cNvSpPr>
            <p:nvPr/>
          </p:nvSpPr>
          <p:spPr bwMode="auto">
            <a:xfrm>
              <a:off x="3024" y="2496"/>
              <a:ext cx="1136" cy="1072"/>
            </a:xfrm>
            <a:custGeom>
              <a:avLst/>
              <a:gdLst>
                <a:gd name="T0" fmla="*/ 600 w 1136"/>
                <a:gd name="T1" fmla="*/ 0 h 1072"/>
                <a:gd name="T2" fmla="*/ 0 w 1136"/>
                <a:gd name="T3" fmla="*/ 1072 h 1072"/>
                <a:gd name="T4" fmla="*/ 1136 w 1136"/>
                <a:gd name="T5" fmla="*/ 536 h 1072"/>
                <a:gd name="T6" fmla="*/ 600 w 1136"/>
                <a:gd name="T7" fmla="*/ 0 h 1072"/>
                <a:gd name="T8" fmla="*/ 0 60000 65536"/>
                <a:gd name="T9" fmla="*/ 0 60000 65536"/>
                <a:gd name="T10" fmla="*/ 0 60000 65536"/>
                <a:gd name="T11" fmla="*/ 0 60000 65536"/>
                <a:gd name="T12" fmla="*/ 0 w 1136"/>
                <a:gd name="T13" fmla="*/ 0 h 1072"/>
                <a:gd name="T14" fmla="*/ 1136 w 1136"/>
                <a:gd name="T15" fmla="*/ 1072 h 1072"/>
              </a:gdLst>
              <a:ahLst/>
              <a:cxnLst>
                <a:cxn ang="T8">
                  <a:pos x="T0" y="T1"/>
                </a:cxn>
                <a:cxn ang="T9">
                  <a:pos x="T2" y="T3"/>
                </a:cxn>
                <a:cxn ang="T10">
                  <a:pos x="T4" y="T5"/>
                </a:cxn>
                <a:cxn ang="T11">
                  <a:pos x="T6" y="T7"/>
                </a:cxn>
              </a:cxnLst>
              <a:rect l="T12" t="T13" r="T14" b="T15"/>
              <a:pathLst>
                <a:path w="1136" h="1072">
                  <a:moveTo>
                    <a:pt x="600" y="0"/>
                  </a:moveTo>
                  <a:lnTo>
                    <a:pt x="0" y="1072"/>
                  </a:lnTo>
                  <a:lnTo>
                    <a:pt x="1136" y="536"/>
                  </a:lnTo>
                  <a:lnTo>
                    <a:pt x="600" y="0"/>
                  </a:lnTo>
                  <a:close/>
                </a:path>
              </a:pathLst>
            </a:custGeom>
            <a:solidFill>
              <a:srgbClr val="FFCC00">
                <a:alpha val="20000"/>
              </a:srgbClr>
            </a:solidFill>
            <a:ln w="9525">
              <a:noFill/>
              <a:round/>
              <a:headEnd/>
              <a:tailEnd/>
            </a:ln>
          </p:spPr>
          <p:txBody>
            <a:bodyPr/>
            <a:lstStyle/>
            <a:p>
              <a:endParaRPr lang="zh-CN" altLang="en-US">
                <a:ea typeface="宋体" pitchFamily="2" charset="-122"/>
              </a:endParaRPr>
            </a:p>
          </p:txBody>
        </p:sp>
      </p:grpSp>
      <p:sp>
        <p:nvSpPr>
          <p:cNvPr id="29727" name="Oval 31"/>
          <p:cNvSpPr>
            <a:spLocks noChangeArrowheads="1"/>
          </p:cNvSpPr>
          <p:nvPr/>
        </p:nvSpPr>
        <p:spPr bwMode="auto">
          <a:xfrm>
            <a:off x="6781800" y="5308600"/>
            <a:ext cx="152400" cy="152400"/>
          </a:xfrm>
          <a:prstGeom prst="ellipse">
            <a:avLst/>
          </a:prstGeom>
          <a:solidFill>
            <a:srgbClr val="0000FF"/>
          </a:solidFill>
          <a:ln w="9525">
            <a:solidFill>
              <a:schemeClr val="tx1"/>
            </a:solidFill>
            <a:round/>
            <a:headEnd/>
            <a:tailEnd/>
          </a:ln>
        </p:spPr>
        <p:txBody>
          <a:bodyPr wrap="none" anchor="ctr"/>
          <a:lstStyle/>
          <a:p>
            <a:endParaRPr lang="zh-CN" altLang="en-US">
              <a:ea typeface="宋体" pitchFamily="2" charset="-122"/>
            </a:endParaRPr>
          </a:p>
        </p:txBody>
      </p:sp>
      <p:sp>
        <p:nvSpPr>
          <p:cNvPr id="2063" name="Rectangle 33"/>
          <p:cNvSpPr>
            <a:spLocks noChangeArrowheads="1"/>
          </p:cNvSpPr>
          <p:nvPr/>
        </p:nvSpPr>
        <p:spPr bwMode="auto">
          <a:xfrm>
            <a:off x="1219200" y="5334000"/>
            <a:ext cx="3022600" cy="368300"/>
          </a:xfrm>
          <a:prstGeom prst="rect">
            <a:avLst/>
          </a:prstGeom>
          <a:solidFill>
            <a:srgbClr val="3366FF">
              <a:alpha val="14902"/>
            </a:srgbClr>
          </a:solidFill>
          <a:ln w="9525">
            <a:noFill/>
            <a:miter lim="800000"/>
            <a:headEnd/>
            <a:tailEnd/>
          </a:ln>
        </p:spPr>
        <p:txBody>
          <a:bodyPr wrap="none" anchor="ctr"/>
          <a:lstStyle/>
          <a:p>
            <a:endParaRPr lang="zh-CN" altLang="en-US">
              <a:ea typeface="宋体" pitchFamily="2" charset="-122"/>
            </a:endParaRPr>
          </a:p>
        </p:txBody>
      </p:sp>
      <p:sp>
        <p:nvSpPr>
          <p:cNvPr id="2064" name="Rectangle 35"/>
          <p:cNvSpPr>
            <a:spLocks noChangeArrowheads="1"/>
          </p:cNvSpPr>
          <p:nvPr/>
        </p:nvSpPr>
        <p:spPr bwMode="auto">
          <a:xfrm>
            <a:off x="355600" y="5702300"/>
            <a:ext cx="6184900" cy="381000"/>
          </a:xfrm>
          <a:prstGeom prst="rect">
            <a:avLst/>
          </a:prstGeom>
          <a:solidFill>
            <a:srgbClr val="00FF00">
              <a:alpha val="14902"/>
            </a:srgbClr>
          </a:solidFill>
          <a:ln w="9525">
            <a:noFill/>
            <a:miter lim="800000"/>
            <a:headEnd/>
            <a:tailEnd/>
          </a:ln>
        </p:spPr>
        <p:txBody>
          <a:bodyPr wrap="none" anchor="ctr"/>
          <a:lstStyle/>
          <a:p>
            <a:endParaRPr lang="zh-CN" altLang="en-US">
              <a:ea typeface="宋体" pitchFamily="2" charset="-122"/>
            </a:endParaRPr>
          </a:p>
        </p:txBody>
      </p:sp>
      <p:grpSp>
        <p:nvGrpSpPr>
          <p:cNvPr id="5" name="Group 37"/>
          <p:cNvGrpSpPr>
            <a:grpSpLocks/>
          </p:cNvGrpSpPr>
          <p:nvPr/>
        </p:nvGrpSpPr>
        <p:grpSpPr bwMode="auto">
          <a:xfrm>
            <a:off x="6858000" y="3568700"/>
            <a:ext cx="304800" cy="2133600"/>
            <a:chOff x="4320" y="2248"/>
            <a:chExt cx="192" cy="1344"/>
          </a:xfrm>
        </p:grpSpPr>
        <p:sp>
          <p:nvSpPr>
            <p:cNvPr id="2070" name="Line 30"/>
            <p:cNvSpPr>
              <a:spLocks noChangeShapeType="1"/>
            </p:cNvSpPr>
            <p:nvPr/>
          </p:nvSpPr>
          <p:spPr bwMode="auto">
            <a:xfrm flipV="1">
              <a:off x="4320" y="2248"/>
              <a:ext cx="0" cy="1344"/>
            </a:xfrm>
            <a:prstGeom prst="line">
              <a:avLst/>
            </a:prstGeom>
            <a:noFill/>
            <a:ln w="28575">
              <a:solidFill>
                <a:srgbClr val="0000FF"/>
              </a:solidFill>
              <a:prstDash val="sysDot"/>
              <a:round/>
              <a:headEnd/>
              <a:tailEnd/>
            </a:ln>
          </p:spPr>
          <p:txBody>
            <a:bodyPr/>
            <a:lstStyle/>
            <a:p>
              <a:endParaRPr lang="en-US"/>
            </a:p>
          </p:txBody>
        </p:sp>
        <p:sp>
          <p:nvSpPr>
            <p:cNvPr id="2071" name="Line 36"/>
            <p:cNvSpPr>
              <a:spLocks noChangeShapeType="1"/>
            </p:cNvSpPr>
            <p:nvPr/>
          </p:nvSpPr>
          <p:spPr bwMode="auto">
            <a:xfrm>
              <a:off x="4320" y="3168"/>
              <a:ext cx="192" cy="0"/>
            </a:xfrm>
            <a:prstGeom prst="line">
              <a:avLst/>
            </a:prstGeom>
            <a:noFill/>
            <a:ln w="9525">
              <a:solidFill>
                <a:srgbClr val="0000FF"/>
              </a:solidFill>
              <a:round/>
              <a:headEnd/>
              <a:tailEnd type="stealth" w="lg" len="lg"/>
            </a:ln>
          </p:spPr>
          <p:txBody>
            <a:bodyPr/>
            <a:lstStyle/>
            <a:p>
              <a:endParaRPr lang="en-US"/>
            </a:p>
          </p:txBody>
        </p:sp>
      </p:grpSp>
      <p:sp>
        <p:nvSpPr>
          <p:cNvPr id="29734" name="Oval 38"/>
          <p:cNvSpPr>
            <a:spLocks noChangeArrowheads="1"/>
          </p:cNvSpPr>
          <p:nvPr/>
        </p:nvSpPr>
        <p:spPr bwMode="auto">
          <a:xfrm>
            <a:off x="6769100" y="4432300"/>
            <a:ext cx="152400" cy="152400"/>
          </a:xfrm>
          <a:prstGeom prst="ellipse">
            <a:avLst/>
          </a:prstGeom>
          <a:solidFill>
            <a:srgbClr val="00FF00"/>
          </a:solidFill>
          <a:ln w="9525">
            <a:solidFill>
              <a:srgbClr val="339966"/>
            </a:solidFill>
            <a:round/>
            <a:headEnd/>
            <a:tailEnd/>
          </a:ln>
        </p:spPr>
        <p:txBody>
          <a:bodyPr wrap="none" anchor="ctr"/>
          <a:lstStyle/>
          <a:p>
            <a:endParaRPr lang="zh-CN" altLang="en-US">
              <a:ea typeface="宋体" pitchFamily="2" charset="-122"/>
            </a:endParaRPr>
          </a:p>
        </p:txBody>
      </p:sp>
      <p:sp>
        <p:nvSpPr>
          <p:cNvPr id="2067" name="Rectangle 39"/>
          <p:cNvSpPr>
            <a:spLocks noChangeArrowheads="1"/>
          </p:cNvSpPr>
          <p:nvPr/>
        </p:nvSpPr>
        <p:spPr bwMode="auto">
          <a:xfrm>
            <a:off x="1600200" y="4343400"/>
            <a:ext cx="2133600" cy="381000"/>
          </a:xfrm>
          <a:prstGeom prst="rect">
            <a:avLst/>
          </a:prstGeom>
          <a:solidFill>
            <a:srgbClr val="00FF00">
              <a:alpha val="14902"/>
            </a:srgbClr>
          </a:solidFill>
          <a:ln w="9525">
            <a:noFill/>
            <a:miter lim="800000"/>
            <a:headEnd/>
            <a:tailEnd/>
          </a:ln>
        </p:spPr>
        <p:txBody>
          <a:bodyPr wrap="none" anchor="ctr"/>
          <a:lstStyle/>
          <a:p>
            <a:endParaRPr lang="zh-CN" altLang="en-US">
              <a:ea typeface="宋体" pitchFamily="2" charset="-122"/>
            </a:endParaRPr>
          </a:p>
        </p:txBody>
      </p:sp>
      <p:sp>
        <p:nvSpPr>
          <p:cNvPr id="2068" name="Rectangle 40"/>
          <p:cNvSpPr>
            <a:spLocks noChangeArrowheads="1"/>
          </p:cNvSpPr>
          <p:nvPr/>
        </p:nvSpPr>
        <p:spPr bwMode="auto">
          <a:xfrm>
            <a:off x="3962400" y="4343400"/>
            <a:ext cx="2057400" cy="381000"/>
          </a:xfrm>
          <a:prstGeom prst="rect">
            <a:avLst/>
          </a:prstGeom>
          <a:solidFill>
            <a:srgbClr val="3366FF">
              <a:alpha val="14902"/>
            </a:srgbClr>
          </a:solidFill>
          <a:ln w="9525">
            <a:noFill/>
            <a:miter lim="800000"/>
            <a:headEnd/>
            <a:tailEnd/>
          </a:ln>
        </p:spPr>
        <p:txBody>
          <a:bodyPr wrap="none" anchor="ctr"/>
          <a:lstStyle/>
          <a:p>
            <a:endParaRPr lang="zh-CN" altLang="en-US">
              <a:ea typeface="宋体" pitchFamily="2" charset="-122"/>
            </a:endParaRPr>
          </a:p>
        </p:txBody>
      </p:sp>
      <p:cxnSp>
        <p:nvCxnSpPr>
          <p:cNvPr id="34" name="Straight Connector 33"/>
          <p:cNvCxnSpPr>
            <a:stCxn id="29734" idx="4"/>
          </p:cNvCxnSpPr>
          <p:nvPr/>
        </p:nvCxnSpPr>
        <p:spPr>
          <a:xfrm rot="16200000" flipH="1">
            <a:off x="6477000" y="4953000"/>
            <a:ext cx="749300" cy="127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autoRev="1" fill="hold" nodeType="clickEffect">
                                  <p:stCondLst>
                                    <p:cond delay="0"/>
                                  </p:stCondLst>
                                  <p:childTnLst>
                                    <p:animMotion origin="layout" path="M 3.33333E-6 4.07407E-6 L 0.15833 0.00185 " pathEditMode="relative" rAng="0" ptsTypes="AA">
                                      <p:cBhvr>
                                        <p:cTn id="6" dur="1000" fill="hold"/>
                                        <p:tgtEl>
                                          <p:spTgt spid="5"/>
                                        </p:tgtEl>
                                        <p:attrNameLst>
                                          <p:attrName>ppt_x</p:attrName>
                                          <p:attrName>ppt_y</p:attrName>
                                        </p:attrNameLst>
                                      </p:cBhvr>
                                      <p:rCtr x="7900" y="10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973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97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7" grpId="0" animBg="1"/>
      <p:bldP spid="297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5215DD-EF4A-4DF3-9D10-4E492C53B03F}" type="slidenum">
              <a:rPr lang="en-US" altLang="zh-CN"/>
              <a:pPr/>
              <a:t>5</a:t>
            </a:fld>
            <a:endParaRPr lang="en-US" altLang="zh-CN"/>
          </a:p>
        </p:txBody>
      </p:sp>
      <p:sp>
        <p:nvSpPr>
          <p:cNvPr id="30722" name="Rectangle 2"/>
          <p:cNvSpPr>
            <a:spLocks noGrp="1" noChangeArrowheads="1"/>
          </p:cNvSpPr>
          <p:nvPr>
            <p:ph type="title"/>
          </p:nvPr>
        </p:nvSpPr>
        <p:spPr/>
        <p:txBody>
          <a:bodyPr/>
          <a:lstStyle/>
          <a:p>
            <a:r>
              <a:rPr lang="en-US" altLang="zh-CN" dirty="0">
                <a:latin typeface="Times New Roman" pitchFamily="18" charset="0"/>
              </a:rPr>
              <a:t>Probabilistic Spatial/Similarity </a:t>
            </a:r>
            <a:r>
              <a:rPr lang="en-US" altLang="zh-CN" dirty="0" smtClean="0">
                <a:latin typeface="Times New Roman" pitchFamily="18" charset="0"/>
              </a:rPr>
              <a:t>Join (cont'd)</a:t>
            </a:r>
            <a:endParaRPr lang="en-US" altLang="zh-CN" dirty="0">
              <a:latin typeface="Times New Roman" pitchFamily="18" charset="0"/>
            </a:endParaRPr>
          </a:p>
        </p:txBody>
      </p:sp>
      <p:sp>
        <p:nvSpPr>
          <p:cNvPr id="30723" name="Rectangle 3"/>
          <p:cNvSpPr>
            <a:spLocks noGrp="1" noChangeArrowheads="1"/>
          </p:cNvSpPr>
          <p:nvPr>
            <p:ph type="body" idx="1"/>
          </p:nvPr>
        </p:nvSpPr>
        <p:spPr/>
        <p:txBody>
          <a:bodyPr>
            <a:normAutofit fontScale="85000" lnSpcReduction="20000"/>
          </a:bodyPr>
          <a:lstStyle/>
          <a:p>
            <a:pPr algn="just"/>
            <a:r>
              <a:rPr lang="en-US" altLang="zh-CN" sz="3200" dirty="0">
                <a:latin typeface="Times New Roman" pitchFamily="18" charset="0"/>
              </a:rPr>
              <a:t>Join p</a:t>
            </a:r>
            <a:r>
              <a:rPr lang="en-US" altLang="zh-CN" sz="3200" dirty="0" smtClean="0">
                <a:latin typeface="Times New Roman" pitchFamily="18" charset="0"/>
              </a:rPr>
              <a:t>redicates</a:t>
            </a:r>
          </a:p>
          <a:p>
            <a:pPr lvl="1" algn="just"/>
            <a:r>
              <a:rPr lang="en-US" altLang="zh-CN" sz="2800" dirty="0" smtClean="0">
                <a:latin typeface="Times New Roman" pitchFamily="18" charset="0"/>
              </a:rPr>
              <a:t>Equality</a:t>
            </a:r>
            <a:r>
              <a:rPr lang="en-US" altLang="zh-CN" sz="2800" dirty="0">
                <a:latin typeface="Times New Roman" pitchFamily="18" charset="0"/>
              </a:rPr>
              <a:t>, inequality, greater than, and less than </a:t>
            </a:r>
          </a:p>
          <a:p>
            <a:pPr lvl="2" algn="just"/>
            <a:r>
              <a:rPr lang="en-US" altLang="zh-CN" sz="2400" dirty="0" smtClean="0">
                <a:latin typeface="Times New Roman" pitchFamily="18" charset="0"/>
              </a:rPr>
              <a:t>Cheng</a:t>
            </a:r>
            <a:r>
              <a:rPr lang="en-US" altLang="zh-CN" sz="2400" dirty="0">
                <a:latin typeface="Times New Roman" pitchFamily="18" charset="0"/>
              </a:rPr>
              <a:t>, R., Singh, S., </a:t>
            </a:r>
            <a:r>
              <a:rPr lang="en-US" altLang="zh-CN" sz="2400" dirty="0" err="1">
                <a:latin typeface="Times New Roman" pitchFamily="18" charset="0"/>
              </a:rPr>
              <a:t>Prabhakar</a:t>
            </a:r>
            <a:r>
              <a:rPr lang="en-US" altLang="zh-CN" sz="2400" dirty="0">
                <a:latin typeface="Times New Roman" pitchFamily="18" charset="0"/>
              </a:rPr>
              <a:t>, S., Shah, R., Vitter J., Xia, Y. Efficient join processing over uncertain data. </a:t>
            </a:r>
            <a:r>
              <a:rPr lang="en-US" altLang="zh-CN" sz="2400" dirty="0" smtClean="0">
                <a:latin typeface="Times New Roman" pitchFamily="18" charset="0"/>
              </a:rPr>
              <a:t>In CIKM</a:t>
            </a:r>
            <a:r>
              <a:rPr lang="en-US" altLang="zh-CN" sz="2400" dirty="0">
                <a:latin typeface="Times New Roman" pitchFamily="18" charset="0"/>
              </a:rPr>
              <a:t>, 2006. </a:t>
            </a:r>
          </a:p>
          <a:p>
            <a:pPr lvl="1" algn="just"/>
            <a:r>
              <a:rPr lang="en-US" altLang="zh-CN" sz="2800" dirty="0" smtClean="0">
                <a:latin typeface="Times New Roman" pitchFamily="18" charset="0"/>
              </a:rPr>
              <a:t>Range predicates</a:t>
            </a:r>
          </a:p>
          <a:p>
            <a:pPr lvl="2" algn="just"/>
            <a:r>
              <a:rPr lang="en-US" altLang="zh-CN" sz="2400" dirty="0" smtClean="0">
                <a:latin typeface="Times New Roman" pitchFamily="18" charset="0"/>
              </a:rPr>
              <a:t>Euclidean distance: </a:t>
            </a:r>
            <a:r>
              <a:rPr lang="en-US" altLang="zh-CN" sz="2400" i="1" dirty="0" smtClean="0">
                <a:latin typeface="Times New Roman" pitchFamily="18" charset="0"/>
                <a:sym typeface="Symbol"/>
              </a:rPr>
              <a:t>dist</a:t>
            </a:r>
            <a:r>
              <a:rPr lang="en-US" altLang="zh-CN" sz="2400" dirty="0" smtClean="0">
                <a:latin typeface="Times New Roman" pitchFamily="18" charset="0"/>
                <a:sym typeface="Symbol"/>
              </a:rPr>
              <a:t>(</a:t>
            </a:r>
            <a:r>
              <a:rPr lang="en-US" altLang="zh-CN" sz="2400" i="1" dirty="0" err="1" smtClean="0">
                <a:latin typeface="Times New Roman" pitchFamily="18" charset="0"/>
              </a:rPr>
              <a:t>o</a:t>
            </a:r>
            <a:r>
              <a:rPr lang="en-US" altLang="zh-CN" sz="2400" i="1" baseline="-25000" dirty="0" err="1" smtClean="0">
                <a:latin typeface="Times New Roman" pitchFamily="18" charset="0"/>
              </a:rPr>
              <a:t>A</a:t>
            </a:r>
            <a:r>
              <a:rPr lang="en-US" altLang="zh-CN" sz="2400" dirty="0" smtClean="0">
                <a:latin typeface="Times New Roman" pitchFamily="18" charset="0"/>
                <a:sym typeface="Symbol"/>
              </a:rPr>
              <a:t>, </a:t>
            </a:r>
            <a:r>
              <a:rPr lang="en-US" altLang="zh-CN" sz="2400" i="1" dirty="0" err="1" smtClean="0">
                <a:latin typeface="Times New Roman" pitchFamily="18" charset="0"/>
              </a:rPr>
              <a:t>o</a:t>
            </a:r>
            <a:r>
              <a:rPr lang="en-US" altLang="zh-CN" sz="2400" i="1" baseline="-25000" dirty="0" err="1" smtClean="0">
                <a:latin typeface="Times New Roman" pitchFamily="18" charset="0"/>
              </a:rPr>
              <a:t>B</a:t>
            </a:r>
            <a:r>
              <a:rPr lang="en-US" altLang="zh-CN" sz="2400" dirty="0" smtClean="0">
                <a:latin typeface="Times New Roman" pitchFamily="18" charset="0"/>
                <a:sym typeface="Symbol"/>
              </a:rPr>
              <a:t>) ≤ </a:t>
            </a:r>
            <a:r>
              <a:rPr lang="en-US" altLang="zh-CN" sz="2400" i="1" dirty="0" smtClean="0">
                <a:latin typeface="Times New Roman" pitchFamily="18" charset="0"/>
                <a:sym typeface="Symbol"/>
              </a:rPr>
              <a:t></a:t>
            </a:r>
            <a:r>
              <a:rPr lang="en-US" altLang="zh-CN" sz="2400" dirty="0" smtClean="0">
                <a:latin typeface="Times New Roman" pitchFamily="18" charset="0"/>
                <a:sym typeface="Symbol"/>
              </a:rPr>
              <a:t> holds </a:t>
            </a:r>
            <a:endParaRPr lang="en-US" altLang="zh-CN" sz="2400" dirty="0" smtClean="0">
              <a:latin typeface="Times New Roman" pitchFamily="18" charset="0"/>
            </a:endParaRPr>
          </a:p>
          <a:p>
            <a:pPr lvl="3" algn="just"/>
            <a:r>
              <a:rPr lang="en-US" altLang="zh-CN" dirty="0" err="1" smtClean="0">
                <a:latin typeface="Times New Roman" pitchFamily="18" charset="0"/>
              </a:rPr>
              <a:t>Kriegel</a:t>
            </a:r>
            <a:r>
              <a:rPr lang="en-US" altLang="zh-CN" dirty="0" smtClean="0">
                <a:latin typeface="Times New Roman" pitchFamily="18" charset="0"/>
              </a:rPr>
              <a:t>, H.-P., </a:t>
            </a:r>
            <a:r>
              <a:rPr lang="en-US" altLang="zh-CN" dirty="0" err="1" smtClean="0">
                <a:latin typeface="Times New Roman" pitchFamily="18" charset="0"/>
              </a:rPr>
              <a:t>Kunath</a:t>
            </a:r>
            <a:r>
              <a:rPr lang="en-US" altLang="zh-CN" dirty="0" smtClean="0">
                <a:latin typeface="Times New Roman" pitchFamily="18" charset="0"/>
              </a:rPr>
              <a:t>, P., </a:t>
            </a:r>
            <a:r>
              <a:rPr lang="en-US" altLang="zh-CN" dirty="0" err="1" smtClean="0">
                <a:latin typeface="Times New Roman" pitchFamily="18" charset="0"/>
              </a:rPr>
              <a:t>Pfeifle</a:t>
            </a:r>
            <a:r>
              <a:rPr lang="en-US" altLang="zh-CN" dirty="0" smtClean="0">
                <a:latin typeface="Times New Roman" pitchFamily="18" charset="0"/>
              </a:rPr>
              <a:t>, M., </a:t>
            </a:r>
            <a:r>
              <a:rPr lang="en-US" altLang="zh-CN" dirty="0" err="1" smtClean="0">
                <a:latin typeface="Times New Roman" pitchFamily="18" charset="0"/>
              </a:rPr>
              <a:t>Renz</a:t>
            </a:r>
            <a:r>
              <a:rPr lang="en-US" altLang="zh-CN" dirty="0" smtClean="0">
                <a:latin typeface="Times New Roman" pitchFamily="18" charset="0"/>
              </a:rPr>
              <a:t>, M. Probabilistic similarity join on uncertain data. In DASFAA, 2006. </a:t>
            </a:r>
          </a:p>
          <a:p>
            <a:pPr lvl="3" algn="just"/>
            <a:r>
              <a:rPr lang="en-US" altLang="zh-CN" dirty="0" err="1" smtClean="0">
                <a:latin typeface="Times New Roman" pitchFamily="18" charset="0"/>
              </a:rPr>
              <a:t>Lian</a:t>
            </a:r>
            <a:r>
              <a:rPr lang="en-US" altLang="zh-CN" dirty="0" smtClean="0">
                <a:latin typeface="Times New Roman" pitchFamily="18" charset="0"/>
              </a:rPr>
              <a:t>, X., Chen, L. Efficient Join Processing on Uncertain Data Streams. In CIKM, 2009.</a:t>
            </a:r>
          </a:p>
          <a:p>
            <a:pPr lvl="2" algn="just"/>
            <a:r>
              <a:rPr lang="en-US" altLang="zh-CN" dirty="0" smtClean="0">
                <a:latin typeface="Times New Roman" pitchFamily="18" charset="0"/>
              </a:rPr>
              <a:t>Expected edit distance (string)</a:t>
            </a:r>
          </a:p>
          <a:p>
            <a:pPr lvl="3" algn="just"/>
            <a:r>
              <a:rPr lang="en-US" dirty="0" err="1" smtClean="0">
                <a:latin typeface="Times New Roman" pitchFamily="18" charset="0"/>
                <a:ea typeface="Tahoma" pitchFamily="34" charset="0"/>
                <a:cs typeface="Times New Roman" pitchFamily="18" charset="0"/>
              </a:rPr>
              <a:t>Jestes</a:t>
            </a:r>
            <a:r>
              <a:rPr lang="en-US" dirty="0" smtClean="0">
                <a:latin typeface="Times New Roman" pitchFamily="18" charset="0"/>
                <a:ea typeface="Tahoma" pitchFamily="34" charset="0"/>
                <a:cs typeface="Times New Roman" pitchFamily="18" charset="0"/>
              </a:rPr>
              <a:t> J., Li F., Yan, Z., Yi K. Probabilistic string similarity joins. In SIGMOD, 2010.</a:t>
            </a:r>
          </a:p>
          <a:p>
            <a:pPr lvl="2" algn="just"/>
            <a:r>
              <a:rPr lang="en-US" altLang="zh-CN" dirty="0" smtClean="0">
                <a:latin typeface="Times New Roman" pitchFamily="18" charset="0"/>
                <a:ea typeface="Tahoma" pitchFamily="34" charset="0"/>
                <a:cs typeface="Times New Roman" pitchFamily="18" charset="0"/>
              </a:rPr>
              <a:t>Set similarity</a:t>
            </a:r>
          </a:p>
          <a:p>
            <a:pPr lvl="3" algn="just"/>
            <a:r>
              <a:rPr lang="en-US" altLang="zh-CN" dirty="0" err="1" smtClean="0">
                <a:latin typeface="Times New Roman" pitchFamily="18" charset="0"/>
                <a:ea typeface="Tahoma" pitchFamily="34" charset="0"/>
                <a:cs typeface="Times New Roman" pitchFamily="18" charset="0"/>
              </a:rPr>
              <a:t>Lian</a:t>
            </a:r>
            <a:r>
              <a:rPr lang="en-US" altLang="zh-CN" dirty="0" smtClean="0">
                <a:latin typeface="Times New Roman" pitchFamily="18" charset="0"/>
                <a:ea typeface="Tahoma" pitchFamily="34" charset="0"/>
                <a:cs typeface="Times New Roman" pitchFamily="18" charset="0"/>
              </a:rPr>
              <a:t>, X., Chen, L. Set Similarity Join on Probabilistic Data. In VLDB, 2010</a:t>
            </a:r>
            <a:endParaRPr lang="en-US" altLang="zh-CN" dirty="0" smtClean="0">
              <a:latin typeface="Times New Roman" pitchFamily="18" charset="0"/>
            </a:endParaRPr>
          </a:p>
          <a:p>
            <a:pPr lvl="1" algn="just">
              <a:buNone/>
            </a:pPr>
            <a:endParaRPr lang="en-US" altLang="zh-CN" sz="2800" dirty="0">
              <a:latin typeface="Times New Roman" pitchFamily="18" charset="0"/>
            </a:endParaRPr>
          </a:p>
        </p:txBody>
      </p:sp>
    </p:spTree>
    <p:extLst>
      <p:ext uri="{BB962C8B-B14F-4D97-AF65-F5344CB8AC3E}">
        <p14:creationId xmlns:p14="http://schemas.microsoft.com/office/powerpoint/2010/main" val="2467708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085B3E92-7DE1-4A02-89CE-2705DDB62E9D}" type="slidenum">
              <a:rPr lang="en-US" altLang="en-US"/>
              <a:pPr>
                <a:defRPr/>
              </a:pPr>
              <a:t>50</a:t>
            </a:fld>
            <a:endParaRPr lang="en-US" altLang="en-US"/>
          </a:p>
        </p:txBody>
      </p:sp>
      <p:sp>
        <p:nvSpPr>
          <p:cNvPr id="3077"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Highlight of Element-Level Probabilistic Sets</a:t>
            </a:r>
          </a:p>
        </p:txBody>
      </p:sp>
      <p:sp>
        <p:nvSpPr>
          <p:cNvPr id="3078" name="Rectangle 3"/>
          <p:cNvSpPr>
            <a:spLocks noGrp="1" noChangeArrowheads="1"/>
          </p:cNvSpPr>
          <p:nvPr>
            <p:ph type="body" idx="1"/>
          </p:nvPr>
        </p:nvSpPr>
        <p:spPr>
          <a:xfrm>
            <a:off x="457200" y="1676400"/>
            <a:ext cx="8229600" cy="4530725"/>
          </a:xfrm>
        </p:spPr>
        <p:txBody>
          <a:bodyPr/>
          <a:lstStyle/>
          <a:p>
            <a:pPr algn="just" eaLnBrk="1" hangingPunct="1"/>
            <a:r>
              <a:rPr lang="en-US" altLang="zh-CN" sz="2600" smtClean="0">
                <a:latin typeface="Times New Roman" pitchFamily="18" charset="0"/>
                <a:ea typeface="宋体" pitchFamily="2" charset="-122"/>
              </a:rPr>
              <a:t>For the element-level uncertainty, we need to compute the probability that set instances in a probabilistic set </a:t>
            </a:r>
            <a:r>
              <a:rPr lang="en-US" altLang="zh-CN" sz="2600" i="1" smtClean="0">
                <a:latin typeface="Times New Roman" pitchFamily="18" charset="0"/>
                <a:ea typeface="宋体" pitchFamily="2" charset="-122"/>
              </a:rPr>
              <a:t>r</a:t>
            </a:r>
            <a:r>
              <a:rPr lang="en-US" altLang="zh-CN" sz="2600" i="1" baseline="-25000" smtClean="0">
                <a:latin typeface="Times New Roman" pitchFamily="18" charset="0"/>
                <a:ea typeface="宋体" pitchFamily="2" charset="-122"/>
              </a:rPr>
              <a:t>i</a:t>
            </a:r>
            <a:r>
              <a:rPr lang="en-US" altLang="zh-CN" sz="2600" smtClean="0">
                <a:latin typeface="Times New Roman" pitchFamily="18" charset="0"/>
                <a:ea typeface="宋体" pitchFamily="2" charset="-122"/>
              </a:rPr>
              <a:t> have size = </a:t>
            </a:r>
            <a:r>
              <a:rPr lang="en-US" altLang="zh-CN" sz="2600" i="1" smtClean="0">
                <a:latin typeface="Times New Roman" pitchFamily="18" charset="0"/>
                <a:ea typeface="宋体" pitchFamily="2" charset="-122"/>
              </a:rPr>
              <a:t>w</a:t>
            </a:r>
          </a:p>
        </p:txBody>
      </p:sp>
      <p:grpSp>
        <p:nvGrpSpPr>
          <p:cNvPr id="2" name="Group 30"/>
          <p:cNvGrpSpPr>
            <a:grpSpLocks/>
          </p:cNvGrpSpPr>
          <p:nvPr/>
        </p:nvGrpSpPr>
        <p:grpSpPr bwMode="auto">
          <a:xfrm>
            <a:off x="5727700" y="3913188"/>
            <a:ext cx="3035300" cy="2095500"/>
            <a:chOff x="6108700" y="3644900"/>
            <a:chExt cx="3035300" cy="2095500"/>
          </a:xfrm>
        </p:grpSpPr>
        <p:graphicFrame>
          <p:nvGraphicFramePr>
            <p:cNvPr id="3074" name="Object 25"/>
            <p:cNvGraphicFramePr>
              <a:graphicFrameLocks noChangeAspect="1"/>
            </p:cNvGraphicFramePr>
            <p:nvPr/>
          </p:nvGraphicFramePr>
          <p:xfrm>
            <a:off x="6108700" y="3644900"/>
            <a:ext cx="3035300" cy="2095500"/>
          </p:xfrm>
          <a:graphic>
            <a:graphicData uri="http://schemas.openxmlformats.org/presentationml/2006/ole">
              <mc:AlternateContent xmlns:mc="http://schemas.openxmlformats.org/markup-compatibility/2006">
                <mc:Choice xmlns:v="urn:schemas-microsoft-com:vml" Requires="v">
                  <p:oleObj spid="_x0000_s32771" name="Microsoft Drawing 1.01" r:id="rId3" imgW="4637088" imgH="3371850" progId="MSDraw.1.01">
                    <p:embed/>
                  </p:oleObj>
                </mc:Choice>
                <mc:Fallback>
                  <p:oleObj name="Microsoft Drawing 1.01" r:id="rId3" imgW="4637088" imgH="3371850" progId="MSDraw.1.01">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3644900"/>
                          <a:ext cx="30353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 name="Line 26"/>
            <p:cNvSpPr>
              <a:spLocks noChangeShapeType="1"/>
            </p:cNvSpPr>
            <p:nvPr/>
          </p:nvSpPr>
          <p:spPr bwMode="auto">
            <a:xfrm flipV="1">
              <a:off x="6458927" y="3746444"/>
              <a:ext cx="982581" cy="1726249"/>
            </a:xfrm>
            <a:prstGeom prst="line">
              <a:avLst/>
            </a:prstGeom>
            <a:noFill/>
            <a:ln w="28575">
              <a:solidFill>
                <a:srgbClr val="FF00FF"/>
              </a:solidFill>
              <a:round/>
              <a:headEnd/>
              <a:tailEnd/>
            </a:ln>
          </p:spPr>
          <p:txBody>
            <a:bodyPr/>
            <a:lstStyle/>
            <a:p>
              <a:endParaRPr lang="en-US"/>
            </a:p>
          </p:txBody>
        </p:sp>
        <p:sp>
          <p:nvSpPr>
            <p:cNvPr id="3093" name="Line 27"/>
            <p:cNvSpPr>
              <a:spLocks noChangeShapeType="1"/>
            </p:cNvSpPr>
            <p:nvPr/>
          </p:nvSpPr>
          <p:spPr bwMode="auto">
            <a:xfrm flipV="1">
              <a:off x="6439470" y="4475715"/>
              <a:ext cx="2179190" cy="987747"/>
            </a:xfrm>
            <a:prstGeom prst="line">
              <a:avLst/>
            </a:prstGeom>
            <a:noFill/>
            <a:ln w="28575">
              <a:solidFill>
                <a:srgbClr val="FF00FF"/>
              </a:solidFill>
              <a:round/>
              <a:headEnd/>
              <a:tailEnd/>
            </a:ln>
          </p:spPr>
          <p:txBody>
            <a:bodyPr/>
            <a:lstStyle/>
            <a:p>
              <a:endParaRPr lang="en-US"/>
            </a:p>
          </p:txBody>
        </p:sp>
        <p:sp>
          <p:nvSpPr>
            <p:cNvPr id="3094" name="Line 28"/>
            <p:cNvSpPr>
              <a:spLocks noChangeShapeType="1"/>
            </p:cNvSpPr>
            <p:nvPr/>
          </p:nvSpPr>
          <p:spPr bwMode="auto">
            <a:xfrm>
              <a:off x="6809154" y="3755675"/>
              <a:ext cx="1780320" cy="1652399"/>
            </a:xfrm>
            <a:prstGeom prst="line">
              <a:avLst/>
            </a:prstGeom>
            <a:noFill/>
            <a:ln w="28575">
              <a:solidFill>
                <a:srgbClr val="FF0000"/>
              </a:solidFill>
              <a:round/>
              <a:headEnd/>
              <a:tailEnd/>
            </a:ln>
          </p:spPr>
          <p:txBody>
            <a:bodyPr/>
            <a:lstStyle/>
            <a:p>
              <a:endParaRPr lang="en-US"/>
            </a:p>
          </p:txBody>
        </p:sp>
        <p:sp>
          <p:nvSpPr>
            <p:cNvPr id="3095" name="Freeform 29"/>
            <p:cNvSpPr>
              <a:spLocks/>
            </p:cNvSpPr>
            <p:nvPr/>
          </p:nvSpPr>
          <p:spPr bwMode="auto">
            <a:xfrm>
              <a:off x="6507570" y="4171083"/>
              <a:ext cx="1381451" cy="1236991"/>
            </a:xfrm>
            <a:custGeom>
              <a:avLst/>
              <a:gdLst>
                <a:gd name="T0" fmla="*/ 729640 w 1136"/>
                <a:gd name="T1" fmla="*/ 0 h 1072"/>
                <a:gd name="T2" fmla="*/ 0 w 1136"/>
                <a:gd name="T3" fmla="*/ 1236991 h 1072"/>
                <a:gd name="T4" fmla="*/ 1381451 w 1136"/>
                <a:gd name="T5" fmla="*/ 618496 h 1072"/>
                <a:gd name="T6" fmla="*/ 729640 w 1136"/>
                <a:gd name="T7" fmla="*/ 0 h 1072"/>
                <a:gd name="T8" fmla="*/ 0 60000 65536"/>
                <a:gd name="T9" fmla="*/ 0 60000 65536"/>
                <a:gd name="T10" fmla="*/ 0 60000 65536"/>
                <a:gd name="T11" fmla="*/ 0 60000 65536"/>
                <a:gd name="T12" fmla="*/ 0 w 1136"/>
                <a:gd name="T13" fmla="*/ 0 h 1072"/>
                <a:gd name="T14" fmla="*/ 1136 w 1136"/>
                <a:gd name="T15" fmla="*/ 1072 h 1072"/>
              </a:gdLst>
              <a:ahLst/>
              <a:cxnLst>
                <a:cxn ang="T8">
                  <a:pos x="T0" y="T1"/>
                </a:cxn>
                <a:cxn ang="T9">
                  <a:pos x="T2" y="T3"/>
                </a:cxn>
                <a:cxn ang="T10">
                  <a:pos x="T4" y="T5"/>
                </a:cxn>
                <a:cxn ang="T11">
                  <a:pos x="T6" y="T7"/>
                </a:cxn>
              </a:cxnLst>
              <a:rect l="T12" t="T13" r="T14" b="T15"/>
              <a:pathLst>
                <a:path w="1136" h="1072">
                  <a:moveTo>
                    <a:pt x="600" y="0"/>
                  </a:moveTo>
                  <a:lnTo>
                    <a:pt x="0" y="1072"/>
                  </a:lnTo>
                  <a:lnTo>
                    <a:pt x="1136" y="536"/>
                  </a:lnTo>
                  <a:lnTo>
                    <a:pt x="600" y="0"/>
                  </a:lnTo>
                  <a:close/>
                </a:path>
              </a:pathLst>
            </a:custGeom>
            <a:solidFill>
              <a:srgbClr val="FFCC00">
                <a:alpha val="20000"/>
              </a:srgbClr>
            </a:solidFill>
            <a:ln w="9525">
              <a:noFill/>
              <a:round/>
              <a:headEnd/>
              <a:tailEnd/>
            </a:ln>
          </p:spPr>
          <p:txBody>
            <a:bodyPr/>
            <a:lstStyle/>
            <a:p>
              <a:endParaRPr lang="zh-CN" altLang="en-US">
                <a:ea typeface="宋体" pitchFamily="2" charset="-122"/>
              </a:endParaRPr>
            </a:p>
          </p:txBody>
        </p:sp>
      </p:grpSp>
      <p:cxnSp>
        <p:nvCxnSpPr>
          <p:cNvPr id="37" name="Straight Connector 36"/>
          <p:cNvCxnSpPr/>
          <p:nvPr/>
        </p:nvCxnSpPr>
        <p:spPr>
          <a:xfrm rot="5400000">
            <a:off x="5638801" y="4826000"/>
            <a:ext cx="1828800" cy="3175"/>
          </a:xfrm>
          <a:prstGeom prst="line">
            <a:avLst/>
          </a:prstGeom>
          <a:ln w="158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081" name="TextBox 37"/>
          <p:cNvSpPr txBox="1">
            <a:spLocks noChangeArrowheads="1"/>
          </p:cNvSpPr>
          <p:nvPr/>
        </p:nvSpPr>
        <p:spPr bwMode="auto">
          <a:xfrm>
            <a:off x="6410325" y="5665788"/>
            <a:ext cx="371475" cy="430212"/>
          </a:xfrm>
          <a:prstGeom prst="rect">
            <a:avLst/>
          </a:prstGeom>
          <a:noFill/>
          <a:ln w="9525">
            <a:noFill/>
            <a:miter lim="800000"/>
            <a:headEnd/>
            <a:tailEnd/>
          </a:ln>
        </p:spPr>
        <p:txBody>
          <a:bodyPr wrap="none">
            <a:spAutoFit/>
          </a:bodyPr>
          <a:lstStyle/>
          <a:p>
            <a:r>
              <a:rPr lang="en-US" altLang="zh-CN" sz="2200" b="1" i="1">
                <a:latin typeface="Times New Roman" pitchFamily="18" charset="0"/>
                <a:ea typeface="Tahoma" pitchFamily="34" charset="0"/>
                <a:cs typeface="Times New Roman" pitchFamily="18" charset="0"/>
              </a:rPr>
              <a:t>w</a:t>
            </a:r>
            <a:endParaRPr lang="zh-CN" altLang="en-US" sz="2200" b="1" i="1">
              <a:latin typeface="Times New Roman" pitchFamily="18" charset="0"/>
              <a:ea typeface="Tahoma" pitchFamily="34" charset="0"/>
              <a:cs typeface="Times New Roman" pitchFamily="18" charset="0"/>
            </a:endParaRPr>
          </a:p>
        </p:txBody>
      </p:sp>
      <p:sp>
        <p:nvSpPr>
          <p:cNvPr id="3082" name="Oval 31"/>
          <p:cNvSpPr>
            <a:spLocks noChangeArrowheads="1"/>
          </p:cNvSpPr>
          <p:nvPr/>
        </p:nvSpPr>
        <p:spPr bwMode="auto">
          <a:xfrm>
            <a:off x="6489700" y="5475288"/>
            <a:ext cx="152400" cy="152400"/>
          </a:xfrm>
          <a:prstGeom prst="ellipse">
            <a:avLst/>
          </a:prstGeom>
          <a:solidFill>
            <a:srgbClr val="0000FF"/>
          </a:solidFill>
          <a:ln w="9525">
            <a:solidFill>
              <a:schemeClr val="tx1"/>
            </a:solidFill>
            <a:round/>
            <a:headEnd/>
            <a:tailEnd/>
          </a:ln>
        </p:spPr>
        <p:txBody>
          <a:bodyPr wrap="none" anchor="ctr"/>
          <a:lstStyle/>
          <a:p>
            <a:endParaRPr lang="zh-CN" altLang="en-US">
              <a:ea typeface="宋体" pitchFamily="2" charset="-122"/>
            </a:endParaRPr>
          </a:p>
        </p:txBody>
      </p:sp>
      <p:sp>
        <p:nvSpPr>
          <p:cNvPr id="3083" name="Oval 38"/>
          <p:cNvSpPr>
            <a:spLocks noChangeArrowheads="1"/>
          </p:cNvSpPr>
          <p:nvPr/>
        </p:nvSpPr>
        <p:spPr bwMode="auto">
          <a:xfrm>
            <a:off x="6477000" y="4648200"/>
            <a:ext cx="152400" cy="152400"/>
          </a:xfrm>
          <a:prstGeom prst="ellipse">
            <a:avLst/>
          </a:prstGeom>
          <a:solidFill>
            <a:srgbClr val="00FF00"/>
          </a:solidFill>
          <a:ln w="9525">
            <a:solidFill>
              <a:srgbClr val="339966"/>
            </a:solidFill>
            <a:round/>
            <a:headEnd/>
            <a:tailEnd/>
          </a:ln>
        </p:spPr>
        <p:txBody>
          <a:bodyPr wrap="none" anchor="ctr"/>
          <a:lstStyle/>
          <a:p>
            <a:endParaRPr lang="zh-CN" altLang="en-US">
              <a:ea typeface="宋体" pitchFamily="2" charset="-122"/>
            </a:endParaRPr>
          </a:p>
        </p:txBody>
      </p:sp>
      <p:pic>
        <p:nvPicPr>
          <p:cNvPr id="3084" name="Picture 2"/>
          <p:cNvPicPr>
            <a:picLocks noChangeAspect="1" noChangeArrowheads="1"/>
          </p:cNvPicPr>
          <p:nvPr/>
        </p:nvPicPr>
        <p:blipFill>
          <a:blip r:embed="rId5" cstate="print"/>
          <a:srcRect/>
          <a:stretch>
            <a:fillRect/>
          </a:stretch>
        </p:blipFill>
        <p:spPr bwMode="auto">
          <a:xfrm>
            <a:off x="304800" y="3200400"/>
            <a:ext cx="1676400" cy="287338"/>
          </a:xfrm>
          <a:prstGeom prst="rect">
            <a:avLst/>
          </a:prstGeom>
          <a:noFill/>
          <a:ln w="9525">
            <a:noFill/>
            <a:miter lim="800000"/>
            <a:headEnd/>
            <a:tailEnd/>
          </a:ln>
        </p:spPr>
      </p:pic>
      <p:pic>
        <p:nvPicPr>
          <p:cNvPr id="3085" name="Picture 7"/>
          <p:cNvPicPr>
            <a:picLocks noChangeAspect="1" noChangeArrowheads="1"/>
          </p:cNvPicPr>
          <p:nvPr/>
        </p:nvPicPr>
        <p:blipFill>
          <a:blip r:embed="rId6" cstate="print"/>
          <a:srcRect/>
          <a:stretch>
            <a:fillRect/>
          </a:stretch>
        </p:blipFill>
        <p:spPr bwMode="auto">
          <a:xfrm>
            <a:off x="1981200" y="2971800"/>
            <a:ext cx="2057400" cy="720725"/>
          </a:xfrm>
          <a:prstGeom prst="rect">
            <a:avLst/>
          </a:prstGeom>
          <a:noFill/>
          <a:ln w="9525">
            <a:noFill/>
            <a:miter lim="800000"/>
            <a:headEnd/>
            <a:tailEnd/>
          </a:ln>
        </p:spPr>
      </p:pic>
      <p:pic>
        <p:nvPicPr>
          <p:cNvPr id="3086" name="Picture 6"/>
          <p:cNvPicPr>
            <a:picLocks noChangeAspect="1" noChangeArrowheads="1"/>
          </p:cNvPicPr>
          <p:nvPr/>
        </p:nvPicPr>
        <p:blipFill>
          <a:blip r:embed="rId7" cstate="print"/>
          <a:srcRect/>
          <a:stretch>
            <a:fillRect/>
          </a:stretch>
        </p:blipFill>
        <p:spPr bwMode="auto">
          <a:xfrm>
            <a:off x="3962400" y="2895600"/>
            <a:ext cx="5029200" cy="822325"/>
          </a:xfrm>
          <a:prstGeom prst="rect">
            <a:avLst/>
          </a:prstGeom>
          <a:noFill/>
          <a:ln w="9525">
            <a:noFill/>
            <a:miter lim="800000"/>
            <a:headEnd/>
            <a:tailEnd/>
          </a:ln>
        </p:spPr>
      </p:pic>
      <p:sp>
        <p:nvSpPr>
          <p:cNvPr id="3087" name="Rectangle 39"/>
          <p:cNvSpPr>
            <a:spLocks noChangeArrowheads="1"/>
          </p:cNvSpPr>
          <p:nvPr/>
        </p:nvSpPr>
        <p:spPr bwMode="auto">
          <a:xfrm>
            <a:off x="4343400" y="2882900"/>
            <a:ext cx="2209800" cy="317500"/>
          </a:xfrm>
          <a:prstGeom prst="rect">
            <a:avLst/>
          </a:prstGeom>
          <a:solidFill>
            <a:srgbClr val="00FF00">
              <a:alpha val="14902"/>
            </a:srgbClr>
          </a:solidFill>
          <a:ln w="9525">
            <a:noFill/>
            <a:miter lim="800000"/>
            <a:headEnd/>
            <a:tailEnd/>
          </a:ln>
        </p:spPr>
        <p:txBody>
          <a:bodyPr wrap="none" anchor="ctr"/>
          <a:lstStyle/>
          <a:p>
            <a:endParaRPr lang="zh-CN" altLang="en-US">
              <a:ea typeface="宋体" pitchFamily="2" charset="-122"/>
            </a:endParaRPr>
          </a:p>
        </p:txBody>
      </p:sp>
      <p:sp>
        <p:nvSpPr>
          <p:cNvPr id="3088" name="Rectangle 40"/>
          <p:cNvSpPr>
            <a:spLocks noChangeArrowheads="1"/>
          </p:cNvSpPr>
          <p:nvPr/>
        </p:nvSpPr>
        <p:spPr bwMode="auto">
          <a:xfrm>
            <a:off x="6781800" y="2895600"/>
            <a:ext cx="2235200" cy="304800"/>
          </a:xfrm>
          <a:prstGeom prst="rect">
            <a:avLst/>
          </a:prstGeom>
          <a:solidFill>
            <a:srgbClr val="3366FF">
              <a:alpha val="14902"/>
            </a:srgbClr>
          </a:solidFill>
          <a:ln w="9525">
            <a:noFill/>
            <a:miter lim="800000"/>
            <a:headEnd/>
            <a:tailEnd/>
          </a:ln>
        </p:spPr>
        <p:txBody>
          <a:bodyPr wrap="none" anchor="ctr"/>
          <a:lstStyle/>
          <a:p>
            <a:endParaRPr lang="zh-CN" altLang="en-US">
              <a:ea typeface="宋体" pitchFamily="2" charset="-122"/>
            </a:endParaRPr>
          </a:p>
        </p:txBody>
      </p:sp>
      <p:sp>
        <p:nvSpPr>
          <p:cNvPr id="3089" name="Rectangle 39"/>
          <p:cNvSpPr>
            <a:spLocks noChangeArrowheads="1"/>
          </p:cNvSpPr>
          <p:nvPr/>
        </p:nvSpPr>
        <p:spPr bwMode="auto">
          <a:xfrm>
            <a:off x="2743200" y="3124200"/>
            <a:ext cx="1219200" cy="381000"/>
          </a:xfrm>
          <a:prstGeom prst="rect">
            <a:avLst/>
          </a:prstGeom>
          <a:solidFill>
            <a:srgbClr val="FF00FF">
              <a:alpha val="14902"/>
            </a:srgbClr>
          </a:solidFill>
          <a:ln w="9525">
            <a:noFill/>
            <a:miter lim="800000"/>
            <a:headEnd/>
            <a:tailEnd/>
          </a:ln>
        </p:spPr>
        <p:txBody>
          <a:bodyPr wrap="none" anchor="ctr"/>
          <a:lstStyle/>
          <a:p>
            <a:endParaRPr lang="zh-CN" altLang="en-US">
              <a:ea typeface="宋体" pitchFamily="2" charset="-122"/>
            </a:endParaRPr>
          </a:p>
        </p:txBody>
      </p:sp>
      <p:cxnSp>
        <p:nvCxnSpPr>
          <p:cNvPr id="61" name="Straight Connector 60"/>
          <p:cNvCxnSpPr/>
          <p:nvPr/>
        </p:nvCxnSpPr>
        <p:spPr>
          <a:xfrm rot="5400000">
            <a:off x="2819400" y="3962400"/>
            <a:ext cx="838200" cy="762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3091" name="TextBox 61"/>
          <p:cNvSpPr txBox="1">
            <a:spLocks noChangeArrowheads="1"/>
          </p:cNvSpPr>
          <p:nvPr/>
        </p:nvSpPr>
        <p:spPr bwMode="auto">
          <a:xfrm>
            <a:off x="2133600" y="4419600"/>
            <a:ext cx="2230438" cy="430213"/>
          </a:xfrm>
          <a:prstGeom prst="rect">
            <a:avLst/>
          </a:prstGeom>
          <a:noFill/>
          <a:ln w="9525">
            <a:noFill/>
            <a:miter lim="800000"/>
            <a:headEnd/>
            <a:tailEnd/>
          </a:ln>
        </p:spPr>
        <p:txBody>
          <a:bodyPr wrap="none">
            <a:spAutoFit/>
          </a:bodyPr>
          <a:lstStyle/>
          <a:p>
            <a:r>
              <a:rPr lang="en-US" altLang="zh-CN" sz="2200" i="1">
                <a:solidFill>
                  <a:srgbClr val="FF00FF"/>
                </a:solidFill>
                <a:latin typeface="Times New Roman" pitchFamily="18" charset="0"/>
                <a:ea typeface="宋体" pitchFamily="2" charset="-122"/>
                <a:cs typeface="Times New Roman" pitchFamily="18" charset="0"/>
              </a:rPr>
              <a:t>recursive function</a:t>
            </a:r>
            <a:endParaRPr lang="zh-CN" altLang="en-US" sz="2200" i="1">
              <a:solidFill>
                <a:srgbClr val="FF00FF"/>
              </a:solidFill>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871A688-C41D-4B8E-B1A0-B2A203EA6313}" type="slidenum">
              <a:rPr lang="en-US" altLang="en-US"/>
              <a:pPr>
                <a:defRPr/>
              </a:pPr>
              <a:t>51</a:t>
            </a:fld>
            <a:endParaRPr lang="en-US" altLang="en-US"/>
          </a:p>
        </p:txBody>
      </p:sp>
      <p:sp>
        <p:nvSpPr>
          <p:cNvPr id="24580"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PS</a:t>
            </a:r>
            <a:r>
              <a:rPr lang="en-US" altLang="zh-CN" sz="3800" baseline="30000" smtClean="0">
                <a:latin typeface="Times New Roman" pitchFamily="18" charset="0"/>
                <a:ea typeface="宋体" pitchFamily="2" charset="-122"/>
              </a:rPr>
              <a:t>2</a:t>
            </a:r>
            <a:r>
              <a:rPr lang="en-US" altLang="zh-CN" sz="3800" smtClean="0">
                <a:latin typeface="Times New Roman" pitchFamily="18" charset="0"/>
                <a:ea typeface="宋体" pitchFamily="2" charset="-122"/>
              </a:rPr>
              <a:t>J Processing</a:t>
            </a:r>
          </a:p>
        </p:txBody>
      </p:sp>
      <p:sp>
        <p:nvSpPr>
          <p:cNvPr id="23557" name="Rectangle 3"/>
          <p:cNvSpPr>
            <a:spLocks noGrp="1" noChangeArrowheads="1"/>
          </p:cNvSpPr>
          <p:nvPr>
            <p:ph type="body" idx="1"/>
          </p:nvPr>
        </p:nvSpPr>
        <p:spPr/>
        <p:txBody>
          <a:bodyPr/>
          <a:lstStyle/>
          <a:p>
            <a:pPr algn="just" eaLnBrk="1" hangingPunct="1"/>
            <a:r>
              <a:rPr lang="en-US" altLang="zh-CN" sz="2600" smtClean="0">
                <a:latin typeface="Times New Roman" pitchFamily="18" charset="0"/>
                <a:ea typeface="宋体" pitchFamily="2" charset="-122"/>
              </a:rPr>
              <a:t>Use M-tree + synopses (e.g., </a:t>
            </a:r>
            <a:r>
              <a:rPr lang="en-US" altLang="zh-CN" sz="2600" i="1" smtClean="0">
                <a:latin typeface="Times New Roman" pitchFamily="18" charset="0"/>
                <a:ea typeface="宋体" pitchFamily="2" charset="-122"/>
              </a:rPr>
              <a:t>CPV</a:t>
            </a:r>
            <a:r>
              <a:rPr lang="en-US" altLang="zh-CN" sz="2600" i="1" baseline="-25000" smtClean="0">
                <a:latin typeface="Times New Roman" pitchFamily="18" charset="0"/>
                <a:ea typeface="宋体" pitchFamily="2" charset="-122"/>
              </a:rPr>
              <a:t>Sj</a:t>
            </a:r>
            <a:r>
              <a:rPr lang="en-US" altLang="zh-CN" sz="2600" smtClean="0">
                <a:latin typeface="Times New Roman" pitchFamily="18" charset="0"/>
                <a:ea typeface="宋体" pitchFamily="2" charset="-122"/>
              </a:rPr>
              <a:t>) to index each probabilistic set database</a:t>
            </a:r>
          </a:p>
          <a:p>
            <a:pPr algn="just" eaLnBrk="1" hangingPunct="1"/>
            <a:r>
              <a:rPr lang="en-US" altLang="zh-CN" sz="2600" smtClean="0">
                <a:latin typeface="Times New Roman" pitchFamily="18" charset="0"/>
                <a:ea typeface="宋体" pitchFamily="2" charset="-122"/>
              </a:rPr>
              <a:t>For any PS</a:t>
            </a:r>
            <a:r>
              <a:rPr lang="en-US" altLang="zh-CN" sz="2600" baseline="30000" smtClean="0">
                <a:latin typeface="Times New Roman" pitchFamily="18" charset="0"/>
                <a:ea typeface="宋体" pitchFamily="2" charset="-122"/>
              </a:rPr>
              <a:t>2</a:t>
            </a:r>
            <a:r>
              <a:rPr lang="en-US" altLang="zh-CN" sz="2600" smtClean="0">
                <a:latin typeface="Times New Roman" pitchFamily="18" charset="0"/>
                <a:ea typeface="宋体" pitchFamily="2" charset="-122"/>
              </a:rPr>
              <a:t>J operator</a:t>
            </a:r>
          </a:p>
          <a:p>
            <a:pPr lvl="1" algn="just" eaLnBrk="1" hangingPunct="1"/>
            <a:r>
              <a:rPr lang="en-US" altLang="zh-CN" sz="2200" smtClean="0">
                <a:latin typeface="Times New Roman" pitchFamily="18" charset="0"/>
                <a:ea typeface="宋体" pitchFamily="2" charset="-122"/>
              </a:rPr>
              <a:t>Traverse both indexes of probabilistic set databases</a:t>
            </a:r>
          </a:p>
          <a:p>
            <a:pPr lvl="1" algn="just" eaLnBrk="1" hangingPunct="1"/>
            <a:r>
              <a:rPr lang="en-US" altLang="zh-CN" sz="2200" smtClean="0">
                <a:latin typeface="Times New Roman" pitchFamily="18" charset="0"/>
                <a:ea typeface="宋体" pitchFamily="2" charset="-122"/>
              </a:rPr>
              <a:t>For any pair of nodes/probabilistic sets we encounter</a:t>
            </a:r>
            <a:endParaRPr lang="en-US" altLang="zh-CN" sz="2200" baseline="-25000" smtClean="0">
              <a:latin typeface="Times New Roman" pitchFamily="18" charset="0"/>
              <a:ea typeface="宋体" pitchFamily="2" charset="-122"/>
            </a:endParaRPr>
          </a:p>
          <a:p>
            <a:pPr lvl="2" algn="just" eaLnBrk="1" hangingPunct="1"/>
            <a:r>
              <a:rPr lang="en-US" altLang="zh-CN" sz="2000" smtClean="0">
                <a:latin typeface="Times New Roman" pitchFamily="18" charset="0"/>
                <a:ea typeface="宋体" pitchFamily="2" charset="-122"/>
              </a:rPr>
              <a:t>Apply the Jaccard distance and probability upper bound pruning methods</a:t>
            </a:r>
          </a:p>
          <a:p>
            <a:pPr lvl="1" algn="just" eaLnBrk="1" hangingPunct="1"/>
            <a:r>
              <a:rPr lang="en-US" altLang="zh-CN" sz="2200" smtClean="0">
                <a:latin typeface="Times New Roman" pitchFamily="18" charset="0"/>
                <a:ea typeface="宋体" pitchFamily="2" charset="-122"/>
              </a:rPr>
              <a:t>Refine candidate pairs and return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442642-1121-471B-A354-1E6DCA8FEA96}" type="slidenum">
              <a:rPr lang="en-US" altLang="en-US"/>
              <a:pPr>
                <a:defRPr/>
              </a:pPr>
              <a:t>52</a:t>
            </a:fld>
            <a:endParaRPr lang="en-US" altLang="en-US"/>
          </a:p>
        </p:txBody>
      </p:sp>
      <p:sp>
        <p:nvSpPr>
          <p:cNvPr id="25604"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Experimental Evaluation</a:t>
            </a:r>
          </a:p>
        </p:txBody>
      </p:sp>
      <p:sp>
        <p:nvSpPr>
          <p:cNvPr id="25605" name="Rectangle 3"/>
          <p:cNvSpPr>
            <a:spLocks noGrp="1" noChangeArrowheads="1"/>
          </p:cNvSpPr>
          <p:nvPr>
            <p:ph type="body" idx="1"/>
          </p:nvPr>
        </p:nvSpPr>
        <p:spPr/>
        <p:txBody>
          <a:bodyPr/>
          <a:lstStyle/>
          <a:p>
            <a:pPr algn="just" eaLnBrk="1" hangingPunct="1">
              <a:lnSpc>
                <a:spcPct val="90000"/>
              </a:lnSpc>
            </a:pPr>
            <a:r>
              <a:rPr lang="en-US" altLang="zh-CN" sz="2600" smtClean="0">
                <a:latin typeface="Times New Roman" pitchFamily="18" charset="0"/>
                <a:ea typeface="宋体" pitchFamily="2" charset="-122"/>
              </a:rPr>
              <a:t>Data sets:</a:t>
            </a:r>
          </a:p>
          <a:p>
            <a:pPr lvl="1" algn="just" eaLnBrk="1" hangingPunct="1">
              <a:lnSpc>
                <a:spcPct val="90000"/>
              </a:lnSpc>
            </a:pPr>
            <a:r>
              <a:rPr lang="en-US" altLang="zh-CN" sz="2200" smtClean="0">
                <a:latin typeface="Times New Roman" pitchFamily="18" charset="0"/>
                <a:ea typeface="宋体" pitchFamily="2" charset="-122"/>
              </a:rPr>
              <a:t>Synthetic data:</a:t>
            </a:r>
          </a:p>
          <a:p>
            <a:pPr lvl="2" algn="just" eaLnBrk="1" hangingPunct="1">
              <a:lnSpc>
                <a:spcPct val="90000"/>
              </a:lnSpc>
            </a:pPr>
            <a:r>
              <a:rPr lang="en-US" altLang="zh-CN" sz="2000" smtClean="0">
                <a:latin typeface="Times New Roman" pitchFamily="18" charset="0"/>
                <a:ea typeface="宋体" pitchFamily="2" charset="-122"/>
              </a:rPr>
              <a:t>For each probabilistic set </a:t>
            </a:r>
            <a:r>
              <a:rPr lang="en-US" altLang="zh-CN" sz="2000" i="1" smtClean="0">
                <a:latin typeface="Times New Roman" pitchFamily="18" charset="0"/>
                <a:ea typeface="宋体" pitchFamily="2" charset="-122"/>
              </a:rPr>
              <a:t>r</a:t>
            </a:r>
            <a:r>
              <a:rPr lang="en-US" altLang="zh-CN" sz="2000" i="1" baseline="-25000" smtClean="0">
                <a:latin typeface="Times New Roman" pitchFamily="18" charset="0"/>
                <a:ea typeface="宋体" pitchFamily="2" charset="-122"/>
              </a:rPr>
              <a:t>i</a:t>
            </a:r>
            <a:r>
              <a:rPr lang="en-US" altLang="zh-CN" sz="2000" smtClean="0">
                <a:latin typeface="Times New Roman" pitchFamily="18" charset="0"/>
                <a:ea typeface="宋体" pitchFamily="2" charset="-122"/>
              </a:rPr>
              <a:t>, generate set instances, </a:t>
            </a:r>
            <a:r>
              <a:rPr lang="en-US" altLang="zh-CN" sz="2000" i="1" smtClean="0">
                <a:latin typeface="Times New Roman" pitchFamily="18" charset="0"/>
                <a:ea typeface="宋体" pitchFamily="2" charset="-122"/>
              </a:rPr>
              <a:t>r</a:t>
            </a:r>
            <a:r>
              <a:rPr lang="en-US" altLang="zh-CN" sz="2000" i="1" baseline="-25000" smtClean="0">
                <a:latin typeface="Times New Roman" pitchFamily="18" charset="0"/>
                <a:ea typeface="宋体" pitchFamily="2" charset="-122"/>
              </a:rPr>
              <a:t>ik</a:t>
            </a:r>
            <a:r>
              <a:rPr lang="en-US" altLang="zh-CN" sz="2000" smtClean="0">
                <a:latin typeface="Times New Roman" pitchFamily="18" charset="0"/>
                <a:ea typeface="宋体" pitchFamily="2" charset="-122"/>
              </a:rPr>
              <a:t>, with elements following Uniform/Gaussian distribution (U-Syn / G-Syn)</a:t>
            </a:r>
          </a:p>
          <a:p>
            <a:pPr lvl="2" algn="just" eaLnBrk="1" hangingPunct="1">
              <a:lnSpc>
                <a:spcPct val="90000"/>
              </a:lnSpc>
            </a:pPr>
            <a:r>
              <a:rPr lang="en-US" altLang="zh-CN" sz="2000" smtClean="0">
                <a:latin typeface="Times New Roman" pitchFamily="18" charset="0"/>
                <a:ea typeface="宋体" pitchFamily="2" charset="-122"/>
              </a:rPr>
              <a:t>Randomly produce existence probabilities for set instances</a:t>
            </a:r>
          </a:p>
          <a:p>
            <a:pPr lvl="1" algn="just" eaLnBrk="1" hangingPunct="1">
              <a:lnSpc>
                <a:spcPct val="90000"/>
              </a:lnSpc>
            </a:pPr>
            <a:r>
              <a:rPr lang="en-US" altLang="zh-CN" sz="2200" smtClean="0">
                <a:latin typeface="Times New Roman" pitchFamily="18" charset="0"/>
                <a:ea typeface="宋体" pitchFamily="2" charset="-122"/>
              </a:rPr>
              <a:t>Real data: DBLP data</a:t>
            </a:r>
          </a:p>
          <a:p>
            <a:pPr lvl="2" algn="just" eaLnBrk="1" hangingPunct="1">
              <a:lnSpc>
                <a:spcPct val="90000"/>
              </a:lnSpc>
            </a:pPr>
            <a:r>
              <a:rPr lang="en-US" altLang="zh-CN" sz="2000" smtClean="0">
                <a:latin typeface="Times New Roman" pitchFamily="18" charset="0"/>
                <a:ea typeface="宋体" pitchFamily="2" charset="-122"/>
              </a:rPr>
              <a:t>Parse tokens in paper titles, and randomly generate set instances by altering elements</a:t>
            </a:r>
          </a:p>
          <a:p>
            <a:pPr lvl="2" algn="just" eaLnBrk="1" hangingPunct="1">
              <a:lnSpc>
                <a:spcPct val="90000"/>
              </a:lnSpc>
            </a:pPr>
            <a:r>
              <a:rPr lang="en-US" altLang="zh-CN" sz="2000" smtClean="0">
                <a:latin typeface="Times New Roman" pitchFamily="18" charset="0"/>
                <a:ea typeface="宋体" pitchFamily="2" charset="-122"/>
              </a:rPr>
              <a:t>Assign existence probabilities to set instances </a:t>
            </a:r>
          </a:p>
          <a:p>
            <a:pPr lvl="1" algn="just" eaLnBrk="1" hangingPunct="1">
              <a:lnSpc>
                <a:spcPct val="90000"/>
              </a:lnSpc>
            </a:pPr>
            <a:r>
              <a:rPr lang="en-US" altLang="zh-CN" sz="2200" smtClean="0">
                <a:latin typeface="Times New Roman" pitchFamily="18" charset="0"/>
                <a:ea typeface="宋体" pitchFamily="2" charset="-122"/>
              </a:rPr>
              <a:t>We also tested set data with the element-level uncertainty</a:t>
            </a:r>
            <a:endParaRPr lang="en-US" altLang="zh-CN" sz="2400" smtClean="0">
              <a:latin typeface="Times New Roman" pitchFamily="18" charset="0"/>
              <a:ea typeface="宋体" pitchFamily="2" charset="-122"/>
            </a:endParaRPr>
          </a:p>
          <a:p>
            <a:pPr algn="just" eaLnBrk="1" hangingPunct="1">
              <a:lnSpc>
                <a:spcPct val="90000"/>
              </a:lnSpc>
            </a:pPr>
            <a:r>
              <a:rPr lang="en-US" altLang="zh-CN" sz="2600" smtClean="0">
                <a:latin typeface="Times New Roman" pitchFamily="18" charset="0"/>
                <a:ea typeface="宋体" pitchFamily="2" charset="-122"/>
              </a:rPr>
              <a:t>Competitor</a:t>
            </a:r>
          </a:p>
          <a:p>
            <a:pPr lvl="1" algn="just" eaLnBrk="1" hangingPunct="1">
              <a:lnSpc>
                <a:spcPct val="90000"/>
              </a:lnSpc>
            </a:pPr>
            <a:r>
              <a:rPr lang="en-US" altLang="zh-CN" sz="2200" smtClean="0">
                <a:latin typeface="Times New Roman" pitchFamily="18" charset="0"/>
                <a:ea typeface="宋体" pitchFamily="2" charset="-122"/>
              </a:rPr>
              <a:t>Compare our PS</a:t>
            </a:r>
            <a:r>
              <a:rPr lang="en-US" altLang="zh-CN" sz="2200" baseline="30000" smtClean="0">
                <a:latin typeface="Times New Roman" pitchFamily="18" charset="0"/>
                <a:ea typeface="宋体" pitchFamily="2" charset="-122"/>
              </a:rPr>
              <a:t>2</a:t>
            </a:r>
            <a:r>
              <a:rPr lang="en-US" altLang="zh-CN" sz="2200" smtClean="0">
                <a:latin typeface="Times New Roman" pitchFamily="18" charset="0"/>
                <a:ea typeface="宋体" pitchFamily="2" charset="-122"/>
              </a:rPr>
              <a:t>J approach with the nested loop join (NLJ)</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BEE12ED0-ABAA-4291-BBA5-4F1208249A80}" type="slidenum">
              <a:rPr lang="en-US" altLang="en-US"/>
              <a:pPr>
                <a:defRPr/>
              </a:pPr>
              <a:t>53</a:t>
            </a:fld>
            <a:endParaRPr lang="en-US" altLang="en-US"/>
          </a:p>
        </p:txBody>
      </p:sp>
      <p:sp>
        <p:nvSpPr>
          <p:cNvPr id="26628" name="Rectangle 2"/>
          <p:cNvSpPr>
            <a:spLocks noGrp="1" noChangeArrowheads="1"/>
          </p:cNvSpPr>
          <p:nvPr>
            <p:ph type="title"/>
          </p:nvPr>
        </p:nvSpPr>
        <p:spPr/>
        <p:txBody>
          <a:bodyPr/>
          <a:lstStyle/>
          <a:p>
            <a:pPr eaLnBrk="1" hangingPunct="1"/>
            <a:r>
              <a:rPr lang="en-US" altLang="zh-CN" sz="3800" smtClean="0">
                <a:latin typeface="Times New Roman" pitchFamily="18" charset="0"/>
                <a:ea typeface="宋体" pitchFamily="2" charset="-122"/>
              </a:rPr>
              <a:t>PS</a:t>
            </a:r>
            <a:r>
              <a:rPr lang="en-US" altLang="zh-CN" sz="3800" baseline="30000" smtClean="0">
                <a:latin typeface="Times New Roman" pitchFamily="18" charset="0"/>
                <a:ea typeface="宋体" pitchFamily="2" charset="-122"/>
              </a:rPr>
              <a:t>2</a:t>
            </a:r>
            <a:r>
              <a:rPr lang="en-US" altLang="zh-CN" sz="3800" smtClean="0">
                <a:latin typeface="Times New Roman" pitchFamily="18" charset="0"/>
                <a:ea typeface="宋体" pitchFamily="2" charset="-122"/>
              </a:rPr>
              <a:t>J Performance vs. Data Size </a:t>
            </a:r>
            <a:r>
              <a:rPr lang="en-US" altLang="zh-CN" sz="3800" i="1" smtClean="0">
                <a:latin typeface="Times New Roman" pitchFamily="18" charset="0"/>
                <a:ea typeface="宋体" pitchFamily="2" charset="-122"/>
              </a:rPr>
              <a:t>N</a:t>
            </a:r>
            <a:endParaRPr lang="en-US" altLang="zh-CN" sz="3800" smtClean="0">
              <a:latin typeface="Times New Roman" pitchFamily="18" charset="0"/>
              <a:ea typeface="宋体" pitchFamily="2" charset="-122"/>
            </a:endParaRPr>
          </a:p>
        </p:txBody>
      </p:sp>
      <p:sp>
        <p:nvSpPr>
          <p:cNvPr id="26629" name="Rectangle 3"/>
          <p:cNvSpPr>
            <a:spLocks noGrp="1" noChangeArrowheads="1"/>
          </p:cNvSpPr>
          <p:nvPr>
            <p:ph type="body" idx="1"/>
          </p:nvPr>
        </p:nvSpPr>
        <p:spPr/>
        <p:txBody>
          <a:bodyPr/>
          <a:lstStyle/>
          <a:p>
            <a:pPr algn="just" eaLnBrk="1" hangingPunct="1"/>
            <a:endParaRPr lang="zh-CN" altLang="zh-CN" sz="2600" smtClean="0">
              <a:latin typeface="Times New Roman" pitchFamily="18" charset="0"/>
              <a:ea typeface="宋体" pitchFamily="2" charset="-122"/>
            </a:endParaRPr>
          </a:p>
        </p:txBody>
      </p:sp>
      <p:sp>
        <p:nvSpPr>
          <p:cNvPr id="26630" name="Text Box 6"/>
          <p:cNvSpPr txBox="1">
            <a:spLocks noChangeArrowheads="1"/>
          </p:cNvSpPr>
          <p:nvPr/>
        </p:nvSpPr>
        <p:spPr bwMode="auto">
          <a:xfrm>
            <a:off x="1600200" y="4724400"/>
            <a:ext cx="1593850" cy="366713"/>
          </a:xfrm>
          <a:prstGeom prst="rect">
            <a:avLst/>
          </a:prstGeom>
          <a:noFill/>
          <a:ln w="9525">
            <a:noFill/>
            <a:miter lim="800000"/>
            <a:headEnd/>
            <a:tailEnd/>
          </a:ln>
        </p:spPr>
        <p:txBody>
          <a:bodyPr wrap="none">
            <a:spAutoFit/>
          </a:bodyPr>
          <a:lstStyle/>
          <a:p>
            <a:r>
              <a:rPr lang="en-US" altLang="zh-CN">
                <a:latin typeface="Times New Roman" pitchFamily="18" charset="0"/>
                <a:ea typeface="宋体" pitchFamily="2" charset="-122"/>
              </a:rPr>
              <a:t>wall clock time</a:t>
            </a:r>
          </a:p>
        </p:txBody>
      </p:sp>
      <p:sp>
        <p:nvSpPr>
          <p:cNvPr id="26631" name="Text Box 7"/>
          <p:cNvSpPr txBox="1">
            <a:spLocks noChangeArrowheads="1"/>
          </p:cNvSpPr>
          <p:nvPr/>
        </p:nvSpPr>
        <p:spPr bwMode="auto">
          <a:xfrm>
            <a:off x="5867400" y="4724400"/>
            <a:ext cx="1485900" cy="366713"/>
          </a:xfrm>
          <a:prstGeom prst="rect">
            <a:avLst/>
          </a:prstGeom>
          <a:noFill/>
          <a:ln w="9525">
            <a:noFill/>
            <a:miter lim="800000"/>
            <a:headEnd/>
            <a:tailEnd/>
          </a:ln>
        </p:spPr>
        <p:txBody>
          <a:bodyPr wrap="none">
            <a:spAutoFit/>
          </a:bodyPr>
          <a:lstStyle/>
          <a:p>
            <a:r>
              <a:rPr lang="en-US" altLang="zh-CN">
                <a:latin typeface="Times New Roman" pitchFamily="18" charset="0"/>
                <a:ea typeface="宋体" pitchFamily="2" charset="-122"/>
              </a:rPr>
              <a:t>speed-up ratio</a:t>
            </a:r>
          </a:p>
        </p:txBody>
      </p:sp>
      <p:grpSp>
        <p:nvGrpSpPr>
          <p:cNvPr id="2" name="Group 17"/>
          <p:cNvGrpSpPr>
            <a:grpSpLocks/>
          </p:cNvGrpSpPr>
          <p:nvPr/>
        </p:nvGrpSpPr>
        <p:grpSpPr bwMode="auto">
          <a:xfrm>
            <a:off x="215900" y="1524000"/>
            <a:ext cx="4267200" cy="3124200"/>
            <a:chOff x="136" y="960"/>
            <a:chExt cx="2688" cy="1968"/>
          </a:xfrm>
        </p:grpSpPr>
        <p:pic>
          <p:nvPicPr>
            <p:cNvPr id="26637" name="Picture 4"/>
            <p:cNvPicPr>
              <a:picLocks noChangeAspect="1" noChangeArrowheads="1"/>
            </p:cNvPicPr>
            <p:nvPr/>
          </p:nvPicPr>
          <p:blipFill>
            <a:blip r:embed="rId2" cstate="print"/>
            <a:srcRect/>
            <a:stretch>
              <a:fillRect/>
            </a:stretch>
          </p:blipFill>
          <p:spPr bwMode="auto">
            <a:xfrm>
              <a:off x="144" y="960"/>
              <a:ext cx="2640" cy="1925"/>
            </a:xfrm>
            <a:prstGeom prst="rect">
              <a:avLst/>
            </a:prstGeom>
            <a:noFill/>
            <a:ln w="9525">
              <a:noFill/>
              <a:miter lim="800000"/>
              <a:headEnd/>
              <a:tailEnd/>
            </a:ln>
          </p:spPr>
        </p:pic>
        <p:sp>
          <p:nvSpPr>
            <p:cNvPr id="26638" name="Rectangle 15"/>
            <p:cNvSpPr>
              <a:spLocks noChangeArrowheads="1"/>
            </p:cNvSpPr>
            <p:nvPr/>
          </p:nvSpPr>
          <p:spPr bwMode="auto">
            <a:xfrm>
              <a:off x="136" y="1008"/>
              <a:ext cx="2688" cy="1920"/>
            </a:xfrm>
            <a:prstGeom prst="rect">
              <a:avLst/>
            </a:prstGeom>
            <a:noFill/>
            <a:ln w="28575">
              <a:solidFill>
                <a:srgbClr val="0000FF"/>
              </a:solidFill>
              <a:miter lim="800000"/>
              <a:headEnd/>
              <a:tailEnd/>
            </a:ln>
          </p:spPr>
          <p:txBody>
            <a:bodyPr wrap="none" anchor="ctr"/>
            <a:lstStyle/>
            <a:p>
              <a:endParaRPr lang="zh-CN" altLang="en-US">
                <a:ea typeface="宋体" pitchFamily="2" charset="-122"/>
              </a:endParaRPr>
            </a:p>
          </p:txBody>
        </p:sp>
      </p:grpSp>
      <p:grpSp>
        <p:nvGrpSpPr>
          <p:cNvPr id="3" name="Group 18"/>
          <p:cNvGrpSpPr>
            <a:grpSpLocks/>
          </p:cNvGrpSpPr>
          <p:nvPr/>
        </p:nvGrpSpPr>
        <p:grpSpPr bwMode="auto">
          <a:xfrm>
            <a:off x="4648200" y="1600200"/>
            <a:ext cx="4267200" cy="3073400"/>
            <a:chOff x="2928" y="1008"/>
            <a:chExt cx="2688" cy="1936"/>
          </a:xfrm>
        </p:grpSpPr>
        <p:pic>
          <p:nvPicPr>
            <p:cNvPr id="26635" name="Picture 5"/>
            <p:cNvPicPr>
              <a:picLocks noChangeAspect="1" noChangeArrowheads="1"/>
            </p:cNvPicPr>
            <p:nvPr/>
          </p:nvPicPr>
          <p:blipFill>
            <a:blip r:embed="rId3" cstate="print"/>
            <a:srcRect/>
            <a:stretch>
              <a:fillRect/>
            </a:stretch>
          </p:blipFill>
          <p:spPr bwMode="auto">
            <a:xfrm>
              <a:off x="2976" y="1056"/>
              <a:ext cx="2592" cy="1888"/>
            </a:xfrm>
            <a:prstGeom prst="rect">
              <a:avLst/>
            </a:prstGeom>
            <a:noFill/>
            <a:ln w="9525">
              <a:noFill/>
              <a:miter lim="800000"/>
              <a:headEnd/>
              <a:tailEnd/>
            </a:ln>
          </p:spPr>
        </p:pic>
        <p:sp>
          <p:nvSpPr>
            <p:cNvPr id="26636" name="Rectangle 16"/>
            <p:cNvSpPr>
              <a:spLocks noChangeArrowheads="1"/>
            </p:cNvSpPr>
            <p:nvPr/>
          </p:nvSpPr>
          <p:spPr bwMode="auto">
            <a:xfrm>
              <a:off x="2928" y="1008"/>
              <a:ext cx="2688" cy="1920"/>
            </a:xfrm>
            <a:prstGeom prst="rect">
              <a:avLst/>
            </a:prstGeom>
            <a:noFill/>
            <a:ln w="28575">
              <a:solidFill>
                <a:srgbClr val="0000FF"/>
              </a:solidFill>
              <a:miter lim="800000"/>
              <a:headEnd/>
              <a:tailEnd/>
            </a:ln>
          </p:spPr>
          <p:txBody>
            <a:bodyPr wrap="none" anchor="ctr"/>
            <a:lstStyle/>
            <a:p>
              <a:endParaRPr lang="zh-CN" altLang="en-US">
                <a:ea typeface="宋体" pitchFamily="2" charset="-122"/>
              </a:endParaRPr>
            </a:p>
          </p:txBody>
        </p:sp>
      </p:grpSp>
      <p:sp>
        <p:nvSpPr>
          <p:cNvPr id="26634" name="Text Box 19"/>
          <p:cNvSpPr txBox="1">
            <a:spLocks noChangeArrowheads="1"/>
          </p:cNvSpPr>
          <p:nvPr/>
        </p:nvSpPr>
        <p:spPr bwMode="auto">
          <a:xfrm>
            <a:off x="304800" y="5410200"/>
            <a:ext cx="8458200" cy="701675"/>
          </a:xfrm>
          <a:prstGeom prst="rect">
            <a:avLst/>
          </a:prstGeom>
          <a:noFill/>
          <a:ln w="9525">
            <a:noFill/>
            <a:miter lim="800000"/>
            <a:headEnd/>
            <a:tailEnd/>
          </a:ln>
        </p:spPr>
        <p:txBody>
          <a:bodyPr>
            <a:spAutoFit/>
          </a:bodyPr>
          <a:lstStyle/>
          <a:p>
            <a:pPr algn="just"/>
            <a:r>
              <a:rPr lang="en-US" altLang="zh-CN" sz="2000" i="1">
                <a:latin typeface="Symbol" pitchFamily="18" charset="2"/>
                <a:ea typeface="宋体" pitchFamily="2" charset="-122"/>
              </a:rPr>
              <a:t>a</a:t>
            </a:r>
            <a:r>
              <a:rPr lang="en-US" altLang="zh-CN" sz="2000">
                <a:latin typeface="Times New Roman" pitchFamily="18" charset="0"/>
                <a:ea typeface="宋体" pitchFamily="2" charset="-122"/>
              </a:rPr>
              <a:t> = 0.5, </a:t>
            </a:r>
            <a:r>
              <a:rPr lang="en-US" altLang="zh-CN" sz="2000" i="1">
                <a:latin typeface="Symbol" pitchFamily="18" charset="2"/>
                <a:ea typeface="宋体" pitchFamily="2" charset="-122"/>
              </a:rPr>
              <a:t>g</a:t>
            </a:r>
            <a:r>
              <a:rPr lang="en-US" altLang="zh-CN" sz="2000">
                <a:latin typeface="Times New Roman" pitchFamily="18" charset="0"/>
                <a:ea typeface="宋体" pitchFamily="2" charset="-122"/>
              </a:rPr>
              <a:t> = 0.5, the number of instances per probabilistic set </a:t>
            </a:r>
            <a:r>
              <a:rPr lang="en-US" altLang="zh-CN" sz="2000">
                <a:latin typeface="Times New Roman" pitchFamily="18" charset="0"/>
                <a:ea typeface="宋体" pitchFamily="2" charset="-122"/>
                <a:sym typeface="Symbol" pitchFamily="18" charset="2"/>
              </a:rPr>
              <a:t></a:t>
            </a:r>
            <a:r>
              <a:rPr lang="en-US" altLang="zh-CN" sz="2000">
                <a:latin typeface="Times New Roman" pitchFamily="18" charset="0"/>
                <a:ea typeface="宋体" pitchFamily="2" charset="-122"/>
              </a:rPr>
              <a:t> [1, 5], the number of elements per set instance </a:t>
            </a:r>
            <a:r>
              <a:rPr lang="en-US" altLang="zh-CN">
                <a:ea typeface="宋体" pitchFamily="2" charset="-122"/>
                <a:sym typeface="Symbol" pitchFamily="18" charset="2"/>
              </a:rPr>
              <a:t></a:t>
            </a:r>
            <a:r>
              <a:rPr lang="en-US" altLang="zh-CN">
                <a:latin typeface="Times New Roman" pitchFamily="18" charset="0"/>
                <a:ea typeface="宋体" pitchFamily="2" charset="-122"/>
                <a:sym typeface="Symbol" pitchFamily="18" charset="2"/>
              </a:rPr>
              <a:t> [5, 10]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C01D6498-92A9-484B-AA1E-269EDB2E0C83}" type="slidenum">
              <a:rPr lang="en-US" altLang="en-US"/>
              <a:pPr>
                <a:defRPr/>
              </a:pPr>
              <a:t>54</a:t>
            </a:fld>
            <a:endParaRPr lang="en-US" altLang="en-US"/>
          </a:p>
        </p:txBody>
      </p:sp>
      <p:sp>
        <p:nvSpPr>
          <p:cNvPr id="27652" name="Rectangle 2"/>
          <p:cNvSpPr>
            <a:spLocks noGrp="1" noChangeArrowheads="1"/>
          </p:cNvSpPr>
          <p:nvPr>
            <p:ph type="title"/>
          </p:nvPr>
        </p:nvSpPr>
        <p:spPr/>
        <p:txBody>
          <a:bodyPr/>
          <a:lstStyle/>
          <a:p>
            <a:pPr eaLnBrk="1" hangingPunct="1"/>
            <a:r>
              <a:rPr lang="en-US" altLang="zh-CN" sz="3800" dirty="0" smtClean="0">
                <a:latin typeface="Times New Roman" pitchFamily="18" charset="0"/>
                <a:ea typeface="宋体" pitchFamily="2" charset="-122"/>
              </a:rPr>
              <a:t>Conclusions</a:t>
            </a:r>
          </a:p>
        </p:txBody>
      </p:sp>
      <p:sp>
        <p:nvSpPr>
          <p:cNvPr id="27653" name="Rectangle 3"/>
          <p:cNvSpPr>
            <a:spLocks noGrp="1" noChangeArrowheads="1"/>
          </p:cNvSpPr>
          <p:nvPr>
            <p:ph type="body" idx="1"/>
          </p:nvPr>
        </p:nvSpPr>
        <p:spPr/>
        <p:txBody>
          <a:bodyPr/>
          <a:lstStyle/>
          <a:p>
            <a:pPr algn="just" eaLnBrk="1" hangingPunct="1"/>
            <a:endParaRPr lang="zh-CN" altLang="zh-CN" sz="2600" smtClean="0">
              <a:latin typeface="Times New Roman" pitchFamily="18" charset="0"/>
              <a:ea typeface="宋体" pitchFamily="2" charset="-122"/>
            </a:endParaRPr>
          </a:p>
        </p:txBody>
      </p:sp>
      <p:sp>
        <p:nvSpPr>
          <p:cNvPr id="27654" name="AutoShape 4"/>
          <p:cNvSpPr>
            <a:spLocks noChangeArrowheads="1"/>
          </p:cNvSpPr>
          <p:nvPr/>
        </p:nvSpPr>
        <p:spPr bwMode="auto">
          <a:xfrm>
            <a:off x="1447800" y="1371600"/>
            <a:ext cx="6477000" cy="1066800"/>
          </a:xfrm>
          <a:prstGeom prst="horizontalScroll">
            <a:avLst>
              <a:gd name="adj" fmla="val 12500"/>
            </a:avLst>
          </a:prstGeom>
          <a:gradFill rotWithShape="1">
            <a:gsLst>
              <a:gs pos="0">
                <a:srgbClr val="B9B9FF"/>
              </a:gs>
              <a:gs pos="50000">
                <a:srgbClr val="E5E5FF"/>
              </a:gs>
              <a:gs pos="100000">
                <a:srgbClr val="B9B9FF"/>
              </a:gs>
            </a:gsLst>
            <a:lin ang="0" scaled="1"/>
          </a:gradFill>
          <a:ln w="9525">
            <a:solidFill>
              <a:srgbClr val="0000FF"/>
            </a:solidFill>
            <a:round/>
            <a:headEnd/>
            <a:tailEnd/>
          </a:ln>
        </p:spPr>
        <p:txBody>
          <a:bodyPr anchor="ctr"/>
          <a:lstStyle/>
          <a:p>
            <a:pPr algn="ctr"/>
            <a:r>
              <a:rPr lang="en-US" altLang="zh-CN" sz="2400" b="1">
                <a:solidFill>
                  <a:srgbClr val="3333FF"/>
                </a:solidFill>
                <a:latin typeface="Times New Roman" pitchFamily="18" charset="0"/>
                <a:ea typeface="宋体" pitchFamily="2" charset="-122"/>
              </a:rPr>
              <a:t>Formalize uncertainty models for probabilistic set data</a:t>
            </a:r>
          </a:p>
        </p:txBody>
      </p:sp>
      <p:sp>
        <p:nvSpPr>
          <p:cNvPr id="27655" name="AutoShape 5"/>
          <p:cNvSpPr>
            <a:spLocks noChangeArrowheads="1"/>
          </p:cNvSpPr>
          <p:nvPr/>
        </p:nvSpPr>
        <p:spPr bwMode="auto">
          <a:xfrm>
            <a:off x="1447800" y="2514600"/>
            <a:ext cx="6477000" cy="1066800"/>
          </a:xfrm>
          <a:prstGeom prst="horizontalScroll">
            <a:avLst>
              <a:gd name="adj" fmla="val 12500"/>
            </a:avLst>
          </a:prstGeom>
          <a:gradFill rotWithShape="1">
            <a:gsLst>
              <a:gs pos="0">
                <a:srgbClr val="D3FFC5"/>
              </a:gs>
              <a:gs pos="50000">
                <a:srgbClr val="EBFFEB"/>
              </a:gs>
              <a:gs pos="100000">
                <a:srgbClr val="D3FFC5"/>
              </a:gs>
            </a:gsLst>
            <a:lin ang="0" scaled="1"/>
          </a:gradFill>
          <a:ln w="9525">
            <a:solidFill>
              <a:srgbClr val="008000"/>
            </a:solidFill>
            <a:round/>
            <a:headEnd/>
            <a:tailEnd/>
          </a:ln>
        </p:spPr>
        <p:txBody>
          <a:bodyPr anchor="ctr"/>
          <a:lstStyle/>
          <a:p>
            <a:pPr algn="ctr"/>
            <a:r>
              <a:rPr lang="en-US" altLang="zh-CN" sz="2400" b="1">
                <a:solidFill>
                  <a:srgbClr val="009900"/>
                </a:solidFill>
                <a:latin typeface="Times New Roman" pitchFamily="18" charset="0"/>
                <a:ea typeface="宋体" pitchFamily="2" charset="-122"/>
              </a:rPr>
              <a:t>Define the problem of </a:t>
            </a:r>
            <a:r>
              <a:rPr lang="en-US" altLang="zh-CN" sz="2400" b="1" i="1">
                <a:solidFill>
                  <a:srgbClr val="009900"/>
                </a:solidFill>
                <a:latin typeface="Times New Roman" pitchFamily="18" charset="0"/>
                <a:ea typeface="宋体" pitchFamily="2" charset="-122"/>
              </a:rPr>
              <a:t>probabilistic set similarity join </a:t>
            </a:r>
            <a:r>
              <a:rPr lang="en-US" altLang="zh-CN" sz="2400" b="1">
                <a:solidFill>
                  <a:srgbClr val="009900"/>
                </a:solidFill>
                <a:latin typeface="Times New Roman" pitchFamily="18" charset="0"/>
                <a:ea typeface="宋体" pitchFamily="2" charset="-122"/>
              </a:rPr>
              <a:t>(PS</a:t>
            </a:r>
            <a:r>
              <a:rPr lang="en-US" altLang="zh-CN" sz="2400" b="1" baseline="30000">
                <a:solidFill>
                  <a:srgbClr val="009900"/>
                </a:solidFill>
                <a:latin typeface="Times New Roman" pitchFamily="18" charset="0"/>
                <a:ea typeface="宋体" pitchFamily="2" charset="-122"/>
              </a:rPr>
              <a:t>2</a:t>
            </a:r>
            <a:r>
              <a:rPr lang="en-US" altLang="zh-CN" sz="2400" b="1">
                <a:solidFill>
                  <a:srgbClr val="009900"/>
                </a:solidFill>
                <a:latin typeface="Times New Roman" pitchFamily="18" charset="0"/>
                <a:ea typeface="宋体" pitchFamily="2" charset="-122"/>
              </a:rPr>
              <a:t>J)</a:t>
            </a:r>
          </a:p>
        </p:txBody>
      </p:sp>
      <p:sp>
        <p:nvSpPr>
          <p:cNvPr id="27656" name="AutoShape 6"/>
          <p:cNvSpPr>
            <a:spLocks noChangeArrowheads="1"/>
          </p:cNvSpPr>
          <p:nvPr/>
        </p:nvSpPr>
        <p:spPr bwMode="auto">
          <a:xfrm>
            <a:off x="1447800" y="3733800"/>
            <a:ext cx="6477000" cy="1066800"/>
          </a:xfrm>
          <a:prstGeom prst="horizontalScroll">
            <a:avLst>
              <a:gd name="adj" fmla="val 12500"/>
            </a:avLst>
          </a:prstGeom>
          <a:gradFill rotWithShape="1">
            <a:gsLst>
              <a:gs pos="0">
                <a:srgbClr val="FFD5FF"/>
              </a:gs>
              <a:gs pos="50000">
                <a:srgbClr val="FFF3FF"/>
              </a:gs>
              <a:gs pos="100000">
                <a:srgbClr val="FFD5FF"/>
              </a:gs>
            </a:gsLst>
            <a:lin ang="0" scaled="1"/>
          </a:gradFill>
          <a:ln w="9525">
            <a:solidFill>
              <a:srgbClr val="FF00FF"/>
            </a:solidFill>
            <a:round/>
            <a:headEnd/>
            <a:tailEnd/>
          </a:ln>
        </p:spPr>
        <p:txBody>
          <a:bodyPr anchor="ctr"/>
          <a:lstStyle/>
          <a:p>
            <a:pPr algn="ctr"/>
            <a:r>
              <a:rPr lang="en-US" altLang="zh-CN" sz="2400" b="1">
                <a:solidFill>
                  <a:srgbClr val="FF00FF"/>
                </a:solidFill>
                <a:latin typeface="Times New Roman" pitchFamily="18" charset="0"/>
                <a:ea typeface="宋体" pitchFamily="2" charset="-122"/>
              </a:rPr>
              <a:t>Reduce the PS</a:t>
            </a:r>
            <a:r>
              <a:rPr lang="en-US" altLang="zh-CN" sz="2400" b="1" baseline="30000">
                <a:solidFill>
                  <a:srgbClr val="FF00FF"/>
                </a:solidFill>
                <a:latin typeface="Times New Roman" pitchFamily="18" charset="0"/>
                <a:ea typeface="宋体" pitchFamily="2" charset="-122"/>
              </a:rPr>
              <a:t>2</a:t>
            </a:r>
            <a:r>
              <a:rPr lang="en-US" altLang="zh-CN" sz="2400" b="1">
                <a:solidFill>
                  <a:srgbClr val="FF00FF"/>
                </a:solidFill>
                <a:latin typeface="Times New Roman" pitchFamily="18" charset="0"/>
                <a:ea typeface="宋体" pitchFamily="2" charset="-122"/>
              </a:rPr>
              <a:t>J problem and design effective pruning methods to reduce the search space</a:t>
            </a:r>
          </a:p>
        </p:txBody>
      </p:sp>
      <p:sp>
        <p:nvSpPr>
          <p:cNvPr id="27657" name="AutoShape 7"/>
          <p:cNvSpPr>
            <a:spLocks noChangeArrowheads="1"/>
          </p:cNvSpPr>
          <p:nvPr/>
        </p:nvSpPr>
        <p:spPr bwMode="auto">
          <a:xfrm>
            <a:off x="1447800" y="4953000"/>
            <a:ext cx="6477000" cy="1066800"/>
          </a:xfrm>
          <a:prstGeom prst="horizontalScroll">
            <a:avLst>
              <a:gd name="adj" fmla="val 12500"/>
            </a:avLst>
          </a:prstGeom>
          <a:gradFill rotWithShape="1">
            <a:gsLst>
              <a:gs pos="0">
                <a:srgbClr val="808080"/>
              </a:gs>
              <a:gs pos="50000">
                <a:srgbClr val="EAEAEA"/>
              </a:gs>
              <a:gs pos="100000">
                <a:srgbClr val="808080"/>
              </a:gs>
            </a:gsLst>
            <a:lin ang="0" scaled="1"/>
          </a:gradFill>
          <a:ln w="9525">
            <a:solidFill>
              <a:schemeClr val="tx1"/>
            </a:solidFill>
            <a:round/>
            <a:headEnd/>
            <a:tailEnd/>
          </a:ln>
        </p:spPr>
        <p:txBody>
          <a:bodyPr anchor="ctr"/>
          <a:lstStyle/>
          <a:p>
            <a:pPr algn="ctr"/>
            <a:r>
              <a:rPr lang="en-US" altLang="zh-CN" sz="2400" b="1">
                <a:latin typeface="Times New Roman" pitchFamily="18" charset="0"/>
                <a:ea typeface="宋体" pitchFamily="2" charset="-122"/>
              </a:rPr>
              <a:t>Conduct extensive experiments to verify the PS</a:t>
            </a:r>
            <a:r>
              <a:rPr lang="en-US" altLang="zh-CN" sz="2400" b="1" baseline="30000">
                <a:latin typeface="Times New Roman" pitchFamily="18" charset="0"/>
                <a:ea typeface="宋体" pitchFamily="2" charset="-122"/>
              </a:rPr>
              <a:t>2</a:t>
            </a:r>
            <a:r>
              <a:rPr lang="en-US" altLang="zh-CN" sz="2400" b="1">
                <a:latin typeface="Times New Roman" pitchFamily="18" charset="0"/>
                <a:ea typeface="宋体" pitchFamily="2" charset="-122"/>
              </a:rPr>
              <a:t>J performance of our approaches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Probabilistic spatial join /similarity join</a:t>
            </a:r>
          </a:p>
          <a:p>
            <a:pPr lvl="1"/>
            <a:r>
              <a:rPr lang="en-US" smtClean="0">
                <a:latin typeface="Times New Roman" pitchFamily="18" charset="0"/>
                <a:cs typeface="Times New Roman" pitchFamily="18" charset="0"/>
              </a:rPr>
              <a:t>Join predicates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itchFamily="18" charset="0"/>
                <a:cs typeface="Times New Roman" pitchFamily="18" charset="0"/>
              </a:rPr>
              <a:pPr>
                <a:defRPr/>
              </a:pPr>
              <a:t>55</a:t>
            </a:fld>
            <a:endParaRPr lang="en-US" altLang="zh-CN">
              <a:solidFill>
                <a:srgbClr val="0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5215DD-EF4A-4DF3-9D10-4E492C53B03F}" type="slidenum">
              <a:rPr lang="en-US" altLang="zh-CN"/>
              <a:pPr/>
              <a:t>6</a:t>
            </a:fld>
            <a:endParaRPr lang="en-US" altLang="zh-CN"/>
          </a:p>
        </p:txBody>
      </p:sp>
      <p:sp>
        <p:nvSpPr>
          <p:cNvPr id="30722" name="Rectangle 2"/>
          <p:cNvSpPr>
            <a:spLocks noGrp="1" noChangeArrowheads="1"/>
          </p:cNvSpPr>
          <p:nvPr>
            <p:ph type="title"/>
          </p:nvPr>
        </p:nvSpPr>
        <p:spPr/>
        <p:txBody>
          <a:bodyPr/>
          <a:lstStyle/>
          <a:p>
            <a:r>
              <a:rPr lang="en-US" altLang="zh-CN" dirty="0" smtClean="0">
                <a:latin typeface="Times New Roman" pitchFamily="18" charset="0"/>
              </a:rPr>
              <a:t>Join Over 1D Uncertain Data</a:t>
            </a:r>
          </a:p>
        </p:txBody>
      </p:sp>
      <p:sp>
        <p:nvSpPr>
          <p:cNvPr id="30723" name="Rectangle 3"/>
          <p:cNvSpPr>
            <a:spLocks noGrp="1" noChangeArrowheads="1"/>
          </p:cNvSpPr>
          <p:nvPr>
            <p:ph type="body" idx="1"/>
          </p:nvPr>
        </p:nvSpPr>
        <p:spPr/>
        <p:txBody>
          <a:bodyPr/>
          <a:lstStyle/>
          <a:p>
            <a:pPr marL="342900" lvl="1" indent="-342900" algn="just"/>
            <a:r>
              <a:rPr lang="en-US" altLang="zh-CN" sz="2800" dirty="0" smtClean="0">
                <a:latin typeface="Times New Roman" pitchFamily="18" charset="0"/>
              </a:rPr>
              <a:t>Data model</a:t>
            </a:r>
          </a:p>
          <a:p>
            <a:pPr marL="695325" lvl="2" indent="-342900" algn="just"/>
            <a:r>
              <a:rPr lang="en-US" altLang="zh-CN" sz="2400" dirty="0" smtClean="0">
                <a:latin typeface="Times New Roman" pitchFamily="18" charset="0"/>
              </a:rPr>
              <a:t>Uncertainty interval: </a:t>
            </a:r>
            <a:r>
              <a:rPr lang="en-US" altLang="zh-CN" sz="2400" i="1" dirty="0" err="1" smtClean="0">
                <a:latin typeface="Times New Roman" pitchFamily="18" charset="0"/>
              </a:rPr>
              <a:t>a.U</a:t>
            </a:r>
            <a:r>
              <a:rPr lang="en-US" altLang="zh-CN" sz="2400" dirty="0" smtClean="0">
                <a:latin typeface="Times New Roman" pitchFamily="18" charset="0"/>
              </a:rPr>
              <a:t> = [</a:t>
            </a:r>
            <a:r>
              <a:rPr lang="en-US" altLang="zh-CN" sz="2400" i="1" dirty="0" err="1" smtClean="0">
                <a:latin typeface="Times New Roman" pitchFamily="18" charset="0"/>
              </a:rPr>
              <a:t>a.l</a:t>
            </a:r>
            <a:r>
              <a:rPr lang="en-US" altLang="zh-CN" sz="2400" dirty="0" smtClean="0">
                <a:latin typeface="Times New Roman" pitchFamily="18" charset="0"/>
              </a:rPr>
              <a:t>, </a:t>
            </a:r>
            <a:r>
              <a:rPr lang="en-US" altLang="zh-CN" sz="2400" i="1" dirty="0" err="1" smtClean="0">
                <a:latin typeface="Times New Roman" pitchFamily="18" charset="0"/>
              </a:rPr>
              <a:t>a.r</a:t>
            </a:r>
            <a:r>
              <a:rPr lang="en-US" altLang="zh-CN" sz="2400" dirty="0" smtClean="0">
                <a:latin typeface="Times New Roman" pitchFamily="18" charset="0"/>
              </a:rPr>
              <a:t>]</a:t>
            </a:r>
          </a:p>
          <a:p>
            <a:pPr marL="695325" lvl="2" indent="-342900" algn="just"/>
            <a:r>
              <a:rPr lang="en-US" altLang="zh-CN" sz="2400" dirty="0" smtClean="0">
                <a:latin typeface="Times New Roman" pitchFamily="18" charset="0"/>
              </a:rPr>
              <a:t>Uncertainty </a:t>
            </a:r>
            <a:r>
              <a:rPr lang="en-US" altLang="zh-CN" sz="2400" dirty="0" err="1" smtClean="0">
                <a:latin typeface="Times New Roman" pitchFamily="18" charset="0"/>
              </a:rPr>
              <a:t>pdf</a:t>
            </a:r>
            <a:r>
              <a:rPr lang="en-US" altLang="zh-CN" sz="2400" dirty="0" smtClean="0">
                <a:latin typeface="Times New Roman" pitchFamily="18" charset="0"/>
              </a:rPr>
              <a:t>: </a:t>
            </a:r>
            <a:r>
              <a:rPr lang="en-US" altLang="zh-CN" sz="2400" i="1" dirty="0" err="1" smtClean="0">
                <a:latin typeface="Times New Roman" pitchFamily="18" charset="0"/>
              </a:rPr>
              <a:t>a</a:t>
            </a:r>
            <a:r>
              <a:rPr lang="en-US" altLang="zh-CN" sz="2400" dirty="0" err="1" smtClean="0">
                <a:latin typeface="Times New Roman" pitchFamily="18" charset="0"/>
              </a:rPr>
              <a:t>.</a:t>
            </a:r>
            <a:r>
              <a:rPr lang="en-US" altLang="zh-CN" sz="2400" i="1" dirty="0" err="1" smtClean="0">
                <a:latin typeface="Times New Roman" pitchFamily="18" charset="0"/>
              </a:rPr>
              <a:t>f</a:t>
            </a:r>
            <a:r>
              <a:rPr lang="en-US" altLang="zh-CN" sz="2400" dirty="0" smtClean="0">
                <a:latin typeface="Times New Roman" pitchFamily="18" charset="0"/>
              </a:rPr>
              <a:t>(</a:t>
            </a:r>
            <a:r>
              <a:rPr lang="en-US" altLang="zh-CN" sz="2400" i="1" dirty="0" smtClean="0">
                <a:latin typeface="Times New Roman" pitchFamily="18" charset="0"/>
              </a:rPr>
              <a:t>x</a:t>
            </a:r>
            <a:r>
              <a:rPr lang="en-US" altLang="zh-CN" sz="2400" dirty="0" smtClean="0">
                <a:latin typeface="Times New Roman" pitchFamily="18" charset="0"/>
              </a:rPr>
              <a:t>)</a:t>
            </a:r>
          </a:p>
          <a:p>
            <a:pPr marL="695325" lvl="2" indent="-342900" algn="just"/>
            <a:r>
              <a:rPr lang="en-US" altLang="zh-CN" sz="2400" dirty="0" smtClean="0">
                <a:latin typeface="Times New Roman" pitchFamily="18" charset="0"/>
              </a:rPr>
              <a:t>Uncertainty </a:t>
            </a:r>
            <a:r>
              <a:rPr lang="en-US" altLang="zh-CN" sz="2400" dirty="0" err="1" smtClean="0">
                <a:latin typeface="Times New Roman" pitchFamily="18" charset="0"/>
              </a:rPr>
              <a:t>cdf</a:t>
            </a:r>
            <a:r>
              <a:rPr lang="en-US" altLang="zh-CN" sz="2400" dirty="0" smtClean="0">
                <a:latin typeface="Times New Roman" pitchFamily="18" charset="0"/>
              </a:rPr>
              <a:t>: </a:t>
            </a:r>
            <a:r>
              <a:rPr lang="en-US" altLang="zh-CN" sz="2400" i="1" dirty="0" err="1" smtClean="0">
                <a:latin typeface="Times New Roman" pitchFamily="18" charset="0"/>
              </a:rPr>
              <a:t>a.F</a:t>
            </a:r>
            <a:r>
              <a:rPr lang="en-US" altLang="zh-CN" sz="2400" dirty="0" smtClean="0">
                <a:latin typeface="Times New Roman" pitchFamily="18" charset="0"/>
              </a:rPr>
              <a:t>(</a:t>
            </a:r>
            <a:r>
              <a:rPr lang="en-US" altLang="zh-CN" sz="2400" i="1" dirty="0" smtClean="0">
                <a:latin typeface="Times New Roman" pitchFamily="18" charset="0"/>
              </a:rPr>
              <a:t>x</a:t>
            </a:r>
            <a:r>
              <a:rPr lang="en-US" altLang="zh-CN" sz="2400" dirty="0" smtClean="0">
                <a:latin typeface="Times New Roman" pitchFamily="18" charset="0"/>
              </a:rPr>
              <a:t>)</a:t>
            </a:r>
          </a:p>
        </p:txBody>
      </p:sp>
      <p:sp>
        <p:nvSpPr>
          <p:cNvPr id="7" name="TextBox 6"/>
          <p:cNvSpPr txBox="1"/>
          <p:nvPr/>
        </p:nvSpPr>
        <p:spPr>
          <a:xfrm>
            <a:off x="533400" y="5867400"/>
            <a:ext cx="7772400" cy="646331"/>
          </a:xfrm>
          <a:prstGeom prst="rect">
            <a:avLst/>
          </a:prstGeom>
          <a:noFill/>
          <a:ln>
            <a:solidFill>
              <a:schemeClr val="tx1"/>
            </a:solidFill>
          </a:ln>
        </p:spPr>
        <p:txBody>
          <a:bodyPr wrap="square" rtlCol="0">
            <a:spAutoFit/>
          </a:bodyPr>
          <a:lstStyle/>
          <a:p>
            <a:pPr marL="0" lvl="2"/>
            <a:r>
              <a:rPr lang="en-US" altLang="zh-CN" dirty="0" smtClean="0">
                <a:effectLst>
                  <a:outerShdw blurRad="50800" dist="38100" dir="2700000" algn="tl" rotWithShape="0">
                    <a:prstClr val="black">
                      <a:alpha val="40000"/>
                    </a:prstClr>
                  </a:outerShdw>
                </a:effectLst>
                <a:latin typeface="Times New Roman" pitchFamily="18" charset="0"/>
              </a:rPr>
              <a:t>Cheng, R., Singh, S., </a:t>
            </a:r>
            <a:r>
              <a:rPr lang="en-US" altLang="zh-CN" dirty="0" err="1" smtClean="0">
                <a:effectLst>
                  <a:outerShdw blurRad="50800" dist="38100" dir="2700000" algn="tl" rotWithShape="0">
                    <a:prstClr val="black">
                      <a:alpha val="40000"/>
                    </a:prstClr>
                  </a:outerShdw>
                </a:effectLst>
                <a:latin typeface="Times New Roman" pitchFamily="18" charset="0"/>
              </a:rPr>
              <a:t>Prabhakar</a:t>
            </a:r>
            <a:r>
              <a:rPr lang="en-US" altLang="zh-CN" dirty="0" smtClean="0">
                <a:effectLst>
                  <a:outerShdw blurRad="50800" dist="38100" dir="2700000" algn="tl" rotWithShape="0">
                    <a:prstClr val="black">
                      <a:alpha val="40000"/>
                    </a:prstClr>
                  </a:outerShdw>
                </a:effectLst>
                <a:latin typeface="Times New Roman" pitchFamily="18" charset="0"/>
              </a:rPr>
              <a:t>, S., Shah, R., Vitter J., Xia, Y. Efficient join processing over uncertain data. In CIKM, 2006. </a:t>
            </a:r>
            <a:endParaRPr lang="en-US" dirty="0">
              <a:effectLst>
                <a:outerShdw blurRad="50800" dist="38100" dir="2700000" algn="tl" rotWithShape="0">
                  <a:prstClr val="black">
                    <a:alpha val="40000"/>
                  </a:prstClr>
                </a:outerShdw>
              </a:effectLst>
            </a:endParaRP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3505742"/>
            <a:ext cx="4343400" cy="2133057"/>
          </a:xfrm>
          <a:prstGeom prst="rect">
            <a:avLst/>
          </a:prstGeom>
          <a:noFill/>
          <a:ln w="9525">
            <a:solidFill>
              <a:schemeClr val="tx1"/>
            </a:solidFill>
            <a:miter lim="800000"/>
            <a:headEnd/>
            <a:tailEnd/>
          </a:ln>
          <a:effectLst>
            <a:outerShdw blurRad="50800" dist="38100" algn="l" rotWithShape="0">
              <a:prstClr val="black">
                <a:alpha val="40000"/>
              </a:prstClr>
            </a:outerShdw>
          </a:effectLst>
        </p:spPr>
      </p:pic>
    </p:spTree>
    <p:extLst>
      <p:ext uri="{BB962C8B-B14F-4D97-AF65-F5344CB8AC3E}">
        <p14:creationId xmlns:p14="http://schemas.microsoft.com/office/powerpoint/2010/main" val="2467708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5215DD-EF4A-4DF3-9D10-4E492C53B03F}" type="slidenum">
              <a:rPr lang="en-US" altLang="zh-CN"/>
              <a:pPr/>
              <a:t>7</a:t>
            </a:fld>
            <a:endParaRPr lang="en-US" altLang="zh-CN"/>
          </a:p>
        </p:txBody>
      </p:sp>
      <p:sp>
        <p:nvSpPr>
          <p:cNvPr id="30722" name="Rectangle 2"/>
          <p:cNvSpPr>
            <a:spLocks noGrp="1" noChangeArrowheads="1"/>
          </p:cNvSpPr>
          <p:nvPr>
            <p:ph type="title"/>
          </p:nvPr>
        </p:nvSpPr>
        <p:spPr>
          <a:xfrm>
            <a:off x="457200" y="277813"/>
            <a:ext cx="7162800" cy="1139825"/>
          </a:xfrm>
        </p:spPr>
        <p:txBody>
          <a:bodyPr/>
          <a:lstStyle/>
          <a:p>
            <a:r>
              <a:rPr lang="en-US" altLang="zh-CN" dirty="0" smtClean="0">
                <a:latin typeface="Times New Roman" pitchFamily="18" charset="0"/>
              </a:rPr>
              <a:t>Join Over 1D Uncertain Data (cont'd)</a:t>
            </a:r>
            <a:endParaRPr lang="en-US" altLang="zh-CN" dirty="0">
              <a:latin typeface="Times New Roman" pitchFamily="18" charset="0"/>
            </a:endParaRPr>
          </a:p>
        </p:txBody>
      </p:sp>
      <p:sp>
        <p:nvSpPr>
          <p:cNvPr id="30723" name="Rectangle 3"/>
          <p:cNvSpPr>
            <a:spLocks noGrp="1" noChangeArrowheads="1"/>
          </p:cNvSpPr>
          <p:nvPr>
            <p:ph type="body" idx="1"/>
          </p:nvPr>
        </p:nvSpPr>
        <p:spPr/>
        <p:txBody>
          <a:bodyPr/>
          <a:lstStyle/>
          <a:p>
            <a:pPr algn="just"/>
            <a:r>
              <a:rPr lang="en-US" altLang="zh-CN" sz="2800" dirty="0" smtClean="0">
                <a:latin typeface="Times New Roman" pitchFamily="18" charset="0"/>
              </a:rPr>
              <a:t>Given a resolution </a:t>
            </a:r>
            <a:r>
              <a:rPr lang="en-US" altLang="zh-CN" sz="2800" i="1" dirty="0" smtClean="0">
                <a:latin typeface="Times New Roman" pitchFamily="18" charset="0"/>
              </a:rPr>
              <a:t>c</a:t>
            </a:r>
            <a:r>
              <a:rPr lang="en-US" altLang="zh-CN" sz="2800" dirty="0" smtClean="0">
                <a:latin typeface="Times New Roman" pitchFamily="18" charset="0"/>
              </a:rPr>
              <a:t>, uncertain objects </a:t>
            </a:r>
            <a:r>
              <a:rPr lang="en-US" altLang="zh-CN" sz="2800" i="1" dirty="0" smtClean="0">
                <a:latin typeface="Times New Roman" pitchFamily="18" charset="0"/>
              </a:rPr>
              <a:t>a</a:t>
            </a:r>
            <a:r>
              <a:rPr lang="en-US" altLang="zh-CN" sz="2800" dirty="0" smtClean="0">
                <a:latin typeface="Times New Roman" pitchFamily="18" charset="0"/>
              </a:rPr>
              <a:t> and </a:t>
            </a:r>
            <a:r>
              <a:rPr lang="en-US" altLang="zh-CN" sz="2800" i="1" dirty="0" smtClean="0">
                <a:latin typeface="Times New Roman" pitchFamily="18" charset="0"/>
              </a:rPr>
              <a:t>b</a:t>
            </a:r>
            <a:r>
              <a:rPr lang="en-US" altLang="zh-CN" sz="2800" dirty="0" smtClean="0">
                <a:latin typeface="Times New Roman" pitchFamily="18" charset="0"/>
              </a:rPr>
              <a:t> satisfy the join predicate:</a:t>
            </a:r>
            <a:endParaRPr lang="en-US" altLang="zh-CN" sz="2800" i="1" dirty="0" smtClean="0">
              <a:latin typeface="Times New Roman" pitchFamily="18" charset="0"/>
            </a:endParaRPr>
          </a:p>
          <a:p>
            <a:pPr lvl="2" algn="just"/>
            <a:r>
              <a:rPr lang="en-US" altLang="zh-CN" sz="2400" dirty="0" smtClean="0">
                <a:latin typeface="Times New Roman" pitchFamily="18" charset="0"/>
              </a:rPr>
              <a:t>Equality (=</a:t>
            </a:r>
            <a:r>
              <a:rPr lang="en-US" altLang="zh-CN" sz="2400" i="1" baseline="-25000" dirty="0" smtClean="0">
                <a:latin typeface="Times New Roman" pitchFamily="18" charset="0"/>
              </a:rPr>
              <a:t>c</a:t>
            </a:r>
            <a:r>
              <a:rPr lang="en-US" altLang="zh-CN" sz="2400" dirty="0" smtClean="0">
                <a:latin typeface="Times New Roman" pitchFamily="18" charset="0"/>
              </a:rPr>
              <a:t>) with probability:</a:t>
            </a:r>
          </a:p>
          <a:p>
            <a:pPr lvl="2" algn="just"/>
            <a:endParaRPr lang="en-US" altLang="zh-CN" sz="2400" dirty="0" smtClean="0">
              <a:latin typeface="Times New Roman" pitchFamily="18" charset="0"/>
            </a:endParaRPr>
          </a:p>
          <a:p>
            <a:pPr lvl="2" algn="just"/>
            <a:r>
              <a:rPr lang="en-US" altLang="zh-CN" sz="2400" dirty="0" smtClean="0">
                <a:latin typeface="Times New Roman" pitchFamily="18" charset="0"/>
              </a:rPr>
              <a:t>Inequality (≠</a:t>
            </a:r>
            <a:r>
              <a:rPr lang="en-US" altLang="zh-CN" sz="2400" i="1" baseline="-25000" dirty="0" smtClean="0">
                <a:latin typeface="Times New Roman" pitchFamily="18" charset="0"/>
              </a:rPr>
              <a:t>c</a:t>
            </a:r>
            <a:r>
              <a:rPr lang="en-US" altLang="zh-CN" sz="2400" dirty="0" smtClean="0">
                <a:latin typeface="Times New Roman" pitchFamily="18" charset="0"/>
              </a:rPr>
              <a:t>) with probability:</a:t>
            </a:r>
          </a:p>
          <a:p>
            <a:pPr lvl="2" algn="just"/>
            <a:endParaRPr lang="en-US" altLang="zh-CN" sz="2400" dirty="0" smtClean="0">
              <a:latin typeface="Times New Roman" pitchFamily="18" charset="0"/>
            </a:endParaRPr>
          </a:p>
          <a:p>
            <a:pPr lvl="2" algn="just"/>
            <a:r>
              <a:rPr lang="en-US" altLang="zh-CN" sz="2400" dirty="0" smtClean="0">
                <a:latin typeface="Times New Roman" pitchFamily="18" charset="0"/>
              </a:rPr>
              <a:t>Greater than (&gt;) with probability:</a:t>
            </a:r>
          </a:p>
          <a:p>
            <a:pPr lvl="2" algn="just"/>
            <a:endParaRPr lang="en-US" altLang="zh-CN" sz="2400" dirty="0" smtClean="0">
              <a:latin typeface="Times New Roman" pitchFamily="18" charset="0"/>
            </a:endParaRPr>
          </a:p>
          <a:p>
            <a:pPr lvl="2" algn="just"/>
            <a:r>
              <a:rPr lang="en-US" altLang="zh-CN" sz="2400" dirty="0" smtClean="0">
                <a:latin typeface="Times New Roman" pitchFamily="18" charset="0"/>
              </a:rPr>
              <a:t>Less than (&lt;) with probability:</a:t>
            </a:r>
          </a:p>
          <a:p>
            <a:pPr lvl="2" algn="just"/>
            <a:endParaRPr lang="en-US" altLang="zh-CN" sz="2400" dirty="0" smtClean="0">
              <a:latin typeface="Times New Roman" pitchFamily="18" charset="0"/>
            </a:endParaRPr>
          </a:p>
          <a:p>
            <a:pPr lvl="2" algn="just"/>
            <a:endParaRPr lang="en-US" altLang="zh-CN" sz="2400" dirty="0" smtClean="0">
              <a:latin typeface="Times New Roman" pitchFamily="18" charset="0"/>
            </a:endParaRPr>
          </a:p>
          <a:p>
            <a:pPr lvl="3" algn="just"/>
            <a:endParaRPr lang="en-US" altLang="zh-CN" dirty="0" smtClean="0">
              <a:latin typeface="Times New Roman" pitchFamily="18" charset="0"/>
            </a:endParaRPr>
          </a:p>
          <a:p>
            <a:pPr lvl="2" algn="just"/>
            <a:endParaRPr lang="en-US" altLang="zh-CN" sz="2000" dirty="0">
              <a:latin typeface="Times New Roman" pitchFamily="18" charset="0"/>
            </a:endParaRPr>
          </a:p>
        </p:txBody>
      </p:sp>
      <p:sp>
        <p:nvSpPr>
          <p:cNvPr id="8" name="TextBox 7"/>
          <p:cNvSpPr txBox="1"/>
          <p:nvPr/>
        </p:nvSpPr>
        <p:spPr>
          <a:xfrm>
            <a:off x="609600" y="6172200"/>
            <a:ext cx="7772400" cy="646331"/>
          </a:xfrm>
          <a:prstGeom prst="rect">
            <a:avLst/>
          </a:prstGeom>
          <a:noFill/>
          <a:ln>
            <a:solidFill>
              <a:schemeClr val="tx1"/>
            </a:solidFill>
          </a:ln>
        </p:spPr>
        <p:txBody>
          <a:bodyPr wrap="square" rtlCol="0">
            <a:spAutoFit/>
          </a:bodyPr>
          <a:lstStyle/>
          <a:p>
            <a:pPr marL="0" lvl="2"/>
            <a:r>
              <a:rPr lang="en-US" altLang="zh-CN" dirty="0" smtClean="0">
                <a:effectLst>
                  <a:outerShdw blurRad="50800" dist="38100" dir="2700000" algn="tl" rotWithShape="0">
                    <a:prstClr val="black">
                      <a:alpha val="40000"/>
                    </a:prstClr>
                  </a:outerShdw>
                </a:effectLst>
                <a:latin typeface="Times New Roman" pitchFamily="18" charset="0"/>
              </a:rPr>
              <a:t>Cheng, R., Singh, S., </a:t>
            </a:r>
            <a:r>
              <a:rPr lang="en-US" altLang="zh-CN" dirty="0" err="1" smtClean="0">
                <a:effectLst>
                  <a:outerShdw blurRad="50800" dist="38100" dir="2700000" algn="tl" rotWithShape="0">
                    <a:prstClr val="black">
                      <a:alpha val="40000"/>
                    </a:prstClr>
                  </a:outerShdw>
                </a:effectLst>
                <a:latin typeface="Times New Roman" pitchFamily="18" charset="0"/>
              </a:rPr>
              <a:t>Prabhakar</a:t>
            </a:r>
            <a:r>
              <a:rPr lang="en-US" altLang="zh-CN" dirty="0" smtClean="0">
                <a:effectLst>
                  <a:outerShdw blurRad="50800" dist="38100" dir="2700000" algn="tl" rotWithShape="0">
                    <a:prstClr val="black">
                      <a:alpha val="40000"/>
                    </a:prstClr>
                  </a:outerShdw>
                </a:effectLst>
                <a:latin typeface="Times New Roman" pitchFamily="18" charset="0"/>
              </a:rPr>
              <a:t>, S., Shah, R., Vitter J., Xia, Y. Efficient join processing over uncertain data. In CIKM, 2006. </a:t>
            </a:r>
            <a:endParaRPr lang="en-US" dirty="0">
              <a:effectLst>
                <a:outerShdw blurRad="50800" dist="38100" dir="2700000" algn="tl" rotWithShape="0">
                  <a:prstClr val="black">
                    <a:alpha val="40000"/>
                  </a:prstClr>
                </a:outerShdw>
              </a:effectLst>
            </a:endParaRPr>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0" y="304800"/>
            <a:ext cx="3053522" cy="1499594"/>
          </a:xfrm>
          <a:prstGeom prst="rect">
            <a:avLst/>
          </a:prstGeom>
          <a:noFill/>
          <a:ln w="9525">
            <a:noFill/>
            <a:miter lim="800000"/>
            <a:headEnd/>
            <a:tailEnd/>
          </a:ln>
          <a:effectLst>
            <a:outerShdw blurRad="50800" dist="38100" algn="l" rotWithShape="0">
              <a:prstClr val="black">
                <a:alpha val="40000"/>
              </a:prstClr>
            </a:outerShdw>
          </a:effectLst>
        </p:spPr>
      </p:pic>
      <p:pic>
        <p:nvPicPr>
          <p:cNvPr id="266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2819400"/>
            <a:ext cx="5548131" cy="710377"/>
          </a:xfrm>
          <a:prstGeom prst="rect">
            <a:avLst/>
          </a:prstGeom>
          <a:noFill/>
          <a:ln w="9525">
            <a:noFill/>
            <a:miter lim="800000"/>
            <a:headEnd/>
            <a:tailEnd/>
          </a:ln>
        </p:spPr>
      </p:pic>
      <p:grpSp>
        <p:nvGrpSpPr>
          <p:cNvPr id="12" name="Group 11"/>
          <p:cNvGrpSpPr/>
          <p:nvPr/>
        </p:nvGrpSpPr>
        <p:grpSpPr>
          <a:xfrm>
            <a:off x="1905000" y="3962400"/>
            <a:ext cx="5410200" cy="381000"/>
            <a:chOff x="1676400" y="4648200"/>
            <a:chExt cx="6448425" cy="390525"/>
          </a:xfrm>
        </p:grpSpPr>
        <p:pic>
          <p:nvPicPr>
            <p:cNvPr id="26627" name="Picture 3"/>
            <p:cNvPicPr>
              <a:picLocks noChangeAspect="1" noChangeArrowheads="1"/>
            </p:cNvPicPr>
            <p:nvPr/>
          </p:nvPicPr>
          <p:blipFill>
            <a:blip r:embed="rId4" cstate="print"/>
            <a:srcRect/>
            <a:stretch>
              <a:fillRect/>
            </a:stretch>
          </p:blipFill>
          <p:spPr bwMode="auto">
            <a:xfrm>
              <a:off x="1676400" y="4648200"/>
              <a:ext cx="4238625" cy="390525"/>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a:stretch>
              <a:fillRect/>
            </a:stretch>
          </p:blipFill>
          <p:spPr bwMode="auto">
            <a:xfrm>
              <a:off x="5943600" y="4648200"/>
              <a:ext cx="2181225" cy="342900"/>
            </a:xfrm>
            <a:prstGeom prst="rect">
              <a:avLst/>
            </a:prstGeom>
            <a:noFill/>
            <a:ln w="9525">
              <a:noFill/>
              <a:miter lim="800000"/>
              <a:headEnd/>
              <a:tailEnd/>
            </a:ln>
          </p:spPr>
        </p:pic>
      </p:grpSp>
      <p:grpSp>
        <p:nvGrpSpPr>
          <p:cNvPr id="15" name="Group 14"/>
          <p:cNvGrpSpPr/>
          <p:nvPr/>
        </p:nvGrpSpPr>
        <p:grpSpPr>
          <a:xfrm>
            <a:off x="1752600" y="4648200"/>
            <a:ext cx="7162800" cy="609600"/>
            <a:chOff x="1981200" y="5105400"/>
            <a:chExt cx="7962900" cy="828675"/>
          </a:xfrm>
        </p:grpSpPr>
        <p:pic>
          <p:nvPicPr>
            <p:cNvPr id="2662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81200" y="5334000"/>
              <a:ext cx="1152525" cy="361950"/>
            </a:xfrm>
            <a:prstGeom prst="rect">
              <a:avLst/>
            </a:prstGeom>
            <a:noFill/>
            <a:ln w="9525">
              <a:noFill/>
              <a:miter lim="800000"/>
              <a:headEnd/>
              <a:tailEnd/>
            </a:ln>
          </p:spPr>
        </p:pic>
        <p:pic>
          <p:nvPicPr>
            <p:cNvPr id="2663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24200" y="5105400"/>
              <a:ext cx="6819900" cy="828675"/>
            </a:xfrm>
            <a:prstGeom prst="rect">
              <a:avLst/>
            </a:prstGeom>
            <a:noFill/>
            <a:ln w="9525">
              <a:noFill/>
              <a:miter lim="800000"/>
              <a:headEnd/>
              <a:tailEnd/>
            </a:ln>
          </p:spPr>
        </p:pic>
      </p:grpSp>
      <p:grpSp>
        <p:nvGrpSpPr>
          <p:cNvPr id="20" name="Group 19"/>
          <p:cNvGrpSpPr/>
          <p:nvPr/>
        </p:nvGrpSpPr>
        <p:grpSpPr>
          <a:xfrm>
            <a:off x="1828800" y="5562600"/>
            <a:ext cx="6477000" cy="596077"/>
            <a:chOff x="1524000" y="5486400"/>
            <a:chExt cx="6538913" cy="672277"/>
          </a:xfrm>
        </p:grpSpPr>
        <p:pic>
          <p:nvPicPr>
            <p:cNvPr id="26632" name="Picture 8"/>
            <p:cNvPicPr>
              <a:picLocks noChangeAspect="1" noChangeArrowheads="1"/>
            </p:cNvPicPr>
            <p:nvPr/>
          </p:nvPicPr>
          <p:blipFill>
            <a:blip r:embed="rId8" cstate="print"/>
            <a:srcRect/>
            <a:stretch>
              <a:fillRect/>
            </a:stretch>
          </p:blipFill>
          <p:spPr bwMode="auto">
            <a:xfrm>
              <a:off x="2286000" y="5715000"/>
              <a:ext cx="247650" cy="323850"/>
            </a:xfrm>
            <a:prstGeom prst="rect">
              <a:avLst/>
            </a:prstGeom>
            <a:noFill/>
            <a:ln w="9525">
              <a:noFill/>
              <a:miter lim="800000"/>
              <a:headEnd/>
              <a:tailEnd/>
            </a:ln>
          </p:spPr>
        </p:pic>
        <p:pic>
          <p:nvPicPr>
            <p:cNvPr id="18" name="Picture 7"/>
            <p:cNvPicPr>
              <a:picLocks noChangeAspect="1" noChangeArrowheads="1"/>
            </p:cNvPicPr>
            <p:nvPr/>
          </p:nvPicPr>
          <p:blipFill>
            <a:blip r:embed="rId9" cstate="print"/>
            <a:srcRect/>
            <a:stretch>
              <a:fillRect/>
            </a:stretch>
          </p:blipFill>
          <p:spPr bwMode="auto">
            <a:xfrm>
              <a:off x="1524000" y="5638800"/>
              <a:ext cx="752475" cy="381000"/>
            </a:xfrm>
            <a:prstGeom prst="rect">
              <a:avLst/>
            </a:prstGeom>
            <a:noFill/>
            <a:ln w="9525">
              <a:noFill/>
              <a:miter lim="800000"/>
              <a:headEnd/>
              <a:tailEnd/>
            </a:ln>
          </p:spPr>
        </p:pic>
        <p:pic>
          <p:nvPicPr>
            <p:cNvPr id="26633" name="Picture 9"/>
            <p:cNvPicPr>
              <a:picLocks noChangeAspect="1" noChangeArrowheads="1"/>
            </p:cNvPicPr>
            <p:nvPr/>
          </p:nvPicPr>
          <p:blipFill>
            <a:blip r:embed="rId10" cstate="print"/>
            <a:srcRect/>
            <a:stretch>
              <a:fillRect/>
            </a:stretch>
          </p:blipFill>
          <p:spPr bwMode="auto">
            <a:xfrm>
              <a:off x="2514600" y="5486400"/>
              <a:ext cx="5548313" cy="672277"/>
            </a:xfrm>
            <a:prstGeom prst="rect">
              <a:avLst/>
            </a:prstGeom>
            <a:noFill/>
            <a:ln w="9525">
              <a:noFill/>
              <a:miter lim="800000"/>
              <a:headEnd/>
              <a:tailEnd/>
            </a:ln>
          </p:spPr>
        </p:pic>
      </p:grpSp>
    </p:spTree>
    <p:extLst>
      <p:ext uri="{BB962C8B-B14F-4D97-AF65-F5344CB8AC3E}">
        <p14:creationId xmlns:p14="http://schemas.microsoft.com/office/powerpoint/2010/main" val="246770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rPr>
              <a:t>Join Over 1D Uncertain Data (cont'd)</a:t>
            </a:r>
            <a:endParaRPr lang="en-US"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ea typeface="Tahoma" pitchFamily="34" charset="0"/>
                <a:cs typeface="Times New Roman" pitchFamily="18" charset="0"/>
              </a:rPr>
              <a:t>Item-level pruning</a:t>
            </a:r>
          </a:p>
          <a:p>
            <a:pPr lvl="1"/>
            <a:r>
              <a:rPr lang="en-US" dirty="0" smtClean="0">
                <a:latin typeface="Times New Roman" pitchFamily="18" charset="0"/>
                <a:ea typeface="Tahoma" pitchFamily="34" charset="0"/>
                <a:cs typeface="Times New Roman" pitchFamily="18" charset="0"/>
              </a:rPr>
              <a:t>Derive  lower/upper bounds for join probabilities</a:t>
            </a:r>
          </a:p>
          <a:p>
            <a:r>
              <a:rPr lang="en-US" dirty="0" smtClean="0">
                <a:latin typeface="Times New Roman" pitchFamily="18" charset="0"/>
                <a:ea typeface="Tahoma" pitchFamily="34" charset="0"/>
                <a:cs typeface="Times New Roman" pitchFamily="18" charset="0"/>
              </a:rPr>
              <a:t>Pruning with </a:t>
            </a:r>
            <a:r>
              <a:rPr lang="en-US" i="1" u="sng" dirty="0" smtClean="0">
                <a:latin typeface="Times New Roman" pitchFamily="18" charset="0"/>
                <a:ea typeface="Tahoma" pitchFamily="34" charset="0"/>
                <a:cs typeface="Times New Roman" pitchFamily="18" charset="0"/>
              </a:rPr>
              <a:t>x</a:t>
            </a:r>
            <a:r>
              <a:rPr lang="en-US" u="sng" dirty="0" smtClean="0">
                <a:latin typeface="Times New Roman" pitchFamily="18" charset="0"/>
                <a:ea typeface="Tahoma" pitchFamily="34" charset="0"/>
                <a:cs typeface="Times New Roman" pitchFamily="18" charset="0"/>
              </a:rPr>
              <a:t>-bounds</a:t>
            </a:r>
            <a:r>
              <a:rPr lang="en-US" dirty="0" smtClean="0">
                <a:latin typeface="Times New Roman" pitchFamily="18" charset="0"/>
                <a:ea typeface="Tahoma" pitchFamily="34" charset="0"/>
                <a:cs typeface="Times New Roman" pitchFamily="18" charset="0"/>
              </a:rPr>
              <a:t> (also mentioned for PNN)</a:t>
            </a:r>
          </a:p>
          <a:p>
            <a:pPr lvl="1"/>
            <a:endParaRPr lang="en-US" dirty="0" smtClean="0">
              <a:latin typeface="Times New Roman" pitchFamily="18" charset="0"/>
              <a:ea typeface="Tahoma" pitchFamily="34" charset="0"/>
              <a:cs typeface="Times New Roman" pitchFamily="18" charset="0"/>
            </a:endParaRPr>
          </a:p>
          <a:p>
            <a:pPr lvl="1"/>
            <a:endParaRPr lang="en-US" dirty="0">
              <a:latin typeface="Times New Roman" pitchFamily="18" charset="0"/>
              <a:ea typeface="Tahoma" pitchFamily="34"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itchFamily="18" charset="0"/>
                <a:ea typeface="Tahoma" pitchFamily="34" charset="0"/>
                <a:cs typeface="Times New Roman" pitchFamily="18" charset="0"/>
              </a:rPr>
              <a:pPr>
                <a:defRPr/>
              </a:pPr>
              <a:t>8</a:t>
            </a:fld>
            <a:endParaRPr lang="en-US" altLang="zh-CN">
              <a:solidFill>
                <a:srgbClr val="000000"/>
              </a:solidFill>
              <a:latin typeface="Times New Roman" pitchFamily="18" charset="0"/>
              <a:ea typeface="Tahoma" pitchFamily="34" charset="0"/>
              <a:cs typeface="Times New Roman" pitchFamily="18" charset="0"/>
            </a:endParaRPr>
          </a:p>
        </p:txBody>
      </p:sp>
      <p:sp>
        <p:nvSpPr>
          <p:cNvPr id="5" name="TextBox 4"/>
          <p:cNvSpPr txBox="1"/>
          <p:nvPr/>
        </p:nvSpPr>
        <p:spPr>
          <a:xfrm>
            <a:off x="609600" y="6172200"/>
            <a:ext cx="7772400" cy="646331"/>
          </a:xfrm>
          <a:prstGeom prst="rect">
            <a:avLst/>
          </a:prstGeom>
          <a:noFill/>
          <a:ln>
            <a:solidFill>
              <a:schemeClr val="tx1"/>
            </a:solidFill>
          </a:ln>
        </p:spPr>
        <p:txBody>
          <a:bodyPr wrap="square" rtlCol="0">
            <a:spAutoFit/>
          </a:bodyPr>
          <a:lstStyle/>
          <a:p>
            <a:pPr marL="0" lvl="2"/>
            <a:r>
              <a:rPr lang="en-US" altLang="zh-CN" dirty="0" smtClean="0">
                <a:effectLst>
                  <a:outerShdw blurRad="50800" dist="38100" dir="2700000" algn="tl" rotWithShape="0">
                    <a:prstClr val="black">
                      <a:alpha val="40000"/>
                    </a:prstClr>
                  </a:outerShdw>
                </a:effectLst>
                <a:latin typeface="Times New Roman" pitchFamily="18" charset="0"/>
              </a:rPr>
              <a:t>Cheng, R., Singh, S., </a:t>
            </a:r>
            <a:r>
              <a:rPr lang="en-US" altLang="zh-CN" dirty="0" err="1" smtClean="0">
                <a:effectLst>
                  <a:outerShdw blurRad="50800" dist="38100" dir="2700000" algn="tl" rotWithShape="0">
                    <a:prstClr val="black">
                      <a:alpha val="40000"/>
                    </a:prstClr>
                  </a:outerShdw>
                </a:effectLst>
                <a:latin typeface="Times New Roman" pitchFamily="18" charset="0"/>
              </a:rPr>
              <a:t>Prabhakar</a:t>
            </a:r>
            <a:r>
              <a:rPr lang="en-US" altLang="zh-CN" dirty="0" smtClean="0">
                <a:effectLst>
                  <a:outerShdw blurRad="50800" dist="38100" dir="2700000" algn="tl" rotWithShape="0">
                    <a:prstClr val="black">
                      <a:alpha val="40000"/>
                    </a:prstClr>
                  </a:outerShdw>
                </a:effectLst>
                <a:latin typeface="Times New Roman" pitchFamily="18" charset="0"/>
              </a:rPr>
              <a:t>, S., Shah, R., Vitter J., Xia, Y. Efficient join processing over uncertain data. In CIKM, 2006. </a:t>
            </a:r>
            <a:endParaRPr lang="en-US" dirty="0">
              <a:effectLst>
                <a:outerShdw blurRad="50800" dist="38100" dir="2700000" algn="tl" rotWithShape="0">
                  <a:prstClr val="black">
                    <a:alpha val="40000"/>
                  </a:prstClr>
                </a:outerShdw>
              </a:effectLst>
            </a:endParaRPr>
          </a:p>
        </p:txBody>
      </p:sp>
      <p:pic>
        <p:nvPicPr>
          <p:cNvPr id="276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23164" y="3048000"/>
            <a:ext cx="453003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Spatial Join Over Uncertain Data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Data model</a:t>
            </a:r>
          </a:p>
          <a:p>
            <a:pPr lvl="1"/>
            <a:r>
              <a:rPr lang="en-US" dirty="0" smtClean="0">
                <a:latin typeface="Times New Roman" pitchFamily="18" charset="0"/>
                <a:cs typeface="Times New Roman" pitchFamily="18" charset="0"/>
              </a:rPr>
              <a:t>Uncertain objects consist of several discrete samples</a:t>
            </a:r>
          </a:p>
          <a:p>
            <a:pPr lvl="1"/>
            <a:r>
              <a:rPr lang="en-US" dirty="0" smtClean="0">
                <a:latin typeface="Times New Roman" pitchFamily="18" charset="0"/>
                <a:cs typeface="Times New Roman" pitchFamily="18" charset="0"/>
              </a:rPr>
              <a:t>Consider Euclidean distance among samples</a:t>
            </a:r>
          </a:p>
          <a:p>
            <a:r>
              <a:rPr lang="en-US" dirty="0" smtClean="0">
                <a:latin typeface="Times New Roman" pitchFamily="18" charset="0"/>
                <a:cs typeface="Times New Roman" pitchFamily="18" charset="0"/>
              </a:rPr>
              <a:t>Index for spatial join with range predicate</a:t>
            </a:r>
          </a:p>
          <a:p>
            <a:pPr lvl="1"/>
            <a:r>
              <a:rPr lang="en-US" dirty="0" smtClean="0">
                <a:latin typeface="Times New Roman" pitchFamily="18" charset="0"/>
                <a:cs typeface="Times New Roman" pitchFamily="18" charset="0"/>
              </a:rPr>
              <a:t>Cluster objects</a:t>
            </a:r>
          </a:p>
          <a:p>
            <a:pPr lvl="1"/>
            <a:r>
              <a:rPr lang="en-US" dirty="0" smtClean="0">
                <a:latin typeface="Times New Roman" pitchFamily="18" charset="0"/>
                <a:cs typeface="Times New Roman" pitchFamily="18" charset="0"/>
              </a:rPr>
              <a:t>Compute min/max distances between objects</a:t>
            </a:r>
          </a:p>
          <a:p>
            <a:pPr lvl="1"/>
            <a:r>
              <a:rPr lang="en-US" dirty="0" smtClean="0">
                <a:latin typeface="Times New Roman" pitchFamily="18" charset="0"/>
                <a:cs typeface="Times New Roman" pitchFamily="18" charset="0"/>
              </a:rPr>
              <a:t>Index clustered objects</a:t>
            </a:r>
          </a:p>
          <a:p>
            <a:pPr lvl="1"/>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itchFamily="18" charset="0"/>
                <a:cs typeface="Times New Roman" pitchFamily="18" charset="0"/>
              </a:rPr>
              <a:pPr>
                <a:defRPr/>
              </a:pPr>
              <a:t>9</a:t>
            </a:fld>
            <a:endParaRPr lang="en-US" altLang="zh-CN">
              <a:solidFill>
                <a:srgbClr val="000000"/>
              </a:solidFill>
              <a:latin typeface="Times New Roman" pitchFamily="18" charset="0"/>
              <a:cs typeface="Times New Roman" pitchFamily="18" charset="0"/>
            </a:endParaRPr>
          </a:p>
        </p:txBody>
      </p:sp>
      <p:sp>
        <p:nvSpPr>
          <p:cNvPr id="5" name="TextBox 4"/>
          <p:cNvSpPr txBox="1"/>
          <p:nvPr/>
        </p:nvSpPr>
        <p:spPr>
          <a:xfrm>
            <a:off x="609600" y="6172200"/>
            <a:ext cx="7772400" cy="646331"/>
          </a:xfrm>
          <a:prstGeom prst="rect">
            <a:avLst/>
          </a:prstGeom>
          <a:noFill/>
          <a:ln>
            <a:solidFill>
              <a:schemeClr val="tx1"/>
            </a:solidFill>
          </a:ln>
        </p:spPr>
        <p:txBody>
          <a:bodyPr wrap="square" rtlCol="0">
            <a:spAutoFit/>
          </a:bodyPr>
          <a:lstStyle/>
          <a:p>
            <a:pPr marL="0" lvl="2"/>
            <a:r>
              <a:rPr lang="en-US" altLang="zh-CN" dirty="0" err="1" smtClean="0">
                <a:effectLst>
                  <a:outerShdw blurRad="50800" dist="38100" dir="2700000" algn="tl" rotWithShape="0">
                    <a:prstClr val="black">
                      <a:alpha val="40000"/>
                    </a:prstClr>
                  </a:outerShdw>
                </a:effectLst>
                <a:latin typeface="Times New Roman" pitchFamily="18" charset="0"/>
              </a:rPr>
              <a:t>Kriegel</a:t>
            </a:r>
            <a:r>
              <a:rPr lang="en-US" altLang="zh-CN" dirty="0" smtClean="0">
                <a:effectLst>
                  <a:outerShdw blurRad="50800" dist="38100" dir="2700000" algn="tl" rotWithShape="0">
                    <a:prstClr val="black">
                      <a:alpha val="40000"/>
                    </a:prstClr>
                  </a:outerShdw>
                </a:effectLst>
                <a:latin typeface="Times New Roman" pitchFamily="18" charset="0"/>
              </a:rPr>
              <a:t>, H.-P., </a:t>
            </a:r>
            <a:r>
              <a:rPr lang="en-US" altLang="zh-CN" dirty="0" err="1" smtClean="0">
                <a:effectLst>
                  <a:outerShdw blurRad="50800" dist="38100" dir="2700000" algn="tl" rotWithShape="0">
                    <a:prstClr val="black">
                      <a:alpha val="40000"/>
                    </a:prstClr>
                  </a:outerShdw>
                </a:effectLst>
                <a:latin typeface="Times New Roman" pitchFamily="18" charset="0"/>
              </a:rPr>
              <a:t>Kunath</a:t>
            </a:r>
            <a:r>
              <a:rPr lang="en-US" altLang="zh-CN" dirty="0" smtClean="0">
                <a:effectLst>
                  <a:outerShdw blurRad="50800" dist="38100" dir="2700000" algn="tl" rotWithShape="0">
                    <a:prstClr val="black">
                      <a:alpha val="40000"/>
                    </a:prstClr>
                  </a:outerShdw>
                </a:effectLst>
                <a:latin typeface="Times New Roman" pitchFamily="18" charset="0"/>
              </a:rPr>
              <a:t>, P., </a:t>
            </a:r>
            <a:r>
              <a:rPr lang="en-US" altLang="zh-CN" dirty="0" err="1" smtClean="0">
                <a:effectLst>
                  <a:outerShdw blurRad="50800" dist="38100" dir="2700000" algn="tl" rotWithShape="0">
                    <a:prstClr val="black">
                      <a:alpha val="40000"/>
                    </a:prstClr>
                  </a:outerShdw>
                </a:effectLst>
                <a:latin typeface="Times New Roman" pitchFamily="18" charset="0"/>
              </a:rPr>
              <a:t>Pfeifle</a:t>
            </a:r>
            <a:r>
              <a:rPr lang="en-US" altLang="zh-CN" dirty="0" smtClean="0">
                <a:effectLst>
                  <a:outerShdw blurRad="50800" dist="38100" dir="2700000" algn="tl" rotWithShape="0">
                    <a:prstClr val="black">
                      <a:alpha val="40000"/>
                    </a:prstClr>
                  </a:outerShdw>
                </a:effectLst>
                <a:latin typeface="Times New Roman" pitchFamily="18" charset="0"/>
              </a:rPr>
              <a:t>, M., </a:t>
            </a:r>
            <a:r>
              <a:rPr lang="en-US" altLang="zh-CN" dirty="0" err="1" smtClean="0">
                <a:effectLst>
                  <a:outerShdw blurRad="50800" dist="38100" dir="2700000" algn="tl" rotWithShape="0">
                    <a:prstClr val="black">
                      <a:alpha val="40000"/>
                    </a:prstClr>
                  </a:outerShdw>
                </a:effectLst>
                <a:latin typeface="Times New Roman" pitchFamily="18" charset="0"/>
              </a:rPr>
              <a:t>Renz</a:t>
            </a:r>
            <a:r>
              <a:rPr lang="en-US" altLang="zh-CN" dirty="0" smtClean="0">
                <a:effectLst>
                  <a:outerShdw blurRad="50800" dist="38100" dir="2700000" algn="tl" rotWithShape="0">
                    <a:prstClr val="black">
                      <a:alpha val="40000"/>
                    </a:prstClr>
                  </a:outerShdw>
                </a:effectLst>
                <a:latin typeface="Times New Roman" pitchFamily="18" charset="0"/>
              </a:rPr>
              <a:t>, M. Probabilistic similarity join on uncertain data. In DASFAA, 2006. </a:t>
            </a:r>
          </a:p>
        </p:txBody>
      </p:sp>
      <p:pic>
        <p:nvPicPr>
          <p:cNvPr id="286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953000"/>
            <a:ext cx="3115733" cy="12192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4200" y="4876800"/>
            <a:ext cx="2362200" cy="1306426"/>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4548654"/>
            <a:ext cx="3505200" cy="1526370"/>
          </a:xfrm>
          <a:prstGeom prst="rect">
            <a:avLst/>
          </a:prstGeom>
          <a:noFill/>
          <a:ln w="9525">
            <a:noFill/>
            <a:miter lim="800000"/>
            <a:headEnd/>
            <a:tailEnd/>
          </a:ln>
        </p:spPr>
      </p:pic>
      <p:cxnSp>
        <p:nvCxnSpPr>
          <p:cNvPr id="10" name="Straight Connector 9"/>
          <p:cNvCxnSpPr/>
          <p:nvPr/>
        </p:nvCxnSpPr>
        <p:spPr>
          <a:xfrm>
            <a:off x="3124200" y="5029200"/>
            <a:ext cx="0" cy="1143000"/>
          </a:xfrm>
          <a:prstGeom prst="line">
            <a:avLst/>
          </a:prstGeom>
          <a:ln>
            <a:solidFill>
              <a:srgbClr val="3333F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5029200"/>
            <a:ext cx="0" cy="1143000"/>
          </a:xfrm>
          <a:prstGeom prst="line">
            <a:avLst/>
          </a:prstGeom>
          <a:ln>
            <a:solidFill>
              <a:srgbClr val="3333F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4067</TotalTime>
  <Words>4185</Words>
  <Application>Microsoft Office PowerPoint</Application>
  <PresentationFormat>On-screen Show (4:3)</PresentationFormat>
  <Paragraphs>573</Paragraphs>
  <Slides>55</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新細明體</vt:lpstr>
      <vt:lpstr>宋体</vt:lpstr>
      <vt:lpstr>Arial</vt:lpstr>
      <vt:lpstr>Calibri</vt:lpstr>
      <vt:lpstr>Garamond</vt:lpstr>
      <vt:lpstr>Symbol</vt:lpstr>
      <vt:lpstr>Tahoma</vt:lpstr>
      <vt:lpstr>Times New Roman</vt:lpstr>
      <vt:lpstr>Wingdings</vt:lpstr>
      <vt:lpstr>Edge</vt:lpstr>
      <vt:lpstr>Microsoft Drawing 1.01</vt:lpstr>
      <vt:lpstr>Probabilistic Data Management</vt:lpstr>
      <vt:lpstr>Objectives</vt:lpstr>
      <vt:lpstr>Recall: Probabilistic Query Types</vt:lpstr>
      <vt:lpstr>Probabilistic Spatial/Similarity Join</vt:lpstr>
      <vt:lpstr>Probabilistic Spatial/Similarity Join (cont'd)</vt:lpstr>
      <vt:lpstr>Join Over 1D Uncertain Data</vt:lpstr>
      <vt:lpstr>Join Over 1D Uncertain Data (cont'd)</vt:lpstr>
      <vt:lpstr>Join Over 1D Uncertain Data (cont'd)</vt:lpstr>
      <vt:lpstr>Spatial Join Over Uncertain Data</vt:lpstr>
      <vt:lpstr>Recall: Probabilistic Spatial/Similarity Join</vt:lpstr>
      <vt:lpstr>Efficient Join Processing on Uncertain Data Streams</vt:lpstr>
      <vt:lpstr>Coal Mine Application</vt:lpstr>
      <vt:lpstr>Trajectory Data Analysis</vt:lpstr>
      <vt:lpstr>Other Applications</vt:lpstr>
      <vt:lpstr>Problem Statement</vt:lpstr>
      <vt:lpstr>Problem Definition</vt:lpstr>
      <vt:lpstr>Problem Definition (cont'd)</vt:lpstr>
      <vt:lpstr>Straightforward Method</vt:lpstr>
      <vt:lpstr>Object-Level Pruning</vt:lpstr>
      <vt:lpstr>Sample-Level Pruning</vt:lpstr>
      <vt:lpstr>Sample-Level Pruning (cont'd)</vt:lpstr>
      <vt:lpstr>Incremental Maintenance of USJ Results</vt:lpstr>
      <vt:lpstr>Experimental Evaluation</vt:lpstr>
      <vt:lpstr>Pruning Power vs. Probabilistic Threshold a</vt:lpstr>
      <vt:lpstr>Performance vs. Window Size w</vt:lpstr>
      <vt:lpstr>Conclusions</vt:lpstr>
      <vt:lpstr>Recall: Probabilistic Spatial/Similarity Join</vt:lpstr>
      <vt:lpstr>Probabilistic String Join</vt:lpstr>
      <vt:lpstr>Probabilistic Set Similarity Join</vt:lpstr>
      <vt:lpstr>Set Similarity Join on Probabilistic Data</vt:lpstr>
      <vt:lpstr>Motivation Example – Data Integration</vt:lpstr>
      <vt:lpstr>Motivation Example – Set-Level Probabilistic Sets</vt:lpstr>
      <vt:lpstr>Motivation Example – Element-Level Probabilistic Sets</vt:lpstr>
      <vt:lpstr>Motivation Example – Data Integration</vt:lpstr>
      <vt:lpstr>Outline</vt:lpstr>
      <vt:lpstr>Introduction</vt:lpstr>
      <vt:lpstr>Introduction (cont'd)</vt:lpstr>
      <vt:lpstr>Uncertainty Models for Probabilistic Set Data</vt:lpstr>
      <vt:lpstr>Uncertainty Models for Probabilistic Set Data (cont'd)</vt:lpstr>
      <vt:lpstr>An Example of the Set-Level Probabilistic Set Database</vt:lpstr>
      <vt:lpstr>Uncertainty Models for Probabilistic Set Data (cont'd)</vt:lpstr>
      <vt:lpstr>An Example of the Element-Level Probabilistic Set Database</vt:lpstr>
      <vt:lpstr>Problem Definition</vt:lpstr>
      <vt:lpstr>Problem Definition (cont'd)</vt:lpstr>
      <vt:lpstr>Problem Reduction</vt:lpstr>
      <vt:lpstr>Jaccard Distance Pruning</vt:lpstr>
      <vt:lpstr>Probability Upper Bound Pruning</vt:lpstr>
      <vt:lpstr>Derivation of Probability Upper Bound</vt:lpstr>
      <vt:lpstr>Derivation of Probability Upper Bound (cont'd)</vt:lpstr>
      <vt:lpstr>Highlight of Element-Level Probabilistic Sets</vt:lpstr>
      <vt:lpstr>PS2J Processing</vt:lpstr>
      <vt:lpstr>Experimental Evaluation</vt:lpstr>
      <vt:lpstr>PS2J Performance vs. Data Size N</vt:lpstr>
      <vt:lpstr>Conclusions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232</cp:revision>
  <dcterms:created xsi:type="dcterms:W3CDTF">2006-08-16T00:00:00Z</dcterms:created>
  <dcterms:modified xsi:type="dcterms:W3CDTF">2017-09-28T11:29:44Z</dcterms:modified>
</cp:coreProperties>
</file>