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7" r:id="rId2"/>
    <p:sldId id="258" r:id="rId3"/>
    <p:sldId id="310" r:id="rId4"/>
    <p:sldId id="350" r:id="rId5"/>
    <p:sldId id="344" r:id="rId6"/>
    <p:sldId id="345" r:id="rId7"/>
    <p:sldId id="349" r:id="rId8"/>
    <p:sldId id="346" r:id="rId9"/>
    <p:sldId id="347" r:id="rId10"/>
    <p:sldId id="348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8" r:id="rId29"/>
    <p:sldId id="369" r:id="rId30"/>
    <p:sldId id="370" r:id="rId31"/>
    <p:sldId id="371" r:id="rId32"/>
    <p:sldId id="372" r:id="rId33"/>
    <p:sldId id="373" r:id="rId34"/>
    <p:sldId id="374" r:id="rId35"/>
    <p:sldId id="375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32" autoAdjust="0"/>
  </p:normalViewPr>
  <p:slideViewPr>
    <p:cSldViewPr>
      <p:cViewPr varScale="1">
        <p:scale>
          <a:sx n="124" d="100"/>
          <a:sy n="124" d="100"/>
        </p:scale>
        <p:origin x="278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294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15BEF9-8232-466F-86ED-66E971C85C5F}" type="slidenum">
              <a:rPr lang="zh-CN" altLang="en-US"/>
              <a:pPr/>
              <a:t>18</a:t>
            </a:fld>
            <a:endParaRPr lang="en-US" altLang="zh-CN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0428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66FD50-52EA-48CB-B23B-C3D0301D41C5}" type="slidenum">
              <a:rPr lang="zh-CN" altLang="en-US"/>
              <a:pPr/>
              <a:t>19</a:t>
            </a:fld>
            <a:endParaRPr lang="en-US" altLang="zh-CN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056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DAB082-5D00-42C3-853B-71EF415AC822}" type="slidenum">
              <a:rPr lang="zh-CN" altLang="en-US"/>
              <a:pPr/>
              <a:t>20</a:t>
            </a:fld>
            <a:endParaRPr lang="en-US" altLang="zh-CN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530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2C94C-E0F9-474B-BBFB-95AA464E8C41}" type="slidenum">
              <a:rPr lang="zh-CN" altLang="en-US"/>
              <a:pPr/>
              <a:t>21</a:t>
            </a:fld>
            <a:endParaRPr lang="en-US" altLang="zh-CN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56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419FE-7631-4130-9D88-CBFEA788895D}" type="slidenum">
              <a:rPr lang="zh-CN" altLang="en-US"/>
              <a:pPr/>
              <a:t>22</a:t>
            </a:fld>
            <a:endParaRPr lang="en-US" altLang="zh-CN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001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6AB44-81E8-491A-8A9E-DD02A8AF6406}" type="slidenum">
              <a:rPr lang="zh-CN" altLang="en-US"/>
              <a:pPr/>
              <a:t>23</a:t>
            </a:fld>
            <a:endParaRPr lang="en-US" altLang="zh-CN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45578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38CD0-2DE0-4AEF-B52E-8D2E718329B9}" type="slidenum">
              <a:rPr lang="zh-CN" altLang="en-US"/>
              <a:pPr/>
              <a:t>24</a:t>
            </a:fld>
            <a:endParaRPr lang="en-US" altLang="zh-CN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5215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4C3D4-21DD-465E-919C-A5F8556C3D4B}" type="slidenum">
              <a:rPr lang="zh-CN" altLang="en-US"/>
              <a:pPr/>
              <a:t>25</a:t>
            </a:fld>
            <a:endParaRPr lang="en-US" altLang="zh-CN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04858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A349E2-E8B1-48C8-9287-577FF23A424C}" type="slidenum">
              <a:rPr lang="zh-CN" altLang="en-US"/>
              <a:pPr/>
              <a:t>26</a:t>
            </a:fld>
            <a:endParaRPr lang="en-US" altLang="zh-CN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5809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5F3F3-CCEB-4FA0-9807-C6049C67EB20}" type="slidenum">
              <a:rPr lang="zh-CN" altLang="en-US"/>
              <a:pPr/>
              <a:t>27</a:t>
            </a:fld>
            <a:endParaRPr lang="en-US" altLang="zh-CN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0720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3609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3B0FFE-F732-48A7-81B6-2A488AD2C4AF}" type="slidenum">
              <a:rPr lang="zh-CN" altLang="en-US"/>
              <a:pPr/>
              <a:t>28</a:t>
            </a:fld>
            <a:endParaRPr lang="en-US" altLang="zh-CN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100" dirty="0">
                <a:latin typeface="Times New Roman" pitchFamily="18" charset="0"/>
              </a:rPr>
              <a:t>Each entry in the heap </a:t>
            </a:r>
            <a:r>
              <a:rPr lang="en-US" altLang="zh-CN" sz="1100" i="1" dirty="0">
                <a:latin typeface="Times New Roman" pitchFamily="18" charset="0"/>
              </a:rPr>
              <a:t>H</a:t>
            </a:r>
            <a:r>
              <a:rPr lang="en-US" altLang="zh-CN" sz="1100" dirty="0">
                <a:latin typeface="Times New Roman" pitchFamily="18" charset="0"/>
              </a:rPr>
              <a:t> is in the form (</a:t>
            </a:r>
            <a:r>
              <a:rPr lang="en-US" altLang="zh-CN" sz="1100" i="1" dirty="0">
                <a:latin typeface="Times New Roman" pitchFamily="18" charset="0"/>
              </a:rPr>
              <a:t>e</a:t>
            </a:r>
            <a:r>
              <a:rPr lang="en-US" altLang="zh-CN" sz="1100" dirty="0">
                <a:latin typeface="Times New Roman" pitchFamily="18" charset="0"/>
              </a:rPr>
              <a:t>, </a:t>
            </a:r>
            <a:r>
              <a:rPr lang="en-US" altLang="zh-CN" sz="1100" i="1" dirty="0">
                <a:latin typeface="Times New Roman" pitchFamily="18" charset="0"/>
              </a:rPr>
              <a:t>key</a:t>
            </a:r>
            <a:r>
              <a:rPr lang="en-US" altLang="zh-CN" sz="1100" dirty="0">
                <a:latin typeface="Times New Roman" pitchFamily="18" charset="0"/>
              </a:rPr>
              <a:t>), where </a:t>
            </a:r>
            <a:r>
              <a:rPr lang="en-US" altLang="zh-CN" sz="1100" i="1" dirty="0">
                <a:latin typeface="Times New Roman" pitchFamily="18" charset="0"/>
              </a:rPr>
              <a:t>e</a:t>
            </a:r>
            <a:r>
              <a:rPr lang="en-US" altLang="zh-CN" sz="1100" dirty="0">
                <a:latin typeface="Times New Roman" pitchFamily="18" charset="0"/>
              </a:rPr>
              <a:t> is a node and </a:t>
            </a:r>
            <a:r>
              <a:rPr lang="en-US" altLang="zh-CN" sz="1100" i="1" dirty="0">
                <a:latin typeface="Times New Roman" pitchFamily="18" charset="0"/>
              </a:rPr>
              <a:t>key</a:t>
            </a:r>
            <a:r>
              <a:rPr lang="en-US" altLang="zh-CN" sz="1100" dirty="0">
                <a:latin typeface="Times New Roman" pitchFamily="18" charset="0"/>
              </a:rPr>
              <a:t> is defined as </a:t>
            </a:r>
            <a:r>
              <a:rPr lang="en-US" altLang="zh-CN" sz="1100" i="1" dirty="0">
                <a:latin typeface="Times New Roman" pitchFamily="18" charset="0"/>
              </a:rPr>
              <a:t>min</a:t>
            </a:r>
            <a:r>
              <a:rPr lang="en-US" altLang="zh-CN" sz="1100" i="1" baseline="-25000" dirty="0">
                <a:latin typeface="Times New Roman" pitchFamily="18" charset="0"/>
              </a:rPr>
              <a:t>x </a:t>
            </a:r>
            <a:r>
              <a:rPr lang="en-US" altLang="zh-CN" sz="1100" baseline="-25000" dirty="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altLang="zh-CN" sz="1100" i="1" baseline="-25000" dirty="0">
                <a:latin typeface="Times New Roman" pitchFamily="18" charset="0"/>
                <a:sym typeface="Symbol" pitchFamily="18" charset="2"/>
              </a:rPr>
              <a:t>e</a:t>
            </a:r>
            <a:r>
              <a:rPr lang="en-US" altLang="zh-CN" sz="1100" dirty="0">
                <a:latin typeface="Times New Roman" pitchFamily="18" charset="0"/>
                <a:sym typeface="Symbol" pitchFamily="18" charset="2"/>
              </a:rPr>
              <a:t> {</a:t>
            </a:r>
            <a:r>
              <a:rPr lang="en-US" altLang="zh-CN" sz="1100" i="1" baseline="-25000" dirty="0" err="1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1100" i="1" baseline="-25000" dirty="0">
                <a:latin typeface="Times New Roman" pitchFamily="18" charset="0"/>
                <a:sym typeface="Symbol" pitchFamily="18" charset="2"/>
              </a:rPr>
              <a:t>=1, d</a:t>
            </a:r>
            <a:r>
              <a:rPr lang="en-US" altLang="zh-CN" sz="1100" dirty="0">
                <a:latin typeface="Times New Roman" pitchFamily="18" charset="0"/>
                <a:sym typeface="Symbol" pitchFamily="18" charset="2"/>
              </a:rPr>
              <a:t> |</a:t>
            </a:r>
            <a:r>
              <a:rPr lang="en-US" altLang="zh-CN" sz="1100" i="1" dirty="0" err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1100" i="1" baseline="-25000" dirty="0" err="1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1100" dirty="0">
                <a:latin typeface="Times New Roman" pitchFamily="18" charset="0"/>
                <a:sym typeface="Symbol" pitchFamily="18" charset="2"/>
              </a:rPr>
              <a:t> – </a:t>
            </a:r>
            <a:r>
              <a:rPr lang="en-US" altLang="zh-CN" sz="1100" i="1" dirty="0">
                <a:latin typeface="Times New Roman" pitchFamily="18" charset="0"/>
                <a:sym typeface="Symbol" pitchFamily="18" charset="2"/>
              </a:rPr>
              <a:t>x</a:t>
            </a:r>
            <a:r>
              <a:rPr lang="en-US" altLang="zh-CN" sz="1100" i="1" baseline="-25000" dirty="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1100" dirty="0">
                <a:latin typeface="Times New Roman" pitchFamily="18" charset="0"/>
                <a:sym typeface="Symbol" pitchFamily="18" charset="2"/>
              </a:rPr>
              <a:t>|/2}</a:t>
            </a:r>
          </a:p>
        </p:txBody>
      </p:sp>
    </p:spTree>
    <p:extLst>
      <p:ext uri="{BB962C8B-B14F-4D97-AF65-F5344CB8AC3E}">
        <p14:creationId xmlns:p14="http://schemas.microsoft.com/office/powerpoint/2010/main" val="12657847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98527E-B2AF-49EC-9446-C347A93D19C9}" type="slidenum">
              <a:rPr lang="zh-CN" altLang="en-US"/>
              <a:pPr/>
              <a:t>29</a:t>
            </a:fld>
            <a:endParaRPr lang="en-US" altLang="zh-CN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9605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08FBFB-8F56-4528-A1CE-5698BADD667B}" type="slidenum">
              <a:rPr lang="zh-CN" altLang="en-US"/>
              <a:pPr/>
              <a:t>30</a:t>
            </a:fld>
            <a:endParaRPr lang="en-US" altLang="zh-CN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7179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8D7CB6-5ACE-4755-B8DB-F4BF0398726A}" type="slidenum">
              <a:rPr lang="zh-CN" altLang="en-US"/>
              <a:pPr/>
              <a:t>31</a:t>
            </a:fld>
            <a:endParaRPr lang="en-US" altLang="zh-CN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63022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998185-3433-441F-A95F-A9D098A05261}" type="slidenum">
              <a:rPr lang="zh-CN" altLang="en-US"/>
              <a:pPr/>
              <a:t>32</a:t>
            </a:fld>
            <a:endParaRPr lang="en-US" altLang="zh-CN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7757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1F97B-C553-49A5-97F6-E7C309FCE010}" type="slidenum">
              <a:rPr lang="zh-CN" altLang="en-US"/>
              <a:pPr/>
              <a:t>33</a:t>
            </a:fld>
            <a:endParaRPr lang="en-US" altLang="zh-CN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50259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17405A-1DFE-4298-9CD9-AACD8D3D6D59}" type="slidenum">
              <a:rPr lang="zh-CN" altLang="en-US"/>
              <a:pPr/>
              <a:t>34</a:t>
            </a:fld>
            <a:endParaRPr lang="en-US" altLang="zh-CN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1935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8422A-9596-4B9E-8D04-95C5CAB6AB5D}" type="slidenum">
              <a:rPr lang="zh-CN" altLang="en-US"/>
              <a:pPr/>
              <a:t>35</a:t>
            </a:fld>
            <a:endParaRPr lang="en-US" altLang="zh-CN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564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27ADE-DA66-4F9B-8788-96C74CBE676F}" type="slidenum">
              <a:rPr lang="zh-CN" altLang="en-US"/>
              <a:pPr/>
              <a:t>5</a:t>
            </a:fld>
            <a:endParaRPr lang="en-US" altLang="zh-CN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9582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535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2FB558-E363-4324-A05F-05EED65F0DFA}" type="slidenum">
              <a:rPr lang="zh-CN" altLang="en-US"/>
              <a:pPr/>
              <a:t>13</a:t>
            </a:fld>
            <a:endParaRPr lang="en-US" altLang="zh-CN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083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1A09E1-A9D2-4366-A768-E1C7BBD063E7}" type="slidenum">
              <a:rPr lang="zh-CN" altLang="en-US"/>
              <a:pPr/>
              <a:t>14</a:t>
            </a:fld>
            <a:endParaRPr lang="en-US" altLang="zh-CN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algn="just"/>
            <a:r>
              <a:rPr lang="en-US" altLang="zh-CN" sz="1400" dirty="0">
                <a:latin typeface="Times New Roman" pitchFamily="18" charset="0"/>
              </a:rPr>
              <a:t>Given a query object </a:t>
            </a:r>
            <a:r>
              <a:rPr lang="en-US" altLang="zh-CN" sz="1400" i="1" dirty="0">
                <a:latin typeface="Times New Roman" pitchFamily="18" charset="0"/>
              </a:rPr>
              <a:t>u</a:t>
            </a:r>
            <a:r>
              <a:rPr lang="en-US" altLang="zh-CN" sz="1400" dirty="0">
                <a:latin typeface="Times New Roman" pitchFamily="18" charset="0"/>
              </a:rPr>
              <a:t>, we say object </a:t>
            </a:r>
            <a:r>
              <a:rPr lang="en-US" altLang="zh-CN" sz="1400" i="1" dirty="0">
                <a:latin typeface="Times New Roman" pitchFamily="18" charset="0"/>
              </a:rPr>
              <a:t>o dynamically dominates </a:t>
            </a:r>
            <a:r>
              <a:rPr lang="en-US" altLang="zh-CN" sz="1400" dirty="0">
                <a:latin typeface="Times New Roman" pitchFamily="18" charset="0"/>
              </a:rPr>
              <a:t>object </a:t>
            </a:r>
            <a:r>
              <a:rPr lang="en-US" altLang="zh-CN" sz="1400" i="1" dirty="0">
                <a:latin typeface="Times New Roman" pitchFamily="18" charset="0"/>
              </a:rPr>
              <a:t>p </a:t>
            </a:r>
            <a:r>
              <a:rPr lang="en-US" altLang="zh-CN" sz="1400" dirty="0">
                <a:latin typeface="Times New Roman" pitchFamily="18" charset="0"/>
              </a:rPr>
              <a:t>with respect to </a:t>
            </a:r>
            <a:r>
              <a:rPr lang="en-US" altLang="zh-CN" sz="1400" i="1" dirty="0">
                <a:latin typeface="Times New Roman" pitchFamily="18" charset="0"/>
              </a:rPr>
              <a:t>u </a:t>
            </a:r>
            <a:r>
              <a:rPr lang="en-US" altLang="zh-CN" sz="1400" dirty="0">
                <a:latin typeface="Times New Roman" pitchFamily="18" charset="0"/>
              </a:rPr>
              <a:t>(denoted as </a:t>
            </a:r>
            <a:r>
              <a:rPr lang="en-US" altLang="zh-CN" sz="1400" i="1" dirty="0">
                <a:latin typeface="Times New Roman" pitchFamily="18" charset="0"/>
              </a:rPr>
              <a:t>o &lt;</a:t>
            </a:r>
            <a:r>
              <a:rPr lang="en-US" altLang="zh-CN" sz="1400" i="1" baseline="-25000" dirty="0">
                <a:latin typeface="Times New Roman" pitchFamily="18" charset="0"/>
              </a:rPr>
              <a:t>u</a:t>
            </a:r>
            <a:r>
              <a:rPr lang="en-US" altLang="zh-CN" sz="1400" i="1" dirty="0">
                <a:latin typeface="Times New Roman" pitchFamily="18" charset="0"/>
              </a:rPr>
              <a:t> p</a:t>
            </a:r>
            <a:r>
              <a:rPr lang="en-US" altLang="zh-CN" sz="1400" dirty="0">
                <a:latin typeface="Times New Roman" pitchFamily="18" charset="0"/>
              </a:rPr>
              <a:t>), if it holds that: 1) |</a:t>
            </a:r>
            <a:r>
              <a:rPr lang="en-US" altLang="zh-CN" sz="1400" i="1" dirty="0" err="1">
                <a:latin typeface="Times New Roman" pitchFamily="18" charset="0"/>
              </a:rPr>
              <a:t>o</a:t>
            </a:r>
            <a:r>
              <a:rPr lang="en-US" altLang="zh-CN" sz="1400" i="1" baseline="-25000" dirty="0" err="1">
                <a:latin typeface="Times New Roman" pitchFamily="18" charset="0"/>
              </a:rPr>
              <a:t>i</a:t>
            </a:r>
            <a:r>
              <a:rPr lang="en-US" altLang="zh-CN" sz="1400" i="1" dirty="0">
                <a:latin typeface="Times New Roman" pitchFamily="18" charset="0"/>
              </a:rPr>
              <a:t> - </a:t>
            </a:r>
            <a:r>
              <a:rPr lang="en-US" altLang="zh-CN" sz="1400" i="1" dirty="0" err="1">
                <a:latin typeface="Times New Roman" pitchFamily="18" charset="0"/>
              </a:rPr>
              <a:t>u</a:t>
            </a:r>
            <a:r>
              <a:rPr lang="en-US" altLang="zh-CN" sz="1400" i="1" baseline="-25000" dirty="0" err="1">
                <a:latin typeface="Times New Roman" pitchFamily="18" charset="0"/>
              </a:rPr>
              <a:t>i</a:t>
            </a:r>
            <a:r>
              <a:rPr lang="en-US" altLang="zh-CN" sz="1400" dirty="0">
                <a:latin typeface="Times New Roman" pitchFamily="18" charset="0"/>
              </a:rPr>
              <a:t>|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 </a:t>
            </a:r>
            <a:r>
              <a:rPr lang="en-US" altLang="zh-CN" sz="1400" i="1" dirty="0">
                <a:latin typeface="Times New Roman" pitchFamily="18" charset="0"/>
                <a:sym typeface="Symbol" pitchFamily="18" charset="2"/>
              </a:rPr>
              <a:t>|p</a:t>
            </a:r>
            <a:r>
              <a:rPr lang="en-US" altLang="zh-CN" sz="1400" i="1" baseline="-25000" dirty="0">
                <a:latin typeface="Times New Roman" pitchFamily="18" charset="0"/>
                <a:sym typeface="Symbol" pitchFamily="18" charset="2"/>
              </a:rPr>
              <a:t>i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- </a:t>
            </a:r>
            <a:r>
              <a:rPr lang="en-US" altLang="zh-CN" sz="1400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sz="1400" i="1" baseline="-25000" dirty="0" err="1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1400" i="1" dirty="0">
                <a:latin typeface="Times New Roman" pitchFamily="18" charset="0"/>
                <a:sym typeface="Symbol" pitchFamily="18" charset="2"/>
              </a:rPr>
              <a:t>|</a:t>
            </a:r>
            <a:r>
              <a:rPr lang="en-US" altLang="zh-CN" sz="1400" i="1" dirty="0">
                <a:latin typeface="Times New Roman" pitchFamily="18" charset="0"/>
              </a:rPr>
              <a:t>,</a:t>
            </a:r>
            <a:r>
              <a:rPr lang="en-US" altLang="zh-CN" sz="1400" dirty="0">
                <a:latin typeface="Times New Roman" pitchFamily="18" charset="0"/>
              </a:rPr>
              <a:t> for all dimensions 1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altLang="zh-CN" sz="1400" i="1" dirty="0">
                <a:latin typeface="Times New Roman" pitchFamily="18" charset="0"/>
              </a:rPr>
              <a:t> </a:t>
            </a:r>
            <a:r>
              <a:rPr lang="en-US" altLang="zh-CN" sz="1400" i="1" dirty="0" err="1">
                <a:latin typeface="Times New Roman" pitchFamily="18" charset="0"/>
              </a:rPr>
              <a:t>i</a:t>
            </a:r>
            <a:r>
              <a:rPr lang="en-US" altLang="zh-CN" sz="1400" i="1" dirty="0">
                <a:latin typeface="Times New Roman" pitchFamily="18" charset="0"/>
              </a:rPr>
              <a:t>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altLang="zh-CN" sz="1400" i="1" dirty="0">
                <a:latin typeface="Times New Roman" pitchFamily="18" charset="0"/>
              </a:rPr>
              <a:t> d</a:t>
            </a:r>
            <a:r>
              <a:rPr lang="en-US" altLang="zh-CN" sz="1400" dirty="0">
                <a:latin typeface="Times New Roman" pitchFamily="18" charset="0"/>
              </a:rPr>
              <a:t>, and 2) there exists at least one dimension </a:t>
            </a:r>
            <a:r>
              <a:rPr lang="en-US" altLang="zh-CN" sz="1400" i="1" dirty="0">
                <a:latin typeface="Times New Roman" pitchFamily="18" charset="0"/>
              </a:rPr>
              <a:t>j</a:t>
            </a:r>
            <a:r>
              <a:rPr lang="en-US" altLang="zh-CN" sz="1400" dirty="0">
                <a:latin typeface="Times New Roman" pitchFamily="18" charset="0"/>
              </a:rPr>
              <a:t>, such that |</a:t>
            </a:r>
            <a:r>
              <a:rPr lang="en-US" altLang="zh-CN" sz="1400" i="1" dirty="0" err="1">
                <a:latin typeface="Times New Roman" pitchFamily="18" charset="0"/>
              </a:rPr>
              <a:t>o</a:t>
            </a:r>
            <a:r>
              <a:rPr lang="en-US" altLang="zh-CN" sz="1400" i="1" baseline="-25000" dirty="0" err="1">
                <a:latin typeface="Times New Roman" pitchFamily="18" charset="0"/>
              </a:rPr>
              <a:t>j</a:t>
            </a:r>
            <a:r>
              <a:rPr lang="en-US" altLang="zh-CN" sz="1400" i="1" dirty="0">
                <a:latin typeface="Times New Roman" pitchFamily="18" charset="0"/>
              </a:rPr>
              <a:t> - </a:t>
            </a:r>
            <a:r>
              <a:rPr lang="en-US" altLang="zh-CN" sz="1400" i="1" dirty="0" err="1">
                <a:latin typeface="Times New Roman" pitchFamily="18" charset="0"/>
              </a:rPr>
              <a:t>u</a:t>
            </a:r>
            <a:r>
              <a:rPr lang="en-US" altLang="zh-CN" sz="1400" i="1" baseline="-25000" dirty="0" err="1">
                <a:latin typeface="Times New Roman" pitchFamily="18" charset="0"/>
              </a:rPr>
              <a:t>j</a:t>
            </a:r>
            <a:r>
              <a:rPr lang="en-US" altLang="zh-CN" sz="1400" dirty="0">
                <a:latin typeface="Times New Roman" pitchFamily="18" charset="0"/>
              </a:rPr>
              <a:t>|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&lt; </a:t>
            </a:r>
            <a:r>
              <a:rPr lang="en-US" altLang="zh-CN" sz="1400" i="1" dirty="0">
                <a:latin typeface="Times New Roman" pitchFamily="18" charset="0"/>
                <a:sym typeface="Symbol" pitchFamily="18" charset="2"/>
              </a:rPr>
              <a:t>|</a:t>
            </a:r>
            <a:r>
              <a:rPr lang="en-US" altLang="zh-CN" sz="1400" i="1" dirty="0" err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sz="1400" i="1" baseline="-25000" dirty="0" err="1">
                <a:latin typeface="Times New Roman" pitchFamily="18" charset="0"/>
                <a:sym typeface="Symbol" pitchFamily="18" charset="2"/>
              </a:rPr>
              <a:t>j</a:t>
            </a:r>
            <a:r>
              <a:rPr lang="en-US" altLang="zh-CN" sz="1400" i="1" baseline="-250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zh-CN" sz="1400" dirty="0">
                <a:latin typeface="Times New Roman" pitchFamily="18" charset="0"/>
                <a:sym typeface="Symbol" pitchFamily="18" charset="2"/>
              </a:rPr>
              <a:t>- </a:t>
            </a:r>
            <a:r>
              <a:rPr lang="en-US" altLang="zh-CN" sz="1400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sz="1400" i="1" baseline="-25000" dirty="0" err="1">
                <a:latin typeface="Times New Roman" pitchFamily="18" charset="0"/>
                <a:sym typeface="Symbol" pitchFamily="18" charset="2"/>
              </a:rPr>
              <a:t>j</a:t>
            </a:r>
            <a:r>
              <a:rPr lang="en-US" altLang="zh-CN" sz="1400" i="1" dirty="0">
                <a:latin typeface="Times New Roman" pitchFamily="18" charset="0"/>
                <a:sym typeface="Symbol" pitchFamily="18" charset="2"/>
              </a:rPr>
              <a:t>|</a:t>
            </a:r>
          </a:p>
          <a:p>
            <a:pPr lvl="2" algn="just"/>
            <a:endParaRPr lang="en-US" altLang="zh-CN" sz="1400" i="1" dirty="0">
              <a:latin typeface="Times New Roman" pitchFamily="18" charset="0"/>
              <a:sym typeface="Symbol" pitchFamily="18" charset="2"/>
            </a:endParaRPr>
          </a:p>
          <a:p>
            <a:pPr lvl="2" algn="just"/>
            <a:r>
              <a:rPr lang="en-US" altLang="zh-CN" sz="1400" dirty="0">
                <a:latin typeface="Times New Roman" pitchFamily="18" charset="0"/>
              </a:rPr>
              <a:t>Given a query object </a:t>
            </a:r>
            <a:r>
              <a:rPr lang="en-US" altLang="zh-CN" sz="1400" i="1" dirty="0">
                <a:latin typeface="Times New Roman" pitchFamily="18" charset="0"/>
              </a:rPr>
              <a:t>u</a:t>
            </a:r>
            <a:r>
              <a:rPr lang="en-US" altLang="zh-CN" sz="1400" dirty="0">
                <a:latin typeface="Times New Roman" pitchFamily="18" charset="0"/>
              </a:rPr>
              <a:t>, a </a:t>
            </a:r>
            <a:r>
              <a:rPr lang="en-US" altLang="zh-CN" sz="1400" i="1" dirty="0">
                <a:latin typeface="Times New Roman" pitchFamily="18" charset="0"/>
              </a:rPr>
              <a:t>dynamic skyline</a:t>
            </a:r>
            <a:r>
              <a:rPr lang="en-US" altLang="zh-CN" sz="1400" dirty="0">
                <a:latin typeface="Times New Roman" pitchFamily="18" charset="0"/>
              </a:rPr>
              <a:t> query obtains all the objects in the database that are not </a:t>
            </a:r>
            <a:r>
              <a:rPr lang="en-US" altLang="zh-CN" sz="1400" i="1" dirty="0">
                <a:latin typeface="Times New Roman" pitchFamily="18" charset="0"/>
              </a:rPr>
              <a:t>dynamically dominated</a:t>
            </a:r>
            <a:r>
              <a:rPr lang="en-US" altLang="zh-CN" sz="1400" dirty="0">
                <a:latin typeface="Times New Roman" pitchFamily="18" charset="0"/>
              </a:rPr>
              <a:t> by other objects with respect to </a:t>
            </a:r>
            <a:r>
              <a:rPr lang="en-US" altLang="zh-CN" sz="1400" i="1" dirty="0">
                <a:latin typeface="Times New Roman" pitchFamily="18" charset="0"/>
              </a:rPr>
              <a:t>u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387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92028-9DDA-4098-BB09-7892DCE5F839}" type="slidenum">
              <a:rPr lang="zh-CN" altLang="en-US"/>
              <a:pPr/>
              <a:t>15</a:t>
            </a:fld>
            <a:endParaRPr lang="en-US" altLang="zh-CN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1232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944D5-D9FA-4EA8-96FD-35105534492E}" type="slidenum">
              <a:rPr lang="zh-CN" altLang="en-US"/>
              <a:pPr/>
              <a:t>16</a:t>
            </a:fld>
            <a:endParaRPr lang="en-US" altLang="zh-CN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393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F834D-3C6B-43FE-86DB-CCDF401F958C}" type="slidenum">
              <a:rPr lang="zh-CN" altLang="en-US"/>
              <a:pPr/>
              <a:t>17</a:t>
            </a:fld>
            <a:endParaRPr lang="en-US" altLang="zh-CN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39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SIGMOD 2008 @ Vancouver, Canada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6A5CC7E-B7DB-4E08-A6EC-111C33FCA3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4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5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9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Data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7: Probabilistic Query Answering (5)</a:t>
            </a: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F6292-85E9-4B89-B0B8-6CCEE9ECDB3B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Example of Calculating </a:t>
            </a:r>
            <a:r>
              <a:rPr lang="en-US" altLang="zh-CN" dirty="0" smtClean="0">
                <a:latin typeface="Times New Roman" pitchFamily="18" charset="0"/>
              </a:rPr>
              <a:t>Skyline Probability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077200" cy="1787525"/>
          </a:xfrm>
        </p:spPr>
        <p:txBody>
          <a:bodyPr/>
          <a:lstStyle/>
          <a:p>
            <a:pPr algn="just"/>
            <a:r>
              <a:rPr lang="en-US" altLang="zh-CN" sz="2400">
                <a:latin typeface="Times New Roman" pitchFamily="18" charset="0"/>
              </a:rPr>
              <a:t>The probability </a:t>
            </a:r>
            <a:r>
              <a:rPr lang="en-US" altLang="zh-CN" sz="2400" i="1">
                <a:latin typeface="Times New Roman" pitchFamily="18" charset="0"/>
              </a:rPr>
              <a:t>Pr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D</a:t>
            </a:r>
            <a:r>
              <a:rPr lang="en-US" altLang="zh-CN" sz="2400">
                <a:latin typeface="Times New Roman" pitchFamily="18" charset="0"/>
              </a:rPr>
              <a:t>) that </a:t>
            </a:r>
            <a:r>
              <a:rPr lang="en-US" altLang="zh-CN" sz="2400" i="1">
                <a:latin typeface="Times New Roman" pitchFamily="18" charset="0"/>
              </a:rPr>
              <a:t>D</a:t>
            </a:r>
            <a:r>
              <a:rPr lang="en-US" altLang="zh-CN" sz="2400">
                <a:latin typeface="Times New Roman" pitchFamily="18" charset="0"/>
              </a:rPr>
              <a:t> is not dominated by other objects is given by:</a:t>
            </a:r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47800"/>
            <a:ext cx="4495800" cy="294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800600"/>
            <a:ext cx="4953000" cy="133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81000" y="2362200"/>
            <a:ext cx="16922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CN">
                <a:latin typeface="Times New Roman" pitchFamily="18" charset="0"/>
              </a:rPr>
              <a:t>4 instances of </a:t>
            </a:r>
            <a:r>
              <a:rPr lang="en-US" altLang="zh-CN" i="1">
                <a:latin typeface="Times New Roman" pitchFamily="18" charset="0"/>
              </a:rPr>
              <a:t>A</a:t>
            </a:r>
          </a:p>
          <a:p>
            <a:pPr algn="l"/>
            <a:r>
              <a:rPr lang="en-US" altLang="zh-CN">
                <a:latin typeface="Times New Roman" pitchFamily="18" charset="0"/>
              </a:rPr>
              <a:t>3 instances of </a:t>
            </a:r>
            <a:r>
              <a:rPr lang="en-US" altLang="zh-CN" i="1">
                <a:latin typeface="Times New Roman" pitchFamily="18" charset="0"/>
              </a:rPr>
              <a:t>B</a:t>
            </a:r>
            <a:endParaRPr lang="en-US" altLang="zh-CN">
              <a:latin typeface="Times New Roman" pitchFamily="18" charset="0"/>
            </a:endParaRPr>
          </a:p>
          <a:p>
            <a:pPr algn="l"/>
            <a:r>
              <a:rPr lang="en-US" altLang="zh-CN">
                <a:latin typeface="Times New Roman" pitchFamily="18" charset="0"/>
              </a:rPr>
              <a:t>3 instances of </a:t>
            </a:r>
            <a:r>
              <a:rPr lang="en-US" altLang="zh-CN" i="1">
                <a:latin typeface="Times New Roman" pitchFamily="18" charset="0"/>
              </a:rPr>
              <a:t>C</a:t>
            </a:r>
            <a:endParaRPr lang="en-US" altLang="zh-CN">
              <a:latin typeface="Times New Roman" pitchFamily="18" charset="0"/>
            </a:endParaRPr>
          </a:p>
          <a:p>
            <a:pPr algn="l"/>
            <a:r>
              <a:rPr lang="en-US" altLang="zh-CN">
                <a:latin typeface="Times New Roman" pitchFamily="18" charset="0"/>
              </a:rPr>
              <a:t>3 instances of </a:t>
            </a:r>
            <a:r>
              <a:rPr lang="en-US" altLang="zh-CN" i="1">
                <a:latin typeface="Times New Roman" pitchFamily="18" charset="0"/>
              </a:rPr>
              <a:t>D</a:t>
            </a:r>
            <a:endParaRPr lang="en-US" altLang="zh-CN">
              <a:latin typeface="Times New Roman" pitchFamily="18" charset="0"/>
            </a:endParaRPr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2667000" y="2286000"/>
            <a:ext cx="304800" cy="304800"/>
          </a:xfrm>
          <a:prstGeom prst="ellipse">
            <a:avLst/>
          </a:prstGeom>
          <a:solidFill>
            <a:srgbClr val="00FFFF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3962400" y="3276600"/>
            <a:ext cx="457200" cy="685800"/>
          </a:xfrm>
          <a:prstGeom prst="ellipse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solidFill>
            <a:srgbClr val="FF00FF">
              <a:alpha val="27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90270" y="6183868"/>
            <a:ext cx="763933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Pei J. et al. Probabilistic </a:t>
            </a:r>
            <a:r>
              <a:rPr lang="en-US" altLang="zh-CN" dirty="0">
                <a:latin typeface="Times New Roman" pitchFamily="18" charset="0"/>
              </a:rPr>
              <a:t>Skyline on Uncertain </a:t>
            </a:r>
            <a:r>
              <a:rPr lang="en-US" altLang="zh-CN" dirty="0" smtClean="0">
                <a:latin typeface="Times New Roman" pitchFamily="18" charset="0"/>
              </a:rPr>
              <a:t>Data. In VLDB, 2007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1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72" grpId="0" animBg="1"/>
      <p:bldP spid="15372" grpId="1" animBg="1"/>
      <p:bldP spid="15373" grpId="0" animBg="1"/>
      <p:bldP spid="153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AE9E8-6A82-4944-A93A-E038C51BC05F}" type="slidenum">
              <a:rPr lang="en-US" altLang="zh-CN"/>
              <a:pPr/>
              <a:t>11</a:t>
            </a:fld>
            <a:endParaRPr lang="en-US" altLang="zh-CN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Basic Pruning Rule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dirty="0">
                <a:latin typeface="Times New Roman" pitchFamily="18" charset="0"/>
              </a:rPr>
              <a:t>Bounding skyline probability</a:t>
            </a:r>
          </a:p>
          <a:p>
            <a:pPr lvl="1" algn="just"/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Pr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i="1" baseline="-25000" dirty="0" err="1">
                <a:latin typeface="Times New Roman" pitchFamily="18" charset="0"/>
                <a:sym typeface="Symbol" pitchFamily="18" charset="2"/>
              </a:rPr>
              <a:t>max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) 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Pr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) 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Pr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i="1" baseline="-25000" dirty="0" err="1">
                <a:latin typeface="Times New Roman" pitchFamily="18" charset="0"/>
                <a:sym typeface="Symbol" pitchFamily="18" charset="2"/>
              </a:rPr>
              <a:t>min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)</a:t>
            </a:r>
          </a:p>
          <a:p>
            <a:pPr algn="just"/>
            <a:r>
              <a:rPr lang="en-US" altLang="zh-CN" dirty="0">
                <a:latin typeface="Times New Roman" pitchFamily="18" charset="0"/>
                <a:sym typeface="Symbol" pitchFamily="18" charset="2"/>
              </a:rPr>
              <a:t>If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Pr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i="1" baseline="-25000" dirty="0" err="1">
                <a:latin typeface="Times New Roman" pitchFamily="18" charset="0"/>
                <a:sym typeface="Symbol" pitchFamily="18" charset="2"/>
              </a:rPr>
              <a:t>min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) &lt;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, then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 can be pruned; if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Pr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 dirty="0" err="1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i="1" baseline="-25000" dirty="0" err="1">
                <a:latin typeface="Times New Roman" pitchFamily="18" charset="0"/>
                <a:sym typeface="Symbol" pitchFamily="18" charset="2"/>
              </a:rPr>
              <a:t>max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) 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, then </a:t>
            </a:r>
            <a:r>
              <a:rPr lang="en-US" altLang="zh-CN" i="1" dirty="0">
                <a:latin typeface="Times New Roman" pitchFamily="18" charset="0"/>
                <a:sym typeface="Symbol" pitchFamily="18" charset="2"/>
              </a:rPr>
              <a:t>U</a:t>
            </a:r>
            <a:r>
              <a:rPr lang="en-US" altLang="zh-CN" dirty="0">
                <a:latin typeface="Times New Roman" pitchFamily="18" charset="0"/>
                <a:sym typeface="Symbol" pitchFamily="18" charset="2"/>
              </a:rPr>
              <a:t> is the final result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048000" y="4343400"/>
            <a:ext cx="1905000" cy="1219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105400" y="4038600"/>
            <a:ext cx="642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CN" sz="2000" i="1">
                <a:latin typeface="Times New Roman" pitchFamily="18" charset="0"/>
              </a:rPr>
              <a:t>U</a:t>
            </a:r>
            <a:r>
              <a:rPr lang="en-US" altLang="zh-CN" sz="2000" i="1" baseline="-25000">
                <a:latin typeface="Times New Roman" pitchFamily="18" charset="0"/>
              </a:rPr>
              <a:t>max</a:t>
            </a:r>
            <a:endParaRPr lang="en-US" altLang="zh-CN" sz="2000" i="1">
              <a:latin typeface="Times New Roman" pitchFamily="18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971800" y="5486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438400" y="5562600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CN" sz="2000" i="1">
                <a:latin typeface="Times New Roman" pitchFamily="18" charset="0"/>
              </a:rPr>
              <a:t>U</a:t>
            </a:r>
            <a:r>
              <a:rPr lang="en-US" altLang="zh-CN" sz="2000" i="1" baseline="-25000">
                <a:latin typeface="Times New Roman" pitchFamily="18" charset="0"/>
              </a:rPr>
              <a:t>min</a:t>
            </a:r>
            <a:endParaRPr lang="en-US" altLang="zh-CN" sz="2000" i="1">
              <a:latin typeface="Times New Roman" pitchFamily="18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286000" y="60960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V="1">
            <a:off x="2286000" y="3733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733800" y="47513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CN" sz="2400" i="1">
                <a:latin typeface="Times New Roman" pitchFamily="18" charset="0"/>
              </a:rPr>
              <a:t>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0270" y="6183868"/>
            <a:ext cx="763933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Pei J. et al. Probabilistic </a:t>
            </a:r>
            <a:r>
              <a:rPr lang="en-US" altLang="zh-CN" dirty="0">
                <a:latin typeface="Times New Roman" pitchFamily="18" charset="0"/>
              </a:rPr>
              <a:t>Skyline on Uncertain </a:t>
            </a:r>
            <a:r>
              <a:rPr lang="en-US" altLang="zh-CN" dirty="0" smtClean="0">
                <a:latin typeface="Times New Roman" pitchFamily="18" charset="0"/>
              </a:rPr>
              <a:t>Data. In VLDB,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2447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Monochromatic and </a:t>
            </a:r>
            <a:r>
              <a:rPr lang="en-US" altLang="zh-CN" sz="4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Bichromatic</a:t>
            </a:r>
            <a:r>
              <a:rPr lang="en-US" altLang="zh-CN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 Reverse Skyline Search over Uncertain Databases</a:t>
            </a:r>
            <a:endParaRPr lang="en-US" altLang="zh-CN" sz="4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ACM Conference on the Management of Data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(SIGMOD), 2008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EDFA-96F7-4D85-90AB-F5251EB24C2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 dirty="0" smtClean="0">
                <a:latin typeface="Times New Roman" pitchFamily="18" charset="0"/>
                <a:ea typeface="宋体" pitchFamily="2" charset="-122"/>
              </a:rPr>
              <a:t>Recall: Static </a:t>
            </a:r>
            <a:r>
              <a:rPr lang="en-US" altLang="zh-CN" sz="3800" dirty="0">
                <a:latin typeface="Times New Roman" pitchFamily="18" charset="0"/>
                <a:ea typeface="宋体" pitchFamily="2" charset="-122"/>
              </a:rPr>
              <a:t>Skyline Problem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7244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Point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baseline="-25000"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baseline="-25000"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, …,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i="1" baseline="-25000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)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dominates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point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600" baseline="-25000"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600" baseline="-25000"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, …,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600" i="1" baseline="-25000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), iff </a:t>
            </a:r>
          </a:p>
          <a:p>
            <a:pPr lvl="1" algn="just"/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for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all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1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d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; </a:t>
            </a:r>
          </a:p>
          <a:p>
            <a:pPr lvl="1" algn="just"/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&lt;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, for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some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1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d</a:t>
            </a:r>
            <a:endParaRPr lang="en-US" altLang="zh-CN" sz="240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  <a:sym typeface="Symbol" pitchFamily="18" charset="2"/>
              </a:rPr>
              <a:t>Point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600">
                <a:latin typeface="Times New Roman" pitchFamily="18" charset="0"/>
                <a:ea typeface="宋体" pitchFamily="2" charset="-122"/>
                <a:sym typeface="Symbol" pitchFamily="18" charset="2"/>
              </a:rPr>
              <a:t> is a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skyline point </a:t>
            </a:r>
            <a:r>
              <a:rPr lang="en-US" altLang="zh-CN" sz="2600">
                <a:latin typeface="Times New Roman" pitchFamily="18" charset="0"/>
                <a:ea typeface="宋体" pitchFamily="2" charset="-122"/>
                <a:sym typeface="Symbol" pitchFamily="18" charset="2"/>
              </a:rPr>
              <a:t>if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600">
                <a:latin typeface="Times New Roman" pitchFamily="18" charset="0"/>
                <a:ea typeface="宋体" pitchFamily="2" charset="-122"/>
                <a:sym typeface="Symbol" pitchFamily="18" charset="2"/>
              </a:rPr>
              <a:t> is not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dominated</a:t>
            </a:r>
            <a:r>
              <a:rPr lang="en-US" altLang="zh-CN" sz="2600">
                <a:latin typeface="Times New Roman" pitchFamily="18" charset="0"/>
                <a:ea typeface="宋体" pitchFamily="2" charset="-122"/>
                <a:sym typeface="Symbol" pitchFamily="18" charset="2"/>
              </a:rPr>
              <a:t> by other points</a:t>
            </a:r>
          </a:p>
          <a:p>
            <a:pPr algn="just"/>
            <a:endParaRPr lang="zh-CN" altLang="en-US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5562600" y="2060575"/>
          <a:ext cx="3381375" cy="327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7" name="Microsoft Drawing 1.01" r:id="rId4" imgW="4184640" imgH="4048200" progId="MSDraw.1.01">
                  <p:embed/>
                </p:oleObj>
              </mc:Choice>
              <mc:Fallback>
                <p:oleObj name="Microsoft Drawing 1.01" r:id="rId4" imgW="4184640" imgH="40482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060575"/>
                        <a:ext cx="3381375" cy="327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6248400" y="3429000"/>
            <a:ext cx="381000" cy="457200"/>
          </a:xfrm>
          <a:prstGeom prst="ellipse">
            <a:avLst/>
          </a:prstGeom>
          <a:solidFill>
            <a:srgbClr val="0080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19"/>
          <p:cNvSpPr>
            <a:spLocks noChangeArrowheads="1"/>
          </p:cNvSpPr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solidFill>
            <a:srgbClr val="FF00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7086600" y="2743200"/>
            <a:ext cx="1612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000" b="1" i="1">
                <a:solidFill>
                  <a:srgbClr val="FF3300"/>
                </a:solidFill>
                <a:latin typeface="Times New Roman" pitchFamily="18" charset="0"/>
                <a:ea typeface="宋体" pitchFamily="2" charset="-122"/>
              </a:rPr>
              <a:t>static </a:t>
            </a:r>
          </a:p>
          <a:p>
            <a:pPr algn="ctr"/>
            <a:r>
              <a:rPr lang="en-US" altLang="zh-CN" sz="2000" b="1" i="1">
                <a:solidFill>
                  <a:srgbClr val="FF3300"/>
                </a:solidFill>
                <a:latin typeface="Times New Roman" pitchFamily="18" charset="0"/>
                <a:ea typeface="宋体" pitchFamily="2" charset="-122"/>
              </a:rPr>
              <a:t>skyline points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V="1">
            <a:off x="6629400" y="3352800"/>
            <a:ext cx="4572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7162800" y="3505200"/>
            <a:ext cx="5334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4" grpId="0" animBg="1"/>
      <p:bldP spid="14355" grpId="0" animBg="1"/>
      <p:bldP spid="14356" grpId="0"/>
      <p:bldP spid="14357" grpId="0" animBg="1"/>
      <p:bldP spid="143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CCF6-E80A-4D5E-8A59-F69F9B6F8BDB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latin typeface="Times New Roman" pitchFamily="18" charset="0"/>
                <a:ea typeface="宋体" pitchFamily="2" charset="-122"/>
              </a:rPr>
              <a:t>Dynamic Skyline [Dellis and Seeger, VLDB07]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7825" y="1600200"/>
            <a:ext cx="4956175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Skyline with dynamic attributes</a:t>
            </a:r>
          </a:p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Dynamic dominance 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|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 - u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|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|p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i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-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u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|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for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all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1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i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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|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j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 - u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j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|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&lt;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|p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j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-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u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|,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for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some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j</a:t>
            </a:r>
            <a:endParaRPr lang="en-US" altLang="zh-CN" sz="2400" i="1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To obtain all the objects in the database that are not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dynamically dominated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by other objects with respect to query object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638800" y="2155825"/>
          <a:ext cx="3200400" cy="292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1" name="Microsoft Drawing 1.01" r:id="rId4" imgW="4543560" imgH="4152960" progId="MSDraw.1.01">
                  <p:embed/>
                </p:oleObj>
              </mc:Choice>
              <mc:Fallback>
                <p:oleObj name="Microsoft Drawing 1.01" r:id="rId4" imgW="4543560" imgH="41529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55825"/>
                        <a:ext cx="3200400" cy="292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6503988" y="3014663"/>
            <a:ext cx="635000" cy="3175"/>
          </a:xfrm>
          <a:prstGeom prst="line">
            <a:avLst/>
          </a:prstGeom>
          <a:noFill/>
          <a:ln w="9525">
            <a:solidFill>
              <a:srgbClr val="00CCFF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6781800" y="2286000"/>
            <a:ext cx="685800" cy="685800"/>
          </a:xfrm>
          <a:prstGeom prst="line">
            <a:avLst/>
          </a:prstGeom>
          <a:noFill/>
          <a:ln w="9525">
            <a:solidFill>
              <a:srgbClr val="33CC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934200" y="1752600"/>
            <a:ext cx="114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|o</a:t>
            </a:r>
            <a:r>
              <a:rPr lang="en-US" altLang="zh-CN" sz="2400" b="1" baseline="-25000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400" b="1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 – </a:t>
            </a:r>
            <a:r>
              <a:rPr lang="en-US" altLang="zh-CN" sz="2400" b="1" i="1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 b="1" baseline="-25000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400" b="1">
                <a:solidFill>
                  <a:srgbClr val="00CCFF"/>
                </a:solidFill>
                <a:latin typeface="Times New Roman" pitchFamily="18" charset="0"/>
                <a:ea typeface="宋体" pitchFamily="2" charset="-122"/>
              </a:rPr>
              <a:t>|</a:t>
            </a:r>
            <a:endParaRPr lang="en-US" altLang="zh-CN" sz="2400" b="1" i="1">
              <a:solidFill>
                <a:srgbClr val="00CCFF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6411913" y="3079750"/>
            <a:ext cx="0" cy="569913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391400" y="3733800"/>
            <a:ext cx="114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|o</a:t>
            </a:r>
            <a:r>
              <a:rPr lang="en-US" altLang="zh-CN" sz="2400" b="1" baseline="-25000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400" b="1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 – </a:t>
            </a:r>
            <a:r>
              <a:rPr lang="en-US" altLang="zh-CN" sz="2400" b="1" i="1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 b="1" baseline="-25000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400" b="1">
                <a:solidFill>
                  <a:srgbClr val="00CC99"/>
                </a:solidFill>
                <a:latin typeface="Times New Roman" pitchFamily="18" charset="0"/>
                <a:ea typeface="宋体" pitchFamily="2" charset="-122"/>
              </a:rPr>
              <a:t>|</a:t>
            </a:r>
            <a:endParaRPr lang="en-US" altLang="zh-CN" sz="2400" b="1" i="1">
              <a:solidFill>
                <a:srgbClr val="00CC99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6553200" y="3429000"/>
            <a:ext cx="762000" cy="533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6400800" y="2438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0000FF"/>
                </a:solidFill>
                <a:latin typeface="Times New Roman" pitchFamily="18" charset="0"/>
                <a:ea typeface="宋体" pitchFamily="2" charset="-122"/>
              </a:rPr>
              <a:t>o</a:t>
            </a:r>
          </a:p>
        </p:txBody>
      </p:sp>
      <p:sp>
        <p:nvSpPr>
          <p:cNvPr id="15374" name="Rectangle 14" descr="Light upward diagonal"/>
          <p:cNvSpPr>
            <a:spLocks noChangeArrowheads="1"/>
          </p:cNvSpPr>
          <p:nvPr/>
        </p:nvSpPr>
        <p:spPr bwMode="auto">
          <a:xfrm>
            <a:off x="5897563" y="2395538"/>
            <a:ext cx="501650" cy="60960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6291263" y="2873375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 descr="Light upward diagonal"/>
          <p:cNvSpPr>
            <a:spLocks noChangeArrowheads="1"/>
          </p:cNvSpPr>
          <p:nvPr/>
        </p:nvSpPr>
        <p:spPr bwMode="auto">
          <a:xfrm>
            <a:off x="7772400" y="2362200"/>
            <a:ext cx="725488" cy="60960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7620000" y="2895600"/>
            <a:ext cx="228600" cy="228600"/>
          </a:xfrm>
          <a:prstGeom prst="ellipse">
            <a:avLst/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 descr="Light upward diagonal"/>
          <p:cNvSpPr>
            <a:spLocks noChangeArrowheads="1"/>
          </p:cNvSpPr>
          <p:nvPr/>
        </p:nvSpPr>
        <p:spPr bwMode="auto">
          <a:xfrm>
            <a:off x="5907088" y="4276725"/>
            <a:ext cx="523875" cy="515938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Oval 21"/>
          <p:cNvSpPr>
            <a:spLocks noChangeArrowheads="1"/>
          </p:cNvSpPr>
          <p:nvPr/>
        </p:nvSpPr>
        <p:spPr bwMode="auto">
          <a:xfrm>
            <a:off x="6324600" y="4191000"/>
            <a:ext cx="228600" cy="228600"/>
          </a:xfrm>
          <a:prstGeom prst="ellipse">
            <a:avLst/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 descr="Light upward diagonal"/>
          <p:cNvSpPr>
            <a:spLocks noChangeArrowheads="1"/>
          </p:cNvSpPr>
          <p:nvPr/>
        </p:nvSpPr>
        <p:spPr bwMode="auto">
          <a:xfrm>
            <a:off x="7794625" y="4292600"/>
            <a:ext cx="744538" cy="47625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Oval 23"/>
          <p:cNvSpPr>
            <a:spLocks noChangeArrowheads="1"/>
          </p:cNvSpPr>
          <p:nvPr/>
        </p:nvSpPr>
        <p:spPr bwMode="auto">
          <a:xfrm>
            <a:off x="7673975" y="4191000"/>
            <a:ext cx="228600" cy="228600"/>
          </a:xfrm>
          <a:prstGeom prst="ellipse">
            <a:avLst/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>
            <a:off x="7467600" y="4572000"/>
            <a:ext cx="6096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6515100" y="5334000"/>
            <a:ext cx="1622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dominating</a:t>
            </a:r>
          </a:p>
          <a:p>
            <a:pPr algn="ctr"/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regions</a:t>
            </a:r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6248400" y="4572000"/>
            <a:ext cx="8382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7" name="Oval 27"/>
          <p:cNvSpPr>
            <a:spLocks noChangeArrowheads="1"/>
          </p:cNvSpPr>
          <p:nvPr/>
        </p:nvSpPr>
        <p:spPr bwMode="auto">
          <a:xfrm>
            <a:off x="8229600" y="44196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8534400" y="4191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0000FF"/>
                </a:solidFill>
                <a:latin typeface="Times New Roman" pitchFamily="18" charset="0"/>
                <a:ea typeface="宋体" pitchFamily="2" charset="-122"/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7" grpId="0" animBg="1"/>
      <p:bldP spid="15368" grpId="0"/>
      <p:bldP spid="15369" grpId="0" animBg="1"/>
      <p:bldP spid="15370" grpId="0"/>
      <p:bldP spid="15371" grpId="0" animBg="1"/>
      <p:bldP spid="15373" grpId="0"/>
      <p:bldP spid="15374" grpId="0" animBg="1"/>
      <p:bldP spid="15375" grpId="0" animBg="1"/>
      <p:bldP spid="15376" grpId="0" animBg="1"/>
      <p:bldP spid="15377" grpId="0" animBg="1"/>
      <p:bldP spid="15380" grpId="0" animBg="1"/>
      <p:bldP spid="15381" grpId="0" animBg="1"/>
      <p:bldP spid="15382" grpId="0" animBg="1"/>
      <p:bldP spid="15383" grpId="0" animBg="1"/>
      <p:bldP spid="15384" grpId="0" animBg="1"/>
      <p:bldP spid="15385" grpId="0"/>
      <p:bldP spid="15386" grpId="0" animBg="1"/>
      <p:bldP spid="15387" grpId="0" animBg="1"/>
      <p:bldP spid="153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F310-067F-4289-A193-BE17D03D023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latin typeface="Times New Roman" pitchFamily="18" charset="0"/>
                <a:ea typeface="宋体" pitchFamily="2" charset="-122"/>
              </a:rPr>
              <a:t>Reverse Skyline Query [Dellis and Seeger, VLDB07]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4958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Given a query point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, a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reverse skyline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query obtains all the objects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such that the dynamic skyline points of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include query point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q</a:t>
            </a:r>
            <a:endParaRPr lang="en-US" altLang="zh-CN" sz="2600">
              <a:latin typeface="Times New Roman" pitchFamily="18" charset="0"/>
              <a:ea typeface="宋体" pitchFamily="2" charset="-122"/>
            </a:endParaRPr>
          </a:p>
          <a:p>
            <a:pPr algn="just"/>
            <a:endParaRPr lang="zh-CN" altLang="en-US" sz="2200">
              <a:latin typeface="Times New Roman" pitchFamily="18" charset="0"/>
              <a:ea typeface="宋体" pitchFamily="2" charset="-12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0" y="1443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4875213" y="1562100"/>
          <a:ext cx="4222750" cy="374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5" name="Microsoft Drawing 1.01" r:id="rId4" imgW="4375080" imgH="3876840" progId="MSDraw.1.01">
                  <p:embed/>
                </p:oleObj>
              </mc:Choice>
              <mc:Fallback>
                <p:oleObj name="Microsoft Drawing 1.01" r:id="rId4" imgW="4375080" imgH="38768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1562100"/>
                        <a:ext cx="4222750" cy="3741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8" name="Rectangle 18" descr="Light upward diagonal"/>
          <p:cNvSpPr>
            <a:spLocks noChangeArrowheads="1"/>
          </p:cNvSpPr>
          <p:nvPr/>
        </p:nvSpPr>
        <p:spPr bwMode="auto">
          <a:xfrm>
            <a:off x="6781800" y="1905000"/>
            <a:ext cx="1727200" cy="104775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Rectangle 19" descr="Light upward diagonal"/>
          <p:cNvSpPr>
            <a:spLocks noChangeArrowheads="1"/>
          </p:cNvSpPr>
          <p:nvPr/>
        </p:nvSpPr>
        <p:spPr bwMode="auto">
          <a:xfrm>
            <a:off x="5181600" y="1905000"/>
            <a:ext cx="1219200" cy="106680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Rectangle 20" descr="Light upward diagonal"/>
          <p:cNvSpPr>
            <a:spLocks noChangeArrowheads="1"/>
          </p:cNvSpPr>
          <p:nvPr/>
        </p:nvSpPr>
        <p:spPr bwMode="auto">
          <a:xfrm>
            <a:off x="6934200" y="2951163"/>
            <a:ext cx="1577975" cy="749300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Rectangle 21" descr="Light upward diagonal"/>
          <p:cNvSpPr>
            <a:spLocks noChangeArrowheads="1"/>
          </p:cNvSpPr>
          <p:nvPr/>
        </p:nvSpPr>
        <p:spPr bwMode="auto">
          <a:xfrm>
            <a:off x="5186363" y="2971800"/>
            <a:ext cx="1062037" cy="771525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Rectangle 22" descr="Light upward diagonal"/>
          <p:cNvSpPr>
            <a:spLocks noChangeArrowheads="1"/>
          </p:cNvSpPr>
          <p:nvPr/>
        </p:nvSpPr>
        <p:spPr bwMode="auto">
          <a:xfrm>
            <a:off x="7962900" y="3690938"/>
            <a:ext cx="542925" cy="300037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Rectangle 24" descr="Light upward diagonal"/>
          <p:cNvSpPr>
            <a:spLocks noChangeArrowheads="1"/>
          </p:cNvSpPr>
          <p:nvPr/>
        </p:nvSpPr>
        <p:spPr bwMode="auto">
          <a:xfrm>
            <a:off x="5195888" y="3733800"/>
            <a:ext cx="74612" cy="219075"/>
          </a:xfrm>
          <a:prstGeom prst="rect">
            <a:avLst/>
          </a:prstGeom>
          <a:pattFill prst="ltUpDiag">
            <a:fgClr>
              <a:schemeClr val="tx1">
                <a:alpha val="49001"/>
              </a:schemeClr>
            </a:fgClr>
            <a:bgClr>
              <a:schemeClr val="bg1">
                <a:alpha val="49001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Oval 25"/>
          <p:cNvSpPr>
            <a:spLocks noChangeArrowheads="1"/>
          </p:cNvSpPr>
          <p:nvPr/>
        </p:nvSpPr>
        <p:spPr bwMode="auto">
          <a:xfrm>
            <a:off x="6553200" y="2819400"/>
            <a:ext cx="457200" cy="381000"/>
          </a:xfrm>
          <a:prstGeom prst="ellipse">
            <a:avLst/>
          </a:prstGeom>
          <a:solidFill>
            <a:srgbClr val="00FF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Oval 26"/>
          <p:cNvSpPr>
            <a:spLocks noChangeArrowheads="1"/>
          </p:cNvSpPr>
          <p:nvPr/>
        </p:nvSpPr>
        <p:spPr bwMode="auto">
          <a:xfrm>
            <a:off x="6705600" y="3505200"/>
            <a:ext cx="457200" cy="381000"/>
          </a:xfrm>
          <a:prstGeom prst="ellipse">
            <a:avLst/>
          </a:prstGeom>
          <a:solidFill>
            <a:srgbClr val="00FF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Oval 27"/>
          <p:cNvSpPr>
            <a:spLocks noChangeArrowheads="1"/>
          </p:cNvSpPr>
          <p:nvPr/>
        </p:nvSpPr>
        <p:spPr bwMode="auto">
          <a:xfrm>
            <a:off x="7696200" y="3810000"/>
            <a:ext cx="457200" cy="381000"/>
          </a:xfrm>
          <a:prstGeom prst="ellipse">
            <a:avLst/>
          </a:prstGeom>
          <a:solidFill>
            <a:srgbClr val="00FF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7010400" y="2286000"/>
            <a:ext cx="533400" cy="5334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V="1">
            <a:off x="7092950" y="2286000"/>
            <a:ext cx="603250" cy="114935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 flipV="1">
            <a:off x="7848600" y="2286000"/>
            <a:ext cx="152400" cy="14478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6705600" y="1371600"/>
            <a:ext cx="22050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dynamic skyline</a:t>
            </a:r>
          </a:p>
          <a:p>
            <a:pPr algn="ctr"/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of point b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H="1" flipV="1">
            <a:off x="6657975" y="4616450"/>
            <a:ext cx="504825" cy="79375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6477000" y="5334000"/>
            <a:ext cx="1817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4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b is a reverse</a:t>
            </a:r>
          </a:p>
          <a:p>
            <a:pPr algn="ctr"/>
            <a:r>
              <a:rPr lang="en-US" altLang="zh-CN" sz="24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skyline of 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99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5" grpId="0" animBg="1"/>
      <p:bldP spid="25626" grpId="0" animBg="1"/>
      <p:bldP spid="25627" grpId="0" animBg="1"/>
      <p:bldP spid="25628" grpId="0" animBg="1"/>
      <p:bldP spid="25629" grpId="0" animBg="1"/>
      <p:bldP spid="25630" grpId="0" animBg="1"/>
      <p:bldP spid="25633" grpId="0"/>
      <p:bldP spid="25634" grpId="0" animBg="1"/>
      <p:bldP spid="256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8D04-BBE5-4023-B8D1-E3A4DA73273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Motivation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In a laptop market, each model corresponds to a 2D point in a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price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and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 performance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space</a:t>
            </a:r>
          </a:p>
          <a:p>
            <a:pPr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Those customers who are interested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f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, are very likely to be interested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and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c</a:t>
            </a:r>
          </a:p>
          <a:p>
            <a:pPr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If a company wants to produce a new model, …</a:t>
            </a:r>
          </a:p>
          <a:p>
            <a:pPr algn="just"/>
            <a:endParaRPr lang="zh-CN" altLang="en-US" sz="2600">
              <a:latin typeface="Times New Roman" pitchFamily="18" charset="0"/>
              <a:ea typeface="宋体" pitchFamily="2" charset="-122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648200" y="1908175"/>
          <a:ext cx="4319588" cy="364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9" name="Microsoft Drawing 1.01" r:id="rId4" imgW="5000760" imgH="4143240" progId="MSDraw.1.01">
                  <p:embed/>
                </p:oleObj>
              </mc:Choice>
              <mc:Fallback>
                <p:oleObj name="Microsoft Drawing 1.01" r:id="rId4" imgW="5000760" imgH="41432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8175"/>
                        <a:ext cx="4319588" cy="3643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5040313" y="4003675"/>
            <a:ext cx="3206750" cy="31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5834063" y="2241550"/>
            <a:ext cx="1587" cy="3092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715000" y="3886200"/>
            <a:ext cx="228600" cy="2286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6019800" y="4114800"/>
            <a:ext cx="533400" cy="4572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400800" y="43434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 algn="ctr"/>
            <a:r>
              <a:rPr lang="en-US" altLang="zh-CN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a model that customers prefer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486400" y="40386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r>
              <a:rPr lang="en-US" altLang="zh-CN" sz="1600" b="1" i="1">
                <a:latin typeface="Times New Roman" pitchFamily="18" charset="0"/>
                <a:ea typeface="宋体" pitchFamily="2" charset="-122"/>
              </a:rPr>
              <a:t>f</a:t>
            </a: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6019800" y="3733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6181725" y="3429000"/>
            <a:ext cx="295275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834063" y="3124200"/>
            <a:ext cx="12954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/>
            <a:r>
              <a:rPr lang="en-US" altLang="zh-CN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new model q</a:t>
            </a:r>
          </a:p>
        </p:txBody>
      </p: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5334000" y="3276600"/>
            <a:ext cx="457200" cy="457200"/>
          </a:xfrm>
          <a:prstGeom prst="ellipse">
            <a:avLst/>
          </a:prstGeom>
          <a:solidFill>
            <a:srgbClr val="00FF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Oval 18"/>
          <p:cNvSpPr>
            <a:spLocks noChangeArrowheads="1"/>
          </p:cNvSpPr>
          <p:nvPr/>
        </p:nvSpPr>
        <p:spPr bwMode="auto">
          <a:xfrm>
            <a:off x="6477000" y="3581400"/>
            <a:ext cx="490538" cy="468313"/>
          </a:xfrm>
          <a:prstGeom prst="ellipse">
            <a:avLst/>
          </a:prstGeom>
          <a:solidFill>
            <a:srgbClr val="00FF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5540375" y="3603625"/>
            <a:ext cx="0" cy="4048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5551488" y="3810000"/>
            <a:ext cx="29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5437188" y="2784475"/>
            <a:ext cx="11112" cy="1198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V="1">
            <a:off x="5486400" y="2732088"/>
            <a:ext cx="338138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V="1">
            <a:off x="5867400" y="3124200"/>
            <a:ext cx="45720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6362700" y="3197225"/>
            <a:ext cx="9525" cy="78263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H="1">
            <a:off x="6269038" y="4038600"/>
            <a:ext cx="1587" cy="4921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flipV="1">
            <a:off x="5832475" y="4592638"/>
            <a:ext cx="38258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1" dur="500" fill="hold"/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3" grpId="0" animBg="1"/>
      <p:bldP spid="11274" grpId="0" animBg="1"/>
      <p:bldP spid="11275" grpId="0" animBg="1"/>
      <p:bldP spid="11276" grpId="0"/>
      <p:bldP spid="11278" grpId="0" animBg="1"/>
      <p:bldP spid="11279" grpId="0" animBg="1"/>
      <p:bldP spid="11280" grpId="0"/>
      <p:bldP spid="11281" grpId="0" animBg="1"/>
      <p:bldP spid="11282" grpId="0" animBg="1"/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 animBg="1"/>
      <p:bldP spid="11290" grpId="0" animBg="1"/>
      <p:bldP spid="1129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28A2-D65E-4169-8741-33D1EC15A6E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The Laptop Market Next Year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How about the laptop market in the coming year?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The performance or price attribute of each model may vary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Monochromatic reverse  skyline problem over uncertain data (MPRS)</a:t>
            </a:r>
          </a:p>
          <a:p>
            <a:pPr lvl="1" algn="just"/>
            <a:endParaRPr lang="zh-CN" altLang="en-US" sz="240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404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678363" y="1905000"/>
          <a:ext cx="4200525" cy="357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3" name="Microsoft Drawing 1.01" r:id="rId4" imgW="4896000" imgH="4162320" progId="MSDraw.1.01">
                  <p:embed/>
                </p:oleObj>
              </mc:Choice>
              <mc:Fallback>
                <p:oleObj name="Microsoft Drawing 1.01" r:id="rId4" imgW="4896000" imgH="416232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3" y="1905000"/>
                        <a:ext cx="4200525" cy="357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EDEB-DC25-403B-B3C8-D1B32C50496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The Bichromatic Case (BPRS)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1395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20688" y="1697038"/>
          <a:ext cx="4186237" cy="357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8" name="Microsoft Drawing 1.01" r:id="rId4" imgW="4848120" imgH="4143240" progId="MSDraw.1.01">
                  <p:embed/>
                </p:oleObj>
              </mc:Choice>
              <mc:Fallback>
                <p:oleObj name="Microsoft Drawing 1.01" r:id="rId4" imgW="4848120" imgH="41432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1697038"/>
                        <a:ext cx="4186237" cy="357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1404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572000" y="1749425"/>
          <a:ext cx="4191000" cy="354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9" name="Microsoft Drawing 1.01" r:id="rId6" imgW="4971960" imgH="4200480" progId="MSDraw.1.01">
                  <p:embed/>
                </p:oleObj>
              </mc:Choice>
              <mc:Fallback>
                <p:oleObj name="Microsoft Drawing 1.01" r:id="rId6" imgW="4971960" imgH="420048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49425"/>
                        <a:ext cx="4191000" cy="354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371600" y="54864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data set A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638800" y="5486400"/>
            <a:ext cx="140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data set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53EA-9620-4300-8C46-309A8357F98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Outline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Introduction</a:t>
            </a:r>
          </a:p>
          <a:p>
            <a:pPr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Problem Definition</a:t>
            </a:r>
          </a:p>
          <a:p>
            <a:pPr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Monochromatic PRS Query Processing</a:t>
            </a:r>
          </a:p>
          <a:p>
            <a:pPr algn="just"/>
            <a:r>
              <a:rPr lang="en-US" altLang="zh-CN" sz="2800" dirty="0" err="1">
                <a:latin typeface="Times New Roman" pitchFamily="18" charset="0"/>
                <a:ea typeface="宋体" pitchFamily="2" charset="-122"/>
              </a:rPr>
              <a:t>Bichromatic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PRS Query Processing</a:t>
            </a:r>
          </a:p>
          <a:p>
            <a:pPr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Experimental Results</a:t>
            </a:r>
          </a:p>
          <a:p>
            <a:pPr algn="just"/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Summary</a:t>
            </a:r>
            <a:endParaRPr lang="en-US" altLang="zh-CN" sz="2800" dirty="0">
              <a:latin typeface="Times New Roman" pitchFamily="18" charset="0"/>
              <a:ea typeface="宋体" pitchFamily="2" charset="-122"/>
            </a:endParaRPr>
          </a:p>
          <a:p>
            <a:pPr algn="just"/>
            <a:endParaRPr lang="zh-CN" altLang="en-US" sz="2800" dirty="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Explore the definitions of more probabilistic query types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Probabilistic skyline query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Probabilistic reverse skyline query</a:t>
            </a:r>
          </a:p>
          <a:p>
            <a:pPr lvl="2" algn="just" eaLnBrk="1" hangingPunct="1"/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7513-98C4-49A2-9437-7E1D4C9A7EC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Introduction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In the context of uncertain databases, each uncertain object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is usually modeled as an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uncertainty region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UR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)</a:t>
            </a:r>
          </a:p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Uncertain object can reside within its uncertainty region with any data distribution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3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3048000" y="3744913"/>
          <a:ext cx="2819400" cy="239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1" name="Microsoft Drawing 1.01" r:id="rId4" imgW="4896000" imgH="4162320" progId="MSDraw.1.01">
                  <p:embed/>
                </p:oleObj>
              </mc:Choice>
              <mc:Fallback>
                <p:oleObj name="Microsoft Drawing 1.01" r:id="rId4" imgW="4896000" imgH="416232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44913"/>
                        <a:ext cx="2819400" cy="2398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F4091-E5FC-4C3C-AAD9-8B673DAF246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34400" cy="1139825"/>
          </a:xfrm>
        </p:spPr>
        <p:txBody>
          <a:bodyPr/>
          <a:lstStyle/>
          <a:p>
            <a:r>
              <a:rPr lang="en-US" altLang="zh-CN" sz="3500">
                <a:latin typeface="Times New Roman" pitchFamily="18" charset="0"/>
                <a:ea typeface="宋体" pitchFamily="2" charset="-122"/>
              </a:rPr>
              <a:t>Monochromatic Probabilistic Reverse Skyline (</a:t>
            </a:r>
            <a:r>
              <a:rPr lang="en-US" altLang="zh-CN" sz="3400">
                <a:latin typeface="Times New Roman" pitchFamily="18" charset="0"/>
                <a:ea typeface="宋体" pitchFamily="2" charset="-122"/>
              </a:rPr>
              <a:t>MPRS) Query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MPRS Query</a:t>
            </a:r>
          </a:p>
          <a:p>
            <a:pPr lvl="1" algn="just"/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-dimensional uncertain database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query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probability threshold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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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(0, 1] 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MPRS query retrieves all the objects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such that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is a reverse skyline point of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with probability greater than or equal to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, that is,</a:t>
            </a:r>
          </a:p>
          <a:p>
            <a:pPr lvl="1" algn="just"/>
            <a:endParaRPr lang="zh-CN" altLang="en-US" sz="2400">
              <a:latin typeface="Times New Roman" pitchFamily="18" charset="0"/>
              <a:ea typeface="宋体" pitchFamily="2" charset="-122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7513" y="4564063"/>
            <a:ext cx="6019800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278313" y="4868863"/>
            <a:ext cx="2590800" cy="685800"/>
          </a:xfrm>
          <a:prstGeom prst="rect">
            <a:avLst/>
          </a:prstGeom>
          <a:solidFill>
            <a:srgbClr val="FFFF00">
              <a:alpha val="31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559175" y="4857750"/>
            <a:ext cx="685800" cy="685800"/>
          </a:xfrm>
          <a:prstGeom prst="rect">
            <a:avLst/>
          </a:prstGeom>
          <a:solidFill>
            <a:srgbClr val="00FF00">
              <a:alpha val="31000"/>
            </a:srgbClr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A26C7-6DC1-45DA-9BA4-C7B4CFF03DAE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400">
                <a:latin typeface="Times New Roman" pitchFamily="18" charset="0"/>
                <a:ea typeface="宋体" pitchFamily="2" charset="-122"/>
              </a:rPr>
              <a:t>Bichromatic Probabilistic Reverse Skyline (BPRS) Query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BPRS Query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two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-dimensional uncertain databases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and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B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query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probability threshold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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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(0, 1] 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BPRS query obtains all the objects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such that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is a reverse skyline point of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B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with probability greater than or equal to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, that is,</a:t>
            </a:r>
          </a:p>
        </p:txBody>
      </p:sp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648200"/>
            <a:ext cx="579120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17E20-9999-4620-8C2D-00C145E6DE6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Linear Scan Method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  <a:ea typeface="宋体" pitchFamily="2" charset="-122"/>
              </a:rPr>
              <a:t>For each object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in uncertain database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D 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(or </a:t>
            </a:r>
            <a:r>
              <a:rPr lang="en-US" altLang="zh-CN" sz="2600" i="1"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 in bichromatic case)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sequentially scan objects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(or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B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 to calculate the probability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MPRS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 (or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BPRS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))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return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as PRS answer if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MPRS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 </a:t>
            </a:r>
            <a:r>
              <a:rPr lang="en-US" altLang="zh-CN" sz="2400">
                <a:latin typeface="Times New Roman" pitchFamily="18" charset="0"/>
                <a:ea typeface="Arial Unicode MS" pitchFamily="34" charset="-122"/>
                <a:cs typeface="Arial Unicode MS" pitchFamily="34" charset="-122"/>
                <a:sym typeface="Symbol" pitchFamily="18" charset="2"/>
              </a:rPr>
              <a:t>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(or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BPRS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 </a:t>
            </a:r>
            <a:r>
              <a:rPr lang="en-US" altLang="zh-CN" sz="2400">
                <a:latin typeface="Times New Roman" pitchFamily="18" charset="0"/>
                <a:ea typeface="Arial Unicode MS" pitchFamily="34" charset="-122"/>
                <a:cs typeface="Arial Unicode MS" pitchFamily="34" charset="-122"/>
                <a:sym typeface="Symbol" pitchFamily="18" charset="2"/>
              </a:rPr>
              <a:t>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</a:t>
            </a:r>
          </a:p>
          <a:p>
            <a:pPr lvl="1" algn="just"/>
            <a:endParaRPr lang="zh-CN" altLang="en-US" sz="240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4148-4F85-4F4B-8DD3-B02053169E7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Pruning Techniques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Spatial Pruning</a:t>
            </a:r>
          </a:p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Probabilistic Pruning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2F22-4259-449C-82E8-C020CC52368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Spatial Pruning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Assume uncertain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is an MPRS candidate and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N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is the farthest point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UR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) to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  <a:endParaRPr lang="en-US" altLang="zh-CN" sz="2400">
              <a:latin typeface="Times New Roman" pitchFamily="18" charset="0"/>
              <a:ea typeface="宋体" pitchFamily="2" charset="-122"/>
            </a:endParaRPr>
          </a:p>
          <a:p>
            <a:pPr algn="just">
              <a:lnSpc>
                <a:spcPct val="90000"/>
              </a:lnSpc>
            </a:pP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Point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M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is the middle point between 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and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N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</a:rPr>
              <a:t>p</a:t>
            </a:r>
            <a:endParaRPr lang="en-US" altLang="zh-CN" sz="2400">
              <a:latin typeface="Times New Roman" pitchFamily="18" charset="0"/>
              <a:ea typeface="宋体" pitchFamily="2" charset="-122"/>
            </a:endParaRPr>
          </a:p>
          <a:p>
            <a:pPr algn="just">
              <a:lnSpc>
                <a:spcPct val="90000"/>
              </a:lnSpc>
            </a:pP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Any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 fully contained in the pruning region can be safely pruned</a:t>
            </a:r>
            <a:endParaRPr lang="en-US" altLang="zh-CN" sz="2400" i="1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76800" y="1676400"/>
          <a:ext cx="3752850" cy="335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5" name="Microsoft Drawing 1.01" r:id="rId4" imgW="3425825" imgH="3052763" progId="MSDraw.1.01">
                  <p:embed/>
                </p:oleObj>
              </mc:Choice>
              <mc:Fallback>
                <p:oleObj name="Microsoft Drawing 1.01" r:id="rId4" imgW="3425825" imgH="3052763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676400"/>
                        <a:ext cx="3752850" cy="335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F537-5A15-4E0D-8713-C1F5F7DB53A7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Probabilistic Pruning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2133600"/>
          </a:xfrm>
        </p:spPr>
        <p:txBody>
          <a:bodyPr/>
          <a:lstStyle/>
          <a:p>
            <a:pPr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For uncertain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, we pre-compute an inner rectangle, called (1-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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)-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hyperrectangle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UR</a:t>
            </a:r>
            <a:r>
              <a:rPr lang="en-US" altLang="zh-CN" sz="2400" baseline="-25000">
                <a:latin typeface="Times New Roman" pitchFamily="18" charset="0"/>
                <a:ea typeface="宋体" pitchFamily="2" charset="-122"/>
              </a:rPr>
              <a:t>1-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), such that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locates in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UR</a:t>
            </a:r>
            <a:r>
              <a:rPr lang="en-US" altLang="zh-CN" sz="2400" baseline="-25000">
                <a:latin typeface="Times New Roman" pitchFamily="18" charset="0"/>
                <a:ea typeface="宋体" pitchFamily="2" charset="-122"/>
              </a:rPr>
              <a:t>1-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 with probability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(1-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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), where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 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 [0,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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 </a:t>
            </a:r>
          </a:p>
          <a:p>
            <a:pPr algn="just"/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Any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whose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UR</a:t>
            </a:r>
            <a:r>
              <a:rPr lang="en-US" altLang="zh-CN" sz="2400" baseline="-25000">
                <a:latin typeface="Times New Roman" pitchFamily="18" charset="0"/>
                <a:ea typeface="宋体" pitchFamily="2" charset="-122"/>
              </a:rPr>
              <a:t>1-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 is completely contained in the pruning region can be safely pruned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600200" y="3648075"/>
          <a:ext cx="5257800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39" name="Microsoft Drawing 1.01" r:id="rId4" imgW="8132760" imgH="3830760" progId="MSDraw.1.01">
                  <p:embed/>
                </p:oleObj>
              </mc:Choice>
              <mc:Fallback>
                <p:oleObj name="Microsoft Drawing 1.01" r:id="rId4" imgW="8132760" imgH="38307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648075"/>
                        <a:ext cx="5257800" cy="248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4267200" y="4800600"/>
            <a:ext cx="457200" cy="381000"/>
          </a:xfrm>
          <a:prstGeom prst="rect">
            <a:avLst/>
          </a:prstGeom>
          <a:solidFill>
            <a:srgbClr val="CCFFFF"/>
          </a:solidFill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4800600" y="4267200"/>
            <a:ext cx="167640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6324600" y="381000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(1-</a:t>
            </a:r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)-</a:t>
            </a:r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hyperrectangle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858000" y="4114800"/>
            <a:ext cx="979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UR</a:t>
            </a:r>
            <a:r>
              <a:rPr lang="en-US" altLang="zh-CN" b="1" baseline="-25000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1-</a:t>
            </a:r>
            <a:r>
              <a:rPr lang="en-US" altLang="zh-CN" b="1" i="1" baseline="-25000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0" grpId="1" animBg="1"/>
      <p:bldP spid="26632" grpId="0" animBg="1"/>
      <p:bldP spid="26633" grpId="0"/>
      <p:bldP spid="266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45CE-F0DA-498B-8D3A-3137454290DC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Framework for PRS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Indexing Phase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Construct a multidimensional index (e.g. R-tree) over the uncertain data</a:t>
            </a:r>
          </a:p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Pruning Phase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Traverse the index and perform the spatial and probabilistic pruning</a:t>
            </a:r>
          </a:p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Refinement Phase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Refine the PRS candidates and return the answer set</a:t>
            </a:r>
          </a:p>
          <a:p>
            <a:pPr lvl="1" algn="just"/>
            <a:endParaRPr lang="zh-CN" altLang="en-US" sz="240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A93C-2279-4C75-8319-D98755C649E6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MPRS Query Processing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Traversal of the Index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For each encountered entry/object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e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in nodes, we check whether or not it is fully contained in the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pruning regions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 defined by candidates seen so far (via spatial pruning)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In addition, for each encountered object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, we apply the probabilistic pruning by considering </a:t>
            </a:r>
            <a:r>
              <a:rPr lang="en-US" altLang="zh-CN" sz="2400">
                <a:latin typeface="Times New Roman" pitchFamily="18" charset="0"/>
                <a:ea typeface="宋体" pitchFamily="2" charset="-122"/>
              </a:rPr>
              <a:t>(1-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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)-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hyperrectangle UR</a:t>
            </a:r>
            <a:r>
              <a:rPr lang="en-US" altLang="zh-CN" sz="2400" baseline="-25000">
                <a:latin typeface="Times New Roman" pitchFamily="18" charset="0"/>
                <a:ea typeface="宋体" pitchFamily="2" charset="-122"/>
              </a:rPr>
              <a:t>1-</a:t>
            </a:r>
            <a:r>
              <a:rPr lang="en-US" altLang="zh-CN" sz="2400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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ea typeface="宋体" pitchFamily="2" charset="-122"/>
                <a:sym typeface="Symbol" pitchFamily="18" charset="2"/>
              </a:rPr>
              <a:t>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EAD9-88F0-4A0A-AC0C-521A013109C3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MPRS Query Processing 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ea typeface="宋体" pitchFamily="2" charset="-122"/>
              </a:rPr>
              <a:t>Refinement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ea typeface="宋体" pitchFamily="2" charset="-122"/>
              </a:rPr>
              <a:t>Only considering objects that intersect with the </a:t>
            </a:r>
            <a:r>
              <a:rPr lang="en-US" altLang="zh-CN" sz="2400" i="1">
                <a:latin typeface="Times New Roman" pitchFamily="18" charset="0"/>
                <a:ea typeface="宋体" pitchFamily="2" charset="-122"/>
              </a:rPr>
              <a:t>refinement region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1376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219200" y="2743200"/>
          <a:ext cx="3505200" cy="305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4" name="Microsoft Drawing 1.01" r:id="rId4" imgW="5265738" imgH="4595813" progId="MSDraw.1.01">
                  <p:embed/>
                </p:oleObj>
              </mc:Choice>
              <mc:Fallback>
                <p:oleObj name="Microsoft Drawing 1.01" r:id="rId4" imgW="5265738" imgH="4595813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3505200" cy="305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1262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5334000" y="2667000"/>
          <a:ext cx="29083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5" name="Microsoft Drawing 1.01" r:id="rId6" imgW="4446588" imgH="4657725" progId="MSDraw.1.01">
                  <p:embed/>
                </p:oleObj>
              </mc:Choice>
              <mc:Fallback>
                <p:oleObj name="Microsoft Drawing 1.01" r:id="rId6" imgW="4446588" imgH="4657725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667000"/>
                        <a:ext cx="2908300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95600" y="990600"/>
            <a:ext cx="5608638" cy="990600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  <a:effectLst/>
        </p:spPr>
      </p:pic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6400800" y="1371600"/>
            <a:ext cx="1143000" cy="457200"/>
          </a:xfrm>
          <a:prstGeom prst="rect">
            <a:avLst/>
          </a:prstGeom>
          <a:solidFill>
            <a:srgbClr val="99CC00">
              <a:alpha val="20000"/>
            </a:srgbClr>
          </a:solidFill>
          <a:ln w="9525" cap="rnd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Recall: 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Uncertain/probabilistic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neighbor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group nearest neighbor (PGNN) query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patial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top-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495800"/>
            <a:ext cx="74676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74676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096000" y="5334000"/>
            <a:ext cx="3048000" cy="914400"/>
          </a:xfrm>
          <a:prstGeom prst="cloudCallout">
            <a:avLst>
              <a:gd name="adj1" fmla="val -55987"/>
              <a:gd name="adj2" fmla="val -5760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Preference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172200" y="990600"/>
            <a:ext cx="2971800" cy="914400"/>
          </a:xfrm>
          <a:prstGeom prst="cloudCallout">
            <a:avLst>
              <a:gd name="adj1" fmla="val -41040"/>
              <a:gd name="adj2" fmla="val 93143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Spatial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35EA-81AF-4F5B-A1A1-76BCD253BA8E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MPRS via Pre-Computation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905000" y="1371600"/>
          <a:ext cx="6400800" cy="406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7" name="Microsoft Drawing 1.01" r:id="rId4" imgW="7299360" imgH="5095800" progId="MSDraw.1.01">
                  <p:embed/>
                </p:oleObj>
              </mc:Choice>
              <mc:Fallback>
                <p:oleObj name="Microsoft Drawing 1.01" r:id="rId4" imgW="7299360" imgH="50958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6400800" cy="406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1960-DCC6-4240-8F34-464D9B7A01BC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1066800" y="2209800"/>
            <a:ext cx="2743200" cy="2438400"/>
          </a:xfrm>
          <a:prstGeom prst="ellipse">
            <a:avLst/>
          </a:prstGeom>
          <a:solidFill>
            <a:srgbClr val="339966">
              <a:alpha val="20000"/>
            </a:srgbClr>
          </a:solidFill>
          <a:ln w="9525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5029200" y="2362200"/>
            <a:ext cx="2743200" cy="2438400"/>
          </a:xfrm>
          <a:prstGeom prst="ellipse">
            <a:avLst/>
          </a:prstGeom>
          <a:solidFill>
            <a:srgbClr val="FFFF00">
              <a:alpha val="20000"/>
            </a:srgbClr>
          </a:solidFill>
          <a:ln w="9525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BPRS Query Processing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838200" y="2133600"/>
          <a:ext cx="7086600" cy="311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2" name="Microsoft Drawing 1.01" r:id="rId4" imgW="9375840" imgH="4010040" progId="MSDraw.1.01">
                  <p:embed/>
                </p:oleObj>
              </mc:Choice>
              <mc:Fallback>
                <p:oleObj name="Microsoft Drawing 1.01" r:id="rId4" imgW="9375840" imgH="40100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7086600" cy="311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905000" y="1676400"/>
          <a:ext cx="486886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3" name="Microsoft Drawing 1.01" r:id="rId6" imgW="5827713" imgH="358775" progId="MSDraw.1.01">
                  <p:embed/>
                </p:oleObj>
              </mc:Choice>
              <mc:Fallback>
                <p:oleObj name="Microsoft Drawing 1.01" r:id="rId6" imgW="5827713" imgH="358775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868863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352800" y="5410200"/>
            <a:ext cx="2135188" cy="396875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index construction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743200" y="3810000"/>
            <a:ext cx="1447800" cy="16764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4495800" y="4114800"/>
            <a:ext cx="1447800" cy="13716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3505200" y="5715000"/>
            <a:ext cx="1739900" cy="396875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index traversal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19465" grpId="0" animBg="1"/>
      <p:bldP spid="19466" grpId="0"/>
      <p:bldP spid="19467" grpId="0" animBg="1"/>
      <p:bldP spid="19468" grpId="0" animBg="1"/>
      <p:bldP spid="1946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5F38-B0FF-4555-98F9-FA9874A90FE3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Experimental Evaluation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Experimental Settings</a:t>
            </a:r>
          </a:p>
          <a:p>
            <a:pPr lvl="1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Synthetic data sets</a:t>
            </a: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Generate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center </a:t>
            </a:r>
            <a:r>
              <a:rPr lang="en-US" altLang="zh-CN" i="1" u="sng">
                <a:latin typeface="Times New Roman" pitchFamily="18" charset="0"/>
                <a:ea typeface="宋体" pitchFamily="2" charset="-122"/>
              </a:rPr>
              <a:t>l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ocation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C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of uncertain object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in a data space [0, 1000]</a:t>
            </a:r>
            <a:r>
              <a:rPr lang="en-US" altLang="zh-CN" i="1" baseline="30000">
                <a:latin typeface="Times New Roman" pitchFamily="18" charset="0"/>
                <a:ea typeface="宋体" pitchFamily="2" charset="-122"/>
              </a:rPr>
              <a:t>d</a:t>
            </a:r>
            <a:endParaRPr lang="en-US" altLang="zh-CN">
              <a:latin typeface="Times New Roman" pitchFamily="18" charset="0"/>
              <a:ea typeface="宋体" pitchFamily="2" charset="-122"/>
            </a:endParaRP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Produce </a:t>
            </a:r>
            <a:r>
              <a:rPr lang="en-US" altLang="zh-CN" i="1" u="sng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adius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</a:rPr>
              <a:t>o </a:t>
            </a:r>
            <a:r>
              <a:rPr lang="en-US" altLang="zh-CN">
                <a:latin typeface="Times New Roman" pitchFamily="18" charset="0"/>
                <a:ea typeface="宋体" pitchFamily="2" charset="-122"/>
                <a:sym typeface="Symbol" pitchFamily="18" charset="2"/>
              </a:rPr>
              <a:t> [</a:t>
            </a:r>
            <a:r>
              <a:rPr lang="en-US" altLang="zh-CN" i="1">
                <a:latin typeface="Times New Roman" pitchFamily="18" charset="0"/>
                <a:ea typeface="宋体" pitchFamily="2" charset="-122"/>
                <a:sym typeface="Symbol" pitchFamily="18" charset="2"/>
              </a:rPr>
              <a:t>r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min</a:t>
            </a:r>
            <a:r>
              <a:rPr lang="en-US" altLang="zh-CN">
                <a:latin typeface="Times New Roman" pitchFamily="18" charset="0"/>
                <a:ea typeface="宋体" pitchFamily="2" charset="-122"/>
                <a:sym typeface="Symbol" pitchFamily="18" charset="2"/>
              </a:rPr>
              <a:t>, </a:t>
            </a:r>
            <a:r>
              <a:rPr lang="en-US" altLang="zh-CN" i="1">
                <a:latin typeface="Times New Roman" pitchFamily="18" charset="0"/>
                <a:ea typeface="宋体" pitchFamily="2" charset="-122"/>
                <a:sym typeface="Symbol" pitchFamily="18" charset="2"/>
              </a:rPr>
              <a:t>r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  <a:sym typeface="Symbol" pitchFamily="18" charset="2"/>
              </a:rPr>
              <a:t>max</a:t>
            </a:r>
            <a:r>
              <a:rPr lang="en-US" altLang="zh-CN">
                <a:latin typeface="Times New Roman" pitchFamily="18" charset="0"/>
                <a:ea typeface="宋体" pitchFamily="2" charset="-122"/>
                <a:sym typeface="Symbol" pitchFamily="18" charset="2"/>
              </a:rPr>
              <a:t>]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for uncertainty region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UR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) </a:t>
            </a: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Randomly generate a hyperrectangle within sphere centered at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C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 and with radius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i="1" baseline="-25000">
                <a:latin typeface="Times New Roman" pitchFamily="18" charset="0"/>
                <a:ea typeface="宋体" pitchFamily="2" charset="-122"/>
              </a:rPr>
              <a:t>o</a:t>
            </a:r>
            <a:endParaRPr lang="en-US" altLang="zh-CN">
              <a:latin typeface="Times New Roman" pitchFamily="18" charset="0"/>
              <a:ea typeface="宋体" pitchFamily="2" charset="-122"/>
            </a:endParaRP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Four types of data sets: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lUrU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lUrG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lSrU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lSrG</a:t>
            </a:r>
            <a:endParaRPr lang="en-US" altLang="zh-CN">
              <a:latin typeface="Times New Roman" pitchFamily="18" charset="0"/>
              <a:ea typeface="宋体" pitchFamily="2" charset="-122"/>
            </a:endParaRPr>
          </a:p>
          <a:p>
            <a:pPr lvl="1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Measures:</a:t>
            </a: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Filtering time (including CPU time and I/O cost)</a:t>
            </a:r>
          </a:p>
          <a:p>
            <a:pPr lvl="2" algn="just">
              <a:lnSpc>
                <a:spcPct val="90000"/>
              </a:lnSpc>
            </a:pPr>
            <a:r>
              <a:rPr lang="en-US" altLang="zh-CN">
                <a:latin typeface="Times New Roman" pitchFamily="18" charset="0"/>
                <a:ea typeface="宋体" pitchFamily="2" charset="-122"/>
              </a:rPr>
              <a:t>Speed-up ratio compared with the </a:t>
            </a:r>
            <a:r>
              <a:rPr lang="en-US" altLang="zh-CN" i="1">
                <a:latin typeface="Times New Roman" pitchFamily="18" charset="0"/>
                <a:ea typeface="宋体" pitchFamily="2" charset="-122"/>
              </a:rPr>
              <a:t>linear scan </a:t>
            </a:r>
            <a:r>
              <a:rPr lang="en-US" altLang="zh-CN">
                <a:latin typeface="Times New Roman" pitchFamily="18" charset="0"/>
                <a:ea typeface="宋体" pitchFamily="2" charset="-122"/>
              </a:rPr>
              <a:t>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CFBC-21AA-4F95-BAEB-64C70FDE7A6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MPRS Query Performance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066800" y="1447800"/>
          <a:ext cx="6705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6" name="Microsoft Drawing 1.01" r:id="rId4" imgW="9364680" imgH="790560" progId="MSDraw.1.01">
                  <p:embed/>
                </p:oleObj>
              </mc:Choice>
              <mc:Fallback>
                <p:oleObj name="Microsoft Drawing 1.01" r:id="rId4" imgW="9364680" imgH="7905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670560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1828800" y="2286000"/>
          <a:ext cx="5029200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7" name="Microsoft Drawing 1.01" r:id="rId6" imgW="5856120" imgH="3757680" progId="MSDraw.1.01">
                  <p:embed/>
                </p:oleObj>
              </mc:Choice>
              <mc:Fallback>
                <p:oleObj name="Microsoft Drawing 1.01" r:id="rId6" imgW="5856120" imgH="375768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286000"/>
                        <a:ext cx="5029200" cy="323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1524000" y="5638800"/>
            <a:ext cx="5803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lUrU data set</a:t>
            </a:r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 (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data size = </a:t>
            </a:r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100K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, dimensionality d = </a:t>
            </a:r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3)</a:t>
            </a:r>
            <a:endParaRPr lang="en-US" altLang="zh-CN" sz="2000" b="1" i="1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9B76C-6319-4E4C-A4AD-F03256F1CBF6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  <a:ea typeface="宋体" pitchFamily="2" charset="-122"/>
              </a:rPr>
              <a:t>BPRS Query Performance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066800" y="1447800"/>
          <a:ext cx="68580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0" name="Microsoft Drawing 1.01" r:id="rId4" imgW="9231480" imgH="777960" progId="MSDraw.1.01">
                  <p:embed/>
                </p:oleObj>
              </mc:Choice>
              <mc:Fallback>
                <p:oleObj name="Microsoft Drawing 1.01" r:id="rId4" imgW="9231480" imgH="7779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6858000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1804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752600" y="2286000"/>
          <a:ext cx="5029200" cy="338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1" name="Microsoft Drawing 1.01" r:id="rId6" imgW="5846760" imgH="3927600" progId="MSDraw.1.01">
                  <p:embed/>
                </p:oleObj>
              </mc:Choice>
              <mc:Fallback>
                <p:oleObj name="Microsoft Drawing 1.01" r:id="rId6" imgW="5846760" imgH="392760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5029200" cy="338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286000" y="5638800"/>
            <a:ext cx="3865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lUrG – lUrG </a:t>
            </a:r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dimensionality d = </a:t>
            </a:r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3)</a:t>
            </a:r>
            <a:endParaRPr lang="en-US" altLang="zh-CN" sz="2000" b="1" i="1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4BC2-5A99-4E78-BEE8-900D070AF9CD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 dirty="0" smtClean="0">
                <a:latin typeface="Times New Roman" pitchFamily="18" charset="0"/>
                <a:ea typeface="宋体" pitchFamily="2" charset="-122"/>
              </a:rPr>
              <a:t>Summary</a:t>
            </a:r>
            <a:endParaRPr lang="en-US" altLang="zh-CN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MPRS and BPRS queries over uncertain data</a:t>
            </a:r>
          </a:p>
          <a:p>
            <a:pPr algn="just">
              <a:lnSpc>
                <a:spcPct val="90000"/>
              </a:lnSpc>
            </a:pP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Spatial and probabilistic pruning</a:t>
            </a:r>
          </a:p>
          <a:p>
            <a:pPr algn="just">
              <a:lnSpc>
                <a:spcPct val="90000"/>
              </a:lnSpc>
            </a:pP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PRS query processing with pre-computation</a:t>
            </a:r>
          </a:p>
          <a:p>
            <a:pPr algn="just">
              <a:lnSpc>
                <a:spcPct val="90000"/>
              </a:lnSpc>
            </a:pP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Experimental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2447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Probabilistic Skyline on Uncertain Data</a:t>
            </a:r>
            <a:endParaRPr lang="en-US" altLang="zh-CN" sz="4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Very Large Data Bases 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(VLDB), 2007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57FA-17E7-4205-BA4D-F417C41132A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Skyline Query</a:t>
            </a:r>
            <a:endParaRPr lang="en-US" altLang="zh-CN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941888" cy="4530725"/>
          </a:xfrm>
        </p:spPr>
        <p:txBody>
          <a:bodyPr/>
          <a:lstStyle/>
          <a:p>
            <a:pPr algn="just"/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Skyline d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efinition</a:t>
            </a:r>
            <a:endParaRPr lang="en-US" altLang="zh-CN" sz="3200" dirty="0">
              <a:latin typeface="Times New Roman" pitchFamily="18" charset="0"/>
              <a:ea typeface="宋体" pitchFamily="2" charset="-122"/>
            </a:endParaRPr>
          </a:p>
          <a:p>
            <a:pPr lvl="1"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Point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X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X</a:t>
            </a:r>
            <a:r>
              <a:rPr lang="en-US" altLang="zh-CN" sz="2800" baseline="-25000" dirty="0"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X</a:t>
            </a:r>
            <a:r>
              <a:rPr lang="en-US" altLang="zh-CN" sz="2800" baseline="-25000" dirty="0"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, …, </a:t>
            </a:r>
            <a:r>
              <a:rPr lang="en-US" altLang="zh-CN" sz="2800" i="1" dirty="0" err="1">
                <a:latin typeface="Times New Roman" pitchFamily="18" charset="0"/>
                <a:ea typeface="宋体" pitchFamily="2" charset="-122"/>
              </a:rPr>
              <a:t>X</a:t>
            </a:r>
            <a:r>
              <a:rPr lang="en-US" altLang="zh-CN" sz="2800" i="1" baseline="-25000" dirty="0" err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) </a:t>
            </a:r>
            <a:r>
              <a:rPr lang="en-US" altLang="zh-CN" sz="2800" i="1" u="sng" dirty="0">
                <a:latin typeface="Times New Roman" pitchFamily="18" charset="0"/>
                <a:ea typeface="宋体" pitchFamily="2" charset="-122"/>
              </a:rPr>
              <a:t>dominates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point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Y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Y</a:t>
            </a:r>
            <a:r>
              <a:rPr lang="en-US" altLang="zh-CN" sz="2800" baseline="-25000" dirty="0"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Y</a:t>
            </a:r>
            <a:r>
              <a:rPr lang="en-US" altLang="zh-CN" sz="2800" baseline="-25000" dirty="0"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, …, </a:t>
            </a:r>
            <a:r>
              <a:rPr lang="en-US" altLang="zh-CN" sz="2800" i="1" dirty="0" err="1">
                <a:latin typeface="Times New Roman" pitchFamily="18" charset="0"/>
                <a:ea typeface="宋体" pitchFamily="2" charset="-122"/>
              </a:rPr>
              <a:t>Y</a:t>
            </a:r>
            <a:r>
              <a:rPr lang="en-US" altLang="zh-CN" sz="2800" i="1" baseline="-25000" dirty="0" err="1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), </a:t>
            </a:r>
            <a:r>
              <a:rPr lang="en-US" altLang="zh-CN" sz="2800" dirty="0" err="1">
                <a:latin typeface="Times New Roman" pitchFamily="18" charset="0"/>
                <a:ea typeface="宋体" pitchFamily="2" charset="-122"/>
              </a:rPr>
              <a:t>iff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it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holds 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that:</a:t>
            </a:r>
          </a:p>
          <a:p>
            <a:pPr lvl="2" algn="just"/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1)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</a:rPr>
              <a:t>X</a:t>
            </a:r>
            <a:r>
              <a:rPr lang="en-US" altLang="zh-CN" sz="2400" i="1" baseline="-25000" dirty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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Y</a:t>
            </a:r>
            <a:r>
              <a:rPr lang="en-US" altLang="zh-CN" sz="2400" i="1" baseline="-250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for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all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1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i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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d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; </a:t>
            </a:r>
            <a:endParaRPr lang="en-US" altLang="zh-CN" sz="2400" dirty="0" smtClean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lvl="2" algn="just"/>
            <a:r>
              <a:rPr lang="en-US" altLang="zh-CN" sz="2400" dirty="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2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) </a:t>
            </a:r>
            <a:r>
              <a:rPr lang="en-US" altLang="zh-CN" sz="2400" i="1" dirty="0" err="1">
                <a:latin typeface="Times New Roman" pitchFamily="18" charset="0"/>
                <a:ea typeface="宋体" pitchFamily="2" charset="-122"/>
                <a:sym typeface="Symbol" pitchFamily="18" charset="2"/>
              </a:rPr>
              <a:t>X</a:t>
            </a:r>
            <a:r>
              <a:rPr lang="en-US" altLang="zh-CN" sz="2400" i="1" baseline="-25000" dirty="0" err="1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&lt; </a:t>
            </a:r>
            <a:r>
              <a:rPr lang="en-US" altLang="zh-CN" sz="2400" i="1" dirty="0" err="1">
                <a:latin typeface="Times New Roman" pitchFamily="18" charset="0"/>
                <a:ea typeface="宋体" pitchFamily="2" charset="-122"/>
                <a:sym typeface="Symbol" pitchFamily="18" charset="2"/>
              </a:rPr>
              <a:t>Y</a:t>
            </a:r>
            <a:r>
              <a:rPr lang="en-US" altLang="zh-CN" sz="2400" i="1" baseline="-25000" dirty="0" err="1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, for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some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1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j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 </a:t>
            </a:r>
            <a:r>
              <a:rPr lang="en-US" altLang="zh-CN" sz="24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d</a:t>
            </a:r>
            <a:endParaRPr lang="en-US" altLang="zh-CN" sz="2400" dirty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lvl="1" algn="just"/>
            <a:r>
              <a:rPr lang="en-US" altLang="zh-CN" sz="28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Point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X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is a </a:t>
            </a:r>
            <a:r>
              <a:rPr lang="en-US" altLang="zh-CN" sz="2800" b="1" i="1" u="sng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skyline point</a:t>
            </a:r>
            <a:r>
              <a:rPr lang="en-US" altLang="zh-CN" sz="2800" b="1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if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X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 is not dominated by other 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points</a:t>
            </a:r>
            <a:endParaRPr lang="en-US" altLang="zh-CN" sz="2800" dirty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1062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911203"/>
              </p:ext>
            </p:extLst>
          </p:nvPr>
        </p:nvGraphicFramePr>
        <p:xfrm>
          <a:off x="5534025" y="1535113"/>
          <a:ext cx="3549650" cy="359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3" name="Microsoft Drawing 1.01" r:id="rId4" imgW="5955719" imgH="6063684" progId="MSDraw.1.01">
                  <p:embed/>
                </p:oleObj>
              </mc:Choice>
              <mc:Fallback>
                <p:oleObj name="Microsoft Drawing 1.01" r:id="rId4" imgW="5955719" imgH="6063684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535113"/>
                        <a:ext cx="3549650" cy="3598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6000750" y="3819525"/>
            <a:ext cx="381000" cy="457200"/>
          </a:xfrm>
          <a:prstGeom prst="ellipse">
            <a:avLst/>
          </a:prstGeom>
          <a:solidFill>
            <a:srgbClr val="008000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6534150" y="4276725"/>
            <a:ext cx="304800" cy="304800"/>
          </a:xfrm>
          <a:prstGeom prst="ellipse">
            <a:avLst/>
          </a:prstGeom>
          <a:solidFill>
            <a:srgbClr val="FF00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229350" y="2295525"/>
            <a:ext cx="1612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000" b="1" i="1" dirty="0">
                <a:solidFill>
                  <a:srgbClr val="FF3300"/>
                </a:solidFill>
                <a:latin typeface="Times New Roman" pitchFamily="18" charset="0"/>
                <a:ea typeface="宋体" pitchFamily="2" charset="-122"/>
              </a:rPr>
              <a:t>skyline points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6327775" y="2693988"/>
            <a:ext cx="411163" cy="1101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6762750" y="2689225"/>
            <a:ext cx="152400" cy="1587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2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  <p:bldP spid="15369" grpId="0" animBg="1"/>
      <p:bldP spid="15370" grpId="0"/>
      <p:bldP spid="15371" grpId="0" animBg="1"/>
      <p:bldP spid="153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Motivation of Probabilistic </a:t>
            </a:r>
            <a:r>
              <a:rPr lang="en-US" altLang="zh-CN" dirty="0">
                <a:latin typeface="Times New Roman" pitchFamily="18" charset="0"/>
              </a:rPr>
              <a:t>Skyline Query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Motivation example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NBA dataset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4706071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85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0AC1-93AD-43D7-B20F-9D6E90A1A94C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Terminology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i="1">
                <a:latin typeface="Times New Roman" pitchFamily="18" charset="0"/>
              </a:rPr>
              <a:t>U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V</a:t>
            </a:r>
            <a:r>
              <a:rPr lang="en-US" altLang="zh-CN">
                <a:latin typeface="Times New Roman" pitchFamily="18" charset="0"/>
              </a:rPr>
              <a:t> – uncertain object</a:t>
            </a:r>
          </a:p>
          <a:p>
            <a:pPr algn="just"/>
            <a:r>
              <a:rPr lang="en-US" altLang="zh-CN" i="1">
                <a:latin typeface="Times New Roman" pitchFamily="18" charset="0"/>
              </a:rPr>
              <a:t>u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v</a:t>
            </a:r>
            <a:r>
              <a:rPr lang="en-US" altLang="zh-CN">
                <a:latin typeface="Times New Roman" pitchFamily="18" charset="0"/>
              </a:rPr>
              <a:t> – an instance of </a:t>
            </a:r>
            <a:r>
              <a:rPr lang="en-US" altLang="zh-CN" i="1">
                <a:latin typeface="Times New Roman" pitchFamily="18" charset="0"/>
              </a:rPr>
              <a:t>U </a:t>
            </a:r>
            <a:r>
              <a:rPr lang="en-US" altLang="zh-CN">
                <a:latin typeface="Times New Roman" pitchFamily="18" charset="0"/>
              </a:rPr>
              <a:t>or </a:t>
            </a:r>
            <a:r>
              <a:rPr lang="en-US" altLang="zh-CN" i="1">
                <a:latin typeface="Times New Roman" pitchFamily="18" charset="0"/>
              </a:rPr>
              <a:t>V</a:t>
            </a:r>
            <a:endParaRPr lang="en-US" altLang="zh-CN">
              <a:latin typeface="Times New Roman" pitchFamily="18" charset="0"/>
            </a:endParaRPr>
          </a:p>
          <a:p>
            <a:pPr algn="just"/>
            <a:r>
              <a:rPr lang="en-US" altLang="zh-CN" i="1">
                <a:latin typeface="Times New Roman" pitchFamily="18" charset="0"/>
              </a:rPr>
              <a:t>V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≺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U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>
                <a:latin typeface="Times New Roman" pitchFamily="18" charset="0"/>
              </a:rPr>
              <a:t>v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≺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zh-CN" i="1">
                <a:latin typeface="Times New Roman" pitchFamily="18" charset="0"/>
              </a:rPr>
              <a:t>u</a:t>
            </a:r>
            <a:r>
              <a:rPr lang="en-US" altLang="zh-CN">
                <a:latin typeface="Times New Roman" pitchFamily="18" charset="0"/>
              </a:rPr>
              <a:t>)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–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the former dominates the latter</a:t>
            </a:r>
          </a:p>
          <a:p>
            <a:pPr algn="just"/>
            <a:endParaRPr lang="en-US" altLang="zh-CN">
              <a:latin typeface="Times New Roman" pitchFamily="18" charset="0"/>
              <a:sym typeface="Symbol" pitchFamily="18" charset="2"/>
            </a:endParaRPr>
          </a:p>
          <a:p>
            <a:pPr algn="just"/>
            <a:endParaRPr lang="en-US" altLang="zh-CN" i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0270" y="6183868"/>
            <a:ext cx="763933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Pei J. et al. Probabilistic </a:t>
            </a:r>
            <a:r>
              <a:rPr lang="en-US" altLang="zh-CN" dirty="0">
                <a:latin typeface="Times New Roman" pitchFamily="18" charset="0"/>
              </a:rPr>
              <a:t>Skyline on Uncertain </a:t>
            </a:r>
            <a:r>
              <a:rPr lang="en-US" altLang="zh-CN" dirty="0" smtClean="0">
                <a:latin typeface="Times New Roman" pitchFamily="18" charset="0"/>
              </a:rPr>
              <a:t>Data. In VLDB,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C0EB-D45B-467D-B9BC-B6B82DCD23F3}" type="slidenum">
              <a:rPr lang="en-US" altLang="zh-CN" smtClean="0"/>
              <a:pPr/>
              <a:t>8</a:t>
            </a:fld>
            <a:endParaRPr lang="en-US" altLang="zh-CN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Probabilistic Skyline Query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dirty="0" smtClean="0">
                <a:latin typeface="Times New Roman" pitchFamily="18" charset="0"/>
              </a:rPr>
              <a:t>Dominance probability: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Continuous case:</a:t>
            </a:r>
            <a:endParaRPr lang="en-US" altLang="zh-CN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Discrete case: </a:t>
            </a:r>
            <a:r>
              <a:rPr lang="en-US" altLang="zh-CN" dirty="0">
                <a:latin typeface="Times New Roman" pitchFamily="18" charset="0"/>
              </a:rPr>
              <a:t>(</a:t>
            </a:r>
            <a:r>
              <a:rPr lang="en-US" altLang="zh-CN" i="1" dirty="0">
                <a:latin typeface="Times New Roman" pitchFamily="18" charset="0"/>
              </a:rPr>
              <a:t>U</a:t>
            </a:r>
            <a:r>
              <a:rPr lang="en-US" altLang="zh-CN" dirty="0">
                <a:latin typeface="Times New Roman" pitchFamily="18" charset="0"/>
              </a:rPr>
              <a:t> has </a:t>
            </a:r>
            <a:r>
              <a:rPr lang="en-US" altLang="zh-CN" i="1" dirty="0">
                <a:latin typeface="Times New Roman" pitchFamily="18" charset="0"/>
              </a:rPr>
              <a:t>l</a:t>
            </a:r>
            <a:r>
              <a:rPr lang="en-US" altLang="zh-CN" baseline="-25000" dirty="0">
                <a:latin typeface="Times New Roman" pitchFamily="18" charset="0"/>
              </a:rPr>
              <a:t>1</a:t>
            </a:r>
            <a:r>
              <a:rPr lang="en-US" altLang="zh-CN" dirty="0">
                <a:latin typeface="Times New Roman" pitchFamily="18" charset="0"/>
              </a:rPr>
              <a:t> instances, and </a:t>
            </a:r>
            <a:r>
              <a:rPr lang="en-US" altLang="zh-CN" i="1" dirty="0">
                <a:latin typeface="Times New Roman" pitchFamily="18" charset="0"/>
              </a:rPr>
              <a:t>V</a:t>
            </a:r>
            <a:r>
              <a:rPr lang="en-US" altLang="zh-CN" dirty="0">
                <a:latin typeface="Times New Roman" pitchFamily="18" charset="0"/>
              </a:rPr>
              <a:t> has </a:t>
            </a:r>
            <a:r>
              <a:rPr lang="en-US" altLang="zh-CN" i="1" dirty="0">
                <a:latin typeface="Times New Roman" pitchFamily="18" charset="0"/>
              </a:rPr>
              <a:t>l</a:t>
            </a:r>
            <a:r>
              <a:rPr lang="en-US" altLang="zh-CN" baseline="-25000" dirty="0">
                <a:latin typeface="Times New Roman" pitchFamily="18" charset="0"/>
              </a:rPr>
              <a:t>2</a:t>
            </a:r>
            <a:r>
              <a:rPr lang="en-US" altLang="zh-CN" dirty="0">
                <a:latin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</a:rPr>
              <a:t>instances)</a:t>
            </a: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lvl="1" algn="just"/>
            <a:endParaRPr lang="en-US" altLang="zh-CN" dirty="0" smtClean="0">
              <a:latin typeface="Times New Roman" pitchFamily="18" charset="0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73375"/>
            <a:ext cx="54102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699000"/>
            <a:ext cx="52578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05845" y="1194322"/>
            <a:ext cx="3761509" cy="156966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uncertain object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an instance of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≺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≺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– the former dominates the latter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590270" y="6183868"/>
            <a:ext cx="763933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Pei J. et al. Probabilistic </a:t>
            </a:r>
            <a:r>
              <a:rPr lang="en-US" altLang="zh-CN" dirty="0">
                <a:latin typeface="Times New Roman" pitchFamily="18" charset="0"/>
              </a:rPr>
              <a:t>Skyline on Uncertain </a:t>
            </a:r>
            <a:r>
              <a:rPr lang="en-US" altLang="zh-CN" dirty="0" smtClean="0">
                <a:latin typeface="Times New Roman" pitchFamily="18" charset="0"/>
              </a:rPr>
              <a:t>Data. In VLDB, 2007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4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AB9C-4343-432E-A7CC-87147AAC57B7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Probabilistic Skyline Query (cont'd)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dirty="0">
                <a:latin typeface="Times New Roman" pitchFamily="18" charset="0"/>
              </a:rPr>
              <a:t>Skyline </a:t>
            </a:r>
            <a:r>
              <a:rPr lang="en-US" altLang="zh-CN" dirty="0" smtClean="0">
                <a:latin typeface="Times New Roman" pitchFamily="18" charset="0"/>
              </a:rPr>
              <a:t>probability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Continuous case: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Discrete case: </a:t>
            </a:r>
            <a:r>
              <a:rPr lang="en-US" altLang="zh-CN" dirty="0">
                <a:latin typeface="Times New Roman" pitchFamily="18" charset="0"/>
              </a:rPr>
              <a:t>(</a:t>
            </a:r>
            <a:r>
              <a:rPr lang="en-US" altLang="zh-CN" i="1" dirty="0">
                <a:latin typeface="Times New Roman" pitchFamily="18" charset="0"/>
              </a:rPr>
              <a:t>U</a:t>
            </a:r>
            <a:r>
              <a:rPr lang="en-US" altLang="zh-CN" dirty="0">
                <a:latin typeface="Times New Roman" pitchFamily="18" charset="0"/>
              </a:rPr>
              <a:t> has </a:t>
            </a:r>
            <a:r>
              <a:rPr lang="en-US" altLang="zh-CN" i="1" dirty="0">
                <a:latin typeface="Times New Roman" pitchFamily="18" charset="0"/>
              </a:rPr>
              <a:t>l</a:t>
            </a:r>
            <a:r>
              <a:rPr lang="en-US" altLang="zh-CN" dirty="0">
                <a:latin typeface="Times New Roman" pitchFamily="18" charset="0"/>
              </a:rPr>
              <a:t> instances)</a:t>
            </a: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algn="just"/>
            <a:r>
              <a:rPr lang="en-US" altLang="zh-CN" i="1" dirty="0">
                <a:latin typeface="Times New Roman" pitchFamily="18" charset="0"/>
              </a:rPr>
              <a:t>p</a:t>
            </a:r>
            <a:r>
              <a:rPr lang="en-US" altLang="zh-CN" dirty="0">
                <a:latin typeface="Times New Roman" pitchFamily="18" charset="0"/>
              </a:rPr>
              <a:t>-skyline: </a:t>
            </a:r>
            <a:endParaRPr lang="en-US" altLang="zh-CN" i="1" dirty="0">
              <a:latin typeface="Times New Roman" pitchFamily="18" charset="0"/>
            </a:endParaRPr>
          </a:p>
          <a:p>
            <a:pPr lvl="2" algn="just"/>
            <a:endParaRPr lang="en-US" altLang="zh-CN" dirty="0">
              <a:latin typeface="Times New Roman" pitchFamily="18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90800"/>
            <a:ext cx="5562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14800"/>
            <a:ext cx="49530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05400"/>
            <a:ext cx="40386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590270" y="6183868"/>
            <a:ext cx="763933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Pei J. et al. Probabilistic </a:t>
            </a:r>
            <a:r>
              <a:rPr lang="en-US" altLang="zh-CN" dirty="0">
                <a:latin typeface="Times New Roman" pitchFamily="18" charset="0"/>
              </a:rPr>
              <a:t>Skyline on Uncertain </a:t>
            </a:r>
            <a:r>
              <a:rPr lang="en-US" altLang="zh-CN" dirty="0" smtClean="0">
                <a:latin typeface="Times New Roman" pitchFamily="18" charset="0"/>
              </a:rPr>
              <a:t>Data. In VLDB, 2007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4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4076</TotalTime>
  <Words>1578</Words>
  <Application>Microsoft Office PowerPoint</Application>
  <PresentationFormat>On-screen Show (4:3)</PresentationFormat>
  <Paragraphs>256</Paragraphs>
  <Slides>35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Arial Unicode MS</vt:lpstr>
      <vt:lpstr>宋体</vt:lpstr>
      <vt:lpstr>Arial</vt:lpstr>
      <vt:lpstr>Calibri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Probabilistic Data Management</vt:lpstr>
      <vt:lpstr>Objectives</vt:lpstr>
      <vt:lpstr>Recall: Probabilistic Query Types</vt:lpstr>
      <vt:lpstr>Probabilistic Skyline on Uncertain Data</vt:lpstr>
      <vt:lpstr>Skyline Query</vt:lpstr>
      <vt:lpstr>Motivation of Probabilistic Skyline Query</vt:lpstr>
      <vt:lpstr>Terminology</vt:lpstr>
      <vt:lpstr>Probabilistic Skyline Query</vt:lpstr>
      <vt:lpstr>Probabilistic Skyline Query (cont'd)</vt:lpstr>
      <vt:lpstr>Example of Calculating Skyline Probability</vt:lpstr>
      <vt:lpstr>Basic Pruning Rule</vt:lpstr>
      <vt:lpstr>Monochromatic and Bichromatic Reverse Skyline Search over Uncertain Databases</vt:lpstr>
      <vt:lpstr>Recall: Static Skyline Problem</vt:lpstr>
      <vt:lpstr>Dynamic Skyline [Dellis and Seeger, VLDB07]</vt:lpstr>
      <vt:lpstr>Reverse Skyline Query [Dellis and Seeger, VLDB07]</vt:lpstr>
      <vt:lpstr>Motivation Example</vt:lpstr>
      <vt:lpstr>The Laptop Market Next Year</vt:lpstr>
      <vt:lpstr>The Bichromatic Case (BPRS)</vt:lpstr>
      <vt:lpstr>Outline</vt:lpstr>
      <vt:lpstr>Introduction</vt:lpstr>
      <vt:lpstr>Monochromatic Probabilistic Reverse Skyline (MPRS) Query</vt:lpstr>
      <vt:lpstr>Bichromatic Probabilistic Reverse Skyline (BPRS) Query</vt:lpstr>
      <vt:lpstr>Linear Scan Method</vt:lpstr>
      <vt:lpstr>Pruning Techniques</vt:lpstr>
      <vt:lpstr>Spatial Pruning</vt:lpstr>
      <vt:lpstr>Probabilistic Pruning</vt:lpstr>
      <vt:lpstr>Framework for PRS</vt:lpstr>
      <vt:lpstr>MPRS Query Processing</vt:lpstr>
      <vt:lpstr>MPRS Query Processing (cont.)</vt:lpstr>
      <vt:lpstr>MPRS via Pre-Computation</vt:lpstr>
      <vt:lpstr>BPRS Query Processing</vt:lpstr>
      <vt:lpstr>Experimental Evaluation</vt:lpstr>
      <vt:lpstr>MPRS Query Performance</vt:lpstr>
      <vt:lpstr>BPRS Query Performance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230</cp:revision>
  <dcterms:created xsi:type="dcterms:W3CDTF">2006-08-16T00:00:00Z</dcterms:created>
  <dcterms:modified xsi:type="dcterms:W3CDTF">2017-10-04T20:12:25Z</dcterms:modified>
</cp:coreProperties>
</file>