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7" r:id="rId2"/>
    <p:sldId id="258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32" autoAdjust="0"/>
  </p:normalViewPr>
  <p:slideViewPr>
    <p:cSldViewPr>
      <p:cViewPr varScale="1">
        <p:scale>
          <a:sx n="124" d="100"/>
          <a:sy n="124" d="100"/>
        </p:scale>
        <p:origin x="2788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76C77-275E-41B7-8B7C-640A2FD0DA34}" type="datetimeFigureOut">
              <a:rPr lang="en-US" smtClean="0"/>
              <a:pPr/>
              <a:t>10/12/2017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364DE8-1A28-4A01-A560-C351F3B915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7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2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14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defTabSz="912813"/>
            <a:fld id="{6129FD1C-7E90-4EEC-981D-C4BA4759F1D0}" type="slidenum">
              <a:rPr lang="en-US" altLang="zh-CN" sz="1200">
                <a:solidFill>
                  <a:srgbClr val="000000"/>
                </a:solidFill>
              </a:rPr>
              <a:pPr algn="r" defTabSz="912813"/>
              <a:t>3</a:t>
            </a:fld>
            <a:endParaRPr lang="en-US" altLang="zh-CN" sz="1200">
              <a:solidFill>
                <a:srgbClr val="000000"/>
              </a:solidFill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282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7DA164C-6F39-42FB-8112-EC0C6D3A50DB}" type="slidenum">
              <a:rPr lang="zh-CN" altLang="en-US" sz="1200">
                <a:latin typeface="Calibri" pitchFamily="34" charset="0"/>
              </a:rPr>
              <a:pPr algn="r"/>
              <a:t>4</a:t>
            </a:fld>
            <a:endParaRPr lang="en-US" altLang="zh-CN" sz="1200">
              <a:latin typeface="Calibri" pitchFamily="34" charset="0"/>
            </a:endParaRPr>
          </a:p>
        </p:txBody>
      </p:sp>
      <p:sp>
        <p:nvSpPr>
          <p:cNvPr id="286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958822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A33C1B5-C0F4-46F7-AFF2-7477C7C9DC8A}" type="slidenum">
              <a:rPr lang="zh-CN" altLang="en-US" sz="1200">
                <a:latin typeface="Calibri" pitchFamily="34" charset="0"/>
              </a:rPr>
              <a:pPr algn="r"/>
              <a:t>5</a:t>
            </a:fld>
            <a:endParaRPr lang="en-US" altLang="zh-CN" sz="1200">
              <a:latin typeface="Calibri" pitchFamily="34" charset="0"/>
            </a:endParaRPr>
          </a:p>
        </p:txBody>
      </p:sp>
      <p:sp>
        <p:nvSpPr>
          <p:cNvPr id="287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7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3155637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C19237D-12DD-4069-9F74-46880EB894AC}" type="slidenum">
              <a:rPr lang="zh-CN" altLang="en-US" sz="1200"/>
              <a:pPr algn="r"/>
              <a:t>9</a:t>
            </a:fld>
            <a:endParaRPr lang="en-US" altLang="zh-CN" sz="1200"/>
          </a:p>
        </p:txBody>
      </p:sp>
      <p:sp>
        <p:nvSpPr>
          <p:cNvPr id="288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8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119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BDDE083-10D4-4BEB-8C5A-10FF6F19A312}" type="slidenum">
              <a:rPr lang="zh-CN" altLang="en-US" sz="1200"/>
              <a:pPr algn="r"/>
              <a:t>11</a:t>
            </a:fld>
            <a:endParaRPr lang="en-US" altLang="zh-CN" sz="1200"/>
          </a:p>
        </p:txBody>
      </p:sp>
      <p:sp>
        <p:nvSpPr>
          <p:cNvPr id="289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9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93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6929DC2-FEBB-47E2-ABB6-C267841A7A3B}" type="slidenum">
              <a:rPr lang="zh-CN" altLang="en-US" sz="1200"/>
              <a:pPr algn="r"/>
              <a:t>13</a:t>
            </a:fld>
            <a:endParaRPr lang="en-US" altLang="zh-CN" sz="1200"/>
          </a:p>
        </p:txBody>
      </p:sp>
      <p:sp>
        <p:nvSpPr>
          <p:cNvPr id="290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08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747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885DEFA-E48E-4AA3-AF56-C463F39A0B1B}" type="slidenum">
              <a:rPr lang="zh-CN" altLang="en-US" sz="1200"/>
              <a:pPr algn="r"/>
              <a:t>16</a:t>
            </a:fld>
            <a:endParaRPr lang="en-US" altLang="zh-CN" sz="1200"/>
          </a:p>
        </p:txBody>
      </p:sp>
      <p:sp>
        <p:nvSpPr>
          <p:cNvPr id="291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1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504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58099E-2FB3-4AE7-8B19-9FB9B614AB2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32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5C193-50C7-4EAC-8F23-9605DDFD994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03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56F6-CC10-40A0-BEBD-D1C8D9DD325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13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442EF-3B18-4B98-A531-9906D68737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41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143C-3574-47BD-8AAD-34B80097BC1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93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F5DA-90B2-4D51-8478-A1F31B98EE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92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67985-D365-4D14-9DC2-77325BD78F0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955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242D8-F8DF-4750-9687-EDC89A7B49D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4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47EE-E56E-4E99-887D-FE3F2656548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4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D282-BBD1-4B81-8DF8-E0A19C24518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20C7-C108-4F81-8E78-3DAD5C57427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7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8C0897-8DF3-409E-A4A0-CAF434E18AE0}" type="slidenum">
              <a:rPr lang="en-US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43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</a:t>
            </a:r>
            <a:r>
              <a:rPr lang="en-US" sz="44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Data </a:t>
            </a:r>
            <a:r>
              <a:rPr lang="en-US" sz="44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Management</a:t>
            </a:r>
            <a:endParaRPr lang="en-US" sz="44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Chapter 8: Probabilistic Query Answering (6)</a:t>
            </a:r>
          </a:p>
        </p:txBody>
      </p:sp>
    </p:spTree>
    <p:extLst>
      <p:ext uri="{BB962C8B-B14F-4D97-AF65-F5344CB8AC3E}">
        <p14:creationId xmlns:p14="http://schemas.microsoft.com/office/powerpoint/2010/main" val="59673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34B4763-6EE3-4468-BADE-04F4E74605EF}" type="slidenum">
              <a:rPr lang="en-US" altLang="en-US" sz="1200">
                <a:solidFill>
                  <a:srgbClr val="000000"/>
                </a:solidFill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altLang="en-US" sz="1200">
              <a:solidFill>
                <a:srgbClr val="00000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59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534400" cy="1139825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Uncertain Rank-</a:t>
            </a:r>
            <a:r>
              <a:rPr lang="en-US" i="1" smtClean="0">
                <a:latin typeface="Times New Roman" pitchFamily="18" charset="0"/>
              </a:rPr>
              <a:t>k</a:t>
            </a:r>
            <a:r>
              <a:rPr lang="en-US" smtClean="0">
                <a:latin typeface="Times New Roman" pitchFamily="18" charset="0"/>
              </a:rPr>
              <a:t> (U-</a:t>
            </a:r>
            <a:r>
              <a:rPr lang="en-US" i="1" smtClean="0">
                <a:latin typeface="Times New Roman" pitchFamily="18" charset="0"/>
              </a:rPr>
              <a:t>k</a:t>
            </a:r>
            <a:r>
              <a:rPr lang="en-US" smtClean="0">
                <a:latin typeface="Times New Roman" pitchFamily="18" charset="0"/>
              </a:rPr>
              <a:t>Ranks) [Soliman et al., ICDE 2007]</a:t>
            </a:r>
          </a:p>
        </p:txBody>
      </p:sp>
      <p:sp>
        <p:nvSpPr>
          <p:cNvPr id="12595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r>
              <a:rPr lang="en-US" sz="2600" smtClean="0">
                <a:latin typeface="Times New Roman" pitchFamily="18" charset="0"/>
              </a:rPr>
              <a:t>For some </a:t>
            </a:r>
            <a:r>
              <a:rPr lang="en-US" sz="2600" i="1" smtClean="0">
                <a:latin typeface="Times New Roman" pitchFamily="18" charset="0"/>
              </a:rPr>
              <a:t>j</a:t>
            </a:r>
            <a:r>
              <a:rPr lang="en-US" sz="2600" smtClean="0">
                <a:latin typeface="Times New Roman" pitchFamily="18" charset="0"/>
              </a:rPr>
              <a:t> </a:t>
            </a:r>
            <a:r>
              <a:rPr lang="en-US" sz="2600" smtClean="0">
                <a:latin typeface="Symbol" pitchFamily="18" charset="2"/>
              </a:rPr>
              <a:t></a:t>
            </a:r>
            <a:r>
              <a:rPr lang="en-US" sz="2600" smtClean="0">
                <a:latin typeface="Times New Roman" pitchFamily="18" charset="0"/>
              </a:rPr>
              <a:t> [1, </a:t>
            </a:r>
            <a:r>
              <a:rPr lang="en-US" sz="2600" i="1" smtClean="0">
                <a:latin typeface="Times New Roman" pitchFamily="18" charset="0"/>
              </a:rPr>
              <a:t>k</a:t>
            </a:r>
            <a:r>
              <a:rPr lang="en-US" sz="2600" smtClean="0">
                <a:latin typeface="Times New Roman" pitchFamily="18" charset="0"/>
              </a:rPr>
              <a:t>],</a:t>
            </a:r>
          </a:p>
        </p:txBody>
      </p:sp>
      <p:sp>
        <p:nvSpPr>
          <p:cNvPr id="125957" name="AutoShape 4"/>
          <p:cNvSpPr>
            <a:spLocks noChangeArrowheads="1"/>
          </p:cNvSpPr>
          <p:nvPr/>
        </p:nvSpPr>
        <p:spPr bwMode="auto">
          <a:xfrm>
            <a:off x="609600" y="3657600"/>
            <a:ext cx="1143000" cy="838200"/>
          </a:xfrm>
          <a:prstGeom prst="flowChartMagneticDisk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5958" name="Text Box 5"/>
          <p:cNvSpPr txBox="1">
            <a:spLocks noChangeArrowheads="1"/>
          </p:cNvSpPr>
          <p:nvPr/>
        </p:nvSpPr>
        <p:spPr bwMode="auto">
          <a:xfrm>
            <a:off x="533400" y="4648200"/>
            <a:ext cx="132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probabilistic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database</a:t>
            </a:r>
          </a:p>
        </p:txBody>
      </p:sp>
      <p:pic>
        <p:nvPicPr>
          <p:cNvPr id="125959" name="Picture 6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438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60" name="Picture 7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4800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5961" name="Picture 8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276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962" name="Text Box 9"/>
          <p:cNvSpPr txBox="1">
            <a:spLocks noChangeArrowheads="1"/>
          </p:cNvSpPr>
          <p:nvPr/>
        </p:nvSpPr>
        <p:spPr bwMode="auto">
          <a:xfrm>
            <a:off x="2438400" y="41910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5963" name="Line 10"/>
          <p:cNvSpPr>
            <a:spLocks noChangeShapeType="1"/>
          </p:cNvSpPr>
          <p:nvPr/>
        </p:nvSpPr>
        <p:spPr bwMode="auto">
          <a:xfrm flipV="1">
            <a:off x="1905000" y="3200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4" name="Line 11"/>
          <p:cNvSpPr>
            <a:spLocks noChangeShapeType="1"/>
          </p:cNvSpPr>
          <p:nvPr/>
        </p:nvSpPr>
        <p:spPr bwMode="auto">
          <a:xfrm flipV="1">
            <a:off x="1905000" y="3886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5" name="Line 12"/>
          <p:cNvSpPr>
            <a:spLocks noChangeShapeType="1"/>
          </p:cNvSpPr>
          <p:nvPr/>
        </p:nvSpPr>
        <p:spPr bwMode="auto">
          <a:xfrm>
            <a:off x="1905000" y="4495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6" name="Line 13"/>
          <p:cNvSpPr>
            <a:spLocks noChangeShapeType="1"/>
          </p:cNvSpPr>
          <p:nvPr/>
        </p:nvSpPr>
        <p:spPr bwMode="auto">
          <a:xfrm>
            <a:off x="3124200" y="2895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967" name="Line 14"/>
          <p:cNvSpPr>
            <a:spLocks noChangeShapeType="1"/>
          </p:cNvSpPr>
          <p:nvPr/>
        </p:nvSpPr>
        <p:spPr bwMode="auto">
          <a:xfrm>
            <a:off x="3124200" y="3733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968" name="Line 15"/>
          <p:cNvSpPr>
            <a:spLocks noChangeShapeType="1"/>
          </p:cNvSpPr>
          <p:nvPr/>
        </p:nvSpPr>
        <p:spPr bwMode="auto">
          <a:xfrm>
            <a:off x="3124200" y="5257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969" name="Text Box 16"/>
          <p:cNvSpPr txBox="1">
            <a:spLocks noChangeArrowheads="1"/>
          </p:cNvSpPr>
          <p:nvPr/>
        </p:nvSpPr>
        <p:spPr bwMode="auto">
          <a:xfrm>
            <a:off x="3352800" y="41910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5970" name="Rectangle 17"/>
          <p:cNvSpPr>
            <a:spLocks noChangeArrowheads="1"/>
          </p:cNvSpPr>
          <p:nvPr/>
        </p:nvSpPr>
        <p:spPr bwMode="auto">
          <a:xfrm>
            <a:off x="4038600" y="2362200"/>
            <a:ext cx="990600" cy="838200"/>
          </a:xfrm>
          <a:prstGeom prst="rect">
            <a:avLst/>
          </a:prstGeom>
          <a:solidFill>
            <a:srgbClr val="FFFF99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tuple with the j-th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rank</a:t>
            </a:r>
          </a:p>
        </p:txBody>
      </p:sp>
      <p:sp>
        <p:nvSpPr>
          <p:cNvPr id="125971" name="Text Box 20"/>
          <p:cNvSpPr txBox="1">
            <a:spLocks noChangeArrowheads="1"/>
          </p:cNvSpPr>
          <p:nvPr/>
        </p:nvSpPr>
        <p:spPr bwMode="auto">
          <a:xfrm>
            <a:off x="4419600" y="41910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5972" name="Line 21"/>
          <p:cNvSpPr>
            <a:spLocks noChangeShapeType="1"/>
          </p:cNvSpPr>
          <p:nvPr/>
        </p:nvSpPr>
        <p:spPr bwMode="auto">
          <a:xfrm>
            <a:off x="5029200" y="28956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973" name="Line 22"/>
          <p:cNvSpPr>
            <a:spLocks noChangeShapeType="1"/>
          </p:cNvSpPr>
          <p:nvPr/>
        </p:nvSpPr>
        <p:spPr bwMode="auto">
          <a:xfrm>
            <a:off x="5029200" y="38100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974" name="Line 23"/>
          <p:cNvSpPr>
            <a:spLocks noChangeShapeType="1"/>
          </p:cNvSpPr>
          <p:nvPr/>
        </p:nvSpPr>
        <p:spPr bwMode="auto">
          <a:xfrm flipV="1">
            <a:off x="5029200" y="44196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5975" name="Text Box 24"/>
          <p:cNvSpPr txBox="1">
            <a:spLocks noChangeArrowheads="1"/>
          </p:cNvSpPr>
          <p:nvPr/>
        </p:nvSpPr>
        <p:spPr bwMode="auto">
          <a:xfrm>
            <a:off x="5105400" y="41910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5976" name="Text Box 25"/>
          <p:cNvSpPr txBox="1">
            <a:spLocks noChangeArrowheads="1"/>
          </p:cNvSpPr>
          <p:nvPr/>
        </p:nvSpPr>
        <p:spPr bwMode="auto">
          <a:xfrm>
            <a:off x="4648200" y="167640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FF"/>
                </a:solidFill>
                <a:latin typeface="Times New Roman" pitchFamily="18" charset="0"/>
              </a:rPr>
              <a:t>group by </a:t>
            </a:r>
          </a:p>
          <a:p>
            <a:pPr algn="ctr"/>
            <a:r>
              <a:rPr lang="en-US">
                <a:solidFill>
                  <a:srgbClr val="3333FF"/>
                </a:solidFill>
                <a:latin typeface="Times New Roman" pitchFamily="18" charset="0"/>
              </a:rPr>
              <a:t>tuples with the </a:t>
            </a:r>
            <a:r>
              <a:rPr lang="en-US" i="1">
                <a:solidFill>
                  <a:srgbClr val="3333FF"/>
                </a:solidFill>
                <a:latin typeface="Times New Roman" pitchFamily="18" charset="0"/>
              </a:rPr>
              <a:t>j</a:t>
            </a:r>
            <a:r>
              <a:rPr lang="en-US">
                <a:solidFill>
                  <a:srgbClr val="3333FF"/>
                </a:solidFill>
                <a:latin typeface="Times New Roman" pitchFamily="18" charset="0"/>
              </a:rPr>
              <a:t>-th rank</a:t>
            </a:r>
          </a:p>
        </p:txBody>
      </p:sp>
      <p:sp>
        <p:nvSpPr>
          <p:cNvPr id="125977" name="Rectangle 26"/>
          <p:cNvSpPr>
            <a:spLocks noChangeArrowheads="1"/>
          </p:cNvSpPr>
          <p:nvPr/>
        </p:nvSpPr>
        <p:spPr bwMode="auto">
          <a:xfrm>
            <a:off x="6019800" y="3048000"/>
            <a:ext cx="2438400" cy="1981200"/>
          </a:xfrm>
          <a:prstGeom prst="rect">
            <a:avLst/>
          </a:prstGeom>
          <a:solidFill>
            <a:srgbClr val="C0C0C0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For each j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 [1, </a:t>
            </a:r>
            <a:r>
              <a:rPr lang="en-US" i="1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k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  <a:sym typeface="Symbol" pitchFamily="18" charset="2"/>
              </a:rPr>
              <a:t>], </a:t>
            </a:r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find one tuple that has the j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-th</a:t>
            </a:r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 rank in possible worlds with the highest probability</a:t>
            </a:r>
          </a:p>
        </p:txBody>
      </p:sp>
      <p:sp>
        <p:nvSpPr>
          <p:cNvPr id="125978" name="Rectangle 28"/>
          <p:cNvSpPr>
            <a:spLocks noChangeArrowheads="1"/>
          </p:cNvSpPr>
          <p:nvPr/>
        </p:nvSpPr>
        <p:spPr bwMode="auto">
          <a:xfrm>
            <a:off x="1752600" y="5638800"/>
            <a:ext cx="1612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possible worlds</a:t>
            </a:r>
          </a:p>
        </p:txBody>
      </p:sp>
      <p:sp>
        <p:nvSpPr>
          <p:cNvPr id="125979" name="Rectangle 29"/>
          <p:cNvSpPr>
            <a:spLocks noChangeArrowheads="1"/>
          </p:cNvSpPr>
          <p:nvPr/>
        </p:nvSpPr>
        <p:spPr bwMode="auto">
          <a:xfrm>
            <a:off x="4038600" y="3352800"/>
            <a:ext cx="990600" cy="838200"/>
          </a:xfrm>
          <a:prstGeom prst="rect">
            <a:avLst/>
          </a:prstGeom>
          <a:solidFill>
            <a:srgbClr val="FFFF99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tuple with the j-th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rank</a:t>
            </a:r>
          </a:p>
        </p:txBody>
      </p:sp>
      <p:sp>
        <p:nvSpPr>
          <p:cNvPr id="125980" name="Rectangle 30"/>
          <p:cNvSpPr>
            <a:spLocks noChangeArrowheads="1"/>
          </p:cNvSpPr>
          <p:nvPr/>
        </p:nvSpPr>
        <p:spPr bwMode="auto">
          <a:xfrm>
            <a:off x="4038600" y="4876800"/>
            <a:ext cx="990600" cy="838200"/>
          </a:xfrm>
          <a:prstGeom prst="rect">
            <a:avLst/>
          </a:prstGeom>
          <a:solidFill>
            <a:srgbClr val="FFFF99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tuple with the j-th</a:t>
            </a:r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rank</a:t>
            </a:r>
          </a:p>
        </p:txBody>
      </p:sp>
      <p:sp>
        <p:nvSpPr>
          <p:cNvPr id="125981" name="Rectangle 31"/>
          <p:cNvSpPr>
            <a:spLocks noChangeArrowheads="1"/>
          </p:cNvSpPr>
          <p:nvPr/>
        </p:nvSpPr>
        <p:spPr bwMode="auto">
          <a:xfrm>
            <a:off x="6324600" y="5105400"/>
            <a:ext cx="2073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000000"/>
                </a:solidFill>
                <a:latin typeface="Times New Roman" pitchFamily="18" charset="0"/>
              </a:rPr>
              <a:t>U-kRank answers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97677B6-FC48-4D3D-A80A-B7299AEF0551}" type="slidenum">
              <a:rPr lang="en-US" altLang="en-US" sz="1200">
                <a:latin typeface="Times New Roman" pitchFamily="18" charset="0"/>
                <a:ea typeface="+mn-ea"/>
                <a:cs typeface="Times New Roman" pitchFamily="18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n-US" altLang="en-US" sz="12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69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Example of U-</a:t>
            </a:r>
            <a:r>
              <a:rPr lang="en-US" altLang="zh-CN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Ranks</a:t>
            </a:r>
          </a:p>
        </p:txBody>
      </p:sp>
      <p:sp>
        <p:nvSpPr>
          <p:cNvPr id="12698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0"/>
            <a:ext cx="8229600" cy="533400"/>
          </a:xfrm>
        </p:spPr>
        <p:txBody>
          <a:bodyPr/>
          <a:lstStyle/>
          <a:p>
            <a:pPr algn="just" eaLnBrk="1" hangingPunct="1"/>
            <a:r>
              <a:rPr lang="en-US" altLang="zh-CN" sz="3200" smtClean="0">
                <a:latin typeface="Times New Roman" pitchFamily="18" charset="0"/>
                <a:cs typeface="Times New Roman" pitchFamily="18" charset="0"/>
              </a:rPr>
              <a:t>Given the Uncertain Database and </a:t>
            </a:r>
            <a:r>
              <a:rPr lang="en-US" altLang="zh-CN" sz="32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z="3200" smtClean="0">
                <a:latin typeface="Times New Roman" pitchFamily="18" charset="0"/>
                <a:cs typeface="Times New Roman" pitchFamily="18" charset="0"/>
              </a:rPr>
              <a:t>=2</a:t>
            </a:r>
          </a:p>
        </p:txBody>
      </p:sp>
      <p:graphicFrame>
        <p:nvGraphicFramePr>
          <p:cNvPr id="17" name="表格 16"/>
          <p:cNvGraphicFramePr>
            <a:graphicFrameLocks noGrp="1"/>
          </p:cNvGraphicFramePr>
          <p:nvPr/>
        </p:nvGraphicFramePr>
        <p:xfrm>
          <a:off x="838200" y="1828800"/>
          <a:ext cx="2438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8382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 smtClean="0"/>
                        <a:t>Tuple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Score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P(t)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0.4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85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0.5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70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60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0.5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3733800" y="1828800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9906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Rules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1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2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baseline="0" dirty="0" smtClean="0"/>
                        <a:t>,</a:t>
                      </a:r>
                      <a:r>
                        <a:rPr lang="en-US" altLang="zh-CN" i="1" dirty="0" smtClean="0"/>
                        <a:t> 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3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表格 19"/>
          <p:cNvGraphicFramePr>
            <a:graphicFrameLocks noGrp="1"/>
          </p:cNvGraphicFramePr>
          <p:nvPr/>
        </p:nvGraphicFramePr>
        <p:xfrm>
          <a:off x="838200" y="4013200"/>
          <a:ext cx="5029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Possible World (W)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Pr(W)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(1-P(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0.3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(1-P(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0.3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6172200" y="1828800"/>
            <a:ext cx="2819400" cy="403860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+mn-ea"/>
                <a:cs typeface="Times New Roman" pitchFamily="18" charset="0"/>
              </a:rPr>
              <a:t>At rank </a:t>
            </a:r>
            <a:r>
              <a:rPr lang="en-US" altLang="zh-CN" sz="2400" i="1" kern="0" dirty="0" err="1">
                <a:latin typeface="Times New Roman" pitchFamily="18" charset="0"/>
                <a:ea typeface="+mn-ea"/>
                <a:cs typeface="Times New Roman" pitchFamily="18" charset="0"/>
              </a:rPr>
              <a:t>i</a:t>
            </a:r>
            <a:r>
              <a:rPr lang="en-US" altLang="zh-CN" sz="2400" i="1" kern="0" dirty="0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zh-CN" sz="2400" kern="0" dirty="0">
                <a:latin typeface="Times New Roman" pitchFamily="18" charset="0"/>
                <a:ea typeface="+mn-ea"/>
                <a:cs typeface="Times New Roman" pitchFamily="18" charset="0"/>
              </a:rPr>
              <a:t>= 1: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+mn-ea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1</a:t>
            </a:r>
            <a:r>
              <a:rPr lang="en-US" altLang="zh-CN" sz="2400" kern="0" dirty="0">
                <a:latin typeface="Times New Roman" pitchFamily="18" charset="0"/>
                <a:ea typeface="+mn-ea"/>
                <a:cs typeface="Times New Roman" pitchFamily="18" charset="0"/>
              </a:rPr>
              <a:t>] = 0.4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2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0.3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0.3</a:t>
            </a:r>
            <a:endParaRPr lang="en-US" altLang="zh-CN" sz="2400" kern="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At rank </a:t>
            </a:r>
            <a:r>
              <a:rPr lang="en-US" altLang="zh-CN" sz="2400" i="1" kern="0" dirty="0" err="1">
                <a:latin typeface="Times New Roman" pitchFamily="18" charset="0"/>
                <a:ea typeface="宋体" charset="-122"/>
                <a:cs typeface="Times New Roman" pitchFamily="18" charset="0"/>
              </a:rPr>
              <a:t>i</a:t>
            </a:r>
            <a:r>
              <a:rPr lang="en-US" altLang="zh-CN" sz="2400" i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 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= 2: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2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0.2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0.5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4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0.3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Final Result: {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1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,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 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8A55679-0CD1-46D9-9833-711B0F643FAB}" type="slidenum">
              <a:rPr lang="en-US" altLang="en-US" sz="1200">
                <a:solidFill>
                  <a:srgbClr val="000000"/>
                </a:solidFill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en-US" altLang="en-US" sz="1200">
              <a:solidFill>
                <a:srgbClr val="00000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800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Probabilistic Threshold Top-</a:t>
            </a:r>
            <a:r>
              <a:rPr lang="en-US" i="1" smtClean="0">
                <a:latin typeface="Times New Roman" pitchFamily="18" charset="0"/>
              </a:rPr>
              <a:t>k</a:t>
            </a:r>
            <a:r>
              <a:rPr lang="en-US" smtClean="0">
                <a:latin typeface="Times New Roman" pitchFamily="18" charset="0"/>
              </a:rPr>
              <a:t> (PT(</a:t>
            </a:r>
            <a:r>
              <a:rPr lang="en-US" i="1" smtClean="0">
                <a:latin typeface="Times New Roman" pitchFamily="18" charset="0"/>
              </a:rPr>
              <a:t>h</a:t>
            </a:r>
            <a:r>
              <a:rPr lang="en-US" smtClean="0">
                <a:latin typeface="Times New Roman" pitchFamily="18" charset="0"/>
              </a:rPr>
              <a:t>)) [Hua et al., SIGMOD 2008]</a:t>
            </a:r>
          </a:p>
        </p:txBody>
      </p:sp>
      <p:sp>
        <p:nvSpPr>
          <p:cNvPr id="12800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endParaRPr lang="en-US" sz="2600" smtClean="0">
              <a:latin typeface="Times New Roman" pitchFamily="18" charset="0"/>
            </a:endParaRPr>
          </a:p>
        </p:txBody>
      </p:sp>
      <p:sp>
        <p:nvSpPr>
          <p:cNvPr id="128005" name="AutoShape 4"/>
          <p:cNvSpPr>
            <a:spLocks noChangeArrowheads="1"/>
          </p:cNvSpPr>
          <p:nvPr/>
        </p:nvSpPr>
        <p:spPr bwMode="auto">
          <a:xfrm>
            <a:off x="762000" y="3657600"/>
            <a:ext cx="1143000" cy="838200"/>
          </a:xfrm>
          <a:prstGeom prst="flowChartMagneticDisk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8006" name="Text Box 5"/>
          <p:cNvSpPr txBox="1">
            <a:spLocks noChangeArrowheads="1"/>
          </p:cNvSpPr>
          <p:nvPr/>
        </p:nvSpPr>
        <p:spPr bwMode="auto">
          <a:xfrm>
            <a:off x="685800" y="4648200"/>
            <a:ext cx="132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probabilistic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database</a:t>
            </a:r>
          </a:p>
        </p:txBody>
      </p:sp>
      <p:pic>
        <p:nvPicPr>
          <p:cNvPr id="128007" name="Picture 6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438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08" name="Picture 7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4800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8009" name="Picture 8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2766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10" name="Text Box 9"/>
          <p:cNvSpPr txBox="1">
            <a:spLocks noChangeArrowheads="1"/>
          </p:cNvSpPr>
          <p:nvPr/>
        </p:nvSpPr>
        <p:spPr bwMode="auto">
          <a:xfrm>
            <a:off x="2590800" y="4264025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8011" name="Line 10"/>
          <p:cNvSpPr>
            <a:spLocks noChangeShapeType="1"/>
          </p:cNvSpPr>
          <p:nvPr/>
        </p:nvSpPr>
        <p:spPr bwMode="auto">
          <a:xfrm flipV="1">
            <a:off x="2057400" y="32004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012" name="Line 11"/>
          <p:cNvSpPr>
            <a:spLocks noChangeShapeType="1"/>
          </p:cNvSpPr>
          <p:nvPr/>
        </p:nvSpPr>
        <p:spPr bwMode="auto">
          <a:xfrm flipV="1">
            <a:off x="2057400" y="3886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013" name="Line 12"/>
          <p:cNvSpPr>
            <a:spLocks noChangeShapeType="1"/>
          </p:cNvSpPr>
          <p:nvPr/>
        </p:nvSpPr>
        <p:spPr bwMode="auto">
          <a:xfrm>
            <a:off x="2057400" y="4495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8014" name="Line 13"/>
          <p:cNvSpPr>
            <a:spLocks noChangeShapeType="1"/>
          </p:cNvSpPr>
          <p:nvPr/>
        </p:nvSpPr>
        <p:spPr bwMode="auto">
          <a:xfrm>
            <a:off x="3276600" y="2895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8015" name="Line 14"/>
          <p:cNvSpPr>
            <a:spLocks noChangeShapeType="1"/>
          </p:cNvSpPr>
          <p:nvPr/>
        </p:nvSpPr>
        <p:spPr bwMode="auto">
          <a:xfrm>
            <a:off x="3276600" y="3733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8016" name="Line 15"/>
          <p:cNvSpPr>
            <a:spLocks noChangeShapeType="1"/>
          </p:cNvSpPr>
          <p:nvPr/>
        </p:nvSpPr>
        <p:spPr bwMode="auto">
          <a:xfrm>
            <a:off x="3276600" y="5257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8017" name="Text Box 16"/>
          <p:cNvSpPr txBox="1">
            <a:spLocks noChangeArrowheads="1"/>
          </p:cNvSpPr>
          <p:nvPr/>
        </p:nvSpPr>
        <p:spPr bwMode="auto">
          <a:xfrm>
            <a:off x="3505200" y="4264025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8018" name="Rectangle 17"/>
          <p:cNvSpPr>
            <a:spLocks noChangeArrowheads="1"/>
          </p:cNvSpPr>
          <p:nvPr/>
        </p:nvSpPr>
        <p:spPr bwMode="auto">
          <a:xfrm>
            <a:off x="4191000" y="2438400"/>
            <a:ext cx="990600" cy="838200"/>
          </a:xfrm>
          <a:prstGeom prst="rect">
            <a:avLst/>
          </a:prstGeom>
          <a:solidFill>
            <a:srgbClr val="FFFF99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top-h answer set</a:t>
            </a:r>
          </a:p>
        </p:txBody>
      </p:sp>
      <p:sp>
        <p:nvSpPr>
          <p:cNvPr id="128019" name="Text Box 20"/>
          <p:cNvSpPr txBox="1">
            <a:spLocks noChangeArrowheads="1"/>
          </p:cNvSpPr>
          <p:nvPr/>
        </p:nvSpPr>
        <p:spPr bwMode="auto">
          <a:xfrm>
            <a:off x="4572000" y="4264025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8020" name="Line 21"/>
          <p:cNvSpPr>
            <a:spLocks noChangeShapeType="1"/>
          </p:cNvSpPr>
          <p:nvPr/>
        </p:nvSpPr>
        <p:spPr bwMode="auto">
          <a:xfrm>
            <a:off x="5181600" y="2819400"/>
            <a:ext cx="990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8021" name="Line 22"/>
          <p:cNvSpPr>
            <a:spLocks noChangeShapeType="1"/>
          </p:cNvSpPr>
          <p:nvPr/>
        </p:nvSpPr>
        <p:spPr bwMode="auto">
          <a:xfrm>
            <a:off x="5181600" y="38100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8022" name="Line 23"/>
          <p:cNvSpPr>
            <a:spLocks noChangeShapeType="1"/>
          </p:cNvSpPr>
          <p:nvPr/>
        </p:nvSpPr>
        <p:spPr bwMode="auto">
          <a:xfrm flipV="1">
            <a:off x="5181600" y="44196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8023" name="Text Box 24"/>
          <p:cNvSpPr txBox="1">
            <a:spLocks noChangeArrowheads="1"/>
          </p:cNvSpPr>
          <p:nvPr/>
        </p:nvSpPr>
        <p:spPr bwMode="auto">
          <a:xfrm>
            <a:off x="5257800" y="4264025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8024" name="Rectangle 25"/>
          <p:cNvSpPr>
            <a:spLocks noChangeArrowheads="1"/>
          </p:cNvSpPr>
          <p:nvPr/>
        </p:nvSpPr>
        <p:spPr bwMode="auto">
          <a:xfrm>
            <a:off x="6172200" y="3200400"/>
            <a:ext cx="2286000" cy="1828800"/>
          </a:xfrm>
          <a:prstGeom prst="rect">
            <a:avLst/>
          </a:prstGeom>
          <a:solidFill>
            <a:srgbClr val="C0C0C0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Find k tuples that are in top-h answer sets of possible worlds with the highest probabilities</a:t>
            </a:r>
          </a:p>
        </p:txBody>
      </p:sp>
      <p:sp>
        <p:nvSpPr>
          <p:cNvPr id="128025" name="Rectangle 26"/>
          <p:cNvSpPr>
            <a:spLocks noChangeArrowheads="1"/>
          </p:cNvSpPr>
          <p:nvPr/>
        </p:nvSpPr>
        <p:spPr bwMode="auto">
          <a:xfrm>
            <a:off x="1905000" y="5562600"/>
            <a:ext cx="1612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possible worlds</a:t>
            </a:r>
          </a:p>
        </p:txBody>
      </p:sp>
      <p:sp>
        <p:nvSpPr>
          <p:cNvPr id="128026" name="Rectangle 27"/>
          <p:cNvSpPr>
            <a:spLocks noChangeArrowheads="1"/>
          </p:cNvSpPr>
          <p:nvPr/>
        </p:nvSpPr>
        <p:spPr bwMode="auto">
          <a:xfrm>
            <a:off x="4191000" y="3352800"/>
            <a:ext cx="990600" cy="838200"/>
          </a:xfrm>
          <a:prstGeom prst="rect">
            <a:avLst/>
          </a:prstGeom>
          <a:solidFill>
            <a:srgbClr val="FFFF99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top-h answer set</a:t>
            </a:r>
          </a:p>
        </p:txBody>
      </p:sp>
      <p:sp>
        <p:nvSpPr>
          <p:cNvPr id="128027" name="Rectangle 28"/>
          <p:cNvSpPr>
            <a:spLocks noChangeArrowheads="1"/>
          </p:cNvSpPr>
          <p:nvPr/>
        </p:nvSpPr>
        <p:spPr bwMode="auto">
          <a:xfrm>
            <a:off x="4191000" y="4876800"/>
            <a:ext cx="990600" cy="838200"/>
          </a:xfrm>
          <a:prstGeom prst="rect">
            <a:avLst/>
          </a:prstGeom>
          <a:solidFill>
            <a:srgbClr val="FFFF99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top-h answer set</a:t>
            </a:r>
          </a:p>
        </p:txBody>
      </p:sp>
      <p:sp>
        <p:nvSpPr>
          <p:cNvPr id="128028" name="Text Box 29"/>
          <p:cNvSpPr txBox="1">
            <a:spLocks noChangeArrowheads="1"/>
          </p:cNvSpPr>
          <p:nvPr/>
        </p:nvSpPr>
        <p:spPr bwMode="auto">
          <a:xfrm>
            <a:off x="4572000" y="16764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FF"/>
                </a:solidFill>
                <a:latin typeface="Times New Roman" pitchFamily="18" charset="0"/>
              </a:rPr>
              <a:t>group by </a:t>
            </a:r>
          </a:p>
          <a:p>
            <a:pPr algn="ctr"/>
            <a:r>
              <a:rPr lang="en-US">
                <a:solidFill>
                  <a:srgbClr val="3333FF"/>
                </a:solidFill>
                <a:latin typeface="Times New Roman" pitchFamily="18" charset="0"/>
              </a:rPr>
              <a:t>tuples in top-</a:t>
            </a:r>
            <a:r>
              <a:rPr lang="en-US" i="1">
                <a:solidFill>
                  <a:srgbClr val="3333FF"/>
                </a:solidFill>
                <a:latin typeface="Times New Roman" pitchFamily="18" charset="0"/>
              </a:rPr>
              <a:t>h</a:t>
            </a:r>
            <a:r>
              <a:rPr lang="en-US">
                <a:solidFill>
                  <a:srgbClr val="3333FF"/>
                </a:solidFill>
                <a:latin typeface="Times New Roman" pitchFamily="18" charset="0"/>
              </a:rPr>
              <a:t> answer sets</a:t>
            </a:r>
          </a:p>
        </p:txBody>
      </p:sp>
      <p:sp>
        <p:nvSpPr>
          <p:cNvPr id="128029" name="Rectangle 30"/>
          <p:cNvSpPr>
            <a:spLocks noChangeArrowheads="1"/>
          </p:cNvSpPr>
          <p:nvPr/>
        </p:nvSpPr>
        <p:spPr bwMode="auto">
          <a:xfrm>
            <a:off x="6400800" y="5181600"/>
            <a:ext cx="1714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000000"/>
                </a:solidFill>
                <a:latin typeface="Times New Roman" pitchFamily="18" charset="0"/>
              </a:rPr>
              <a:t>PT(h) answers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8F5D643-52BC-4603-A492-C6B207CB3F1C}" type="slidenum">
              <a:rPr lang="en-US" altLang="en-US" sz="1200">
                <a:latin typeface="Times New Roman" pitchFamily="18" charset="0"/>
                <a:ea typeface="+mn-ea"/>
                <a:cs typeface="Times New Roman" pitchFamily="18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en-US" altLang="en-US" sz="12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Example of PT-</a:t>
            </a:r>
            <a:r>
              <a:rPr lang="en-US" altLang="zh-CN" i="1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altLang="zh-CN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0"/>
            <a:ext cx="8534400" cy="533400"/>
          </a:xfrm>
        </p:spPr>
        <p:txBody>
          <a:bodyPr/>
          <a:lstStyle/>
          <a:p>
            <a:pPr algn="just" eaLnBrk="1" hangingPunct="1"/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Given the Uncertain Database, </a:t>
            </a:r>
            <a:r>
              <a:rPr lang="en-US" altLang="zh-CN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=2, </a:t>
            </a:r>
            <a:r>
              <a:rPr lang="en-US" altLang="zh-CN" i="1" smtClean="0">
                <a:latin typeface="Times New Roman" pitchFamily="18" charset="0"/>
                <a:cs typeface="Times New Roman" pitchFamily="18" charset="0"/>
              </a:rPr>
              <a:t>Threshold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=0.5</a:t>
            </a:r>
          </a:p>
        </p:txBody>
      </p:sp>
      <p:graphicFrame>
        <p:nvGraphicFramePr>
          <p:cNvPr id="17" name="表格 16"/>
          <p:cNvGraphicFramePr>
            <a:graphicFrameLocks noGrp="1"/>
          </p:cNvGraphicFramePr>
          <p:nvPr/>
        </p:nvGraphicFramePr>
        <p:xfrm>
          <a:off x="838200" y="1828800"/>
          <a:ext cx="2438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8382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 smtClean="0"/>
                        <a:t>Tuple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Score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P(t)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0.4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85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0.5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70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60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0.5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3733800" y="1828800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9906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Rules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1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2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baseline="0" dirty="0" smtClean="0"/>
                        <a:t>,</a:t>
                      </a:r>
                      <a:r>
                        <a:rPr lang="en-US" altLang="zh-CN" i="1" dirty="0" smtClean="0"/>
                        <a:t> 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3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表格 19"/>
          <p:cNvGraphicFramePr>
            <a:graphicFrameLocks noGrp="1"/>
          </p:cNvGraphicFramePr>
          <p:nvPr/>
        </p:nvGraphicFramePr>
        <p:xfrm>
          <a:off x="838200" y="4013200"/>
          <a:ext cx="5029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Possible World (W)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Pr(W)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(1-P(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0.3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(1-P(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0.3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6172200" y="1828800"/>
            <a:ext cx="2819400" cy="403860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1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0.4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2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0.5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0.8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4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0.3</a:t>
            </a:r>
            <a:endParaRPr lang="en-US" altLang="zh-CN" sz="2400" kern="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endParaRPr lang="en-US" altLang="zh-CN" sz="2400" kern="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+mn-ea"/>
                <a:cs typeface="Times New Roman" pitchFamily="18" charset="0"/>
              </a:rPr>
              <a:t>Threshold=0.5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2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0.5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0.8</a:t>
            </a:r>
            <a:endParaRPr lang="en-US" altLang="zh-CN" sz="2400" kern="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Final Result: {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,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 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063C4FA-5208-4D4C-8106-3FD733667950}" type="slidenum">
              <a:rPr lang="en-US" altLang="en-US" sz="1200">
                <a:solidFill>
                  <a:srgbClr val="000000"/>
                </a:solidFill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en-US" altLang="en-US" sz="1200">
              <a:solidFill>
                <a:srgbClr val="00000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Expected Ranks (Exp-Rank) [Cormode et al., ICDE 2009]</a:t>
            </a:r>
          </a:p>
        </p:txBody>
      </p:sp>
      <p:sp>
        <p:nvSpPr>
          <p:cNvPr id="13005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endParaRPr lang="en-US" sz="2600" smtClean="0">
              <a:latin typeface="Times New Roman" pitchFamily="18" charset="0"/>
            </a:endParaRPr>
          </a:p>
        </p:txBody>
      </p:sp>
      <p:sp>
        <p:nvSpPr>
          <p:cNvPr id="130053" name="AutoShape 4"/>
          <p:cNvSpPr>
            <a:spLocks noChangeArrowheads="1"/>
          </p:cNvSpPr>
          <p:nvPr/>
        </p:nvSpPr>
        <p:spPr bwMode="auto">
          <a:xfrm>
            <a:off x="762000" y="3657600"/>
            <a:ext cx="1143000" cy="838200"/>
          </a:xfrm>
          <a:prstGeom prst="flowChartMagneticDisk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0054" name="Text Box 5"/>
          <p:cNvSpPr txBox="1">
            <a:spLocks noChangeArrowheads="1"/>
          </p:cNvSpPr>
          <p:nvPr/>
        </p:nvSpPr>
        <p:spPr bwMode="auto">
          <a:xfrm>
            <a:off x="685800" y="4648200"/>
            <a:ext cx="132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probabilistic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database</a:t>
            </a:r>
          </a:p>
        </p:txBody>
      </p:sp>
      <p:pic>
        <p:nvPicPr>
          <p:cNvPr id="130055" name="Picture 6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209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6" name="Picture 7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953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7" name="Picture 8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048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058" name="Text Box 9"/>
          <p:cNvSpPr txBox="1">
            <a:spLocks noChangeArrowheads="1"/>
          </p:cNvSpPr>
          <p:nvPr/>
        </p:nvSpPr>
        <p:spPr bwMode="auto">
          <a:xfrm>
            <a:off x="3429000" y="4035425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30059" name="Line 13"/>
          <p:cNvSpPr>
            <a:spLocks noChangeShapeType="1"/>
          </p:cNvSpPr>
          <p:nvPr/>
        </p:nvSpPr>
        <p:spPr bwMode="auto">
          <a:xfrm flipV="1">
            <a:off x="3962400" y="2362200"/>
            <a:ext cx="990600" cy="2286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60" name="Line 14"/>
          <p:cNvSpPr>
            <a:spLocks noChangeShapeType="1"/>
          </p:cNvSpPr>
          <p:nvPr/>
        </p:nvSpPr>
        <p:spPr bwMode="auto">
          <a:xfrm flipV="1">
            <a:off x="3886200" y="2438400"/>
            <a:ext cx="1066800" cy="9144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61" name="Line 15"/>
          <p:cNvSpPr>
            <a:spLocks noChangeShapeType="1"/>
          </p:cNvSpPr>
          <p:nvPr/>
        </p:nvSpPr>
        <p:spPr bwMode="auto">
          <a:xfrm flipV="1">
            <a:off x="3810000" y="2514600"/>
            <a:ext cx="1143000" cy="25908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62" name="Text Box 16"/>
          <p:cNvSpPr txBox="1">
            <a:spLocks noChangeArrowheads="1"/>
          </p:cNvSpPr>
          <p:nvPr/>
        </p:nvSpPr>
        <p:spPr bwMode="auto">
          <a:xfrm>
            <a:off x="4343400" y="4035425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30063" name="Rectangle 17"/>
          <p:cNvSpPr>
            <a:spLocks noChangeArrowheads="1"/>
          </p:cNvSpPr>
          <p:nvPr/>
        </p:nvSpPr>
        <p:spPr bwMode="auto">
          <a:xfrm>
            <a:off x="2971800" y="6096000"/>
            <a:ext cx="1612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possible worlds</a:t>
            </a:r>
          </a:p>
        </p:txBody>
      </p:sp>
      <p:sp>
        <p:nvSpPr>
          <p:cNvPr id="130064" name="AutoShape 20"/>
          <p:cNvSpPr>
            <a:spLocks noChangeArrowheads="1"/>
          </p:cNvSpPr>
          <p:nvPr/>
        </p:nvSpPr>
        <p:spPr bwMode="auto">
          <a:xfrm>
            <a:off x="2057400" y="2209800"/>
            <a:ext cx="304800" cy="3657600"/>
          </a:xfrm>
          <a:prstGeom prst="wedgeRectCallout">
            <a:avLst>
              <a:gd name="adj1" fmla="val -93750"/>
              <a:gd name="adj2" fmla="val -2171"/>
            </a:avLst>
          </a:prstGeom>
          <a:solidFill>
            <a:srgbClr val="CCFFFF">
              <a:alpha val="30196"/>
            </a:srgbClr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30065" name="Oval 21"/>
          <p:cNvSpPr>
            <a:spLocks noChangeArrowheads="1"/>
          </p:cNvSpPr>
          <p:nvPr/>
        </p:nvSpPr>
        <p:spPr bwMode="auto">
          <a:xfrm>
            <a:off x="2133600" y="2286000"/>
            <a:ext cx="1524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0066" name="Oval 22"/>
          <p:cNvSpPr>
            <a:spLocks noChangeArrowheads="1"/>
          </p:cNvSpPr>
          <p:nvPr/>
        </p:nvSpPr>
        <p:spPr bwMode="auto">
          <a:xfrm>
            <a:off x="2133600" y="2667000"/>
            <a:ext cx="152400" cy="1524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0067" name="Oval 32"/>
          <p:cNvSpPr>
            <a:spLocks noChangeArrowheads="1"/>
          </p:cNvSpPr>
          <p:nvPr/>
        </p:nvSpPr>
        <p:spPr bwMode="auto">
          <a:xfrm>
            <a:off x="2133600" y="5638800"/>
            <a:ext cx="152400" cy="152400"/>
          </a:xfrm>
          <a:prstGeom prst="ellipse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0068" name="Rectangle 33"/>
          <p:cNvSpPr>
            <a:spLocks noChangeArrowheads="1"/>
          </p:cNvSpPr>
          <p:nvPr/>
        </p:nvSpPr>
        <p:spPr bwMode="auto">
          <a:xfrm>
            <a:off x="1600200" y="6096000"/>
            <a:ext cx="1263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alternatives</a:t>
            </a:r>
          </a:p>
        </p:txBody>
      </p:sp>
      <p:sp>
        <p:nvSpPr>
          <p:cNvPr id="130069" name="Text Box 34"/>
          <p:cNvSpPr txBox="1">
            <a:spLocks noChangeArrowheads="1"/>
          </p:cNvSpPr>
          <p:nvPr/>
        </p:nvSpPr>
        <p:spPr bwMode="auto">
          <a:xfrm>
            <a:off x="2057400" y="35052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9999"/>
                </a:solidFill>
              </a:rPr>
              <a:t>… …</a:t>
            </a:r>
          </a:p>
        </p:txBody>
      </p:sp>
      <p:sp>
        <p:nvSpPr>
          <p:cNvPr id="130070" name="Text Box 35"/>
          <p:cNvSpPr txBox="1">
            <a:spLocks noChangeArrowheads="1"/>
          </p:cNvSpPr>
          <p:nvPr/>
        </p:nvSpPr>
        <p:spPr bwMode="auto">
          <a:xfrm>
            <a:off x="2057400" y="41910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9999"/>
                </a:solidFill>
              </a:rPr>
              <a:t>… …</a:t>
            </a:r>
          </a:p>
        </p:txBody>
      </p:sp>
      <p:sp>
        <p:nvSpPr>
          <p:cNvPr id="130071" name="Text Box 37"/>
          <p:cNvSpPr txBox="1">
            <a:spLocks noChangeArrowheads="1"/>
          </p:cNvSpPr>
          <p:nvPr/>
        </p:nvSpPr>
        <p:spPr bwMode="auto">
          <a:xfrm>
            <a:off x="2057400" y="48768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9999"/>
                </a:solidFill>
              </a:rPr>
              <a:t>… …</a:t>
            </a:r>
          </a:p>
        </p:txBody>
      </p:sp>
      <p:sp>
        <p:nvSpPr>
          <p:cNvPr id="130072" name="Line 38"/>
          <p:cNvSpPr>
            <a:spLocks noChangeShapeType="1"/>
          </p:cNvSpPr>
          <p:nvPr/>
        </p:nvSpPr>
        <p:spPr bwMode="auto">
          <a:xfrm>
            <a:off x="2286000" y="2362200"/>
            <a:ext cx="914400" cy="2286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73" name="Line 39"/>
          <p:cNvSpPr>
            <a:spLocks noChangeShapeType="1"/>
          </p:cNvSpPr>
          <p:nvPr/>
        </p:nvSpPr>
        <p:spPr bwMode="auto">
          <a:xfrm>
            <a:off x="2252663" y="2397125"/>
            <a:ext cx="1023937" cy="955675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74" name="Line 40"/>
          <p:cNvSpPr>
            <a:spLocks noChangeShapeType="1"/>
          </p:cNvSpPr>
          <p:nvPr/>
        </p:nvSpPr>
        <p:spPr bwMode="auto">
          <a:xfrm>
            <a:off x="2252663" y="2397125"/>
            <a:ext cx="1100137" cy="2708275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75" name="AutoShape 41"/>
          <p:cNvSpPr>
            <a:spLocks noChangeArrowheads="1"/>
          </p:cNvSpPr>
          <p:nvPr/>
        </p:nvSpPr>
        <p:spPr bwMode="auto">
          <a:xfrm>
            <a:off x="4876800" y="2209800"/>
            <a:ext cx="304800" cy="3657600"/>
          </a:xfrm>
          <a:prstGeom prst="wedgeRectCallout">
            <a:avLst>
              <a:gd name="adj1" fmla="val 52083"/>
              <a:gd name="adj2" fmla="val 35546"/>
            </a:avLst>
          </a:prstGeom>
          <a:solidFill>
            <a:srgbClr val="CCFFFF">
              <a:alpha val="30196"/>
            </a:srgbClr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30076" name="Oval 42"/>
          <p:cNvSpPr>
            <a:spLocks noChangeArrowheads="1"/>
          </p:cNvSpPr>
          <p:nvPr/>
        </p:nvSpPr>
        <p:spPr bwMode="auto">
          <a:xfrm>
            <a:off x="4953000" y="2286000"/>
            <a:ext cx="1524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0077" name="Oval 43"/>
          <p:cNvSpPr>
            <a:spLocks noChangeArrowheads="1"/>
          </p:cNvSpPr>
          <p:nvPr/>
        </p:nvSpPr>
        <p:spPr bwMode="auto">
          <a:xfrm>
            <a:off x="4953000" y="2667000"/>
            <a:ext cx="152400" cy="1524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0078" name="Oval 45"/>
          <p:cNvSpPr>
            <a:spLocks noChangeArrowheads="1"/>
          </p:cNvSpPr>
          <p:nvPr/>
        </p:nvSpPr>
        <p:spPr bwMode="auto">
          <a:xfrm>
            <a:off x="4953000" y="5638800"/>
            <a:ext cx="152400" cy="152400"/>
          </a:xfrm>
          <a:prstGeom prst="ellipse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0079" name="Text Box 49"/>
          <p:cNvSpPr txBox="1">
            <a:spLocks noChangeArrowheads="1"/>
          </p:cNvSpPr>
          <p:nvPr/>
        </p:nvSpPr>
        <p:spPr bwMode="auto">
          <a:xfrm>
            <a:off x="2057400" y="28194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9999"/>
                </a:solidFill>
              </a:rPr>
              <a:t>… …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4876800" y="2819400"/>
            <a:ext cx="458788" cy="2670175"/>
            <a:chOff x="3552" y="1824"/>
            <a:chExt cx="289" cy="1682"/>
          </a:xfrm>
        </p:grpSpPr>
        <p:sp>
          <p:nvSpPr>
            <p:cNvPr id="130099" name="Text Box 50"/>
            <p:cNvSpPr txBox="1">
              <a:spLocks noChangeArrowheads="1"/>
            </p:cNvSpPr>
            <p:nvPr/>
          </p:nvSpPr>
          <p:spPr bwMode="auto">
            <a:xfrm>
              <a:off x="3552" y="2256"/>
              <a:ext cx="289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… …</a:t>
              </a:r>
            </a:p>
          </p:txBody>
        </p:sp>
        <p:sp>
          <p:nvSpPr>
            <p:cNvPr id="130100" name="Text Box 51"/>
            <p:cNvSpPr txBox="1">
              <a:spLocks noChangeArrowheads="1"/>
            </p:cNvSpPr>
            <p:nvPr/>
          </p:nvSpPr>
          <p:spPr bwMode="auto">
            <a:xfrm>
              <a:off x="3552" y="2688"/>
              <a:ext cx="289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… …</a:t>
              </a:r>
            </a:p>
          </p:txBody>
        </p:sp>
        <p:sp>
          <p:nvSpPr>
            <p:cNvPr id="130101" name="Text Box 52"/>
            <p:cNvSpPr txBox="1">
              <a:spLocks noChangeArrowheads="1"/>
            </p:cNvSpPr>
            <p:nvPr/>
          </p:nvSpPr>
          <p:spPr bwMode="auto">
            <a:xfrm>
              <a:off x="3552" y="3120"/>
              <a:ext cx="289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… …</a:t>
              </a:r>
            </a:p>
          </p:txBody>
        </p:sp>
        <p:sp>
          <p:nvSpPr>
            <p:cNvPr id="130102" name="Text Box 53"/>
            <p:cNvSpPr txBox="1">
              <a:spLocks noChangeArrowheads="1"/>
            </p:cNvSpPr>
            <p:nvPr/>
          </p:nvSpPr>
          <p:spPr bwMode="auto">
            <a:xfrm>
              <a:off x="3552" y="1824"/>
              <a:ext cx="289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… …</a:t>
              </a:r>
            </a:p>
          </p:txBody>
        </p:sp>
      </p:grpSp>
      <p:sp>
        <p:nvSpPr>
          <p:cNvPr id="130081" name="Text Box 55"/>
          <p:cNvSpPr txBox="1">
            <a:spLocks noChangeArrowheads="1"/>
          </p:cNvSpPr>
          <p:nvPr/>
        </p:nvSpPr>
        <p:spPr bwMode="auto">
          <a:xfrm>
            <a:off x="1676400" y="2109788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009999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9999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30082" name="Text Box 56"/>
          <p:cNvSpPr txBox="1">
            <a:spLocks noChangeArrowheads="1"/>
          </p:cNvSpPr>
          <p:nvPr/>
        </p:nvSpPr>
        <p:spPr bwMode="auto">
          <a:xfrm>
            <a:off x="1676400" y="2438400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FF00FF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FF00FF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30083" name="Line 57"/>
          <p:cNvSpPr>
            <a:spLocks noChangeShapeType="1"/>
          </p:cNvSpPr>
          <p:nvPr/>
        </p:nvSpPr>
        <p:spPr bwMode="auto">
          <a:xfrm>
            <a:off x="2286000" y="2743200"/>
            <a:ext cx="914400" cy="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84" name="Line 58"/>
          <p:cNvSpPr>
            <a:spLocks noChangeShapeType="1"/>
          </p:cNvSpPr>
          <p:nvPr/>
        </p:nvSpPr>
        <p:spPr bwMode="auto">
          <a:xfrm>
            <a:off x="2286000" y="2743200"/>
            <a:ext cx="914400" cy="60960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85" name="Line 59"/>
          <p:cNvSpPr>
            <a:spLocks noChangeShapeType="1"/>
          </p:cNvSpPr>
          <p:nvPr/>
        </p:nvSpPr>
        <p:spPr bwMode="auto">
          <a:xfrm>
            <a:off x="2286000" y="2819400"/>
            <a:ext cx="1066800" cy="236220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86" name="Line 60"/>
          <p:cNvSpPr>
            <a:spLocks noChangeShapeType="1"/>
          </p:cNvSpPr>
          <p:nvPr/>
        </p:nvSpPr>
        <p:spPr bwMode="auto">
          <a:xfrm>
            <a:off x="3962400" y="2667000"/>
            <a:ext cx="990600" cy="7620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87" name="Line 61"/>
          <p:cNvSpPr>
            <a:spLocks noChangeShapeType="1"/>
          </p:cNvSpPr>
          <p:nvPr/>
        </p:nvSpPr>
        <p:spPr bwMode="auto">
          <a:xfrm flipV="1">
            <a:off x="3886200" y="2819400"/>
            <a:ext cx="1066800" cy="60960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88" name="Line 62"/>
          <p:cNvSpPr>
            <a:spLocks noChangeShapeType="1"/>
          </p:cNvSpPr>
          <p:nvPr/>
        </p:nvSpPr>
        <p:spPr bwMode="auto">
          <a:xfrm flipV="1">
            <a:off x="3879850" y="2828925"/>
            <a:ext cx="1116013" cy="2322513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89" name="Text Box 63"/>
          <p:cNvSpPr txBox="1">
            <a:spLocks noChangeArrowheads="1"/>
          </p:cNvSpPr>
          <p:nvPr/>
        </p:nvSpPr>
        <p:spPr bwMode="auto">
          <a:xfrm>
            <a:off x="5562600" y="1606550"/>
            <a:ext cx="228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expected </a:t>
            </a:r>
            <a:r>
              <a:rPr lang="en-US" sz="2000" b="1" i="1">
                <a:solidFill>
                  <a:srgbClr val="3333FF"/>
                </a:solidFill>
                <a:latin typeface="Times New Roman" pitchFamily="18" charset="0"/>
                <a:sym typeface="Symbol" pitchFamily="18" charset="2"/>
              </a:rPr>
              <a:t>rank</a:t>
            </a:r>
            <a:r>
              <a:rPr lang="en-US" sz="2000" b="1" i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 of t</a:t>
            </a:r>
            <a:r>
              <a:rPr lang="en-US" sz="2000" b="1" baseline="-25000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1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:</a:t>
            </a:r>
          </a:p>
          <a:p>
            <a:r>
              <a:rPr lang="en-US" sz="2000" b="1" i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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</a:t>
            </a:r>
            <a:r>
              <a:rPr lang="en-US" sz="2000" b="1" i="1" baseline="-25000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pw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000" b="1" i="1">
                <a:solidFill>
                  <a:srgbClr val="3333FF"/>
                </a:solidFill>
                <a:latin typeface="Times New Roman" pitchFamily="18" charset="0"/>
              </a:rPr>
              <a:t>r</a:t>
            </a:r>
            <a:r>
              <a:rPr lang="en-US" sz="2000" b="1" i="1" baseline="-25000">
                <a:solidFill>
                  <a:srgbClr val="3333FF"/>
                </a:solidFill>
                <a:latin typeface="Times New Roman" pitchFamily="18" charset="0"/>
              </a:rPr>
              <a:t>pw</a:t>
            </a:r>
            <a:r>
              <a:rPr lang="en-US" sz="2000" b="1">
                <a:solidFill>
                  <a:srgbClr val="3333FF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3333FF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3333FF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3333FF"/>
                </a:solidFill>
                <a:latin typeface="Times New Roman" pitchFamily="18" charset="0"/>
              </a:rPr>
              <a:t>)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Pr(</a:t>
            </a:r>
            <a:r>
              <a:rPr lang="en-US" sz="2000" b="1" i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pw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)</a:t>
            </a:r>
            <a:endParaRPr lang="en-US" sz="2000" b="1" baseline="-25000">
              <a:solidFill>
                <a:srgbClr val="009999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30090" name="AutoShape 64"/>
          <p:cNvSpPr>
            <a:spLocks/>
          </p:cNvSpPr>
          <p:nvPr/>
        </p:nvSpPr>
        <p:spPr bwMode="auto">
          <a:xfrm>
            <a:off x="5791200" y="2286000"/>
            <a:ext cx="304800" cy="3581400"/>
          </a:xfrm>
          <a:prstGeom prst="rightBrace">
            <a:avLst>
              <a:gd name="adj1" fmla="val 97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0091" name="Line 65"/>
          <p:cNvSpPr>
            <a:spLocks noChangeShapeType="1"/>
          </p:cNvSpPr>
          <p:nvPr/>
        </p:nvSpPr>
        <p:spPr bwMode="auto">
          <a:xfrm flipV="1">
            <a:off x="5105400" y="2109788"/>
            <a:ext cx="45720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092" name="Rectangle 66"/>
          <p:cNvSpPr>
            <a:spLocks noChangeArrowheads="1"/>
          </p:cNvSpPr>
          <p:nvPr/>
        </p:nvSpPr>
        <p:spPr bwMode="auto">
          <a:xfrm>
            <a:off x="6172200" y="3581400"/>
            <a:ext cx="2286000" cy="990600"/>
          </a:xfrm>
          <a:prstGeom prst="rect">
            <a:avLst/>
          </a:prstGeom>
          <a:solidFill>
            <a:srgbClr val="C0C0C0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Find k tuples with the highest </a:t>
            </a:r>
            <a:r>
              <a:rPr lang="en-US" i="1">
                <a:solidFill>
                  <a:srgbClr val="3333FF"/>
                </a:solidFill>
                <a:latin typeface="Times New Roman" pitchFamily="18" charset="0"/>
              </a:rPr>
              <a:t>expected ranks</a:t>
            </a:r>
          </a:p>
        </p:txBody>
      </p:sp>
      <p:sp>
        <p:nvSpPr>
          <p:cNvPr id="130093" name="Line 67"/>
          <p:cNvSpPr>
            <a:spLocks noChangeShapeType="1"/>
          </p:cNvSpPr>
          <p:nvPr/>
        </p:nvSpPr>
        <p:spPr bwMode="auto">
          <a:xfrm flipV="1">
            <a:off x="2241550" y="2819400"/>
            <a:ext cx="958850" cy="2833688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94" name="Line 68"/>
          <p:cNvSpPr>
            <a:spLocks noChangeShapeType="1"/>
          </p:cNvSpPr>
          <p:nvPr/>
        </p:nvSpPr>
        <p:spPr bwMode="auto">
          <a:xfrm flipV="1">
            <a:off x="2286000" y="3768725"/>
            <a:ext cx="1036638" cy="1870075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95" name="Line 69"/>
          <p:cNvSpPr>
            <a:spLocks noChangeShapeType="1"/>
          </p:cNvSpPr>
          <p:nvPr/>
        </p:nvSpPr>
        <p:spPr bwMode="auto">
          <a:xfrm flipV="1">
            <a:off x="2297113" y="5562600"/>
            <a:ext cx="925512" cy="15875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96" name="Line 70"/>
          <p:cNvSpPr>
            <a:spLocks noChangeShapeType="1"/>
          </p:cNvSpPr>
          <p:nvPr/>
        </p:nvSpPr>
        <p:spPr bwMode="auto">
          <a:xfrm>
            <a:off x="3886200" y="5562600"/>
            <a:ext cx="1060450" cy="19685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97" name="Line 71"/>
          <p:cNvSpPr>
            <a:spLocks noChangeShapeType="1"/>
          </p:cNvSpPr>
          <p:nvPr/>
        </p:nvSpPr>
        <p:spPr bwMode="auto">
          <a:xfrm>
            <a:off x="3886200" y="3733800"/>
            <a:ext cx="1066800" cy="198120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0098" name="Line 72"/>
          <p:cNvSpPr>
            <a:spLocks noChangeShapeType="1"/>
          </p:cNvSpPr>
          <p:nvPr/>
        </p:nvSpPr>
        <p:spPr bwMode="auto">
          <a:xfrm>
            <a:off x="3886200" y="2743200"/>
            <a:ext cx="1143000" cy="289560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55A8B0F-3548-46D3-8405-FC63556CA803}" type="slidenum">
              <a:rPr lang="en-US" altLang="en-US" sz="1200">
                <a:solidFill>
                  <a:srgbClr val="000000"/>
                </a:solidFill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en-US" altLang="en-US" sz="1200">
              <a:solidFill>
                <a:srgbClr val="00000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Expected Score (E-Score) [Cormode et al., ICDE 2009]</a:t>
            </a: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endParaRPr lang="en-US" sz="2600" smtClean="0">
              <a:latin typeface="Times New Roman" pitchFamily="18" charset="0"/>
            </a:endParaRPr>
          </a:p>
        </p:txBody>
      </p:sp>
      <p:sp>
        <p:nvSpPr>
          <p:cNvPr id="131077" name="AutoShape 4"/>
          <p:cNvSpPr>
            <a:spLocks noChangeArrowheads="1"/>
          </p:cNvSpPr>
          <p:nvPr/>
        </p:nvSpPr>
        <p:spPr bwMode="auto">
          <a:xfrm>
            <a:off x="762000" y="3657600"/>
            <a:ext cx="1143000" cy="838200"/>
          </a:xfrm>
          <a:prstGeom prst="flowChartMagneticDisk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1078" name="Text Box 5"/>
          <p:cNvSpPr txBox="1">
            <a:spLocks noChangeArrowheads="1"/>
          </p:cNvSpPr>
          <p:nvPr/>
        </p:nvSpPr>
        <p:spPr bwMode="auto">
          <a:xfrm>
            <a:off x="685800" y="4648200"/>
            <a:ext cx="132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probabilistic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database</a:t>
            </a:r>
          </a:p>
        </p:txBody>
      </p:sp>
      <p:pic>
        <p:nvPicPr>
          <p:cNvPr id="131079" name="Picture 6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2098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1080" name="Picture 7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4953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1081" name="Picture 8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048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082" name="Text Box 9"/>
          <p:cNvSpPr txBox="1">
            <a:spLocks noChangeArrowheads="1"/>
          </p:cNvSpPr>
          <p:nvPr/>
        </p:nvSpPr>
        <p:spPr bwMode="auto">
          <a:xfrm>
            <a:off x="3429000" y="4035425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31083" name="Line 10"/>
          <p:cNvSpPr>
            <a:spLocks noChangeShapeType="1"/>
          </p:cNvSpPr>
          <p:nvPr/>
        </p:nvSpPr>
        <p:spPr bwMode="auto">
          <a:xfrm flipV="1">
            <a:off x="3962400" y="2362200"/>
            <a:ext cx="990600" cy="2286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084" name="Line 11"/>
          <p:cNvSpPr>
            <a:spLocks noChangeShapeType="1"/>
          </p:cNvSpPr>
          <p:nvPr/>
        </p:nvSpPr>
        <p:spPr bwMode="auto">
          <a:xfrm flipV="1">
            <a:off x="3886200" y="2438400"/>
            <a:ext cx="1066800" cy="9144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085" name="Line 12"/>
          <p:cNvSpPr>
            <a:spLocks noChangeShapeType="1"/>
          </p:cNvSpPr>
          <p:nvPr/>
        </p:nvSpPr>
        <p:spPr bwMode="auto">
          <a:xfrm flipV="1">
            <a:off x="3810000" y="2514600"/>
            <a:ext cx="1143000" cy="25908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086" name="Text Box 13"/>
          <p:cNvSpPr txBox="1">
            <a:spLocks noChangeArrowheads="1"/>
          </p:cNvSpPr>
          <p:nvPr/>
        </p:nvSpPr>
        <p:spPr bwMode="auto">
          <a:xfrm>
            <a:off x="4343400" y="4035425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31087" name="Rectangle 14"/>
          <p:cNvSpPr>
            <a:spLocks noChangeArrowheads="1"/>
          </p:cNvSpPr>
          <p:nvPr/>
        </p:nvSpPr>
        <p:spPr bwMode="auto">
          <a:xfrm>
            <a:off x="2971800" y="6096000"/>
            <a:ext cx="1612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possible worlds</a:t>
            </a:r>
          </a:p>
        </p:txBody>
      </p:sp>
      <p:sp>
        <p:nvSpPr>
          <p:cNvPr id="131088" name="AutoShape 15"/>
          <p:cNvSpPr>
            <a:spLocks noChangeArrowheads="1"/>
          </p:cNvSpPr>
          <p:nvPr/>
        </p:nvSpPr>
        <p:spPr bwMode="auto">
          <a:xfrm>
            <a:off x="2057400" y="2209800"/>
            <a:ext cx="304800" cy="3657600"/>
          </a:xfrm>
          <a:prstGeom prst="wedgeRectCallout">
            <a:avLst>
              <a:gd name="adj1" fmla="val -93750"/>
              <a:gd name="adj2" fmla="val -2171"/>
            </a:avLst>
          </a:prstGeom>
          <a:solidFill>
            <a:srgbClr val="CCFFFF">
              <a:alpha val="30196"/>
            </a:srgbClr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31089" name="Oval 16"/>
          <p:cNvSpPr>
            <a:spLocks noChangeArrowheads="1"/>
          </p:cNvSpPr>
          <p:nvPr/>
        </p:nvSpPr>
        <p:spPr bwMode="auto">
          <a:xfrm>
            <a:off x="2133600" y="2286000"/>
            <a:ext cx="1524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1090" name="Oval 17"/>
          <p:cNvSpPr>
            <a:spLocks noChangeArrowheads="1"/>
          </p:cNvSpPr>
          <p:nvPr/>
        </p:nvSpPr>
        <p:spPr bwMode="auto">
          <a:xfrm>
            <a:off x="2133600" y="2667000"/>
            <a:ext cx="152400" cy="1524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1091" name="Oval 18"/>
          <p:cNvSpPr>
            <a:spLocks noChangeArrowheads="1"/>
          </p:cNvSpPr>
          <p:nvPr/>
        </p:nvSpPr>
        <p:spPr bwMode="auto">
          <a:xfrm>
            <a:off x="2133600" y="5638800"/>
            <a:ext cx="152400" cy="152400"/>
          </a:xfrm>
          <a:prstGeom prst="ellipse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1092" name="Rectangle 19"/>
          <p:cNvSpPr>
            <a:spLocks noChangeArrowheads="1"/>
          </p:cNvSpPr>
          <p:nvPr/>
        </p:nvSpPr>
        <p:spPr bwMode="auto">
          <a:xfrm>
            <a:off x="1600200" y="6096000"/>
            <a:ext cx="1263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alternatives</a:t>
            </a:r>
          </a:p>
        </p:txBody>
      </p:sp>
      <p:sp>
        <p:nvSpPr>
          <p:cNvPr id="131093" name="Text Box 20"/>
          <p:cNvSpPr txBox="1">
            <a:spLocks noChangeArrowheads="1"/>
          </p:cNvSpPr>
          <p:nvPr/>
        </p:nvSpPr>
        <p:spPr bwMode="auto">
          <a:xfrm>
            <a:off x="2057400" y="35052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9999"/>
                </a:solidFill>
              </a:rPr>
              <a:t>… …</a:t>
            </a:r>
          </a:p>
        </p:txBody>
      </p:sp>
      <p:sp>
        <p:nvSpPr>
          <p:cNvPr id="131094" name="Text Box 21"/>
          <p:cNvSpPr txBox="1">
            <a:spLocks noChangeArrowheads="1"/>
          </p:cNvSpPr>
          <p:nvPr/>
        </p:nvSpPr>
        <p:spPr bwMode="auto">
          <a:xfrm>
            <a:off x="2057400" y="41910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9999"/>
                </a:solidFill>
              </a:rPr>
              <a:t>… …</a:t>
            </a:r>
          </a:p>
        </p:txBody>
      </p:sp>
      <p:sp>
        <p:nvSpPr>
          <p:cNvPr id="131095" name="Text Box 22"/>
          <p:cNvSpPr txBox="1">
            <a:spLocks noChangeArrowheads="1"/>
          </p:cNvSpPr>
          <p:nvPr/>
        </p:nvSpPr>
        <p:spPr bwMode="auto">
          <a:xfrm>
            <a:off x="2057400" y="48768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9999"/>
                </a:solidFill>
              </a:rPr>
              <a:t>… …</a:t>
            </a:r>
          </a:p>
        </p:txBody>
      </p:sp>
      <p:sp>
        <p:nvSpPr>
          <p:cNvPr id="131096" name="Line 23"/>
          <p:cNvSpPr>
            <a:spLocks noChangeShapeType="1"/>
          </p:cNvSpPr>
          <p:nvPr/>
        </p:nvSpPr>
        <p:spPr bwMode="auto">
          <a:xfrm>
            <a:off x="2286000" y="2362200"/>
            <a:ext cx="914400" cy="2286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097" name="Line 24"/>
          <p:cNvSpPr>
            <a:spLocks noChangeShapeType="1"/>
          </p:cNvSpPr>
          <p:nvPr/>
        </p:nvSpPr>
        <p:spPr bwMode="auto">
          <a:xfrm>
            <a:off x="2252663" y="2397125"/>
            <a:ext cx="1023937" cy="955675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098" name="Line 25"/>
          <p:cNvSpPr>
            <a:spLocks noChangeShapeType="1"/>
          </p:cNvSpPr>
          <p:nvPr/>
        </p:nvSpPr>
        <p:spPr bwMode="auto">
          <a:xfrm>
            <a:off x="2252663" y="2397125"/>
            <a:ext cx="1100137" cy="2708275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099" name="AutoShape 26"/>
          <p:cNvSpPr>
            <a:spLocks noChangeArrowheads="1"/>
          </p:cNvSpPr>
          <p:nvPr/>
        </p:nvSpPr>
        <p:spPr bwMode="auto">
          <a:xfrm>
            <a:off x="4876800" y="2209800"/>
            <a:ext cx="304800" cy="3657600"/>
          </a:xfrm>
          <a:prstGeom prst="wedgeRectCallout">
            <a:avLst>
              <a:gd name="adj1" fmla="val 52083"/>
              <a:gd name="adj2" fmla="val 35546"/>
            </a:avLst>
          </a:prstGeom>
          <a:solidFill>
            <a:srgbClr val="CCFFFF">
              <a:alpha val="30196"/>
            </a:srgbClr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31100" name="Oval 27"/>
          <p:cNvSpPr>
            <a:spLocks noChangeArrowheads="1"/>
          </p:cNvSpPr>
          <p:nvPr/>
        </p:nvSpPr>
        <p:spPr bwMode="auto">
          <a:xfrm>
            <a:off x="4953000" y="2286000"/>
            <a:ext cx="1524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1101" name="Oval 28"/>
          <p:cNvSpPr>
            <a:spLocks noChangeArrowheads="1"/>
          </p:cNvSpPr>
          <p:nvPr/>
        </p:nvSpPr>
        <p:spPr bwMode="auto">
          <a:xfrm>
            <a:off x="4953000" y="2667000"/>
            <a:ext cx="152400" cy="152400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1102" name="Oval 29"/>
          <p:cNvSpPr>
            <a:spLocks noChangeArrowheads="1"/>
          </p:cNvSpPr>
          <p:nvPr/>
        </p:nvSpPr>
        <p:spPr bwMode="auto">
          <a:xfrm>
            <a:off x="4953000" y="5638800"/>
            <a:ext cx="152400" cy="152400"/>
          </a:xfrm>
          <a:prstGeom prst="ellipse">
            <a:avLst/>
          </a:pr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1103" name="Text Box 30"/>
          <p:cNvSpPr txBox="1">
            <a:spLocks noChangeArrowheads="1"/>
          </p:cNvSpPr>
          <p:nvPr/>
        </p:nvSpPr>
        <p:spPr bwMode="auto">
          <a:xfrm>
            <a:off x="2057400" y="28194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9999"/>
                </a:solidFill>
              </a:rPr>
              <a:t>… …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4876800" y="2819400"/>
            <a:ext cx="458788" cy="2670175"/>
            <a:chOff x="3552" y="1824"/>
            <a:chExt cx="289" cy="1682"/>
          </a:xfrm>
        </p:grpSpPr>
        <p:sp>
          <p:nvSpPr>
            <p:cNvPr id="131123" name="Text Box 32"/>
            <p:cNvSpPr txBox="1">
              <a:spLocks noChangeArrowheads="1"/>
            </p:cNvSpPr>
            <p:nvPr/>
          </p:nvSpPr>
          <p:spPr bwMode="auto">
            <a:xfrm>
              <a:off x="3552" y="2256"/>
              <a:ext cx="289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… …</a:t>
              </a:r>
            </a:p>
          </p:txBody>
        </p:sp>
        <p:sp>
          <p:nvSpPr>
            <p:cNvPr id="131124" name="Text Box 33"/>
            <p:cNvSpPr txBox="1">
              <a:spLocks noChangeArrowheads="1"/>
            </p:cNvSpPr>
            <p:nvPr/>
          </p:nvSpPr>
          <p:spPr bwMode="auto">
            <a:xfrm>
              <a:off x="3552" y="2688"/>
              <a:ext cx="289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… …</a:t>
              </a:r>
            </a:p>
          </p:txBody>
        </p:sp>
        <p:sp>
          <p:nvSpPr>
            <p:cNvPr id="131125" name="Text Box 34"/>
            <p:cNvSpPr txBox="1">
              <a:spLocks noChangeArrowheads="1"/>
            </p:cNvSpPr>
            <p:nvPr/>
          </p:nvSpPr>
          <p:spPr bwMode="auto">
            <a:xfrm>
              <a:off x="3552" y="3120"/>
              <a:ext cx="289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… …</a:t>
              </a:r>
            </a:p>
          </p:txBody>
        </p:sp>
        <p:sp>
          <p:nvSpPr>
            <p:cNvPr id="131126" name="Text Box 35"/>
            <p:cNvSpPr txBox="1">
              <a:spLocks noChangeArrowheads="1"/>
            </p:cNvSpPr>
            <p:nvPr/>
          </p:nvSpPr>
          <p:spPr bwMode="auto">
            <a:xfrm>
              <a:off x="3552" y="1824"/>
              <a:ext cx="289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r>
                <a:rPr lang="en-US">
                  <a:solidFill>
                    <a:srgbClr val="009999"/>
                  </a:solidFill>
                </a:rPr>
                <a:t>… …</a:t>
              </a:r>
            </a:p>
          </p:txBody>
        </p:sp>
      </p:grpSp>
      <p:sp>
        <p:nvSpPr>
          <p:cNvPr id="131105" name="Text Box 36"/>
          <p:cNvSpPr txBox="1">
            <a:spLocks noChangeArrowheads="1"/>
          </p:cNvSpPr>
          <p:nvPr/>
        </p:nvSpPr>
        <p:spPr bwMode="auto">
          <a:xfrm>
            <a:off x="1676400" y="2109788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009999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009999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31106" name="Text Box 37"/>
          <p:cNvSpPr txBox="1">
            <a:spLocks noChangeArrowheads="1"/>
          </p:cNvSpPr>
          <p:nvPr/>
        </p:nvSpPr>
        <p:spPr bwMode="auto">
          <a:xfrm>
            <a:off x="1676400" y="2438400"/>
            <a:ext cx="33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FF00FF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FF00FF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31107" name="Line 38"/>
          <p:cNvSpPr>
            <a:spLocks noChangeShapeType="1"/>
          </p:cNvSpPr>
          <p:nvPr/>
        </p:nvSpPr>
        <p:spPr bwMode="auto">
          <a:xfrm>
            <a:off x="2286000" y="2743200"/>
            <a:ext cx="914400" cy="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08" name="Line 39"/>
          <p:cNvSpPr>
            <a:spLocks noChangeShapeType="1"/>
          </p:cNvSpPr>
          <p:nvPr/>
        </p:nvSpPr>
        <p:spPr bwMode="auto">
          <a:xfrm>
            <a:off x="2286000" y="2743200"/>
            <a:ext cx="914400" cy="60960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09" name="Line 40"/>
          <p:cNvSpPr>
            <a:spLocks noChangeShapeType="1"/>
          </p:cNvSpPr>
          <p:nvPr/>
        </p:nvSpPr>
        <p:spPr bwMode="auto">
          <a:xfrm>
            <a:off x="2286000" y="2819400"/>
            <a:ext cx="1066800" cy="236220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10" name="Line 41"/>
          <p:cNvSpPr>
            <a:spLocks noChangeShapeType="1"/>
          </p:cNvSpPr>
          <p:nvPr/>
        </p:nvSpPr>
        <p:spPr bwMode="auto">
          <a:xfrm>
            <a:off x="3962400" y="2667000"/>
            <a:ext cx="990600" cy="7620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11" name="Line 42"/>
          <p:cNvSpPr>
            <a:spLocks noChangeShapeType="1"/>
          </p:cNvSpPr>
          <p:nvPr/>
        </p:nvSpPr>
        <p:spPr bwMode="auto">
          <a:xfrm flipV="1">
            <a:off x="3886200" y="2819400"/>
            <a:ext cx="1066800" cy="609600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12" name="Line 43"/>
          <p:cNvSpPr>
            <a:spLocks noChangeShapeType="1"/>
          </p:cNvSpPr>
          <p:nvPr/>
        </p:nvSpPr>
        <p:spPr bwMode="auto">
          <a:xfrm flipV="1">
            <a:off x="3879850" y="2828925"/>
            <a:ext cx="1116013" cy="2322513"/>
          </a:xfrm>
          <a:prstGeom prst="line">
            <a:avLst/>
          </a:prstGeom>
          <a:noFill/>
          <a:ln w="9525">
            <a:solidFill>
              <a:srgbClr val="FF00FF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13" name="Text Box 44"/>
          <p:cNvSpPr txBox="1">
            <a:spLocks noChangeArrowheads="1"/>
          </p:cNvSpPr>
          <p:nvPr/>
        </p:nvSpPr>
        <p:spPr bwMode="auto">
          <a:xfrm>
            <a:off x="4724400" y="1235075"/>
            <a:ext cx="2743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expected </a:t>
            </a:r>
            <a:r>
              <a:rPr lang="en-US" sz="2000" b="1" i="1">
                <a:solidFill>
                  <a:srgbClr val="FF3300"/>
                </a:solidFill>
                <a:latin typeface="Times New Roman" pitchFamily="18" charset="0"/>
                <a:sym typeface="Symbol" pitchFamily="18" charset="2"/>
              </a:rPr>
              <a:t>score</a:t>
            </a:r>
            <a:r>
              <a:rPr lang="en-US" sz="2000" b="1" i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 of t</a:t>
            </a:r>
            <a:r>
              <a:rPr lang="en-US" sz="2000" b="1" baseline="-25000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1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:</a:t>
            </a:r>
          </a:p>
          <a:p>
            <a:r>
              <a:rPr lang="en-US" sz="2000" b="1" i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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</a:t>
            </a:r>
            <a:r>
              <a:rPr lang="en-US" sz="2000" b="1" i="1" baseline="-25000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pw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000" b="1" i="1">
                <a:solidFill>
                  <a:srgbClr val="FF3300"/>
                </a:solidFill>
                <a:latin typeface="Times New Roman" pitchFamily="18" charset="0"/>
              </a:rPr>
              <a:t>score</a:t>
            </a:r>
            <a:r>
              <a:rPr lang="en-US" sz="2000" b="1">
                <a:solidFill>
                  <a:srgbClr val="FF3300"/>
                </a:solidFill>
                <a:latin typeface="Times New Roman" pitchFamily="18" charset="0"/>
              </a:rPr>
              <a:t>(</a:t>
            </a:r>
            <a:r>
              <a:rPr lang="en-US" sz="2000" b="1" i="1">
                <a:solidFill>
                  <a:srgbClr val="FF3300"/>
                </a:solidFill>
                <a:latin typeface="Times New Roman" pitchFamily="18" charset="0"/>
              </a:rPr>
              <a:t>t</a:t>
            </a:r>
            <a:r>
              <a:rPr lang="en-US" sz="2000" b="1" baseline="-25000">
                <a:solidFill>
                  <a:srgbClr val="FF3300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FF3300"/>
                </a:solidFill>
                <a:latin typeface="Times New Roman" pitchFamily="18" charset="0"/>
              </a:rPr>
              <a:t>)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Pr(</a:t>
            </a:r>
            <a:r>
              <a:rPr lang="en-US" sz="2000" b="1" i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pw</a:t>
            </a:r>
            <a:r>
              <a:rPr lang="en-US" sz="2000" b="1">
                <a:solidFill>
                  <a:srgbClr val="009999"/>
                </a:solidFill>
                <a:latin typeface="Times New Roman" pitchFamily="18" charset="0"/>
                <a:sym typeface="Symbol" pitchFamily="18" charset="2"/>
              </a:rPr>
              <a:t>)</a:t>
            </a:r>
            <a:endParaRPr lang="en-US" sz="2000" b="1" baseline="-25000">
              <a:solidFill>
                <a:srgbClr val="009999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31114" name="AutoShape 45"/>
          <p:cNvSpPr>
            <a:spLocks/>
          </p:cNvSpPr>
          <p:nvPr/>
        </p:nvSpPr>
        <p:spPr bwMode="auto">
          <a:xfrm>
            <a:off x="5791200" y="2286000"/>
            <a:ext cx="304800" cy="3581400"/>
          </a:xfrm>
          <a:prstGeom prst="rightBrace">
            <a:avLst>
              <a:gd name="adj1" fmla="val 97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1115" name="Line 46"/>
          <p:cNvSpPr>
            <a:spLocks noChangeShapeType="1"/>
          </p:cNvSpPr>
          <p:nvPr/>
        </p:nvSpPr>
        <p:spPr bwMode="auto">
          <a:xfrm flipV="1">
            <a:off x="5105400" y="1905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1116" name="Rectangle 47"/>
          <p:cNvSpPr>
            <a:spLocks noChangeArrowheads="1"/>
          </p:cNvSpPr>
          <p:nvPr/>
        </p:nvSpPr>
        <p:spPr bwMode="auto">
          <a:xfrm>
            <a:off x="6172200" y="3581400"/>
            <a:ext cx="2514600" cy="990600"/>
          </a:xfrm>
          <a:prstGeom prst="rect">
            <a:avLst/>
          </a:prstGeom>
          <a:solidFill>
            <a:srgbClr val="C0C0C0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Find k tuples with the highest </a:t>
            </a:r>
            <a:r>
              <a:rPr lang="en-US" i="1">
                <a:solidFill>
                  <a:srgbClr val="FF3300"/>
                </a:solidFill>
                <a:latin typeface="Times New Roman" pitchFamily="18" charset="0"/>
              </a:rPr>
              <a:t>expected scores</a:t>
            </a:r>
          </a:p>
        </p:txBody>
      </p:sp>
      <p:sp>
        <p:nvSpPr>
          <p:cNvPr id="131117" name="Line 48"/>
          <p:cNvSpPr>
            <a:spLocks noChangeShapeType="1"/>
          </p:cNvSpPr>
          <p:nvPr/>
        </p:nvSpPr>
        <p:spPr bwMode="auto">
          <a:xfrm flipV="1">
            <a:off x="2241550" y="2819400"/>
            <a:ext cx="958850" cy="2833688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18" name="Line 49"/>
          <p:cNvSpPr>
            <a:spLocks noChangeShapeType="1"/>
          </p:cNvSpPr>
          <p:nvPr/>
        </p:nvSpPr>
        <p:spPr bwMode="auto">
          <a:xfrm flipV="1">
            <a:off x="2286000" y="3768725"/>
            <a:ext cx="1036638" cy="1870075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19" name="Line 50"/>
          <p:cNvSpPr>
            <a:spLocks noChangeShapeType="1"/>
          </p:cNvSpPr>
          <p:nvPr/>
        </p:nvSpPr>
        <p:spPr bwMode="auto">
          <a:xfrm flipV="1">
            <a:off x="2297113" y="5562600"/>
            <a:ext cx="925512" cy="15875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20" name="Line 51"/>
          <p:cNvSpPr>
            <a:spLocks noChangeShapeType="1"/>
          </p:cNvSpPr>
          <p:nvPr/>
        </p:nvSpPr>
        <p:spPr bwMode="auto">
          <a:xfrm>
            <a:off x="3886200" y="5562600"/>
            <a:ext cx="1060450" cy="19685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21" name="Line 52"/>
          <p:cNvSpPr>
            <a:spLocks noChangeShapeType="1"/>
          </p:cNvSpPr>
          <p:nvPr/>
        </p:nvSpPr>
        <p:spPr bwMode="auto">
          <a:xfrm>
            <a:off x="3886200" y="3733800"/>
            <a:ext cx="1066800" cy="198120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1122" name="Line 53"/>
          <p:cNvSpPr>
            <a:spLocks noChangeShapeType="1"/>
          </p:cNvSpPr>
          <p:nvPr/>
        </p:nvSpPr>
        <p:spPr bwMode="auto">
          <a:xfrm>
            <a:off x="3886200" y="2743200"/>
            <a:ext cx="1143000" cy="2895600"/>
          </a:xfrm>
          <a:prstGeom prst="line">
            <a:avLst/>
          </a:prstGeom>
          <a:noFill/>
          <a:ln w="9525">
            <a:solidFill>
              <a:srgbClr val="808080"/>
            </a:solidFill>
            <a:prstDash val="dash"/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4F6E32D-DF48-4025-9958-175020E5418A}" type="slidenum">
              <a:rPr lang="en-US" altLang="en-US" sz="1200">
                <a:latin typeface="Times New Roman" pitchFamily="18" charset="0"/>
                <a:ea typeface="+mn-ea"/>
                <a:cs typeface="Times New Roman" pitchFamily="18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en-US" altLang="en-US" sz="12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Example of Expected Ranks </a:t>
            </a:r>
          </a:p>
        </p:txBody>
      </p:sp>
      <p:sp>
        <p:nvSpPr>
          <p:cNvPr id="1321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0"/>
            <a:ext cx="8382000" cy="533400"/>
          </a:xfrm>
        </p:spPr>
        <p:txBody>
          <a:bodyPr/>
          <a:lstStyle/>
          <a:p>
            <a:pPr algn="just" eaLnBrk="1" hangingPunct="1"/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Given the Uncertain Database and </a:t>
            </a:r>
            <a:r>
              <a:rPr lang="en-US" altLang="zh-CN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=2</a:t>
            </a:r>
          </a:p>
        </p:txBody>
      </p:sp>
      <p:graphicFrame>
        <p:nvGraphicFramePr>
          <p:cNvPr id="17" name="表格 16"/>
          <p:cNvGraphicFramePr>
            <a:graphicFrameLocks noGrp="1"/>
          </p:cNvGraphicFramePr>
          <p:nvPr/>
        </p:nvGraphicFramePr>
        <p:xfrm>
          <a:off x="838200" y="1828800"/>
          <a:ext cx="2438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8382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 smtClean="0"/>
                        <a:t>Tuple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Score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P(t)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0.4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85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0.5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70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60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0.5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3733800" y="1828800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9906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Rules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1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2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baseline="0" dirty="0" smtClean="0"/>
                        <a:t>,</a:t>
                      </a:r>
                      <a:r>
                        <a:rPr lang="en-US" altLang="zh-CN" i="1" dirty="0" smtClean="0"/>
                        <a:t> 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3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表格 19"/>
          <p:cNvGraphicFramePr>
            <a:graphicFrameLocks noGrp="1"/>
          </p:cNvGraphicFramePr>
          <p:nvPr/>
        </p:nvGraphicFramePr>
        <p:xfrm>
          <a:off x="838200" y="4013200"/>
          <a:ext cx="5029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Possible World (W)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Pr(W)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(1-P(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0.3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(1-P(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0.3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6096000" y="2362200"/>
            <a:ext cx="2971800" cy="350520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i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E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400" i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R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(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1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)] = 1×0.2+ 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1×0.2+3×0.3+3×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0.3= 2.2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i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E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400" i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R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(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2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)] = 2.4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i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E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400" i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R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(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)] = 1.9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i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E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[</a:t>
            </a:r>
            <a:r>
              <a:rPr lang="en-US" altLang="zh-CN" sz="2400" i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R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(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4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)] = 2.9</a:t>
            </a:r>
            <a:endParaRPr lang="en-US" altLang="zh-CN" sz="2400" kern="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endParaRPr lang="en-US" altLang="zh-CN" sz="2400" kern="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Final Result: {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,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 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1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}</a:t>
            </a:r>
          </a:p>
        </p:txBody>
      </p:sp>
      <p:sp>
        <p:nvSpPr>
          <p:cNvPr id="9" name="矩形标注 8"/>
          <p:cNvSpPr/>
          <p:nvPr/>
        </p:nvSpPr>
        <p:spPr>
          <a:xfrm>
            <a:off x="6934200" y="685800"/>
            <a:ext cx="2057400" cy="1371600"/>
          </a:xfrm>
          <a:prstGeom prst="wedgeRectCallout">
            <a:avLst>
              <a:gd name="adj1" fmla="val -22023"/>
              <a:gd name="adj2" fmla="val 69907"/>
            </a:avLst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zh-CN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a </a:t>
            </a:r>
            <a:r>
              <a:rPr lang="en-US" altLang="zh-CN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US" altLang="zh-CN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doesn’t appear in a world, its rank is considered to be the last one</a:t>
            </a:r>
            <a:endParaRPr lang="zh-CN" alt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2A17EE0-AA37-4359-84BD-269DF2A94E5D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13312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Unified Ranking Functions</a:t>
            </a:r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r>
              <a:rPr lang="en-US" sz="2600" smtClean="0">
                <a:latin typeface="Times New Roman" pitchFamily="18" charset="0"/>
              </a:rPr>
              <a:t>Parameterized Ranking Function (PRF)</a:t>
            </a: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r>
              <a:rPr lang="en-US" sz="2600" smtClean="0">
                <a:latin typeface="Times New Roman" pitchFamily="18" charset="0"/>
              </a:rPr>
              <a:t>A probabilistic top-</a:t>
            </a:r>
            <a:r>
              <a:rPr lang="en-US" sz="2600" i="1" smtClean="0">
                <a:latin typeface="Times New Roman" pitchFamily="18" charset="0"/>
              </a:rPr>
              <a:t>k</a:t>
            </a:r>
            <a:r>
              <a:rPr lang="en-US" sz="2600" smtClean="0">
                <a:latin typeface="Times New Roman" pitchFamily="18" charset="0"/>
              </a:rPr>
              <a:t> query returns </a:t>
            </a:r>
            <a:r>
              <a:rPr lang="en-US" sz="2600" i="1" smtClean="0">
                <a:latin typeface="Times New Roman" pitchFamily="18" charset="0"/>
              </a:rPr>
              <a:t>k</a:t>
            </a:r>
            <a:r>
              <a:rPr lang="en-US" sz="2600" smtClean="0">
                <a:latin typeface="Times New Roman" pitchFamily="18" charset="0"/>
              </a:rPr>
              <a:t> tuples with the highest |</a:t>
            </a:r>
            <a:r>
              <a:rPr lang="en-US" sz="2600" smtClean="0">
                <a:latin typeface="Symbol" pitchFamily="18" charset="2"/>
              </a:rPr>
              <a:t>g</a:t>
            </a:r>
            <a:r>
              <a:rPr lang="en-US" sz="2600" baseline="-25000" smtClean="0">
                <a:latin typeface="Symbol" pitchFamily="18" charset="2"/>
              </a:rPr>
              <a:t>w</a:t>
            </a:r>
            <a:r>
              <a:rPr lang="en-US" sz="2600" smtClean="0">
                <a:latin typeface="Times New Roman" pitchFamily="18" charset="0"/>
              </a:rPr>
              <a:t>| values</a:t>
            </a:r>
          </a:p>
          <a:p>
            <a:pPr lvl="1" algn="just" eaLnBrk="1" hangingPunct="1"/>
            <a:endParaRPr lang="en-US" sz="2200" smtClean="0">
              <a:latin typeface="Times New Roman" pitchFamily="18" charset="0"/>
            </a:endParaRPr>
          </a:p>
        </p:txBody>
      </p:sp>
      <p:pic>
        <p:nvPicPr>
          <p:cNvPr id="13312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057400"/>
            <a:ext cx="5516563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6" name="Rectangle 5"/>
          <p:cNvSpPr>
            <a:spLocks noChangeArrowheads="1"/>
          </p:cNvSpPr>
          <p:nvPr/>
        </p:nvSpPr>
        <p:spPr bwMode="auto">
          <a:xfrm>
            <a:off x="3276600" y="2209800"/>
            <a:ext cx="1371600" cy="381000"/>
          </a:xfrm>
          <a:prstGeom prst="rect">
            <a:avLst/>
          </a:prstGeom>
          <a:solidFill>
            <a:srgbClr val="008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4648200" y="2590800"/>
            <a:ext cx="1447800" cy="1524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096000" y="2547938"/>
            <a:ext cx="1905000" cy="381000"/>
          </a:xfrm>
          <a:prstGeom prst="rect">
            <a:avLst/>
          </a:prstGeom>
          <a:solidFill>
            <a:srgbClr val="008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i="1">
                <a:solidFill>
                  <a:srgbClr val="009999"/>
                </a:solidFill>
                <a:latin typeface="Times New Roman" pitchFamily="18" charset="0"/>
              </a:rPr>
              <a:t>weighted function</a:t>
            </a:r>
          </a:p>
        </p:txBody>
      </p:sp>
      <p:sp>
        <p:nvSpPr>
          <p:cNvPr id="133129" name="Rectangle 1"/>
          <p:cNvSpPr>
            <a:spLocks noChangeArrowheads="1"/>
          </p:cNvSpPr>
          <p:nvPr/>
        </p:nvSpPr>
        <p:spPr bwMode="auto">
          <a:xfrm>
            <a:off x="381000" y="6211888"/>
            <a:ext cx="7848600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</a:rPr>
              <a:t>Li, J., Deshpande, A. A Unified Approach to Ranking in Probabilistic Databases. In VLDB, 2009.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78B3C47-59F0-43E0-AA10-D00F72DE52D2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Unified Ranking Functions (cont'd)</a:t>
            </a:r>
          </a:p>
        </p:txBody>
      </p:sp>
      <p:sp>
        <p:nvSpPr>
          <p:cNvPr id="13414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r>
              <a:rPr lang="en-US" sz="2600" smtClean="0">
                <a:latin typeface="Times New Roman" pitchFamily="18" charset="0"/>
              </a:rPr>
              <a:t>When </a:t>
            </a:r>
            <a:r>
              <a:rPr lang="en-US" sz="2600" i="1" smtClean="0">
                <a:latin typeface="Symbol" pitchFamily="18" charset="2"/>
              </a:rPr>
              <a:t>w</a:t>
            </a:r>
            <a:r>
              <a:rPr lang="en-US" sz="2600" smtClean="0">
                <a:latin typeface="Times New Roman" pitchFamily="18" charset="0"/>
              </a:rPr>
              <a:t>(</a:t>
            </a:r>
            <a:r>
              <a:rPr lang="en-US" sz="2600" i="1" smtClean="0">
                <a:latin typeface="Times New Roman" pitchFamily="18" charset="0"/>
              </a:rPr>
              <a:t>t</a:t>
            </a:r>
            <a:r>
              <a:rPr lang="en-US" sz="2600" smtClean="0">
                <a:latin typeface="Times New Roman" pitchFamily="18" charset="0"/>
              </a:rPr>
              <a:t>, </a:t>
            </a:r>
            <a:r>
              <a:rPr lang="en-US" sz="2600" i="1" smtClean="0">
                <a:latin typeface="Times New Roman" pitchFamily="18" charset="0"/>
              </a:rPr>
              <a:t>i</a:t>
            </a:r>
            <a:r>
              <a:rPr lang="en-US" sz="2600" smtClean="0">
                <a:latin typeface="Times New Roman" pitchFamily="18" charset="0"/>
              </a:rPr>
              <a:t>) = 1, the result is the set of </a:t>
            </a:r>
            <a:r>
              <a:rPr lang="en-US" sz="2600" i="1" smtClean="0">
                <a:latin typeface="Times New Roman" pitchFamily="18" charset="0"/>
              </a:rPr>
              <a:t>k</a:t>
            </a:r>
            <a:r>
              <a:rPr lang="en-US" sz="2600" smtClean="0">
                <a:latin typeface="Times New Roman" pitchFamily="18" charset="0"/>
              </a:rPr>
              <a:t> tuples with the highest probability</a:t>
            </a:r>
          </a:p>
          <a:p>
            <a:pPr algn="just" eaLnBrk="1" hangingPunct="1"/>
            <a:r>
              <a:rPr lang="en-US" sz="2600" smtClean="0">
                <a:latin typeface="Times New Roman" pitchFamily="18" charset="0"/>
              </a:rPr>
              <a:t>When</a:t>
            </a:r>
            <a:r>
              <a:rPr lang="en-US" sz="2600" i="1" smtClean="0">
                <a:latin typeface="Symbol" pitchFamily="18" charset="2"/>
              </a:rPr>
              <a:t> w</a:t>
            </a:r>
            <a:r>
              <a:rPr lang="en-US" sz="2600" smtClean="0">
                <a:latin typeface="Times New Roman" pitchFamily="18" charset="0"/>
              </a:rPr>
              <a:t>(</a:t>
            </a:r>
            <a:r>
              <a:rPr lang="en-US" sz="2600" i="1" smtClean="0">
                <a:latin typeface="Times New Roman" pitchFamily="18" charset="0"/>
              </a:rPr>
              <a:t>t</a:t>
            </a:r>
            <a:r>
              <a:rPr lang="en-US" sz="2600" smtClean="0">
                <a:latin typeface="Times New Roman" pitchFamily="18" charset="0"/>
              </a:rPr>
              <a:t>, </a:t>
            </a:r>
            <a:r>
              <a:rPr lang="en-US" sz="2600" i="1" smtClean="0">
                <a:latin typeface="Times New Roman" pitchFamily="18" charset="0"/>
              </a:rPr>
              <a:t>i</a:t>
            </a:r>
            <a:r>
              <a:rPr lang="en-US" sz="2600" smtClean="0">
                <a:latin typeface="Times New Roman" pitchFamily="18" charset="0"/>
              </a:rPr>
              <a:t>) = score(</a:t>
            </a:r>
            <a:r>
              <a:rPr lang="en-US" sz="2600" i="1" smtClean="0">
                <a:latin typeface="Times New Roman" pitchFamily="18" charset="0"/>
              </a:rPr>
              <a:t>t</a:t>
            </a:r>
            <a:r>
              <a:rPr lang="en-US" sz="2600" smtClean="0">
                <a:latin typeface="Times New Roman" pitchFamily="18" charset="0"/>
              </a:rPr>
              <a:t>), </a:t>
            </a:r>
            <a:r>
              <a:rPr lang="en-US" sz="2600" i="1" smtClean="0">
                <a:latin typeface="Times New Roman" pitchFamily="18" charset="0"/>
              </a:rPr>
              <a:t>E-Score</a:t>
            </a:r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r>
              <a:rPr lang="en-US" sz="2600" smtClean="0">
                <a:latin typeface="Times New Roman" pitchFamily="18" charset="0"/>
              </a:rPr>
              <a:t>When                              , </a:t>
            </a:r>
            <a:r>
              <a:rPr lang="en-US" sz="2600" i="1" smtClean="0">
                <a:latin typeface="Times New Roman" pitchFamily="18" charset="0"/>
              </a:rPr>
              <a:t>PT</a:t>
            </a:r>
            <a:r>
              <a:rPr lang="en-US" sz="2600" smtClean="0">
                <a:latin typeface="Times New Roman" pitchFamily="18" charset="0"/>
              </a:rPr>
              <a:t>(</a:t>
            </a:r>
            <a:r>
              <a:rPr lang="en-US" sz="2600" i="1" smtClean="0">
                <a:latin typeface="Times New Roman" pitchFamily="18" charset="0"/>
              </a:rPr>
              <a:t>h</a:t>
            </a:r>
            <a:r>
              <a:rPr lang="en-US" sz="2600" smtClean="0">
                <a:latin typeface="Times New Roman" pitchFamily="18" charset="0"/>
              </a:rPr>
              <a:t>)</a:t>
            </a:r>
          </a:p>
          <a:p>
            <a:pPr algn="just" eaLnBrk="1" hangingPunct="1"/>
            <a:r>
              <a:rPr lang="en-US" sz="2600" smtClean="0">
                <a:latin typeface="Times New Roman" pitchFamily="18" charset="0"/>
              </a:rPr>
              <a:t>When                              , </a:t>
            </a:r>
            <a:r>
              <a:rPr lang="en-US" sz="2600" i="1" smtClean="0">
                <a:latin typeface="Times New Roman" pitchFamily="18" charset="0"/>
              </a:rPr>
              <a:t>U-Rank</a:t>
            </a:r>
            <a:endParaRPr lang="en-US" sz="2600" smtClean="0">
              <a:latin typeface="Times New Roman" pitchFamily="18" charset="0"/>
            </a:endParaRPr>
          </a:p>
        </p:txBody>
      </p:sp>
      <p:pic>
        <p:nvPicPr>
          <p:cNvPr id="13414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143000"/>
            <a:ext cx="4525963" cy="1831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3415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4343400"/>
            <a:ext cx="22860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4151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4953000"/>
            <a:ext cx="22066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152" name="Rectangle 7"/>
          <p:cNvSpPr>
            <a:spLocks noChangeArrowheads="1"/>
          </p:cNvSpPr>
          <p:nvPr/>
        </p:nvSpPr>
        <p:spPr bwMode="auto">
          <a:xfrm>
            <a:off x="760413" y="5464175"/>
            <a:ext cx="7773987" cy="685800"/>
          </a:xfrm>
          <a:prstGeom prst="rect">
            <a:avLst/>
          </a:prstGeom>
          <a:solidFill>
            <a:srgbClr val="CC99FF">
              <a:alpha val="14902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>
                <a:latin typeface="Times New Roman" pitchFamily="18" charset="0"/>
              </a:rPr>
              <a:t>PRF cannot simulate </a:t>
            </a:r>
            <a:r>
              <a:rPr lang="en-US" i="1">
                <a:latin typeface="Times New Roman" pitchFamily="18" charset="0"/>
              </a:rPr>
              <a:t>U-Topk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F482C9-24E5-4C21-95E5-2515B04E1389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13517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Unified Ranking Functions (cont'd)</a:t>
            </a:r>
          </a:p>
        </p:txBody>
      </p:sp>
      <p:sp>
        <p:nvSpPr>
          <p:cNvPr id="13517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r>
              <a:rPr lang="en-US" sz="2600" smtClean="0">
                <a:latin typeface="Times New Roman" pitchFamily="18" charset="0"/>
              </a:rPr>
              <a:t>Two new semantics PRF</a:t>
            </a:r>
            <a:r>
              <a:rPr lang="en-US" sz="2600" i="1" baseline="30000" smtClean="0">
                <a:latin typeface="Symbol" pitchFamily="18" charset="2"/>
              </a:rPr>
              <a:t>w</a:t>
            </a:r>
            <a:r>
              <a:rPr lang="en-US" sz="2600" smtClean="0">
                <a:latin typeface="Times New Roman" pitchFamily="18" charset="0"/>
              </a:rPr>
              <a:t>(</a:t>
            </a:r>
            <a:r>
              <a:rPr lang="en-US" sz="2600" i="1" smtClean="0">
                <a:latin typeface="Times New Roman" pitchFamily="18" charset="0"/>
              </a:rPr>
              <a:t>h</a:t>
            </a:r>
            <a:r>
              <a:rPr lang="en-US" sz="2600" smtClean="0">
                <a:latin typeface="Times New Roman" pitchFamily="18" charset="0"/>
              </a:rPr>
              <a:t>) and PRF</a:t>
            </a:r>
            <a:r>
              <a:rPr lang="en-US" sz="2600" i="1" baseline="30000" smtClean="0">
                <a:latin typeface="Times New Roman" pitchFamily="18" charset="0"/>
              </a:rPr>
              <a:t>e</a:t>
            </a:r>
            <a:r>
              <a:rPr lang="en-US" sz="2600" smtClean="0">
                <a:latin typeface="Times New Roman" pitchFamily="18" charset="0"/>
              </a:rPr>
              <a:t>(</a:t>
            </a:r>
            <a:r>
              <a:rPr lang="en-US" sz="2600" i="1" smtClean="0">
                <a:latin typeface="Times New Roman" pitchFamily="18" charset="0"/>
              </a:rPr>
              <a:t>h</a:t>
            </a:r>
            <a:r>
              <a:rPr lang="en-US" sz="2600" smtClean="0">
                <a:latin typeface="Times New Roman" pitchFamily="18" charset="0"/>
              </a:rPr>
              <a:t>)</a:t>
            </a:r>
          </a:p>
          <a:p>
            <a:pPr lvl="1" algn="just" eaLnBrk="1" hangingPunct="1"/>
            <a:r>
              <a:rPr lang="en-US" sz="2200" smtClean="0">
                <a:latin typeface="Times New Roman" pitchFamily="18" charset="0"/>
              </a:rPr>
              <a:t>PRF</a:t>
            </a:r>
            <a:r>
              <a:rPr lang="en-US" sz="2200" i="1" baseline="30000" smtClean="0">
                <a:latin typeface="Symbol" pitchFamily="18" charset="2"/>
              </a:rPr>
              <a:t>w</a:t>
            </a:r>
            <a:r>
              <a:rPr lang="en-US" sz="2200" smtClean="0">
                <a:latin typeface="Times New Roman" pitchFamily="18" charset="0"/>
              </a:rPr>
              <a:t>(</a:t>
            </a:r>
            <a:r>
              <a:rPr lang="en-US" sz="2200" i="1" smtClean="0">
                <a:latin typeface="Times New Roman" pitchFamily="18" charset="0"/>
              </a:rPr>
              <a:t>h</a:t>
            </a:r>
            <a:r>
              <a:rPr lang="en-US" sz="2200" smtClean="0">
                <a:latin typeface="Times New Roman" pitchFamily="18" charset="0"/>
              </a:rPr>
              <a:t>): </a:t>
            </a:r>
            <a:r>
              <a:rPr lang="en-US" sz="2200" i="1" smtClean="0">
                <a:latin typeface="Symbol" pitchFamily="18" charset="2"/>
              </a:rPr>
              <a:t>w</a:t>
            </a:r>
            <a:r>
              <a:rPr lang="en-US" sz="2200" smtClean="0">
                <a:latin typeface="Times New Roman" pitchFamily="18" charset="0"/>
              </a:rPr>
              <a:t>(</a:t>
            </a:r>
            <a:r>
              <a:rPr lang="en-US" sz="2200" i="1" smtClean="0">
                <a:latin typeface="Times New Roman" pitchFamily="18" charset="0"/>
              </a:rPr>
              <a:t>t</a:t>
            </a:r>
            <a:r>
              <a:rPr lang="en-US" sz="2200" smtClean="0">
                <a:latin typeface="Times New Roman" pitchFamily="18" charset="0"/>
              </a:rPr>
              <a:t>, </a:t>
            </a:r>
            <a:r>
              <a:rPr lang="en-US" sz="2200" i="1" smtClean="0">
                <a:latin typeface="Times New Roman" pitchFamily="18" charset="0"/>
              </a:rPr>
              <a:t>i</a:t>
            </a:r>
            <a:r>
              <a:rPr lang="en-US" sz="2200" smtClean="0">
                <a:latin typeface="Times New Roman" pitchFamily="18" charset="0"/>
              </a:rPr>
              <a:t>) = </a:t>
            </a:r>
            <a:r>
              <a:rPr lang="en-US" sz="2200" i="1" smtClean="0">
                <a:latin typeface="Symbol" pitchFamily="18" charset="2"/>
              </a:rPr>
              <a:t>w</a:t>
            </a:r>
            <a:r>
              <a:rPr lang="en-US" sz="2200" i="1" baseline="-25000" smtClean="0">
                <a:latin typeface="Times New Roman" pitchFamily="18" charset="0"/>
              </a:rPr>
              <a:t>i</a:t>
            </a:r>
            <a:r>
              <a:rPr lang="en-US" sz="2200" smtClean="0">
                <a:latin typeface="Times New Roman" pitchFamily="18" charset="0"/>
              </a:rPr>
              <a:t> for </a:t>
            </a:r>
            <a:r>
              <a:rPr lang="en-US" sz="2200" i="1" smtClean="0">
                <a:latin typeface="Times New Roman" pitchFamily="18" charset="0"/>
              </a:rPr>
              <a:t>i </a:t>
            </a:r>
            <a:r>
              <a:rPr lang="en-US" sz="2200" smtClean="0">
                <a:latin typeface="Times New Roman" pitchFamily="18" charset="0"/>
                <a:sym typeface="Symbol" pitchFamily="18" charset="2"/>
              </a:rPr>
              <a:t> </a:t>
            </a:r>
            <a:r>
              <a:rPr lang="en-US" sz="2200" i="1" smtClean="0">
                <a:latin typeface="Times New Roman" pitchFamily="18" charset="0"/>
                <a:sym typeface="Symbol" pitchFamily="18" charset="2"/>
              </a:rPr>
              <a:t>h</a:t>
            </a:r>
            <a:r>
              <a:rPr lang="en-US" sz="2200" smtClean="0">
                <a:latin typeface="Times New Roman" pitchFamily="18" charset="0"/>
                <a:sym typeface="Symbol" pitchFamily="18" charset="2"/>
              </a:rPr>
              <a:t>,</a:t>
            </a:r>
            <a:r>
              <a:rPr lang="en-US" sz="2200" i="1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200" smtClean="0">
                <a:latin typeface="Times New Roman" pitchFamily="18" charset="0"/>
              </a:rPr>
              <a:t>and </a:t>
            </a:r>
            <a:r>
              <a:rPr lang="en-US" sz="2200" i="1" smtClean="0">
                <a:latin typeface="Symbol" pitchFamily="18" charset="2"/>
              </a:rPr>
              <a:t>w</a:t>
            </a:r>
            <a:r>
              <a:rPr lang="en-US" sz="2200" smtClean="0">
                <a:latin typeface="Times New Roman" pitchFamily="18" charset="0"/>
              </a:rPr>
              <a:t>(</a:t>
            </a:r>
            <a:r>
              <a:rPr lang="en-US" sz="2200" i="1" smtClean="0">
                <a:latin typeface="Times New Roman" pitchFamily="18" charset="0"/>
              </a:rPr>
              <a:t>t</a:t>
            </a:r>
            <a:r>
              <a:rPr lang="en-US" sz="2200" smtClean="0">
                <a:latin typeface="Times New Roman" pitchFamily="18" charset="0"/>
              </a:rPr>
              <a:t>, </a:t>
            </a:r>
            <a:r>
              <a:rPr lang="en-US" sz="2200" i="1" smtClean="0">
                <a:latin typeface="Times New Roman" pitchFamily="18" charset="0"/>
              </a:rPr>
              <a:t>i</a:t>
            </a:r>
            <a:r>
              <a:rPr lang="en-US" sz="2200" smtClean="0">
                <a:latin typeface="Times New Roman" pitchFamily="18" charset="0"/>
              </a:rPr>
              <a:t>) = 0 for </a:t>
            </a:r>
            <a:r>
              <a:rPr lang="en-US" sz="2200" i="1" smtClean="0">
                <a:latin typeface="Times New Roman" pitchFamily="18" charset="0"/>
              </a:rPr>
              <a:t>i</a:t>
            </a:r>
            <a:r>
              <a:rPr lang="en-US" sz="2200" smtClean="0">
                <a:latin typeface="Times New Roman" pitchFamily="18" charset="0"/>
              </a:rPr>
              <a:t> &gt; </a:t>
            </a:r>
            <a:r>
              <a:rPr lang="en-US" sz="2200" i="1" smtClean="0">
                <a:latin typeface="Times New Roman" pitchFamily="18" charset="0"/>
              </a:rPr>
              <a:t>h</a:t>
            </a:r>
            <a:endParaRPr lang="en-US" sz="2200" smtClean="0">
              <a:latin typeface="Times New Roman" pitchFamily="18" charset="0"/>
            </a:endParaRPr>
          </a:p>
          <a:p>
            <a:pPr lvl="1" algn="just" eaLnBrk="1" hangingPunct="1"/>
            <a:r>
              <a:rPr lang="en-US" sz="2200" smtClean="0">
                <a:latin typeface="Times New Roman" pitchFamily="18" charset="0"/>
              </a:rPr>
              <a:t>PRF</a:t>
            </a:r>
            <a:r>
              <a:rPr lang="en-US" sz="2200" i="1" baseline="30000" smtClean="0">
                <a:latin typeface="Times New Roman" pitchFamily="18" charset="0"/>
              </a:rPr>
              <a:t>e</a:t>
            </a:r>
            <a:r>
              <a:rPr lang="en-US" sz="2200" smtClean="0">
                <a:latin typeface="Times New Roman" pitchFamily="18" charset="0"/>
              </a:rPr>
              <a:t>(</a:t>
            </a:r>
            <a:r>
              <a:rPr lang="en-US" sz="2200" i="1" smtClean="0">
                <a:latin typeface="Times New Roman" pitchFamily="18" charset="0"/>
              </a:rPr>
              <a:t>h</a:t>
            </a:r>
            <a:r>
              <a:rPr lang="en-US" sz="2200" smtClean="0">
                <a:latin typeface="Times New Roman" pitchFamily="18" charset="0"/>
              </a:rPr>
              <a:t>): </a:t>
            </a:r>
            <a:r>
              <a:rPr lang="en-US" sz="2200" i="1" smtClean="0">
                <a:latin typeface="Symbol" pitchFamily="18" charset="2"/>
              </a:rPr>
              <a:t>w</a:t>
            </a:r>
            <a:r>
              <a:rPr lang="en-US" sz="2200" smtClean="0">
                <a:latin typeface="Times New Roman" pitchFamily="18" charset="0"/>
              </a:rPr>
              <a:t>(</a:t>
            </a:r>
            <a:r>
              <a:rPr lang="en-US" sz="2200" i="1" smtClean="0">
                <a:latin typeface="Times New Roman" pitchFamily="18" charset="0"/>
              </a:rPr>
              <a:t>t</a:t>
            </a:r>
            <a:r>
              <a:rPr lang="en-US" sz="2200" smtClean="0">
                <a:latin typeface="Times New Roman" pitchFamily="18" charset="0"/>
              </a:rPr>
              <a:t>, </a:t>
            </a:r>
            <a:r>
              <a:rPr lang="en-US" sz="2200" i="1" smtClean="0">
                <a:latin typeface="Times New Roman" pitchFamily="18" charset="0"/>
              </a:rPr>
              <a:t>i</a:t>
            </a:r>
            <a:r>
              <a:rPr lang="en-US" sz="2200" smtClean="0">
                <a:latin typeface="Times New Roman" pitchFamily="18" charset="0"/>
              </a:rPr>
              <a:t>) = </a:t>
            </a:r>
            <a:r>
              <a:rPr lang="en-US" sz="2200" i="1" smtClean="0">
                <a:latin typeface="Symbol" pitchFamily="18" charset="2"/>
              </a:rPr>
              <a:t>a </a:t>
            </a:r>
            <a:r>
              <a:rPr lang="en-US" sz="2200" i="1" baseline="30000" smtClean="0">
                <a:latin typeface="Times New Roman" pitchFamily="18" charset="0"/>
              </a:rPr>
              <a:t>i</a:t>
            </a:r>
            <a:r>
              <a:rPr lang="en-US" sz="2200" smtClean="0">
                <a:latin typeface="Times New Roman" pitchFamily="18" charset="0"/>
              </a:rPr>
              <a:t>, where </a:t>
            </a:r>
            <a:r>
              <a:rPr lang="en-US" sz="2200" i="1" smtClean="0">
                <a:latin typeface="Symbol" pitchFamily="18" charset="2"/>
              </a:rPr>
              <a:t>a</a:t>
            </a:r>
            <a:r>
              <a:rPr lang="en-US" sz="2200" smtClean="0">
                <a:latin typeface="Times New Roman" pitchFamily="18" charset="0"/>
              </a:rPr>
              <a:t> can be a real/complex number</a:t>
            </a:r>
          </a:p>
          <a:p>
            <a:pPr lvl="1" algn="just" eaLnBrk="1" hangingPunct="1"/>
            <a:endParaRPr lang="en-US" sz="2200" smtClean="0">
              <a:latin typeface="Times New Roman" pitchFamily="18" charset="0"/>
            </a:endParaRPr>
          </a:p>
          <a:p>
            <a:pPr lvl="1" algn="just" eaLnBrk="1" hangingPunct="1"/>
            <a:endParaRPr lang="en-US" sz="2200" smtClean="0">
              <a:latin typeface="Times New Roman" pitchFamily="18" charset="0"/>
            </a:endParaRPr>
          </a:p>
        </p:txBody>
      </p:sp>
      <p:pic>
        <p:nvPicPr>
          <p:cNvPr id="13517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143000"/>
            <a:ext cx="4525963" cy="1831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In this chapter, you will:</a:t>
            </a:r>
          </a:p>
          <a:p>
            <a:pPr lvl="1" algn="just" eaLnBrk="1" hangingPunct="1"/>
            <a:r>
              <a:rPr lang="en-US" altLang="zh-CN" sz="2800" dirty="0" smtClean="0">
                <a:latin typeface="Times New Roman" pitchFamily="18" charset="0"/>
              </a:rPr>
              <a:t>Explore the definitions of more probabilistic query types</a:t>
            </a:r>
          </a:p>
          <a:p>
            <a:pPr lvl="2" algn="just" eaLnBrk="1" hangingPunct="1"/>
            <a:r>
              <a:rPr lang="en-US" altLang="zh-CN" sz="2400" dirty="0" smtClean="0">
                <a:latin typeface="Times New Roman" pitchFamily="18" charset="0"/>
              </a:rPr>
              <a:t>Probabilistic top-</a:t>
            </a:r>
            <a:r>
              <a:rPr lang="en-US" altLang="zh-CN" sz="2400" i="1" dirty="0" smtClean="0">
                <a:latin typeface="Times New Roman" pitchFamily="18" charset="0"/>
              </a:rPr>
              <a:t>k</a:t>
            </a:r>
            <a:r>
              <a:rPr lang="en-US" altLang="zh-CN" sz="2400" dirty="0" smtClean="0">
                <a:latin typeface="Times New Roman" pitchFamily="18" charset="0"/>
              </a:rPr>
              <a:t> query</a:t>
            </a:r>
          </a:p>
          <a:p>
            <a:pPr lvl="2" algn="just" eaLnBrk="1" hangingPunct="1"/>
            <a:endParaRPr lang="en-US" altLang="zh-CN" sz="2400" dirty="0" smtClean="0">
              <a:latin typeface="Times New Roman" pitchFamily="18" charset="0"/>
            </a:endParaRPr>
          </a:p>
          <a:p>
            <a:pPr lvl="1" algn="just" eaLnBrk="1" hangingPunct="1"/>
            <a:endParaRPr lang="en-US" altLang="zh-CN" sz="2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2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A2814B9-FF7F-4E3F-80D5-A1B2F3FA4AD5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Ranking Algorithms</a:t>
            </a:r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r>
              <a:rPr lang="en-US" sz="3200" smtClean="0">
                <a:latin typeface="Times New Roman" pitchFamily="18" charset="0"/>
              </a:rPr>
              <a:t>Assuming tuple independence</a:t>
            </a:r>
          </a:p>
          <a:p>
            <a:pPr lvl="1" algn="just" eaLnBrk="1" hangingPunct="1"/>
            <a:r>
              <a:rPr lang="en-US" sz="2800" smtClean="0">
                <a:latin typeface="Times New Roman" pitchFamily="18" charset="0"/>
              </a:rPr>
              <a:t>Compute the probability that a tuple </a:t>
            </a:r>
            <a:r>
              <a:rPr lang="en-US" sz="2800" i="1" smtClean="0">
                <a:latin typeface="Times New Roman" pitchFamily="18" charset="0"/>
              </a:rPr>
              <a:t>t</a:t>
            </a:r>
            <a:r>
              <a:rPr lang="en-US" sz="2800" i="1" baseline="-25000" smtClean="0">
                <a:latin typeface="Times New Roman" pitchFamily="18" charset="0"/>
              </a:rPr>
              <a:t>i</a:t>
            </a:r>
            <a:r>
              <a:rPr lang="en-US" sz="2800" smtClean="0">
                <a:latin typeface="Times New Roman" pitchFamily="18" charset="0"/>
              </a:rPr>
              <a:t> has the </a:t>
            </a:r>
            <a:r>
              <a:rPr lang="en-US" sz="2800" i="1" smtClean="0">
                <a:latin typeface="Times New Roman" pitchFamily="18" charset="0"/>
              </a:rPr>
              <a:t>j</a:t>
            </a:r>
            <a:r>
              <a:rPr lang="en-US" sz="2800" smtClean="0">
                <a:latin typeface="Times New Roman" pitchFamily="18" charset="0"/>
              </a:rPr>
              <a:t>-th rank</a:t>
            </a:r>
          </a:p>
          <a:p>
            <a:pPr lvl="1" algn="just" eaLnBrk="1" hangingPunct="1"/>
            <a:endParaRPr lang="en-US" sz="2200" smtClean="0">
              <a:latin typeface="Times New Roman" pitchFamily="18" charset="0"/>
            </a:endParaRPr>
          </a:p>
          <a:p>
            <a:pPr lvl="1" algn="just" eaLnBrk="1" hangingPunct="1"/>
            <a:endParaRPr lang="en-US" sz="2200" smtClean="0">
              <a:latin typeface="Times New Roman" pitchFamily="18" charset="0"/>
            </a:endParaRPr>
          </a:p>
          <a:p>
            <a:pPr lvl="1" algn="just" eaLnBrk="1" hangingPunct="1"/>
            <a:endParaRPr lang="en-US" sz="2800" smtClean="0">
              <a:latin typeface="Times New Roman" pitchFamily="18" charset="0"/>
            </a:endParaRPr>
          </a:p>
          <a:p>
            <a:pPr lvl="1" algn="just" eaLnBrk="1" hangingPunct="1"/>
            <a:r>
              <a:rPr lang="en-US" sz="2800" smtClean="0">
                <a:latin typeface="Times New Roman" pitchFamily="18" charset="0"/>
              </a:rPr>
              <a:t>Observation: the coefficient </a:t>
            </a:r>
            <a:r>
              <a:rPr lang="en-US" sz="2800" i="1" smtClean="0">
                <a:latin typeface="Times New Roman" pitchFamily="18" charset="0"/>
              </a:rPr>
              <a:t>c</a:t>
            </a:r>
            <a:r>
              <a:rPr lang="en-US" sz="2800" i="1" baseline="-25000" smtClean="0">
                <a:latin typeface="Times New Roman" pitchFamily="18" charset="0"/>
              </a:rPr>
              <a:t>j</a:t>
            </a:r>
            <a:r>
              <a:rPr lang="en-US" sz="2800" smtClean="0">
                <a:latin typeface="Times New Roman" pitchFamily="18" charset="0"/>
              </a:rPr>
              <a:t> of </a:t>
            </a:r>
            <a:r>
              <a:rPr lang="en-US" sz="2800" i="1" smtClean="0">
                <a:latin typeface="Times New Roman" pitchFamily="18" charset="0"/>
              </a:rPr>
              <a:t>x</a:t>
            </a:r>
            <a:r>
              <a:rPr lang="en-US" sz="2800" i="1" baseline="30000" smtClean="0">
                <a:latin typeface="Times New Roman" pitchFamily="18" charset="0"/>
              </a:rPr>
              <a:t>j</a:t>
            </a:r>
            <a:r>
              <a:rPr lang="en-US" sz="2800" smtClean="0">
                <a:latin typeface="Times New Roman" pitchFamily="18" charset="0"/>
              </a:rPr>
              <a:t> in a function, </a:t>
            </a:r>
            <a:r>
              <a:rPr lang="en-US" sz="2800" i="1" smtClean="0">
                <a:latin typeface="Times New Roman" pitchFamily="18" charset="0"/>
              </a:rPr>
              <a:t>F</a:t>
            </a:r>
            <a:r>
              <a:rPr lang="en-US" sz="2800" i="1" baseline="30000" smtClean="0">
                <a:latin typeface="Times New Roman" pitchFamily="18" charset="0"/>
              </a:rPr>
              <a:t>i</a:t>
            </a:r>
            <a:r>
              <a:rPr lang="en-US" sz="2800" smtClean="0">
                <a:latin typeface="Times New Roman" pitchFamily="18" charset="0"/>
              </a:rPr>
              <a:t>(</a:t>
            </a:r>
            <a:r>
              <a:rPr lang="en-US" sz="2800" i="1" smtClean="0">
                <a:latin typeface="Times New Roman" pitchFamily="18" charset="0"/>
              </a:rPr>
              <a:t>x</a:t>
            </a:r>
            <a:r>
              <a:rPr lang="en-US" sz="2800" smtClean="0">
                <a:latin typeface="Times New Roman" pitchFamily="18" charset="0"/>
              </a:rPr>
              <a:t>), is exactly the probability that </a:t>
            </a:r>
            <a:r>
              <a:rPr lang="en-US" sz="2800" i="1" smtClean="0">
                <a:latin typeface="Times New Roman" pitchFamily="18" charset="0"/>
              </a:rPr>
              <a:t>t</a:t>
            </a:r>
            <a:r>
              <a:rPr lang="en-US" sz="2800" i="1" baseline="-25000" smtClean="0">
                <a:latin typeface="Times New Roman" pitchFamily="18" charset="0"/>
              </a:rPr>
              <a:t>i</a:t>
            </a:r>
            <a:r>
              <a:rPr lang="en-US" sz="2800" smtClean="0">
                <a:latin typeface="Times New Roman" pitchFamily="18" charset="0"/>
              </a:rPr>
              <a:t> is at rank </a:t>
            </a:r>
            <a:r>
              <a:rPr lang="en-US" sz="2800" i="1" smtClean="0">
                <a:latin typeface="Times New Roman" pitchFamily="18" charset="0"/>
              </a:rPr>
              <a:t>j</a:t>
            </a:r>
            <a:endParaRPr lang="en-US" sz="2800" smtClean="0">
              <a:latin typeface="Times New Roman" pitchFamily="18" charset="0"/>
            </a:endParaRPr>
          </a:p>
          <a:p>
            <a:pPr lvl="1" algn="just" eaLnBrk="1" hangingPunct="1"/>
            <a:endParaRPr lang="en-US" sz="2200" smtClean="0">
              <a:latin typeface="Times New Roman" pitchFamily="18" charset="0"/>
            </a:endParaRPr>
          </a:p>
        </p:txBody>
      </p:sp>
      <p:pic>
        <p:nvPicPr>
          <p:cNvPr id="136197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3213" y="2667000"/>
            <a:ext cx="6351587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6198" name="Rectangle 5"/>
          <p:cNvSpPr>
            <a:spLocks noChangeArrowheads="1"/>
          </p:cNvSpPr>
          <p:nvPr/>
        </p:nvSpPr>
        <p:spPr bwMode="auto">
          <a:xfrm>
            <a:off x="3859213" y="2590800"/>
            <a:ext cx="685800" cy="838200"/>
          </a:xfrm>
          <a:prstGeom prst="rect">
            <a:avLst/>
          </a:prstGeom>
          <a:solidFill>
            <a:srgbClr val="FF0000">
              <a:alpha val="14902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6199" name="Rectangle 6"/>
          <p:cNvSpPr>
            <a:spLocks noChangeArrowheads="1"/>
          </p:cNvSpPr>
          <p:nvPr/>
        </p:nvSpPr>
        <p:spPr bwMode="auto">
          <a:xfrm>
            <a:off x="4545013" y="2590800"/>
            <a:ext cx="2743200" cy="838200"/>
          </a:xfrm>
          <a:prstGeom prst="rect">
            <a:avLst/>
          </a:prstGeom>
          <a:solidFill>
            <a:srgbClr val="0000FF">
              <a:alpha val="14902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3620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5440363"/>
            <a:ext cx="4648200" cy="1189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69AD0C2-C83F-4A9F-A7E9-3A81AC2772B9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Example</a:t>
            </a:r>
          </a:p>
        </p:txBody>
      </p:sp>
      <p:sp>
        <p:nvSpPr>
          <p:cNvPr id="13722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r>
              <a:rPr lang="en-US" sz="3200" smtClean="0">
                <a:latin typeface="Times New Roman" pitchFamily="18" charset="0"/>
              </a:rPr>
              <a:t>Consider the rank of a tuple </a:t>
            </a:r>
            <a:r>
              <a:rPr lang="en-US" sz="3200" i="1" smtClean="0">
                <a:latin typeface="Times New Roman" pitchFamily="18" charset="0"/>
              </a:rPr>
              <a:t>t</a:t>
            </a:r>
            <a:r>
              <a:rPr lang="en-US" sz="3200" baseline="-25000" smtClean="0">
                <a:latin typeface="Times New Roman" pitchFamily="18" charset="0"/>
              </a:rPr>
              <a:t>3</a:t>
            </a:r>
            <a:r>
              <a:rPr lang="en-US" sz="3200" smtClean="0">
                <a:latin typeface="Times New Roman" pitchFamily="18" charset="0"/>
              </a:rPr>
              <a:t>,</a:t>
            </a: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  <a:p>
            <a:pPr algn="just" eaLnBrk="1" hangingPunct="1"/>
            <a:endParaRPr lang="en-US" sz="2600" smtClean="0">
              <a:latin typeface="Times New Roman" pitchFamily="18" charset="0"/>
            </a:endParaRPr>
          </a:p>
        </p:txBody>
      </p:sp>
      <p:pic>
        <p:nvPicPr>
          <p:cNvPr id="13722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2743200"/>
            <a:ext cx="3317875" cy="207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22" name="Oval 5"/>
          <p:cNvSpPr>
            <a:spLocks noChangeArrowheads="1"/>
          </p:cNvSpPr>
          <p:nvPr/>
        </p:nvSpPr>
        <p:spPr bwMode="auto">
          <a:xfrm>
            <a:off x="5441950" y="4408488"/>
            <a:ext cx="381000" cy="381000"/>
          </a:xfrm>
          <a:prstGeom prst="ellipse">
            <a:avLst/>
          </a:prstGeom>
          <a:solidFill>
            <a:srgbClr val="FF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3722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209800"/>
            <a:ext cx="67818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24" name="Text Box 7"/>
          <p:cNvSpPr txBox="1">
            <a:spLocks noChangeArrowheads="1"/>
          </p:cNvSpPr>
          <p:nvPr/>
        </p:nvSpPr>
        <p:spPr bwMode="auto">
          <a:xfrm>
            <a:off x="5791200" y="3657600"/>
            <a:ext cx="487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.4</a:t>
            </a:r>
            <a:r>
              <a:rPr lang="en-US" sz="2000" i="1">
                <a:latin typeface="Times New Roman" pitchFamily="18" charset="0"/>
              </a:rPr>
              <a:t>x</a:t>
            </a:r>
          </a:p>
        </p:txBody>
      </p:sp>
      <p:pic>
        <p:nvPicPr>
          <p:cNvPr id="137225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5029200"/>
            <a:ext cx="661987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7226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685800"/>
            <a:ext cx="5510213" cy="7445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37227" name="Text Box 10"/>
          <p:cNvSpPr txBox="1">
            <a:spLocks noChangeArrowheads="1"/>
          </p:cNvSpPr>
          <p:nvPr/>
        </p:nvSpPr>
        <p:spPr bwMode="auto">
          <a:xfrm>
            <a:off x="3184525" y="266700"/>
            <a:ext cx="328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Incremental computation of </a:t>
            </a:r>
            <a:r>
              <a:rPr lang="en-US" i="1">
                <a:latin typeface="Times New Roman" pitchFamily="18" charset="0"/>
              </a:rPr>
              <a:t>F</a:t>
            </a:r>
            <a:r>
              <a:rPr lang="en-US" i="1" baseline="30000">
                <a:latin typeface="Times New Roman" pitchFamily="18" charset="0"/>
              </a:rPr>
              <a:t>i</a:t>
            </a:r>
            <a:r>
              <a:rPr lang="en-US">
                <a:latin typeface="Times New Roman" pitchFamily="18" charset="0"/>
              </a:rPr>
              <a:t>(</a:t>
            </a:r>
            <a:r>
              <a:rPr lang="en-US" i="1">
                <a:latin typeface="Times New Roman" pitchFamily="18" charset="0"/>
              </a:rPr>
              <a:t>x</a:t>
            </a:r>
            <a:r>
              <a:rPr lang="en-US">
                <a:latin typeface="Times New Roman" pitchFamily="18" charset="0"/>
              </a:rPr>
              <a:t>):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582D211-235A-4EAC-8771-14D56B0CCBFA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Ranking Algorithms (cont'd)</a:t>
            </a:r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4530725"/>
          </a:xfrm>
        </p:spPr>
        <p:txBody>
          <a:bodyPr/>
          <a:lstStyle/>
          <a:p>
            <a:pPr algn="just" eaLnBrk="1" hangingPunct="1"/>
            <a:r>
              <a:rPr lang="en-US" sz="3200" smtClean="0">
                <a:latin typeface="Times New Roman" pitchFamily="18" charset="0"/>
              </a:rPr>
              <a:t>Assuming correlated database represented by and/xor tree</a:t>
            </a:r>
          </a:p>
          <a:p>
            <a:pPr lvl="1" algn="just" eaLnBrk="1" hangingPunct="1"/>
            <a:r>
              <a:rPr lang="en-US" sz="2800" smtClean="0">
                <a:latin typeface="Times New Roman" pitchFamily="18" charset="0"/>
              </a:rPr>
              <a:t>Generating functions on the and/xor tree</a:t>
            </a:r>
          </a:p>
        </p:txBody>
      </p:sp>
      <p:pic>
        <p:nvPicPr>
          <p:cNvPr id="138245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572000"/>
            <a:ext cx="4278313" cy="2320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38246" name="Oval 5"/>
          <p:cNvSpPr>
            <a:spLocks noChangeArrowheads="1"/>
          </p:cNvSpPr>
          <p:nvPr/>
        </p:nvSpPr>
        <p:spPr bwMode="auto">
          <a:xfrm>
            <a:off x="3492500" y="6311900"/>
            <a:ext cx="304800" cy="304800"/>
          </a:xfrm>
          <a:prstGeom prst="ellipse">
            <a:avLst/>
          </a:prstGeom>
          <a:solidFill>
            <a:srgbClr val="FF0000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38247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2690813"/>
            <a:ext cx="5205413" cy="188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8" name="Text Box 7"/>
          <p:cNvSpPr txBox="1">
            <a:spLocks noChangeArrowheads="1"/>
          </p:cNvSpPr>
          <p:nvPr/>
        </p:nvSpPr>
        <p:spPr bwMode="auto">
          <a:xfrm>
            <a:off x="5029200" y="4876800"/>
            <a:ext cx="3444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000">
                <a:latin typeface="Times New Roman" pitchFamily="18" charset="0"/>
              </a:rPr>
              <a:t>Observation: the coefficient </a:t>
            </a:r>
            <a:r>
              <a:rPr lang="en-US" sz="2000" i="1">
                <a:latin typeface="Times New Roman" pitchFamily="18" charset="0"/>
              </a:rPr>
              <a:t>c</a:t>
            </a:r>
            <a:r>
              <a:rPr lang="en-US" sz="2000" i="1" baseline="-25000">
                <a:latin typeface="Times New Roman" pitchFamily="18" charset="0"/>
              </a:rPr>
              <a:t>j</a:t>
            </a:r>
            <a:r>
              <a:rPr lang="en-US" sz="2000">
                <a:latin typeface="Times New Roman" pitchFamily="18" charset="0"/>
              </a:rPr>
              <a:t> of the term </a:t>
            </a:r>
            <a:r>
              <a:rPr lang="en-US" sz="2000" i="1">
                <a:latin typeface="Times New Roman" pitchFamily="18" charset="0"/>
              </a:rPr>
              <a:t>x</a:t>
            </a:r>
            <a:r>
              <a:rPr lang="en-US" sz="2000" i="1" baseline="30000">
                <a:latin typeface="Times New Roman" pitchFamily="18" charset="0"/>
              </a:rPr>
              <a:t>j-</a:t>
            </a:r>
            <a:r>
              <a:rPr lang="en-US" sz="2000" baseline="30000">
                <a:latin typeface="Times New Roman" pitchFamily="18" charset="0"/>
              </a:rPr>
              <a:t>1</a:t>
            </a:r>
            <a:r>
              <a:rPr lang="en-US" sz="2000" i="1">
                <a:latin typeface="Times New Roman" pitchFamily="18" charset="0"/>
              </a:rPr>
              <a:t>y </a:t>
            </a:r>
            <a:r>
              <a:rPr lang="en-US" sz="2000">
                <a:latin typeface="Times New Roman" pitchFamily="18" charset="0"/>
              </a:rPr>
              <a:t>is Pr(</a:t>
            </a:r>
            <a:r>
              <a:rPr lang="en-US" sz="2000" i="1">
                <a:latin typeface="Times New Roman" pitchFamily="18" charset="0"/>
              </a:rPr>
              <a:t>r</a:t>
            </a:r>
            <a:r>
              <a:rPr lang="en-US" sz="2000">
                <a:latin typeface="Times New Roman" pitchFamily="18" charset="0"/>
              </a:rPr>
              <a:t>(</a:t>
            </a:r>
            <a:r>
              <a:rPr lang="en-US" sz="2000" i="1">
                <a:latin typeface="Times New Roman" pitchFamily="18" charset="0"/>
              </a:rPr>
              <a:t>t</a:t>
            </a:r>
            <a:r>
              <a:rPr lang="en-US" sz="2000" i="1" baseline="-25000">
                <a:latin typeface="Times New Roman" pitchFamily="18" charset="0"/>
              </a:rPr>
              <a:t>i</a:t>
            </a:r>
            <a:r>
              <a:rPr lang="en-US" sz="2000">
                <a:latin typeface="Times New Roman" pitchFamily="18" charset="0"/>
              </a:rPr>
              <a:t>) = </a:t>
            </a:r>
            <a:r>
              <a:rPr lang="en-US" sz="2000" i="1">
                <a:latin typeface="Times New Roman" pitchFamily="18" charset="0"/>
              </a:rPr>
              <a:t>j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DEC51F4-EB23-4854-B0DF-CA9F52129029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1218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</a:rPr>
              <a:t>Summary</a:t>
            </a:r>
          </a:p>
        </p:txBody>
      </p:sp>
      <p:sp>
        <p:nvSpPr>
          <p:cNvPr id="1218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 algn="just"/>
            <a:r>
              <a:rPr lang="en-US" sz="3200" dirty="0" smtClean="0">
                <a:latin typeface="Times New Roman" pitchFamily="18" charset="0"/>
              </a:rPr>
              <a:t>Probabilistic top-</a:t>
            </a:r>
            <a:r>
              <a:rPr lang="en-US" sz="3200" i="1" dirty="0" smtClean="0">
                <a:latin typeface="Times New Roman" pitchFamily="18" charset="0"/>
              </a:rPr>
              <a:t>k</a:t>
            </a:r>
            <a:r>
              <a:rPr lang="en-US" sz="3200" dirty="0" smtClean="0">
                <a:latin typeface="Times New Roman" pitchFamily="18" charset="0"/>
              </a:rPr>
              <a:t> query</a:t>
            </a:r>
          </a:p>
          <a:p>
            <a:pPr lvl="1" algn="just"/>
            <a:r>
              <a:rPr lang="en-US" sz="2800" dirty="0" smtClean="0">
                <a:latin typeface="Times New Roman" pitchFamily="18" charset="0"/>
              </a:rPr>
              <a:t>Different semantics </a:t>
            </a:r>
            <a:r>
              <a:rPr lang="en-US" sz="2800" dirty="0" err="1" smtClean="0">
                <a:latin typeface="Times New Roman" pitchFamily="18" charset="0"/>
              </a:rPr>
              <a:t>w.r.t</a:t>
            </a:r>
            <a:r>
              <a:rPr lang="en-US" sz="2800" dirty="0" smtClean="0">
                <a:latin typeface="Times New Roman" pitchFamily="18" charset="0"/>
              </a:rPr>
              <a:t>. ranks and probabilities in possible worlds</a:t>
            </a:r>
          </a:p>
          <a:p>
            <a:pPr lvl="1" algn="just"/>
            <a:r>
              <a:rPr lang="en-US" sz="2800" smtClean="0">
                <a:latin typeface="Times New Roman" pitchFamily="18" charset="0"/>
              </a:rPr>
              <a:t>A unified </a:t>
            </a:r>
            <a:r>
              <a:rPr lang="en-US" sz="2800" dirty="0" smtClean="0">
                <a:latin typeface="Times New Roman" pitchFamily="18" charset="0"/>
              </a:rPr>
              <a:t>approach</a:t>
            </a:r>
          </a:p>
          <a:p>
            <a:pPr lvl="1" algn="just"/>
            <a:endParaRPr lang="en-US" sz="3200" dirty="0" smtClean="0">
              <a:latin typeface="Times New Roman" pitchFamily="18" charset="0"/>
            </a:endParaRPr>
          </a:p>
          <a:p>
            <a:pPr lvl="1" algn="just"/>
            <a:endParaRPr lang="en-US" sz="32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833CDA3-4BBA-4CE1-B6BE-F3EFB1EB4B37}" type="slidenum">
              <a:rPr lang="en-US" altLang="zh-CN" sz="1200">
                <a:solidFill>
                  <a:srgbClr val="000000"/>
                </a:solidFill>
                <a:latin typeface="+mj-lt"/>
                <a:ea typeface="+mn-ea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altLang="zh-CN" sz="1200">
              <a:solidFill>
                <a:srgbClr val="000000"/>
              </a:solidFill>
              <a:latin typeface="+mj-lt"/>
              <a:ea typeface="+mn-ea"/>
            </a:endParaRPr>
          </a:p>
        </p:txBody>
      </p:sp>
      <p:sp>
        <p:nvSpPr>
          <p:cNvPr id="15155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latin typeface="Times New Roman" pitchFamily="18" charset="0"/>
              </a:rPr>
              <a:t>Recall: Probabilistic Query Types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en-US" altLang="zh-CN" sz="3200" dirty="0" smtClean="0">
                <a:latin typeface="Times New Roman" pitchFamily="18" charset="0"/>
              </a:rPr>
              <a:t>Uncertain/probabilistic database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range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</a:t>
            </a:r>
            <a:endParaRPr lang="en-US" sz="28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</a:t>
            </a:r>
            <a:r>
              <a:rPr lang="en-US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neighbor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group nearest neighbor (PGNN) query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</a:t>
            </a:r>
            <a:r>
              <a:rPr lang="en-US" altLang="zh-CN" sz="2800" i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-nearest neighbor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patial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 /similarity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join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top-</a:t>
            </a:r>
            <a:r>
              <a:rPr lang="en-US" altLang="zh-CN" sz="2800" i="1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</a:t>
            </a:r>
            <a:r>
              <a:rPr lang="en-US" altLang="zh-CN" sz="28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query (or ranked query) 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skyline query</a:t>
            </a:r>
          </a:p>
          <a:p>
            <a:pPr lvl="1" eaLnBrk="1" hangingPunct="1">
              <a:defRPr/>
            </a:pPr>
            <a:r>
              <a:rPr lang="en-US" altLang="zh-CN" sz="28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Probabilistic reverse skyline query</a:t>
            </a:r>
          </a:p>
          <a:p>
            <a:pPr lvl="1" eaLnBrk="1" hangingPunct="1">
              <a:defRPr/>
            </a:pPr>
            <a:endParaRPr lang="en-US" sz="28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143000" y="4495800"/>
            <a:ext cx="7467600" cy="1354217"/>
          </a:xfrm>
          <a:prstGeom prst="rect">
            <a:avLst/>
          </a:prstGeom>
          <a:ln w="50800">
            <a:solidFill>
              <a:srgbClr val="00B05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7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800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143000" y="2133600"/>
            <a:ext cx="7467600" cy="2308324"/>
          </a:xfrm>
          <a:prstGeom prst="rect">
            <a:avLst/>
          </a:prstGeom>
          <a:ln w="50800">
            <a:solidFill>
              <a:srgbClr val="FF0000"/>
            </a:solidFill>
            <a:prstDash val="solid"/>
          </a:ln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en-US" altLang="zh-CN" sz="24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9" name="Cloud Callout 15"/>
          <p:cNvSpPr/>
          <p:nvPr/>
        </p:nvSpPr>
        <p:spPr bwMode="auto">
          <a:xfrm>
            <a:off x="6096000" y="5334000"/>
            <a:ext cx="3048000" cy="914400"/>
          </a:xfrm>
          <a:prstGeom prst="cloudCallout">
            <a:avLst>
              <a:gd name="adj1" fmla="val -55987"/>
              <a:gd name="adj2" fmla="val -57605"/>
            </a:avLst>
          </a:pr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rgbClr val="CCFFCC"/>
              </a:gs>
              <a:gs pos="100000">
                <a:srgbClr val="CCFFFF"/>
              </a:gs>
            </a:gsLst>
            <a:lin ang="5400000" scaled="0"/>
          </a:gra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Preference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loud Callout 15"/>
          <p:cNvSpPr/>
          <p:nvPr/>
        </p:nvSpPr>
        <p:spPr bwMode="auto">
          <a:xfrm>
            <a:off x="6172200" y="990600"/>
            <a:ext cx="2971800" cy="914400"/>
          </a:xfrm>
          <a:prstGeom prst="cloudCallout">
            <a:avLst>
              <a:gd name="adj1" fmla="val -41040"/>
              <a:gd name="adj2" fmla="val 93143"/>
            </a:avLst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2700000" scaled="0"/>
            <a:tileRect/>
          </a:gra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Probabilistic Spatial Query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6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8CE4E02-15F1-4FF5-ADE4-CB898061ED36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just"/>
            <a:r>
              <a:rPr lang="en-US" altLang="zh-CN" smtClean="0">
                <a:latin typeface="Times New Roman" pitchFamily="18" charset="0"/>
              </a:rPr>
              <a:t>Motivation Example</a:t>
            </a:r>
          </a:p>
        </p:txBody>
      </p:sp>
      <p:sp>
        <p:nvSpPr>
          <p:cNvPr id="6149" name="Rectangle 10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267200" cy="4530725"/>
          </a:xfrm>
        </p:spPr>
        <p:txBody>
          <a:bodyPr/>
          <a:lstStyle/>
          <a:p>
            <a:pPr algn="just"/>
            <a:r>
              <a:rPr lang="en-US" altLang="zh-CN" sz="2600" smtClean="0">
                <a:latin typeface="Times New Roman" pitchFamily="18" charset="0"/>
              </a:rPr>
              <a:t>In a coal mine surveillance application, a number of sensors are deployed to detect density of gas, temperature, and so on</a:t>
            </a:r>
          </a:p>
          <a:p>
            <a:pPr algn="just"/>
            <a:r>
              <a:rPr lang="en-US" altLang="zh-CN" sz="2600" smtClean="0">
                <a:latin typeface="Times New Roman" pitchFamily="18" charset="0"/>
              </a:rPr>
              <a:t>Assume we have a preference function </a:t>
            </a:r>
            <a:r>
              <a:rPr lang="en-US" altLang="zh-CN" sz="2600" i="1" smtClean="0">
                <a:latin typeface="Times New Roman" pitchFamily="18" charset="0"/>
              </a:rPr>
              <a:t>f</a:t>
            </a:r>
            <a:r>
              <a:rPr lang="en-US" altLang="zh-CN" sz="2600" smtClean="0">
                <a:latin typeface="Times New Roman" pitchFamily="18" charset="0"/>
              </a:rPr>
              <a:t>(</a:t>
            </a:r>
            <a:r>
              <a:rPr lang="en-US" altLang="zh-CN" sz="2600" i="1" smtClean="0">
                <a:latin typeface="Times New Roman" pitchFamily="18" charset="0"/>
              </a:rPr>
              <a:t>O</a:t>
            </a:r>
            <a:r>
              <a:rPr lang="en-US" altLang="zh-CN" sz="2600" smtClean="0">
                <a:latin typeface="Times New Roman" pitchFamily="18" charset="0"/>
              </a:rPr>
              <a:t>) = </a:t>
            </a:r>
            <a:r>
              <a:rPr lang="en-US" altLang="zh-CN" sz="2600" i="1" smtClean="0">
                <a:latin typeface="Times New Roman" pitchFamily="18" charset="0"/>
              </a:rPr>
              <a:t>O.temp </a:t>
            </a:r>
            <a:r>
              <a:rPr lang="en-US" altLang="zh-CN" sz="2600" smtClean="0">
                <a:latin typeface="Times New Roman" pitchFamily="18" charset="0"/>
              </a:rPr>
              <a:t>+ </a:t>
            </a:r>
            <a:r>
              <a:rPr lang="en-US" altLang="zh-CN" sz="2600" i="1" smtClean="0">
                <a:latin typeface="Times New Roman" pitchFamily="18" charset="0"/>
              </a:rPr>
              <a:t>O.den</a:t>
            </a:r>
            <a:endParaRPr lang="en-US" altLang="zh-CN" sz="2600" smtClean="0">
              <a:latin typeface="Times New Roman" pitchFamily="18" charset="0"/>
            </a:endParaRPr>
          </a:p>
          <a:p>
            <a:pPr algn="just"/>
            <a:r>
              <a:rPr lang="en-US" altLang="zh-CN" sz="2600" smtClean="0">
                <a:latin typeface="Times New Roman" pitchFamily="18" charset="0"/>
              </a:rPr>
              <a:t>Top-</a:t>
            </a:r>
            <a:r>
              <a:rPr lang="en-US" altLang="zh-CN" sz="2600" i="1" smtClean="0">
                <a:latin typeface="Times New Roman" pitchFamily="18" charset="0"/>
              </a:rPr>
              <a:t>k</a:t>
            </a:r>
            <a:r>
              <a:rPr lang="en-US" altLang="zh-CN" sz="2600" smtClean="0">
                <a:latin typeface="Times New Roman" pitchFamily="18" charset="0"/>
              </a:rPr>
              <a:t> query: Retrieve </a:t>
            </a:r>
            <a:r>
              <a:rPr lang="en-US" altLang="zh-CN" sz="2600" i="1" smtClean="0">
                <a:latin typeface="Times New Roman" pitchFamily="18" charset="0"/>
              </a:rPr>
              <a:t>k</a:t>
            </a:r>
            <a:r>
              <a:rPr lang="en-US" altLang="zh-CN" sz="2600" smtClean="0">
                <a:latin typeface="Times New Roman" pitchFamily="18" charset="0"/>
              </a:rPr>
              <a:t> sensors with the highest scores (most dangerous)</a:t>
            </a:r>
          </a:p>
          <a:p>
            <a:pPr algn="just"/>
            <a:endParaRPr lang="en-US" altLang="zh-CN" sz="2600" smtClean="0">
              <a:latin typeface="Times New Roman" pitchFamily="18" charset="0"/>
            </a:endParaRPr>
          </a:p>
          <a:p>
            <a:pPr algn="just"/>
            <a:endParaRPr lang="zh-CN" altLang="en-US" sz="2600" baseline="-25000" smtClean="0">
              <a:latin typeface="Times New Roman" pitchFamily="18" charset="0"/>
            </a:endParaRP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5038725" y="1938338"/>
          <a:ext cx="3638550" cy="328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75" name="Microsoft Drawing 1.01" r:id="rId4" imgW="4624881" imgH="4177596" progId="MSDraw.1.01">
                  <p:embed/>
                </p:oleObj>
              </mc:Choice>
              <mc:Fallback>
                <p:oleObj name="Microsoft Drawing 1.01" r:id="rId4" imgW="4624881" imgH="4177596" progId="MSDraw.1.01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5" y="1938338"/>
                        <a:ext cx="3638550" cy="328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1" name="Rectangle 9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6248400" y="1905000"/>
            <a:ext cx="2133600" cy="2438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5684838" y="2308225"/>
            <a:ext cx="2133600" cy="243840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5532438" y="2460625"/>
            <a:ext cx="2133600" cy="243840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5410200" y="2590800"/>
            <a:ext cx="2133600" cy="243840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>
            <a:off x="4976813" y="2905125"/>
            <a:ext cx="2133600" cy="243840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4800600" y="3124200"/>
            <a:ext cx="2133600" cy="243840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>
            <a:off x="6248400" y="1905000"/>
            <a:ext cx="2133600" cy="2438400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15833 0.17777 " pathEditMode="fixed" rAng="0" ptsTypes="AA">
                                      <p:cBhvr>
                                        <p:cTn id="6" dur="5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17" y="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6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BAA77C4-532E-4CF5-BD56-8B9C1821C3F8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mtClean="0">
                <a:latin typeface="Times New Roman" pitchFamily="18" charset="0"/>
              </a:rPr>
              <a:t>Motivation Example (cont'd)</a:t>
            </a:r>
          </a:p>
        </p:txBody>
      </p:sp>
      <p:sp>
        <p:nvSpPr>
          <p:cNvPr id="7173" name="Rectangle 8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343400" cy="4530725"/>
          </a:xfrm>
        </p:spPr>
        <p:txBody>
          <a:bodyPr/>
          <a:lstStyle/>
          <a:p>
            <a:pPr algn="just"/>
            <a:r>
              <a:rPr lang="en-US" altLang="zh-CN" sz="2600" smtClean="0">
                <a:latin typeface="Times New Roman" pitchFamily="18" charset="0"/>
              </a:rPr>
              <a:t>Sensor data usually contain noises</a:t>
            </a:r>
          </a:p>
          <a:p>
            <a:pPr algn="just"/>
            <a:r>
              <a:rPr lang="en-US" altLang="zh-CN" sz="2600" smtClean="0">
                <a:latin typeface="Times New Roman" pitchFamily="18" charset="0"/>
              </a:rPr>
              <a:t>The reported data can be modeled as uncertain objects</a:t>
            </a:r>
          </a:p>
          <a:p>
            <a:pPr algn="just"/>
            <a:r>
              <a:rPr lang="en-US" altLang="zh-CN" sz="2600" smtClean="0">
                <a:latin typeface="Times New Roman" pitchFamily="18" charset="0"/>
              </a:rPr>
              <a:t>Obtain top-</a:t>
            </a:r>
            <a:r>
              <a:rPr lang="en-US" altLang="zh-CN" sz="2600" i="1" smtClean="0">
                <a:latin typeface="Times New Roman" pitchFamily="18" charset="0"/>
              </a:rPr>
              <a:t>k</a:t>
            </a:r>
            <a:r>
              <a:rPr lang="en-US" altLang="zh-CN" sz="2600" smtClean="0">
                <a:latin typeface="Times New Roman" pitchFamily="18" charset="0"/>
              </a:rPr>
              <a:t> query answers over uncertain data with high confidence</a:t>
            </a: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5181600" y="1981200"/>
          <a:ext cx="3395663" cy="343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699" name="Microsoft Drawing 1.01" r:id="rId4" imgW="4133529" imgH="4188613" progId="MSDraw.1.01">
                  <p:embed/>
                </p:oleObj>
              </mc:Choice>
              <mc:Fallback>
                <p:oleObj name="Microsoft Drawing 1.01" r:id="rId4" imgW="4133529" imgH="4188613" progId="MSDraw.1.01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981200"/>
                        <a:ext cx="3395663" cy="343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Line 7"/>
          <p:cNvSpPr>
            <a:spLocks noChangeShapeType="1"/>
          </p:cNvSpPr>
          <p:nvPr/>
        </p:nvSpPr>
        <p:spPr bwMode="auto">
          <a:xfrm>
            <a:off x="5715000" y="2209800"/>
            <a:ext cx="2417763" cy="2487613"/>
          </a:xfrm>
          <a:prstGeom prst="line">
            <a:avLst/>
          </a:prstGeom>
          <a:noFill/>
          <a:ln w="9525" cap="rnd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 flipH="1">
            <a:off x="6475413" y="2563813"/>
            <a:ext cx="204787" cy="377825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 flipV="1">
            <a:off x="7188200" y="3986213"/>
            <a:ext cx="12700" cy="533400"/>
          </a:xfrm>
          <a:prstGeom prst="line">
            <a:avLst/>
          </a:prstGeom>
          <a:noFill/>
          <a:ln w="19050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7" name="Text Box 11"/>
          <p:cNvSpPr txBox="1">
            <a:spLocks noChangeArrowheads="1"/>
          </p:cNvSpPr>
          <p:nvPr/>
        </p:nvSpPr>
        <p:spPr bwMode="auto">
          <a:xfrm>
            <a:off x="6146800" y="2182813"/>
            <a:ext cx="1231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b="1" i="1">
                <a:solidFill>
                  <a:srgbClr val="FF00FF"/>
                </a:solidFill>
                <a:latin typeface="Times New Roman" pitchFamily="18" charset="0"/>
              </a:rPr>
              <a:t>actual data</a:t>
            </a:r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6654800" y="4443413"/>
            <a:ext cx="1231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b="1" i="1">
                <a:solidFill>
                  <a:srgbClr val="FF00FF"/>
                </a:solidFill>
                <a:latin typeface="Times New Roman" pitchFamily="18" charset="0"/>
              </a:rPr>
              <a:t>actual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DEC51F4-EB23-4854-B0DF-CA9F52129029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1218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</a:rPr>
              <a:t>Background of Probabilistic Top-</a:t>
            </a:r>
            <a:r>
              <a:rPr lang="en-US" i="1" smtClean="0">
                <a:latin typeface="Times New Roman" pitchFamily="18" charset="0"/>
              </a:rPr>
              <a:t>k</a:t>
            </a:r>
            <a:r>
              <a:rPr lang="en-US" smtClean="0">
                <a:latin typeface="Times New Roman" pitchFamily="18" charset="0"/>
              </a:rPr>
              <a:t> Query</a:t>
            </a:r>
          </a:p>
        </p:txBody>
      </p:sp>
      <p:sp>
        <p:nvSpPr>
          <p:cNvPr id="1218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3810000" cy="4530725"/>
          </a:xfrm>
        </p:spPr>
        <p:txBody>
          <a:bodyPr/>
          <a:lstStyle/>
          <a:p>
            <a:pPr algn="just"/>
            <a:r>
              <a:rPr lang="en-US" sz="2800" smtClean="0">
                <a:latin typeface="Times New Roman" pitchFamily="18" charset="0"/>
              </a:rPr>
              <a:t>Under possible worlds semantics</a:t>
            </a:r>
          </a:p>
          <a:p>
            <a:pPr lvl="1" algn="just"/>
            <a:r>
              <a:rPr lang="en-US" sz="2400" smtClean="0">
                <a:latin typeface="Times New Roman" pitchFamily="18" charset="0"/>
              </a:rPr>
              <a:t>Each tuple </a:t>
            </a:r>
            <a:r>
              <a:rPr lang="en-US" sz="2400" i="1" smtClean="0">
                <a:latin typeface="Times New Roman" pitchFamily="18" charset="0"/>
              </a:rPr>
              <a:t>t</a:t>
            </a:r>
            <a:r>
              <a:rPr lang="en-US" sz="2400" smtClean="0">
                <a:latin typeface="Times New Roman" pitchFamily="18" charset="0"/>
              </a:rPr>
              <a:t> is associated with a score </a:t>
            </a:r>
            <a:r>
              <a:rPr lang="en-US" sz="2400" i="1" smtClean="0">
                <a:latin typeface="Times New Roman" pitchFamily="18" charset="0"/>
              </a:rPr>
              <a:t>t.score</a:t>
            </a:r>
            <a:endParaRPr lang="en-US" sz="2400" smtClean="0">
              <a:latin typeface="Times New Roman" pitchFamily="18" charset="0"/>
            </a:endParaRPr>
          </a:p>
          <a:p>
            <a:pPr lvl="1" algn="just"/>
            <a:r>
              <a:rPr lang="en-US" sz="2400" smtClean="0">
                <a:latin typeface="Times New Roman" pitchFamily="18" charset="0"/>
              </a:rPr>
              <a:t>Each tuple </a:t>
            </a:r>
            <a:r>
              <a:rPr lang="en-US" sz="2400" i="1" smtClean="0">
                <a:latin typeface="Times New Roman" pitchFamily="18" charset="0"/>
              </a:rPr>
              <a:t>t</a:t>
            </a:r>
            <a:r>
              <a:rPr lang="en-US" sz="2400" smtClean="0">
                <a:latin typeface="Times New Roman" pitchFamily="18" charset="0"/>
              </a:rPr>
              <a:t> is associated with an existence probability </a:t>
            </a:r>
            <a:r>
              <a:rPr lang="en-US" sz="2400" i="1" smtClean="0">
                <a:latin typeface="Times New Roman" pitchFamily="18" charset="0"/>
              </a:rPr>
              <a:t>t.prob</a:t>
            </a:r>
            <a:endParaRPr lang="en-US" sz="2400" smtClean="0">
              <a:latin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267200" y="1905000"/>
            <a:ext cx="4876800" cy="3429000"/>
            <a:chOff x="2544" y="1344"/>
            <a:chExt cx="3072" cy="2160"/>
          </a:xfrm>
        </p:grpSpPr>
        <p:pic>
          <p:nvPicPr>
            <p:cNvPr id="121862" name="Picture 4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44" y="1344"/>
              <a:ext cx="3072" cy="17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1863" name="Text Box 5"/>
            <p:cNvSpPr txBox="1">
              <a:spLocks noChangeArrowheads="1"/>
            </p:cNvSpPr>
            <p:nvPr/>
          </p:nvSpPr>
          <p:spPr bwMode="auto">
            <a:xfrm>
              <a:off x="2640" y="3168"/>
              <a:ext cx="10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1">
                  <a:latin typeface="Times New Roman" pitchFamily="18" charset="0"/>
                  <a:cs typeface="Times New Roman" pitchFamily="18" charset="0"/>
                </a:rPr>
                <a:t>possible worlds</a:t>
              </a:r>
            </a:p>
          </p:txBody>
        </p:sp>
        <p:sp>
          <p:nvSpPr>
            <p:cNvPr id="121864" name="Text Box 6"/>
            <p:cNvSpPr txBox="1">
              <a:spLocks noChangeArrowheads="1"/>
            </p:cNvSpPr>
            <p:nvPr/>
          </p:nvSpPr>
          <p:spPr bwMode="auto">
            <a:xfrm>
              <a:off x="4472" y="3097"/>
              <a:ext cx="111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i="1">
                  <a:latin typeface="Times New Roman" pitchFamily="18" charset="0"/>
                  <a:cs typeface="Times New Roman" pitchFamily="18" charset="0"/>
                </a:rPr>
                <a:t>query answer in </a:t>
              </a:r>
            </a:p>
            <a:p>
              <a:r>
                <a:rPr lang="en-US" b="1" i="1">
                  <a:latin typeface="Times New Roman" pitchFamily="18" charset="0"/>
                  <a:cs typeface="Times New Roman" pitchFamily="18" charset="0"/>
                </a:rPr>
                <a:t>possible worlds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3EE67D6-37C9-4EEC-B83F-50A6D3A96CB6}" type="slidenum">
              <a:rPr lang="en-US" altLang="en-US" sz="1200"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altLang="en-US" sz="1200">
              <a:latin typeface="+mj-lt"/>
              <a:ea typeface="+mn-ea"/>
              <a:cs typeface="+mn-cs"/>
            </a:endParaRPr>
          </a:p>
        </p:txBody>
      </p:sp>
      <p:sp>
        <p:nvSpPr>
          <p:cNvPr id="12288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zh-CN" sz="4000" smtClean="0">
                <a:latin typeface="Times New Roman" pitchFamily="18" charset="0"/>
              </a:rPr>
              <a:t>Different Semantics of Probabilistic Top-</a:t>
            </a:r>
            <a:r>
              <a:rPr lang="en-US" altLang="zh-CN" sz="4000" i="1" smtClean="0">
                <a:latin typeface="Times New Roman" pitchFamily="18" charset="0"/>
              </a:rPr>
              <a:t>k</a:t>
            </a:r>
            <a:r>
              <a:rPr lang="en-US" altLang="zh-CN" sz="4000" smtClean="0">
                <a:latin typeface="Times New Roman" pitchFamily="18" charset="0"/>
              </a:rPr>
              <a:t> Query</a:t>
            </a:r>
            <a:endParaRPr lang="en-US" sz="4000" smtClean="0">
              <a:latin typeface="Times New Roman" pitchFamily="18" charset="0"/>
            </a:endParaRPr>
          </a:p>
        </p:txBody>
      </p:sp>
      <p:sp>
        <p:nvSpPr>
          <p:cNvPr id="12288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600" smtClean="0">
                <a:latin typeface="Times New Roman" pitchFamily="18" charset="0"/>
              </a:rPr>
              <a:t>Top-</a:t>
            </a:r>
            <a:r>
              <a:rPr lang="en-US" sz="2600" i="1" smtClean="0">
                <a:latin typeface="Times New Roman" pitchFamily="18" charset="0"/>
              </a:rPr>
              <a:t>k</a:t>
            </a:r>
            <a:r>
              <a:rPr lang="en-US" sz="2600" smtClean="0">
                <a:latin typeface="Times New Roman" pitchFamily="18" charset="0"/>
              </a:rPr>
              <a:t> query in probabilistic databases</a:t>
            </a:r>
          </a:p>
          <a:p>
            <a:pPr lvl="1" algn="just">
              <a:lnSpc>
                <a:spcPct val="90000"/>
              </a:lnSpc>
            </a:pPr>
            <a:r>
              <a:rPr lang="en-US" sz="2200" smtClean="0">
                <a:latin typeface="Times New Roman" pitchFamily="18" charset="0"/>
              </a:rPr>
              <a:t>Consider each possible world from which top-</a:t>
            </a:r>
            <a:r>
              <a:rPr lang="en-US" sz="2200" i="1" smtClean="0">
                <a:latin typeface="Times New Roman" pitchFamily="18" charset="0"/>
              </a:rPr>
              <a:t>k</a:t>
            </a:r>
            <a:r>
              <a:rPr lang="en-US" sz="2200" smtClean="0">
                <a:latin typeface="Times New Roman" pitchFamily="18" charset="0"/>
              </a:rPr>
              <a:t> answers are retrieved</a:t>
            </a:r>
          </a:p>
          <a:p>
            <a:pPr lvl="1" algn="just">
              <a:lnSpc>
                <a:spcPct val="90000"/>
              </a:lnSpc>
            </a:pPr>
            <a:r>
              <a:rPr lang="en-US" sz="2200" smtClean="0">
                <a:latin typeface="Times New Roman" pitchFamily="18" charset="0"/>
              </a:rPr>
              <a:t>Aggregate the top-</a:t>
            </a:r>
            <a:r>
              <a:rPr lang="en-US" sz="2200" i="1" smtClean="0">
                <a:latin typeface="Times New Roman" pitchFamily="18" charset="0"/>
              </a:rPr>
              <a:t>k</a:t>
            </a:r>
            <a:r>
              <a:rPr lang="en-US" sz="2200" smtClean="0">
                <a:latin typeface="Times New Roman" pitchFamily="18" charset="0"/>
              </a:rPr>
              <a:t> answers (weighted by the probabilities of possible worlds)</a:t>
            </a:r>
          </a:p>
          <a:p>
            <a:pPr algn="just">
              <a:lnSpc>
                <a:spcPct val="90000"/>
              </a:lnSpc>
            </a:pPr>
            <a:r>
              <a:rPr lang="en-US" sz="2600" smtClean="0">
                <a:latin typeface="Times New Roman" pitchFamily="18" charset="0"/>
              </a:rPr>
              <a:t>Aggregation Semantics</a:t>
            </a:r>
          </a:p>
          <a:p>
            <a:pPr lvl="1" algn="just">
              <a:lnSpc>
                <a:spcPct val="90000"/>
              </a:lnSpc>
            </a:pPr>
            <a:r>
              <a:rPr lang="en-US" sz="2200" smtClean="0">
                <a:latin typeface="Times New Roman" pitchFamily="18" charset="0"/>
              </a:rPr>
              <a:t>Uncertain Top-</a:t>
            </a:r>
            <a:r>
              <a:rPr lang="en-US" sz="2200" i="1" smtClean="0">
                <a:latin typeface="Times New Roman" pitchFamily="18" charset="0"/>
              </a:rPr>
              <a:t>k</a:t>
            </a:r>
            <a:r>
              <a:rPr lang="en-US" sz="2200" smtClean="0">
                <a:latin typeface="Times New Roman" pitchFamily="18" charset="0"/>
              </a:rPr>
              <a:t> (U-Top</a:t>
            </a:r>
            <a:r>
              <a:rPr lang="en-US" sz="2200" i="1" smtClean="0">
                <a:latin typeface="Times New Roman" pitchFamily="18" charset="0"/>
              </a:rPr>
              <a:t>k</a:t>
            </a:r>
            <a:r>
              <a:rPr lang="en-US" sz="2200" smtClean="0">
                <a:latin typeface="Times New Roman" pitchFamily="18" charset="0"/>
              </a:rPr>
              <a:t>) [Soliman et al., ICDE 2007]</a:t>
            </a:r>
          </a:p>
          <a:p>
            <a:pPr lvl="1" algn="just">
              <a:lnSpc>
                <a:spcPct val="90000"/>
              </a:lnSpc>
            </a:pPr>
            <a:r>
              <a:rPr lang="en-US" sz="2200" smtClean="0">
                <a:latin typeface="Times New Roman" pitchFamily="18" charset="0"/>
              </a:rPr>
              <a:t>Uncertain Rank-</a:t>
            </a:r>
            <a:r>
              <a:rPr lang="en-US" sz="2200" i="1" smtClean="0">
                <a:latin typeface="Times New Roman" pitchFamily="18" charset="0"/>
              </a:rPr>
              <a:t>k</a:t>
            </a:r>
            <a:r>
              <a:rPr lang="en-US" sz="2200" smtClean="0">
                <a:latin typeface="Times New Roman" pitchFamily="18" charset="0"/>
              </a:rPr>
              <a:t> (U-</a:t>
            </a:r>
            <a:r>
              <a:rPr lang="en-US" sz="2200" i="1" smtClean="0">
                <a:latin typeface="Times New Roman" pitchFamily="18" charset="0"/>
              </a:rPr>
              <a:t>k</a:t>
            </a:r>
            <a:r>
              <a:rPr lang="en-US" sz="2200" smtClean="0">
                <a:latin typeface="Times New Roman" pitchFamily="18" charset="0"/>
              </a:rPr>
              <a:t>Rank) [Soliman et al., ICDE 2007]</a:t>
            </a:r>
          </a:p>
          <a:p>
            <a:pPr lvl="1" algn="just">
              <a:lnSpc>
                <a:spcPct val="90000"/>
              </a:lnSpc>
            </a:pPr>
            <a:r>
              <a:rPr lang="en-US" sz="2200" smtClean="0">
                <a:latin typeface="Times New Roman" pitchFamily="18" charset="0"/>
              </a:rPr>
              <a:t>Probabilistic Threshold Top-</a:t>
            </a:r>
            <a:r>
              <a:rPr lang="en-US" sz="2200" i="1" smtClean="0">
                <a:latin typeface="Times New Roman" pitchFamily="18" charset="0"/>
              </a:rPr>
              <a:t>k</a:t>
            </a:r>
            <a:r>
              <a:rPr lang="en-US" sz="2200" smtClean="0">
                <a:latin typeface="Times New Roman" pitchFamily="18" charset="0"/>
              </a:rPr>
              <a:t> (PT(</a:t>
            </a:r>
            <a:r>
              <a:rPr lang="en-US" sz="2200" i="1" smtClean="0">
                <a:latin typeface="Times New Roman" pitchFamily="18" charset="0"/>
              </a:rPr>
              <a:t>h</a:t>
            </a:r>
            <a:r>
              <a:rPr lang="en-US" sz="2200" smtClean="0">
                <a:latin typeface="Times New Roman" pitchFamily="18" charset="0"/>
              </a:rPr>
              <a:t>)) [Hua et al., SIGMOD 2008]</a:t>
            </a:r>
          </a:p>
          <a:p>
            <a:pPr lvl="1" algn="just">
              <a:lnSpc>
                <a:spcPct val="90000"/>
              </a:lnSpc>
            </a:pPr>
            <a:r>
              <a:rPr lang="en-US" sz="2200" smtClean="0">
                <a:latin typeface="Times New Roman" pitchFamily="18" charset="0"/>
              </a:rPr>
              <a:t>Expected Ranks (Exp-Rank) [Cormode et al., ICDE 2009]</a:t>
            </a:r>
          </a:p>
          <a:p>
            <a:pPr lvl="1" algn="just">
              <a:lnSpc>
                <a:spcPct val="90000"/>
              </a:lnSpc>
            </a:pPr>
            <a:r>
              <a:rPr lang="en-US" sz="2200" smtClean="0">
                <a:latin typeface="Times New Roman" pitchFamily="18" charset="0"/>
              </a:rPr>
              <a:t>Expected Score (E-Score) [Cormode et al., ICDE 2009]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121FADF-17CC-460A-8EAB-24FBC3CC6493}" type="slidenum">
              <a:rPr lang="en-US" altLang="en-US" sz="1200">
                <a:solidFill>
                  <a:srgbClr val="000000"/>
                </a:solidFill>
                <a:latin typeface="+mj-lt"/>
                <a:ea typeface="+mn-ea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altLang="en-US" sz="1200">
              <a:solidFill>
                <a:srgbClr val="00000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Uncertain Top-</a:t>
            </a:r>
            <a:r>
              <a:rPr lang="en-US" i="1" smtClean="0">
                <a:latin typeface="Times New Roman" pitchFamily="18" charset="0"/>
              </a:rPr>
              <a:t>k</a:t>
            </a:r>
            <a:r>
              <a:rPr lang="en-US" smtClean="0">
                <a:latin typeface="Times New Roman" pitchFamily="18" charset="0"/>
              </a:rPr>
              <a:t> (U-Top</a:t>
            </a:r>
            <a:r>
              <a:rPr lang="en-US" i="1" smtClean="0">
                <a:latin typeface="Times New Roman" pitchFamily="18" charset="0"/>
              </a:rPr>
              <a:t>k</a:t>
            </a:r>
            <a:r>
              <a:rPr lang="en-US" smtClean="0">
                <a:latin typeface="Times New Roman" pitchFamily="18" charset="0"/>
              </a:rPr>
              <a:t>) [Soliman et al., ICDE 2007]</a:t>
            </a:r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/>
            <a:endParaRPr lang="en-US" sz="2600" smtClean="0">
              <a:latin typeface="Times New Roman" pitchFamily="18" charset="0"/>
            </a:endParaRPr>
          </a:p>
        </p:txBody>
      </p:sp>
      <p:sp>
        <p:nvSpPr>
          <p:cNvPr id="123909" name="AutoShape 4"/>
          <p:cNvSpPr>
            <a:spLocks noChangeArrowheads="1"/>
          </p:cNvSpPr>
          <p:nvPr/>
        </p:nvSpPr>
        <p:spPr bwMode="auto">
          <a:xfrm>
            <a:off x="762000" y="3505200"/>
            <a:ext cx="1143000" cy="838200"/>
          </a:xfrm>
          <a:prstGeom prst="flowChartMagneticDisk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3910" name="Text Box 5"/>
          <p:cNvSpPr txBox="1">
            <a:spLocks noChangeArrowheads="1"/>
          </p:cNvSpPr>
          <p:nvPr/>
        </p:nvSpPr>
        <p:spPr bwMode="auto">
          <a:xfrm>
            <a:off x="685800" y="4495800"/>
            <a:ext cx="132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probabilistic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Times New Roman" pitchFamily="18" charset="0"/>
              </a:rPr>
              <a:t>database</a:t>
            </a:r>
          </a:p>
        </p:txBody>
      </p:sp>
      <p:pic>
        <p:nvPicPr>
          <p:cNvPr id="123911" name="Picture 6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286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912" name="Picture 7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4648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913" name="Picture 8" descr="MCj043256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124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14" name="Text Box 9"/>
          <p:cNvSpPr txBox="1">
            <a:spLocks noChangeArrowheads="1"/>
          </p:cNvSpPr>
          <p:nvPr/>
        </p:nvSpPr>
        <p:spPr bwMode="auto">
          <a:xfrm>
            <a:off x="2590800" y="41148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3915" name="Line 10"/>
          <p:cNvSpPr>
            <a:spLocks noChangeShapeType="1"/>
          </p:cNvSpPr>
          <p:nvPr/>
        </p:nvSpPr>
        <p:spPr bwMode="auto">
          <a:xfrm flipV="1">
            <a:off x="2057400" y="3124200"/>
            <a:ext cx="304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916" name="Line 11"/>
          <p:cNvSpPr>
            <a:spLocks noChangeShapeType="1"/>
          </p:cNvSpPr>
          <p:nvPr/>
        </p:nvSpPr>
        <p:spPr bwMode="auto">
          <a:xfrm flipV="1">
            <a:off x="2057400" y="37338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917" name="Line 12"/>
          <p:cNvSpPr>
            <a:spLocks noChangeShapeType="1"/>
          </p:cNvSpPr>
          <p:nvPr/>
        </p:nvSpPr>
        <p:spPr bwMode="auto">
          <a:xfrm>
            <a:off x="2057400" y="43434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918" name="Line 13"/>
          <p:cNvSpPr>
            <a:spLocks noChangeShapeType="1"/>
          </p:cNvSpPr>
          <p:nvPr/>
        </p:nvSpPr>
        <p:spPr bwMode="auto">
          <a:xfrm>
            <a:off x="3276600" y="2743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3919" name="Line 14"/>
          <p:cNvSpPr>
            <a:spLocks noChangeShapeType="1"/>
          </p:cNvSpPr>
          <p:nvPr/>
        </p:nvSpPr>
        <p:spPr bwMode="auto">
          <a:xfrm>
            <a:off x="3276600" y="3581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3920" name="Line 15"/>
          <p:cNvSpPr>
            <a:spLocks noChangeShapeType="1"/>
          </p:cNvSpPr>
          <p:nvPr/>
        </p:nvSpPr>
        <p:spPr bwMode="auto">
          <a:xfrm>
            <a:off x="3276600" y="5105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3921" name="Text Box 16"/>
          <p:cNvSpPr txBox="1">
            <a:spLocks noChangeArrowheads="1"/>
          </p:cNvSpPr>
          <p:nvPr/>
        </p:nvSpPr>
        <p:spPr bwMode="auto">
          <a:xfrm>
            <a:off x="3429000" y="4114800"/>
            <a:ext cx="458788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3922" name="Rectangle 17"/>
          <p:cNvSpPr>
            <a:spLocks noChangeArrowheads="1"/>
          </p:cNvSpPr>
          <p:nvPr/>
        </p:nvSpPr>
        <p:spPr bwMode="auto">
          <a:xfrm>
            <a:off x="4191000" y="2286000"/>
            <a:ext cx="990600" cy="838200"/>
          </a:xfrm>
          <a:prstGeom prst="rect">
            <a:avLst/>
          </a:prstGeom>
          <a:solidFill>
            <a:srgbClr val="FFFF99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top-k answer vector</a:t>
            </a:r>
          </a:p>
        </p:txBody>
      </p:sp>
      <p:sp>
        <p:nvSpPr>
          <p:cNvPr id="123923" name="Text Box 20"/>
          <p:cNvSpPr txBox="1">
            <a:spLocks noChangeArrowheads="1"/>
          </p:cNvSpPr>
          <p:nvPr/>
        </p:nvSpPr>
        <p:spPr bwMode="auto">
          <a:xfrm>
            <a:off x="4570413" y="4114800"/>
            <a:ext cx="458787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3924" name="Line 21"/>
          <p:cNvSpPr>
            <a:spLocks noChangeShapeType="1"/>
          </p:cNvSpPr>
          <p:nvPr/>
        </p:nvSpPr>
        <p:spPr bwMode="auto">
          <a:xfrm>
            <a:off x="5181600" y="2667000"/>
            <a:ext cx="990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3925" name="Line 22"/>
          <p:cNvSpPr>
            <a:spLocks noChangeShapeType="1"/>
          </p:cNvSpPr>
          <p:nvPr/>
        </p:nvSpPr>
        <p:spPr bwMode="auto">
          <a:xfrm>
            <a:off x="5181600" y="3657600"/>
            <a:ext cx="990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3926" name="Line 23"/>
          <p:cNvSpPr>
            <a:spLocks noChangeShapeType="1"/>
          </p:cNvSpPr>
          <p:nvPr/>
        </p:nvSpPr>
        <p:spPr bwMode="auto">
          <a:xfrm flipV="1">
            <a:off x="5181600" y="42672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23927" name="Text Box 24"/>
          <p:cNvSpPr txBox="1">
            <a:spLocks noChangeArrowheads="1"/>
          </p:cNvSpPr>
          <p:nvPr/>
        </p:nvSpPr>
        <p:spPr bwMode="auto">
          <a:xfrm>
            <a:off x="5332413" y="4114800"/>
            <a:ext cx="458787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… …</a:t>
            </a:r>
          </a:p>
        </p:txBody>
      </p:sp>
      <p:sp>
        <p:nvSpPr>
          <p:cNvPr id="123928" name="Text Box 25"/>
          <p:cNvSpPr txBox="1">
            <a:spLocks noChangeArrowheads="1"/>
          </p:cNvSpPr>
          <p:nvPr/>
        </p:nvSpPr>
        <p:spPr bwMode="auto">
          <a:xfrm>
            <a:off x="4648200" y="167640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FF"/>
                </a:solidFill>
                <a:latin typeface="Times New Roman" pitchFamily="18" charset="0"/>
              </a:rPr>
              <a:t>group by </a:t>
            </a:r>
          </a:p>
          <a:p>
            <a:pPr algn="ctr"/>
            <a:r>
              <a:rPr lang="en-US">
                <a:solidFill>
                  <a:srgbClr val="3333FF"/>
                </a:solidFill>
                <a:latin typeface="Times New Roman" pitchFamily="18" charset="0"/>
              </a:rPr>
              <a:t>top-</a:t>
            </a:r>
            <a:r>
              <a:rPr lang="en-US" i="1">
                <a:solidFill>
                  <a:srgbClr val="3333FF"/>
                </a:solidFill>
                <a:latin typeface="Times New Roman" pitchFamily="18" charset="0"/>
              </a:rPr>
              <a:t>k</a:t>
            </a:r>
            <a:r>
              <a:rPr lang="en-US">
                <a:solidFill>
                  <a:srgbClr val="3333FF"/>
                </a:solidFill>
                <a:latin typeface="Times New Roman" pitchFamily="18" charset="0"/>
              </a:rPr>
              <a:t> answer vectors</a:t>
            </a:r>
            <a:endParaRPr lang="en-US" i="1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123929" name="Rectangle 26"/>
          <p:cNvSpPr>
            <a:spLocks noChangeArrowheads="1"/>
          </p:cNvSpPr>
          <p:nvPr/>
        </p:nvSpPr>
        <p:spPr bwMode="auto">
          <a:xfrm>
            <a:off x="6172200" y="2895600"/>
            <a:ext cx="2286000" cy="1905000"/>
          </a:xfrm>
          <a:prstGeom prst="rect">
            <a:avLst/>
          </a:prstGeom>
          <a:solidFill>
            <a:srgbClr val="C0C0C0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Find one top-k answer vector that appears in possible worlds with the highest probability</a:t>
            </a:r>
          </a:p>
        </p:txBody>
      </p:sp>
      <p:sp>
        <p:nvSpPr>
          <p:cNvPr id="123930" name="Rectangle 27"/>
          <p:cNvSpPr>
            <a:spLocks noChangeArrowheads="1"/>
          </p:cNvSpPr>
          <p:nvPr/>
        </p:nvSpPr>
        <p:spPr bwMode="auto">
          <a:xfrm>
            <a:off x="1905000" y="5486400"/>
            <a:ext cx="1612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possible worlds</a:t>
            </a:r>
          </a:p>
        </p:txBody>
      </p:sp>
      <p:sp>
        <p:nvSpPr>
          <p:cNvPr id="123931" name="Rectangle 28"/>
          <p:cNvSpPr>
            <a:spLocks noChangeArrowheads="1"/>
          </p:cNvSpPr>
          <p:nvPr/>
        </p:nvSpPr>
        <p:spPr bwMode="auto">
          <a:xfrm>
            <a:off x="4191000" y="3276600"/>
            <a:ext cx="990600" cy="838200"/>
          </a:xfrm>
          <a:prstGeom prst="rect">
            <a:avLst/>
          </a:prstGeom>
          <a:solidFill>
            <a:srgbClr val="FFFF99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top-k answer vector</a:t>
            </a:r>
          </a:p>
        </p:txBody>
      </p:sp>
      <p:sp>
        <p:nvSpPr>
          <p:cNvPr id="123932" name="Rectangle 29"/>
          <p:cNvSpPr>
            <a:spLocks noChangeArrowheads="1"/>
          </p:cNvSpPr>
          <p:nvPr/>
        </p:nvSpPr>
        <p:spPr bwMode="auto">
          <a:xfrm>
            <a:off x="4191000" y="4724400"/>
            <a:ext cx="990600" cy="838200"/>
          </a:xfrm>
          <a:prstGeom prst="rect">
            <a:avLst/>
          </a:prstGeom>
          <a:solidFill>
            <a:srgbClr val="FFFF99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anchor="ctr"/>
          <a:lstStyle/>
          <a:p>
            <a:pPr algn="ctr"/>
            <a:r>
              <a:rPr lang="en-US" i="1">
                <a:solidFill>
                  <a:srgbClr val="000000"/>
                </a:solidFill>
                <a:latin typeface="Times New Roman" pitchFamily="18" charset="0"/>
              </a:rPr>
              <a:t>top-k answer vector</a:t>
            </a:r>
          </a:p>
        </p:txBody>
      </p:sp>
      <p:sp>
        <p:nvSpPr>
          <p:cNvPr id="123933" name="Rectangle 30"/>
          <p:cNvSpPr>
            <a:spLocks noChangeArrowheads="1"/>
          </p:cNvSpPr>
          <p:nvPr/>
        </p:nvSpPr>
        <p:spPr bwMode="auto">
          <a:xfrm>
            <a:off x="6477000" y="4953000"/>
            <a:ext cx="1892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000000"/>
                </a:solidFill>
                <a:latin typeface="Times New Roman" pitchFamily="18" charset="0"/>
              </a:rPr>
              <a:t>U-Topk answers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BF891A5-3F57-4275-8CFE-3BB902848EDB}" type="slidenum">
              <a:rPr lang="en-US" altLang="en-US" sz="1200">
                <a:latin typeface="Times New Roman" pitchFamily="18" charset="0"/>
                <a:ea typeface="+mn-ea"/>
                <a:cs typeface="Times New Roman" pitchFamily="18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altLang="en-US" sz="120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49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Example of U-Top</a:t>
            </a:r>
            <a:r>
              <a:rPr lang="en-US" altLang="zh-CN" i="1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altLang="zh-CN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0"/>
            <a:ext cx="8229600" cy="533400"/>
          </a:xfrm>
        </p:spPr>
        <p:txBody>
          <a:bodyPr/>
          <a:lstStyle/>
          <a:p>
            <a:pPr algn="just" eaLnBrk="1" hangingPunct="1"/>
            <a:r>
              <a:rPr lang="en-US" altLang="zh-CN" sz="3200" smtClean="0">
                <a:latin typeface="Times New Roman" pitchFamily="18" charset="0"/>
                <a:cs typeface="Times New Roman" pitchFamily="18" charset="0"/>
              </a:rPr>
              <a:t>Given the Uncertain Database and </a:t>
            </a:r>
            <a:r>
              <a:rPr lang="en-US" altLang="zh-CN" sz="32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zh-CN" sz="3200" smtClean="0">
                <a:latin typeface="Times New Roman" pitchFamily="18" charset="0"/>
                <a:cs typeface="Times New Roman" pitchFamily="18" charset="0"/>
              </a:rPr>
              <a:t>=2</a:t>
            </a:r>
          </a:p>
        </p:txBody>
      </p:sp>
      <p:graphicFrame>
        <p:nvGraphicFramePr>
          <p:cNvPr id="17" name="表格 16"/>
          <p:cNvGraphicFramePr>
            <a:graphicFrameLocks noGrp="1"/>
          </p:cNvGraphicFramePr>
          <p:nvPr/>
        </p:nvGraphicFramePr>
        <p:xfrm>
          <a:off x="838200" y="1828800"/>
          <a:ext cx="2438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8382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 smtClean="0"/>
                        <a:t>Tuple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Score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P(t)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0.4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85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0.5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70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60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0.5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3733800" y="1828800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9906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Rules</a:t>
                      </a:r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1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2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baseline="0" dirty="0" smtClean="0"/>
                        <a:t>,</a:t>
                      </a:r>
                      <a:r>
                        <a:rPr lang="en-US" altLang="zh-CN" i="1" dirty="0" smtClean="0"/>
                        <a:t> 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1" dirty="0" smtClean="0"/>
                        <a:t>R</a:t>
                      </a:r>
                      <a:r>
                        <a:rPr lang="en-US" altLang="zh-CN" i="1" baseline="-25000" dirty="0" smtClean="0"/>
                        <a:t>3</a:t>
                      </a:r>
                      <a:endParaRPr lang="zh-CN" altLang="en-US" i="1" baseline="-25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}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表格 19"/>
          <p:cNvGraphicFramePr>
            <a:graphicFrameLocks noGrp="1"/>
          </p:cNvGraphicFramePr>
          <p:nvPr/>
        </p:nvGraphicFramePr>
        <p:xfrm>
          <a:off x="838200" y="4013200"/>
          <a:ext cx="5029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Possible World (W)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Pr(W)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(1-P(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2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0.3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i="0" dirty="0" smtClean="0"/>
                        <a:t>{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i="0" dirty="0" smtClean="0"/>
                        <a:t>, 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i="0" dirty="0" smtClean="0"/>
                        <a:t> }</a:t>
                      </a:r>
                      <a:endParaRPr lang="zh-CN" altLang="en-US" i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(1-P(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1</a:t>
                      </a:r>
                      <a:r>
                        <a:rPr lang="en-US" altLang="zh-CN" dirty="0" smtClean="0"/>
                        <a:t>))P(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3</a:t>
                      </a:r>
                      <a:r>
                        <a:rPr lang="en-US" altLang="zh-CN" dirty="0" smtClean="0"/>
                        <a:t>)P(</a:t>
                      </a:r>
                      <a:r>
                        <a:rPr lang="en-US" altLang="zh-CN" i="1" dirty="0" smtClean="0"/>
                        <a:t>t</a:t>
                      </a:r>
                      <a:r>
                        <a:rPr lang="en-US" altLang="zh-CN" i="1" baseline="-25000" dirty="0" smtClean="0"/>
                        <a:t>4</a:t>
                      </a:r>
                      <a:r>
                        <a:rPr lang="en-US" altLang="zh-CN" dirty="0" smtClean="0"/>
                        <a:t>)</a:t>
                      </a:r>
                      <a:r>
                        <a:rPr lang="en-US" altLang="zh-CN" baseline="0" dirty="0" smtClean="0"/>
                        <a:t> = 0.3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6172200" y="1828800"/>
            <a:ext cx="2819400" cy="320040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+mn-ea"/>
                <a:cs typeface="Times New Roman" pitchFamily="18" charset="0"/>
              </a:rPr>
              <a:t>Pr[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{ 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1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, 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2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 }</a:t>
            </a:r>
            <a:r>
              <a:rPr lang="en-US" altLang="zh-CN" sz="2400" kern="0" dirty="0">
                <a:latin typeface="Times New Roman" pitchFamily="18" charset="0"/>
                <a:ea typeface="+mn-ea"/>
                <a:cs typeface="Times New Roman" pitchFamily="18" charset="0"/>
              </a:rPr>
              <a:t>] = 0.2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{ 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1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, 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 }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0.2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{ 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2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, 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 }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0.3</a:t>
            </a:r>
            <a:endParaRPr lang="en-US" altLang="zh-CN" sz="2400" kern="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Pr[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{ 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, </a:t>
            </a:r>
            <a:r>
              <a:rPr lang="en-US" altLang="zh-CN" sz="2400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4</a:t>
            </a:r>
            <a:r>
              <a:rPr lang="en-US" altLang="zh-CN" sz="2400" dirty="0">
                <a:latin typeface="Times New Roman" pitchFamily="18" charset="0"/>
                <a:ea typeface="宋体" charset="-122"/>
                <a:cs typeface="Times New Roman" pitchFamily="18" charset="0"/>
              </a:rPr>
              <a:t> }</a:t>
            </a:r>
            <a:r>
              <a:rPr lang="en-US" altLang="zh-CN" sz="2400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] = 0.3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endParaRPr lang="en-US" altLang="zh-CN" sz="2400" kern="0" dirty="0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Final Result: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{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2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,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 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} or {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3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,</a:t>
            </a:r>
            <a:r>
              <a:rPr lang="en-US" altLang="zh-CN" sz="2400" b="1" i="1" dirty="0">
                <a:latin typeface="Times New Roman" pitchFamily="18" charset="0"/>
                <a:ea typeface="宋体" charset="-122"/>
                <a:cs typeface="Times New Roman" pitchFamily="18" charset="0"/>
              </a:rPr>
              <a:t> t</a:t>
            </a:r>
            <a:r>
              <a:rPr lang="en-US" altLang="zh-CN" sz="2400" b="1" i="1" baseline="-25000" dirty="0">
                <a:latin typeface="Times New Roman" pitchFamily="18" charset="0"/>
                <a:ea typeface="宋体" charset="-122"/>
                <a:cs typeface="Times New Roman" pitchFamily="18" charset="0"/>
              </a:rPr>
              <a:t>4</a:t>
            </a:r>
            <a:r>
              <a:rPr lang="en-US" altLang="zh-CN" sz="2400" b="1" kern="0" dirty="0">
                <a:latin typeface="Times New Roman" pitchFamily="18" charset="0"/>
                <a:ea typeface="宋体" charset="-122"/>
                <a:cs typeface="Times New Roman" pitchFamily="18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4091</TotalTime>
  <Words>1454</Words>
  <Application>Microsoft Office PowerPoint</Application>
  <PresentationFormat>On-screen Show (4:3)</PresentationFormat>
  <Paragraphs>387</Paragraphs>
  <Slides>23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宋体</vt:lpstr>
      <vt:lpstr>Arial</vt:lpstr>
      <vt:lpstr>Calibri</vt:lpstr>
      <vt:lpstr>Garamond</vt:lpstr>
      <vt:lpstr>Symbol</vt:lpstr>
      <vt:lpstr>Tahoma</vt:lpstr>
      <vt:lpstr>Times New Roman</vt:lpstr>
      <vt:lpstr>Wingdings</vt:lpstr>
      <vt:lpstr>Edge</vt:lpstr>
      <vt:lpstr>Microsoft Drawing 1.01</vt:lpstr>
      <vt:lpstr>Probabilistic Data Management</vt:lpstr>
      <vt:lpstr>Objectives</vt:lpstr>
      <vt:lpstr>Recall: Probabilistic Query Types</vt:lpstr>
      <vt:lpstr>Motivation Example</vt:lpstr>
      <vt:lpstr>Motivation Example (cont'd)</vt:lpstr>
      <vt:lpstr>Background of Probabilistic Top-k Query</vt:lpstr>
      <vt:lpstr>Different Semantics of Probabilistic Top-k Query</vt:lpstr>
      <vt:lpstr>Uncertain Top-k (U-Topk) [Soliman et al., ICDE 2007]</vt:lpstr>
      <vt:lpstr>Example of U-Topk</vt:lpstr>
      <vt:lpstr>Uncertain Rank-k (U-kRanks) [Soliman et al., ICDE 2007]</vt:lpstr>
      <vt:lpstr>Example of U-kRanks</vt:lpstr>
      <vt:lpstr>Probabilistic Threshold Top-k (PT(h)) [Hua et al., SIGMOD 2008]</vt:lpstr>
      <vt:lpstr>Example of PT-k</vt:lpstr>
      <vt:lpstr>Expected Ranks (Exp-Rank) [Cormode et al., ICDE 2009]</vt:lpstr>
      <vt:lpstr>Expected Score (E-Score) [Cormode et al., ICDE 2009]</vt:lpstr>
      <vt:lpstr>Example of Expected Ranks </vt:lpstr>
      <vt:lpstr>Unified Ranking Functions</vt:lpstr>
      <vt:lpstr>Unified Ranking Functions (cont'd)</vt:lpstr>
      <vt:lpstr>Unified Ranking Functions (cont'd)</vt:lpstr>
      <vt:lpstr>Ranking Algorithms</vt:lpstr>
      <vt:lpstr>Example</vt:lpstr>
      <vt:lpstr>Ranking Algorithms (cont'd)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 Data Management</dc:title>
  <dc:creator>xlian</dc:creator>
  <cp:lastModifiedBy>Lian, Xiang</cp:lastModifiedBy>
  <cp:revision>237</cp:revision>
  <dcterms:created xsi:type="dcterms:W3CDTF">2006-08-16T00:00:00Z</dcterms:created>
  <dcterms:modified xsi:type="dcterms:W3CDTF">2017-10-12T13:40:10Z</dcterms:modified>
</cp:coreProperties>
</file>