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98" r:id="rId3"/>
    <p:sldId id="332" r:id="rId4"/>
    <p:sldId id="296" r:id="rId5"/>
    <p:sldId id="297" r:id="rId6"/>
    <p:sldId id="299" r:id="rId7"/>
    <p:sldId id="335" r:id="rId8"/>
    <p:sldId id="333" r:id="rId9"/>
    <p:sldId id="307" r:id="rId10"/>
    <p:sldId id="306" r:id="rId11"/>
    <p:sldId id="292" r:id="rId12"/>
    <p:sldId id="300" r:id="rId13"/>
    <p:sldId id="345" r:id="rId14"/>
    <p:sldId id="342" r:id="rId15"/>
    <p:sldId id="347" r:id="rId16"/>
    <p:sldId id="309" r:id="rId17"/>
    <p:sldId id="344" r:id="rId18"/>
    <p:sldId id="336" r:id="rId19"/>
    <p:sldId id="337" r:id="rId20"/>
    <p:sldId id="338" r:id="rId21"/>
    <p:sldId id="339" r:id="rId22"/>
    <p:sldId id="340" r:id="rId23"/>
    <p:sldId id="341" r:id="rId24"/>
    <p:sldId id="33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2" autoAdjust="0"/>
    <p:restoredTop sz="86172" autoAdjust="0"/>
  </p:normalViewPr>
  <p:slideViewPr>
    <p:cSldViewPr>
      <p:cViewPr varScale="1">
        <p:scale>
          <a:sx n="57" d="100"/>
          <a:sy n="57" d="100"/>
        </p:scale>
        <p:origin x="18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BFF21E-EC4D-402C-A8B9-667E4032678C}" type="datetimeFigureOut">
              <a:rPr lang="en-US" smtClean="0"/>
              <a:pPr/>
              <a:t>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3E84-6385-41D0-8ED3-74655242C4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3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aseline="0" dirty="0" smtClean="0"/>
              <a:t>slides of this </a:t>
            </a:r>
            <a:r>
              <a:rPr lang="en-US" dirty="0" smtClean="0"/>
              <a:t>course</a:t>
            </a:r>
            <a:r>
              <a:rPr lang="en-US" baseline="0" dirty="0" smtClean="0"/>
              <a:t> used some public slides/materials on the Web. I would like to acknowledge these resources, and please let me know if I failed to cite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00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30171" indent="-280835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23340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572677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22013" indent="-224668" defTabSz="914274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471349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20685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370021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19357" indent="-224668" defTabSz="91427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04042F6-9FDA-426C-86F9-346C8313DE21}" type="slidenum">
              <a:rPr lang="en-US" altLang="zh-CN">
                <a:solidFill>
                  <a:prstClr val="black"/>
                </a:solidFill>
              </a:rPr>
              <a:pPr eaLnBrk="1" hangingPunct="1"/>
              <a:t>11</a:t>
            </a:fld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933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is modified from Dr. </a:t>
            </a:r>
            <a:r>
              <a:rPr lang="en-US" baseline="0" dirty="0" err="1" smtClean="0"/>
              <a:t>Ruttan’s</a:t>
            </a:r>
            <a:r>
              <a:rPr lang="en-US" baseline="0" dirty="0" smtClean="0"/>
              <a:t>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95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following slides are from Dr. Ye Zhao’s Capstone Project slides with some modifications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3E84-6385-41D0-8ED3-74655242C4C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53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C2B5126-F686-40D5-8FCA-472716DD7E13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680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58099E-2FB3-4AE7-8B19-9FB9B614AB2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4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5C193-50C7-4EAC-8F23-9605DDFD994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396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556F6-CC10-40A0-BEBD-D1C8D9DD3250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42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442EF-3B18-4B98-A531-9906D68737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83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143C-3574-47BD-8AAD-34B80097BC1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11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2F5DA-90B2-4D51-8478-A1F31B98EE3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677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67985-D365-4D14-9DC2-77325BD78F0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68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242D8-F8DF-4750-9687-EDC89A7B49D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67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647EE-E56E-4E99-887D-FE3F2656548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9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CD282-BBD1-4B81-8DF8-E0A19C24518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0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320C7-C108-4F81-8E78-3DAD5C574276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7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8C0897-8DF3-409E-A4A0-CAF434E18AE0}" type="slidenum">
              <a:rPr lang="en-US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82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ea typeface="+mn-ea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kent.edu/~xlian/2023Spring_CS69099.html" TargetMode="External"/><Relationship Id="rId2" Type="http://schemas.openxmlformats.org/officeDocument/2006/relationships/hyperlink" Target="mailto:xlian@kent.edu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8986"/>
            <a:ext cx="7848600" cy="1752600"/>
          </a:xfrm>
        </p:spPr>
        <p:txBody>
          <a:bodyPr>
            <a:no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ahoma" pitchFamily="34" charset="0"/>
                <a:cs typeface="Times New Roman" pitchFamily="18" charset="0"/>
              </a:rPr>
              <a:t>CS 69099 Capstone Project - Data Science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6440" y="4312920"/>
            <a:ext cx="6385560" cy="208788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Xiang 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Kent 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University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alt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xlian@kent.edu </a:t>
            </a:r>
          </a:p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Homepage: </a:t>
            </a:r>
            <a:r>
              <a:rPr lang="en-US" alt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alt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://www.cs.kent.edu/~xlian/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886200" y="3263153"/>
            <a:ext cx="637032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宋体" pitchFamily="2" charset="-122"/>
              </a:defRPr>
            </a:lvl9pPr>
          </a:lstStyle>
          <a:p>
            <a:r>
              <a:rPr lang="en-US" sz="4000" kern="0" dirty="0" smtClean="0"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Introduction</a:t>
            </a:r>
            <a:endParaRPr lang="en-US" sz="4000" kern="0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8099E-2FB3-4AE7-8B19-9FB9B614AB27}" type="slidenum">
              <a:rPr lang="en-US" altLang="zh-CN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98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Scoring and Grading (cont'd)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90 or higher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80 - 89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70 - 79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60 - 69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&lt;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E7FC1E-7231-4385-9A59-A26BCBE6A7DB}" type="slidenum">
              <a:rPr lang="en-US" altLang="en-US" smtClean="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10</a:t>
            </a:fld>
            <a:endParaRPr lang="en-US" altLang="en-US" smtClean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08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FA375-609F-4380-A649-F26BBCA98A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400" dirty="0" smtClean="0">
                <a:latin typeface="Times New Roman" pitchFamily="18" charset="0"/>
              </a:rPr>
              <a:t>Lectures</a:t>
            </a:r>
            <a:endParaRPr lang="en-US" altLang="zh-CN" dirty="0" smtClean="0">
              <a:latin typeface="Times New Roman" pitchFamily="18" charset="0"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Necessary </a:t>
            </a:r>
            <a:r>
              <a:rPr lang="en-US" altLang="zh-CN" sz="3200" dirty="0">
                <a:latin typeface="Times New Roman" pitchFamily="18" charset="0"/>
              </a:rPr>
              <a:t>backgrounds and technical topics</a:t>
            </a:r>
          </a:p>
          <a:p>
            <a:pPr algn="just" eaLnBrk="1" hangingPunct="1"/>
            <a:r>
              <a:rPr lang="en-US" altLang="zh-CN" sz="3200" dirty="0">
                <a:latin typeface="Times New Roman" pitchFamily="18" charset="0"/>
              </a:rPr>
              <a:t>Most hours allocated for group discussion, procedural report, group or individual questions, as well as documentation and </a:t>
            </a:r>
            <a:r>
              <a:rPr lang="en-US" altLang="zh-CN" sz="3200" dirty="0" smtClean="0">
                <a:latin typeface="Times New Roman" pitchFamily="18" charset="0"/>
              </a:rPr>
              <a:t>programming</a:t>
            </a:r>
          </a:p>
          <a:p>
            <a:pPr algn="just" eaLnBrk="1" hangingPunct="1"/>
            <a:r>
              <a:rPr lang="en-US" altLang="zh-CN" sz="3200" dirty="0" smtClean="0">
                <a:latin typeface="Times New Roman" pitchFamily="18" charset="0"/>
              </a:rPr>
              <a:t>Weekly progress report by each group</a:t>
            </a:r>
            <a:endParaRPr lang="en-US" altLang="zh-CN" sz="3200" dirty="0">
              <a:latin typeface="Times New Roman" pitchFamily="18" charset="0"/>
            </a:endParaRPr>
          </a:p>
          <a:p>
            <a:pPr lvl="2" algn="just" eaLnBrk="1" hangingPunct="1"/>
            <a:endParaRPr lang="en-US" altLang="zh-CN" sz="1600" dirty="0" smtClean="0">
              <a:latin typeface="Times New Roman" pitchFamily="18" charset="0"/>
            </a:endParaRPr>
          </a:p>
          <a:p>
            <a:pPr lvl="2" algn="just" eaLnBrk="1" hangingPunct="1"/>
            <a:endParaRPr lang="en-US" altLang="zh-CN" sz="1200" dirty="0">
              <a:latin typeface="Times New Roman" pitchFamily="18" charset="0"/>
            </a:endParaRPr>
          </a:p>
          <a:p>
            <a:pPr algn="just" eaLnBrk="1" hangingPunct="1"/>
            <a:endParaRPr lang="en-US" altLang="zh-CN" sz="36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class time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for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planning, trouble shooting, and problem solving</a:t>
            </a:r>
          </a:p>
          <a:p>
            <a:pPr algn="just" eaLnBrk="1" hangingPunct="1"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are expected to do most of their development work outside of classes and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</a:t>
            </a:r>
          </a:p>
          <a:p>
            <a:pPr algn="just" eaLnBrk="1" hangingPunct="1">
              <a:defRPr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development has started evidence of weekly code development is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endParaRPr lang="en-US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C898F7-1CB5-483B-9F51-72A09B8169D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05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Intensive Class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Weekly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planning/progress reports by current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coordinator summarizing group progress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that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</a:t>
            </a:r>
          </a:p>
          <a:p>
            <a:pPr lvl="1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list of goals for the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iteration (week)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specifies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goals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been completed since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start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iteration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list of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goals for the next iteration</a:t>
            </a:r>
          </a:p>
          <a:p>
            <a:pPr algn="just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each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iteration, each group coordinator will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 a Planning/Progress Report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summarizes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progress during that iteration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13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0186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 and Assessment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paper examinations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Weekly report on class by each group (the schedule will be posted on the course website)</a:t>
            </a: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 and problems</a:t>
            </a: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Discussions</a:t>
            </a:r>
          </a:p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Project Grading </a:t>
            </a: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(60%)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Weekly group reports and progress: 18%</a:t>
            </a:r>
          </a:p>
          <a:p>
            <a:pPr lvl="1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project result (code/documentation): 30%</a:t>
            </a:r>
          </a:p>
          <a:p>
            <a:pPr lvl="1"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report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(at least 1000 words): 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12%</a:t>
            </a:r>
          </a:p>
        </p:txBody>
      </p:sp>
    </p:spTree>
    <p:extLst>
      <p:ext uri="{BB962C8B-B14F-4D97-AF65-F5344CB8AC3E}">
        <p14:creationId xmlns:p14="http://schemas.microsoft.com/office/powerpoint/2010/main" val="82151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Individual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report is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for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member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should summarize his/her contribution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project and indicate the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relevance of that contribution.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particular, the report should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 what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the project documentation the student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wrote</a:t>
            </a:r>
          </a:p>
          <a:p>
            <a:pPr lvl="1"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report will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used to assess your importance to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15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315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Dishonesty Policy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 not copy from any sources</a:t>
            </a:r>
          </a:p>
          <a:p>
            <a:pPr lvl="1" algn="just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form of academic dishonesty will be strictly forbidden and will be punished to the maximum extent</a:t>
            </a:r>
          </a:p>
          <a:p>
            <a:pPr lvl="1" algn="just"/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Allowing another student to copy one's work will be treated as an act of academic dishonesty, leading to the same penalty as copying</a:t>
            </a:r>
          </a:p>
          <a:p>
            <a:pPr algn="just"/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B683A45-9D93-41F6-9B2F-BA458079019D}" type="slidenum">
              <a:rPr lang="en-US" altLang="en-US" smtClean="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16</a:t>
            </a:fld>
            <a:endParaRPr lang="en-US" altLang="en-US" smtClean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94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Sample of Project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8099E-2FB3-4AE7-8B19-9FB9B614AB27}" type="slidenum">
              <a:rPr lang="en-US" altLang="zh-CN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17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93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Description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team will design, develop and demonstrate a Web-based, interactive visual analytics system of massive taxi trips in a big city (e.g., New York)</a:t>
            </a:r>
          </a:p>
        </p:txBody>
      </p:sp>
    </p:spTree>
    <p:extLst>
      <p:ext uri="{BB962C8B-B14F-4D97-AF65-F5344CB8AC3E}">
        <p14:creationId xmlns:p14="http://schemas.microsoft.com/office/powerpoint/2010/main" val="2471094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Taxi Trajectory Data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-457200" algn="just"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large amount of taxis move around streets in big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cities</a:t>
            </a:r>
          </a:p>
          <a:p>
            <a:pPr marL="809625" lvl="2" indent="-457200" algn="just">
              <a:defRPr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generate about 20 percent of traffic flow on road surfaces of Beijing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algn="just">
              <a:defRPr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Trajectory data “sample” city traffic and human mobility patterns</a:t>
            </a:r>
          </a:p>
          <a:p>
            <a:pPr algn="just">
              <a:defRPr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0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CS 69099 Capstone Project - Data Science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305800" cy="4373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Instructor: Xiang Lian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MSB 264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xlian@kent.edu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Office hour: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Email Appointment Only (preferably 10:00am - 12:00pm, MW;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xlian@kent.edu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N/A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Homepage: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http://www.cs.kent.edu/~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xlian/2023Spring_CS69099.html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Location: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Henderson Hall, Room 108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 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9:55am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11:50am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Friday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45C7EA-3F28-488B-BFA6-9BD896D1014C}" type="slidenum"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2</a:t>
            </a:fld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33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Massive Taxi Data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76800"/>
          </a:xfrm>
        </p:spPr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Big and complex for each day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Trips: Origin/Destination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Trajectories: including each sample point along the taxi path</a:t>
            </a:r>
          </a:p>
          <a:p>
            <a:pPr lvl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Every a few seconds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Millions of GPS sample</a:t>
            </a:r>
          </a:p>
          <a:p>
            <a:pPr lvl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Geolocation: Latitude and longitude </a:t>
            </a:r>
          </a:p>
          <a:p>
            <a:pPr lvl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Vehicle values: speed, direction, occupation</a:t>
            </a:r>
          </a:p>
        </p:txBody>
      </p:sp>
    </p:spTree>
    <p:extLst>
      <p:ext uri="{BB962C8B-B14F-4D97-AF65-F5344CB8AC3E}">
        <p14:creationId xmlns:p14="http://schemas.microsoft.com/office/powerpoint/2010/main" val="2886397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Data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Daily trajectories of 21,360 taxis in Shenzhen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taxi reports nearly three thousand GPS sample positions per day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total of 59,087,230 samples recorded in one day</a:t>
            </a:r>
          </a:p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285784"/>
            <a:ext cx="655155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3298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a database to store and organize taxi trajectories</a:t>
            </a:r>
          </a:p>
          <a:p>
            <a:pPr algn="just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 Web-based system for users to query, visualize and analyze the big data of taxi trips</a:t>
            </a:r>
          </a:p>
          <a:p>
            <a:pPr algn="just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of New York City Taxi Data</a:t>
            </a:r>
          </a:p>
          <a:p>
            <a:pPr algn="just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</a:t>
            </a:r>
          </a:p>
          <a:p>
            <a:pPr algn="just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</a:t>
            </a:r>
          </a:p>
        </p:txBody>
      </p:sp>
    </p:spTree>
    <p:extLst>
      <p:ext uri="{BB962C8B-B14F-4D97-AF65-F5344CB8AC3E}">
        <p14:creationId xmlns:p14="http://schemas.microsoft.com/office/powerpoint/2010/main" val="39814242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Approaches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management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Big data processing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Web-based interactive system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and Map Visualization</a:t>
            </a:r>
          </a:p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Tools may include MongoDB, PHP, D3.js, JavaScript, etc.</a:t>
            </a:r>
          </a:p>
        </p:txBody>
      </p:sp>
    </p:spTree>
    <p:extLst>
      <p:ext uri="{BB962C8B-B14F-4D97-AF65-F5344CB8AC3E}">
        <p14:creationId xmlns:p14="http://schemas.microsoft.com/office/powerpoint/2010/main" val="25578831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C898F7-1CB5-483B-9F51-72A09B8169D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3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Prerequisites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 </a:t>
            </a:r>
            <a:r>
              <a:rPr lang="en-US" sz="32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69099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Prerequisites: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Graduate standing; and special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442EF-3B18-4B98-A531-9906D68737B3}" type="slidenum">
              <a:rPr lang="en-US" altLang="zh-CN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076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Required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Database techniques 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Algorithms &amp; data structure</a:t>
            </a:r>
          </a:p>
          <a:p>
            <a:pPr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Programming languages </a:t>
            </a:r>
          </a:p>
          <a:p>
            <a:pPr lvl="1"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Java</a:t>
            </a:r>
          </a:p>
          <a:p>
            <a:pPr lvl="1"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C/C++</a:t>
            </a:r>
          </a:p>
          <a:p>
            <a:pPr lvl="1"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</a:p>
          <a:p>
            <a:pPr lvl="1"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Mobile programming</a:t>
            </a:r>
          </a:p>
          <a:p>
            <a:pPr lvl="1"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programming</a:t>
            </a:r>
          </a:p>
          <a:p>
            <a:pPr lvl="1" algn="just" eaLnBrk="1" hangingPunct="1"/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others …</a:t>
            </a:r>
          </a:p>
          <a:p>
            <a:pPr algn="just" eaLnBrk="1" hangingPunct="1"/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969BAD-0F9B-4A05-9287-64141CC887E2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30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Ability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search, learn, and use online resources (e.g., library, books, websites, etc.)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Ability to identify problems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Ability to solve problems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5B38CA-B536-4063-A15D-3AE0B7EE0F43}" type="slidenum">
              <a:rPr lang="en-US" altLang="en-US" sz="1200" smtClean="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smtClean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97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Groups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Please form a group with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3-5 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members</a:t>
            </a:r>
          </a:p>
          <a:p>
            <a:pPr lvl="1"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each group, elect a group coordinator</a:t>
            </a:r>
          </a:p>
          <a:p>
            <a:pPr lvl="1"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group coordinator serves as a project manager to coordinate all group members in a project and has the responsibility to report to the project director (me!)</a:t>
            </a:r>
          </a:p>
          <a:p>
            <a:pPr lvl="1"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size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depends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course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enrollment</a:t>
            </a:r>
          </a:p>
          <a:p>
            <a:pPr algn="just">
              <a:defRPr/>
            </a:pP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team</a:t>
            </a:r>
          </a:p>
          <a:p>
            <a:pPr lvl="1"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Project + Reports/Presentations/Demos</a:t>
            </a: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C898F7-1CB5-483B-9F51-72A09B8169D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54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 Work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Equally important to technical development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discussion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Route control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Progress report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 of achievement and success</a:t>
            </a:r>
          </a:p>
        </p:txBody>
      </p:sp>
    </p:spTree>
    <p:extLst>
      <p:ext uri="{BB962C8B-B14F-4D97-AF65-F5344CB8AC3E}">
        <p14:creationId xmlns:p14="http://schemas.microsoft.com/office/powerpoint/2010/main" val="951676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Project Report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 Please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 the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 names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IDs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all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members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instructor (Xiang Lian,</a:t>
            </a:r>
            <a:r>
              <a:rPr lang="en-US" sz="2800" dirty="0"/>
              <a:t> 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xlian@kent.edu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Feb. </a:t>
            </a:r>
            <a:r>
              <a:rPr lang="en-US" alt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3, 2023</a:t>
            </a: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instructor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confirm your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by 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replying you with your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number</a:t>
            </a:r>
          </a:p>
          <a:p>
            <a:pPr algn="just"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 Submit the Group's Project 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Description and Timeline by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Feb.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3, 2023</a:t>
            </a:r>
            <a:endParaRPr lang="en-US" alt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give you a list of potential projects to select (First-Come-First-Select)</a:t>
            </a:r>
          </a:p>
          <a:p>
            <a:pPr lvl="1" algn="just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also choose your own project topics (approved by the instructor)</a:t>
            </a: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C898F7-1CB5-483B-9F51-72A09B8169D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78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Scoring and Grading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(cont'd)</a:t>
            </a:r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- Group Project</a:t>
            </a:r>
          </a:p>
          <a:p>
            <a:pPr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30% - Final Presentation &amp; Q/A</a:t>
            </a:r>
          </a:p>
          <a:p>
            <a:pPr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10% - Peer Evaluation (rated by other group members)</a:t>
            </a:r>
          </a:p>
          <a:p>
            <a:pPr>
              <a:defRPr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Total: 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BFA8D1-B12F-4910-AA45-D343144A47EB}" type="slidenum">
              <a:rPr lang="en-US" altLang="en-US" smtClean="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9</a:t>
            </a:fld>
            <a:endParaRPr lang="en-US" altLang="en-US" smtClean="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37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2065</TotalTime>
  <Words>991</Words>
  <Application>Microsoft Office PowerPoint</Application>
  <PresentationFormat>On-screen Show (4:3)</PresentationFormat>
  <Paragraphs>152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宋体</vt:lpstr>
      <vt:lpstr>Arial</vt:lpstr>
      <vt:lpstr>Calibri</vt:lpstr>
      <vt:lpstr>Garamond</vt:lpstr>
      <vt:lpstr>Tahoma</vt:lpstr>
      <vt:lpstr>Times New Roman</vt:lpstr>
      <vt:lpstr>Verdana</vt:lpstr>
      <vt:lpstr>Wingdings</vt:lpstr>
      <vt:lpstr>Edge</vt:lpstr>
      <vt:lpstr>CS 69099 Capstone Project - Data Science</vt:lpstr>
      <vt:lpstr>CS 69099 Capstone Project - Data Science</vt:lpstr>
      <vt:lpstr>Prerequisites</vt:lpstr>
      <vt:lpstr>Background Required</vt:lpstr>
      <vt:lpstr>Skills Required</vt:lpstr>
      <vt:lpstr>Project Groups</vt:lpstr>
      <vt:lpstr>Team Work</vt:lpstr>
      <vt:lpstr>First Project Report</vt:lpstr>
      <vt:lpstr>Scoring and Grading (cont'd)</vt:lpstr>
      <vt:lpstr>Scoring and Grading (cont'd)</vt:lpstr>
      <vt:lpstr>Lectures</vt:lpstr>
      <vt:lpstr>Note</vt:lpstr>
      <vt:lpstr>Writing Intensive Class Issues</vt:lpstr>
      <vt:lpstr>Report and Assessment</vt:lpstr>
      <vt:lpstr>Final Individual Report</vt:lpstr>
      <vt:lpstr>Academic Dishonesty Policy</vt:lpstr>
      <vt:lpstr>A Sample of Project</vt:lpstr>
      <vt:lpstr>Project Description</vt:lpstr>
      <vt:lpstr>Taxi Trajectory Data</vt:lpstr>
      <vt:lpstr>Massive Taxi Data</vt:lpstr>
      <vt:lpstr>Example Data</vt:lpstr>
      <vt:lpstr>Task</vt:lpstr>
      <vt:lpstr>Technological Approaches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Uncertain Data Management</dc:title>
  <dc:creator>xlian</dc:creator>
  <cp:lastModifiedBy>Lian, Xiang</cp:lastModifiedBy>
  <cp:revision>401</cp:revision>
  <dcterms:created xsi:type="dcterms:W3CDTF">2006-08-16T00:00:00Z</dcterms:created>
  <dcterms:modified xsi:type="dcterms:W3CDTF">2023-01-16T05:01:28Z</dcterms:modified>
</cp:coreProperties>
</file>