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8" r:id="rId3"/>
    <p:sldId id="332" r:id="rId4"/>
    <p:sldId id="296" r:id="rId5"/>
    <p:sldId id="297" r:id="rId6"/>
    <p:sldId id="299" r:id="rId7"/>
    <p:sldId id="335" r:id="rId8"/>
    <p:sldId id="333" r:id="rId9"/>
    <p:sldId id="307" r:id="rId10"/>
    <p:sldId id="306" r:id="rId11"/>
    <p:sldId id="292" r:id="rId12"/>
    <p:sldId id="300" r:id="rId13"/>
    <p:sldId id="345" r:id="rId14"/>
    <p:sldId id="342" r:id="rId15"/>
    <p:sldId id="347" r:id="rId16"/>
    <p:sldId id="309" r:id="rId17"/>
    <p:sldId id="344" r:id="rId18"/>
    <p:sldId id="336" r:id="rId19"/>
    <p:sldId id="337" r:id="rId20"/>
    <p:sldId id="338" r:id="rId21"/>
    <p:sldId id="339" r:id="rId22"/>
    <p:sldId id="340" r:id="rId23"/>
    <p:sldId id="341" r:id="rId24"/>
    <p:sldId id="33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6172" autoAdjust="0"/>
  </p:normalViewPr>
  <p:slideViewPr>
    <p:cSldViewPr>
      <p:cViewPr varScale="1">
        <p:scale>
          <a:sx n="57" d="100"/>
          <a:sy n="57" d="100"/>
        </p:scale>
        <p:origin x="18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21E-EC4D-402C-A8B9-667E4032678C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3E84-6385-41D0-8ED3-74655242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slides of this </a:t>
            </a:r>
            <a:r>
              <a:rPr lang="en-US" dirty="0" smtClean="0"/>
              <a:t>course</a:t>
            </a:r>
            <a:r>
              <a:rPr lang="en-US" baseline="0" dirty="0" smtClean="0"/>
              <a:t> used some public slides/materials on the Web. I would like to acknowledge these resources, and please let me know if I failed to cite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3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is modified from Dr. </a:t>
            </a:r>
            <a:r>
              <a:rPr lang="en-US" baseline="0" dirty="0" err="1" smtClean="0"/>
              <a:t>Ruttan’s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slides are from Dr. Ye Zhao’s Capstone Project slides with some 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2B5126-F686-40D5-8FCA-472716DD7E13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68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kent.edu/~xlian/2023Spring_CS69099.html" TargetMode="External"/><Relationship Id="rId2" Type="http://schemas.openxmlformats.org/officeDocument/2006/relationships/hyperlink" Target="mailto:xlian@ken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8986"/>
            <a:ext cx="7848600" cy="17526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69099 Capstone Project - Data Science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440" y="4312920"/>
            <a:ext cx="6385560" cy="208788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Xiang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xlian@kent.edu 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://www.cs.kent.edu/~xlian/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86200" y="3263153"/>
            <a:ext cx="637032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sz="4000" kern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Introduction</a:t>
            </a:r>
            <a:endParaRPr lang="en-US" sz="4000" kern="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Scoring and Grading (cont'd)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90 or higher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80 - 89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70 - 79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60 - 69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&lt;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7FC1E-7231-4385-9A59-A26BCBE6A7DB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dirty="0" smtClean="0">
                <a:latin typeface="Times New Roman" pitchFamily="18" charset="0"/>
              </a:rPr>
              <a:t>Lectures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Necessary </a:t>
            </a:r>
            <a:r>
              <a:rPr lang="en-US" altLang="zh-CN" sz="3200" dirty="0">
                <a:latin typeface="Times New Roman" pitchFamily="18" charset="0"/>
              </a:rPr>
              <a:t>backgrounds and technical topics</a:t>
            </a:r>
          </a:p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Most hours allocated for group discussion, procedural report, group or individual questions, as well as documentation and </a:t>
            </a:r>
            <a:r>
              <a:rPr lang="en-US" altLang="zh-CN" sz="3200" dirty="0" smtClean="0">
                <a:latin typeface="Times New Roman" pitchFamily="18" charset="0"/>
              </a:rPr>
              <a:t>programming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Weekly progress report by each group</a:t>
            </a:r>
            <a:endParaRPr lang="en-US" altLang="zh-CN" sz="3200" dirty="0">
              <a:latin typeface="Times New Roman" pitchFamily="18" charset="0"/>
            </a:endParaRPr>
          </a:p>
          <a:p>
            <a:pPr lvl="2" algn="just" eaLnBrk="1" hangingPunct="1"/>
            <a:endParaRPr lang="en-US" altLang="zh-CN" sz="1600" dirty="0" smtClean="0">
              <a:latin typeface="Times New Roman" pitchFamily="18" charset="0"/>
            </a:endParaRPr>
          </a:p>
          <a:p>
            <a:pPr lvl="2" algn="just" eaLnBrk="1" hangingPunct="1"/>
            <a:endParaRPr lang="en-US" altLang="zh-CN" sz="1200" dirty="0">
              <a:latin typeface="Times New Roman" pitchFamily="18" charset="0"/>
            </a:endParaRPr>
          </a:p>
          <a:p>
            <a:pPr algn="just" eaLnBrk="1" hangingPunct="1"/>
            <a:endParaRPr lang="en-US" altLang="zh-CN" sz="3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 time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planning, trouble shooting, and problem solving</a:t>
            </a:r>
          </a:p>
          <a:p>
            <a:pPr algn="just" eaLnBrk="1" hangingPunct="1"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expected to do most of their development work outside of classes and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</a:p>
          <a:p>
            <a:pPr algn="just" eaLnBrk="1" hangingPunct="1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development has started evidence of weekly code development is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Intensive Class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planning/progress reports by current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coordinator summarizing group progress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lvl="1"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goals for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(week)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specifies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goals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completed since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start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the next iteration</a:t>
            </a:r>
          </a:p>
          <a:p>
            <a:pPr algn="just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each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iteration, each group coordinator will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a Planning/Progress Report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summarizes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progress during that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and Assessment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paper examinations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report on class by each group (the schedule will be posted on the course website)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and problems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Project Grading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(60%)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group reports and progress: 18%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project result (code/documentation): 30%</a:t>
            </a: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report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 least 1000 words):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8215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Individual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report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should summarize his/her contribution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project and indicate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of that contribution.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particular, the report should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 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project documentation the student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wrote</a:t>
            </a:r>
          </a:p>
          <a:p>
            <a:pPr lvl="1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report will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assess your importance to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1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Dishonesty Policy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not copy from any sources</a:t>
            </a:r>
          </a:p>
          <a:p>
            <a:pPr lvl="1"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form of academic dishonesty will be strictly forbidden and will be punished to the maximum extent</a:t>
            </a:r>
          </a:p>
          <a:p>
            <a:pPr lvl="1"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another student to copy one's work will be treated as an act of academic dishonesty, leading to the same penalty as copying</a:t>
            </a:r>
          </a:p>
          <a:p>
            <a:pPr algn="just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683A45-9D93-41F6-9B2F-BA458079019D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of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9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team will design, develop and demonstrate a Web-based, interactive visual analytics system of massive taxi trips in a big city (e.g., New York)</a:t>
            </a:r>
          </a:p>
        </p:txBody>
      </p:sp>
    </p:spTree>
    <p:extLst>
      <p:ext uri="{BB962C8B-B14F-4D97-AF65-F5344CB8AC3E}">
        <p14:creationId xmlns:p14="http://schemas.microsoft.com/office/powerpoint/2010/main" val="247109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 Trajectory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amount of taxis move around streets in big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</a:t>
            </a:r>
          </a:p>
          <a:p>
            <a:pPr marL="809625" lvl="2" indent="-457200" algn="just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about 20 percent of traffic flow on road surfaces of Beijing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Trajectory data “sample” city traffic and human mobility patterns</a:t>
            </a:r>
          </a:p>
          <a:p>
            <a:pPr algn="just"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69099 Capstone Project - Data Science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Instructor: Xiang Lian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MSB 264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xlian@kent.edu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Email Appointment Only (preferably 10:00am - 12:00pm, MW;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xlian@kent.edu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N/A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http://www.cs.kent.edu/~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xlian/2023Spring_CS69099.html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Location: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Henderson Hall, Room 108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9:55am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11:50am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Friday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5C7EA-3F28-488B-BFA6-9BD896D1014C}" type="slidenum"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Massive Taxi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and complex for each day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Trips: Origin/Destination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Trajectories: including each sample point along the taxi path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a few seconds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of GPS sample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Geolocation: Latitude and longitude 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 values: speed, direction, occupation</a:t>
            </a:r>
          </a:p>
        </p:txBody>
      </p:sp>
    </p:spTree>
    <p:extLst>
      <p:ext uri="{BB962C8B-B14F-4D97-AF65-F5344CB8AC3E}">
        <p14:creationId xmlns:p14="http://schemas.microsoft.com/office/powerpoint/2010/main" val="2886397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trajectories of 21,360 taxis in Shenzhen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taxi reports nearly three thousand GPS sample positions per day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total of 59,087,230 samples recorded in one day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85784"/>
            <a:ext cx="655155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298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 database to store and organize taxi trajectories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Web-based system for users to query, visualize and analyze the big data of taxi trips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New York City Taxi Data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398142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Approaches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 processing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interactive system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Map Visualization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may include MongoDB, PHP, D3.js, JavaScript, etc.</a:t>
            </a:r>
          </a:p>
        </p:txBody>
      </p:sp>
    </p:spTree>
    <p:extLst>
      <p:ext uri="{BB962C8B-B14F-4D97-AF65-F5344CB8AC3E}">
        <p14:creationId xmlns:p14="http://schemas.microsoft.com/office/powerpoint/2010/main" val="2557883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3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69099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 standing; and special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Required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techniques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&amp; data structure</a:t>
            </a:r>
          </a:p>
          <a:p>
            <a:pPr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languages 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C/C++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programming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programming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others …</a:t>
            </a:r>
          </a:p>
          <a:p>
            <a:pPr algn="just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69BAD-0F9B-4A05-9287-64141CC887E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search, learn, and use online resources (e.g., library, books, websites, etc.)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identify problems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solve problems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5B38CA-B536-4063-A15D-3AE0B7EE0F43}" type="slidenum">
              <a:rPr lang="en-US" altLang="en-US" sz="12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Groups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form a group with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group, elect a group coordinator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coordinator serves as a project manager to coordinate all group members in a project and has the responsibility to report to the project director (me!)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size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course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</a:t>
            </a:r>
          </a:p>
          <a:p>
            <a:pPr algn="just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team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Project + Reports/Presentations/Demos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Work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Equally important to technical development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discussion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control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achievement and success</a:t>
            </a:r>
          </a:p>
        </p:txBody>
      </p:sp>
    </p:spTree>
    <p:extLst>
      <p:ext uri="{BB962C8B-B14F-4D97-AF65-F5344CB8AC3E}">
        <p14:creationId xmlns:p14="http://schemas.microsoft.com/office/powerpoint/2010/main" val="951676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Project Report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Please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names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IDs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all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 (Xiang Lian,</a:t>
            </a:r>
            <a:r>
              <a:rPr lang="en-US" sz="2800" dirty="0"/>
              <a:t> 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xlian@kent.edu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Feb. 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3, 2023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confirm your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replying you with your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number</a:t>
            </a:r>
          </a:p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Submit the Group's Project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and Timeline by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Feb.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3, 2023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give you a list of potential projects to select (First-Come-First-Select)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choose your own project topics (approved by the instructor)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Scoring and Grading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- Group Project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- Final Presentation &amp; Q/A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- Peer Evaluation (rated by other group members)</a:t>
            </a:r>
          </a:p>
          <a:p>
            <a:pPr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Total: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BFA8D1-B12F-4910-AA45-D343144A47EB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991</Words>
  <Application>Microsoft Office PowerPoint</Application>
  <PresentationFormat>On-screen Show (4:3)</PresentationFormat>
  <Paragraphs>152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Garamond</vt:lpstr>
      <vt:lpstr>Tahoma</vt:lpstr>
      <vt:lpstr>Times New Roman</vt:lpstr>
      <vt:lpstr>Verdana</vt:lpstr>
      <vt:lpstr>Wingdings</vt:lpstr>
      <vt:lpstr>Edge</vt:lpstr>
      <vt:lpstr>CS 69099 Capstone Project - Data Science</vt:lpstr>
      <vt:lpstr>CS 69099 Capstone Project - Data Science</vt:lpstr>
      <vt:lpstr>Prerequisites</vt:lpstr>
      <vt:lpstr>Background Required</vt:lpstr>
      <vt:lpstr>Skills Required</vt:lpstr>
      <vt:lpstr>Project Groups</vt:lpstr>
      <vt:lpstr>Team Work</vt:lpstr>
      <vt:lpstr>First Project Report</vt:lpstr>
      <vt:lpstr>Scoring and Grading (cont'd)</vt:lpstr>
      <vt:lpstr>Scoring and Grading (cont'd)</vt:lpstr>
      <vt:lpstr>Lectures</vt:lpstr>
      <vt:lpstr>Note</vt:lpstr>
      <vt:lpstr>Writing Intensive Class Issues</vt:lpstr>
      <vt:lpstr>Report and Assessment</vt:lpstr>
      <vt:lpstr>Final Individual Report</vt:lpstr>
      <vt:lpstr>Academic Dishonesty Policy</vt:lpstr>
      <vt:lpstr>A Sample of Project</vt:lpstr>
      <vt:lpstr>Project Description</vt:lpstr>
      <vt:lpstr>Taxi Trajectory Data</vt:lpstr>
      <vt:lpstr>Massive Taxi Data</vt:lpstr>
      <vt:lpstr>Example Data</vt:lpstr>
      <vt:lpstr>Task</vt:lpstr>
      <vt:lpstr>Technological Approaches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401</cp:revision>
  <dcterms:created xsi:type="dcterms:W3CDTF">2006-08-16T00:00:00Z</dcterms:created>
  <dcterms:modified xsi:type="dcterms:W3CDTF">2023-01-16T05:01:28Z</dcterms:modified>
</cp:coreProperties>
</file>