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31" r:id="rId3"/>
    <p:sldId id="359" r:id="rId4"/>
    <p:sldId id="360" r:id="rId5"/>
    <p:sldId id="366" r:id="rId6"/>
    <p:sldId id="361" r:id="rId7"/>
    <p:sldId id="362" r:id="rId8"/>
    <p:sldId id="363" r:id="rId9"/>
    <p:sldId id="364" r:id="rId10"/>
    <p:sldId id="369" r:id="rId11"/>
    <p:sldId id="367" r:id="rId12"/>
    <p:sldId id="368" r:id="rId13"/>
    <p:sldId id="370" r:id="rId14"/>
    <p:sldId id="365" r:id="rId15"/>
    <p:sldId id="371" r:id="rId16"/>
    <p:sldId id="372" r:id="rId17"/>
    <p:sldId id="373" r:id="rId18"/>
    <p:sldId id="374" r:id="rId19"/>
    <p:sldId id="375" r:id="rId20"/>
    <p:sldId id="376" r:id="rId21"/>
    <p:sldId id="377" r:id="rId22"/>
    <p:sldId id="378" r:id="rId23"/>
    <p:sldId id="381" r:id="rId24"/>
    <p:sldId id="382" r:id="rId25"/>
    <p:sldId id="3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79678-C385-495A-A716-6022E8ADC713}" v="8" dt="2023-02-03T15:57:59.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6172" autoAdjust="0"/>
  </p:normalViewPr>
  <p:slideViewPr>
    <p:cSldViewPr>
      <p:cViewPr varScale="1">
        <p:scale>
          <a:sx n="135" d="100"/>
          <a:sy n="135" d="100"/>
        </p:scale>
        <p:origin x="2728"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 Xiang" userId="47f83840-acd0-4e40-8a3e-39a5ff6d6ced" providerId="ADAL" clId="{CE679678-C385-495A-A716-6022E8ADC713}"/>
    <pc:docChg chg="undo redo custSel modSld">
      <pc:chgData name="Lian, Xiang" userId="47f83840-acd0-4e40-8a3e-39a5ff6d6ced" providerId="ADAL" clId="{CE679678-C385-495A-A716-6022E8ADC713}" dt="2023-02-03T15:57:59.562" v="66" actId="20577"/>
      <pc:docMkLst>
        <pc:docMk/>
      </pc:docMkLst>
      <pc:sldChg chg="modSp mod">
        <pc:chgData name="Lian, Xiang" userId="47f83840-acd0-4e40-8a3e-39a5ff6d6ced" providerId="ADAL" clId="{CE679678-C385-495A-A716-6022E8ADC713}" dt="2023-01-27T14:18:24.215" v="0"/>
        <pc:sldMkLst>
          <pc:docMk/>
          <pc:sldMk cId="3643328458" sldId="331"/>
        </pc:sldMkLst>
        <pc:spChg chg="mod">
          <ac:chgData name="Lian, Xiang" userId="47f83840-acd0-4e40-8a3e-39a5ff6d6ced" providerId="ADAL" clId="{CE679678-C385-495A-A716-6022E8ADC713}" dt="2023-01-27T14:18:24.215" v="0"/>
          <ac:spMkLst>
            <pc:docMk/>
            <pc:sldMk cId="3643328458" sldId="331"/>
            <ac:spMk id="2" creationId="{00000000-0000-0000-0000-000000000000}"/>
          </ac:spMkLst>
        </pc:spChg>
      </pc:sldChg>
      <pc:sldChg chg="modSp mod">
        <pc:chgData name="Lian, Xiang" userId="47f83840-acd0-4e40-8a3e-39a5ff6d6ced" providerId="ADAL" clId="{CE679678-C385-495A-A716-6022E8ADC713}" dt="2023-01-27T14:20:19.223" v="8" actId="20577"/>
        <pc:sldMkLst>
          <pc:docMk/>
          <pc:sldMk cId="1993642363" sldId="363"/>
        </pc:sldMkLst>
        <pc:spChg chg="mod">
          <ac:chgData name="Lian, Xiang" userId="47f83840-acd0-4e40-8a3e-39a5ff6d6ced" providerId="ADAL" clId="{CE679678-C385-495A-A716-6022E8ADC713}" dt="2023-01-27T14:20:19.223" v="8" actId="20577"/>
          <ac:spMkLst>
            <pc:docMk/>
            <pc:sldMk cId="1993642363" sldId="363"/>
            <ac:spMk id="6" creationId="{00000000-0000-0000-0000-000000000000}"/>
          </ac:spMkLst>
        </pc:spChg>
        <pc:spChg chg="mod">
          <ac:chgData name="Lian, Xiang" userId="47f83840-acd0-4e40-8a3e-39a5ff6d6ced" providerId="ADAL" clId="{CE679678-C385-495A-A716-6022E8ADC713}" dt="2023-01-27T14:20:04.055" v="3"/>
          <ac:spMkLst>
            <pc:docMk/>
            <pc:sldMk cId="1993642363" sldId="363"/>
            <ac:spMk id="11" creationId="{00000000-0000-0000-0000-000000000000}"/>
          </ac:spMkLst>
        </pc:spChg>
      </pc:sldChg>
      <pc:sldChg chg="modSp mod">
        <pc:chgData name="Lian, Xiang" userId="47f83840-acd0-4e40-8a3e-39a5ff6d6ced" providerId="ADAL" clId="{CE679678-C385-495A-A716-6022E8ADC713}" dt="2023-01-27T14:21:16.127" v="16" actId="20577"/>
        <pc:sldMkLst>
          <pc:docMk/>
          <pc:sldMk cId="3528508455" sldId="364"/>
        </pc:sldMkLst>
        <pc:spChg chg="mod">
          <ac:chgData name="Lian, Xiang" userId="47f83840-acd0-4e40-8a3e-39a5ff6d6ced" providerId="ADAL" clId="{CE679678-C385-495A-A716-6022E8ADC713}" dt="2023-01-27T14:21:16.127" v="16" actId="20577"/>
          <ac:spMkLst>
            <pc:docMk/>
            <pc:sldMk cId="3528508455" sldId="364"/>
            <ac:spMk id="12291" creationId="{00000000-0000-0000-0000-000000000000}"/>
          </ac:spMkLst>
        </pc:spChg>
      </pc:sldChg>
      <pc:sldChg chg="modSp mod">
        <pc:chgData name="Lian, Xiang" userId="47f83840-acd0-4e40-8a3e-39a5ff6d6ced" providerId="ADAL" clId="{CE679678-C385-495A-A716-6022E8ADC713}" dt="2023-01-27T14:18:33.772" v="1"/>
        <pc:sldMkLst>
          <pc:docMk/>
          <pc:sldMk cId="4281666896" sldId="369"/>
        </pc:sldMkLst>
        <pc:spChg chg="mod">
          <ac:chgData name="Lian, Xiang" userId="47f83840-acd0-4e40-8a3e-39a5ff6d6ced" providerId="ADAL" clId="{CE679678-C385-495A-A716-6022E8ADC713}" dt="2023-01-27T14:18:33.772" v="1"/>
          <ac:spMkLst>
            <pc:docMk/>
            <pc:sldMk cId="4281666896" sldId="369"/>
            <ac:spMk id="2" creationId="{00000000-0000-0000-0000-000000000000}"/>
          </ac:spMkLst>
        </pc:spChg>
      </pc:sldChg>
      <pc:sldChg chg="modSp mod">
        <pc:chgData name="Lian, Xiang" userId="47f83840-acd0-4e40-8a3e-39a5ff6d6ced" providerId="ADAL" clId="{CE679678-C385-495A-A716-6022E8ADC713}" dt="2023-01-27T14:23:23.347" v="58" actId="20577"/>
        <pc:sldMkLst>
          <pc:docMk/>
          <pc:sldMk cId="2172732118" sldId="372"/>
        </pc:sldMkLst>
        <pc:spChg chg="mod">
          <ac:chgData name="Lian, Xiang" userId="47f83840-acd0-4e40-8a3e-39a5ff6d6ced" providerId="ADAL" clId="{CE679678-C385-495A-A716-6022E8ADC713}" dt="2023-01-27T14:23:23.347" v="58" actId="20577"/>
          <ac:spMkLst>
            <pc:docMk/>
            <pc:sldMk cId="2172732118" sldId="372"/>
            <ac:spMk id="12291" creationId="{00000000-0000-0000-0000-000000000000}"/>
          </ac:spMkLst>
        </pc:spChg>
      </pc:sldChg>
      <pc:sldChg chg="modSp mod">
        <pc:chgData name="Lian, Xiang" userId="47f83840-acd0-4e40-8a3e-39a5ff6d6ced" providerId="ADAL" clId="{CE679678-C385-495A-A716-6022E8ADC713}" dt="2023-02-03T15:57:59.562" v="66" actId="20577"/>
        <pc:sldMkLst>
          <pc:docMk/>
          <pc:sldMk cId="3404167800" sldId="382"/>
        </pc:sldMkLst>
        <pc:spChg chg="mod">
          <ac:chgData name="Lian, Xiang" userId="47f83840-acd0-4e40-8a3e-39a5ff6d6ced" providerId="ADAL" clId="{CE679678-C385-495A-A716-6022E8ADC713}" dt="2023-02-03T15:57:59.562" v="66" actId="20577"/>
          <ac:spMkLst>
            <pc:docMk/>
            <pc:sldMk cId="3404167800" sldId="382"/>
            <ac:spMk id="1229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slides of this </a:t>
            </a:r>
            <a:r>
              <a:rPr lang="en-US" dirty="0"/>
              <a:t>course</a:t>
            </a:r>
            <a:r>
              <a:rPr lang="en-US" baseline="0" dirty="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a:p>
        </p:txBody>
      </p:sp>
    </p:spTree>
    <p:extLst>
      <p:ext uri="{BB962C8B-B14F-4D97-AF65-F5344CB8AC3E}">
        <p14:creationId xmlns:p14="http://schemas.microsoft.com/office/powerpoint/2010/main" val="406740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442EF-3B18-4B98-A531-9906D68737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3438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s.kent.edu/~xlian/2023Spring_CS69099.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iki.dbpedia.org/develop/datase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catalog.kent.edu/coursesaz/ase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s.kent.edu/~xlian/2023Spring_CS69099.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dblp.uni-trier.de/x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s.kent.edu/~xlian/2023Spring_CS69099/NYC_taxi_description.pdf" TargetMode="External"/><Relationship Id="rId2" Type="http://schemas.openxmlformats.org/officeDocument/2006/relationships/hyperlink" Target="https://opendata.cityofnewyork.us/dat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quora.com/How-does-a-compass-work-in-smart-phones-What-sensors-are-used-and-how-do-they-show-the-correct-direc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hen.gasbuddy.com/" TargetMode="External"/><Relationship Id="rId2" Type="http://schemas.openxmlformats.org/officeDocument/2006/relationships/hyperlink" Target="https://www.kbb.com/"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8986"/>
            <a:ext cx="7848600" cy="1752600"/>
          </a:xfrm>
        </p:spPr>
        <p:txBody>
          <a:bodyPr>
            <a:noAutofit/>
          </a:bodyPr>
          <a:lstStyle/>
          <a:p>
            <a:r>
              <a:rPr lang="en-US" sz="4400" b="1">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CS 69099 Capstone Project - Data Science</a:t>
            </a:r>
            <a:endParaRPr lang="en-US" sz="44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6440" y="4312920"/>
            <a:ext cx="6385560" cy="2087880"/>
          </a:xfrm>
        </p:spPr>
        <p:txBody>
          <a:bodyPr>
            <a:normAutofit fontScale="85000" lnSpcReduction="20000"/>
          </a:bodyPr>
          <a:lstStyle/>
          <a:p>
            <a:r>
              <a:rPr lang="en-US" altLang="en-US" sz="3000" dirty="0">
                <a:latin typeface="Times New Roman" panose="02020603050405020304" pitchFamily="18" charset="0"/>
                <a:cs typeface="Times New Roman" panose="02020603050405020304" pitchFamily="18" charset="0"/>
              </a:rPr>
              <a:t>Xiang Lian</a:t>
            </a:r>
          </a:p>
          <a:p>
            <a:r>
              <a:rPr lang="en-US" altLang="en-US" sz="3000" dirty="0">
                <a:latin typeface="Times New Roman" panose="02020603050405020304" pitchFamily="18" charset="0"/>
                <a:cs typeface="Times New Roman" panose="02020603050405020304" pitchFamily="18" charset="0"/>
              </a:rPr>
              <a:t>Department of Computer Science</a:t>
            </a:r>
          </a:p>
          <a:p>
            <a:r>
              <a:rPr lang="en-US" altLang="en-US" sz="3000" dirty="0">
                <a:latin typeface="Times New Roman" panose="02020603050405020304" pitchFamily="18" charset="0"/>
                <a:cs typeface="Times New Roman" panose="02020603050405020304" pitchFamily="18" charset="0"/>
              </a:rPr>
              <a:t>Kent State University</a:t>
            </a:r>
          </a:p>
          <a:p>
            <a:r>
              <a:rPr lang="en-US" altLang="en-US" sz="3000" dirty="0">
                <a:latin typeface="Times New Roman" panose="02020603050405020304" pitchFamily="18" charset="0"/>
                <a:cs typeface="Times New Roman" panose="02020603050405020304" pitchFamily="18" charset="0"/>
              </a:rPr>
              <a:t>Email: </a:t>
            </a:r>
            <a:r>
              <a:rPr lang="en-US" altLang="en-US" sz="3000" i="1" dirty="0">
                <a:latin typeface="Times New Roman" panose="02020603050405020304" pitchFamily="18" charset="0"/>
                <a:cs typeface="Times New Roman" panose="02020603050405020304" pitchFamily="18" charset="0"/>
              </a:rPr>
              <a:t>xlian@kent.edu </a:t>
            </a:r>
          </a:p>
          <a:p>
            <a:r>
              <a:rPr lang="en-US" altLang="en-US" sz="3000" dirty="0">
                <a:latin typeface="Times New Roman" panose="02020603050405020304" pitchFamily="18" charset="0"/>
                <a:cs typeface="Times New Roman" panose="02020603050405020304" pitchFamily="18" charset="0"/>
              </a:rPr>
              <a:t>Homepage: </a:t>
            </a:r>
            <a:r>
              <a:rPr lang="en-US" altLang="en-US" sz="3000" i="1" dirty="0">
                <a:latin typeface="Times New Roman" panose="02020603050405020304" pitchFamily="18" charset="0"/>
                <a:cs typeface="Times New Roman" panose="02020603050405020304" pitchFamily="18" charset="0"/>
              </a:rPr>
              <a:t>http://www.cs.kent.edu/~xlian/</a:t>
            </a:r>
          </a:p>
        </p:txBody>
      </p:sp>
      <p:sp>
        <p:nvSpPr>
          <p:cNvPr id="4" name="Title 1"/>
          <p:cNvSpPr txBox="1">
            <a:spLocks/>
          </p:cNvSpPr>
          <p:nvPr/>
        </p:nvSpPr>
        <p:spPr bwMode="auto">
          <a:xfrm>
            <a:off x="3078480" y="3263153"/>
            <a:ext cx="637032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000" kern="0" dirty="0">
                <a:solidFill>
                  <a:schemeClr val="tx1"/>
                </a:solidFill>
                <a:latin typeface="Times New Roman" pitchFamily="18" charset="0"/>
                <a:ea typeface="Tahoma" pitchFamily="34" charset="0"/>
                <a:cs typeface="Times New Roman" pitchFamily="18" charset="0"/>
              </a:rPr>
              <a:t>Project Descriptions (2)</a:t>
            </a:r>
          </a:p>
        </p:txBody>
      </p:sp>
      <p:sp>
        <p:nvSpPr>
          <p:cNvPr id="6" name="Slide Number Placeholder 5"/>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a:t>
            </a:fld>
            <a:endParaRPr lang="en-US" altLang="zh-CN">
              <a:solidFill>
                <a:srgbClr val="000000"/>
              </a:solidFill>
            </a:endParaRPr>
          </a:p>
        </p:txBody>
      </p:sp>
    </p:spTree>
    <p:extLst>
      <p:ext uri="{BB962C8B-B14F-4D97-AF65-F5344CB8AC3E}">
        <p14:creationId xmlns:p14="http://schemas.microsoft.com/office/powerpoint/2010/main" val="267198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List of Potential Projects</a:t>
            </a:r>
          </a:p>
        </p:txBody>
      </p:sp>
      <p:sp>
        <p:nvSpPr>
          <p:cNvPr id="12291" name="Content Placeholder 2"/>
          <p:cNvSpPr>
            <a:spLocks noGrp="1"/>
          </p:cNvSpPr>
          <p:nvPr>
            <p:ph idx="1"/>
          </p:nvPr>
        </p:nvSpPr>
        <p:spPr>
          <a:xfrm>
            <a:off x="266700" y="1219200"/>
            <a:ext cx="8610600" cy="4953000"/>
          </a:xfrm>
        </p:spPr>
        <p:txBody>
          <a:bodyPr>
            <a:normAutofit fontScale="92500" lnSpcReduction="10000"/>
          </a:bodyPr>
          <a:lstStyle/>
          <a:p>
            <a:pPr algn="just">
              <a:defRPr/>
            </a:pPr>
            <a:r>
              <a:rPr lang="en-US" altLang="en-US" sz="2800" dirty="0">
                <a:latin typeface="Times New Roman" panose="02020603050405020304" pitchFamily="18" charset="0"/>
                <a:cs typeface="Times New Roman" panose="02020603050405020304" pitchFamily="18" charset="0"/>
              </a:rPr>
              <a:t>1. Location-based Web system and iOS implementation</a:t>
            </a:r>
          </a:p>
          <a:p>
            <a:pPr algn="just">
              <a:defRPr/>
            </a:pPr>
            <a:r>
              <a:rPr lang="en-US" altLang="en-US" sz="2800" dirty="0">
                <a:latin typeface="Times New Roman" panose="02020603050405020304" pitchFamily="18" charset="0"/>
                <a:cs typeface="Times New Roman" panose="02020603050405020304" pitchFamily="18" charset="0"/>
              </a:rPr>
              <a:t>2. </a:t>
            </a:r>
            <a:r>
              <a:rPr lang="en-US" altLang="en-US" sz="2800" dirty="0" err="1">
                <a:latin typeface="Times New Roman" panose="02020603050405020304" pitchFamily="18" charset="0"/>
                <a:cs typeface="Times New Roman" panose="02020603050405020304" pitchFamily="18" charset="0"/>
              </a:rPr>
              <a:t>iCampus</a:t>
            </a: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dirty="0">
                <a:latin typeface="Times New Roman" panose="02020603050405020304" pitchFamily="18" charset="0"/>
                <a:cs typeface="Times New Roman" panose="02020603050405020304" pitchFamily="18" charset="0"/>
              </a:rPr>
              <a:t>3. Street View Based GPS Assistance</a:t>
            </a:r>
          </a:p>
          <a:p>
            <a:pPr algn="just">
              <a:defRPr/>
            </a:pPr>
            <a:r>
              <a:rPr lang="en-US" altLang="en-US" sz="2800" dirty="0">
                <a:latin typeface="Times New Roman" panose="02020603050405020304" pitchFamily="18" charset="0"/>
                <a:cs typeface="Times New Roman" panose="02020603050405020304" pitchFamily="18" charset="0"/>
              </a:rPr>
              <a:t>4. Path Navigation over Road Networks</a:t>
            </a:r>
          </a:p>
          <a:p>
            <a:pPr algn="just">
              <a:defRPr/>
            </a:pPr>
            <a:r>
              <a:rPr lang="en-US" altLang="en-US" sz="2800" dirty="0">
                <a:latin typeface="Times New Roman" panose="02020603050405020304" pitchFamily="18" charset="0"/>
                <a:cs typeface="Times New Roman" panose="02020603050405020304" pitchFamily="18" charset="0"/>
              </a:rPr>
              <a:t>5. Spatial Question/Answer System</a:t>
            </a:r>
          </a:p>
          <a:p>
            <a:pPr algn="just">
              <a:defRPr/>
            </a:pPr>
            <a:r>
              <a:rPr lang="en-US" altLang="en-US" sz="2800" b="1" dirty="0">
                <a:latin typeface="Times New Roman" panose="02020603050405020304" pitchFamily="18" charset="0"/>
                <a:cs typeface="Times New Roman" panose="02020603050405020304" pitchFamily="18" charset="0"/>
              </a:rPr>
              <a:t>6. Keyword Search and Visualization of Knowledge Graphs</a:t>
            </a:r>
          </a:p>
          <a:p>
            <a:pPr algn="just">
              <a:defRPr/>
            </a:pPr>
            <a:r>
              <a:rPr lang="en-US" altLang="en-US" sz="2800" b="1" dirty="0">
                <a:latin typeface="Times New Roman" panose="02020603050405020304" pitchFamily="18" charset="0"/>
                <a:cs typeface="Times New Roman" panose="02020603050405020304" pitchFamily="18" charset="0"/>
              </a:rPr>
              <a:t>7. Crawling and Querying Social Networks</a:t>
            </a:r>
          </a:p>
          <a:p>
            <a:pPr algn="just">
              <a:defRPr/>
            </a:pPr>
            <a:r>
              <a:rPr lang="en-US" altLang="en-US" sz="2800" b="1" dirty="0">
                <a:latin typeface="Times New Roman" panose="02020603050405020304" pitchFamily="18" charset="0"/>
                <a:cs typeface="Times New Roman" panose="02020603050405020304" pitchFamily="18" charset="0"/>
              </a:rPr>
              <a:t>8. Guide of the Course Selection</a:t>
            </a:r>
          </a:p>
          <a:p>
            <a:pPr algn="just">
              <a:defRPr/>
            </a:pPr>
            <a:r>
              <a:rPr lang="en-US" altLang="en-US" sz="2800" b="1" dirty="0">
                <a:latin typeface="Times New Roman" panose="02020603050405020304" pitchFamily="18" charset="0"/>
                <a:cs typeface="Times New Roman" panose="02020603050405020304" pitchFamily="18" charset="0"/>
              </a:rPr>
              <a:t>9. Parsing and Visualizing the Bibliography</a:t>
            </a:r>
          </a:p>
          <a:p>
            <a:pPr algn="just">
              <a:defRPr/>
            </a:pPr>
            <a:r>
              <a:rPr lang="en-US" altLang="en-US" sz="2800" b="1" dirty="0">
                <a:latin typeface="Times New Roman" panose="02020603050405020304" pitchFamily="18" charset="0"/>
                <a:cs typeface="Times New Roman" panose="02020603050405020304" pitchFamily="18" charset="0"/>
              </a:rPr>
              <a:t>10. Visualizing and Querying New York Taxi Data</a:t>
            </a:r>
          </a:p>
        </p:txBody>
      </p:sp>
      <p:sp>
        <p:nvSpPr>
          <p:cNvPr id="2" name="Rectangle 1"/>
          <p:cNvSpPr/>
          <p:nvPr/>
        </p:nvSpPr>
        <p:spPr>
          <a:xfrm>
            <a:off x="0" y="6243638"/>
            <a:ext cx="9144000" cy="430887"/>
          </a:xfrm>
          <a:prstGeom prst="rect">
            <a:avLst/>
          </a:prstGeom>
        </p:spPr>
        <p:txBody>
          <a:bodyPr wrap="square">
            <a:spAutoFit/>
          </a:bodyPr>
          <a:lstStyle/>
          <a:p>
            <a:pPr algn="just">
              <a:defRPr/>
            </a:pPr>
            <a:r>
              <a:rPr lang="en-US" altLang="en-US" sz="2200" dirty="0">
                <a:latin typeface="Times New Roman" panose="02020603050405020304" pitchFamily="18" charset="0"/>
                <a:cs typeface="Times New Roman" panose="02020603050405020304" pitchFamily="18" charset="0"/>
                <a:hlinkClick r:id="rId2"/>
              </a:rPr>
              <a:t>http://www.cs.kent.edu/~xlian/2023Spring_CS69099.html</a:t>
            </a:r>
            <a:r>
              <a:rPr lang="en-US" altLang="en-US" sz="2200" dirty="0">
                <a:latin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10</a:t>
            </a:fld>
            <a:endParaRPr lang="en-US" altLang="zh-CN">
              <a:solidFill>
                <a:srgbClr val="000000"/>
              </a:solidFill>
            </a:endParaRPr>
          </a:p>
        </p:txBody>
      </p:sp>
    </p:spTree>
    <p:extLst>
      <p:ext uri="{BB962C8B-B14F-4D97-AF65-F5344CB8AC3E}">
        <p14:creationId xmlns:p14="http://schemas.microsoft.com/office/powerpoint/2010/main" val="428166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latin typeface="Times New Roman" panose="02020603050405020304" pitchFamily="18" charset="0"/>
                <a:cs typeface="Times New Roman" panose="02020603050405020304" pitchFamily="18" charset="0"/>
              </a:rPr>
              <a:t>6. Keyword Search and Visualization of Knowledge Graphs</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In this project, we will conduct keyword search in knowledge graphs (e.g., Wikipedia, </a:t>
            </a:r>
            <a:r>
              <a:rPr lang="en-US" altLang="en-US" sz="2800" dirty="0" err="1">
                <a:latin typeface="Times New Roman" panose="02020603050405020304" pitchFamily="18" charset="0"/>
                <a:cs typeface="Times New Roman" panose="02020603050405020304" pitchFamily="18" charset="0"/>
              </a:rPr>
              <a:t>DBPedia</a:t>
            </a:r>
            <a:r>
              <a:rPr lang="en-US" altLang="en-US" sz="2800" dirty="0">
                <a:latin typeface="Times New Roman" panose="02020603050405020304" pitchFamily="18" charset="0"/>
                <a:cs typeface="Times New Roman" panose="02020603050405020304" pitchFamily="18" charset="0"/>
              </a:rPr>
              <a:t>, etc.) and visualize the relationships of Web pages that contain query keywords in a designed GUI interface</a:t>
            </a:r>
          </a:p>
          <a:p>
            <a:pPr algn="just">
              <a:defRPr/>
            </a:pPr>
            <a:r>
              <a:rPr lang="en-US" altLang="en-US" sz="2800" b="1" dirty="0">
                <a:latin typeface="Times New Roman" panose="02020603050405020304" pitchFamily="18" charset="0"/>
                <a:cs typeface="Times New Roman" panose="02020603050405020304" pitchFamily="18" charset="0"/>
              </a:rPr>
              <a:t>Requirements: </a:t>
            </a:r>
            <a:r>
              <a:rPr lang="en-US" altLang="en-US" sz="2800" dirty="0">
                <a:latin typeface="Times New Roman" panose="02020603050405020304" pitchFamily="18" charset="0"/>
                <a:cs typeface="Times New Roman" panose="02020603050405020304" pitchFamily="18" charset="0"/>
              </a:rPr>
              <a:t>visual programming (e.g., C++, C#, Java, Python, etc.), database design, algorithm design</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11</a:t>
            </a:fld>
            <a:endParaRPr lang="en-US" altLang="zh-CN">
              <a:solidFill>
                <a:srgbClr val="000000"/>
              </a:solidFill>
            </a:endParaRPr>
          </a:p>
        </p:txBody>
      </p:sp>
    </p:spTree>
    <p:extLst>
      <p:ext uri="{BB962C8B-B14F-4D97-AF65-F5344CB8AC3E}">
        <p14:creationId xmlns:p14="http://schemas.microsoft.com/office/powerpoint/2010/main" val="190029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4400" dirty="0" err="1">
                <a:latin typeface="Times New Roman" panose="02020603050405020304" pitchFamily="18" charset="0"/>
                <a:cs typeface="Times New Roman" panose="02020603050405020304" pitchFamily="18" charset="0"/>
              </a:rPr>
              <a:t>DBPedia</a:t>
            </a:r>
            <a:endParaRPr lang="en-US" altLang="en-US" dirty="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err="1">
                <a:latin typeface="Times New Roman" panose="02020603050405020304" pitchFamily="18" charset="0"/>
                <a:cs typeface="Times New Roman" panose="02020603050405020304" pitchFamily="18" charset="0"/>
              </a:rPr>
              <a:t>DBPedia</a:t>
            </a:r>
            <a:endParaRPr lang="en-US" altLang="en-US" sz="2800" dirty="0">
              <a:latin typeface="Times New Roman" panose="02020603050405020304" pitchFamily="18" charset="0"/>
              <a:cs typeface="Times New Roman" panose="02020603050405020304" pitchFamily="18" charset="0"/>
            </a:endParaRPr>
          </a:p>
          <a:p>
            <a:pPr lvl="1" algn="just">
              <a:defRPr/>
            </a:pPr>
            <a:r>
              <a:rPr lang="en-US" altLang="en-US" sz="2400" dirty="0">
                <a:latin typeface="Times New Roman" panose="02020603050405020304" pitchFamily="18" charset="0"/>
                <a:cs typeface="Times New Roman" panose="02020603050405020304" pitchFamily="18" charset="0"/>
                <a:hlinkClick r:id="rId2"/>
              </a:rPr>
              <a:t>http://wiki.dbpedia.org/develop/datasets</a:t>
            </a:r>
            <a:endParaRPr lang="en-US" altLang="en-US" sz="2400" dirty="0">
              <a:latin typeface="Times New Roman" panose="02020603050405020304" pitchFamily="18" charset="0"/>
              <a:cs typeface="Times New Roman" panose="02020603050405020304" pitchFamily="18" charset="0"/>
            </a:endParaRPr>
          </a:p>
          <a:p>
            <a:pPr algn="just">
              <a:defRPr/>
            </a:pPr>
            <a:r>
              <a:rPr lang="en-US" altLang="en-US" sz="2800" dirty="0">
                <a:latin typeface="Times New Roman" panose="02020603050405020304" pitchFamily="18" charset="0"/>
                <a:cs typeface="Times New Roman" panose="02020603050405020304" pitchFamily="18" charset="0"/>
              </a:rPr>
              <a:t>Resource Description Framework (RDF)</a:t>
            </a:r>
          </a:p>
          <a:p>
            <a:pPr lvl="1" algn="just">
              <a:defRPr/>
            </a:pPr>
            <a:r>
              <a:rPr lang="en-US" altLang="en-US" sz="2400" dirty="0">
                <a:latin typeface="Times New Roman" panose="02020603050405020304" pitchFamily="18" charset="0"/>
                <a:cs typeface="Times New Roman" panose="02020603050405020304" pitchFamily="18" charset="0"/>
              </a:rPr>
              <a:t>Describe resources and their relationships</a:t>
            </a:r>
          </a:p>
          <a:p>
            <a:pPr lvl="1" algn="just">
              <a:defRPr/>
            </a:pPr>
            <a:r>
              <a:rPr lang="en-US" altLang="en-US" sz="2400" dirty="0">
                <a:latin typeface="Times New Roman" panose="02020603050405020304" pitchFamily="18" charset="0"/>
                <a:cs typeface="Times New Roman" panose="02020603050405020304" pitchFamily="18" charset="0"/>
              </a:rPr>
              <a:t>Triple representation</a:t>
            </a:r>
          </a:p>
          <a:p>
            <a:pPr lvl="1" algn="just">
              <a:defRPr/>
            </a:pPr>
            <a:r>
              <a:rPr lang="en-US" altLang="en-US" sz="2400" dirty="0">
                <a:latin typeface="Times New Roman" panose="02020603050405020304" pitchFamily="18" charset="0"/>
                <a:cs typeface="Times New Roman" panose="02020603050405020304" pitchFamily="18" charset="0"/>
              </a:rPr>
              <a:t>Graph representation</a:t>
            </a:r>
          </a:p>
          <a:p>
            <a:pPr lvl="1" algn="just">
              <a:defRPr/>
            </a:pPr>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12</a:t>
            </a:fld>
            <a:endParaRPr lang="en-US" altLang="zh-CN">
              <a:solidFill>
                <a:srgbClr val="000000"/>
              </a:solidFill>
            </a:endParaRPr>
          </a:p>
        </p:txBody>
      </p:sp>
      <p:sp>
        <p:nvSpPr>
          <p:cNvPr id="5" name="TextBox 4"/>
          <p:cNvSpPr txBox="1"/>
          <p:nvPr/>
        </p:nvSpPr>
        <p:spPr>
          <a:xfrm>
            <a:off x="4431694" y="3480877"/>
            <a:ext cx="3036537" cy="400110"/>
          </a:xfrm>
          <a:prstGeom prst="rect">
            <a:avLst/>
          </a:prstGeom>
          <a:noFill/>
        </p:spPr>
        <p:txBody>
          <a:bodyPr wrap="none" rtlCol="0">
            <a:spAutoFit/>
          </a:bodyPr>
          <a:lstStyle/>
          <a:p>
            <a:r>
              <a:rPr lang="en-US" sz="2000" dirty="0">
                <a:latin typeface="Times New Roman" pitchFamily="18" charset="0"/>
                <a:cs typeface="Times New Roman" pitchFamily="18" charset="0"/>
              </a:rPr>
              <a:t>&lt;</a:t>
            </a:r>
            <a:r>
              <a:rPr lang="en-US" sz="2000" i="1" dirty="0">
                <a:solidFill>
                  <a:srgbClr val="FF6600"/>
                </a:solidFill>
                <a:latin typeface="Times New Roman" pitchFamily="18" charset="0"/>
                <a:cs typeface="Times New Roman" pitchFamily="18" charset="0"/>
              </a:rPr>
              <a:t>subject</a:t>
            </a:r>
            <a:r>
              <a:rPr lang="en-US" sz="2000" dirty="0">
                <a:latin typeface="Times New Roman" pitchFamily="18" charset="0"/>
                <a:cs typeface="Times New Roman" pitchFamily="18" charset="0"/>
              </a:rPr>
              <a:t>, </a:t>
            </a:r>
            <a:r>
              <a:rPr lang="en-US" sz="2000" i="1" dirty="0">
                <a:solidFill>
                  <a:srgbClr val="3333FF"/>
                </a:solidFill>
                <a:latin typeface="Times New Roman" pitchFamily="18" charset="0"/>
                <a:cs typeface="Times New Roman" pitchFamily="18" charset="0"/>
              </a:rPr>
              <a:t>predicate</a:t>
            </a:r>
            <a:r>
              <a:rPr lang="en-US" sz="2000" dirty="0">
                <a:latin typeface="Times New Roman" pitchFamily="18" charset="0"/>
                <a:cs typeface="Times New Roman" pitchFamily="18" charset="0"/>
              </a:rPr>
              <a:t>, </a:t>
            </a:r>
            <a:r>
              <a:rPr lang="en-US" sz="2000" i="1" dirty="0">
                <a:solidFill>
                  <a:srgbClr val="FF00FF"/>
                </a:solidFill>
                <a:latin typeface="Times New Roman" pitchFamily="18" charset="0"/>
                <a:cs typeface="Times New Roman" pitchFamily="18" charset="0"/>
              </a:rPr>
              <a:t>object</a:t>
            </a:r>
            <a:r>
              <a:rPr lang="en-US" sz="2000" dirty="0">
                <a:latin typeface="Times New Roman" pitchFamily="18" charset="0"/>
                <a:cs typeface="Times New Roman" pitchFamily="18" charset="0"/>
              </a:rPr>
              <a:t>&gt;</a:t>
            </a:r>
          </a:p>
        </p:txBody>
      </p:sp>
      <p:grpSp>
        <p:nvGrpSpPr>
          <p:cNvPr id="6" name="Group 13"/>
          <p:cNvGrpSpPr/>
          <p:nvPr/>
        </p:nvGrpSpPr>
        <p:grpSpPr>
          <a:xfrm>
            <a:off x="4038600" y="3960998"/>
            <a:ext cx="3913070" cy="611435"/>
            <a:chOff x="5135670" y="5560765"/>
            <a:chExt cx="3913070" cy="611435"/>
          </a:xfrm>
        </p:grpSpPr>
        <p:cxnSp>
          <p:nvCxnSpPr>
            <p:cNvPr id="7" name="Straight Arrow Connector 6"/>
            <p:cNvCxnSpPr/>
            <p:nvPr/>
          </p:nvCxnSpPr>
          <p:spPr bwMode="auto">
            <a:xfrm>
              <a:off x="6297913" y="5816204"/>
              <a:ext cx="1687969" cy="0"/>
            </a:xfrm>
            <a:prstGeom prst="straightConnector1">
              <a:avLst/>
            </a:prstGeom>
            <a:solidFill>
              <a:schemeClr val="accent1"/>
            </a:solidFill>
            <a:ln w="50800" cap="rnd" cmpd="sng" algn="ctr">
              <a:solidFill>
                <a:srgbClr val="3333FF"/>
              </a:solidFill>
              <a:prstDash val="solid"/>
              <a:round/>
              <a:headEnd type="none" w="med" len="med"/>
              <a:tailEnd type="stealth" w="lg" len="lg"/>
            </a:ln>
            <a:effectLst/>
          </p:spPr>
        </p:cxnSp>
        <p:sp>
          <p:nvSpPr>
            <p:cNvPr id="8" name="Rectangle 7"/>
            <p:cNvSpPr/>
            <p:nvPr/>
          </p:nvSpPr>
          <p:spPr>
            <a:xfrm>
              <a:off x="5135670" y="5568523"/>
              <a:ext cx="909223" cy="400110"/>
            </a:xfrm>
            <a:prstGeom prst="rect">
              <a:avLst/>
            </a:prstGeom>
          </p:spPr>
          <p:txBody>
            <a:bodyPr wrap="none">
              <a:spAutoFit/>
            </a:bodyPr>
            <a:lstStyle/>
            <a:p>
              <a:r>
                <a:rPr lang="en-US" sz="2000" i="1" dirty="0">
                  <a:solidFill>
                    <a:srgbClr val="FF6600"/>
                  </a:solidFill>
                  <a:latin typeface="Times New Roman" pitchFamily="18" charset="0"/>
                </a:rPr>
                <a:t>subject</a:t>
              </a:r>
              <a:endParaRPr lang="en-US" sz="2000" dirty="0">
                <a:solidFill>
                  <a:srgbClr val="FF6600"/>
                </a:solidFill>
              </a:endParaRPr>
            </a:p>
          </p:txBody>
        </p:sp>
        <p:sp>
          <p:nvSpPr>
            <p:cNvPr id="9" name="Rectangle 8"/>
            <p:cNvSpPr/>
            <p:nvPr/>
          </p:nvSpPr>
          <p:spPr>
            <a:xfrm>
              <a:off x="6476140" y="5772090"/>
              <a:ext cx="1141787" cy="400110"/>
            </a:xfrm>
            <a:prstGeom prst="rect">
              <a:avLst/>
            </a:prstGeom>
          </p:spPr>
          <p:txBody>
            <a:bodyPr wrap="none">
              <a:spAutoFit/>
            </a:bodyPr>
            <a:lstStyle/>
            <a:p>
              <a:r>
                <a:rPr lang="en-US" sz="2000" i="1" dirty="0">
                  <a:solidFill>
                    <a:srgbClr val="3333FF"/>
                  </a:solidFill>
                  <a:latin typeface="Times New Roman" pitchFamily="18" charset="0"/>
                </a:rPr>
                <a:t>predicate</a:t>
              </a:r>
              <a:endParaRPr lang="en-US" sz="2000" dirty="0">
                <a:solidFill>
                  <a:srgbClr val="3333FF"/>
                </a:solidFill>
              </a:endParaRPr>
            </a:p>
          </p:txBody>
        </p:sp>
        <p:sp>
          <p:nvSpPr>
            <p:cNvPr id="10" name="Rectangle 9"/>
            <p:cNvSpPr/>
            <p:nvPr/>
          </p:nvSpPr>
          <p:spPr>
            <a:xfrm>
              <a:off x="8238903" y="5560765"/>
              <a:ext cx="809837" cy="400110"/>
            </a:xfrm>
            <a:prstGeom prst="rect">
              <a:avLst/>
            </a:prstGeom>
          </p:spPr>
          <p:txBody>
            <a:bodyPr wrap="none">
              <a:spAutoFit/>
            </a:bodyPr>
            <a:lstStyle/>
            <a:p>
              <a:r>
                <a:rPr lang="en-US" sz="2000" i="1" dirty="0">
                  <a:solidFill>
                    <a:srgbClr val="FF00FF"/>
                  </a:solidFill>
                  <a:latin typeface="Times New Roman" pitchFamily="18" charset="0"/>
                </a:rPr>
                <a:t>object</a:t>
              </a:r>
              <a:endParaRPr lang="en-US" sz="2000" dirty="0">
                <a:solidFill>
                  <a:srgbClr val="FF00FF"/>
                </a:solidFill>
              </a:endParaRPr>
            </a:p>
          </p:txBody>
        </p:sp>
        <p:sp>
          <p:nvSpPr>
            <p:cNvPr id="11" name="Oval 10"/>
            <p:cNvSpPr/>
            <p:nvPr/>
          </p:nvSpPr>
          <p:spPr bwMode="auto">
            <a:xfrm>
              <a:off x="6044893" y="5685383"/>
              <a:ext cx="253021" cy="261642"/>
            </a:xfrm>
            <a:prstGeom prst="ellipse">
              <a:avLst/>
            </a:prstGeom>
            <a:solidFill>
              <a:srgbClr val="FF6600"/>
            </a:solidFill>
            <a:ln w="9525"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Oval 11"/>
            <p:cNvSpPr/>
            <p:nvPr/>
          </p:nvSpPr>
          <p:spPr bwMode="auto">
            <a:xfrm>
              <a:off x="7960967" y="5685383"/>
              <a:ext cx="253021" cy="261642"/>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195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itchFamily="18" charset="0"/>
              </a:rPr>
              <a:t>RDF Example</a:t>
            </a:r>
            <a:endParaRPr lang="en-US" sz="3600" dirty="0">
              <a:latin typeface="Times New Roman" pitchFamily="18" charset="0"/>
              <a:cs typeface="Times New Roman"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905000"/>
            <a:ext cx="4141514" cy="263056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821828" y="4710979"/>
            <a:ext cx="2858475" cy="492443"/>
          </a:xfrm>
          <a:prstGeom prst="rect">
            <a:avLst/>
          </a:prstGeom>
          <a:noFill/>
        </p:spPr>
        <p:txBody>
          <a:bodyPr wrap="none" rtlCol="0">
            <a:spAutoFit/>
          </a:bodyPr>
          <a:lstStyle/>
          <a:p>
            <a:r>
              <a:rPr lang="en-US" sz="2600" dirty="0">
                <a:solidFill>
                  <a:srgbClr val="FF00FF"/>
                </a:solidFill>
                <a:latin typeface="Times New Roman" pitchFamily="18" charset="0"/>
                <a:cs typeface="Times New Roman" pitchFamily="18" charset="0"/>
              </a:rPr>
              <a:t>triple representation</a:t>
            </a:r>
          </a:p>
        </p:txBody>
      </p:sp>
      <p:sp>
        <p:nvSpPr>
          <p:cNvPr id="11" name="TextBox 10"/>
          <p:cNvSpPr txBox="1"/>
          <p:nvPr/>
        </p:nvSpPr>
        <p:spPr>
          <a:xfrm>
            <a:off x="5333330" y="4652725"/>
            <a:ext cx="2912977" cy="492443"/>
          </a:xfrm>
          <a:prstGeom prst="rect">
            <a:avLst/>
          </a:prstGeom>
          <a:noFill/>
        </p:spPr>
        <p:txBody>
          <a:bodyPr wrap="none" rtlCol="0">
            <a:spAutoFit/>
          </a:bodyPr>
          <a:lstStyle/>
          <a:p>
            <a:r>
              <a:rPr lang="en-US" sz="2600" dirty="0">
                <a:solidFill>
                  <a:srgbClr val="FF00FF"/>
                </a:solidFill>
                <a:latin typeface="Times New Roman" pitchFamily="18" charset="0"/>
                <a:cs typeface="Times New Roman" pitchFamily="18" charset="0"/>
              </a:rPr>
              <a:t>graph representation</a:t>
            </a:r>
          </a:p>
        </p:txBody>
      </p:sp>
      <p:graphicFrame>
        <p:nvGraphicFramePr>
          <p:cNvPr id="3" name="Object 2"/>
          <p:cNvGraphicFramePr>
            <a:graphicFrameLocks noChangeAspect="1"/>
          </p:cNvGraphicFramePr>
          <p:nvPr>
            <p:extLst>
              <p:ext uri="{D42A27DB-BD31-4B8C-83A1-F6EECF244321}">
                <p14:modId xmlns:p14="http://schemas.microsoft.com/office/powerpoint/2010/main" val="2303571146"/>
              </p:ext>
            </p:extLst>
          </p:nvPr>
        </p:nvGraphicFramePr>
        <p:xfrm>
          <a:off x="4434222" y="1968500"/>
          <a:ext cx="4584191" cy="2554368"/>
        </p:xfrm>
        <a:graphic>
          <a:graphicData uri="http://schemas.openxmlformats.org/presentationml/2006/ole">
            <mc:AlternateContent xmlns:mc="http://schemas.openxmlformats.org/markup-compatibility/2006">
              <mc:Choice xmlns:v="urn:schemas-microsoft-com:vml" Requires="v">
                <p:oleObj name="Microsoft Drawing 1.01" r:id="rId3" imgW="8607425" imgH="4835525" progId="MSDraw.1.01">
                  <p:embed/>
                </p:oleObj>
              </mc:Choice>
              <mc:Fallback>
                <p:oleObj name="Microsoft Drawing 1.01" r:id="rId3" imgW="8607425" imgH="4835525" progId="MSDraw.1.01">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222" y="1968500"/>
                        <a:ext cx="4584191" cy="2554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066800" y="2097168"/>
            <a:ext cx="2438400" cy="2286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512862">
            <a:off x="4519312" y="2404647"/>
            <a:ext cx="2290966" cy="527764"/>
          </a:xfrm>
          <a:prstGeom prst="ellipse">
            <a:avLst/>
          </a:prstGeom>
          <a:solidFill>
            <a:srgbClr val="FF0000">
              <a:alpha val="5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3505200" y="2211468"/>
            <a:ext cx="987613" cy="266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68EDB1A-060A-4E3F-B35D-E6BA25721345}" type="slidenum">
              <a:rPr lang="en-US" smtClean="0"/>
              <a:t>13</a:t>
            </a:fld>
            <a:endParaRPr lang="en-US"/>
          </a:p>
        </p:txBody>
      </p:sp>
    </p:spTree>
    <p:extLst>
      <p:ext uri="{BB962C8B-B14F-4D97-AF65-F5344CB8AC3E}">
        <p14:creationId xmlns:p14="http://schemas.microsoft.com/office/powerpoint/2010/main" val="38957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Queries</a:t>
            </a:r>
          </a:p>
        </p:txBody>
      </p:sp>
      <p:sp>
        <p:nvSpPr>
          <p:cNvPr id="12291" name="Content Placeholder 2"/>
          <p:cNvSpPr>
            <a:spLocks noGrp="1"/>
          </p:cNvSpPr>
          <p:nvPr>
            <p:ph idx="1"/>
          </p:nvPr>
        </p:nvSpPr>
        <p:spPr/>
        <p:txBody>
          <a:bodyPr>
            <a:normAutofit lnSpcReduction="10000"/>
          </a:bodyPr>
          <a:lstStyle/>
          <a:p>
            <a:pPr algn="just">
              <a:defRPr/>
            </a:pPr>
            <a:r>
              <a:rPr lang="en-US" altLang="en-US" sz="2800" dirty="0">
                <a:latin typeface="Times New Roman" panose="02020603050405020304" pitchFamily="18" charset="0"/>
                <a:cs typeface="Times New Roman" panose="02020603050405020304" pitchFamily="18" charset="0"/>
              </a:rPr>
              <a:t>Query Examples:</a:t>
            </a:r>
          </a:p>
          <a:p>
            <a:pPr lvl="1" algn="just">
              <a:defRPr/>
            </a:pPr>
            <a:r>
              <a:rPr lang="en-US" altLang="en-US" sz="2400" dirty="0">
                <a:latin typeface="Times New Roman" panose="02020603050405020304" pitchFamily="18" charset="0"/>
                <a:cs typeface="Times New Roman" panose="02020603050405020304" pitchFamily="18" charset="0"/>
              </a:rPr>
              <a:t>Keyword search queries</a:t>
            </a:r>
          </a:p>
          <a:p>
            <a:pPr lvl="2" algn="just">
              <a:defRPr/>
            </a:pPr>
            <a:r>
              <a:rPr lang="en-US" altLang="en-US" sz="2000" dirty="0">
                <a:latin typeface="Times New Roman" panose="02020603050405020304" pitchFamily="18" charset="0"/>
                <a:cs typeface="Times New Roman" panose="02020603050405020304" pitchFamily="18" charset="0"/>
              </a:rPr>
              <a:t>Given 2 query keywords, find the relationships (paths) between nodes containing these two query keywords</a:t>
            </a:r>
          </a:p>
          <a:p>
            <a:pPr lvl="2" algn="just">
              <a:defRPr/>
            </a:pPr>
            <a:r>
              <a:rPr lang="en-US" altLang="en-US" sz="2000" dirty="0">
                <a:latin typeface="Times New Roman" panose="02020603050405020304" pitchFamily="18" charset="0"/>
                <a:cs typeface="Times New Roman" panose="02020603050405020304" pitchFamily="18" charset="0"/>
              </a:rPr>
              <a:t>Given </a:t>
            </a:r>
            <a:r>
              <a:rPr lang="en-US" altLang="en-US" sz="2000" i="1" dirty="0">
                <a:latin typeface="Times New Roman" panose="02020603050405020304" pitchFamily="18" charset="0"/>
                <a:cs typeface="Times New Roman" panose="02020603050405020304" pitchFamily="18" charset="0"/>
              </a:rPr>
              <a:t>n</a:t>
            </a:r>
            <a:r>
              <a:rPr lang="en-US" altLang="en-US" sz="2000" dirty="0">
                <a:latin typeface="Times New Roman" panose="02020603050405020304" pitchFamily="18" charset="0"/>
                <a:cs typeface="Times New Roman" panose="02020603050405020304" pitchFamily="18" charset="0"/>
              </a:rPr>
              <a:t> query keywords, find </a:t>
            </a:r>
            <a:r>
              <a:rPr lang="en-US" altLang="en-US" sz="2000" i="1" dirty="0">
                <a:latin typeface="Times New Roman" panose="02020603050405020304" pitchFamily="18" charset="0"/>
                <a:cs typeface="Times New Roman" panose="02020603050405020304" pitchFamily="18" charset="0"/>
              </a:rPr>
              <a:t>minimum</a:t>
            </a:r>
            <a:r>
              <a:rPr lang="en-US" altLang="en-US" sz="2000" dirty="0">
                <a:latin typeface="Times New Roman" panose="02020603050405020304" pitchFamily="18" charset="0"/>
                <a:cs typeface="Times New Roman" panose="02020603050405020304" pitchFamily="18" charset="0"/>
              </a:rPr>
              <a:t> subgraphs from the data graph (e.g., </a:t>
            </a:r>
            <a:r>
              <a:rPr lang="en-US" altLang="en-US" sz="2000" dirty="0" err="1">
                <a:latin typeface="Times New Roman" panose="02020603050405020304" pitchFamily="18" charset="0"/>
                <a:cs typeface="Times New Roman" panose="02020603050405020304" pitchFamily="18" charset="0"/>
              </a:rPr>
              <a:t>Dbpedia</a:t>
            </a:r>
            <a:r>
              <a:rPr lang="en-US" altLang="en-US" sz="2000" dirty="0">
                <a:latin typeface="Times New Roman" panose="02020603050405020304" pitchFamily="18" charset="0"/>
                <a:cs typeface="Times New Roman" panose="02020603050405020304" pitchFamily="18" charset="0"/>
              </a:rPr>
              <a:t>) that contain these query keywords</a:t>
            </a:r>
          </a:p>
          <a:p>
            <a:pPr algn="just">
              <a:defRPr/>
            </a:pPr>
            <a:r>
              <a:rPr lang="en-US" altLang="en-US" sz="2800" dirty="0">
                <a:latin typeface="Times New Roman" panose="02020603050405020304" pitchFamily="18" charset="0"/>
                <a:cs typeface="Times New Roman" panose="02020603050405020304" pitchFamily="18" charset="0"/>
              </a:rPr>
              <a:t>Database</a:t>
            </a:r>
          </a:p>
          <a:p>
            <a:pPr lvl="1" algn="just">
              <a:defRPr/>
            </a:pPr>
            <a:r>
              <a:rPr lang="en-US" altLang="en-US" sz="2400" dirty="0">
                <a:latin typeface="Times New Roman" panose="02020603050405020304" pitchFamily="18" charset="0"/>
                <a:cs typeface="Times New Roman" panose="02020603050405020304" pitchFamily="18" charset="0"/>
              </a:rPr>
              <a:t>Design a database to store these RDF data</a:t>
            </a:r>
          </a:p>
          <a:p>
            <a:pPr lvl="1" algn="just">
              <a:defRPr/>
            </a:pPr>
            <a:r>
              <a:rPr lang="en-US" altLang="en-US" sz="2400" dirty="0">
                <a:latin typeface="Times New Roman" panose="02020603050405020304" pitchFamily="18" charset="0"/>
                <a:cs typeface="Times New Roman" panose="02020603050405020304" pitchFamily="18" charset="0"/>
              </a:rPr>
              <a:t>Create indexes for keywords for fast access to data</a:t>
            </a:r>
          </a:p>
          <a:p>
            <a:pPr algn="just">
              <a:defRPr/>
            </a:pPr>
            <a:r>
              <a:rPr lang="en-US" altLang="en-US" sz="2800" dirty="0">
                <a:latin typeface="Times New Roman" panose="02020603050405020304" pitchFamily="18" charset="0"/>
                <a:cs typeface="Times New Roman" panose="02020603050405020304" pitchFamily="18" charset="0"/>
              </a:rPr>
              <a:t>Visualization</a:t>
            </a:r>
          </a:p>
          <a:p>
            <a:pPr lvl="1" algn="just">
              <a:defRPr/>
            </a:pPr>
            <a:r>
              <a:rPr lang="en-US" altLang="en-US" sz="2400" dirty="0">
                <a:latin typeface="Times New Roman" panose="02020603050405020304" pitchFamily="18" charset="0"/>
                <a:cs typeface="Times New Roman" panose="02020603050405020304" pitchFamily="18" charset="0"/>
              </a:rPr>
              <a:t>Design a GUI for visualizing and querying RDF graphs</a:t>
            </a:r>
          </a:p>
          <a:p>
            <a:pPr lvl="1" algn="just">
              <a:defRPr/>
            </a:pPr>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14</a:t>
            </a:fld>
            <a:endParaRPr lang="en-US" altLang="zh-CN">
              <a:solidFill>
                <a:srgbClr val="000000"/>
              </a:solidFill>
            </a:endParaRPr>
          </a:p>
        </p:txBody>
      </p:sp>
    </p:spTree>
    <p:extLst>
      <p:ext uri="{BB962C8B-B14F-4D97-AF65-F5344CB8AC3E}">
        <p14:creationId xmlns:p14="http://schemas.microsoft.com/office/powerpoint/2010/main" val="80793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latin typeface="Times New Roman" panose="02020603050405020304" pitchFamily="18" charset="0"/>
                <a:cs typeface="Times New Roman" panose="02020603050405020304" pitchFamily="18" charset="0"/>
              </a:rPr>
              <a:t>7. Crawling and Querying Social Networks</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In this project, we will crawl social network data (e.g., Twitter), store them in a graph database, conduct queries (e.g., spatial-temporal, keyword, sentimental queries) on social networks, and visualize social networks and query results</a:t>
            </a:r>
          </a:p>
          <a:p>
            <a:pPr algn="just">
              <a:defRPr/>
            </a:pPr>
            <a:r>
              <a:rPr lang="en-US" altLang="en-US" sz="2800" b="1" dirty="0">
                <a:latin typeface="Times New Roman" panose="02020603050405020304" pitchFamily="18" charset="0"/>
                <a:cs typeface="Times New Roman" panose="02020603050405020304" pitchFamily="18" charset="0"/>
              </a:rPr>
              <a:t>Requirements: </a:t>
            </a:r>
            <a:r>
              <a:rPr lang="en-US" altLang="en-US" sz="2800" dirty="0">
                <a:latin typeface="Times New Roman" panose="02020603050405020304" pitchFamily="18" charset="0"/>
                <a:cs typeface="Times New Roman" panose="02020603050405020304" pitchFamily="18" charset="0"/>
              </a:rPr>
              <a:t>Internet programming (e.g., C++, C#, Java, Python, etc.), database design, algorithm design</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15</a:t>
            </a:fld>
            <a:endParaRPr lang="en-US" altLang="zh-CN">
              <a:solidFill>
                <a:srgbClr val="000000"/>
              </a:solidFill>
            </a:endParaRPr>
          </a:p>
        </p:txBody>
      </p:sp>
    </p:spTree>
    <p:extLst>
      <p:ext uri="{BB962C8B-B14F-4D97-AF65-F5344CB8AC3E}">
        <p14:creationId xmlns:p14="http://schemas.microsoft.com/office/powerpoint/2010/main" val="139530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Twitter</a:t>
            </a:r>
          </a:p>
        </p:txBody>
      </p:sp>
      <p:sp>
        <p:nvSpPr>
          <p:cNvPr id="12291" name="Content Placeholder 2"/>
          <p:cNvSpPr>
            <a:spLocks noGrp="1"/>
          </p:cNvSpPr>
          <p:nvPr>
            <p:ph idx="1"/>
          </p:nvPr>
        </p:nvSpPr>
        <p:spPr/>
        <p:txBody>
          <a:bodyPr>
            <a:normAutofit lnSpcReduction="10000"/>
          </a:bodyPr>
          <a:lstStyle/>
          <a:p>
            <a:pPr algn="just">
              <a:defRPr/>
            </a:pPr>
            <a:r>
              <a:rPr lang="en-US" altLang="en-US" sz="2800" dirty="0">
                <a:latin typeface="Times New Roman" panose="02020603050405020304" pitchFamily="18" charset="0"/>
                <a:cs typeface="Times New Roman" panose="02020603050405020304" pitchFamily="18" charset="0"/>
              </a:rPr>
              <a:t>Crawl Twitter data and store them in a database</a:t>
            </a:r>
          </a:p>
          <a:p>
            <a:pPr algn="just">
              <a:defRPr/>
            </a:pPr>
            <a:r>
              <a:rPr lang="en-US" altLang="en-US" sz="2800" dirty="0">
                <a:latin typeface="Times New Roman" panose="02020603050405020304" pitchFamily="18" charset="0"/>
                <a:cs typeface="Times New Roman" panose="02020603050405020304" pitchFamily="18" charset="0"/>
              </a:rPr>
              <a:t>Queries on Twitter data</a:t>
            </a:r>
          </a:p>
          <a:p>
            <a:pPr lvl="1" algn="just">
              <a:defRPr/>
            </a:pPr>
            <a:r>
              <a:rPr lang="en-US" altLang="en-US" sz="2400" dirty="0">
                <a:latin typeface="Times New Roman" panose="02020603050405020304" pitchFamily="18" charset="0"/>
                <a:cs typeface="Times New Roman" panose="02020603050405020304" pitchFamily="18" charset="0"/>
              </a:rPr>
              <a:t>Keyword search</a:t>
            </a:r>
          </a:p>
          <a:p>
            <a:pPr lvl="1" algn="just">
              <a:defRPr/>
            </a:pPr>
            <a:r>
              <a:rPr lang="en-US" altLang="en-US" sz="2400" dirty="0">
                <a:latin typeface="Times New Roman" panose="02020603050405020304" pitchFamily="18" charset="0"/>
                <a:cs typeface="Times New Roman" panose="02020603050405020304" pitchFamily="18" charset="0"/>
              </a:rPr>
              <a:t>Spatial-temporal queries (e.g., finding/visualizing hot topics at some spatial regions during some period)</a:t>
            </a:r>
          </a:p>
          <a:p>
            <a:pPr lvl="1" algn="just">
              <a:defRPr/>
            </a:pPr>
            <a:r>
              <a:rPr lang="en-US" altLang="en-US" sz="2400" dirty="0">
                <a:latin typeface="Times New Roman" panose="02020603050405020304" pitchFamily="18" charset="0"/>
                <a:cs typeface="Times New Roman" panose="02020603050405020304" pitchFamily="18" charset="0"/>
              </a:rPr>
              <a:t>Sentimental queries (positive, neutral, or negative about some topics like shopping on Black Friday)</a:t>
            </a:r>
          </a:p>
          <a:p>
            <a:pPr lvl="1" algn="just">
              <a:defRPr/>
            </a:pPr>
            <a:r>
              <a:rPr lang="en-US" altLang="en-US" sz="2400" dirty="0">
                <a:latin typeface="Times New Roman" panose="02020603050405020304" pitchFamily="18" charset="0"/>
                <a:cs typeface="Times New Roman" panose="02020603050405020304" pitchFamily="18" charset="0"/>
              </a:rPr>
              <a:t>Community search</a:t>
            </a:r>
            <a:r>
              <a:rPr lang="en-US" altLang="en-US" sz="2400">
                <a:latin typeface="Times New Roman" panose="02020603050405020304" pitchFamily="18" charset="0"/>
                <a:cs typeface="Times New Roman" panose="02020603050405020304" pitchFamily="18" charset="0"/>
              </a:rPr>
              <a:t>/detection</a:t>
            </a:r>
            <a:endParaRPr lang="en-US" altLang="en-US" sz="2400" dirty="0">
              <a:latin typeface="Times New Roman" panose="02020603050405020304" pitchFamily="18" charset="0"/>
              <a:cs typeface="Times New Roman" panose="02020603050405020304" pitchFamily="18" charset="0"/>
            </a:endParaRPr>
          </a:p>
          <a:p>
            <a:pPr algn="just">
              <a:defRPr/>
            </a:pPr>
            <a:r>
              <a:rPr lang="en-US" altLang="en-US" sz="2800" dirty="0">
                <a:latin typeface="Times New Roman" panose="02020603050405020304" pitchFamily="18" charset="0"/>
                <a:cs typeface="Times New Roman" panose="02020603050405020304" pitchFamily="18" charset="0"/>
              </a:rPr>
              <a:t>Visualization</a:t>
            </a:r>
          </a:p>
          <a:p>
            <a:pPr lvl="1" algn="just">
              <a:defRPr/>
            </a:pPr>
            <a:r>
              <a:rPr lang="en-US" altLang="en-US" sz="2400" dirty="0">
                <a:latin typeface="Times New Roman" panose="02020603050405020304" pitchFamily="18" charset="0"/>
                <a:cs typeface="Times New Roman" panose="02020603050405020304" pitchFamily="18" charset="0"/>
              </a:rPr>
              <a:t>Visualizing social networks</a:t>
            </a:r>
          </a:p>
          <a:p>
            <a:pPr lvl="1" algn="just">
              <a:defRPr/>
            </a:pPr>
            <a:r>
              <a:rPr lang="en-US" altLang="en-US" sz="2400" dirty="0">
                <a:latin typeface="Times New Roman" panose="02020603050405020304" pitchFamily="18" charset="0"/>
                <a:cs typeface="Times New Roman" panose="02020603050405020304" pitchFamily="18" charset="0"/>
              </a:rPr>
              <a:t>Visualizing Twitters on a map</a:t>
            </a:r>
          </a:p>
          <a:p>
            <a:pPr lvl="1" algn="just">
              <a:defRPr/>
            </a:pPr>
            <a:endParaRPr lang="en-US" altLang="en-US" sz="2400" dirty="0">
              <a:latin typeface="Times New Roman" panose="02020603050405020304" pitchFamily="18" charset="0"/>
              <a:cs typeface="Times New Roman" panose="02020603050405020304" pitchFamily="18" charset="0"/>
            </a:endParaRPr>
          </a:p>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16</a:t>
            </a:fld>
            <a:endParaRPr lang="en-US" altLang="zh-CN">
              <a:solidFill>
                <a:srgbClr val="000000"/>
              </a:solidFill>
            </a:endParaRPr>
          </a:p>
        </p:txBody>
      </p:sp>
    </p:spTree>
    <p:extLst>
      <p:ext uri="{BB962C8B-B14F-4D97-AF65-F5344CB8AC3E}">
        <p14:creationId xmlns:p14="http://schemas.microsoft.com/office/powerpoint/2010/main" val="217273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8. Guide of the Course Selection</a:t>
            </a:r>
          </a:p>
        </p:txBody>
      </p:sp>
      <p:sp>
        <p:nvSpPr>
          <p:cNvPr id="12291" name="Content Placeholder 2"/>
          <p:cNvSpPr>
            <a:spLocks noGrp="1"/>
          </p:cNvSpPr>
          <p:nvPr>
            <p:ph idx="1"/>
          </p:nvPr>
        </p:nvSpPr>
        <p:spPr/>
        <p:txBody>
          <a:bodyPr>
            <a:normAutofit fontScale="92500" lnSpcReduction="10000"/>
          </a:bodyPr>
          <a:lstStyle/>
          <a:p>
            <a:pPr algn="just">
              <a:defRPr/>
            </a:pPr>
            <a:r>
              <a:rPr lang="en-US" altLang="en-US" sz="2800" dirty="0">
                <a:latin typeface="Times New Roman" panose="02020603050405020304" pitchFamily="18" charset="0"/>
                <a:cs typeface="Times New Roman" panose="02020603050405020304" pitchFamily="18" charset="0"/>
              </a:rPr>
              <a:t>In this project, we will extract course information (including course prerequisites, credit hours, course descriptions, etc.) from KSU course catalog (</a:t>
            </a:r>
            <a:r>
              <a:rPr lang="en-US" altLang="en-US" sz="2800" dirty="0">
                <a:latin typeface="Times New Roman" panose="02020603050405020304" pitchFamily="18" charset="0"/>
                <a:cs typeface="Times New Roman" panose="02020603050405020304" pitchFamily="18" charset="0"/>
                <a:hlinkClick r:id="rId2"/>
              </a:rPr>
              <a:t>http://catalog.kent.edu/coursesaz/asei/</a:t>
            </a:r>
            <a:r>
              <a:rPr lang="en-US" altLang="en-US" sz="2800" dirty="0">
                <a:latin typeface="Times New Roman" panose="02020603050405020304" pitchFamily="18" charset="0"/>
                <a:cs typeface="Times New Roman" panose="02020603050405020304" pitchFamily="18" charset="0"/>
              </a:rPr>
              <a:t>)</a:t>
            </a:r>
          </a:p>
          <a:p>
            <a:pPr algn="just">
              <a:defRPr/>
            </a:pPr>
            <a:r>
              <a:rPr lang="en-US" altLang="en-US" sz="2800" dirty="0">
                <a:latin typeface="Times New Roman" panose="02020603050405020304" pitchFamily="18" charset="0"/>
                <a:cs typeface="Times New Roman" panose="02020603050405020304" pitchFamily="18" charset="0"/>
              </a:rPr>
              <a:t>Construct a course prerequisite graph</a:t>
            </a:r>
          </a:p>
          <a:p>
            <a:pPr algn="just">
              <a:defRPr/>
            </a:pPr>
            <a:r>
              <a:rPr lang="en-US" altLang="en-US" sz="2800" dirty="0">
                <a:latin typeface="Times New Roman" panose="02020603050405020304" pitchFamily="18" charset="0"/>
                <a:cs typeface="Times New Roman" panose="02020603050405020304" pitchFamily="18" charset="0"/>
              </a:rPr>
              <a:t>Suggest students take new courses for the next semester, based on courses that students have already taken and course prerequisites</a:t>
            </a:r>
          </a:p>
          <a:p>
            <a:pPr algn="just">
              <a:defRPr/>
            </a:pPr>
            <a:r>
              <a:rPr lang="en-US" altLang="en-US" sz="2800" dirty="0">
                <a:latin typeface="Times New Roman" panose="02020603050405020304" pitchFamily="18" charset="0"/>
                <a:cs typeface="Times New Roman" panose="02020603050405020304" pitchFamily="18" charset="0"/>
              </a:rPr>
              <a:t>A query GUI interface will be designed in this project</a:t>
            </a:r>
          </a:p>
          <a:p>
            <a:pPr algn="just">
              <a:defRPr/>
            </a:pPr>
            <a:r>
              <a:rPr lang="en-US" altLang="en-US" sz="2800" b="1" dirty="0">
                <a:latin typeface="Times New Roman" panose="02020603050405020304" pitchFamily="18" charset="0"/>
                <a:cs typeface="Times New Roman" panose="02020603050405020304" pitchFamily="18" charset="0"/>
              </a:rPr>
              <a:t>Requirements: </a:t>
            </a:r>
            <a:r>
              <a:rPr lang="en-US" altLang="en-US" sz="2800" dirty="0">
                <a:latin typeface="Times New Roman" panose="02020603050405020304" pitchFamily="18" charset="0"/>
                <a:cs typeface="Times New Roman" panose="02020603050405020304" pitchFamily="18" charset="0"/>
              </a:rPr>
              <a:t>programming (e.g., C++, C#, Java, Python, etc.), database design, algorithm design</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17</a:t>
            </a:fld>
            <a:endParaRPr lang="en-US" altLang="zh-CN">
              <a:solidFill>
                <a:srgbClr val="000000"/>
              </a:solidFill>
            </a:endParaRPr>
          </a:p>
        </p:txBody>
      </p:sp>
    </p:spTree>
    <p:extLst>
      <p:ext uri="{BB962C8B-B14F-4D97-AF65-F5344CB8AC3E}">
        <p14:creationId xmlns:p14="http://schemas.microsoft.com/office/powerpoint/2010/main" val="3866730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latin typeface="Times New Roman" panose="02020603050405020304" pitchFamily="18" charset="0"/>
                <a:cs typeface="Times New Roman" panose="02020603050405020304" pitchFamily="18" charset="0"/>
              </a:rPr>
              <a:t>Automatic Crawling Data from KSU Course Catalog</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Catalog may be updated every year</a:t>
            </a:r>
          </a:p>
          <a:p>
            <a:pPr algn="just">
              <a:defRPr/>
            </a:pPr>
            <a:r>
              <a:rPr lang="en-US" altLang="en-US" sz="2800" dirty="0">
                <a:latin typeface="Times New Roman" panose="02020603050405020304" pitchFamily="18" charset="0"/>
                <a:cs typeface="Times New Roman" panose="02020603050405020304" pitchFamily="18" charset="0"/>
              </a:rPr>
              <a:t>It is labor-costly to manually enter/update catalogs in the database</a:t>
            </a:r>
          </a:p>
          <a:p>
            <a:pPr algn="just">
              <a:defRPr/>
            </a:pPr>
            <a:r>
              <a:rPr lang="en-US" altLang="en-US" sz="2800" dirty="0">
                <a:latin typeface="Times New Roman" panose="02020603050405020304" pitchFamily="18" charset="0"/>
                <a:cs typeface="Times New Roman" panose="02020603050405020304" pitchFamily="18" charset="0"/>
              </a:rPr>
              <a:t>Automatic crawling of course information from KSU websites</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18</a:t>
            </a:fld>
            <a:endParaRPr lang="en-US" altLang="zh-CN">
              <a:solidFill>
                <a:srgbClr val="000000"/>
              </a:solidFill>
            </a:endParaRPr>
          </a:p>
        </p:txBody>
      </p:sp>
      <p:pic>
        <p:nvPicPr>
          <p:cNvPr id="3" name="Picture 2"/>
          <p:cNvPicPr>
            <a:picLocks noChangeAspect="1"/>
          </p:cNvPicPr>
          <p:nvPr/>
        </p:nvPicPr>
        <p:blipFill>
          <a:blip r:embed="rId2"/>
          <a:stretch>
            <a:fillRect/>
          </a:stretch>
        </p:blipFill>
        <p:spPr>
          <a:xfrm>
            <a:off x="2584997" y="3733800"/>
            <a:ext cx="3969860" cy="2806375"/>
          </a:xfrm>
          <a:prstGeom prst="rect">
            <a:avLst/>
          </a:prstGeom>
        </p:spPr>
      </p:pic>
    </p:spTree>
    <p:extLst>
      <p:ext uri="{BB962C8B-B14F-4D97-AF65-F5344CB8AC3E}">
        <p14:creationId xmlns:p14="http://schemas.microsoft.com/office/powerpoint/2010/main" val="128831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Prerequisite Graph </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CS 49901 Prerequisites: CS 35201 (Computer Communication Networks), CS 33901 (Software Engineering), CS 33007 (Introduction to Database System Design); Programming skills are required.</a:t>
            </a:r>
          </a:p>
          <a:p>
            <a:pPr algn="just">
              <a:defRPr/>
            </a:pPr>
            <a:endParaRPr lang="en-US" altLang="en-US" sz="2800" dirty="0">
              <a:latin typeface="Times New Roman" panose="02020603050405020304" pitchFamily="18" charset="0"/>
              <a:cs typeface="Times New Roman" panose="02020603050405020304" pitchFamily="18" charset="0"/>
            </a:endParaRPr>
          </a:p>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19</a:t>
            </a:fld>
            <a:endParaRPr lang="en-US" altLang="zh-CN">
              <a:solidFill>
                <a:srgbClr val="000000"/>
              </a:solidFill>
            </a:endParaRPr>
          </a:p>
        </p:txBody>
      </p:sp>
      <p:sp>
        <p:nvSpPr>
          <p:cNvPr id="3" name="Oval 2"/>
          <p:cNvSpPr/>
          <p:nvPr/>
        </p:nvSpPr>
        <p:spPr>
          <a:xfrm>
            <a:off x="2743200" y="4202668"/>
            <a:ext cx="304800" cy="30480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67200" y="4202668"/>
            <a:ext cx="304800" cy="30480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71322" y="4225859"/>
            <a:ext cx="304800" cy="304800"/>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62200" y="3736498"/>
            <a:ext cx="1159292" cy="369332"/>
          </a:xfrm>
          <a:prstGeom prst="rect">
            <a:avLst/>
          </a:prstGeom>
        </p:spPr>
        <p:txBody>
          <a:bodyPr wrap="none">
            <a:spAutoFit/>
          </a:bodyPr>
          <a:lstStyle/>
          <a:p>
            <a:r>
              <a:rPr lang="en-US" altLang="en-US" dirty="0">
                <a:latin typeface="Times New Roman" panose="02020603050405020304" pitchFamily="18" charset="0"/>
                <a:cs typeface="Times New Roman" panose="02020603050405020304" pitchFamily="18" charset="0"/>
              </a:rPr>
              <a:t>CS 35201 </a:t>
            </a:r>
            <a:endParaRPr lang="en-US" dirty="0"/>
          </a:p>
        </p:txBody>
      </p:sp>
      <p:sp>
        <p:nvSpPr>
          <p:cNvPr id="5" name="Rectangle 4"/>
          <p:cNvSpPr/>
          <p:nvPr/>
        </p:nvSpPr>
        <p:spPr>
          <a:xfrm>
            <a:off x="3893519" y="3736498"/>
            <a:ext cx="1101584" cy="369332"/>
          </a:xfrm>
          <a:prstGeom prst="rect">
            <a:avLst/>
          </a:prstGeom>
        </p:spPr>
        <p:txBody>
          <a:bodyPr wrap="none">
            <a:spAutoFit/>
          </a:bodyPr>
          <a:lstStyle/>
          <a:p>
            <a:r>
              <a:rPr lang="en-US" altLang="en-US" dirty="0">
                <a:latin typeface="Times New Roman" panose="02020603050405020304" pitchFamily="18" charset="0"/>
                <a:cs typeface="Times New Roman" panose="02020603050405020304" pitchFamily="18" charset="0"/>
              </a:rPr>
              <a:t>CS 33901</a:t>
            </a:r>
            <a:endParaRPr lang="en-US" dirty="0"/>
          </a:p>
        </p:txBody>
      </p:sp>
      <p:sp>
        <p:nvSpPr>
          <p:cNvPr id="8" name="Rectangle 7"/>
          <p:cNvSpPr/>
          <p:nvPr/>
        </p:nvSpPr>
        <p:spPr>
          <a:xfrm>
            <a:off x="5367130" y="3736498"/>
            <a:ext cx="1159292" cy="369332"/>
          </a:xfrm>
          <a:prstGeom prst="rect">
            <a:avLst/>
          </a:prstGeom>
        </p:spPr>
        <p:txBody>
          <a:bodyPr wrap="none">
            <a:spAutoFit/>
          </a:bodyPr>
          <a:lstStyle/>
          <a:p>
            <a:r>
              <a:rPr lang="en-US" altLang="en-US" dirty="0">
                <a:latin typeface="Times New Roman" panose="02020603050405020304" pitchFamily="18" charset="0"/>
                <a:cs typeface="Times New Roman" panose="02020603050405020304" pitchFamily="18" charset="0"/>
              </a:rPr>
              <a:t>CS 33007 </a:t>
            </a:r>
            <a:endParaRPr lang="en-US" dirty="0"/>
          </a:p>
        </p:txBody>
      </p:sp>
      <p:sp>
        <p:nvSpPr>
          <p:cNvPr id="11" name="Oval 10"/>
          <p:cNvSpPr/>
          <p:nvPr/>
        </p:nvSpPr>
        <p:spPr>
          <a:xfrm>
            <a:off x="4291911" y="5421868"/>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62773" y="5421868"/>
            <a:ext cx="1159292" cy="369332"/>
          </a:xfrm>
          <a:prstGeom prst="rect">
            <a:avLst/>
          </a:prstGeom>
        </p:spPr>
        <p:txBody>
          <a:bodyPr wrap="none">
            <a:spAutoFit/>
          </a:bodyPr>
          <a:lstStyle/>
          <a:p>
            <a:r>
              <a:rPr lang="en-US" altLang="en-US" dirty="0">
                <a:latin typeface="Times New Roman" panose="02020603050405020304" pitchFamily="18" charset="0"/>
                <a:cs typeface="Times New Roman" panose="02020603050405020304" pitchFamily="18" charset="0"/>
              </a:rPr>
              <a:t>CS 49901 </a:t>
            </a:r>
            <a:endParaRPr lang="en-US" dirty="0"/>
          </a:p>
        </p:txBody>
      </p:sp>
      <p:cxnSp>
        <p:nvCxnSpPr>
          <p:cNvPr id="12" name="Straight Arrow Connector 11"/>
          <p:cNvCxnSpPr>
            <a:stCxn id="3" idx="5"/>
            <a:endCxn id="11" idx="1"/>
          </p:cNvCxnSpPr>
          <p:nvPr/>
        </p:nvCxnSpPr>
        <p:spPr>
          <a:xfrm>
            <a:off x="3003363" y="4462831"/>
            <a:ext cx="1333185" cy="1003674"/>
          </a:xfrm>
          <a:prstGeom prst="straightConnector1">
            <a:avLst/>
          </a:prstGeom>
          <a:ln w="25400">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0"/>
          </p:cNvCxnSpPr>
          <p:nvPr/>
        </p:nvCxnSpPr>
        <p:spPr>
          <a:xfrm>
            <a:off x="4444311" y="4530659"/>
            <a:ext cx="0" cy="891209"/>
          </a:xfrm>
          <a:prstGeom prst="straightConnector1">
            <a:avLst/>
          </a:prstGeom>
          <a:ln w="25400">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1" idx="7"/>
          </p:cNvCxnSpPr>
          <p:nvPr/>
        </p:nvCxnSpPr>
        <p:spPr>
          <a:xfrm flipH="1">
            <a:off x="4552074" y="4530659"/>
            <a:ext cx="1219249" cy="935846"/>
          </a:xfrm>
          <a:prstGeom prst="straightConnector1">
            <a:avLst/>
          </a:prstGeom>
          <a:ln w="25400">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6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List of Potential Projects</a:t>
            </a:r>
          </a:p>
        </p:txBody>
      </p:sp>
      <p:sp>
        <p:nvSpPr>
          <p:cNvPr id="12291" name="Content Placeholder 2"/>
          <p:cNvSpPr>
            <a:spLocks noGrp="1"/>
          </p:cNvSpPr>
          <p:nvPr>
            <p:ph idx="1"/>
          </p:nvPr>
        </p:nvSpPr>
        <p:spPr>
          <a:xfrm>
            <a:off x="266700" y="1219200"/>
            <a:ext cx="8610600" cy="5253038"/>
          </a:xfrm>
        </p:spPr>
        <p:txBody>
          <a:bodyPr>
            <a:normAutofit lnSpcReduction="10000"/>
          </a:bodyPr>
          <a:lstStyle/>
          <a:p>
            <a:pPr algn="just">
              <a:defRPr/>
            </a:pPr>
            <a:r>
              <a:rPr lang="en-US" altLang="en-US" sz="2800" dirty="0">
                <a:latin typeface="Times New Roman" panose="02020603050405020304" pitchFamily="18" charset="0"/>
                <a:cs typeface="Times New Roman" panose="02020603050405020304" pitchFamily="18" charset="0"/>
              </a:rPr>
              <a:t>1. Location-based Web system and iOS implementation</a:t>
            </a:r>
          </a:p>
          <a:p>
            <a:pPr algn="just">
              <a:defRPr/>
            </a:pPr>
            <a:r>
              <a:rPr lang="en-US" altLang="en-US" sz="2800" dirty="0">
                <a:latin typeface="Times New Roman" panose="02020603050405020304" pitchFamily="18" charset="0"/>
                <a:cs typeface="Times New Roman" panose="02020603050405020304" pitchFamily="18" charset="0"/>
              </a:rPr>
              <a:t>2. </a:t>
            </a:r>
            <a:r>
              <a:rPr lang="en-US" altLang="en-US" sz="2800" dirty="0" err="1">
                <a:latin typeface="Times New Roman" panose="02020603050405020304" pitchFamily="18" charset="0"/>
                <a:cs typeface="Times New Roman" panose="02020603050405020304" pitchFamily="18" charset="0"/>
              </a:rPr>
              <a:t>iCampus</a:t>
            </a: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b="1" dirty="0">
                <a:latin typeface="Times New Roman" panose="02020603050405020304" pitchFamily="18" charset="0"/>
                <a:cs typeface="Times New Roman" panose="02020603050405020304" pitchFamily="18" charset="0"/>
              </a:rPr>
              <a:t>3. Street View Based GPS Assistance</a:t>
            </a:r>
          </a:p>
          <a:p>
            <a:pPr algn="just">
              <a:defRPr/>
            </a:pPr>
            <a:r>
              <a:rPr lang="en-US" altLang="en-US" sz="2800" b="1" dirty="0">
                <a:latin typeface="Times New Roman" panose="02020603050405020304" pitchFamily="18" charset="0"/>
                <a:cs typeface="Times New Roman" panose="02020603050405020304" pitchFamily="18" charset="0"/>
              </a:rPr>
              <a:t>4. Path Navigation over Road Networks</a:t>
            </a:r>
          </a:p>
          <a:p>
            <a:pPr algn="just">
              <a:defRPr/>
            </a:pPr>
            <a:r>
              <a:rPr lang="en-US" altLang="en-US" sz="2800" dirty="0">
                <a:latin typeface="Times New Roman" panose="02020603050405020304" pitchFamily="18" charset="0"/>
                <a:cs typeface="Times New Roman" panose="02020603050405020304" pitchFamily="18" charset="0"/>
              </a:rPr>
              <a:t>5. Spatial Question/Answer System</a:t>
            </a:r>
          </a:p>
          <a:p>
            <a:pPr algn="just">
              <a:defRPr/>
            </a:pPr>
            <a:r>
              <a:rPr lang="en-US" altLang="en-US" sz="2800" dirty="0">
                <a:latin typeface="Times New Roman" panose="02020603050405020304" pitchFamily="18" charset="0"/>
                <a:cs typeface="Times New Roman" panose="02020603050405020304" pitchFamily="18" charset="0"/>
              </a:rPr>
              <a:t>6. Keyword Search and Visualization of Knowledge Graphs</a:t>
            </a:r>
          </a:p>
          <a:p>
            <a:pPr algn="just">
              <a:defRPr/>
            </a:pPr>
            <a:r>
              <a:rPr lang="en-US" altLang="en-US" sz="2800" dirty="0">
                <a:latin typeface="Times New Roman" panose="02020603050405020304" pitchFamily="18" charset="0"/>
                <a:cs typeface="Times New Roman" panose="02020603050405020304" pitchFamily="18" charset="0"/>
              </a:rPr>
              <a:t>7. Crawling and Querying Social Networks</a:t>
            </a:r>
          </a:p>
          <a:p>
            <a:pPr algn="just">
              <a:defRPr/>
            </a:pPr>
            <a:r>
              <a:rPr lang="en-US" altLang="en-US" sz="2800" dirty="0">
                <a:latin typeface="Times New Roman" panose="02020603050405020304" pitchFamily="18" charset="0"/>
                <a:cs typeface="Times New Roman" panose="02020603050405020304" pitchFamily="18" charset="0"/>
              </a:rPr>
              <a:t>8. Guide of the Course Selection</a:t>
            </a:r>
          </a:p>
          <a:p>
            <a:pPr algn="just">
              <a:defRPr/>
            </a:pPr>
            <a:r>
              <a:rPr lang="en-US" altLang="en-US" sz="2800" dirty="0">
                <a:latin typeface="Times New Roman" panose="02020603050405020304" pitchFamily="18" charset="0"/>
                <a:cs typeface="Times New Roman" panose="02020603050405020304" pitchFamily="18" charset="0"/>
              </a:rPr>
              <a:t>9. Parsing and Visualizing the Bibliography</a:t>
            </a:r>
          </a:p>
          <a:p>
            <a:pPr algn="just">
              <a:defRPr/>
            </a:pPr>
            <a:r>
              <a:rPr lang="en-US" altLang="en-US" sz="2800" dirty="0">
                <a:latin typeface="Times New Roman" panose="02020603050405020304" pitchFamily="18" charset="0"/>
                <a:cs typeface="Times New Roman" panose="02020603050405020304" pitchFamily="18" charset="0"/>
              </a:rPr>
              <a:t>10. Visualizing and Querying New York Taxi Data</a:t>
            </a:r>
          </a:p>
        </p:txBody>
      </p:sp>
      <p:sp>
        <p:nvSpPr>
          <p:cNvPr id="2" name="Rectangle 1"/>
          <p:cNvSpPr/>
          <p:nvPr/>
        </p:nvSpPr>
        <p:spPr>
          <a:xfrm>
            <a:off x="0" y="6243638"/>
            <a:ext cx="9144000" cy="430887"/>
          </a:xfrm>
          <a:prstGeom prst="rect">
            <a:avLst/>
          </a:prstGeom>
        </p:spPr>
        <p:txBody>
          <a:bodyPr wrap="square">
            <a:spAutoFit/>
          </a:bodyPr>
          <a:lstStyle/>
          <a:p>
            <a:pPr algn="just">
              <a:defRPr/>
            </a:pPr>
            <a:r>
              <a:rPr lang="en-US" altLang="en-US" sz="2200" dirty="0">
                <a:latin typeface="Times New Roman" panose="02020603050405020304" pitchFamily="18" charset="0"/>
                <a:cs typeface="Times New Roman" panose="02020603050405020304" pitchFamily="18" charset="0"/>
                <a:hlinkClick r:id="rId2"/>
              </a:rPr>
              <a:t>http://www.cs.kent.edu/~xlian/2023Spring_CS69099.html</a:t>
            </a:r>
            <a:r>
              <a:rPr lang="en-US" altLang="en-US" sz="2200" dirty="0">
                <a:latin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a:t>
            </a:fld>
            <a:endParaRPr lang="en-US" altLang="zh-CN">
              <a:solidFill>
                <a:srgbClr val="000000"/>
              </a:solidFill>
            </a:endParaRPr>
          </a:p>
        </p:txBody>
      </p:sp>
    </p:spTree>
    <p:extLst>
      <p:ext uri="{BB962C8B-B14F-4D97-AF65-F5344CB8AC3E}">
        <p14:creationId xmlns:p14="http://schemas.microsoft.com/office/powerpoint/2010/main" val="3643328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More Functions</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Each student can create an account (database issue)</a:t>
            </a:r>
          </a:p>
          <a:p>
            <a:pPr algn="just">
              <a:defRPr/>
            </a:pPr>
            <a:r>
              <a:rPr lang="en-US" altLang="en-US" sz="2800" dirty="0">
                <a:latin typeface="Times New Roman" panose="02020603050405020304" pitchFamily="18" charset="0"/>
                <a:cs typeface="Times New Roman" panose="02020603050405020304" pitchFamily="18" charset="0"/>
              </a:rPr>
              <a:t>He/she can specify courses taken every semester (like a transcript)</a:t>
            </a:r>
          </a:p>
          <a:p>
            <a:pPr algn="just">
              <a:defRPr/>
            </a:pPr>
            <a:r>
              <a:rPr lang="en-US" altLang="en-US" sz="2800" dirty="0">
                <a:latin typeface="Times New Roman" panose="02020603050405020304" pitchFamily="18" charset="0"/>
                <a:cs typeface="Times New Roman" panose="02020603050405020304" pitchFamily="18" charset="0"/>
              </a:rPr>
              <a:t>The software can suggest courses that he/she can take (satisfying the prerequisite requirements)</a:t>
            </a:r>
          </a:p>
          <a:p>
            <a:pPr algn="just">
              <a:defRPr/>
            </a:pPr>
            <a:r>
              <a:rPr lang="en-US" altLang="en-US" sz="2800" dirty="0">
                <a:latin typeface="Times New Roman" panose="02020603050405020304" pitchFamily="18" charset="0"/>
                <a:cs typeface="Times New Roman" panose="02020603050405020304" pitchFamily="18" charset="0"/>
              </a:rPr>
              <a:t>Use GUI to visualize the prerequisite graph for this student, show course information, etc.</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20</a:t>
            </a:fld>
            <a:endParaRPr lang="en-US" altLang="zh-CN">
              <a:solidFill>
                <a:srgbClr val="000000"/>
              </a:solidFill>
            </a:endParaRPr>
          </a:p>
        </p:txBody>
      </p:sp>
    </p:spTree>
    <p:extLst>
      <p:ext uri="{BB962C8B-B14F-4D97-AF65-F5344CB8AC3E}">
        <p14:creationId xmlns:p14="http://schemas.microsoft.com/office/powerpoint/2010/main" val="1812910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latin typeface="Times New Roman" panose="02020603050405020304" pitchFamily="18" charset="0"/>
                <a:cs typeface="Times New Roman" panose="02020603050405020304" pitchFamily="18" charset="0"/>
              </a:rPr>
              <a:t>9. Parsing and Visualizing the Bibliography</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In this project, we will automatically parse the bibliography data sets (e.g., DBLP: http://dblp.uni-trier.de/xml/), visualize the co-author relationships among authors, and conduct queries over bibliography data sets</a:t>
            </a:r>
          </a:p>
          <a:p>
            <a:pPr algn="just">
              <a:defRPr/>
            </a:pPr>
            <a:r>
              <a:rPr lang="en-US" altLang="en-US" sz="2800" b="1" dirty="0">
                <a:latin typeface="Times New Roman" panose="02020603050405020304" pitchFamily="18" charset="0"/>
                <a:cs typeface="Times New Roman" panose="02020603050405020304" pitchFamily="18" charset="0"/>
              </a:rPr>
              <a:t>Requirements: </a:t>
            </a:r>
            <a:r>
              <a:rPr lang="en-US" altLang="en-US" sz="2800" dirty="0">
                <a:latin typeface="Times New Roman" panose="02020603050405020304" pitchFamily="18" charset="0"/>
                <a:cs typeface="Times New Roman" panose="02020603050405020304" pitchFamily="18" charset="0"/>
              </a:rPr>
              <a:t>programming (e.g., C++, C#, Java, Python, etc.), database design, algorithm design</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21</a:t>
            </a:fld>
            <a:endParaRPr lang="en-US" altLang="zh-CN">
              <a:solidFill>
                <a:srgbClr val="000000"/>
              </a:solidFill>
            </a:endParaRPr>
          </a:p>
        </p:txBody>
      </p:sp>
    </p:spTree>
    <p:extLst>
      <p:ext uri="{BB962C8B-B14F-4D97-AF65-F5344CB8AC3E}">
        <p14:creationId xmlns:p14="http://schemas.microsoft.com/office/powerpoint/2010/main" val="339205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DBLP</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DBLP in XML format</a:t>
            </a:r>
          </a:p>
          <a:p>
            <a:pPr lvl="1" algn="just">
              <a:defRPr/>
            </a:pPr>
            <a:r>
              <a:rPr lang="en-US" altLang="en-US" sz="2400" dirty="0">
                <a:latin typeface="Times New Roman" panose="02020603050405020304" pitchFamily="18" charset="0"/>
                <a:cs typeface="Times New Roman" panose="02020603050405020304" pitchFamily="18" charset="0"/>
                <a:hlinkClick r:id="rId2"/>
              </a:rPr>
              <a:t>http://dblp.uni-trier.de/xml/</a:t>
            </a:r>
            <a:r>
              <a:rPr lang="en-US" altLang="en-US" sz="2400" dirty="0">
                <a:latin typeface="Times New Roman" panose="02020603050405020304" pitchFamily="18" charset="0"/>
                <a:cs typeface="Times New Roman" panose="02020603050405020304" pitchFamily="18" charset="0"/>
              </a:rPr>
              <a:t> </a:t>
            </a:r>
          </a:p>
          <a:p>
            <a:pPr lvl="1" algn="just">
              <a:defRPr/>
            </a:pPr>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22</a:t>
            </a:fld>
            <a:endParaRPr lang="en-US" altLang="zh-CN">
              <a:solidFill>
                <a:srgbClr val="000000"/>
              </a:solidFill>
            </a:endParaRPr>
          </a:p>
        </p:txBody>
      </p:sp>
      <p:pic>
        <p:nvPicPr>
          <p:cNvPr id="3" name="Picture 2"/>
          <p:cNvPicPr>
            <a:picLocks noChangeAspect="1"/>
          </p:cNvPicPr>
          <p:nvPr/>
        </p:nvPicPr>
        <p:blipFill>
          <a:blip r:embed="rId3"/>
          <a:stretch>
            <a:fillRect/>
          </a:stretch>
        </p:blipFill>
        <p:spPr>
          <a:xfrm>
            <a:off x="1892319" y="2610644"/>
            <a:ext cx="4660881" cy="3576638"/>
          </a:xfrm>
          <a:prstGeom prst="rect">
            <a:avLst/>
          </a:prstGeom>
        </p:spPr>
      </p:pic>
      <p:sp>
        <p:nvSpPr>
          <p:cNvPr id="4" name="Rectangle 3"/>
          <p:cNvSpPr/>
          <p:nvPr/>
        </p:nvSpPr>
        <p:spPr>
          <a:xfrm>
            <a:off x="2971800" y="2743200"/>
            <a:ext cx="2678596" cy="183874"/>
          </a:xfrm>
          <a:prstGeom prst="rect">
            <a:avLst/>
          </a:prstGeom>
          <a:solidFill>
            <a:srgbClr val="FF0000">
              <a:alpha val="1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5715000" y="2209800"/>
            <a:ext cx="838200" cy="533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19800" y="1842572"/>
            <a:ext cx="1358919"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co-authors</a:t>
            </a:r>
          </a:p>
        </p:txBody>
      </p:sp>
      <p:sp>
        <p:nvSpPr>
          <p:cNvPr id="10" name="Rectangle 9"/>
          <p:cNvSpPr/>
          <p:nvPr/>
        </p:nvSpPr>
        <p:spPr>
          <a:xfrm>
            <a:off x="2971800" y="2924140"/>
            <a:ext cx="2678596" cy="107295"/>
          </a:xfrm>
          <a:prstGeom prst="rect">
            <a:avLst/>
          </a:prstGeom>
          <a:solidFill>
            <a:srgbClr val="3333FF">
              <a:alpha val="13000"/>
            </a:srgb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5660021" y="2402989"/>
            <a:ext cx="870502" cy="520164"/>
          </a:xfrm>
          <a:prstGeom prst="line">
            <a:avLst/>
          </a:prstGeom>
          <a:ln w="25400">
            <a:solidFill>
              <a:srgbClr val="3333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2117400"/>
            <a:ext cx="1358919" cy="369332"/>
          </a:xfrm>
          <a:prstGeom prst="rect">
            <a:avLst/>
          </a:prstGeom>
          <a:noFill/>
        </p:spPr>
        <p:txBody>
          <a:bodyPr wrap="square" rtlCol="0">
            <a:spAutoFit/>
          </a:bodyPr>
          <a:lstStyle/>
          <a:p>
            <a:r>
              <a:rPr lang="en-US" b="1" dirty="0">
                <a:solidFill>
                  <a:srgbClr val="3333FF"/>
                </a:solidFill>
                <a:latin typeface="Times New Roman" panose="02020603050405020304" pitchFamily="18" charset="0"/>
                <a:cs typeface="Times New Roman" panose="02020603050405020304" pitchFamily="18" charset="0"/>
              </a:rPr>
              <a:t>paper title</a:t>
            </a:r>
          </a:p>
        </p:txBody>
      </p:sp>
      <p:sp>
        <p:nvSpPr>
          <p:cNvPr id="13" name="TextBox 12"/>
          <p:cNvSpPr txBox="1"/>
          <p:nvPr/>
        </p:nvSpPr>
        <p:spPr>
          <a:xfrm>
            <a:off x="6975042" y="2438394"/>
            <a:ext cx="2156277" cy="646331"/>
          </a:xfrm>
          <a:prstGeom prst="rect">
            <a:avLst/>
          </a:prstGeom>
          <a:noFill/>
        </p:spPr>
        <p:txBody>
          <a:bodyPr wrap="square" rtlCol="0">
            <a:spAutoFit/>
          </a:bodyPr>
          <a:lstStyle/>
          <a:p>
            <a:pPr algn="ctr"/>
            <a:r>
              <a:rPr lang="en-US" b="1" dirty="0">
                <a:solidFill>
                  <a:srgbClr val="FF00FF"/>
                </a:solidFill>
                <a:latin typeface="Times New Roman" panose="02020603050405020304" pitchFamily="18" charset="0"/>
                <a:cs typeface="Times New Roman" panose="02020603050405020304" pitchFamily="18" charset="0"/>
              </a:rPr>
              <a:t>journal/conference name</a:t>
            </a:r>
          </a:p>
        </p:txBody>
      </p:sp>
      <p:sp>
        <p:nvSpPr>
          <p:cNvPr id="14" name="Rectangle 13"/>
          <p:cNvSpPr/>
          <p:nvPr/>
        </p:nvSpPr>
        <p:spPr>
          <a:xfrm>
            <a:off x="5696778" y="2924139"/>
            <a:ext cx="824120" cy="107296"/>
          </a:xfrm>
          <a:prstGeom prst="rect">
            <a:avLst/>
          </a:prstGeom>
          <a:solidFill>
            <a:srgbClr val="FF00FF">
              <a:alpha val="13000"/>
            </a:srgb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3039718"/>
            <a:ext cx="253448" cy="115956"/>
          </a:xfrm>
          <a:prstGeom prst="rect">
            <a:avLst/>
          </a:prstGeom>
          <a:solidFill>
            <a:srgbClr val="FF00FF">
              <a:alpha val="13000"/>
            </a:srgb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6567280" y="2807726"/>
            <a:ext cx="512979" cy="145084"/>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93070" y="3184255"/>
            <a:ext cx="1210660" cy="1477328"/>
          </a:xfrm>
          <a:prstGeom prst="rect">
            <a:avLst/>
          </a:prstGeom>
          <a:noFill/>
        </p:spPr>
        <p:txBody>
          <a:bodyPr wrap="square" rtlCol="0">
            <a:spAutoFit/>
          </a:bodyPr>
          <a:lstStyle/>
          <a:p>
            <a:r>
              <a:rPr lang="en-US" b="1" dirty="0">
                <a:solidFill>
                  <a:srgbClr val="00B050"/>
                </a:solidFill>
                <a:latin typeface="Times New Roman" panose="02020603050405020304" pitchFamily="18" charset="0"/>
                <a:cs typeface="Times New Roman" panose="02020603050405020304" pitchFamily="18" charset="0"/>
              </a:rPr>
              <a:t>volume</a:t>
            </a:r>
          </a:p>
          <a:p>
            <a:r>
              <a:rPr lang="en-US" b="1" dirty="0">
                <a:solidFill>
                  <a:srgbClr val="00B050"/>
                </a:solidFill>
                <a:latin typeface="Times New Roman" panose="02020603050405020304" pitchFamily="18" charset="0"/>
                <a:cs typeface="Times New Roman" panose="02020603050405020304" pitchFamily="18" charset="0"/>
              </a:rPr>
              <a:t>issue</a:t>
            </a:r>
          </a:p>
          <a:p>
            <a:r>
              <a:rPr lang="en-US" b="1" dirty="0">
                <a:solidFill>
                  <a:srgbClr val="00B050"/>
                </a:solidFill>
                <a:latin typeface="Times New Roman" panose="02020603050405020304" pitchFamily="18" charset="0"/>
                <a:cs typeface="Times New Roman" panose="02020603050405020304" pitchFamily="18" charset="0"/>
              </a:rPr>
              <a:t>pages </a:t>
            </a:r>
          </a:p>
          <a:p>
            <a:r>
              <a:rPr lang="en-US" b="1" dirty="0">
                <a:solidFill>
                  <a:srgbClr val="00B050"/>
                </a:solidFill>
                <a:latin typeface="Times New Roman" panose="02020603050405020304" pitchFamily="18" charset="0"/>
                <a:cs typeface="Times New Roman" panose="02020603050405020304" pitchFamily="18" charset="0"/>
              </a:rPr>
              <a:t>year </a:t>
            </a:r>
          </a:p>
          <a:p>
            <a:r>
              <a:rPr lang="en-US" b="1" dirty="0">
                <a:solidFill>
                  <a:srgbClr val="00B050"/>
                </a:solidFill>
                <a:latin typeface="Times New Roman" panose="02020603050405020304" pitchFamily="18" charset="0"/>
                <a:cs typeface="Times New Roman" panose="02020603050405020304" pitchFamily="18" charset="0"/>
              </a:rPr>
              <a:t>…</a:t>
            </a:r>
          </a:p>
        </p:txBody>
      </p:sp>
      <p:sp>
        <p:nvSpPr>
          <p:cNvPr id="20" name="Rectangle 19"/>
          <p:cNvSpPr/>
          <p:nvPr/>
        </p:nvSpPr>
        <p:spPr>
          <a:xfrm>
            <a:off x="3258378" y="3039717"/>
            <a:ext cx="861392" cy="120925"/>
          </a:xfrm>
          <a:prstGeom prst="rect">
            <a:avLst/>
          </a:prstGeom>
          <a:solidFill>
            <a:srgbClr val="00B050">
              <a:alpha val="13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2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animBg="1"/>
      <p:bldP spid="12" grpId="0"/>
      <p:bldP spid="13" grpId="0"/>
      <p:bldP spid="14" grpId="0" animBg="1"/>
      <p:bldP spid="16" grpId="0" animBg="1"/>
      <p:bldP spid="19"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Functions</a:t>
            </a:r>
          </a:p>
        </p:txBody>
      </p:sp>
      <p:sp>
        <p:nvSpPr>
          <p:cNvPr id="12291" name="Content Placeholder 2"/>
          <p:cNvSpPr>
            <a:spLocks noGrp="1"/>
          </p:cNvSpPr>
          <p:nvPr>
            <p:ph idx="1"/>
          </p:nvPr>
        </p:nvSpPr>
        <p:spPr/>
        <p:txBody>
          <a:bodyPr>
            <a:normAutofit fontScale="92500" lnSpcReduction="20000"/>
          </a:bodyPr>
          <a:lstStyle/>
          <a:p>
            <a:pPr algn="just">
              <a:defRPr/>
            </a:pPr>
            <a:r>
              <a:rPr lang="en-US" altLang="en-US" sz="2800" dirty="0">
                <a:latin typeface="Times New Roman" panose="02020603050405020304" pitchFamily="18" charset="0"/>
                <a:cs typeface="Times New Roman" panose="02020603050405020304" pitchFamily="18" charset="0"/>
              </a:rPr>
              <a:t>Parse XML documents of DBLP data</a:t>
            </a:r>
          </a:p>
          <a:p>
            <a:pPr lvl="1" algn="just">
              <a:defRPr/>
            </a:pPr>
            <a:r>
              <a:rPr lang="en-US" altLang="en-US" sz="2400" dirty="0">
                <a:latin typeface="Times New Roman" panose="02020603050405020304" pitchFamily="18" charset="0"/>
                <a:cs typeface="Times New Roman" panose="02020603050405020304" pitchFamily="18" charset="0"/>
              </a:rPr>
              <a:t>Store them in a database </a:t>
            </a:r>
          </a:p>
          <a:p>
            <a:pPr lvl="1" algn="just">
              <a:defRPr/>
            </a:pPr>
            <a:r>
              <a:rPr lang="en-US" altLang="en-US" sz="2400" dirty="0">
                <a:latin typeface="Times New Roman" panose="02020603050405020304" pitchFamily="18" charset="0"/>
                <a:cs typeface="Times New Roman" panose="02020603050405020304" pitchFamily="18" charset="0"/>
              </a:rPr>
              <a:t>Create a graph of authors (each node is an author, and each edge between two persons/nodes if they have at least one co-author paper)</a:t>
            </a:r>
          </a:p>
          <a:p>
            <a:pPr algn="just">
              <a:defRPr/>
            </a:pPr>
            <a:r>
              <a:rPr lang="en-US" altLang="en-US" sz="2800" dirty="0">
                <a:latin typeface="Times New Roman" panose="02020603050405020304" pitchFamily="18" charset="0"/>
                <a:cs typeface="Times New Roman" panose="02020603050405020304" pitchFamily="18" charset="0"/>
              </a:rPr>
              <a:t>Queries</a:t>
            </a:r>
          </a:p>
          <a:p>
            <a:pPr lvl="1" algn="just">
              <a:defRPr/>
            </a:pPr>
            <a:r>
              <a:rPr lang="en-US" altLang="en-US" sz="2400" dirty="0">
                <a:latin typeface="Times New Roman" panose="02020603050405020304" pitchFamily="18" charset="0"/>
                <a:cs typeface="Times New Roman" panose="02020603050405020304" pitchFamily="18" charset="0"/>
              </a:rPr>
              <a:t>Keyword search</a:t>
            </a:r>
          </a:p>
          <a:p>
            <a:pPr lvl="1" algn="just">
              <a:defRPr/>
            </a:pPr>
            <a:r>
              <a:rPr lang="en-US" altLang="en-US" sz="2400" dirty="0">
                <a:latin typeface="Times New Roman" panose="02020603050405020304" pitchFamily="18" charset="0"/>
                <a:cs typeface="Times New Roman" panose="02020603050405020304" pitchFamily="18" charset="0"/>
              </a:rPr>
              <a:t>Find hot paper topics (keywords) within a user-specified period</a:t>
            </a:r>
          </a:p>
          <a:p>
            <a:pPr algn="just">
              <a:defRPr/>
            </a:pPr>
            <a:r>
              <a:rPr lang="en-US" altLang="en-US" sz="2800" dirty="0">
                <a:latin typeface="Times New Roman" panose="02020603050405020304" pitchFamily="18" charset="0"/>
                <a:cs typeface="Times New Roman" panose="02020603050405020304" pitchFamily="18" charset="0"/>
              </a:rPr>
              <a:t>Visualization</a:t>
            </a:r>
          </a:p>
          <a:p>
            <a:pPr lvl="1" algn="just">
              <a:defRPr/>
            </a:pPr>
            <a:r>
              <a:rPr lang="en-US" altLang="en-US" sz="2400" dirty="0">
                <a:latin typeface="Times New Roman" panose="02020603050405020304" pitchFamily="18" charset="0"/>
                <a:cs typeface="Times New Roman" panose="02020603050405020304" pitchFamily="18" charset="0"/>
              </a:rPr>
              <a:t>Node weight (a large node indicates a large number of publications)</a:t>
            </a:r>
          </a:p>
          <a:p>
            <a:pPr lvl="1" algn="just">
              <a:defRPr/>
            </a:pPr>
            <a:r>
              <a:rPr lang="en-US" altLang="en-US" sz="2400" dirty="0">
                <a:latin typeface="Times New Roman" panose="02020603050405020304" pitchFamily="18" charset="0"/>
                <a:cs typeface="Times New Roman" panose="02020603050405020304" pitchFamily="18" charset="0"/>
              </a:rPr>
              <a:t>Edge weight (a thick edge implies close collaboration between two authors)</a:t>
            </a:r>
          </a:p>
          <a:p>
            <a:pPr lvl="1" algn="just">
              <a:defRPr/>
            </a:pPr>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23</a:t>
            </a:fld>
            <a:endParaRPr lang="en-US" altLang="zh-CN">
              <a:solidFill>
                <a:srgbClr val="000000"/>
              </a:solidFill>
            </a:endParaRPr>
          </a:p>
        </p:txBody>
      </p:sp>
    </p:spTree>
    <p:extLst>
      <p:ext uri="{BB962C8B-B14F-4D97-AF65-F5344CB8AC3E}">
        <p14:creationId xmlns:p14="http://schemas.microsoft.com/office/powerpoint/2010/main" val="355794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latin typeface="Times New Roman" panose="02020603050405020304" pitchFamily="18" charset="0"/>
                <a:cs typeface="Times New Roman" panose="02020603050405020304" pitchFamily="18" charset="0"/>
              </a:rPr>
              <a:t>10.	Visualizing and Querying New York Taxi Data</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See lecture slides in Chapter 1</a:t>
            </a:r>
          </a:p>
          <a:p>
            <a:pPr algn="just">
              <a:defRPr/>
            </a:pPr>
            <a:r>
              <a:rPr lang="pt-BR" altLang="en-US" sz="2800" dirty="0">
                <a:latin typeface="Times New Roman" panose="02020603050405020304" pitchFamily="18" charset="0"/>
                <a:cs typeface="Times New Roman" panose="02020603050405020304" pitchFamily="18" charset="0"/>
              </a:rPr>
              <a:t>Taxi data sets</a:t>
            </a:r>
          </a:p>
          <a:p>
            <a:pPr lvl="1" algn="just">
              <a:defRPr/>
            </a:pPr>
            <a:r>
              <a:rPr lang="pt-BR" altLang="en-US" sz="2400" dirty="0">
                <a:latin typeface="Times New Roman" panose="02020603050405020304" pitchFamily="18" charset="0"/>
                <a:cs typeface="Times New Roman" panose="02020603050405020304" pitchFamily="18" charset="0"/>
                <a:hlinkClick r:id="rId2"/>
              </a:rPr>
              <a:t>https://opendata.cityofnewyork.us/data/</a:t>
            </a:r>
            <a:r>
              <a:rPr lang="pt-BR" altLang="en-US" sz="2400" dirty="0">
                <a:latin typeface="Times New Roman" panose="02020603050405020304" pitchFamily="18" charset="0"/>
                <a:cs typeface="Times New Roman" panose="02020603050405020304" pitchFamily="18" charset="0"/>
              </a:rPr>
              <a:t> </a:t>
            </a:r>
          </a:p>
          <a:p>
            <a:pPr lvl="1" algn="just">
              <a:defRPr/>
            </a:pPr>
            <a:r>
              <a:rPr lang="pt-BR" altLang="en-US" sz="2400" dirty="0">
                <a:latin typeface="Times New Roman" panose="02020603050405020304" pitchFamily="18" charset="0"/>
                <a:cs typeface="Times New Roman" panose="02020603050405020304" pitchFamily="18" charset="0"/>
                <a:hlinkClick r:id="rId3"/>
              </a:rPr>
              <a:t>http://www.cs.kent.edu/~xlian/2023Spring_CS69099/NYC_taxi_description</a:t>
            </a:r>
            <a:r>
              <a:rPr lang="pt-BR" altLang="en-US" sz="2400">
                <a:latin typeface="Times New Roman" panose="02020603050405020304" pitchFamily="18" charset="0"/>
                <a:cs typeface="Times New Roman" panose="02020603050405020304" pitchFamily="18" charset="0"/>
                <a:hlinkClick r:id="rId3"/>
              </a:rPr>
              <a:t>.pdf</a:t>
            </a:r>
            <a:r>
              <a:rPr lang="pt-BR" altLang="en-US" sz="2400">
                <a:latin typeface="Times New Roman" panose="02020603050405020304" pitchFamily="18" charset="0"/>
                <a:cs typeface="Times New Roman" panose="02020603050405020304" pitchFamily="18" charset="0"/>
              </a:rPr>
              <a:t> </a:t>
            </a:r>
            <a:endParaRPr lang="pt-BR" altLang="en-US" sz="2400" dirty="0">
              <a:latin typeface="Times New Roman" panose="02020603050405020304" pitchFamily="18" charset="0"/>
              <a:cs typeface="Times New Roman" panose="02020603050405020304" pitchFamily="18" charset="0"/>
            </a:endParaRPr>
          </a:p>
          <a:p>
            <a:pPr algn="just">
              <a:defRPr/>
            </a:pPr>
            <a:r>
              <a:rPr lang="pt-BR" altLang="en-US" sz="2800" b="1" dirty="0">
                <a:latin typeface="Times New Roman" panose="02020603050405020304" pitchFamily="18" charset="0"/>
                <a:cs typeface="Times New Roman" panose="02020603050405020304" pitchFamily="18" charset="0"/>
              </a:rPr>
              <a:t>Requirements: </a:t>
            </a:r>
            <a:r>
              <a:rPr lang="pt-BR" altLang="en-US" sz="2800" dirty="0">
                <a:latin typeface="Times New Roman" panose="02020603050405020304" pitchFamily="18" charset="0"/>
                <a:cs typeface="Times New Roman" panose="02020603050405020304" pitchFamily="18" charset="0"/>
              </a:rPr>
              <a:t>visual programming (e.g., C++, C#, Java, Python, etc.), database design</a:t>
            </a:r>
          </a:p>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24</a:t>
            </a:fld>
            <a:endParaRPr lang="en-US" altLang="zh-CN">
              <a:solidFill>
                <a:srgbClr val="000000"/>
              </a:solidFill>
            </a:endParaRPr>
          </a:p>
        </p:txBody>
      </p:sp>
    </p:spTree>
    <p:extLst>
      <p:ext uri="{BB962C8B-B14F-4D97-AF65-F5344CB8AC3E}">
        <p14:creationId xmlns:p14="http://schemas.microsoft.com/office/powerpoint/2010/main" val="3404167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dirty="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25</a:t>
            </a:fld>
            <a:endParaRPr lang="en-US" altLang="zh-CN">
              <a:solidFill>
                <a:srgbClr val="000000"/>
              </a:solidFill>
            </a:endParaRPr>
          </a:p>
        </p:txBody>
      </p:sp>
    </p:spTree>
    <p:extLst>
      <p:ext uri="{BB962C8B-B14F-4D97-AF65-F5344CB8AC3E}">
        <p14:creationId xmlns:p14="http://schemas.microsoft.com/office/powerpoint/2010/main" val="65804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3. Street View Based GPS Assistance</a:t>
            </a:r>
          </a:p>
        </p:txBody>
      </p:sp>
      <p:sp>
        <p:nvSpPr>
          <p:cNvPr id="12291" name="Content Placeholder 2"/>
          <p:cNvSpPr>
            <a:spLocks noGrp="1"/>
          </p:cNvSpPr>
          <p:nvPr>
            <p:ph idx="1"/>
          </p:nvPr>
        </p:nvSpPr>
        <p:spPr/>
        <p:txBody>
          <a:bodyPr>
            <a:normAutofit fontScale="92500" lnSpcReduction="10000"/>
          </a:bodyPr>
          <a:lstStyle/>
          <a:p>
            <a:pPr algn="just">
              <a:defRPr/>
            </a:pPr>
            <a:r>
              <a:rPr lang="en-US" altLang="en-US" sz="2800" dirty="0">
                <a:latin typeface="Times New Roman" panose="02020603050405020304" pitchFamily="18" charset="0"/>
                <a:cs typeface="Times New Roman" panose="02020603050405020304" pitchFamily="18" charset="0"/>
              </a:rPr>
              <a:t>People at the intersecting point of roads may often be confused about the name of crossing roads</a:t>
            </a:r>
          </a:p>
          <a:p>
            <a:pPr algn="just">
              <a:defRPr/>
            </a:pPr>
            <a:r>
              <a:rPr lang="en-US" altLang="en-US" sz="2800" dirty="0">
                <a:latin typeface="Times New Roman" panose="02020603050405020304" pitchFamily="18" charset="0"/>
                <a:cs typeface="Times New Roman" panose="02020603050405020304" pitchFamily="18" charset="0"/>
              </a:rPr>
              <a:t>In this project, we will use the sensors (compass) in mobile devices to show the street views and road names of the current direction, which can provide users with clear navigation direction</a:t>
            </a:r>
          </a:p>
          <a:p>
            <a:pPr algn="just">
              <a:defRPr/>
            </a:pPr>
            <a:r>
              <a:rPr lang="en-US" altLang="en-US" sz="2800" dirty="0">
                <a:latin typeface="Times New Roman" panose="02020603050405020304" pitchFamily="18" charset="0"/>
                <a:cs typeface="Times New Roman" panose="02020603050405020304" pitchFamily="18" charset="0"/>
              </a:rPr>
              <a:t>This project will use Google maps or other map API services, and provide GPS-based mobile assistance for mobile users</a:t>
            </a:r>
          </a:p>
          <a:p>
            <a:pPr algn="just">
              <a:defRPr/>
            </a:pPr>
            <a:r>
              <a:rPr lang="en-US" altLang="en-US" sz="2800" b="1" dirty="0">
                <a:latin typeface="Times New Roman" panose="02020603050405020304" pitchFamily="18" charset="0"/>
                <a:cs typeface="Times New Roman" panose="02020603050405020304" pitchFamily="18" charset="0"/>
              </a:rPr>
              <a:t>Requirements: </a:t>
            </a:r>
            <a:r>
              <a:rPr lang="en-US" altLang="en-US" sz="2800" dirty="0">
                <a:latin typeface="Times New Roman" panose="02020603050405020304" pitchFamily="18" charset="0"/>
                <a:cs typeface="Times New Roman" panose="02020603050405020304" pitchFamily="18" charset="0"/>
              </a:rPr>
              <a:t>mobile programming, database design, algorithm design</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a:t>
            </a:fld>
            <a:endParaRPr lang="en-US" altLang="zh-CN">
              <a:solidFill>
                <a:srgbClr val="000000"/>
              </a:solidFill>
            </a:endParaRPr>
          </a:p>
        </p:txBody>
      </p:sp>
    </p:spTree>
    <p:extLst>
      <p:ext uri="{BB962C8B-B14F-4D97-AF65-F5344CB8AC3E}">
        <p14:creationId xmlns:p14="http://schemas.microsoft.com/office/powerpoint/2010/main" val="261860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Navigation for Walking People</a:t>
            </a:r>
          </a:p>
        </p:txBody>
      </p:sp>
      <p:sp>
        <p:nvSpPr>
          <p:cNvPr id="8" name="Content Placeholder 7"/>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With GPS on smart phones, you can obtain the path on the map</a:t>
            </a:r>
          </a:p>
          <a:p>
            <a:pPr algn="just"/>
            <a:r>
              <a:rPr lang="en-US" dirty="0">
                <a:latin typeface="Times New Roman" panose="02020603050405020304" pitchFamily="18" charset="0"/>
                <a:cs typeface="Times New Roman" panose="02020603050405020304" pitchFamily="18" charset="0"/>
              </a:rPr>
              <a:t>At the intersection point, with unclear road signs, you may not know which direction you should go</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a:t>
            </a:fld>
            <a:endParaRPr lang="en-US" altLang="zh-CN">
              <a:solidFill>
                <a:srgbClr val="000000"/>
              </a:solidFill>
            </a:endParaRPr>
          </a:p>
        </p:txBody>
      </p:sp>
      <p:grpSp>
        <p:nvGrpSpPr>
          <p:cNvPr id="11" name="Group 10"/>
          <p:cNvGrpSpPr/>
          <p:nvPr/>
        </p:nvGrpSpPr>
        <p:grpSpPr>
          <a:xfrm>
            <a:off x="2057400" y="3790678"/>
            <a:ext cx="3831741" cy="2959372"/>
            <a:chOff x="550752" y="2480991"/>
            <a:chExt cx="3831741" cy="295937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84259">
              <a:off x="2291006" y="2480991"/>
              <a:ext cx="2091487" cy="2006277"/>
            </a:xfrm>
            <a:prstGeom prst="rect">
              <a:avLst/>
            </a:prstGeom>
            <a:ln>
              <a:noFill/>
            </a:ln>
            <a:effectLst>
              <a:softEdge rad="112500"/>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52" y="3276600"/>
              <a:ext cx="1019629" cy="609600"/>
            </a:xfrm>
            <a:prstGeom prst="rect">
              <a:avLst/>
            </a:prstGeom>
          </p:spPr>
        </p:pic>
        <p:pic>
          <p:nvPicPr>
            <p:cNvPr id="14" name="Content Placeholder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2000" y="3085273"/>
              <a:ext cx="3140120" cy="235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3455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Solution</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Compass sensor in the smart phone</a:t>
            </a:r>
          </a:p>
          <a:p>
            <a:pPr lvl="1" algn="just">
              <a:defRPr/>
            </a:pPr>
            <a:r>
              <a:rPr lang="en-US" altLang="en-US" sz="2400" dirty="0">
                <a:latin typeface="Times New Roman" panose="02020603050405020304" pitchFamily="18" charset="0"/>
                <a:cs typeface="Times New Roman" panose="02020603050405020304" pitchFamily="18" charset="0"/>
                <a:hlinkClick r:id="rId2"/>
              </a:rPr>
              <a:t>https://www.quora.com/How-does-a-compass-work-in-smart-phones-What-sensors-are-used-and-how-do-they-show-the-correct-directions</a:t>
            </a:r>
            <a:r>
              <a:rPr lang="en-US" altLang="en-US" sz="2400" dirty="0">
                <a:latin typeface="Times New Roman" panose="02020603050405020304" pitchFamily="18" charset="0"/>
                <a:cs typeface="Times New Roman" panose="02020603050405020304" pitchFamily="18" charset="0"/>
              </a:rPr>
              <a:t> </a:t>
            </a:r>
          </a:p>
          <a:p>
            <a:pPr algn="just">
              <a:defRPr/>
            </a:pPr>
            <a:r>
              <a:rPr lang="en-US" altLang="en-US" sz="2800" dirty="0">
                <a:latin typeface="Times New Roman" panose="02020603050405020304" pitchFamily="18" charset="0"/>
                <a:cs typeface="Times New Roman" panose="02020603050405020304" pitchFamily="18" charset="0"/>
              </a:rPr>
              <a:t>The direction can be obtained from the compass sensor</a:t>
            </a:r>
          </a:p>
          <a:p>
            <a:pPr algn="just">
              <a:defRPr/>
            </a:pPr>
            <a:r>
              <a:rPr lang="en-US" altLang="en-US" sz="2800" dirty="0">
                <a:latin typeface="Times New Roman" panose="02020603050405020304" pitchFamily="18" charset="0"/>
                <a:cs typeface="Times New Roman" panose="02020603050405020304" pitchFamily="18" charset="0"/>
              </a:rPr>
              <a:t>Integrate the direction information with the map</a:t>
            </a:r>
          </a:p>
          <a:p>
            <a:pPr algn="just">
              <a:defRPr/>
            </a:pPr>
            <a:r>
              <a:rPr lang="en-US" altLang="en-US" sz="2800" dirty="0">
                <a:latin typeface="Times New Roman" panose="02020603050405020304" pitchFamily="18" charset="0"/>
                <a:cs typeface="Times New Roman" panose="02020603050405020304" pitchFamily="18" charset="0"/>
              </a:rPr>
              <a:t>Assist people to identify the street names</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5</a:t>
            </a:fld>
            <a:endParaRPr lang="en-US" altLang="zh-CN">
              <a:solidFill>
                <a:srgbClr val="000000"/>
              </a:solidFill>
            </a:endParaRP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4643438"/>
            <a:ext cx="2400000" cy="1828800"/>
          </a:xfrm>
          <a:prstGeom prst="rect">
            <a:avLst/>
          </a:prstGeom>
        </p:spPr>
      </p:pic>
    </p:spTree>
    <p:extLst>
      <p:ext uri="{BB962C8B-B14F-4D97-AF65-F5344CB8AC3E}">
        <p14:creationId xmlns:p14="http://schemas.microsoft.com/office/powerpoint/2010/main" val="428815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Basic Functions</a:t>
            </a:r>
          </a:p>
        </p:txBody>
      </p:sp>
      <p:sp>
        <p:nvSpPr>
          <p:cNvPr id="12291" name="Content Placeholder 2"/>
          <p:cNvSpPr>
            <a:spLocks noGrp="1"/>
          </p:cNvSpPr>
          <p:nvPr>
            <p:ph idx="1"/>
          </p:nvPr>
        </p:nvSpPr>
        <p:spPr>
          <a:xfrm>
            <a:off x="457200" y="914400"/>
            <a:ext cx="8229600" cy="4530725"/>
          </a:xfrm>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Path navigation</a:t>
            </a:r>
          </a:p>
          <a:p>
            <a:pPr algn="just">
              <a:defRPr/>
            </a:pPr>
            <a:r>
              <a:rPr lang="en-US" altLang="en-US" sz="2800" dirty="0">
                <a:latin typeface="Times New Roman" panose="02020603050405020304" pitchFamily="18" charset="0"/>
                <a:cs typeface="Times New Roman" panose="02020603050405020304" pitchFamily="18" charset="0"/>
              </a:rPr>
              <a:t>Suggest the names of the intersection points of roads</a:t>
            </a:r>
          </a:p>
          <a:p>
            <a:pPr algn="just">
              <a:defRPr/>
            </a:pPr>
            <a:r>
              <a:rPr lang="en-US" altLang="en-US" sz="2800" dirty="0">
                <a:latin typeface="Times New Roman" panose="02020603050405020304" pitchFamily="18" charset="0"/>
                <a:cs typeface="Times New Roman" panose="02020603050405020304" pitchFamily="18" charset="0"/>
              </a:rPr>
              <a:t>Augmented recommendation of points of interests (POIs)</a:t>
            </a:r>
          </a:p>
          <a:p>
            <a:pPr lvl="1" algn="just">
              <a:defRPr/>
            </a:pPr>
            <a:r>
              <a:rPr lang="en-US" altLang="en-US" sz="2400" dirty="0">
                <a:latin typeface="Times New Roman" panose="02020603050405020304" pitchFamily="18" charset="0"/>
                <a:cs typeface="Times New Roman" panose="02020603050405020304" pitchFamily="18" charset="0"/>
              </a:rPr>
              <a:t>Like street view</a:t>
            </a:r>
          </a:p>
          <a:p>
            <a:pPr lvl="1" algn="just">
              <a:defRPr/>
            </a:pPr>
            <a:r>
              <a:rPr lang="en-US" altLang="en-US" sz="2400" dirty="0">
                <a:latin typeface="Times New Roman" panose="02020603050405020304" pitchFamily="18" charset="0"/>
                <a:cs typeface="Times New Roman" panose="02020603050405020304" pitchFamily="18" charset="0"/>
              </a:rPr>
              <a:t>Show POIs for different directions (obtained from compass)</a:t>
            </a:r>
          </a:p>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6</a:t>
            </a:fld>
            <a:endParaRPr lang="en-US" altLang="zh-CN">
              <a:solidFill>
                <a:srgbClr val="000000"/>
              </a:solidFill>
            </a:endParaRPr>
          </a:p>
        </p:txBody>
      </p:sp>
      <p:grpSp>
        <p:nvGrpSpPr>
          <p:cNvPr id="7" name="Group 6"/>
          <p:cNvGrpSpPr/>
          <p:nvPr/>
        </p:nvGrpSpPr>
        <p:grpSpPr>
          <a:xfrm>
            <a:off x="761999" y="4191000"/>
            <a:ext cx="2912178" cy="1676400"/>
            <a:chOff x="762000" y="4290566"/>
            <a:chExt cx="2806516" cy="1577182"/>
          </a:xfrm>
        </p:grpSpPr>
        <p:pic>
          <p:nvPicPr>
            <p:cNvPr id="3" name="Picture 2"/>
            <p:cNvPicPr>
              <a:picLocks noChangeAspect="1"/>
            </p:cNvPicPr>
            <p:nvPr/>
          </p:nvPicPr>
          <p:blipFill>
            <a:blip r:embed="rId2"/>
            <a:stretch>
              <a:fillRect/>
            </a:stretch>
          </p:blipFill>
          <p:spPr>
            <a:xfrm>
              <a:off x="762000" y="4419600"/>
              <a:ext cx="2806516" cy="14481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664" y="4290566"/>
              <a:ext cx="650245" cy="650245"/>
            </a:xfrm>
            <a:prstGeom prst="rect">
              <a:avLst/>
            </a:prstGeom>
          </p:spPr>
        </p:pic>
        <p:sp>
          <p:nvSpPr>
            <p:cNvPr id="6" name="TextBox 5"/>
            <p:cNvSpPr txBox="1"/>
            <p:nvPr/>
          </p:nvSpPr>
          <p:spPr>
            <a:xfrm>
              <a:off x="1533864" y="4405135"/>
              <a:ext cx="1409360"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KSU library</a:t>
              </a:r>
            </a:p>
          </p:txBody>
        </p:sp>
      </p:grpSp>
      <p:pic>
        <p:nvPicPr>
          <p:cNvPr id="8" name="Picture 7"/>
          <p:cNvPicPr>
            <a:picLocks noChangeAspect="1"/>
          </p:cNvPicPr>
          <p:nvPr/>
        </p:nvPicPr>
        <p:blipFill>
          <a:blip r:embed="rId4"/>
          <a:stretch>
            <a:fillRect/>
          </a:stretch>
        </p:blipFill>
        <p:spPr>
          <a:xfrm>
            <a:off x="4953000" y="4328151"/>
            <a:ext cx="2819400" cy="159654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3339" y="4589801"/>
            <a:ext cx="650245" cy="650245"/>
          </a:xfrm>
          <a:prstGeom prst="rect">
            <a:avLst/>
          </a:prstGeom>
        </p:spPr>
      </p:pic>
      <p:sp>
        <p:nvSpPr>
          <p:cNvPr id="10" name="Rectangle 9"/>
          <p:cNvSpPr/>
          <p:nvPr/>
        </p:nvSpPr>
        <p:spPr>
          <a:xfrm>
            <a:off x="5562600" y="4334270"/>
            <a:ext cx="1845377" cy="369332"/>
          </a:xfrm>
          <a:prstGeom prst="rect">
            <a:avLst/>
          </a:prstGeom>
        </p:spPr>
        <p:txBody>
          <a:bodyPr wrap="none">
            <a:spAutoFit/>
          </a:bodyPr>
          <a:lstStyle/>
          <a:p>
            <a:r>
              <a:rPr lang="en-US" b="1" dirty="0">
                <a:solidFill>
                  <a:srgbClr val="FF0000"/>
                </a:solidFill>
                <a:latin typeface="Times New Roman" panose="02020603050405020304" pitchFamily="18" charset="0"/>
                <a:cs typeface="Times New Roman" panose="02020603050405020304" pitchFamily="18" charset="0"/>
              </a:rPr>
              <a:t>Schwartz Center</a:t>
            </a:r>
          </a:p>
        </p:txBody>
      </p:sp>
    </p:spTree>
    <p:extLst>
      <p:ext uri="{BB962C8B-B14F-4D97-AF65-F5344CB8AC3E}">
        <p14:creationId xmlns:p14="http://schemas.microsoft.com/office/powerpoint/2010/main" val="399210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latin typeface="Times New Roman" panose="02020603050405020304" pitchFamily="18" charset="0"/>
                <a:cs typeface="Times New Roman" panose="02020603050405020304" pitchFamily="18" charset="0"/>
              </a:rPr>
              <a:t>4. Path Navigation over Road Networks</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fontScale="92500"/>
          </a:bodyPr>
          <a:lstStyle/>
          <a:p>
            <a:pPr algn="just">
              <a:defRPr/>
            </a:pPr>
            <a:r>
              <a:rPr lang="en-US" altLang="en-US" sz="2800" dirty="0">
                <a:latin typeface="Times New Roman" panose="02020603050405020304" pitchFamily="18" charset="0"/>
                <a:cs typeface="Times New Roman" panose="02020603050405020304" pitchFamily="18" charset="0"/>
              </a:rPr>
              <a:t>In this project, we aim to collect real-time gas prices of gas stations on road networks, and find a best driving path from source to destination on road networks which needs to add gas at some gas station</a:t>
            </a:r>
          </a:p>
          <a:p>
            <a:pPr algn="just">
              <a:defRPr/>
            </a:pPr>
            <a:r>
              <a:rPr lang="en-US" altLang="en-US" sz="2800" dirty="0">
                <a:latin typeface="Times New Roman" panose="02020603050405020304" pitchFamily="18" charset="0"/>
                <a:cs typeface="Times New Roman" panose="02020603050405020304" pitchFamily="18" charset="0"/>
              </a:rPr>
              <a:t>The selected path passing by the gas station should have the lowest total gas consumption (distance) and price </a:t>
            </a:r>
          </a:p>
          <a:p>
            <a:pPr algn="just">
              <a:defRPr/>
            </a:pPr>
            <a:r>
              <a:rPr lang="en-US" altLang="en-US" sz="2800" dirty="0">
                <a:latin typeface="Times New Roman" panose="02020603050405020304" pitchFamily="18" charset="0"/>
                <a:cs typeface="Times New Roman" panose="02020603050405020304" pitchFamily="18" charset="0"/>
              </a:rPr>
              <a:t>The path navigation will be displayed by a mobile App</a:t>
            </a:r>
          </a:p>
          <a:p>
            <a:pPr algn="just">
              <a:defRPr/>
            </a:pPr>
            <a:r>
              <a:rPr lang="en-US" altLang="en-US" sz="2800" b="1" dirty="0">
                <a:latin typeface="Times New Roman" panose="02020603050405020304" pitchFamily="18" charset="0"/>
                <a:cs typeface="Times New Roman" panose="02020603050405020304" pitchFamily="18" charset="0"/>
              </a:rPr>
              <a:t>Requirements: </a:t>
            </a:r>
            <a:r>
              <a:rPr lang="en-US" altLang="en-US" sz="2800" dirty="0">
                <a:latin typeface="Times New Roman" panose="02020603050405020304" pitchFamily="18" charset="0"/>
                <a:cs typeface="Times New Roman" panose="02020603050405020304" pitchFamily="18" charset="0"/>
              </a:rPr>
              <a:t>mobile programming, database design, algorithm design</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a:t>
            </a:fld>
            <a:endParaRPr lang="en-US" altLang="zh-CN">
              <a:solidFill>
                <a:srgbClr val="000000"/>
              </a:solidFill>
            </a:endParaRPr>
          </a:p>
        </p:txBody>
      </p:sp>
    </p:spTree>
    <p:extLst>
      <p:ext uri="{BB962C8B-B14F-4D97-AF65-F5344CB8AC3E}">
        <p14:creationId xmlns:p14="http://schemas.microsoft.com/office/powerpoint/2010/main" val="256501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Which Path to Select?</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8</a:t>
            </a:fld>
            <a:endParaRPr lang="en-US" altLang="zh-CN">
              <a:solidFill>
                <a:srgbClr val="000000"/>
              </a:solidFill>
            </a:endParaRPr>
          </a:p>
        </p:txBody>
      </p:sp>
      <p:pic>
        <p:nvPicPr>
          <p:cNvPr id="3" name="Picture 2"/>
          <p:cNvPicPr>
            <a:picLocks noChangeAspect="1"/>
          </p:cNvPicPr>
          <p:nvPr/>
        </p:nvPicPr>
        <p:blipFill>
          <a:blip r:embed="rId2"/>
          <a:stretch>
            <a:fillRect/>
          </a:stretch>
        </p:blipFill>
        <p:spPr>
          <a:xfrm>
            <a:off x="1143000" y="1810543"/>
            <a:ext cx="6629926" cy="4110038"/>
          </a:xfrm>
          <a:prstGeom prst="rect">
            <a:avLst/>
          </a:prstGeom>
        </p:spPr>
      </p:pic>
      <p:pic>
        <p:nvPicPr>
          <p:cNvPr id="8" name="Content Placeholder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86000" y="3284042"/>
            <a:ext cx="364884" cy="39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257800" y="2971800"/>
            <a:ext cx="364884" cy="39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11088" y="2913340"/>
            <a:ext cx="1370888"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a:t>
            </a:r>
            <a:r>
              <a:rPr lang="en-US" altLang="zh-CN" b="1" dirty="0">
                <a:solidFill>
                  <a:srgbClr val="FF0000"/>
                </a:solidFill>
                <a:latin typeface="Times New Roman" panose="02020603050405020304" pitchFamily="18" charset="0"/>
                <a:cs typeface="Times New Roman" panose="02020603050405020304" pitchFamily="18" charset="0"/>
              </a:rPr>
              <a:t>3</a:t>
            </a:r>
            <a:r>
              <a:rPr lang="en-US" b="1" dirty="0">
                <a:solidFill>
                  <a:srgbClr val="FF0000"/>
                </a:solidFill>
                <a:latin typeface="Times New Roman" panose="02020603050405020304" pitchFamily="18" charset="0"/>
                <a:cs typeface="Times New Roman" panose="02020603050405020304" pitchFamily="18" charset="0"/>
              </a:rPr>
              <a:t>.55/gallon</a:t>
            </a:r>
          </a:p>
        </p:txBody>
      </p:sp>
      <p:sp>
        <p:nvSpPr>
          <p:cNvPr id="11" name="TextBox 10"/>
          <p:cNvSpPr txBox="1"/>
          <p:nvPr/>
        </p:nvSpPr>
        <p:spPr>
          <a:xfrm>
            <a:off x="1905000" y="3745468"/>
            <a:ext cx="1370888"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a:t>
            </a:r>
            <a:r>
              <a:rPr lang="en-US" altLang="zh-CN" b="1" dirty="0">
                <a:solidFill>
                  <a:srgbClr val="FF0000"/>
                </a:solidFill>
                <a:latin typeface="Times New Roman" panose="02020603050405020304" pitchFamily="18" charset="0"/>
                <a:cs typeface="Times New Roman" panose="02020603050405020304" pitchFamily="18" charset="0"/>
              </a:rPr>
              <a:t>3</a:t>
            </a:r>
            <a:r>
              <a:rPr lang="en-US" b="1" dirty="0">
                <a:solidFill>
                  <a:srgbClr val="FF0000"/>
                </a:solidFill>
                <a:latin typeface="Times New Roman" panose="02020603050405020304" pitchFamily="18" charset="0"/>
                <a:cs typeface="Times New Roman" panose="02020603050405020304" pitchFamily="18" charset="0"/>
              </a:rPr>
              <a:t>.19/gallon</a:t>
            </a:r>
          </a:p>
        </p:txBody>
      </p:sp>
    </p:spTree>
    <p:extLst>
      <p:ext uri="{BB962C8B-B14F-4D97-AF65-F5344CB8AC3E}">
        <p14:creationId xmlns:p14="http://schemas.microsoft.com/office/powerpoint/2010/main" val="199364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Which Path to Select? (cont'd)</a:t>
            </a:r>
          </a:p>
        </p:txBody>
      </p:sp>
      <p:sp>
        <p:nvSpPr>
          <p:cNvPr id="12291" name="Content Placeholder 2"/>
          <p:cNvSpPr>
            <a:spLocks noGrp="1"/>
          </p:cNvSpPr>
          <p:nvPr>
            <p:ph idx="1"/>
          </p:nvPr>
        </p:nvSpPr>
        <p:spPr>
          <a:xfrm>
            <a:off x="381000" y="1473994"/>
            <a:ext cx="8229600" cy="4530725"/>
          </a:xfrm>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Each car has a miles per gallon (MPG) value (e.g., KBB)</a:t>
            </a:r>
          </a:p>
          <a:p>
            <a:pPr algn="just">
              <a:defRPr/>
            </a:pPr>
            <a:r>
              <a:rPr lang="en-US" altLang="en-US" sz="2800" dirty="0">
                <a:latin typeface="Times New Roman" panose="02020603050405020304" pitchFamily="18" charset="0"/>
                <a:cs typeface="Times New Roman" panose="02020603050405020304" pitchFamily="18" charset="0"/>
              </a:rPr>
              <a:t>Each gas station has a real-time gas price (e.g., from Gas Buddy)</a:t>
            </a:r>
          </a:p>
          <a:p>
            <a:pPr algn="just">
              <a:defRPr/>
            </a:pPr>
            <a:r>
              <a:rPr lang="en-US" altLang="en-US" sz="2800" dirty="0">
                <a:latin typeface="Times New Roman" panose="02020603050405020304" pitchFamily="18" charset="0"/>
                <a:cs typeface="Times New Roman" panose="02020603050405020304" pitchFamily="18" charset="0"/>
              </a:rPr>
              <a:t>You can </a:t>
            </a:r>
            <a:r>
              <a:rPr lang="en-US" altLang="zh-CN" sz="2800" dirty="0">
                <a:latin typeface="Times New Roman" panose="02020603050405020304" pitchFamily="18" charset="0"/>
                <a:cs typeface="Times New Roman" panose="02020603050405020304" pitchFamily="18" charset="0"/>
              </a:rPr>
              <a:t>know </a:t>
            </a:r>
            <a:r>
              <a:rPr lang="en-US" altLang="en-US" sz="2800" dirty="0">
                <a:latin typeface="Times New Roman" panose="02020603050405020304" pitchFamily="18" charset="0"/>
                <a:cs typeface="Times New Roman" panose="02020603050405020304" pitchFamily="18" charset="0"/>
              </a:rPr>
              <a:t>the extra distance you need to travel by detouring to the gas station</a:t>
            </a:r>
          </a:p>
          <a:p>
            <a:pPr algn="just">
              <a:defRPr/>
            </a:pPr>
            <a:r>
              <a:rPr lang="en-US" altLang="en-US" sz="2800" dirty="0">
                <a:latin typeface="Times New Roman" panose="02020603050405020304" pitchFamily="18" charset="0"/>
                <a:cs typeface="Times New Roman" panose="02020603050405020304" pitchFamily="18" charset="0"/>
              </a:rPr>
              <a:t>We can calculate the extra costs (= (extra distance / MPG) * gas price) for different gas stations</a:t>
            </a:r>
          </a:p>
          <a:p>
            <a:pPr algn="just">
              <a:defRPr/>
            </a:pPr>
            <a:r>
              <a:rPr lang="en-US" altLang="en-US" sz="2800" dirty="0">
                <a:latin typeface="Times New Roman" panose="02020603050405020304" pitchFamily="18" charset="0"/>
                <a:cs typeface="Times New Roman" panose="02020603050405020304" pitchFamily="18" charset="0"/>
              </a:rPr>
              <a:t>Select the one with the lowest extra cost</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9</a:t>
            </a:fld>
            <a:endParaRPr lang="en-US" altLang="zh-CN">
              <a:solidFill>
                <a:srgbClr val="000000"/>
              </a:solidFill>
            </a:endParaRPr>
          </a:p>
        </p:txBody>
      </p:sp>
      <p:sp>
        <p:nvSpPr>
          <p:cNvPr id="5" name="Rectangle 4"/>
          <p:cNvSpPr/>
          <p:nvPr/>
        </p:nvSpPr>
        <p:spPr>
          <a:xfrm>
            <a:off x="359465" y="6149072"/>
            <a:ext cx="4192238" cy="646331"/>
          </a:xfrm>
          <a:prstGeom prst="rect">
            <a:avLst/>
          </a:prstGeom>
        </p:spPr>
        <p:txBody>
          <a:bodyPr wrap="none">
            <a:spAutoFit/>
          </a:bodyPr>
          <a:lstStyle/>
          <a:p>
            <a:r>
              <a:rPr lang="en-US" b="1" dirty="0">
                <a:solidFill>
                  <a:srgbClr val="3333FF"/>
                </a:solidFill>
                <a:latin typeface="Times New Roman" panose="02020603050405020304" pitchFamily="18" charset="0"/>
                <a:cs typeface="Times New Roman" panose="02020603050405020304" pitchFamily="18" charset="0"/>
              </a:rPr>
              <a:t>Kelley Blue Book: </a:t>
            </a:r>
            <a:r>
              <a:rPr lang="en-US" b="1" dirty="0">
                <a:solidFill>
                  <a:srgbClr val="3333FF"/>
                </a:solidFill>
                <a:latin typeface="Times New Roman" panose="02020603050405020304" pitchFamily="18" charset="0"/>
                <a:cs typeface="Times New Roman" panose="02020603050405020304" pitchFamily="18" charset="0"/>
                <a:hlinkClick r:id="rId2"/>
              </a:rPr>
              <a:t>https://www.kbb.com/</a:t>
            </a:r>
            <a:endParaRPr lang="en-US" b="1" dirty="0">
              <a:solidFill>
                <a:srgbClr val="3333FF"/>
              </a:solidFill>
              <a:latin typeface="Times New Roman" panose="02020603050405020304" pitchFamily="18" charset="0"/>
              <a:cs typeface="Times New Roman" panose="02020603050405020304" pitchFamily="18" charset="0"/>
            </a:endParaRPr>
          </a:p>
          <a:p>
            <a:r>
              <a:rPr lang="en-US" b="1" dirty="0">
                <a:solidFill>
                  <a:srgbClr val="3333FF"/>
                </a:solidFill>
                <a:latin typeface="Times New Roman" panose="02020603050405020304" pitchFamily="18" charset="0"/>
                <a:cs typeface="Times New Roman" panose="02020603050405020304" pitchFamily="18" charset="0"/>
              </a:rPr>
              <a:t>Gas Buddy: </a:t>
            </a:r>
            <a:r>
              <a:rPr lang="en-US" b="1" dirty="0">
                <a:latin typeface="Times New Roman" panose="02020603050405020304" pitchFamily="18" charset="0"/>
                <a:cs typeface="Times New Roman" panose="02020603050405020304" pitchFamily="18" charset="0"/>
                <a:hlinkClick r:id="rId3"/>
              </a:rPr>
              <a:t>http://then.gasbuddy.com/</a:t>
            </a:r>
            <a:r>
              <a:rPr lang="en-US" b="1"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4"/>
          <a:stretch>
            <a:fillRect/>
          </a:stretch>
        </p:blipFill>
        <p:spPr>
          <a:xfrm>
            <a:off x="6629400" y="5181600"/>
            <a:ext cx="2362726" cy="1464706"/>
          </a:xfrm>
          <a:prstGeom prst="rect">
            <a:avLst/>
          </a:prstGeom>
        </p:spPr>
      </p:pic>
      <p:pic>
        <p:nvPicPr>
          <p:cNvPr id="7" name="Picture 6"/>
          <p:cNvPicPr>
            <a:picLocks noChangeAspect="1"/>
          </p:cNvPicPr>
          <p:nvPr/>
        </p:nvPicPr>
        <p:blipFill>
          <a:blip r:embed="rId5"/>
          <a:stretch>
            <a:fillRect/>
          </a:stretch>
        </p:blipFill>
        <p:spPr>
          <a:xfrm>
            <a:off x="7620000" y="390525"/>
            <a:ext cx="857250" cy="1209675"/>
          </a:xfrm>
          <a:prstGeom prst="rect">
            <a:avLst/>
          </a:prstGeom>
        </p:spPr>
      </p:pic>
    </p:spTree>
    <p:extLst>
      <p:ext uri="{BB962C8B-B14F-4D97-AF65-F5344CB8AC3E}">
        <p14:creationId xmlns:p14="http://schemas.microsoft.com/office/powerpoint/2010/main" val="3528508455"/>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TotalTime>
  <Words>1541</Words>
  <Application>Microsoft Office PowerPoint</Application>
  <PresentationFormat>On-screen Show (4:3)</PresentationFormat>
  <Paragraphs>187</Paragraphs>
  <Slides>25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Garamond</vt:lpstr>
      <vt:lpstr>Times New Roman</vt:lpstr>
      <vt:lpstr>Wingdings</vt:lpstr>
      <vt:lpstr>Edge</vt:lpstr>
      <vt:lpstr>Microsoft Drawing 1.01</vt:lpstr>
      <vt:lpstr>CS 69099 Capstone Project - Data Science</vt:lpstr>
      <vt:lpstr>List of Potential Projects</vt:lpstr>
      <vt:lpstr>3. Street View Based GPS Assistance</vt:lpstr>
      <vt:lpstr>Navigation for Walking People</vt:lpstr>
      <vt:lpstr>Solution</vt:lpstr>
      <vt:lpstr>Basic Functions</vt:lpstr>
      <vt:lpstr>4. Path Navigation over Road Networks </vt:lpstr>
      <vt:lpstr>Which Path to Select?</vt:lpstr>
      <vt:lpstr>Which Path to Select? (cont'd)</vt:lpstr>
      <vt:lpstr>List of Potential Projects</vt:lpstr>
      <vt:lpstr>6. Keyword Search and Visualization of Knowledge Graphs </vt:lpstr>
      <vt:lpstr>DBPedia</vt:lpstr>
      <vt:lpstr>RDF Example</vt:lpstr>
      <vt:lpstr>Queries</vt:lpstr>
      <vt:lpstr>7. Crawling and Querying Social Networks </vt:lpstr>
      <vt:lpstr>Twitter</vt:lpstr>
      <vt:lpstr>8. Guide of the Course Selection</vt:lpstr>
      <vt:lpstr>Automatic Crawling Data from KSU Course Catalog</vt:lpstr>
      <vt:lpstr>Prerequisite Graph </vt:lpstr>
      <vt:lpstr>More Functions</vt:lpstr>
      <vt:lpstr>9. Parsing and Visualizing the Bibliography </vt:lpstr>
      <vt:lpstr>DBLP</vt:lpstr>
      <vt:lpstr>Functions</vt:lpstr>
      <vt:lpstr>10. Visualizing and Querying New York Taxi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596</cp:revision>
  <dcterms:created xsi:type="dcterms:W3CDTF">2006-08-16T00:00:00Z</dcterms:created>
  <dcterms:modified xsi:type="dcterms:W3CDTF">2023-02-03T15:58:00Z</dcterms:modified>
</cp:coreProperties>
</file>