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80" r:id="rId3"/>
    <p:sldId id="381" r:id="rId4"/>
    <p:sldId id="382" r:id="rId5"/>
    <p:sldId id="383" r:id="rId6"/>
    <p:sldId id="393" r:id="rId7"/>
    <p:sldId id="384" r:id="rId8"/>
    <p:sldId id="386" r:id="rId9"/>
    <p:sldId id="385" r:id="rId10"/>
    <p:sldId id="387" r:id="rId11"/>
    <p:sldId id="392" r:id="rId12"/>
    <p:sldId id="391" r:id="rId13"/>
    <p:sldId id="388" r:id="rId14"/>
    <p:sldId id="39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33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2" autoAdjust="0"/>
    <p:restoredTop sz="86172" autoAdjust="0"/>
  </p:normalViewPr>
  <p:slideViewPr>
    <p:cSldViewPr>
      <p:cViewPr varScale="1">
        <p:scale>
          <a:sx n="57" d="100"/>
          <a:sy n="57" d="100"/>
        </p:scale>
        <p:origin x="187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BFF21E-EC4D-402C-A8B9-667E4032678C}" type="datetimeFigureOut">
              <a:rPr lang="en-US" smtClean="0"/>
              <a:pPr/>
              <a:t>1/16/2023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33E84-6385-41D0-8ED3-74655242C4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133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aseline="0" dirty="0" smtClean="0"/>
              <a:t>slides of this </a:t>
            </a:r>
            <a:r>
              <a:rPr lang="en-US" dirty="0" smtClean="0"/>
              <a:t>course</a:t>
            </a:r>
            <a:r>
              <a:rPr lang="en-US" baseline="0" dirty="0" smtClean="0"/>
              <a:t> used some public slides/materials on the Web. I would like to acknowledge these resources, and please let me know if I failed to cite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3E84-6385-41D0-8ED3-74655242C4C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400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https://reqtest.com/requirements-blog/functional-vs-non-functional-requirements/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3E84-6385-41D0-8ED3-74655242C4C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5152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3E84-6385-41D0-8ED3-74655242C4C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33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https://www.tutorialspoint.com/sdlc/images/sdlc_stages.jpg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3E84-6385-41D0-8ED3-74655242C4C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416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https://www.tutorialspoint.com/sdlc/images/sdlc_stages.jpg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3E84-6385-41D0-8ED3-74655242C4C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4107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https://www.tutorialspoint.com/sdlc/images/sdlc_stages.jpg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3E84-6385-41D0-8ED3-74655242C4C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35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58099E-2FB3-4AE7-8B19-9FB9B614AB27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641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5C193-50C7-4EAC-8F23-9605DDFD994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396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556F6-CC10-40A0-BEBD-D1C8D9DD3250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423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442EF-3B18-4B98-A531-9906D68737B3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383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4143C-3574-47BD-8AAD-34B80097BC1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118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2F5DA-90B2-4D51-8478-A1F31B98EE3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677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67985-D365-4D14-9DC2-77325BD78F0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368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242D8-F8DF-4750-9687-EDC89A7B49D5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671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647EE-E56E-4E99-887D-FE3F2656548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92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CD282-BBD1-4B81-8DF8-E0A19C24518A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70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320C7-C108-4F81-8E78-3DAD5C574276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674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8C0897-8DF3-409E-A4A0-CAF434E18AE0}" type="slidenum">
              <a:rPr lang="en-US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827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ea typeface="+mn-ea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+mn-ea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ea typeface="+mn-ea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utorialspoint.com/sdlc/sdlc_overview.ht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utorialspoint.com/sdlc/sdlc_overview.ht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utorialspoint.com/sdlc/sdlc_overview.ht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n.wikipedia.org/wiki/Use_cas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eqtest.com/requirements-blog/functional-vs-non-functional-requirement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Method_stub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reqtest.com/requirements-blog/functional-vs-non-functional-requirement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298986"/>
            <a:ext cx="7848600" cy="1752600"/>
          </a:xfrm>
        </p:spPr>
        <p:txBody>
          <a:bodyPr>
            <a:noAutofit/>
          </a:bodyPr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CS 69099 Capstone Project - Data Science</a:t>
            </a:r>
            <a:endParaRPr lang="en-US" sz="44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6440" y="4312920"/>
            <a:ext cx="6385560" cy="2087880"/>
          </a:xfrm>
        </p:spPr>
        <p:txBody>
          <a:bodyPr>
            <a:normAutofit fontScale="85000" lnSpcReduction="20000"/>
          </a:bodyPr>
          <a:lstStyle/>
          <a:p>
            <a:r>
              <a:rPr lang="en-US" alt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Xiang 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</a:p>
          <a:p>
            <a:r>
              <a:rPr lang="en-US" alt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</a:t>
            </a:r>
          </a:p>
          <a:p>
            <a:r>
              <a:rPr lang="en-US" alt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Kent 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 University</a:t>
            </a:r>
          </a:p>
          <a:p>
            <a:r>
              <a:rPr lang="en-US" alt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US" alt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xlian@kent.edu </a:t>
            </a:r>
          </a:p>
          <a:p>
            <a:r>
              <a:rPr lang="en-US" alt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Homepage: </a:t>
            </a:r>
            <a:r>
              <a:rPr lang="en-US" alt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en-US" alt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://www.cs.kent.edu/~xlian/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3078480" y="3263153"/>
            <a:ext cx="637032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9pPr>
          </a:lstStyle>
          <a:p>
            <a:r>
              <a:rPr lang="en-US" sz="4000" kern="0" dirty="0" smtClean="0">
                <a:solidFill>
                  <a:schemeClr val="tx1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Project Progress Report</a:t>
            </a:r>
            <a:endParaRPr lang="en-US" sz="4000" kern="0" dirty="0">
              <a:solidFill>
                <a:schemeClr val="tx1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8099E-2FB3-4AE7-8B19-9FB9B614AB27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98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Development Life Cycle Overview</a:t>
            </a:r>
            <a:b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r>
              <a:rPr lang="en-US" alt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Development Life Cycle</a:t>
            </a:r>
            <a:r>
              <a:rPr lang="en-US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(SDLC) is a process used by the software industry to design, develop and test high quality 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software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442EF-3B18-4B98-A531-9906D68737B3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6149072"/>
            <a:ext cx="8229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www.tutorialspoint.com/sdlc/sdlc_overview.htm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362200" y="2479918"/>
            <a:ext cx="4148464" cy="3632775"/>
            <a:chOff x="2362200" y="2479918"/>
            <a:chExt cx="4148464" cy="3632775"/>
          </a:xfrm>
        </p:grpSpPr>
        <p:pic>
          <p:nvPicPr>
            <p:cNvPr id="7" name="Picture 2" descr="https://www.tutorialspoint.com/sdlc/images/sdlc_stages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62200" y="2939456"/>
              <a:ext cx="4148464" cy="31732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28550" y="2479918"/>
              <a:ext cx="615764" cy="615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480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Development Life Cycle Overview</a:t>
            </a:r>
            <a:b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r>
              <a:rPr lang="en-US" alt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Development Life Cycle</a:t>
            </a:r>
            <a:r>
              <a:rPr lang="en-US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(SDLC</a:t>
            </a: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 algn="just">
              <a:defRPr/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Stage 1: Planning and Requirement Analysis</a:t>
            </a:r>
          </a:p>
          <a:p>
            <a:pPr lvl="1" algn="just">
              <a:defRPr/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Stage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2: Defining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</a:t>
            </a:r>
          </a:p>
          <a:p>
            <a:pPr lvl="1" algn="just">
              <a:defRPr/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Stage 3: Designing the Product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Architecture</a:t>
            </a:r>
          </a:p>
          <a:p>
            <a:pPr lvl="1" algn="just">
              <a:defRPr/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Stage 4: Building or Developing the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</a:p>
          <a:p>
            <a:pPr lvl="1" algn="just">
              <a:defRPr/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Stage 5: Testing the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</a:p>
          <a:p>
            <a:pPr lvl="1" algn="just">
              <a:defRPr/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Stage 6: Deployment in the Market and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Maintenance</a:t>
            </a: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defRPr/>
            </a:pPr>
            <a:r>
              <a:rPr lang="en-US" alt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Stage 1</a:t>
            </a:r>
            <a:r>
              <a:rPr lang="en-US" alt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Planning and Requirement </a:t>
            </a:r>
            <a:r>
              <a:rPr lang="en-US" alt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</a:p>
          <a:p>
            <a:pPr lvl="1" algn="just">
              <a:defRPr/>
            </a:pPr>
            <a:r>
              <a:rPr lang="en-US" alt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Stage 2: …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442EF-3B18-4B98-A531-9906D68737B3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6149072"/>
            <a:ext cx="8229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www.tutorialspoint.com/sdlc/sdlc_overview.htm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https://www.tutorialspoint.com/sdlc/images/sdlc_stages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981200"/>
            <a:ext cx="2895600" cy="2214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563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Development Life Cycle Overview</a:t>
            </a:r>
            <a:b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 4 ~ Week 12</a:t>
            </a:r>
          </a:p>
          <a:p>
            <a:pPr lvl="1" algn="just">
              <a:defRPr/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 plans for milestones of each week (iteration)</a:t>
            </a:r>
          </a:p>
          <a:p>
            <a:pPr lvl="1" algn="just">
              <a:defRPr/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Gantt charts to show the timeline of your project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442EF-3B18-4B98-A531-9906D68737B3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6149072"/>
            <a:ext cx="8229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www.tutorialspoint.com/sdlc/sdlc_overview.htm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2997090"/>
            <a:ext cx="5905500" cy="309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73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Cases</a:t>
            </a:r>
            <a:b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software and systems engineering, a </a:t>
            </a:r>
            <a:r>
              <a:rPr lang="en-US" alt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case</a:t>
            </a:r>
            <a:r>
              <a:rPr lang="en-US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list of actions or event steps typically defining the interactions between a </a:t>
            </a:r>
            <a:r>
              <a:rPr lang="en-US" altLang="en-US" sz="2600" b="1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</a:t>
            </a: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(known in the Unified Modeling Language as an actor) and a </a:t>
            </a:r>
            <a:r>
              <a:rPr lang="en-US" altLang="en-US" sz="2600" b="1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en-US" alt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achieve a </a:t>
            </a:r>
            <a:r>
              <a:rPr lang="en-US" altLang="en-US" sz="2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goal</a:t>
            </a:r>
          </a:p>
          <a:p>
            <a:pPr algn="just">
              <a:defRPr/>
            </a:pP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442EF-3B18-4B98-A531-9906D68737B3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6172200"/>
            <a:ext cx="42388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en.wikipedia.org/wiki/Use_case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19225" y="3657600"/>
            <a:ext cx="630555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47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endParaRPr lang="en-US" alt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442EF-3B18-4B98-A531-9906D68737B3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84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Getting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Started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 Definition</a:t>
            </a:r>
          </a:p>
          <a:p>
            <a:pPr algn="just">
              <a:defRPr/>
            </a:pP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Functional/Non-functional Requirements</a:t>
            </a:r>
          </a:p>
          <a:p>
            <a:pPr algn="just">
              <a:defRPr/>
            </a:pP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 Life Cycle Overview</a:t>
            </a:r>
          </a:p>
          <a:p>
            <a:pPr algn="just">
              <a:defRPr/>
            </a:pP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</a:p>
          <a:p>
            <a:pPr algn="just">
              <a:defRPr/>
            </a:pPr>
            <a:endParaRPr lang="en-US" alt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442EF-3B18-4B98-A531-9906D68737B3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04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 Definition</a:t>
            </a:r>
            <a:b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</a:p>
          <a:p>
            <a:pPr lvl="1" algn="just"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Reflect and cover topics of project</a:t>
            </a:r>
          </a:p>
          <a:p>
            <a:pPr lvl="1" algn="just"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concise</a:t>
            </a:r>
          </a:p>
          <a:p>
            <a:pPr algn="just">
              <a:defRPr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Motivation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of this project</a:t>
            </a:r>
          </a:p>
          <a:p>
            <a:pPr algn="just">
              <a:defRPr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Give the informal and formal definitions of your problem</a:t>
            </a:r>
          </a:p>
          <a:p>
            <a:pPr lvl="1" algn="just"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Brief description about the intuition of your problem</a:t>
            </a:r>
          </a:p>
          <a:p>
            <a:pPr lvl="1" algn="just"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Formal definition of your problem</a:t>
            </a:r>
          </a:p>
          <a:p>
            <a:pPr algn="just">
              <a:defRPr/>
            </a:pPr>
            <a:endParaRPr lang="en-US" alt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4487" lvl="1" indent="0" algn="just">
              <a:buNone/>
              <a:defRPr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442EF-3B18-4B98-A531-9906D68737B3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38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 (cont'd)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defRPr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Challenges of the problem</a:t>
            </a:r>
          </a:p>
          <a:p>
            <a:pPr algn="just"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</a:p>
          <a:p>
            <a:pPr lvl="1" algn="just"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 will use your software?</a:t>
            </a:r>
          </a:p>
          <a:p>
            <a:pPr lvl="2" algn="just">
              <a:defRPr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Student?</a:t>
            </a:r>
          </a:p>
          <a:p>
            <a:pPr lvl="2" algn="just">
              <a:defRPr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Faculty?</a:t>
            </a:r>
          </a:p>
          <a:p>
            <a:pPr lvl="2" algn="just">
              <a:defRPr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Company?</a:t>
            </a:r>
          </a:p>
          <a:p>
            <a:pPr lvl="2" algn="just">
              <a:defRPr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Government?</a:t>
            </a:r>
          </a:p>
          <a:p>
            <a:pPr lvl="2" algn="just">
              <a:defRPr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Local communities?</a:t>
            </a:r>
          </a:p>
          <a:p>
            <a:pPr lvl="1" algn="just"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what domain, will your software be used?</a:t>
            </a:r>
          </a:p>
          <a:p>
            <a:pPr lvl="2" algn="just">
              <a:defRPr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Map services?</a:t>
            </a:r>
          </a:p>
          <a:p>
            <a:pPr lvl="2" algn="just">
              <a:defRPr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 network company?</a:t>
            </a:r>
          </a:p>
          <a:p>
            <a:pPr lvl="2" algn="just">
              <a:defRPr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catalog development?</a:t>
            </a:r>
          </a:p>
          <a:p>
            <a:pPr lvl="2" algn="just">
              <a:defRPr/>
            </a:pPr>
            <a:endParaRPr lang="en-US" alt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defRPr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442EF-3B18-4B98-A531-9906D68737B3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33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Functional/Non-functional Requirements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defRPr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Components of your project</a:t>
            </a:r>
          </a:p>
          <a:p>
            <a:pPr lvl="1" algn="just"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Divide your project into subtasks</a:t>
            </a:r>
          </a:p>
          <a:p>
            <a:pPr lvl="2" algn="just">
              <a:defRPr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Backend database &amp; server</a:t>
            </a:r>
          </a:p>
          <a:p>
            <a:pPr lvl="2" algn="just">
              <a:defRPr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 or Mobile interfaces</a:t>
            </a:r>
          </a:p>
          <a:p>
            <a:pPr lvl="3" algn="just">
              <a:defRPr/>
            </a:pP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lvl="4" algn="just">
              <a:defRPr/>
            </a:pP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Login function</a:t>
            </a:r>
          </a:p>
          <a:p>
            <a:pPr lvl="4" algn="just">
              <a:defRPr/>
            </a:pP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collection function</a:t>
            </a:r>
          </a:p>
          <a:p>
            <a:pPr lvl="4" algn="just">
              <a:defRPr/>
            </a:pP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transmission function</a:t>
            </a:r>
          </a:p>
          <a:p>
            <a:pPr lvl="4" algn="just">
              <a:defRPr/>
            </a:pP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processing function</a:t>
            </a:r>
          </a:p>
          <a:p>
            <a:pPr lvl="4" algn="just">
              <a:defRPr/>
            </a:pP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visualization function (GUI)</a:t>
            </a:r>
          </a:p>
          <a:p>
            <a:pPr lvl="1" algn="just"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subtask is assigned with one or two group members</a:t>
            </a:r>
          </a:p>
          <a:p>
            <a:pPr lvl="2" algn="just">
              <a:defRPr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lvl="3" algn="just">
              <a:defRPr/>
            </a:pP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Database designers</a:t>
            </a:r>
          </a:p>
          <a:p>
            <a:pPr lvl="3" algn="just">
              <a:defRPr/>
            </a:pP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 or mobile programmers</a:t>
            </a:r>
          </a:p>
          <a:p>
            <a:pPr lvl="3" algn="just">
              <a:defRPr/>
            </a:pP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GUI designers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442EF-3B18-4B98-A531-9906D68737B3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07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&amp; Tools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tools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DBMS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GUI, IDE, existing library,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hardware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programming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skills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Functions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Internet programming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Mobile programming (e.g., Android, iOS, etc.)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Object-oriented programming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 environment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442EF-3B18-4B98-A531-9906D68737B3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957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Functional/Non-functional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(cont'd)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defRPr/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Functional requirements</a:t>
            </a:r>
          </a:p>
          <a:p>
            <a:pPr lvl="1" algn="just">
              <a:defRPr/>
            </a:pP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project’s requirements need to be well thought out, balanced and clearly understood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alt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involved, but perhaps of most importance is that they are 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dropped or compromised halfway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through the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</a:p>
          <a:p>
            <a:pPr lvl="1" algn="just">
              <a:defRPr/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Typically, functional requirements will specify a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behavior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</a:p>
          <a:p>
            <a:pPr lvl="2" algn="just">
              <a:defRPr/>
            </a:pP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Display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name, total size, available space and format of a flash drive connected to the USB </a:t>
            </a: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</a:t>
            </a:r>
          </a:p>
          <a:p>
            <a:pPr lvl="2" algn="just">
              <a:defRPr/>
            </a:pP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 customer </a:t>
            </a:r>
          </a:p>
          <a:p>
            <a:pPr lvl="2" algn="just">
              <a:defRPr/>
            </a:pP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rint invoice</a:t>
            </a:r>
          </a:p>
          <a:p>
            <a:pPr lvl="1" algn="just">
              <a:defRPr/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Clarify the </a:t>
            </a:r>
            <a:r>
              <a:rPr lang="en-US" altLang="en-US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en-US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each component in your project</a:t>
            </a:r>
          </a:p>
          <a:p>
            <a:pPr lvl="1" algn="just">
              <a:defRPr/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Define the </a:t>
            </a:r>
            <a:r>
              <a:rPr lang="en-US" altLang="en-US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protocol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among multiple components in your project</a:t>
            </a:r>
          </a:p>
          <a:p>
            <a:pPr lvl="2" algn="just">
              <a:defRPr/>
            </a:pP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schema</a:t>
            </a:r>
          </a:p>
          <a:p>
            <a:pPr lvl="2" algn="just">
              <a:defRPr/>
            </a:pP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format during the data transmission</a:t>
            </a:r>
          </a:p>
          <a:p>
            <a:pPr lvl="2" algn="just">
              <a:defRPr/>
            </a:pPr>
            <a:endParaRPr lang="en-US" alt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44917" y="6248400"/>
            <a:ext cx="2133600" cy="457200"/>
          </a:xfrm>
        </p:spPr>
        <p:txBody>
          <a:bodyPr/>
          <a:lstStyle/>
          <a:p>
            <a:pPr>
              <a:defRPr/>
            </a:pPr>
            <a:fld id="{A1D442EF-3B18-4B98-A531-9906D68737B3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altLang="zh-CN" dirty="0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6248400"/>
            <a:ext cx="861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https://reqtest.com/requirements-blog/functional-vs-non-functional-requirements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99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Functional/Non-functional Requirements (cont'd)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038600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Assign the workload among group members evenly</a:t>
            </a:r>
          </a:p>
          <a:p>
            <a:pPr algn="just">
              <a:defRPr/>
            </a:pPr>
            <a:r>
              <a:rPr lang="en-US" alt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better to divide the workload such that all group members can work in parallel</a:t>
            </a:r>
          </a:p>
          <a:p>
            <a:pPr lvl="1" algn="just">
              <a:defRPr/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not wait for each other</a:t>
            </a:r>
          </a:p>
          <a:p>
            <a:pPr lvl="1" algn="just">
              <a:defRPr/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is why you need to define the protocol for different components!</a:t>
            </a:r>
          </a:p>
          <a:p>
            <a:pPr lvl="1" algn="just">
              <a:defRPr/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can write the </a:t>
            </a:r>
            <a:r>
              <a:rPr lang="en-US" altLang="en-US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stub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program</a:t>
            </a:r>
          </a:p>
          <a:p>
            <a:pPr lvl="2" algn="just">
              <a:defRPr/>
            </a:pP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method stub or simply </a:t>
            </a:r>
            <a:r>
              <a:rPr lang="en-US" alt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stub </a:t>
            </a: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development is a piece of code used to stand in for some other programming </a:t>
            </a: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functionality</a:t>
            </a:r>
          </a:p>
          <a:p>
            <a:pPr marL="671512" lvl="2" indent="0" algn="just">
              <a:buNone/>
              <a:defRPr/>
            </a:pPr>
            <a:endParaRPr lang="en-US" alt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442EF-3B18-4B98-A531-9906D68737B3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6160742"/>
            <a:ext cx="46219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en.wikipedia.org/wiki/Method_stub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60501" y="5039379"/>
            <a:ext cx="1981633" cy="1077218"/>
          </a:xfrm>
          <a:prstGeom prst="rect">
            <a:avLst/>
          </a:prstGeom>
          <a:noFill/>
          <a:ln>
            <a:solidFill>
              <a:srgbClr val="3333FF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16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sum (</a:t>
            </a:r>
            <a:r>
              <a:rPr lang="en-US" sz="1600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16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x, </a:t>
            </a:r>
            <a:r>
              <a:rPr lang="en-US" sz="1600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16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y) {</a:t>
            </a:r>
          </a:p>
          <a:p>
            <a:r>
              <a:rPr lang="en-US" sz="16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16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rlt</a:t>
            </a:r>
            <a:r>
              <a:rPr lang="en-US" sz="16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x+y</a:t>
            </a:r>
            <a:r>
              <a:rPr lang="en-US" sz="16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1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return </a:t>
            </a:r>
            <a:r>
              <a:rPr lang="en-US" sz="1600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rlt</a:t>
            </a:r>
            <a:r>
              <a:rPr lang="en-US" sz="16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1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87659" y="5039379"/>
            <a:ext cx="1981633" cy="830997"/>
          </a:xfrm>
          <a:prstGeom prst="rect">
            <a:avLst/>
          </a:prstGeom>
          <a:noFill/>
          <a:ln>
            <a:solidFill>
              <a:srgbClr val="3333FF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16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sum (</a:t>
            </a:r>
            <a:r>
              <a:rPr lang="en-US" sz="1600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16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x, </a:t>
            </a:r>
            <a:r>
              <a:rPr lang="en-US" sz="1600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16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y) {</a:t>
            </a:r>
          </a:p>
          <a:p>
            <a:r>
              <a:rPr lang="en-US" sz="1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return 9;</a:t>
            </a:r>
          </a:p>
          <a:p>
            <a:r>
              <a:rPr lang="en-US" sz="1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5174547" y="5791200"/>
            <a:ext cx="6078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stub</a:t>
            </a:r>
            <a:endParaRPr lang="en-US" dirty="0">
              <a:solidFill>
                <a:srgbClr val="FF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21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Functional/Non-functional Requirements (cont'd)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Non-functional requirements</a:t>
            </a:r>
          </a:p>
          <a:p>
            <a:pPr lvl="1" algn="just">
              <a:defRPr/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Typical non-functional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describe how the system 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works</a:t>
            </a:r>
          </a:p>
          <a:p>
            <a:pPr lvl="2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User Friendliness </a:t>
            </a:r>
          </a:p>
          <a:p>
            <a:pPr lvl="2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 – Response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Time, Throughput, Utilization, Static Volumetric</a:t>
            </a:r>
          </a:p>
          <a:p>
            <a:pPr lvl="2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Scalability</a:t>
            </a:r>
          </a:p>
          <a:p>
            <a:pPr lvl="2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</a:p>
          <a:p>
            <a:pPr lvl="2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Availability</a:t>
            </a:r>
          </a:p>
          <a:p>
            <a:pPr lvl="2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Reliability</a:t>
            </a:r>
          </a:p>
          <a:p>
            <a:pPr lvl="2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Recoverability</a:t>
            </a:r>
          </a:p>
          <a:p>
            <a:pPr lvl="2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Maintainability</a:t>
            </a:r>
          </a:p>
          <a:p>
            <a:pPr lvl="2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Serviceability</a:t>
            </a:r>
          </a:p>
          <a:p>
            <a:pPr lvl="2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Security</a:t>
            </a:r>
          </a:p>
          <a:p>
            <a:pPr lvl="2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Regulatory</a:t>
            </a:r>
          </a:p>
          <a:p>
            <a:pPr lvl="2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Manageability</a:t>
            </a:r>
          </a:p>
          <a:p>
            <a:pPr lvl="2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</a:t>
            </a:r>
          </a:p>
          <a:p>
            <a:pPr lvl="2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Integrity</a:t>
            </a:r>
          </a:p>
          <a:p>
            <a:pPr lvl="2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Usability</a:t>
            </a:r>
          </a:p>
          <a:p>
            <a:pPr lvl="2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Interoperability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442EF-3B18-4B98-A531-9906D68737B3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6248400"/>
            <a:ext cx="861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https://reqtest.com/requirements-blog/functional-vs-non-functional-requirements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 rot="20683068">
            <a:off x="2358248" y="5067375"/>
            <a:ext cx="6760120" cy="523220"/>
          </a:xfrm>
          <a:prstGeom prst="rect">
            <a:avLst/>
          </a:prstGeom>
          <a:solidFill>
            <a:srgbClr val="3333FF">
              <a:alpha val="14000"/>
            </a:srgbClr>
          </a:solidFill>
          <a:ln w="50800">
            <a:solidFill>
              <a:srgbClr val="3333FF"/>
            </a:solidFill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quality </a:t>
            </a:r>
            <a:r>
              <a:rPr 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</a:t>
            </a:r>
            <a:r>
              <a:rPr 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quality </a:t>
            </a:r>
            <a:r>
              <a:rPr 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attributes</a:t>
            </a:r>
          </a:p>
        </p:txBody>
      </p:sp>
    </p:spTree>
    <p:extLst>
      <p:ext uri="{BB962C8B-B14F-4D97-AF65-F5344CB8AC3E}">
        <p14:creationId xmlns:p14="http://schemas.microsoft.com/office/powerpoint/2010/main" val="2023944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2453</TotalTime>
  <Words>765</Words>
  <Application>Microsoft Office PowerPoint</Application>
  <PresentationFormat>On-screen Show (4:3)</PresentationFormat>
  <Paragraphs>156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宋体</vt:lpstr>
      <vt:lpstr>Arial</vt:lpstr>
      <vt:lpstr>Calibri</vt:lpstr>
      <vt:lpstr>Garamond</vt:lpstr>
      <vt:lpstr>Tahoma</vt:lpstr>
      <vt:lpstr>Times New Roman</vt:lpstr>
      <vt:lpstr>Wingdings</vt:lpstr>
      <vt:lpstr>Edge</vt:lpstr>
      <vt:lpstr>CS 69099 Capstone Project - Data Science</vt:lpstr>
      <vt:lpstr>Getting Started</vt:lpstr>
      <vt:lpstr>Problem Definition </vt:lpstr>
      <vt:lpstr>Problem Definition (cont'd)</vt:lpstr>
      <vt:lpstr>Definition of Functional/Non-functional Requirements</vt:lpstr>
      <vt:lpstr>Software &amp; Tools</vt:lpstr>
      <vt:lpstr>Definition of Functional/Non-functional Requirements (cont'd)</vt:lpstr>
      <vt:lpstr>Definition of Functional/Non-functional Requirements (cont'd)</vt:lpstr>
      <vt:lpstr>Definition of Functional/Non-functional Requirements (cont'd)</vt:lpstr>
      <vt:lpstr>Software Development Life Cycle Overview </vt:lpstr>
      <vt:lpstr>Software Development Life Cycle Overview </vt:lpstr>
      <vt:lpstr>Software Development Life Cycle Overview </vt:lpstr>
      <vt:lpstr>Use Cases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Uncertain Data Management</dc:title>
  <dc:creator>xlian</dc:creator>
  <cp:lastModifiedBy>Lian, Xiang</cp:lastModifiedBy>
  <cp:revision>707</cp:revision>
  <dcterms:created xsi:type="dcterms:W3CDTF">2006-08-16T00:00:00Z</dcterms:created>
  <dcterms:modified xsi:type="dcterms:W3CDTF">2023-01-16T05:04:26Z</dcterms:modified>
</cp:coreProperties>
</file>