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2" r:id="rId3"/>
    <p:sldId id="265" r:id="rId4"/>
    <p:sldId id="263" r:id="rId5"/>
    <p:sldId id="264" r:id="rId6"/>
    <p:sldId id="269" r:id="rId7"/>
    <p:sldId id="270" r:id="rId8"/>
    <p:sldId id="266" r:id="rId9"/>
    <p:sldId id="271" r:id="rId10"/>
    <p:sldId id="272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FB0BC-D3D5-4F37-81F8-F3A9CDD1DE0D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B52BB-824D-4D16-8C80-0E5ED64D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8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4333 Database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Design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– Exercise (5)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– Pan American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lianx@utpa.edu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Extendible Hash Index (3)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 19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84950" y="6282096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833438" y="2177534"/>
            <a:ext cx="2187575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(1)   = 000</a:t>
            </a:r>
            <a:r>
              <a:rPr lang="en-US" altLang="en-US" b="1" dirty="0" smtClean="0"/>
              <a:t>01</a:t>
            </a:r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(2)   </a:t>
            </a:r>
            <a:r>
              <a:rPr lang="en-US" altLang="en-US" dirty="0"/>
              <a:t>= </a:t>
            </a:r>
            <a:r>
              <a:rPr lang="en-US" altLang="en-US" dirty="0" smtClean="0"/>
              <a:t>000</a:t>
            </a:r>
            <a:r>
              <a:rPr lang="en-US" altLang="en-US" b="1" dirty="0" smtClean="0"/>
              <a:t>10</a:t>
            </a:r>
            <a:endParaRPr lang="en-US" altLang="en-US" i="1" dirty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(3)   </a:t>
            </a:r>
            <a:r>
              <a:rPr lang="en-US" altLang="en-US" dirty="0"/>
              <a:t>= </a:t>
            </a:r>
            <a:r>
              <a:rPr lang="en-US" altLang="en-US" dirty="0" smtClean="0"/>
              <a:t>000</a:t>
            </a:r>
            <a:r>
              <a:rPr lang="en-US" altLang="en-US" b="1" dirty="0" smtClean="0"/>
              <a:t>11</a:t>
            </a:r>
            <a:endParaRPr lang="en-US" altLang="en-US" i="1" dirty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(7)   </a:t>
            </a:r>
            <a:r>
              <a:rPr lang="en-US" altLang="en-US" dirty="0"/>
              <a:t>= </a:t>
            </a:r>
            <a:r>
              <a:rPr lang="en-US" altLang="en-US" dirty="0" smtClean="0"/>
              <a:t>001</a:t>
            </a:r>
            <a:r>
              <a:rPr lang="en-US" altLang="en-US" b="1" dirty="0" smtClean="0"/>
              <a:t>11</a:t>
            </a:r>
            <a:endParaRPr lang="en-US" altLang="en-US" i="1" dirty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(16) </a:t>
            </a:r>
            <a:r>
              <a:rPr lang="en-US" altLang="en-US" dirty="0"/>
              <a:t>= </a:t>
            </a:r>
            <a:r>
              <a:rPr lang="en-US" altLang="en-US" dirty="0" smtClean="0"/>
              <a:t>100</a:t>
            </a:r>
            <a:r>
              <a:rPr lang="en-US" altLang="en-US" b="1" dirty="0" smtClean="0"/>
              <a:t>00</a:t>
            </a:r>
            <a:endParaRPr lang="en-US" altLang="en-US" i="1" dirty="0" smtClean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(18) </a:t>
            </a:r>
            <a:r>
              <a:rPr lang="en-US" altLang="en-US" dirty="0"/>
              <a:t>= </a:t>
            </a:r>
            <a:r>
              <a:rPr lang="en-US" altLang="en-US" dirty="0" smtClean="0"/>
              <a:t>100</a:t>
            </a:r>
            <a:r>
              <a:rPr lang="en-US" altLang="en-US" b="1" dirty="0" smtClean="0"/>
              <a:t>10</a:t>
            </a:r>
            <a:endParaRPr lang="en-US" altLang="en-US" i="1" dirty="0" smtClean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(19) </a:t>
            </a:r>
            <a:r>
              <a:rPr lang="en-US" altLang="en-US" dirty="0"/>
              <a:t>= </a:t>
            </a:r>
            <a:r>
              <a:rPr lang="en-US" altLang="en-US" dirty="0" smtClean="0"/>
              <a:t>100</a:t>
            </a:r>
            <a:r>
              <a:rPr lang="en-US" altLang="en-US" b="1" dirty="0" smtClean="0"/>
              <a:t>11</a:t>
            </a:r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(20) </a:t>
            </a:r>
            <a:r>
              <a:rPr lang="en-US" altLang="en-US" dirty="0"/>
              <a:t>= </a:t>
            </a:r>
            <a:r>
              <a:rPr lang="en-US" altLang="en-US" dirty="0" smtClean="0"/>
              <a:t>101</a:t>
            </a:r>
            <a:r>
              <a:rPr lang="en-US" altLang="en-US" b="1" dirty="0" smtClean="0"/>
              <a:t>00</a:t>
            </a:r>
            <a:endParaRPr lang="en-US" altLang="en-US" b="1" dirty="0"/>
          </a:p>
          <a:p>
            <a:pPr>
              <a:spcBef>
                <a:spcPct val="50000"/>
              </a:spcBef>
            </a:pPr>
            <a:endParaRPr lang="en-US" altLang="en-US" dirty="0" smtClean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191000" y="202565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4191000" y="248285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191000" y="294005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191000" y="339725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4191000" y="1644650"/>
            <a:ext cx="457200" cy="381000"/>
          </a:xfrm>
          <a:prstGeom prst="rect">
            <a:avLst/>
          </a:prstGeom>
          <a:solidFill>
            <a:srgbClr val="99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 smtClean="0"/>
              <a:t>3</a:t>
            </a:r>
            <a:endParaRPr lang="en-US" altLang="en-US" dirty="0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599765" y="2539940"/>
            <a:ext cx="5741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001</a:t>
            </a:r>
            <a:endParaRPr lang="en-US" altLang="en-US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3599765" y="2082740"/>
            <a:ext cx="5741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000</a:t>
            </a:r>
            <a:endParaRPr lang="en-US" altLang="en-US" dirty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3599765" y="3454340"/>
            <a:ext cx="5741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011</a:t>
            </a:r>
            <a:endParaRPr lang="en-US" altLang="en-US" dirty="0"/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3599765" y="3013015"/>
            <a:ext cx="5741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010</a:t>
            </a:r>
            <a:endParaRPr lang="en-US" altLang="en-US" dirty="0"/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6781800" y="141605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16</a:t>
            </a: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7391400" y="141605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6781800" y="1035050"/>
            <a:ext cx="457200" cy="381000"/>
          </a:xfrm>
          <a:prstGeom prst="rect">
            <a:avLst/>
          </a:prstGeom>
          <a:solidFill>
            <a:srgbClr val="99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6781800" y="263525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7391400" y="263525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altLang="en-US"/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6781800" y="2254250"/>
            <a:ext cx="457200" cy="381000"/>
          </a:xfrm>
          <a:prstGeom prst="rect">
            <a:avLst/>
          </a:prstGeom>
          <a:solidFill>
            <a:srgbClr val="99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6781800" y="377825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altLang="en-US"/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7391400" y="377825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 smtClean="0"/>
              <a:t>2</a:t>
            </a:r>
            <a:endParaRPr lang="hu-HU" altLang="en-US" dirty="0"/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6781800" y="3397250"/>
            <a:ext cx="457200" cy="381000"/>
          </a:xfrm>
          <a:prstGeom prst="rect">
            <a:avLst/>
          </a:prstGeom>
          <a:solidFill>
            <a:srgbClr val="99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 flipV="1">
            <a:off x="4800600" y="164465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>
            <a:off x="4800600" y="271145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5"/>
          <p:cNvSpPr>
            <a:spLocks noChangeShapeType="1"/>
          </p:cNvSpPr>
          <p:nvPr/>
        </p:nvSpPr>
        <p:spPr bwMode="auto">
          <a:xfrm>
            <a:off x="4800600" y="3168650"/>
            <a:ext cx="1905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auto">
          <a:xfrm>
            <a:off x="4191000" y="5826697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Directory</a:t>
            </a: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6790899" y="6466303"/>
            <a:ext cx="1268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Buckets</a:t>
            </a:r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6781800" y="492125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dirty="0"/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7391400" y="492125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dirty="0"/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6781800" y="4540250"/>
            <a:ext cx="457200" cy="381000"/>
          </a:xfrm>
          <a:prstGeom prst="rect">
            <a:avLst/>
          </a:prstGeom>
          <a:solidFill>
            <a:srgbClr val="99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 smtClean="0"/>
              <a:t>3</a:t>
            </a:r>
            <a:endParaRPr lang="en-US" altLang="en-US" dirty="0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4800600" y="3625850"/>
            <a:ext cx="1905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8382000" y="1487488"/>
            <a:ext cx="349250" cy="3952875"/>
            <a:chOff x="5280" y="1197"/>
            <a:chExt cx="220" cy="2490"/>
          </a:xfrm>
        </p:grpSpPr>
        <p:sp>
          <p:nvSpPr>
            <p:cNvPr id="9" name="Text Box 37"/>
            <p:cNvSpPr txBox="1">
              <a:spLocks noChangeArrowheads="1"/>
            </p:cNvSpPr>
            <p:nvPr/>
          </p:nvSpPr>
          <p:spPr bwMode="auto">
            <a:xfrm>
              <a:off x="5280" y="1197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A</a:t>
              </a:r>
            </a:p>
          </p:txBody>
        </p:sp>
        <p:sp>
          <p:nvSpPr>
            <p:cNvPr id="10" name="Text Box 38"/>
            <p:cNvSpPr txBox="1">
              <a:spLocks noChangeArrowheads="1"/>
            </p:cNvSpPr>
            <p:nvPr/>
          </p:nvSpPr>
          <p:spPr bwMode="auto">
            <a:xfrm>
              <a:off x="5280" y="1929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B</a:t>
              </a:r>
            </a:p>
          </p:txBody>
        </p:sp>
        <p:sp>
          <p:nvSpPr>
            <p:cNvPr id="11" name="Text Box 39"/>
            <p:cNvSpPr txBox="1">
              <a:spLocks noChangeArrowheads="1"/>
            </p:cNvSpPr>
            <p:nvPr/>
          </p:nvSpPr>
          <p:spPr bwMode="auto">
            <a:xfrm>
              <a:off x="5280" y="2697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C</a:t>
              </a:r>
            </a:p>
          </p:txBody>
        </p:sp>
        <p:sp>
          <p:nvSpPr>
            <p:cNvPr id="12" name="Text Box 40"/>
            <p:cNvSpPr txBox="1">
              <a:spLocks noChangeArrowheads="1"/>
            </p:cNvSpPr>
            <p:nvPr/>
          </p:nvSpPr>
          <p:spPr bwMode="auto">
            <a:xfrm>
              <a:off x="5280" y="3456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D</a:t>
              </a:r>
            </a:p>
          </p:txBody>
        </p:sp>
      </p:grpSp>
      <p:sp>
        <p:nvSpPr>
          <p:cNvPr id="40" name="Text Box 43"/>
          <p:cNvSpPr txBox="1">
            <a:spLocks noChangeArrowheads="1"/>
          </p:cNvSpPr>
          <p:nvPr/>
        </p:nvSpPr>
        <p:spPr bwMode="auto">
          <a:xfrm>
            <a:off x="6781800" y="38544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18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4191000" y="3846513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4191000" y="4303713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4191000" y="4760913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4191000" y="5218113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3578866" y="4364338"/>
            <a:ext cx="5741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101</a:t>
            </a:r>
            <a:endParaRPr lang="en-US" altLang="en-US" dirty="0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3578866" y="3907138"/>
            <a:ext cx="5741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100</a:t>
            </a:r>
            <a:endParaRPr lang="en-US" altLang="en-US" dirty="0"/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3578866" y="5278738"/>
            <a:ext cx="5741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111</a:t>
            </a:r>
            <a:endParaRPr lang="en-US" altLang="en-US" dirty="0"/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578866" y="4837413"/>
            <a:ext cx="5741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110</a:t>
            </a:r>
            <a:endParaRPr lang="en-US" altLang="en-US" dirty="0"/>
          </a:p>
        </p:txBody>
      </p:sp>
      <p:sp>
        <p:nvSpPr>
          <p:cNvPr id="49" name="Line 24"/>
          <p:cNvSpPr>
            <a:spLocks noChangeShapeType="1"/>
          </p:cNvSpPr>
          <p:nvPr/>
        </p:nvSpPr>
        <p:spPr bwMode="auto">
          <a:xfrm flipV="1">
            <a:off x="4800600" y="1854198"/>
            <a:ext cx="1905000" cy="22298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24"/>
          <p:cNvSpPr>
            <a:spLocks noChangeShapeType="1"/>
          </p:cNvSpPr>
          <p:nvPr/>
        </p:nvSpPr>
        <p:spPr bwMode="auto">
          <a:xfrm flipV="1">
            <a:off x="4783561" y="2871660"/>
            <a:ext cx="1895052" cy="17086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24"/>
          <p:cNvSpPr>
            <a:spLocks noChangeShapeType="1"/>
          </p:cNvSpPr>
          <p:nvPr/>
        </p:nvSpPr>
        <p:spPr bwMode="auto">
          <a:xfrm flipV="1">
            <a:off x="4783561" y="4082034"/>
            <a:ext cx="1895052" cy="969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4783560" y="5495879"/>
            <a:ext cx="1953789" cy="6985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32"/>
          <p:cNvSpPr>
            <a:spLocks noChangeArrowheads="1"/>
          </p:cNvSpPr>
          <p:nvPr/>
        </p:nvSpPr>
        <p:spPr bwMode="auto">
          <a:xfrm>
            <a:off x="6781800" y="5951832"/>
            <a:ext cx="609600" cy="5070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dirty="0"/>
          </a:p>
        </p:txBody>
      </p:sp>
      <p:sp>
        <p:nvSpPr>
          <p:cNvPr id="57" name="Rectangle 33"/>
          <p:cNvSpPr>
            <a:spLocks noChangeArrowheads="1"/>
          </p:cNvSpPr>
          <p:nvPr/>
        </p:nvSpPr>
        <p:spPr bwMode="auto">
          <a:xfrm>
            <a:off x="7391400" y="5951832"/>
            <a:ext cx="609600" cy="5070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dirty="0"/>
          </a:p>
        </p:txBody>
      </p:sp>
      <p:sp>
        <p:nvSpPr>
          <p:cNvPr id="58" name="Rectangle 34"/>
          <p:cNvSpPr>
            <a:spLocks noChangeArrowheads="1"/>
          </p:cNvSpPr>
          <p:nvPr/>
        </p:nvSpPr>
        <p:spPr bwMode="auto">
          <a:xfrm>
            <a:off x="6781800" y="5582223"/>
            <a:ext cx="457200" cy="362156"/>
          </a:xfrm>
          <a:prstGeom prst="rect">
            <a:avLst/>
          </a:prstGeom>
          <a:solidFill>
            <a:srgbClr val="99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 smtClean="0"/>
              <a:t>3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935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54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I/O Cost of Accessing Files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 that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data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has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pages 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page can store 50 index entries or 10 tuples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range query returns 20 tuples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I/O cost of accessing files/index? (assuming log</a:t>
            </a:r>
            <a:r>
              <a:rPr lang="en-US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= 9)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Heap file</a:t>
            </a:r>
          </a:p>
          <a:p>
            <a:pPr lvl="2"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I/O cost for index entries:</a:t>
            </a:r>
          </a:p>
          <a:p>
            <a:pPr lvl="2" algn="just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I/O cost for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tuples: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Sorted file</a:t>
            </a:r>
          </a:p>
          <a:p>
            <a:pPr lvl="1" algn="just"/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Unclustered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index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Clustered index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Sparse Index vs Dense Index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space index? Which is dense index?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751844"/>
              </p:ext>
            </p:extLst>
          </p:nvPr>
        </p:nvGraphicFramePr>
        <p:xfrm>
          <a:off x="4241082" y="3748190"/>
          <a:ext cx="3501577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文件" r:id="rId3" imgW="3095640" imgH="3102480" progId="Word.Document.8">
                  <p:embed/>
                </p:oleObj>
              </mc:Choice>
              <mc:Fallback>
                <p:oleObj name="文件" r:id="rId3" imgW="3095640" imgH="31024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082" y="3748190"/>
                        <a:ext cx="3501577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453622"/>
              </p:ext>
            </p:extLst>
          </p:nvPr>
        </p:nvGraphicFramePr>
        <p:xfrm>
          <a:off x="1219200" y="2514600"/>
          <a:ext cx="2215581" cy="1142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文件" r:id="rId5" imgW="1705680" imgH="1129680" progId="Word.Document.8">
                  <p:embed/>
                </p:oleObj>
              </mc:Choice>
              <mc:Fallback>
                <p:oleObj name="文件" r:id="rId5" imgW="1705680" imgH="11296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4600"/>
                        <a:ext cx="2215581" cy="1142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942059" y="2611540"/>
            <a:ext cx="1401152" cy="1298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942060" y="2968310"/>
            <a:ext cx="1401152" cy="18219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942058" y="3306282"/>
            <a:ext cx="1404587" cy="25240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095177" y="3927076"/>
            <a:ext cx="3145904" cy="2238872"/>
            <a:chOff x="1449631" y="3376668"/>
            <a:chExt cx="3145904" cy="2238872"/>
          </a:xfrm>
        </p:grpSpPr>
        <p:graphicFrame>
          <p:nvGraphicFramePr>
            <p:cNvPr id="16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8850023"/>
                </p:ext>
              </p:extLst>
            </p:nvPr>
          </p:nvGraphicFramePr>
          <p:xfrm>
            <a:off x="1449631" y="3441906"/>
            <a:ext cx="1683168" cy="1826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3" name="文件" r:id="rId7" imgW="2531160" imgH="2552760" progId="Word.Document.8">
                    <p:embed/>
                  </p:oleObj>
                </mc:Choice>
                <mc:Fallback>
                  <p:oleObj name="文件" r:id="rId7" imgW="2531160" imgH="2552760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9631" y="3441906"/>
                          <a:ext cx="1683168" cy="18264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Line 20"/>
            <p:cNvSpPr>
              <a:spLocks noChangeShapeType="1"/>
            </p:cNvSpPr>
            <p:nvPr/>
          </p:nvSpPr>
          <p:spPr bwMode="auto">
            <a:xfrm flipV="1">
              <a:off x="3136232" y="3376668"/>
              <a:ext cx="1455871" cy="2004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V="1">
              <a:off x="3136232" y="3779877"/>
              <a:ext cx="1455872" cy="67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3136232" y="4117848"/>
              <a:ext cx="1455872" cy="990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3148314" y="4379029"/>
              <a:ext cx="1431707" cy="1443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>
              <a:off x="3132799" y="4596613"/>
              <a:ext cx="1447222" cy="6717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5"/>
            <p:cNvSpPr>
              <a:spLocks noChangeShapeType="1"/>
            </p:cNvSpPr>
            <p:nvPr/>
          </p:nvSpPr>
          <p:spPr bwMode="auto">
            <a:xfrm>
              <a:off x="3148314" y="4866989"/>
              <a:ext cx="1447221" cy="7485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791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-Tree Index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 tuples with key 23*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4" name="Group 7"/>
          <p:cNvGrpSpPr>
            <a:grpSpLocks/>
          </p:cNvGrpSpPr>
          <p:nvPr/>
        </p:nvGrpSpPr>
        <p:grpSpPr bwMode="auto">
          <a:xfrm>
            <a:off x="304800" y="2667000"/>
            <a:ext cx="8201025" cy="2282825"/>
            <a:chOff x="218" y="2207"/>
            <a:chExt cx="5166" cy="1438"/>
          </a:xfrm>
        </p:grpSpPr>
        <p:sp>
          <p:nvSpPr>
            <p:cNvPr id="235" name="Freeform 8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Freeform 9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Freeform 10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Freeform 11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Freeform 12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Freeform 13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Freeform 14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Freeform 15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Freeform 16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Freeform 17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Freeform 18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Freeform 19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Freeform 20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Freeform 21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Freeform 22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Freeform 23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Freeform 24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Freeform 25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Freeform 26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Freeform 27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Freeform 28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Freeform 29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" name="Freeform 30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Freeform 31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Freeform 32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Freeform 33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Freeform 34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Freeform 35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Freeform 36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Freeform 37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Freeform 38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Freeform 39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Freeform 40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Freeform 41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Freeform 42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Freeform 43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Freeform 44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Freeform 45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Freeform 46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Rectangle 47"/>
            <p:cNvSpPr>
              <a:spLocks noChangeArrowheads="1"/>
            </p:cNvSpPr>
            <p:nvPr/>
          </p:nvSpPr>
          <p:spPr bwMode="auto">
            <a:xfrm>
              <a:off x="1762" y="2207"/>
              <a:ext cx="3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Root</a:t>
              </a:r>
            </a:p>
          </p:txBody>
        </p:sp>
        <p:sp>
          <p:nvSpPr>
            <p:cNvPr id="275" name="Rectangle 48"/>
            <p:cNvSpPr>
              <a:spLocks noChangeArrowheads="1"/>
            </p:cNvSpPr>
            <p:nvPr/>
          </p:nvSpPr>
          <p:spPr bwMode="auto">
            <a:xfrm>
              <a:off x="2493" y="2551"/>
              <a:ext cx="224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19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76" name="Rectangle 49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24</a:t>
              </a:r>
            </a:p>
          </p:txBody>
        </p:sp>
        <p:sp>
          <p:nvSpPr>
            <p:cNvPr id="277" name="Rectangle 50"/>
            <p:cNvSpPr>
              <a:spLocks noChangeArrowheads="1"/>
            </p:cNvSpPr>
            <p:nvPr/>
          </p:nvSpPr>
          <p:spPr bwMode="auto">
            <a:xfrm>
              <a:off x="3203" y="2543"/>
              <a:ext cx="224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33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78" name="Rectangle 51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sp>
          <p:nvSpPr>
            <p:cNvPr id="279" name="Rectangle 52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3*</a:t>
              </a:r>
            </a:p>
          </p:txBody>
        </p:sp>
        <p:sp>
          <p:nvSpPr>
            <p:cNvPr id="280" name="Rectangle 53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5*</a:t>
              </a:r>
            </a:p>
          </p:txBody>
        </p:sp>
        <p:sp>
          <p:nvSpPr>
            <p:cNvPr id="281" name="Rectangle 54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7*</a:t>
              </a:r>
            </a:p>
          </p:txBody>
        </p:sp>
        <p:sp>
          <p:nvSpPr>
            <p:cNvPr id="282" name="Rectangle 55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14*</a:t>
              </a:r>
            </a:p>
          </p:txBody>
        </p:sp>
        <p:sp>
          <p:nvSpPr>
            <p:cNvPr id="283" name="Rectangle 56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16*</a:t>
              </a:r>
            </a:p>
          </p:txBody>
        </p:sp>
        <p:sp>
          <p:nvSpPr>
            <p:cNvPr id="284" name="Rectangle 57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19*</a:t>
              </a:r>
            </a:p>
          </p:txBody>
        </p:sp>
        <p:sp>
          <p:nvSpPr>
            <p:cNvPr id="285" name="Rectangle 58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20*</a:t>
              </a:r>
            </a:p>
          </p:txBody>
        </p:sp>
        <p:sp>
          <p:nvSpPr>
            <p:cNvPr id="286" name="Rectangle 59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287" name="Rectangle 60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24*</a:t>
              </a:r>
            </a:p>
          </p:txBody>
        </p:sp>
        <p:sp>
          <p:nvSpPr>
            <p:cNvPr id="288" name="Rectangle 61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289" name="Rectangle 62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290" name="Rectangle 63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291" name="Rectangle 64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292" name="Rectangle 65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293" name="Rectangle 66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294" name="Rectangle 67"/>
            <p:cNvSpPr>
              <a:spLocks noChangeArrowheads="1"/>
            </p:cNvSpPr>
            <p:nvPr/>
          </p:nvSpPr>
          <p:spPr bwMode="auto">
            <a:xfrm>
              <a:off x="2157" y="2551"/>
              <a:ext cx="224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14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95" name="Line 68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" name="Arc 69"/>
            <p:cNvSpPr>
              <a:spLocks/>
            </p:cNvSpPr>
            <p:nvPr/>
          </p:nvSpPr>
          <p:spPr bwMode="auto">
            <a:xfrm rot="19020000">
              <a:off x="2160" y="3265"/>
              <a:ext cx="240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Arc 70"/>
            <p:cNvSpPr>
              <a:spLocks/>
            </p:cNvSpPr>
            <p:nvPr/>
          </p:nvSpPr>
          <p:spPr bwMode="auto">
            <a:xfrm rot="19020000">
              <a:off x="1056" y="3265"/>
              <a:ext cx="240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" name="Arc 71"/>
            <p:cNvSpPr>
              <a:spLocks/>
            </p:cNvSpPr>
            <p:nvPr/>
          </p:nvSpPr>
          <p:spPr bwMode="auto">
            <a:xfrm rot="19020000">
              <a:off x="3168" y="3265"/>
              <a:ext cx="240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" name="Arc 72"/>
            <p:cNvSpPr>
              <a:spLocks/>
            </p:cNvSpPr>
            <p:nvPr/>
          </p:nvSpPr>
          <p:spPr bwMode="auto">
            <a:xfrm rot="19020000">
              <a:off x="4224" y="3265"/>
              <a:ext cx="240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93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-Tree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tuples with key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0" name="Group 207"/>
          <p:cNvGrpSpPr>
            <a:grpSpLocks/>
          </p:cNvGrpSpPr>
          <p:nvPr/>
        </p:nvGrpSpPr>
        <p:grpSpPr bwMode="auto">
          <a:xfrm>
            <a:off x="485775" y="2721768"/>
            <a:ext cx="8201025" cy="2282825"/>
            <a:chOff x="288" y="2736"/>
            <a:chExt cx="5166" cy="1438"/>
          </a:xfrm>
        </p:grpSpPr>
        <p:grpSp>
          <p:nvGrpSpPr>
            <p:cNvPr id="61" name="Group 206"/>
            <p:cNvGrpSpPr>
              <a:grpSpLocks/>
            </p:cNvGrpSpPr>
            <p:nvPr/>
          </p:nvGrpSpPr>
          <p:grpSpPr bwMode="auto">
            <a:xfrm>
              <a:off x="288" y="2736"/>
              <a:ext cx="5166" cy="1438"/>
              <a:chOff x="288" y="2736"/>
              <a:chExt cx="5166" cy="1438"/>
            </a:xfrm>
          </p:grpSpPr>
          <p:sp>
            <p:nvSpPr>
              <p:cNvPr id="63" name="Freeform 74"/>
              <p:cNvSpPr>
                <a:spLocks/>
              </p:cNvSpPr>
              <p:nvPr/>
            </p:nvSpPr>
            <p:spPr bwMode="auto">
              <a:xfrm>
                <a:off x="2131" y="3035"/>
                <a:ext cx="351" cy="293"/>
              </a:xfrm>
              <a:custGeom>
                <a:avLst/>
                <a:gdLst>
                  <a:gd name="T0" fmla="*/ 0 w 351"/>
                  <a:gd name="T1" fmla="*/ 292 h 293"/>
                  <a:gd name="T2" fmla="*/ 0 w 351"/>
                  <a:gd name="T3" fmla="*/ 0 h 293"/>
                  <a:gd name="T4" fmla="*/ 350 w 351"/>
                  <a:gd name="T5" fmla="*/ 0 h 293"/>
                  <a:gd name="T6" fmla="*/ 350 w 351"/>
                  <a:gd name="T7" fmla="*/ 292 h 293"/>
                  <a:gd name="T8" fmla="*/ 0 w 351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0" y="0"/>
                    </a:lnTo>
                    <a:lnTo>
                      <a:pt x="350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75"/>
              <p:cNvSpPr>
                <a:spLocks/>
              </p:cNvSpPr>
              <p:nvPr/>
            </p:nvSpPr>
            <p:spPr bwMode="auto">
              <a:xfrm>
                <a:off x="2190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76"/>
              <p:cNvSpPr>
                <a:spLocks/>
              </p:cNvSpPr>
              <p:nvPr/>
            </p:nvSpPr>
            <p:spPr bwMode="auto">
              <a:xfrm>
                <a:off x="2481" y="3035"/>
                <a:ext cx="353" cy="293"/>
              </a:xfrm>
              <a:custGeom>
                <a:avLst/>
                <a:gdLst>
                  <a:gd name="T0" fmla="*/ 0 w 353"/>
                  <a:gd name="T1" fmla="*/ 292 h 293"/>
                  <a:gd name="T2" fmla="*/ 0 w 353"/>
                  <a:gd name="T3" fmla="*/ 0 h 293"/>
                  <a:gd name="T4" fmla="*/ 352 w 353"/>
                  <a:gd name="T5" fmla="*/ 0 h 293"/>
                  <a:gd name="T6" fmla="*/ 352 w 353"/>
                  <a:gd name="T7" fmla="*/ 292 h 293"/>
                  <a:gd name="T8" fmla="*/ 0 w 353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3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2" y="0"/>
                    </a:lnTo>
                    <a:lnTo>
                      <a:pt x="352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77"/>
              <p:cNvSpPr>
                <a:spLocks/>
              </p:cNvSpPr>
              <p:nvPr/>
            </p:nvSpPr>
            <p:spPr bwMode="auto">
              <a:xfrm>
                <a:off x="2541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78"/>
              <p:cNvSpPr>
                <a:spLocks/>
              </p:cNvSpPr>
              <p:nvPr/>
            </p:nvSpPr>
            <p:spPr bwMode="auto">
              <a:xfrm>
                <a:off x="2833" y="3035"/>
                <a:ext cx="352" cy="293"/>
              </a:xfrm>
              <a:custGeom>
                <a:avLst/>
                <a:gdLst>
                  <a:gd name="T0" fmla="*/ 0 w 352"/>
                  <a:gd name="T1" fmla="*/ 292 h 293"/>
                  <a:gd name="T2" fmla="*/ 0 w 352"/>
                  <a:gd name="T3" fmla="*/ 0 h 293"/>
                  <a:gd name="T4" fmla="*/ 351 w 352"/>
                  <a:gd name="T5" fmla="*/ 0 h 293"/>
                  <a:gd name="T6" fmla="*/ 351 w 352"/>
                  <a:gd name="T7" fmla="*/ 292 h 293"/>
                  <a:gd name="T8" fmla="*/ 0 w 352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2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1" y="0"/>
                    </a:lnTo>
                    <a:lnTo>
                      <a:pt x="351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79"/>
              <p:cNvSpPr>
                <a:spLocks/>
              </p:cNvSpPr>
              <p:nvPr/>
            </p:nvSpPr>
            <p:spPr bwMode="auto">
              <a:xfrm>
                <a:off x="2892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80"/>
              <p:cNvSpPr>
                <a:spLocks/>
              </p:cNvSpPr>
              <p:nvPr/>
            </p:nvSpPr>
            <p:spPr bwMode="auto">
              <a:xfrm>
                <a:off x="3184" y="3035"/>
                <a:ext cx="353" cy="293"/>
              </a:xfrm>
              <a:custGeom>
                <a:avLst/>
                <a:gdLst>
                  <a:gd name="T0" fmla="*/ 0 w 353"/>
                  <a:gd name="T1" fmla="*/ 292 h 293"/>
                  <a:gd name="T2" fmla="*/ 0 w 353"/>
                  <a:gd name="T3" fmla="*/ 0 h 293"/>
                  <a:gd name="T4" fmla="*/ 352 w 353"/>
                  <a:gd name="T5" fmla="*/ 0 h 293"/>
                  <a:gd name="T6" fmla="*/ 352 w 353"/>
                  <a:gd name="T7" fmla="*/ 292 h 293"/>
                  <a:gd name="T8" fmla="*/ 0 w 353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3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2" y="0"/>
                    </a:lnTo>
                    <a:lnTo>
                      <a:pt x="352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/>
            </p:nvSpPr>
            <p:spPr bwMode="auto">
              <a:xfrm>
                <a:off x="3242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82"/>
              <p:cNvSpPr>
                <a:spLocks/>
              </p:cNvSpPr>
              <p:nvPr/>
            </p:nvSpPr>
            <p:spPr bwMode="auto">
              <a:xfrm>
                <a:off x="3536" y="3035"/>
                <a:ext cx="59" cy="293"/>
              </a:xfrm>
              <a:custGeom>
                <a:avLst/>
                <a:gdLst>
                  <a:gd name="T0" fmla="*/ 0 w 59"/>
                  <a:gd name="T1" fmla="*/ 292 h 293"/>
                  <a:gd name="T2" fmla="*/ 0 w 59"/>
                  <a:gd name="T3" fmla="*/ 0 h 293"/>
                  <a:gd name="T4" fmla="*/ 58 w 59"/>
                  <a:gd name="T5" fmla="*/ 0 h 293"/>
                  <a:gd name="T6" fmla="*/ 58 w 59"/>
                  <a:gd name="T7" fmla="*/ 292 h 293"/>
                  <a:gd name="T8" fmla="*/ 0 w 59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293">
                    <a:moveTo>
                      <a:pt x="0" y="292"/>
                    </a:moveTo>
                    <a:lnTo>
                      <a:pt x="0" y="0"/>
                    </a:lnTo>
                    <a:lnTo>
                      <a:pt x="58" y="0"/>
                    </a:lnTo>
                    <a:lnTo>
                      <a:pt x="58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83"/>
              <p:cNvSpPr>
                <a:spLocks/>
              </p:cNvSpPr>
              <p:nvPr/>
            </p:nvSpPr>
            <p:spPr bwMode="auto">
              <a:xfrm>
                <a:off x="4501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84"/>
              <p:cNvSpPr>
                <a:spLocks/>
              </p:cNvSpPr>
              <p:nvPr/>
            </p:nvSpPr>
            <p:spPr bwMode="auto">
              <a:xfrm>
                <a:off x="4735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85"/>
              <p:cNvSpPr>
                <a:spLocks/>
              </p:cNvSpPr>
              <p:nvPr/>
            </p:nvSpPr>
            <p:spPr bwMode="auto">
              <a:xfrm>
                <a:off x="4969" y="3939"/>
                <a:ext cx="236" cy="235"/>
              </a:xfrm>
              <a:custGeom>
                <a:avLst/>
                <a:gdLst>
                  <a:gd name="T0" fmla="*/ 0 w 236"/>
                  <a:gd name="T1" fmla="*/ 234 h 235"/>
                  <a:gd name="T2" fmla="*/ 0 w 236"/>
                  <a:gd name="T3" fmla="*/ 0 h 235"/>
                  <a:gd name="T4" fmla="*/ 235 w 236"/>
                  <a:gd name="T5" fmla="*/ 0 h 235"/>
                  <a:gd name="T6" fmla="*/ 235 w 236"/>
                  <a:gd name="T7" fmla="*/ 234 h 235"/>
                  <a:gd name="T8" fmla="*/ 0 w 236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5" y="0"/>
                    </a:lnTo>
                    <a:lnTo>
                      <a:pt x="235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86"/>
              <p:cNvSpPr>
                <a:spLocks/>
              </p:cNvSpPr>
              <p:nvPr/>
            </p:nvSpPr>
            <p:spPr bwMode="auto">
              <a:xfrm>
                <a:off x="5204" y="3939"/>
                <a:ext cx="234" cy="235"/>
              </a:xfrm>
              <a:custGeom>
                <a:avLst/>
                <a:gdLst>
                  <a:gd name="T0" fmla="*/ 0 w 234"/>
                  <a:gd name="T1" fmla="*/ 234 h 235"/>
                  <a:gd name="T2" fmla="*/ 0 w 234"/>
                  <a:gd name="T3" fmla="*/ 0 h 235"/>
                  <a:gd name="T4" fmla="*/ 233 w 234"/>
                  <a:gd name="T5" fmla="*/ 0 h 235"/>
                  <a:gd name="T6" fmla="*/ 233 w 234"/>
                  <a:gd name="T7" fmla="*/ 234 h 235"/>
                  <a:gd name="T8" fmla="*/ 0 w 234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3" y="0"/>
                    </a:lnTo>
                    <a:lnTo>
                      <a:pt x="233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87"/>
              <p:cNvSpPr>
                <a:spLocks/>
              </p:cNvSpPr>
              <p:nvPr/>
            </p:nvSpPr>
            <p:spPr bwMode="auto">
              <a:xfrm>
                <a:off x="288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88"/>
              <p:cNvSpPr>
                <a:spLocks/>
              </p:cNvSpPr>
              <p:nvPr/>
            </p:nvSpPr>
            <p:spPr bwMode="auto">
              <a:xfrm>
                <a:off x="522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89"/>
              <p:cNvSpPr>
                <a:spLocks/>
              </p:cNvSpPr>
              <p:nvPr/>
            </p:nvSpPr>
            <p:spPr bwMode="auto">
              <a:xfrm>
                <a:off x="756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90"/>
              <p:cNvSpPr>
                <a:spLocks/>
              </p:cNvSpPr>
              <p:nvPr/>
            </p:nvSpPr>
            <p:spPr bwMode="auto">
              <a:xfrm>
                <a:off x="990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91"/>
              <p:cNvSpPr>
                <a:spLocks/>
              </p:cNvSpPr>
              <p:nvPr/>
            </p:nvSpPr>
            <p:spPr bwMode="auto">
              <a:xfrm>
                <a:off x="1341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92"/>
              <p:cNvSpPr>
                <a:spLocks/>
              </p:cNvSpPr>
              <p:nvPr/>
            </p:nvSpPr>
            <p:spPr bwMode="auto">
              <a:xfrm>
                <a:off x="1575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93"/>
              <p:cNvSpPr>
                <a:spLocks/>
              </p:cNvSpPr>
              <p:nvPr/>
            </p:nvSpPr>
            <p:spPr bwMode="auto">
              <a:xfrm>
                <a:off x="1809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94"/>
              <p:cNvSpPr>
                <a:spLocks/>
              </p:cNvSpPr>
              <p:nvPr/>
            </p:nvSpPr>
            <p:spPr bwMode="auto">
              <a:xfrm>
                <a:off x="2043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95"/>
              <p:cNvSpPr>
                <a:spLocks/>
              </p:cNvSpPr>
              <p:nvPr/>
            </p:nvSpPr>
            <p:spPr bwMode="auto">
              <a:xfrm>
                <a:off x="2394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96"/>
              <p:cNvSpPr>
                <a:spLocks/>
              </p:cNvSpPr>
              <p:nvPr/>
            </p:nvSpPr>
            <p:spPr bwMode="auto">
              <a:xfrm>
                <a:off x="2628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97"/>
              <p:cNvSpPr>
                <a:spLocks/>
              </p:cNvSpPr>
              <p:nvPr/>
            </p:nvSpPr>
            <p:spPr bwMode="auto">
              <a:xfrm>
                <a:off x="2862" y="3939"/>
                <a:ext cx="236" cy="235"/>
              </a:xfrm>
              <a:custGeom>
                <a:avLst/>
                <a:gdLst>
                  <a:gd name="T0" fmla="*/ 0 w 236"/>
                  <a:gd name="T1" fmla="*/ 234 h 235"/>
                  <a:gd name="T2" fmla="*/ 0 w 236"/>
                  <a:gd name="T3" fmla="*/ 0 h 235"/>
                  <a:gd name="T4" fmla="*/ 235 w 236"/>
                  <a:gd name="T5" fmla="*/ 0 h 235"/>
                  <a:gd name="T6" fmla="*/ 235 w 236"/>
                  <a:gd name="T7" fmla="*/ 234 h 235"/>
                  <a:gd name="T8" fmla="*/ 0 w 236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5" y="0"/>
                    </a:lnTo>
                    <a:lnTo>
                      <a:pt x="235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98"/>
              <p:cNvSpPr>
                <a:spLocks/>
              </p:cNvSpPr>
              <p:nvPr/>
            </p:nvSpPr>
            <p:spPr bwMode="auto">
              <a:xfrm>
                <a:off x="3097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Freeform 99"/>
              <p:cNvSpPr>
                <a:spLocks/>
              </p:cNvSpPr>
              <p:nvPr/>
            </p:nvSpPr>
            <p:spPr bwMode="auto">
              <a:xfrm>
                <a:off x="3447" y="3939"/>
                <a:ext cx="236" cy="235"/>
              </a:xfrm>
              <a:custGeom>
                <a:avLst/>
                <a:gdLst>
                  <a:gd name="T0" fmla="*/ 0 w 236"/>
                  <a:gd name="T1" fmla="*/ 234 h 235"/>
                  <a:gd name="T2" fmla="*/ 0 w 236"/>
                  <a:gd name="T3" fmla="*/ 0 h 235"/>
                  <a:gd name="T4" fmla="*/ 235 w 236"/>
                  <a:gd name="T5" fmla="*/ 0 h 235"/>
                  <a:gd name="T6" fmla="*/ 235 w 236"/>
                  <a:gd name="T7" fmla="*/ 234 h 235"/>
                  <a:gd name="T8" fmla="*/ 0 w 236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5" y="0"/>
                    </a:lnTo>
                    <a:lnTo>
                      <a:pt x="235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100"/>
              <p:cNvSpPr>
                <a:spLocks/>
              </p:cNvSpPr>
              <p:nvPr/>
            </p:nvSpPr>
            <p:spPr bwMode="auto">
              <a:xfrm>
                <a:off x="3682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101"/>
              <p:cNvSpPr>
                <a:spLocks/>
              </p:cNvSpPr>
              <p:nvPr/>
            </p:nvSpPr>
            <p:spPr bwMode="auto">
              <a:xfrm>
                <a:off x="3916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102"/>
              <p:cNvSpPr>
                <a:spLocks/>
              </p:cNvSpPr>
              <p:nvPr/>
            </p:nvSpPr>
            <p:spPr bwMode="auto">
              <a:xfrm>
                <a:off x="4150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103"/>
              <p:cNvSpPr>
                <a:spLocks/>
              </p:cNvSpPr>
              <p:nvPr/>
            </p:nvSpPr>
            <p:spPr bwMode="auto">
              <a:xfrm>
                <a:off x="763" y="3290"/>
                <a:ext cx="1398" cy="636"/>
              </a:xfrm>
              <a:custGeom>
                <a:avLst/>
                <a:gdLst>
                  <a:gd name="T0" fmla="*/ 1397 w 1398"/>
                  <a:gd name="T1" fmla="*/ 0 h 636"/>
                  <a:gd name="T2" fmla="*/ 0 w 1398"/>
                  <a:gd name="T3" fmla="*/ 635 h 636"/>
                  <a:gd name="T4" fmla="*/ 1397 w 1398"/>
                  <a:gd name="T5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8" h="636">
                    <a:moveTo>
                      <a:pt x="1397" y="0"/>
                    </a:moveTo>
                    <a:lnTo>
                      <a:pt x="0" y="635"/>
                    </a:lnTo>
                    <a:lnTo>
                      <a:pt x="1397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104"/>
              <p:cNvSpPr>
                <a:spLocks/>
              </p:cNvSpPr>
              <p:nvPr/>
            </p:nvSpPr>
            <p:spPr bwMode="auto">
              <a:xfrm>
                <a:off x="763" y="3878"/>
                <a:ext cx="75" cy="48"/>
              </a:xfrm>
              <a:custGeom>
                <a:avLst/>
                <a:gdLst>
                  <a:gd name="T0" fmla="*/ 74 w 75"/>
                  <a:gd name="T1" fmla="*/ 33 h 48"/>
                  <a:gd name="T2" fmla="*/ 0 w 75"/>
                  <a:gd name="T3" fmla="*/ 47 h 48"/>
                  <a:gd name="T4" fmla="*/ 59 w 75"/>
                  <a:gd name="T5" fmla="*/ 0 h 48"/>
                  <a:gd name="T6" fmla="*/ 74 w 75"/>
                  <a:gd name="T7" fmla="*/ 3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48">
                    <a:moveTo>
                      <a:pt x="74" y="33"/>
                    </a:moveTo>
                    <a:lnTo>
                      <a:pt x="0" y="47"/>
                    </a:lnTo>
                    <a:lnTo>
                      <a:pt x="59" y="0"/>
                    </a:lnTo>
                    <a:lnTo>
                      <a:pt x="74" y="33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105"/>
              <p:cNvSpPr>
                <a:spLocks/>
              </p:cNvSpPr>
              <p:nvPr/>
            </p:nvSpPr>
            <p:spPr bwMode="auto">
              <a:xfrm>
                <a:off x="1809" y="3298"/>
                <a:ext cx="696" cy="628"/>
              </a:xfrm>
              <a:custGeom>
                <a:avLst/>
                <a:gdLst>
                  <a:gd name="T0" fmla="*/ 695 w 696"/>
                  <a:gd name="T1" fmla="*/ 0 h 628"/>
                  <a:gd name="T2" fmla="*/ 0 w 696"/>
                  <a:gd name="T3" fmla="*/ 627 h 628"/>
                  <a:gd name="T4" fmla="*/ 695 w 696"/>
                  <a:gd name="T5" fmla="*/ 0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6" h="628">
                    <a:moveTo>
                      <a:pt x="695" y="0"/>
                    </a:moveTo>
                    <a:lnTo>
                      <a:pt x="0" y="627"/>
                    </a:lnTo>
                    <a:lnTo>
                      <a:pt x="69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106"/>
              <p:cNvSpPr>
                <a:spLocks/>
              </p:cNvSpPr>
              <p:nvPr/>
            </p:nvSpPr>
            <p:spPr bwMode="auto">
              <a:xfrm>
                <a:off x="1809" y="3862"/>
                <a:ext cx="68" cy="64"/>
              </a:xfrm>
              <a:custGeom>
                <a:avLst/>
                <a:gdLst>
                  <a:gd name="T0" fmla="*/ 67 w 68"/>
                  <a:gd name="T1" fmla="*/ 27 h 64"/>
                  <a:gd name="T2" fmla="*/ 0 w 68"/>
                  <a:gd name="T3" fmla="*/ 63 h 64"/>
                  <a:gd name="T4" fmla="*/ 42 w 68"/>
                  <a:gd name="T5" fmla="*/ 0 h 64"/>
                  <a:gd name="T6" fmla="*/ 67 w 68"/>
                  <a:gd name="T7" fmla="*/ 2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64">
                    <a:moveTo>
                      <a:pt x="67" y="27"/>
                    </a:moveTo>
                    <a:lnTo>
                      <a:pt x="0" y="63"/>
                    </a:lnTo>
                    <a:lnTo>
                      <a:pt x="42" y="0"/>
                    </a:lnTo>
                    <a:lnTo>
                      <a:pt x="67" y="2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Freeform 107"/>
              <p:cNvSpPr>
                <a:spLocks/>
              </p:cNvSpPr>
              <p:nvPr/>
            </p:nvSpPr>
            <p:spPr bwMode="auto">
              <a:xfrm>
                <a:off x="2855" y="3298"/>
                <a:ext cx="1" cy="621"/>
              </a:xfrm>
              <a:custGeom>
                <a:avLst/>
                <a:gdLst>
                  <a:gd name="T0" fmla="*/ 0 w 1"/>
                  <a:gd name="T1" fmla="*/ 0 h 621"/>
                  <a:gd name="T2" fmla="*/ 0 w 1"/>
                  <a:gd name="T3" fmla="*/ 620 h 621"/>
                  <a:gd name="T4" fmla="*/ 0 w 1"/>
                  <a:gd name="T5" fmla="*/ 0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621">
                    <a:moveTo>
                      <a:pt x="0" y="0"/>
                    </a:moveTo>
                    <a:lnTo>
                      <a:pt x="0" y="62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108"/>
              <p:cNvSpPr>
                <a:spLocks/>
              </p:cNvSpPr>
              <p:nvPr/>
            </p:nvSpPr>
            <p:spPr bwMode="auto">
              <a:xfrm>
                <a:off x="2836" y="3844"/>
                <a:ext cx="38" cy="75"/>
              </a:xfrm>
              <a:custGeom>
                <a:avLst/>
                <a:gdLst>
                  <a:gd name="T0" fmla="*/ 37 w 38"/>
                  <a:gd name="T1" fmla="*/ 0 h 75"/>
                  <a:gd name="T2" fmla="*/ 19 w 38"/>
                  <a:gd name="T3" fmla="*/ 74 h 75"/>
                  <a:gd name="T4" fmla="*/ 0 w 38"/>
                  <a:gd name="T5" fmla="*/ 0 h 75"/>
                  <a:gd name="T6" fmla="*/ 37 w 38"/>
                  <a:gd name="T7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" h="75">
                    <a:moveTo>
                      <a:pt x="37" y="0"/>
                    </a:moveTo>
                    <a:lnTo>
                      <a:pt x="19" y="74"/>
                    </a:lnTo>
                    <a:lnTo>
                      <a:pt x="0" y="0"/>
                    </a:lnTo>
                    <a:lnTo>
                      <a:pt x="37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109"/>
              <p:cNvSpPr>
                <a:spLocks/>
              </p:cNvSpPr>
              <p:nvPr/>
            </p:nvSpPr>
            <p:spPr bwMode="auto">
              <a:xfrm>
                <a:off x="3213" y="3290"/>
                <a:ext cx="689" cy="629"/>
              </a:xfrm>
              <a:custGeom>
                <a:avLst/>
                <a:gdLst>
                  <a:gd name="T0" fmla="*/ 0 w 689"/>
                  <a:gd name="T1" fmla="*/ 0 h 629"/>
                  <a:gd name="T2" fmla="*/ 688 w 689"/>
                  <a:gd name="T3" fmla="*/ 628 h 629"/>
                  <a:gd name="T4" fmla="*/ 0 w 689"/>
                  <a:gd name="T5" fmla="*/ 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9" h="629">
                    <a:moveTo>
                      <a:pt x="0" y="0"/>
                    </a:moveTo>
                    <a:lnTo>
                      <a:pt x="688" y="62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110"/>
              <p:cNvSpPr>
                <a:spLocks/>
              </p:cNvSpPr>
              <p:nvPr/>
            </p:nvSpPr>
            <p:spPr bwMode="auto">
              <a:xfrm>
                <a:off x="3835" y="3855"/>
                <a:ext cx="67" cy="64"/>
              </a:xfrm>
              <a:custGeom>
                <a:avLst/>
                <a:gdLst>
                  <a:gd name="T0" fmla="*/ 25 w 67"/>
                  <a:gd name="T1" fmla="*/ 0 h 64"/>
                  <a:gd name="T2" fmla="*/ 66 w 67"/>
                  <a:gd name="T3" fmla="*/ 63 h 64"/>
                  <a:gd name="T4" fmla="*/ 0 w 67"/>
                  <a:gd name="T5" fmla="*/ 27 h 64"/>
                  <a:gd name="T6" fmla="*/ 25 w 67"/>
                  <a:gd name="T7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64">
                    <a:moveTo>
                      <a:pt x="25" y="0"/>
                    </a:moveTo>
                    <a:lnTo>
                      <a:pt x="66" y="63"/>
                    </a:lnTo>
                    <a:lnTo>
                      <a:pt x="0" y="27"/>
                    </a:lnTo>
                    <a:lnTo>
                      <a:pt x="2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Freeform 111"/>
              <p:cNvSpPr>
                <a:spLocks/>
              </p:cNvSpPr>
              <p:nvPr/>
            </p:nvSpPr>
            <p:spPr bwMode="auto">
              <a:xfrm>
                <a:off x="3565" y="3282"/>
                <a:ext cx="1398" cy="637"/>
              </a:xfrm>
              <a:custGeom>
                <a:avLst/>
                <a:gdLst>
                  <a:gd name="T0" fmla="*/ 0 w 1398"/>
                  <a:gd name="T1" fmla="*/ 0 h 637"/>
                  <a:gd name="T2" fmla="*/ 1397 w 1398"/>
                  <a:gd name="T3" fmla="*/ 636 h 637"/>
                  <a:gd name="T4" fmla="*/ 0 w 1398"/>
                  <a:gd name="T5" fmla="*/ 0 h 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8" h="637">
                    <a:moveTo>
                      <a:pt x="0" y="0"/>
                    </a:moveTo>
                    <a:lnTo>
                      <a:pt x="1397" y="63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112"/>
              <p:cNvSpPr>
                <a:spLocks/>
              </p:cNvSpPr>
              <p:nvPr/>
            </p:nvSpPr>
            <p:spPr bwMode="auto">
              <a:xfrm>
                <a:off x="4888" y="3870"/>
                <a:ext cx="75" cy="49"/>
              </a:xfrm>
              <a:custGeom>
                <a:avLst/>
                <a:gdLst>
                  <a:gd name="T0" fmla="*/ 15 w 75"/>
                  <a:gd name="T1" fmla="*/ 0 h 49"/>
                  <a:gd name="T2" fmla="*/ 74 w 75"/>
                  <a:gd name="T3" fmla="*/ 48 h 49"/>
                  <a:gd name="T4" fmla="*/ 0 w 75"/>
                  <a:gd name="T5" fmla="*/ 34 h 49"/>
                  <a:gd name="T6" fmla="*/ 15 w 75"/>
                  <a:gd name="T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49">
                    <a:moveTo>
                      <a:pt x="15" y="0"/>
                    </a:moveTo>
                    <a:lnTo>
                      <a:pt x="74" y="48"/>
                    </a:lnTo>
                    <a:lnTo>
                      <a:pt x="0" y="34"/>
                    </a:lnTo>
                    <a:lnTo>
                      <a:pt x="1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/>
            </p:nvSpPr>
            <p:spPr bwMode="auto">
              <a:xfrm>
                <a:off x="1832" y="2736"/>
                <a:ext cx="37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400" b="1">
                    <a:solidFill>
                      <a:srgbClr val="000000"/>
                    </a:solidFill>
                  </a:rPr>
                  <a:t>Root</a:t>
                </a:r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/>
            </p:nvSpPr>
            <p:spPr bwMode="auto">
              <a:xfrm>
                <a:off x="2563" y="3080"/>
                <a:ext cx="224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 smtClean="0">
                    <a:solidFill>
                      <a:srgbClr val="000000"/>
                    </a:solidFill>
                  </a:rPr>
                  <a:t>19</a:t>
                </a:r>
                <a:endParaRPr lang="en-US" altLang="en-US" sz="13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/>
            </p:nvSpPr>
            <p:spPr bwMode="auto">
              <a:xfrm>
                <a:off x="2914" y="3079"/>
                <a:ext cx="23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>
                    <a:solidFill>
                      <a:srgbClr val="000000"/>
                    </a:solidFill>
                  </a:rPr>
                  <a:t>24</a:t>
                </a:r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/>
            </p:nvSpPr>
            <p:spPr bwMode="auto">
              <a:xfrm>
                <a:off x="3273" y="3072"/>
                <a:ext cx="224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 smtClean="0">
                    <a:solidFill>
                      <a:srgbClr val="000000"/>
                    </a:solidFill>
                  </a:rPr>
                  <a:t>33</a:t>
                </a:r>
                <a:endParaRPr lang="en-US" altLang="en-US" sz="13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/>
            </p:nvSpPr>
            <p:spPr bwMode="auto">
              <a:xfrm>
                <a:off x="288" y="3948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2*</a:t>
                </a:r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/>
            </p:nvSpPr>
            <p:spPr bwMode="auto">
              <a:xfrm>
                <a:off x="528" y="3941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3*</a:t>
                </a:r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/>
            </p:nvSpPr>
            <p:spPr bwMode="auto">
              <a:xfrm>
                <a:off x="763" y="3941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5*</a:t>
                </a:r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/>
            </p:nvSpPr>
            <p:spPr bwMode="auto">
              <a:xfrm>
                <a:off x="997" y="3948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7*</a:t>
                </a:r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/>
            </p:nvSpPr>
            <p:spPr bwMode="auto">
              <a:xfrm>
                <a:off x="1334" y="3948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14*</a:t>
                </a:r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/>
            </p:nvSpPr>
            <p:spPr bwMode="auto">
              <a:xfrm>
                <a:off x="1561" y="3948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16*</a:t>
                </a:r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/>
            </p:nvSpPr>
            <p:spPr bwMode="auto">
              <a:xfrm>
                <a:off x="2402" y="394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19*</a:t>
                </a:r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/>
            </p:nvSpPr>
            <p:spPr bwMode="auto">
              <a:xfrm>
                <a:off x="2621" y="394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20*</a:t>
                </a:r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/>
            </p:nvSpPr>
            <p:spPr bwMode="auto">
              <a:xfrm>
                <a:off x="2849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22*</a:t>
                </a:r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/>
            </p:nvSpPr>
            <p:spPr bwMode="auto">
              <a:xfrm>
                <a:off x="3433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24*</a:t>
                </a:r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/>
            </p:nvSpPr>
            <p:spPr bwMode="auto">
              <a:xfrm>
                <a:off x="3675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27*</a:t>
                </a:r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/>
            </p:nvSpPr>
            <p:spPr bwMode="auto">
              <a:xfrm>
                <a:off x="3894" y="3947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29*</a:t>
                </a:r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/>
            </p:nvSpPr>
            <p:spPr bwMode="auto">
              <a:xfrm>
                <a:off x="4487" y="3947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33*</a:t>
                </a:r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/>
            </p:nvSpPr>
            <p:spPr bwMode="auto">
              <a:xfrm>
                <a:off x="4722" y="3947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34*</a:t>
                </a:r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/>
            </p:nvSpPr>
            <p:spPr bwMode="auto">
              <a:xfrm>
                <a:off x="4948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38*</a:t>
                </a:r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/>
            </p:nvSpPr>
            <p:spPr bwMode="auto">
              <a:xfrm>
                <a:off x="5182" y="393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39*</a:t>
                </a:r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/>
            </p:nvSpPr>
            <p:spPr bwMode="auto">
              <a:xfrm>
                <a:off x="2227" y="3080"/>
                <a:ext cx="224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 smtClean="0">
                    <a:solidFill>
                      <a:srgbClr val="000000"/>
                    </a:solidFill>
                  </a:rPr>
                  <a:t>14</a:t>
                </a:r>
                <a:endParaRPr lang="en-US" altLang="en-US" sz="13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" name="Line 134"/>
              <p:cNvSpPr>
                <a:spLocks noChangeShapeType="1"/>
              </p:cNvSpPr>
              <p:nvPr/>
            </p:nvSpPr>
            <p:spPr bwMode="auto">
              <a:xfrm>
                <a:off x="2374" y="2737"/>
                <a:ext cx="24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Arc 135"/>
              <p:cNvSpPr>
                <a:spLocks/>
              </p:cNvSpPr>
              <p:nvPr/>
            </p:nvSpPr>
            <p:spPr bwMode="auto">
              <a:xfrm rot="19020000">
                <a:off x="2230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Arc 136"/>
              <p:cNvSpPr>
                <a:spLocks/>
              </p:cNvSpPr>
              <p:nvPr/>
            </p:nvSpPr>
            <p:spPr bwMode="auto">
              <a:xfrm rot="19020000">
                <a:off x="1126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Arc 137"/>
              <p:cNvSpPr>
                <a:spLocks/>
              </p:cNvSpPr>
              <p:nvPr/>
            </p:nvSpPr>
            <p:spPr bwMode="auto">
              <a:xfrm rot="19020000">
                <a:off x="3238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Arc 138"/>
              <p:cNvSpPr>
                <a:spLocks/>
              </p:cNvSpPr>
              <p:nvPr/>
            </p:nvSpPr>
            <p:spPr bwMode="auto">
              <a:xfrm rot="19020000">
                <a:off x="4294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" name="Rectangle 205"/>
            <p:cNvSpPr>
              <a:spLocks noChangeArrowheads="1"/>
            </p:cNvSpPr>
            <p:nvPr/>
          </p:nvSpPr>
          <p:spPr bwMode="auto">
            <a:xfrm>
              <a:off x="3088" y="3936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23*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927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-Tree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tuples with key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8* (Please complete empty index entries)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0" name="Group 207"/>
          <p:cNvGrpSpPr>
            <a:grpSpLocks/>
          </p:cNvGrpSpPr>
          <p:nvPr/>
        </p:nvGrpSpPr>
        <p:grpSpPr bwMode="auto">
          <a:xfrm>
            <a:off x="485775" y="1775708"/>
            <a:ext cx="8201025" cy="2282825"/>
            <a:chOff x="288" y="2736"/>
            <a:chExt cx="5166" cy="1438"/>
          </a:xfrm>
        </p:grpSpPr>
        <p:grpSp>
          <p:nvGrpSpPr>
            <p:cNvPr id="61" name="Group 206"/>
            <p:cNvGrpSpPr>
              <a:grpSpLocks/>
            </p:cNvGrpSpPr>
            <p:nvPr/>
          </p:nvGrpSpPr>
          <p:grpSpPr bwMode="auto">
            <a:xfrm>
              <a:off x="288" y="2736"/>
              <a:ext cx="5166" cy="1438"/>
              <a:chOff x="288" y="2736"/>
              <a:chExt cx="5166" cy="1438"/>
            </a:xfrm>
          </p:grpSpPr>
          <p:sp>
            <p:nvSpPr>
              <p:cNvPr id="63" name="Freeform 74"/>
              <p:cNvSpPr>
                <a:spLocks/>
              </p:cNvSpPr>
              <p:nvPr/>
            </p:nvSpPr>
            <p:spPr bwMode="auto">
              <a:xfrm>
                <a:off x="2131" y="3035"/>
                <a:ext cx="351" cy="293"/>
              </a:xfrm>
              <a:custGeom>
                <a:avLst/>
                <a:gdLst>
                  <a:gd name="T0" fmla="*/ 0 w 351"/>
                  <a:gd name="T1" fmla="*/ 292 h 293"/>
                  <a:gd name="T2" fmla="*/ 0 w 351"/>
                  <a:gd name="T3" fmla="*/ 0 h 293"/>
                  <a:gd name="T4" fmla="*/ 350 w 351"/>
                  <a:gd name="T5" fmla="*/ 0 h 293"/>
                  <a:gd name="T6" fmla="*/ 350 w 351"/>
                  <a:gd name="T7" fmla="*/ 292 h 293"/>
                  <a:gd name="T8" fmla="*/ 0 w 351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0" y="0"/>
                    </a:lnTo>
                    <a:lnTo>
                      <a:pt x="350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75"/>
              <p:cNvSpPr>
                <a:spLocks/>
              </p:cNvSpPr>
              <p:nvPr/>
            </p:nvSpPr>
            <p:spPr bwMode="auto">
              <a:xfrm>
                <a:off x="2190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76"/>
              <p:cNvSpPr>
                <a:spLocks/>
              </p:cNvSpPr>
              <p:nvPr/>
            </p:nvSpPr>
            <p:spPr bwMode="auto">
              <a:xfrm>
                <a:off x="2481" y="3035"/>
                <a:ext cx="353" cy="293"/>
              </a:xfrm>
              <a:custGeom>
                <a:avLst/>
                <a:gdLst>
                  <a:gd name="T0" fmla="*/ 0 w 353"/>
                  <a:gd name="T1" fmla="*/ 292 h 293"/>
                  <a:gd name="T2" fmla="*/ 0 w 353"/>
                  <a:gd name="T3" fmla="*/ 0 h 293"/>
                  <a:gd name="T4" fmla="*/ 352 w 353"/>
                  <a:gd name="T5" fmla="*/ 0 h 293"/>
                  <a:gd name="T6" fmla="*/ 352 w 353"/>
                  <a:gd name="T7" fmla="*/ 292 h 293"/>
                  <a:gd name="T8" fmla="*/ 0 w 353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3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2" y="0"/>
                    </a:lnTo>
                    <a:lnTo>
                      <a:pt x="352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77"/>
              <p:cNvSpPr>
                <a:spLocks/>
              </p:cNvSpPr>
              <p:nvPr/>
            </p:nvSpPr>
            <p:spPr bwMode="auto">
              <a:xfrm>
                <a:off x="2541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78"/>
              <p:cNvSpPr>
                <a:spLocks/>
              </p:cNvSpPr>
              <p:nvPr/>
            </p:nvSpPr>
            <p:spPr bwMode="auto">
              <a:xfrm>
                <a:off x="2833" y="3035"/>
                <a:ext cx="352" cy="293"/>
              </a:xfrm>
              <a:custGeom>
                <a:avLst/>
                <a:gdLst>
                  <a:gd name="T0" fmla="*/ 0 w 352"/>
                  <a:gd name="T1" fmla="*/ 292 h 293"/>
                  <a:gd name="T2" fmla="*/ 0 w 352"/>
                  <a:gd name="T3" fmla="*/ 0 h 293"/>
                  <a:gd name="T4" fmla="*/ 351 w 352"/>
                  <a:gd name="T5" fmla="*/ 0 h 293"/>
                  <a:gd name="T6" fmla="*/ 351 w 352"/>
                  <a:gd name="T7" fmla="*/ 292 h 293"/>
                  <a:gd name="T8" fmla="*/ 0 w 352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2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1" y="0"/>
                    </a:lnTo>
                    <a:lnTo>
                      <a:pt x="351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79"/>
              <p:cNvSpPr>
                <a:spLocks/>
              </p:cNvSpPr>
              <p:nvPr/>
            </p:nvSpPr>
            <p:spPr bwMode="auto">
              <a:xfrm>
                <a:off x="2892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80"/>
              <p:cNvSpPr>
                <a:spLocks/>
              </p:cNvSpPr>
              <p:nvPr/>
            </p:nvSpPr>
            <p:spPr bwMode="auto">
              <a:xfrm>
                <a:off x="3184" y="3035"/>
                <a:ext cx="353" cy="293"/>
              </a:xfrm>
              <a:custGeom>
                <a:avLst/>
                <a:gdLst>
                  <a:gd name="T0" fmla="*/ 0 w 353"/>
                  <a:gd name="T1" fmla="*/ 292 h 293"/>
                  <a:gd name="T2" fmla="*/ 0 w 353"/>
                  <a:gd name="T3" fmla="*/ 0 h 293"/>
                  <a:gd name="T4" fmla="*/ 352 w 353"/>
                  <a:gd name="T5" fmla="*/ 0 h 293"/>
                  <a:gd name="T6" fmla="*/ 352 w 353"/>
                  <a:gd name="T7" fmla="*/ 292 h 293"/>
                  <a:gd name="T8" fmla="*/ 0 w 353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3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2" y="0"/>
                    </a:lnTo>
                    <a:lnTo>
                      <a:pt x="352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/>
            </p:nvSpPr>
            <p:spPr bwMode="auto">
              <a:xfrm>
                <a:off x="3242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82"/>
              <p:cNvSpPr>
                <a:spLocks/>
              </p:cNvSpPr>
              <p:nvPr/>
            </p:nvSpPr>
            <p:spPr bwMode="auto">
              <a:xfrm>
                <a:off x="3536" y="3035"/>
                <a:ext cx="59" cy="293"/>
              </a:xfrm>
              <a:custGeom>
                <a:avLst/>
                <a:gdLst>
                  <a:gd name="T0" fmla="*/ 0 w 59"/>
                  <a:gd name="T1" fmla="*/ 292 h 293"/>
                  <a:gd name="T2" fmla="*/ 0 w 59"/>
                  <a:gd name="T3" fmla="*/ 0 h 293"/>
                  <a:gd name="T4" fmla="*/ 58 w 59"/>
                  <a:gd name="T5" fmla="*/ 0 h 293"/>
                  <a:gd name="T6" fmla="*/ 58 w 59"/>
                  <a:gd name="T7" fmla="*/ 292 h 293"/>
                  <a:gd name="T8" fmla="*/ 0 w 59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293">
                    <a:moveTo>
                      <a:pt x="0" y="292"/>
                    </a:moveTo>
                    <a:lnTo>
                      <a:pt x="0" y="0"/>
                    </a:lnTo>
                    <a:lnTo>
                      <a:pt x="58" y="0"/>
                    </a:lnTo>
                    <a:lnTo>
                      <a:pt x="58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83"/>
              <p:cNvSpPr>
                <a:spLocks/>
              </p:cNvSpPr>
              <p:nvPr/>
            </p:nvSpPr>
            <p:spPr bwMode="auto">
              <a:xfrm>
                <a:off x="4501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84"/>
              <p:cNvSpPr>
                <a:spLocks/>
              </p:cNvSpPr>
              <p:nvPr/>
            </p:nvSpPr>
            <p:spPr bwMode="auto">
              <a:xfrm>
                <a:off x="4735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85"/>
              <p:cNvSpPr>
                <a:spLocks/>
              </p:cNvSpPr>
              <p:nvPr/>
            </p:nvSpPr>
            <p:spPr bwMode="auto">
              <a:xfrm>
                <a:off x="4969" y="3939"/>
                <a:ext cx="236" cy="235"/>
              </a:xfrm>
              <a:custGeom>
                <a:avLst/>
                <a:gdLst>
                  <a:gd name="T0" fmla="*/ 0 w 236"/>
                  <a:gd name="T1" fmla="*/ 234 h 235"/>
                  <a:gd name="T2" fmla="*/ 0 w 236"/>
                  <a:gd name="T3" fmla="*/ 0 h 235"/>
                  <a:gd name="T4" fmla="*/ 235 w 236"/>
                  <a:gd name="T5" fmla="*/ 0 h 235"/>
                  <a:gd name="T6" fmla="*/ 235 w 236"/>
                  <a:gd name="T7" fmla="*/ 234 h 235"/>
                  <a:gd name="T8" fmla="*/ 0 w 236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5" y="0"/>
                    </a:lnTo>
                    <a:lnTo>
                      <a:pt x="235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86"/>
              <p:cNvSpPr>
                <a:spLocks/>
              </p:cNvSpPr>
              <p:nvPr/>
            </p:nvSpPr>
            <p:spPr bwMode="auto">
              <a:xfrm>
                <a:off x="5204" y="3939"/>
                <a:ext cx="234" cy="235"/>
              </a:xfrm>
              <a:custGeom>
                <a:avLst/>
                <a:gdLst>
                  <a:gd name="T0" fmla="*/ 0 w 234"/>
                  <a:gd name="T1" fmla="*/ 234 h 235"/>
                  <a:gd name="T2" fmla="*/ 0 w 234"/>
                  <a:gd name="T3" fmla="*/ 0 h 235"/>
                  <a:gd name="T4" fmla="*/ 233 w 234"/>
                  <a:gd name="T5" fmla="*/ 0 h 235"/>
                  <a:gd name="T6" fmla="*/ 233 w 234"/>
                  <a:gd name="T7" fmla="*/ 234 h 235"/>
                  <a:gd name="T8" fmla="*/ 0 w 234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3" y="0"/>
                    </a:lnTo>
                    <a:lnTo>
                      <a:pt x="233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87"/>
              <p:cNvSpPr>
                <a:spLocks/>
              </p:cNvSpPr>
              <p:nvPr/>
            </p:nvSpPr>
            <p:spPr bwMode="auto">
              <a:xfrm>
                <a:off x="288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88"/>
              <p:cNvSpPr>
                <a:spLocks/>
              </p:cNvSpPr>
              <p:nvPr/>
            </p:nvSpPr>
            <p:spPr bwMode="auto">
              <a:xfrm>
                <a:off x="522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89"/>
              <p:cNvSpPr>
                <a:spLocks/>
              </p:cNvSpPr>
              <p:nvPr/>
            </p:nvSpPr>
            <p:spPr bwMode="auto">
              <a:xfrm>
                <a:off x="756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90"/>
              <p:cNvSpPr>
                <a:spLocks/>
              </p:cNvSpPr>
              <p:nvPr/>
            </p:nvSpPr>
            <p:spPr bwMode="auto">
              <a:xfrm>
                <a:off x="990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91"/>
              <p:cNvSpPr>
                <a:spLocks/>
              </p:cNvSpPr>
              <p:nvPr/>
            </p:nvSpPr>
            <p:spPr bwMode="auto">
              <a:xfrm>
                <a:off x="1341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92"/>
              <p:cNvSpPr>
                <a:spLocks/>
              </p:cNvSpPr>
              <p:nvPr/>
            </p:nvSpPr>
            <p:spPr bwMode="auto">
              <a:xfrm>
                <a:off x="1575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93"/>
              <p:cNvSpPr>
                <a:spLocks/>
              </p:cNvSpPr>
              <p:nvPr/>
            </p:nvSpPr>
            <p:spPr bwMode="auto">
              <a:xfrm>
                <a:off x="1809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94"/>
              <p:cNvSpPr>
                <a:spLocks/>
              </p:cNvSpPr>
              <p:nvPr/>
            </p:nvSpPr>
            <p:spPr bwMode="auto">
              <a:xfrm>
                <a:off x="2043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95"/>
              <p:cNvSpPr>
                <a:spLocks/>
              </p:cNvSpPr>
              <p:nvPr/>
            </p:nvSpPr>
            <p:spPr bwMode="auto">
              <a:xfrm>
                <a:off x="2394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96"/>
              <p:cNvSpPr>
                <a:spLocks/>
              </p:cNvSpPr>
              <p:nvPr/>
            </p:nvSpPr>
            <p:spPr bwMode="auto">
              <a:xfrm>
                <a:off x="2628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97"/>
              <p:cNvSpPr>
                <a:spLocks/>
              </p:cNvSpPr>
              <p:nvPr/>
            </p:nvSpPr>
            <p:spPr bwMode="auto">
              <a:xfrm>
                <a:off x="2862" y="3939"/>
                <a:ext cx="236" cy="235"/>
              </a:xfrm>
              <a:custGeom>
                <a:avLst/>
                <a:gdLst>
                  <a:gd name="T0" fmla="*/ 0 w 236"/>
                  <a:gd name="T1" fmla="*/ 234 h 235"/>
                  <a:gd name="T2" fmla="*/ 0 w 236"/>
                  <a:gd name="T3" fmla="*/ 0 h 235"/>
                  <a:gd name="T4" fmla="*/ 235 w 236"/>
                  <a:gd name="T5" fmla="*/ 0 h 235"/>
                  <a:gd name="T6" fmla="*/ 235 w 236"/>
                  <a:gd name="T7" fmla="*/ 234 h 235"/>
                  <a:gd name="T8" fmla="*/ 0 w 236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5" y="0"/>
                    </a:lnTo>
                    <a:lnTo>
                      <a:pt x="235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98"/>
              <p:cNvSpPr>
                <a:spLocks/>
              </p:cNvSpPr>
              <p:nvPr/>
            </p:nvSpPr>
            <p:spPr bwMode="auto">
              <a:xfrm>
                <a:off x="3097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Freeform 99"/>
              <p:cNvSpPr>
                <a:spLocks/>
              </p:cNvSpPr>
              <p:nvPr/>
            </p:nvSpPr>
            <p:spPr bwMode="auto">
              <a:xfrm>
                <a:off x="3447" y="3939"/>
                <a:ext cx="236" cy="235"/>
              </a:xfrm>
              <a:custGeom>
                <a:avLst/>
                <a:gdLst>
                  <a:gd name="T0" fmla="*/ 0 w 236"/>
                  <a:gd name="T1" fmla="*/ 234 h 235"/>
                  <a:gd name="T2" fmla="*/ 0 w 236"/>
                  <a:gd name="T3" fmla="*/ 0 h 235"/>
                  <a:gd name="T4" fmla="*/ 235 w 236"/>
                  <a:gd name="T5" fmla="*/ 0 h 235"/>
                  <a:gd name="T6" fmla="*/ 235 w 236"/>
                  <a:gd name="T7" fmla="*/ 234 h 235"/>
                  <a:gd name="T8" fmla="*/ 0 w 236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5" y="0"/>
                    </a:lnTo>
                    <a:lnTo>
                      <a:pt x="235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100"/>
              <p:cNvSpPr>
                <a:spLocks/>
              </p:cNvSpPr>
              <p:nvPr/>
            </p:nvSpPr>
            <p:spPr bwMode="auto">
              <a:xfrm>
                <a:off x="3682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101"/>
              <p:cNvSpPr>
                <a:spLocks/>
              </p:cNvSpPr>
              <p:nvPr/>
            </p:nvSpPr>
            <p:spPr bwMode="auto">
              <a:xfrm>
                <a:off x="3916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102"/>
              <p:cNvSpPr>
                <a:spLocks/>
              </p:cNvSpPr>
              <p:nvPr/>
            </p:nvSpPr>
            <p:spPr bwMode="auto">
              <a:xfrm>
                <a:off x="4150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103"/>
              <p:cNvSpPr>
                <a:spLocks/>
              </p:cNvSpPr>
              <p:nvPr/>
            </p:nvSpPr>
            <p:spPr bwMode="auto">
              <a:xfrm>
                <a:off x="763" y="3290"/>
                <a:ext cx="1398" cy="636"/>
              </a:xfrm>
              <a:custGeom>
                <a:avLst/>
                <a:gdLst>
                  <a:gd name="T0" fmla="*/ 1397 w 1398"/>
                  <a:gd name="T1" fmla="*/ 0 h 636"/>
                  <a:gd name="T2" fmla="*/ 0 w 1398"/>
                  <a:gd name="T3" fmla="*/ 635 h 636"/>
                  <a:gd name="T4" fmla="*/ 1397 w 1398"/>
                  <a:gd name="T5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8" h="636">
                    <a:moveTo>
                      <a:pt x="1397" y="0"/>
                    </a:moveTo>
                    <a:lnTo>
                      <a:pt x="0" y="635"/>
                    </a:lnTo>
                    <a:lnTo>
                      <a:pt x="1397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104"/>
              <p:cNvSpPr>
                <a:spLocks/>
              </p:cNvSpPr>
              <p:nvPr/>
            </p:nvSpPr>
            <p:spPr bwMode="auto">
              <a:xfrm>
                <a:off x="763" y="3878"/>
                <a:ext cx="75" cy="48"/>
              </a:xfrm>
              <a:custGeom>
                <a:avLst/>
                <a:gdLst>
                  <a:gd name="T0" fmla="*/ 74 w 75"/>
                  <a:gd name="T1" fmla="*/ 33 h 48"/>
                  <a:gd name="T2" fmla="*/ 0 w 75"/>
                  <a:gd name="T3" fmla="*/ 47 h 48"/>
                  <a:gd name="T4" fmla="*/ 59 w 75"/>
                  <a:gd name="T5" fmla="*/ 0 h 48"/>
                  <a:gd name="T6" fmla="*/ 74 w 75"/>
                  <a:gd name="T7" fmla="*/ 3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48">
                    <a:moveTo>
                      <a:pt x="74" y="33"/>
                    </a:moveTo>
                    <a:lnTo>
                      <a:pt x="0" y="47"/>
                    </a:lnTo>
                    <a:lnTo>
                      <a:pt x="59" y="0"/>
                    </a:lnTo>
                    <a:lnTo>
                      <a:pt x="74" y="33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105"/>
              <p:cNvSpPr>
                <a:spLocks/>
              </p:cNvSpPr>
              <p:nvPr/>
            </p:nvSpPr>
            <p:spPr bwMode="auto">
              <a:xfrm>
                <a:off x="1809" y="3298"/>
                <a:ext cx="696" cy="628"/>
              </a:xfrm>
              <a:custGeom>
                <a:avLst/>
                <a:gdLst>
                  <a:gd name="T0" fmla="*/ 695 w 696"/>
                  <a:gd name="T1" fmla="*/ 0 h 628"/>
                  <a:gd name="T2" fmla="*/ 0 w 696"/>
                  <a:gd name="T3" fmla="*/ 627 h 628"/>
                  <a:gd name="T4" fmla="*/ 695 w 696"/>
                  <a:gd name="T5" fmla="*/ 0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6" h="628">
                    <a:moveTo>
                      <a:pt x="695" y="0"/>
                    </a:moveTo>
                    <a:lnTo>
                      <a:pt x="0" y="627"/>
                    </a:lnTo>
                    <a:lnTo>
                      <a:pt x="69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106"/>
              <p:cNvSpPr>
                <a:spLocks/>
              </p:cNvSpPr>
              <p:nvPr/>
            </p:nvSpPr>
            <p:spPr bwMode="auto">
              <a:xfrm>
                <a:off x="1809" y="3862"/>
                <a:ext cx="68" cy="64"/>
              </a:xfrm>
              <a:custGeom>
                <a:avLst/>
                <a:gdLst>
                  <a:gd name="T0" fmla="*/ 67 w 68"/>
                  <a:gd name="T1" fmla="*/ 27 h 64"/>
                  <a:gd name="T2" fmla="*/ 0 w 68"/>
                  <a:gd name="T3" fmla="*/ 63 h 64"/>
                  <a:gd name="T4" fmla="*/ 42 w 68"/>
                  <a:gd name="T5" fmla="*/ 0 h 64"/>
                  <a:gd name="T6" fmla="*/ 67 w 68"/>
                  <a:gd name="T7" fmla="*/ 2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64">
                    <a:moveTo>
                      <a:pt x="67" y="27"/>
                    </a:moveTo>
                    <a:lnTo>
                      <a:pt x="0" y="63"/>
                    </a:lnTo>
                    <a:lnTo>
                      <a:pt x="42" y="0"/>
                    </a:lnTo>
                    <a:lnTo>
                      <a:pt x="67" y="2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Freeform 107"/>
              <p:cNvSpPr>
                <a:spLocks/>
              </p:cNvSpPr>
              <p:nvPr/>
            </p:nvSpPr>
            <p:spPr bwMode="auto">
              <a:xfrm>
                <a:off x="2855" y="3298"/>
                <a:ext cx="1" cy="621"/>
              </a:xfrm>
              <a:custGeom>
                <a:avLst/>
                <a:gdLst>
                  <a:gd name="T0" fmla="*/ 0 w 1"/>
                  <a:gd name="T1" fmla="*/ 0 h 621"/>
                  <a:gd name="T2" fmla="*/ 0 w 1"/>
                  <a:gd name="T3" fmla="*/ 620 h 621"/>
                  <a:gd name="T4" fmla="*/ 0 w 1"/>
                  <a:gd name="T5" fmla="*/ 0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621">
                    <a:moveTo>
                      <a:pt x="0" y="0"/>
                    </a:moveTo>
                    <a:lnTo>
                      <a:pt x="0" y="62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108"/>
              <p:cNvSpPr>
                <a:spLocks/>
              </p:cNvSpPr>
              <p:nvPr/>
            </p:nvSpPr>
            <p:spPr bwMode="auto">
              <a:xfrm>
                <a:off x="2836" y="3844"/>
                <a:ext cx="38" cy="75"/>
              </a:xfrm>
              <a:custGeom>
                <a:avLst/>
                <a:gdLst>
                  <a:gd name="T0" fmla="*/ 37 w 38"/>
                  <a:gd name="T1" fmla="*/ 0 h 75"/>
                  <a:gd name="T2" fmla="*/ 19 w 38"/>
                  <a:gd name="T3" fmla="*/ 74 h 75"/>
                  <a:gd name="T4" fmla="*/ 0 w 38"/>
                  <a:gd name="T5" fmla="*/ 0 h 75"/>
                  <a:gd name="T6" fmla="*/ 37 w 38"/>
                  <a:gd name="T7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" h="75">
                    <a:moveTo>
                      <a:pt x="37" y="0"/>
                    </a:moveTo>
                    <a:lnTo>
                      <a:pt x="19" y="74"/>
                    </a:lnTo>
                    <a:lnTo>
                      <a:pt x="0" y="0"/>
                    </a:lnTo>
                    <a:lnTo>
                      <a:pt x="37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109"/>
              <p:cNvSpPr>
                <a:spLocks/>
              </p:cNvSpPr>
              <p:nvPr/>
            </p:nvSpPr>
            <p:spPr bwMode="auto">
              <a:xfrm>
                <a:off x="3213" y="3290"/>
                <a:ext cx="689" cy="629"/>
              </a:xfrm>
              <a:custGeom>
                <a:avLst/>
                <a:gdLst>
                  <a:gd name="T0" fmla="*/ 0 w 689"/>
                  <a:gd name="T1" fmla="*/ 0 h 629"/>
                  <a:gd name="T2" fmla="*/ 688 w 689"/>
                  <a:gd name="T3" fmla="*/ 628 h 629"/>
                  <a:gd name="T4" fmla="*/ 0 w 689"/>
                  <a:gd name="T5" fmla="*/ 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9" h="629">
                    <a:moveTo>
                      <a:pt x="0" y="0"/>
                    </a:moveTo>
                    <a:lnTo>
                      <a:pt x="688" y="62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110"/>
              <p:cNvSpPr>
                <a:spLocks/>
              </p:cNvSpPr>
              <p:nvPr/>
            </p:nvSpPr>
            <p:spPr bwMode="auto">
              <a:xfrm>
                <a:off x="3835" y="3855"/>
                <a:ext cx="67" cy="64"/>
              </a:xfrm>
              <a:custGeom>
                <a:avLst/>
                <a:gdLst>
                  <a:gd name="T0" fmla="*/ 25 w 67"/>
                  <a:gd name="T1" fmla="*/ 0 h 64"/>
                  <a:gd name="T2" fmla="*/ 66 w 67"/>
                  <a:gd name="T3" fmla="*/ 63 h 64"/>
                  <a:gd name="T4" fmla="*/ 0 w 67"/>
                  <a:gd name="T5" fmla="*/ 27 h 64"/>
                  <a:gd name="T6" fmla="*/ 25 w 67"/>
                  <a:gd name="T7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64">
                    <a:moveTo>
                      <a:pt x="25" y="0"/>
                    </a:moveTo>
                    <a:lnTo>
                      <a:pt x="66" y="63"/>
                    </a:lnTo>
                    <a:lnTo>
                      <a:pt x="0" y="27"/>
                    </a:lnTo>
                    <a:lnTo>
                      <a:pt x="2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Freeform 111"/>
              <p:cNvSpPr>
                <a:spLocks/>
              </p:cNvSpPr>
              <p:nvPr/>
            </p:nvSpPr>
            <p:spPr bwMode="auto">
              <a:xfrm>
                <a:off x="3565" y="3282"/>
                <a:ext cx="1398" cy="637"/>
              </a:xfrm>
              <a:custGeom>
                <a:avLst/>
                <a:gdLst>
                  <a:gd name="T0" fmla="*/ 0 w 1398"/>
                  <a:gd name="T1" fmla="*/ 0 h 637"/>
                  <a:gd name="T2" fmla="*/ 1397 w 1398"/>
                  <a:gd name="T3" fmla="*/ 636 h 637"/>
                  <a:gd name="T4" fmla="*/ 0 w 1398"/>
                  <a:gd name="T5" fmla="*/ 0 h 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8" h="637">
                    <a:moveTo>
                      <a:pt x="0" y="0"/>
                    </a:moveTo>
                    <a:lnTo>
                      <a:pt x="1397" y="63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112"/>
              <p:cNvSpPr>
                <a:spLocks/>
              </p:cNvSpPr>
              <p:nvPr/>
            </p:nvSpPr>
            <p:spPr bwMode="auto">
              <a:xfrm>
                <a:off x="4888" y="3870"/>
                <a:ext cx="75" cy="49"/>
              </a:xfrm>
              <a:custGeom>
                <a:avLst/>
                <a:gdLst>
                  <a:gd name="T0" fmla="*/ 15 w 75"/>
                  <a:gd name="T1" fmla="*/ 0 h 49"/>
                  <a:gd name="T2" fmla="*/ 74 w 75"/>
                  <a:gd name="T3" fmla="*/ 48 h 49"/>
                  <a:gd name="T4" fmla="*/ 0 w 75"/>
                  <a:gd name="T5" fmla="*/ 34 h 49"/>
                  <a:gd name="T6" fmla="*/ 15 w 75"/>
                  <a:gd name="T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49">
                    <a:moveTo>
                      <a:pt x="15" y="0"/>
                    </a:moveTo>
                    <a:lnTo>
                      <a:pt x="74" y="48"/>
                    </a:lnTo>
                    <a:lnTo>
                      <a:pt x="0" y="34"/>
                    </a:lnTo>
                    <a:lnTo>
                      <a:pt x="1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/>
            </p:nvSpPr>
            <p:spPr bwMode="auto">
              <a:xfrm>
                <a:off x="1832" y="2736"/>
                <a:ext cx="37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400" b="1">
                    <a:solidFill>
                      <a:srgbClr val="000000"/>
                    </a:solidFill>
                  </a:rPr>
                  <a:t>Root</a:t>
                </a:r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/>
            </p:nvSpPr>
            <p:spPr bwMode="auto">
              <a:xfrm>
                <a:off x="2563" y="3080"/>
                <a:ext cx="224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 smtClean="0">
                    <a:solidFill>
                      <a:srgbClr val="000000"/>
                    </a:solidFill>
                  </a:rPr>
                  <a:t>19</a:t>
                </a:r>
                <a:endParaRPr lang="en-US" altLang="en-US" sz="13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/>
            </p:nvSpPr>
            <p:spPr bwMode="auto">
              <a:xfrm>
                <a:off x="2914" y="3079"/>
                <a:ext cx="23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>
                    <a:solidFill>
                      <a:srgbClr val="000000"/>
                    </a:solidFill>
                  </a:rPr>
                  <a:t>24</a:t>
                </a:r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/>
            </p:nvSpPr>
            <p:spPr bwMode="auto">
              <a:xfrm>
                <a:off x="3273" y="3072"/>
                <a:ext cx="224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 smtClean="0">
                    <a:solidFill>
                      <a:srgbClr val="000000"/>
                    </a:solidFill>
                  </a:rPr>
                  <a:t>33</a:t>
                </a:r>
                <a:endParaRPr lang="en-US" altLang="en-US" sz="13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/>
            </p:nvSpPr>
            <p:spPr bwMode="auto">
              <a:xfrm>
                <a:off x="288" y="3948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2*</a:t>
                </a:r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/>
            </p:nvSpPr>
            <p:spPr bwMode="auto">
              <a:xfrm>
                <a:off x="528" y="3941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3*</a:t>
                </a:r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/>
            </p:nvSpPr>
            <p:spPr bwMode="auto">
              <a:xfrm>
                <a:off x="763" y="3941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5*</a:t>
                </a:r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/>
            </p:nvSpPr>
            <p:spPr bwMode="auto">
              <a:xfrm>
                <a:off x="997" y="3948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7*</a:t>
                </a:r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/>
            </p:nvSpPr>
            <p:spPr bwMode="auto">
              <a:xfrm>
                <a:off x="1334" y="3948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14*</a:t>
                </a:r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/>
            </p:nvSpPr>
            <p:spPr bwMode="auto">
              <a:xfrm>
                <a:off x="1561" y="3948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16*</a:t>
                </a:r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/>
            </p:nvSpPr>
            <p:spPr bwMode="auto">
              <a:xfrm>
                <a:off x="2402" y="394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19*</a:t>
                </a:r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/>
            </p:nvSpPr>
            <p:spPr bwMode="auto">
              <a:xfrm>
                <a:off x="2621" y="394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20*</a:t>
                </a:r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/>
            </p:nvSpPr>
            <p:spPr bwMode="auto">
              <a:xfrm>
                <a:off x="2849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22*</a:t>
                </a:r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/>
            </p:nvSpPr>
            <p:spPr bwMode="auto">
              <a:xfrm>
                <a:off x="3433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24*</a:t>
                </a:r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/>
            </p:nvSpPr>
            <p:spPr bwMode="auto">
              <a:xfrm>
                <a:off x="3675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27*</a:t>
                </a:r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/>
            </p:nvSpPr>
            <p:spPr bwMode="auto">
              <a:xfrm>
                <a:off x="3894" y="3947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29*</a:t>
                </a:r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/>
            </p:nvSpPr>
            <p:spPr bwMode="auto">
              <a:xfrm>
                <a:off x="4487" y="3947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33*</a:t>
                </a:r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/>
            </p:nvSpPr>
            <p:spPr bwMode="auto">
              <a:xfrm>
                <a:off x="4722" y="3947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34*</a:t>
                </a:r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/>
            </p:nvSpPr>
            <p:spPr bwMode="auto">
              <a:xfrm>
                <a:off x="4948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38*</a:t>
                </a:r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/>
            </p:nvSpPr>
            <p:spPr bwMode="auto">
              <a:xfrm>
                <a:off x="5182" y="393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39*</a:t>
                </a:r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/>
            </p:nvSpPr>
            <p:spPr bwMode="auto">
              <a:xfrm>
                <a:off x="2227" y="3080"/>
                <a:ext cx="224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 smtClean="0">
                    <a:solidFill>
                      <a:srgbClr val="000000"/>
                    </a:solidFill>
                  </a:rPr>
                  <a:t>14</a:t>
                </a:r>
                <a:endParaRPr lang="en-US" altLang="en-US" sz="13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" name="Line 134"/>
              <p:cNvSpPr>
                <a:spLocks noChangeShapeType="1"/>
              </p:cNvSpPr>
              <p:nvPr/>
            </p:nvSpPr>
            <p:spPr bwMode="auto">
              <a:xfrm>
                <a:off x="2374" y="2737"/>
                <a:ext cx="24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Arc 135"/>
              <p:cNvSpPr>
                <a:spLocks/>
              </p:cNvSpPr>
              <p:nvPr/>
            </p:nvSpPr>
            <p:spPr bwMode="auto">
              <a:xfrm rot="19020000">
                <a:off x="2230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Arc 136"/>
              <p:cNvSpPr>
                <a:spLocks/>
              </p:cNvSpPr>
              <p:nvPr/>
            </p:nvSpPr>
            <p:spPr bwMode="auto">
              <a:xfrm rot="19020000">
                <a:off x="1126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Arc 137"/>
              <p:cNvSpPr>
                <a:spLocks/>
              </p:cNvSpPr>
              <p:nvPr/>
            </p:nvSpPr>
            <p:spPr bwMode="auto">
              <a:xfrm rot="19020000">
                <a:off x="3238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Arc 138"/>
              <p:cNvSpPr>
                <a:spLocks/>
              </p:cNvSpPr>
              <p:nvPr/>
            </p:nvSpPr>
            <p:spPr bwMode="auto">
              <a:xfrm rot="19020000">
                <a:off x="4294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" name="Rectangle 205"/>
            <p:cNvSpPr>
              <a:spLocks noChangeArrowheads="1"/>
            </p:cNvSpPr>
            <p:nvPr/>
          </p:nvSpPr>
          <p:spPr bwMode="auto">
            <a:xfrm>
              <a:off x="3088" y="3936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23*</a:t>
              </a:r>
            </a:p>
          </p:txBody>
        </p:sp>
      </p:grpSp>
      <p:sp>
        <p:nvSpPr>
          <p:cNvPr id="12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0" name="Group 72"/>
          <p:cNvGrpSpPr>
            <a:grpSpLocks/>
          </p:cNvGrpSpPr>
          <p:nvPr/>
        </p:nvGrpSpPr>
        <p:grpSpPr bwMode="auto">
          <a:xfrm>
            <a:off x="228600" y="4267200"/>
            <a:ext cx="8367713" cy="2368550"/>
            <a:chOff x="185" y="1056"/>
            <a:chExt cx="5271" cy="1492"/>
          </a:xfrm>
        </p:grpSpPr>
        <p:sp>
          <p:nvSpPr>
            <p:cNvPr id="131" name="Freeform 73"/>
            <p:cNvSpPr>
              <a:spLocks/>
            </p:cNvSpPr>
            <p:nvPr/>
          </p:nvSpPr>
          <p:spPr bwMode="auto">
            <a:xfrm>
              <a:off x="185" y="2338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74"/>
            <p:cNvSpPr>
              <a:spLocks/>
            </p:cNvSpPr>
            <p:nvPr/>
          </p:nvSpPr>
          <p:spPr bwMode="auto">
            <a:xfrm>
              <a:off x="390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75"/>
            <p:cNvSpPr>
              <a:spLocks/>
            </p:cNvSpPr>
            <p:nvPr/>
          </p:nvSpPr>
          <p:spPr bwMode="auto">
            <a:xfrm>
              <a:off x="594" y="2338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76"/>
            <p:cNvSpPr>
              <a:spLocks/>
            </p:cNvSpPr>
            <p:nvPr/>
          </p:nvSpPr>
          <p:spPr bwMode="auto">
            <a:xfrm>
              <a:off x="799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Rectangle 77"/>
            <p:cNvSpPr>
              <a:spLocks noChangeArrowheads="1"/>
            </p:cNvSpPr>
            <p:nvPr/>
          </p:nvSpPr>
          <p:spPr bwMode="auto">
            <a:xfrm>
              <a:off x="191" y="2325"/>
              <a:ext cx="117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136" name="Rectangle 78"/>
            <p:cNvSpPr>
              <a:spLocks noChangeArrowheads="1"/>
            </p:cNvSpPr>
            <p:nvPr/>
          </p:nvSpPr>
          <p:spPr bwMode="auto">
            <a:xfrm>
              <a:off x="396" y="2325"/>
              <a:ext cx="117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137" name="Freeform 79"/>
            <p:cNvSpPr>
              <a:spLocks/>
            </p:cNvSpPr>
            <p:nvPr/>
          </p:nvSpPr>
          <p:spPr bwMode="auto">
            <a:xfrm>
              <a:off x="2181" y="1319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80"/>
            <p:cNvSpPr>
              <a:spLocks/>
            </p:cNvSpPr>
            <p:nvPr/>
          </p:nvSpPr>
          <p:spPr bwMode="auto">
            <a:xfrm>
              <a:off x="2231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81"/>
            <p:cNvSpPr>
              <a:spLocks/>
            </p:cNvSpPr>
            <p:nvPr/>
          </p:nvSpPr>
          <p:spPr bwMode="auto">
            <a:xfrm>
              <a:off x="2487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82"/>
            <p:cNvSpPr>
              <a:spLocks/>
            </p:cNvSpPr>
            <p:nvPr/>
          </p:nvSpPr>
          <p:spPr bwMode="auto">
            <a:xfrm>
              <a:off x="2538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83"/>
            <p:cNvSpPr>
              <a:spLocks/>
            </p:cNvSpPr>
            <p:nvPr/>
          </p:nvSpPr>
          <p:spPr bwMode="auto">
            <a:xfrm>
              <a:off x="2794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84"/>
            <p:cNvSpPr>
              <a:spLocks/>
            </p:cNvSpPr>
            <p:nvPr/>
          </p:nvSpPr>
          <p:spPr bwMode="auto">
            <a:xfrm>
              <a:off x="2845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85"/>
            <p:cNvSpPr>
              <a:spLocks/>
            </p:cNvSpPr>
            <p:nvPr/>
          </p:nvSpPr>
          <p:spPr bwMode="auto">
            <a:xfrm>
              <a:off x="3101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86"/>
            <p:cNvSpPr>
              <a:spLocks/>
            </p:cNvSpPr>
            <p:nvPr/>
          </p:nvSpPr>
          <p:spPr bwMode="auto">
            <a:xfrm>
              <a:off x="3152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87"/>
            <p:cNvSpPr>
              <a:spLocks/>
            </p:cNvSpPr>
            <p:nvPr/>
          </p:nvSpPr>
          <p:spPr bwMode="auto">
            <a:xfrm>
              <a:off x="3408" y="1319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88"/>
            <p:cNvSpPr>
              <a:spLocks/>
            </p:cNvSpPr>
            <p:nvPr/>
          </p:nvSpPr>
          <p:spPr bwMode="auto">
            <a:xfrm>
              <a:off x="1937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89"/>
            <p:cNvSpPr>
              <a:spLocks/>
            </p:cNvSpPr>
            <p:nvPr/>
          </p:nvSpPr>
          <p:spPr bwMode="auto">
            <a:xfrm>
              <a:off x="2142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90"/>
            <p:cNvSpPr>
              <a:spLocks/>
            </p:cNvSpPr>
            <p:nvPr/>
          </p:nvSpPr>
          <p:spPr bwMode="auto">
            <a:xfrm>
              <a:off x="2347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91"/>
            <p:cNvSpPr>
              <a:spLocks/>
            </p:cNvSpPr>
            <p:nvPr/>
          </p:nvSpPr>
          <p:spPr bwMode="auto">
            <a:xfrm>
              <a:off x="255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92"/>
            <p:cNvSpPr>
              <a:spLocks/>
            </p:cNvSpPr>
            <p:nvPr/>
          </p:nvSpPr>
          <p:spPr bwMode="auto">
            <a:xfrm>
              <a:off x="2826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93"/>
            <p:cNvSpPr>
              <a:spLocks/>
            </p:cNvSpPr>
            <p:nvPr/>
          </p:nvSpPr>
          <p:spPr bwMode="auto">
            <a:xfrm>
              <a:off x="303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94"/>
            <p:cNvSpPr>
              <a:spLocks/>
            </p:cNvSpPr>
            <p:nvPr/>
          </p:nvSpPr>
          <p:spPr bwMode="auto">
            <a:xfrm>
              <a:off x="3236" y="2343"/>
              <a:ext cx="204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203 w 204"/>
                <a:gd name="T5" fmla="*/ 0 h 205"/>
                <a:gd name="T6" fmla="*/ 203 w 204"/>
                <a:gd name="T7" fmla="*/ 204 h 205"/>
                <a:gd name="T8" fmla="*/ 0 w 204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95"/>
            <p:cNvSpPr>
              <a:spLocks/>
            </p:cNvSpPr>
            <p:nvPr/>
          </p:nvSpPr>
          <p:spPr bwMode="auto">
            <a:xfrm>
              <a:off x="3439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96"/>
            <p:cNvSpPr>
              <a:spLocks/>
            </p:cNvSpPr>
            <p:nvPr/>
          </p:nvSpPr>
          <p:spPr bwMode="auto">
            <a:xfrm>
              <a:off x="3715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97"/>
            <p:cNvSpPr>
              <a:spLocks/>
            </p:cNvSpPr>
            <p:nvPr/>
          </p:nvSpPr>
          <p:spPr bwMode="auto">
            <a:xfrm>
              <a:off x="3920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98"/>
            <p:cNvSpPr>
              <a:spLocks/>
            </p:cNvSpPr>
            <p:nvPr/>
          </p:nvSpPr>
          <p:spPr bwMode="auto">
            <a:xfrm>
              <a:off x="4124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99"/>
            <p:cNvSpPr>
              <a:spLocks/>
            </p:cNvSpPr>
            <p:nvPr/>
          </p:nvSpPr>
          <p:spPr bwMode="auto">
            <a:xfrm>
              <a:off x="432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00"/>
            <p:cNvSpPr>
              <a:spLocks/>
            </p:cNvSpPr>
            <p:nvPr/>
          </p:nvSpPr>
          <p:spPr bwMode="auto">
            <a:xfrm>
              <a:off x="4597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01"/>
            <p:cNvSpPr>
              <a:spLocks/>
            </p:cNvSpPr>
            <p:nvPr/>
          </p:nvSpPr>
          <p:spPr bwMode="auto">
            <a:xfrm>
              <a:off x="4802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02"/>
            <p:cNvSpPr>
              <a:spLocks/>
            </p:cNvSpPr>
            <p:nvPr/>
          </p:nvSpPr>
          <p:spPr bwMode="auto">
            <a:xfrm>
              <a:off x="500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03"/>
            <p:cNvSpPr>
              <a:spLocks/>
            </p:cNvSpPr>
            <p:nvPr/>
          </p:nvSpPr>
          <p:spPr bwMode="auto">
            <a:xfrm>
              <a:off x="521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04"/>
            <p:cNvSpPr>
              <a:spLocks/>
            </p:cNvSpPr>
            <p:nvPr/>
          </p:nvSpPr>
          <p:spPr bwMode="auto">
            <a:xfrm>
              <a:off x="845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05"/>
            <p:cNvSpPr>
              <a:spLocks/>
            </p:cNvSpPr>
            <p:nvPr/>
          </p:nvSpPr>
          <p:spPr bwMode="auto">
            <a:xfrm>
              <a:off x="896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106"/>
            <p:cNvSpPr>
              <a:spLocks/>
            </p:cNvSpPr>
            <p:nvPr/>
          </p:nvSpPr>
          <p:spPr bwMode="auto">
            <a:xfrm>
              <a:off x="1151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107"/>
            <p:cNvSpPr>
              <a:spLocks/>
            </p:cNvSpPr>
            <p:nvPr/>
          </p:nvSpPr>
          <p:spPr bwMode="auto">
            <a:xfrm>
              <a:off x="120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108"/>
            <p:cNvSpPr>
              <a:spLocks/>
            </p:cNvSpPr>
            <p:nvPr/>
          </p:nvSpPr>
          <p:spPr bwMode="auto">
            <a:xfrm>
              <a:off x="1458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109"/>
            <p:cNvSpPr>
              <a:spLocks/>
            </p:cNvSpPr>
            <p:nvPr/>
          </p:nvSpPr>
          <p:spPr bwMode="auto">
            <a:xfrm>
              <a:off x="1509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110"/>
            <p:cNvSpPr>
              <a:spLocks/>
            </p:cNvSpPr>
            <p:nvPr/>
          </p:nvSpPr>
          <p:spPr bwMode="auto">
            <a:xfrm>
              <a:off x="1765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111"/>
            <p:cNvSpPr>
              <a:spLocks/>
            </p:cNvSpPr>
            <p:nvPr/>
          </p:nvSpPr>
          <p:spPr bwMode="auto">
            <a:xfrm>
              <a:off x="1816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112"/>
            <p:cNvSpPr>
              <a:spLocks/>
            </p:cNvSpPr>
            <p:nvPr/>
          </p:nvSpPr>
          <p:spPr bwMode="auto">
            <a:xfrm>
              <a:off x="2072" y="1803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113"/>
            <p:cNvSpPr>
              <a:spLocks/>
            </p:cNvSpPr>
            <p:nvPr/>
          </p:nvSpPr>
          <p:spPr bwMode="auto">
            <a:xfrm>
              <a:off x="349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14"/>
            <p:cNvSpPr>
              <a:spLocks/>
            </p:cNvSpPr>
            <p:nvPr/>
          </p:nvSpPr>
          <p:spPr bwMode="auto">
            <a:xfrm>
              <a:off x="3548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15"/>
            <p:cNvSpPr>
              <a:spLocks/>
            </p:cNvSpPr>
            <p:nvPr/>
          </p:nvSpPr>
          <p:spPr bwMode="auto">
            <a:xfrm>
              <a:off x="3804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16"/>
            <p:cNvSpPr>
              <a:spLocks/>
            </p:cNvSpPr>
            <p:nvPr/>
          </p:nvSpPr>
          <p:spPr bwMode="auto">
            <a:xfrm>
              <a:off x="385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17"/>
            <p:cNvSpPr>
              <a:spLocks/>
            </p:cNvSpPr>
            <p:nvPr/>
          </p:nvSpPr>
          <p:spPr bwMode="auto">
            <a:xfrm>
              <a:off x="4111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18"/>
            <p:cNvSpPr>
              <a:spLocks/>
            </p:cNvSpPr>
            <p:nvPr/>
          </p:nvSpPr>
          <p:spPr bwMode="auto">
            <a:xfrm>
              <a:off x="416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19"/>
            <p:cNvSpPr>
              <a:spLocks/>
            </p:cNvSpPr>
            <p:nvPr/>
          </p:nvSpPr>
          <p:spPr bwMode="auto">
            <a:xfrm>
              <a:off x="441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20"/>
            <p:cNvSpPr>
              <a:spLocks/>
            </p:cNvSpPr>
            <p:nvPr/>
          </p:nvSpPr>
          <p:spPr bwMode="auto">
            <a:xfrm>
              <a:off x="4470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21"/>
            <p:cNvSpPr>
              <a:spLocks/>
            </p:cNvSpPr>
            <p:nvPr/>
          </p:nvSpPr>
          <p:spPr bwMode="auto">
            <a:xfrm>
              <a:off x="4724" y="1803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22"/>
            <p:cNvSpPr>
              <a:spLocks/>
            </p:cNvSpPr>
            <p:nvPr/>
          </p:nvSpPr>
          <p:spPr bwMode="auto">
            <a:xfrm>
              <a:off x="583" y="2006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23"/>
            <p:cNvSpPr>
              <a:spLocks/>
            </p:cNvSpPr>
            <p:nvPr/>
          </p:nvSpPr>
          <p:spPr bwMode="auto">
            <a:xfrm>
              <a:off x="583" y="2260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24"/>
            <p:cNvSpPr>
              <a:spLocks/>
            </p:cNvSpPr>
            <p:nvPr/>
          </p:nvSpPr>
          <p:spPr bwMode="auto">
            <a:xfrm>
              <a:off x="1170" y="2006"/>
              <a:ext cx="283" cy="319"/>
            </a:xfrm>
            <a:custGeom>
              <a:avLst/>
              <a:gdLst>
                <a:gd name="T0" fmla="*/ 0 w 283"/>
                <a:gd name="T1" fmla="*/ 0 h 319"/>
                <a:gd name="T2" fmla="*/ 282 w 283"/>
                <a:gd name="T3" fmla="*/ 318 h 319"/>
                <a:gd name="T4" fmla="*/ 0 w 283"/>
                <a:gd name="T5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25"/>
            <p:cNvSpPr>
              <a:spLocks/>
            </p:cNvSpPr>
            <p:nvPr/>
          </p:nvSpPr>
          <p:spPr bwMode="auto">
            <a:xfrm>
              <a:off x="1397" y="2267"/>
              <a:ext cx="56" cy="58"/>
            </a:xfrm>
            <a:custGeom>
              <a:avLst/>
              <a:gdLst>
                <a:gd name="T0" fmla="*/ 24 w 56"/>
                <a:gd name="T1" fmla="*/ 0 h 58"/>
                <a:gd name="T2" fmla="*/ 55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26"/>
            <p:cNvSpPr>
              <a:spLocks/>
            </p:cNvSpPr>
            <p:nvPr/>
          </p:nvSpPr>
          <p:spPr bwMode="auto">
            <a:xfrm>
              <a:off x="1484" y="2006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27"/>
            <p:cNvSpPr>
              <a:spLocks/>
            </p:cNvSpPr>
            <p:nvPr/>
          </p:nvSpPr>
          <p:spPr bwMode="auto">
            <a:xfrm>
              <a:off x="2256" y="2293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28"/>
            <p:cNvSpPr>
              <a:spLocks/>
            </p:cNvSpPr>
            <p:nvPr/>
          </p:nvSpPr>
          <p:spPr bwMode="auto">
            <a:xfrm>
              <a:off x="3236" y="2019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29"/>
            <p:cNvSpPr>
              <a:spLocks/>
            </p:cNvSpPr>
            <p:nvPr/>
          </p:nvSpPr>
          <p:spPr bwMode="auto">
            <a:xfrm>
              <a:off x="3236" y="2273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130"/>
            <p:cNvSpPr>
              <a:spLocks/>
            </p:cNvSpPr>
            <p:nvPr/>
          </p:nvSpPr>
          <p:spPr bwMode="auto">
            <a:xfrm>
              <a:off x="3823" y="2019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131"/>
            <p:cNvSpPr>
              <a:spLocks/>
            </p:cNvSpPr>
            <p:nvPr/>
          </p:nvSpPr>
          <p:spPr bwMode="auto">
            <a:xfrm>
              <a:off x="4055" y="2261"/>
              <a:ext cx="57" cy="58"/>
            </a:xfrm>
            <a:custGeom>
              <a:avLst/>
              <a:gdLst>
                <a:gd name="T0" fmla="*/ 23 w 57"/>
                <a:gd name="T1" fmla="*/ 0 h 58"/>
                <a:gd name="T2" fmla="*/ 56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132"/>
            <p:cNvSpPr>
              <a:spLocks/>
            </p:cNvSpPr>
            <p:nvPr/>
          </p:nvSpPr>
          <p:spPr bwMode="auto">
            <a:xfrm>
              <a:off x="4130" y="2025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133"/>
            <p:cNvSpPr>
              <a:spLocks/>
            </p:cNvSpPr>
            <p:nvPr/>
          </p:nvSpPr>
          <p:spPr bwMode="auto">
            <a:xfrm>
              <a:off x="4921" y="2288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134"/>
            <p:cNvSpPr>
              <a:spLocks/>
            </p:cNvSpPr>
            <p:nvPr/>
          </p:nvSpPr>
          <p:spPr bwMode="auto">
            <a:xfrm>
              <a:off x="1458" y="1541"/>
              <a:ext cx="742" cy="250"/>
            </a:xfrm>
            <a:custGeom>
              <a:avLst/>
              <a:gdLst>
                <a:gd name="T0" fmla="*/ 741 w 742"/>
                <a:gd name="T1" fmla="*/ 0 h 250"/>
                <a:gd name="T2" fmla="*/ 0 w 742"/>
                <a:gd name="T3" fmla="*/ 249 h 250"/>
                <a:gd name="T4" fmla="*/ 741 w 742"/>
                <a:gd name="T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135"/>
            <p:cNvSpPr>
              <a:spLocks/>
            </p:cNvSpPr>
            <p:nvPr/>
          </p:nvSpPr>
          <p:spPr bwMode="auto">
            <a:xfrm>
              <a:off x="1458" y="1754"/>
              <a:ext cx="67" cy="37"/>
            </a:xfrm>
            <a:custGeom>
              <a:avLst/>
              <a:gdLst>
                <a:gd name="T0" fmla="*/ 66 w 67"/>
                <a:gd name="T1" fmla="*/ 31 h 37"/>
                <a:gd name="T2" fmla="*/ 0 w 67"/>
                <a:gd name="T3" fmla="*/ 36 h 37"/>
                <a:gd name="T4" fmla="*/ 56 w 67"/>
                <a:gd name="T5" fmla="*/ 0 h 37"/>
                <a:gd name="T6" fmla="*/ 66 w 67"/>
                <a:gd name="T7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136"/>
            <p:cNvSpPr>
              <a:spLocks/>
            </p:cNvSpPr>
            <p:nvPr/>
          </p:nvSpPr>
          <p:spPr bwMode="auto">
            <a:xfrm>
              <a:off x="2506" y="1547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137"/>
            <p:cNvSpPr>
              <a:spLocks/>
            </p:cNvSpPr>
            <p:nvPr/>
          </p:nvSpPr>
          <p:spPr bwMode="auto">
            <a:xfrm>
              <a:off x="3694" y="1762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138"/>
            <p:cNvSpPr>
              <a:spLocks/>
            </p:cNvSpPr>
            <p:nvPr/>
          </p:nvSpPr>
          <p:spPr bwMode="auto">
            <a:xfrm>
              <a:off x="105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139"/>
            <p:cNvSpPr>
              <a:spLocks/>
            </p:cNvSpPr>
            <p:nvPr/>
          </p:nvSpPr>
          <p:spPr bwMode="auto">
            <a:xfrm>
              <a:off x="126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140"/>
            <p:cNvSpPr>
              <a:spLocks/>
            </p:cNvSpPr>
            <p:nvPr/>
          </p:nvSpPr>
          <p:spPr bwMode="auto">
            <a:xfrm>
              <a:off x="1465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141"/>
            <p:cNvSpPr>
              <a:spLocks/>
            </p:cNvSpPr>
            <p:nvPr/>
          </p:nvSpPr>
          <p:spPr bwMode="auto">
            <a:xfrm>
              <a:off x="1669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Rectangle 142"/>
            <p:cNvSpPr>
              <a:spLocks noChangeArrowheads="1"/>
            </p:cNvSpPr>
            <p:nvPr/>
          </p:nvSpPr>
          <p:spPr bwMode="auto">
            <a:xfrm>
              <a:off x="1661" y="1134"/>
              <a:ext cx="3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Root</a:t>
              </a:r>
            </a:p>
          </p:txBody>
        </p:sp>
        <p:sp>
          <p:nvSpPr>
            <p:cNvPr id="201" name="Rectangle 143"/>
            <p:cNvSpPr>
              <a:spLocks noChangeArrowheads="1"/>
            </p:cNvSpPr>
            <p:nvPr/>
          </p:nvSpPr>
          <p:spPr bwMode="auto">
            <a:xfrm>
              <a:off x="2262" y="1337"/>
              <a:ext cx="141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 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02" name="Rectangle 144"/>
            <p:cNvSpPr>
              <a:spLocks noChangeArrowheads="1"/>
            </p:cNvSpPr>
            <p:nvPr/>
          </p:nvSpPr>
          <p:spPr bwMode="auto">
            <a:xfrm>
              <a:off x="3566" y="1813"/>
              <a:ext cx="23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000000"/>
                  </a:solidFill>
                </a:rPr>
                <a:t>24</a:t>
              </a:r>
            </a:p>
          </p:txBody>
        </p:sp>
        <p:sp>
          <p:nvSpPr>
            <p:cNvPr id="203" name="Rectangle 145"/>
            <p:cNvSpPr>
              <a:spLocks noChangeArrowheads="1"/>
            </p:cNvSpPr>
            <p:nvPr/>
          </p:nvSpPr>
          <p:spPr bwMode="auto">
            <a:xfrm>
              <a:off x="3879" y="1820"/>
              <a:ext cx="23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33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04" name="Rectangle 146"/>
            <p:cNvSpPr>
              <a:spLocks noChangeArrowheads="1"/>
            </p:cNvSpPr>
            <p:nvPr/>
          </p:nvSpPr>
          <p:spPr bwMode="auto">
            <a:xfrm>
              <a:off x="1912" y="2342"/>
              <a:ext cx="141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 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05" name="Rectangle 147"/>
            <p:cNvSpPr>
              <a:spLocks noChangeArrowheads="1"/>
            </p:cNvSpPr>
            <p:nvPr/>
          </p:nvSpPr>
          <p:spPr bwMode="auto">
            <a:xfrm>
              <a:off x="2116" y="2342"/>
              <a:ext cx="166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  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06" name="Rectangle 148"/>
            <p:cNvSpPr>
              <a:spLocks noChangeArrowheads="1"/>
            </p:cNvSpPr>
            <p:nvPr/>
          </p:nvSpPr>
          <p:spPr bwMode="auto">
            <a:xfrm>
              <a:off x="2825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19*</a:t>
              </a:r>
            </a:p>
          </p:txBody>
        </p:sp>
        <p:sp>
          <p:nvSpPr>
            <p:cNvPr id="207" name="Rectangle 149"/>
            <p:cNvSpPr>
              <a:spLocks noChangeArrowheads="1"/>
            </p:cNvSpPr>
            <p:nvPr/>
          </p:nvSpPr>
          <p:spPr bwMode="auto">
            <a:xfrm>
              <a:off x="3018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20*</a:t>
              </a:r>
            </a:p>
          </p:txBody>
        </p:sp>
        <p:sp>
          <p:nvSpPr>
            <p:cNvPr id="208" name="Rectangle 150"/>
            <p:cNvSpPr>
              <a:spLocks noChangeArrowheads="1"/>
            </p:cNvSpPr>
            <p:nvPr/>
          </p:nvSpPr>
          <p:spPr bwMode="auto">
            <a:xfrm>
              <a:off x="3216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209" name="Rectangle 151"/>
            <p:cNvSpPr>
              <a:spLocks noChangeArrowheads="1"/>
            </p:cNvSpPr>
            <p:nvPr/>
          </p:nvSpPr>
          <p:spPr bwMode="auto">
            <a:xfrm>
              <a:off x="3689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24*</a:t>
              </a:r>
            </a:p>
          </p:txBody>
        </p:sp>
        <p:sp>
          <p:nvSpPr>
            <p:cNvPr id="210" name="Rectangle 152"/>
            <p:cNvSpPr>
              <a:spLocks noChangeArrowheads="1"/>
            </p:cNvSpPr>
            <p:nvPr/>
          </p:nvSpPr>
          <p:spPr bwMode="auto">
            <a:xfrm>
              <a:off x="3900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211" name="Rectangle 153"/>
            <p:cNvSpPr>
              <a:spLocks noChangeArrowheads="1"/>
            </p:cNvSpPr>
            <p:nvPr/>
          </p:nvSpPr>
          <p:spPr bwMode="auto">
            <a:xfrm>
              <a:off x="4091" y="2335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212" name="Rectangle 154"/>
            <p:cNvSpPr>
              <a:spLocks noChangeArrowheads="1"/>
            </p:cNvSpPr>
            <p:nvPr/>
          </p:nvSpPr>
          <p:spPr bwMode="auto">
            <a:xfrm>
              <a:off x="4577" y="2335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213" name="Rectangle 155"/>
            <p:cNvSpPr>
              <a:spLocks noChangeArrowheads="1"/>
            </p:cNvSpPr>
            <p:nvPr/>
          </p:nvSpPr>
          <p:spPr bwMode="auto">
            <a:xfrm>
              <a:off x="4782" y="2335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214" name="Rectangle 156"/>
            <p:cNvSpPr>
              <a:spLocks noChangeArrowheads="1"/>
            </p:cNvSpPr>
            <p:nvPr/>
          </p:nvSpPr>
          <p:spPr bwMode="auto">
            <a:xfrm>
              <a:off x="4980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215" name="Rectangle 157"/>
            <p:cNvSpPr>
              <a:spLocks noChangeArrowheads="1"/>
            </p:cNvSpPr>
            <p:nvPr/>
          </p:nvSpPr>
          <p:spPr bwMode="auto">
            <a:xfrm>
              <a:off x="5184" y="2322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216" name="Rectangle 158"/>
            <p:cNvSpPr>
              <a:spLocks noChangeArrowheads="1"/>
            </p:cNvSpPr>
            <p:nvPr/>
          </p:nvSpPr>
          <p:spPr bwMode="auto">
            <a:xfrm>
              <a:off x="1220" y="1821"/>
              <a:ext cx="166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  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17" name="Rectangle 159"/>
            <p:cNvSpPr>
              <a:spLocks noChangeArrowheads="1"/>
            </p:cNvSpPr>
            <p:nvPr/>
          </p:nvSpPr>
          <p:spPr bwMode="auto">
            <a:xfrm>
              <a:off x="926" y="1821"/>
              <a:ext cx="166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  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18" name="Rectangle 160"/>
            <p:cNvSpPr>
              <a:spLocks noChangeArrowheads="1"/>
            </p:cNvSpPr>
            <p:nvPr/>
          </p:nvSpPr>
          <p:spPr bwMode="auto">
            <a:xfrm>
              <a:off x="1265" y="2329"/>
              <a:ext cx="117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062" y="2329"/>
              <a:ext cx="117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20" name="Rectangle 162"/>
            <p:cNvSpPr>
              <a:spLocks noChangeArrowheads="1"/>
            </p:cNvSpPr>
            <p:nvPr/>
          </p:nvSpPr>
          <p:spPr bwMode="auto">
            <a:xfrm>
              <a:off x="1464" y="2329"/>
              <a:ext cx="141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 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21" name="Line 163"/>
            <p:cNvSpPr>
              <a:spLocks noChangeShapeType="1"/>
            </p:cNvSpPr>
            <p:nvPr/>
          </p:nvSpPr>
          <p:spPr bwMode="auto">
            <a:xfrm>
              <a:off x="1920" y="1056"/>
              <a:ext cx="33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Arc 164"/>
            <p:cNvSpPr>
              <a:spLocks/>
            </p:cNvSpPr>
            <p:nvPr/>
          </p:nvSpPr>
          <p:spPr bwMode="auto">
            <a:xfrm rot="13440000">
              <a:off x="4416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Arc 165"/>
            <p:cNvSpPr>
              <a:spLocks/>
            </p:cNvSpPr>
            <p:nvPr/>
          </p:nvSpPr>
          <p:spPr bwMode="auto">
            <a:xfrm rot="13440000">
              <a:off x="912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Arc 166"/>
            <p:cNvSpPr>
              <a:spLocks/>
            </p:cNvSpPr>
            <p:nvPr/>
          </p:nvSpPr>
          <p:spPr bwMode="auto">
            <a:xfrm rot="13440000">
              <a:off x="1776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" name="Arc 167"/>
            <p:cNvSpPr>
              <a:spLocks/>
            </p:cNvSpPr>
            <p:nvPr/>
          </p:nvSpPr>
          <p:spPr bwMode="auto">
            <a:xfrm rot="13440000">
              <a:off x="2688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Arc 168"/>
            <p:cNvSpPr>
              <a:spLocks/>
            </p:cNvSpPr>
            <p:nvPr/>
          </p:nvSpPr>
          <p:spPr bwMode="auto">
            <a:xfrm rot="13440000">
              <a:off x="3552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739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-Tree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tuples with key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0" name="Group 207"/>
          <p:cNvGrpSpPr>
            <a:grpSpLocks/>
          </p:cNvGrpSpPr>
          <p:nvPr/>
        </p:nvGrpSpPr>
        <p:grpSpPr bwMode="auto">
          <a:xfrm>
            <a:off x="485775" y="1775708"/>
            <a:ext cx="8201025" cy="2282825"/>
            <a:chOff x="288" y="2736"/>
            <a:chExt cx="5166" cy="1438"/>
          </a:xfrm>
        </p:grpSpPr>
        <p:grpSp>
          <p:nvGrpSpPr>
            <p:cNvPr id="61" name="Group 206"/>
            <p:cNvGrpSpPr>
              <a:grpSpLocks/>
            </p:cNvGrpSpPr>
            <p:nvPr/>
          </p:nvGrpSpPr>
          <p:grpSpPr bwMode="auto">
            <a:xfrm>
              <a:off x="288" y="2736"/>
              <a:ext cx="5166" cy="1438"/>
              <a:chOff x="288" y="2736"/>
              <a:chExt cx="5166" cy="1438"/>
            </a:xfrm>
          </p:grpSpPr>
          <p:sp>
            <p:nvSpPr>
              <p:cNvPr id="63" name="Freeform 74"/>
              <p:cNvSpPr>
                <a:spLocks/>
              </p:cNvSpPr>
              <p:nvPr/>
            </p:nvSpPr>
            <p:spPr bwMode="auto">
              <a:xfrm>
                <a:off x="2131" y="3035"/>
                <a:ext cx="351" cy="293"/>
              </a:xfrm>
              <a:custGeom>
                <a:avLst/>
                <a:gdLst>
                  <a:gd name="T0" fmla="*/ 0 w 351"/>
                  <a:gd name="T1" fmla="*/ 292 h 293"/>
                  <a:gd name="T2" fmla="*/ 0 w 351"/>
                  <a:gd name="T3" fmla="*/ 0 h 293"/>
                  <a:gd name="T4" fmla="*/ 350 w 351"/>
                  <a:gd name="T5" fmla="*/ 0 h 293"/>
                  <a:gd name="T6" fmla="*/ 350 w 351"/>
                  <a:gd name="T7" fmla="*/ 292 h 293"/>
                  <a:gd name="T8" fmla="*/ 0 w 351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0" y="0"/>
                    </a:lnTo>
                    <a:lnTo>
                      <a:pt x="350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75"/>
              <p:cNvSpPr>
                <a:spLocks/>
              </p:cNvSpPr>
              <p:nvPr/>
            </p:nvSpPr>
            <p:spPr bwMode="auto">
              <a:xfrm>
                <a:off x="2190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76"/>
              <p:cNvSpPr>
                <a:spLocks/>
              </p:cNvSpPr>
              <p:nvPr/>
            </p:nvSpPr>
            <p:spPr bwMode="auto">
              <a:xfrm>
                <a:off x="2481" y="3035"/>
                <a:ext cx="353" cy="293"/>
              </a:xfrm>
              <a:custGeom>
                <a:avLst/>
                <a:gdLst>
                  <a:gd name="T0" fmla="*/ 0 w 353"/>
                  <a:gd name="T1" fmla="*/ 292 h 293"/>
                  <a:gd name="T2" fmla="*/ 0 w 353"/>
                  <a:gd name="T3" fmla="*/ 0 h 293"/>
                  <a:gd name="T4" fmla="*/ 352 w 353"/>
                  <a:gd name="T5" fmla="*/ 0 h 293"/>
                  <a:gd name="T6" fmla="*/ 352 w 353"/>
                  <a:gd name="T7" fmla="*/ 292 h 293"/>
                  <a:gd name="T8" fmla="*/ 0 w 353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3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2" y="0"/>
                    </a:lnTo>
                    <a:lnTo>
                      <a:pt x="352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77"/>
              <p:cNvSpPr>
                <a:spLocks/>
              </p:cNvSpPr>
              <p:nvPr/>
            </p:nvSpPr>
            <p:spPr bwMode="auto">
              <a:xfrm>
                <a:off x="2541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78"/>
              <p:cNvSpPr>
                <a:spLocks/>
              </p:cNvSpPr>
              <p:nvPr/>
            </p:nvSpPr>
            <p:spPr bwMode="auto">
              <a:xfrm>
                <a:off x="2833" y="3035"/>
                <a:ext cx="352" cy="293"/>
              </a:xfrm>
              <a:custGeom>
                <a:avLst/>
                <a:gdLst>
                  <a:gd name="T0" fmla="*/ 0 w 352"/>
                  <a:gd name="T1" fmla="*/ 292 h 293"/>
                  <a:gd name="T2" fmla="*/ 0 w 352"/>
                  <a:gd name="T3" fmla="*/ 0 h 293"/>
                  <a:gd name="T4" fmla="*/ 351 w 352"/>
                  <a:gd name="T5" fmla="*/ 0 h 293"/>
                  <a:gd name="T6" fmla="*/ 351 w 352"/>
                  <a:gd name="T7" fmla="*/ 292 h 293"/>
                  <a:gd name="T8" fmla="*/ 0 w 352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2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1" y="0"/>
                    </a:lnTo>
                    <a:lnTo>
                      <a:pt x="351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79"/>
              <p:cNvSpPr>
                <a:spLocks/>
              </p:cNvSpPr>
              <p:nvPr/>
            </p:nvSpPr>
            <p:spPr bwMode="auto">
              <a:xfrm>
                <a:off x="2892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80"/>
              <p:cNvSpPr>
                <a:spLocks/>
              </p:cNvSpPr>
              <p:nvPr/>
            </p:nvSpPr>
            <p:spPr bwMode="auto">
              <a:xfrm>
                <a:off x="3184" y="3035"/>
                <a:ext cx="353" cy="293"/>
              </a:xfrm>
              <a:custGeom>
                <a:avLst/>
                <a:gdLst>
                  <a:gd name="T0" fmla="*/ 0 w 353"/>
                  <a:gd name="T1" fmla="*/ 292 h 293"/>
                  <a:gd name="T2" fmla="*/ 0 w 353"/>
                  <a:gd name="T3" fmla="*/ 0 h 293"/>
                  <a:gd name="T4" fmla="*/ 352 w 353"/>
                  <a:gd name="T5" fmla="*/ 0 h 293"/>
                  <a:gd name="T6" fmla="*/ 352 w 353"/>
                  <a:gd name="T7" fmla="*/ 292 h 293"/>
                  <a:gd name="T8" fmla="*/ 0 w 353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3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2" y="0"/>
                    </a:lnTo>
                    <a:lnTo>
                      <a:pt x="352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/>
            </p:nvSpPr>
            <p:spPr bwMode="auto">
              <a:xfrm>
                <a:off x="3242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82"/>
              <p:cNvSpPr>
                <a:spLocks/>
              </p:cNvSpPr>
              <p:nvPr/>
            </p:nvSpPr>
            <p:spPr bwMode="auto">
              <a:xfrm>
                <a:off x="3536" y="3035"/>
                <a:ext cx="59" cy="293"/>
              </a:xfrm>
              <a:custGeom>
                <a:avLst/>
                <a:gdLst>
                  <a:gd name="T0" fmla="*/ 0 w 59"/>
                  <a:gd name="T1" fmla="*/ 292 h 293"/>
                  <a:gd name="T2" fmla="*/ 0 w 59"/>
                  <a:gd name="T3" fmla="*/ 0 h 293"/>
                  <a:gd name="T4" fmla="*/ 58 w 59"/>
                  <a:gd name="T5" fmla="*/ 0 h 293"/>
                  <a:gd name="T6" fmla="*/ 58 w 59"/>
                  <a:gd name="T7" fmla="*/ 292 h 293"/>
                  <a:gd name="T8" fmla="*/ 0 w 59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293">
                    <a:moveTo>
                      <a:pt x="0" y="292"/>
                    </a:moveTo>
                    <a:lnTo>
                      <a:pt x="0" y="0"/>
                    </a:lnTo>
                    <a:lnTo>
                      <a:pt x="58" y="0"/>
                    </a:lnTo>
                    <a:lnTo>
                      <a:pt x="58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83"/>
              <p:cNvSpPr>
                <a:spLocks/>
              </p:cNvSpPr>
              <p:nvPr/>
            </p:nvSpPr>
            <p:spPr bwMode="auto">
              <a:xfrm>
                <a:off x="4501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84"/>
              <p:cNvSpPr>
                <a:spLocks/>
              </p:cNvSpPr>
              <p:nvPr/>
            </p:nvSpPr>
            <p:spPr bwMode="auto">
              <a:xfrm>
                <a:off x="4735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85"/>
              <p:cNvSpPr>
                <a:spLocks/>
              </p:cNvSpPr>
              <p:nvPr/>
            </p:nvSpPr>
            <p:spPr bwMode="auto">
              <a:xfrm>
                <a:off x="4969" y="3939"/>
                <a:ext cx="236" cy="235"/>
              </a:xfrm>
              <a:custGeom>
                <a:avLst/>
                <a:gdLst>
                  <a:gd name="T0" fmla="*/ 0 w 236"/>
                  <a:gd name="T1" fmla="*/ 234 h 235"/>
                  <a:gd name="T2" fmla="*/ 0 w 236"/>
                  <a:gd name="T3" fmla="*/ 0 h 235"/>
                  <a:gd name="T4" fmla="*/ 235 w 236"/>
                  <a:gd name="T5" fmla="*/ 0 h 235"/>
                  <a:gd name="T6" fmla="*/ 235 w 236"/>
                  <a:gd name="T7" fmla="*/ 234 h 235"/>
                  <a:gd name="T8" fmla="*/ 0 w 236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5" y="0"/>
                    </a:lnTo>
                    <a:lnTo>
                      <a:pt x="235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86"/>
              <p:cNvSpPr>
                <a:spLocks/>
              </p:cNvSpPr>
              <p:nvPr/>
            </p:nvSpPr>
            <p:spPr bwMode="auto">
              <a:xfrm>
                <a:off x="5204" y="3939"/>
                <a:ext cx="234" cy="235"/>
              </a:xfrm>
              <a:custGeom>
                <a:avLst/>
                <a:gdLst>
                  <a:gd name="T0" fmla="*/ 0 w 234"/>
                  <a:gd name="T1" fmla="*/ 234 h 235"/>
                  <a:gd name="T2" fmla="*/ 0 w 234"/>
                  <a:gd name="T3" fmla="*/ 0 h 235"/>
                  <a:gd name="T4" fmla="*/ 233 w 234"/>
                  <a:gd name="T5" fmla="*/ 0 h 235"/>
                  <a:gd name="T6" fmla="*/ 233 w 234"/>
                  <a:gd name="T7" fmla="*/ 234 h 235"/>
                  <a:gd name="T8" fmla="*/ 0 w 234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3" y="0"/>
                    </a:lnTo>
                    <a:lnTo>
                      <a:pt x="233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87"/>
              <p:cNvSpPr>
                <a:spLocks/>
              </p:cNvSpPr>
              <p:nvPr/>
            </p:nvSpPr>
            <p:spPr bwMode="auto">
              <a:xfrm>
                <a:off x="288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88"/>
              <p:cNvSpPr>
                <a:spLocks/>
              </p:cNvSpPr>
              <p:nvPr/>
            </p:nvSpPr>
            <p:spPr bwMode="auto">
              <a:xfrm>
                <a:off x="522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89"/>
              <p:cNvSpPr>
                <a:spLocks/>
              </p:cNvSpPr>
              <p:nvPr/>
            </p:nvSpPr>
            <p:spPr bwMode="auto">
              <a:xfrm>
                <a:off x="756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90"/>
              <p:cNvSpPr>
                <a:spLocks/>
              </p:cNvSpPr>
              <p:nvPr/>
            </p:nvSpPr>
            <p:spPr bwMode="auto">
              <a:xfrm>
                <a:off x="990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91"/>
              <p:cNvSpPr>
                <a:spLocks/>
              </p:cNvSpPr>
              <p:nvPr/>
            </p:nvSpPr>
            <p:spPr bwMode="auto">
              <a:xfrm>
                <a:off x="1341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92"/>
              <p:cNvSpPr>
                <a:spLocks/>
              </p:cNvSpPr>
              <p:nvPr/>
            </p:nvSpPr>
            <p:spPr bwMode="auto">
              <a:xfrm>
                <a:off x="1575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93"/>
              <p:cNvSpPr>
                <a:spLocks/>
              </p:cNvSpPr>
              <p:nvPr/>
            </p:nvSpPr>
            <p:spPr bwMode="auto">
              <a:xfrm>
                <a:off x="1809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94"/>
              <p:cNvSpPr>
                <a:spLocks/>
              </p:cNvSpPr>
              <p:nvPr/>
            </p:nvSpPr>
            <p:spPr bwMode="auto">
              <a:xfrm>
                <a:off x="2043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95"/>
              <p:cNvSpPr>
                <a:spLocks/>
              </p:cNvSpPr>
              <p:nvPr/>
            </p:nvSpPr>
            <p:spPr bwMode="auto">
              <a:xfrm>
                <a:off x="2394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96"/>
              <p:cNvSpPr>
                <a:spLocks/>
              </p:cNvSpPr>
              <p:nvPr/>
            </p:nvSpPr>
            <p:spPr bwMode="auto">
              <a:xfrm>
                <a:off x="2628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97"/>
              <p:cNvSpPr>
                <a:spLocks/>
              </p:cNvSpPr>
              <p:nvPr/>
            </p:nvSpPr>
            <p:spPr bwMode="auto">
              <a:xfrm>
                <a:off x="2862" y="3939"/>
                <a:ext cx="236" cy="235"/>
              </a:xfrm>
              <a:custGeom>
                <a:avLst/>
                <a:gdLst>
                  <a:gd name="T0" fmla="*/ 0 w 236"/>
                  <a:gd name="T1" fmla="*/ 234 h 235"/>
                  <a:gd name="T2" fmla="*/ 0 w 236"/>
                  <a:gd name="T3" fmla="*/ 0 h 235"/>
                  <a:gd name="T4" fmla="*/ 235 w 236"/>
                  <a:gd name="T5" fmla="*/ 0 h 235"/>
                  <a:gd name="T6" fmla="*/ 235 w 236"/>
                  <a:gd name="T7" fmla="*/ 234 h 235"/>
                  <a:gd name="T8" fmla="*/ 0 w 236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5" y="0"/>
                    </a:lnTo>
                    <a:lnTo>
                      <a:pt x="235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98"/>
              <p:cNvSpPr>
                <a:spLocks/>
              </p:cNvSpPr>
              <p:nvPr/>
            </p:nvSpPr>
            <p:spPr bwMode="auto">
              <a:xfrm>
                <a:off x="3097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Freeform 99"/>
              <p:cNvSpPr>
                <a:spLocks/>
              </p:cNvSpPr>
              <p:nvPr/>
            </p:nvSpPr>
            <p:spPr bwMode="auto">
              <a:xfrm>
                <a:off x="3447" y="3939"/>
                <a:ext cx="236" cy="235"/>
              </a:xfrm>
              <a:custGeom>
                <a:avLst/>
                <a:gdLst>
                  <a:gd name="T0" fmla="*/ 0 w 236"/>
                  <a:gd name="T1" fmla="*/ 234 h 235"/>
                  <a:gd name="T2" fmla="*/ 0 w 236"/>
                  <a:gd name="T3" fmla="*/ 0 h 235"/>
                  <a:gd name="T4" fmla="*/ 235 w 236"/>
                  <a:gd name="T5" fmla="*/ 0 h 235"/>
                  <a:gd name="T6" fmla="*/ 235 w 236"/>
                  <a:gd name="T7" fmla="*/ 234 h 235"/>
                  <a:gd name="T8" fmla="*/ 0 w 236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5" y="0"/>
                    </a:lnTo>
                    <a:lnTo>
                      <a:pt x="235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100"/>
              <p:cNvSpPr>
                <a:spLocks/>
              </p:cNvSpPr>
              <p:nvPr/>
            </p:nvSpPr>
            <p:spPr bwMode="auto">
              <a:xfrm>
                <a:off x="3682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101"/>
              <p:cNvSpPr>
                <a:spLocks/>
              </p:cNvSpPr>
              <p:nvPr/>
            </p:nvSpPr>
            <p:spPr bwMode="auto">
              <a:xfrm>
                <a:off x="3916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102"/>
              <p:cNvSpPr>
                <a:spLocks/>
              </p:cNvSpPr>
              <p:nvPr/>
            </p:nvSpPr>
            <p:spPr bwMode="auto">
              <a:xfrm>
                <a:off x="4150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103"/>
              <p:cNvSpPr>
                <a:spLocks/>
              </p:cNvSpPr>
              <p:nvPr/>
            </p:nvSpPr>
            <p:spPr bwMode="auto">
              <a:xfrm>
                <a:off x="763" y="3290"/>
                <a:ext cx="1398" cy="636"/>
              </a:xfrm>
              <a:custGeom>
                <a:avLst/>
                <a:gdLst>
                  <a:gd name="T0" fmla="*/ 1397 w 1398"/>
                  <a:gd name="T1" fmla="*/ 0 h 636"/>
                  <a:gd name="T2" fmla="*/ 0 w 1398"/>
                  <a:gd name="T3" fmla="*/ 635 h 636"/>
                  <a:gd name="T4" fmla="*/ 1397 w 1398"/>
                  <a:gd name="T5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8" h="636">
                    <a:moveTo>
                      <a:pt x="1397" y="0"/>
                    </a:moveTo>
                    <a:lnTo>
                      <a:pt x="0" y="635"/>
                    </a:lnTo>
                    <a:lnTo>
                      <a:pt x="1397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104"/>
              <p:cNvSpPr>
                <a:spLocks/>
              </p:cNvSpPr>
              <p:nvPr/>
            </p:nvSpPr>
            <p:spPr bwMode="auto">
              <a:xfrm>
                <a:off x="763" y="3878"/>
                <a:ext cx="75" cy="48"/>
              </a:xfrm>
              <a:custGeom>
                <a:avLst/>
                <a:gdLst>
                  <a:gd name="T0" fmla="*/ 74 w 75"/>
                  <a:gd name="T1" fmla="*/ 33 h 48"/>
                  <a:gd name="T2" fmla="*/ 0 w 75"/>
                  <a:gd name="T3" fmla="*/ 47 h 48"/>
                  <a:gd name="T4" fmla="*/ 59 w 75"/>
                  <a:gd name="T5" fmla="*/ 0 h 48"/>
                  <a:gd name="T6" fmla="*/ 74 w 75"/>
                  <a:gd name="T7" fmla="*/ 3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48">
                    <a:moveTo>
                      <a:pt x="74" y="33"/>
                    </a:moveTo>
                    <a:lnTo>
                      <a:pt x="0" y="47"/>
                    </a:lnTo>
                    <a:lnTo>
                      <a:pt x="59" y="0"/>
                    </a:lnTo>
                    <a:lnTo>
                      <a:pt x="74" y="33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105"/>
              <p:cNvSpPr>
                <a:spLocks/>
              </p:cNvSpPr>
              <p:nvPr/>
            </p:nvSpPr>
            <p:spPr bwMode="auto">
              <a:xfrm>
                <a:off x="1809" y="3298"/>
                <a:ext cx="696" cy="628"/>
              </a:xfrm>
              <a:custGeom>
                <a:avLst/>
                <a:gdLst>
                  <a:gd name="T0" fmla="*/ 695 w 696"/>
                  <a:gd name="T1" fmla="*/ 0 h 628"/>
                  <a:gd name="T2" fmla="*/ 0 w 696"/>
                  <a:gd name="T3" fmla="*/ 627 h 628"/>
                  <a:gd name="T4" fmla="*/ 695 w 696"/>
                  <a:gd name="T5" fmla="*/ 0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6" h="628">
                    <a:moveTo>
                      <a:pt x="695" y="0"/>
                    </a:moveTo>
                    <a:lnTo>
                      <a:pt x="0" y="627"/>
                    </a:lnTo>
                    <a:lnTo>
                      <a:pt x="69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106"/>
              <p:cNvSpPr>
                <a:spLocks/>
              </p:cNvSpPr>
              <p:nvPr/>
            </p:nvSpPr>
            <p:spPr bwMode="auto">
              <a:xfrm>
                <a:off x="1809" y="3862"/>
                <a:ext cx="68" cy="64"/>
              </a:xfrm>
              <a:custGeom>
                <a:avLst/>
                <a:gdLst>
                  <a:gd name="T0" fmla="*/ 67 w 68"/>
                  <a:gd name="T1" fmla="*/ 27 h 64"/>
                  <a:gd name="T2" fmla="*/ 0 w 68"/>
                  <a:gd name="T3" fmla="*/ 63 h 64"/>
                  <a:gd name="T4" fmla="*/ 42 w 68"/>
                  <a:gd name="T5" fmla="*/ 0 h 64"/>
                  <a:gd name="T6" fmla="*/ 67 w 68"/>
                  <a:gd name="T7" fmla="*/ 2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64">
                    <a:moveTo>
                      <a:pt x="67" y="27"/>
                    </a:moveTo>
                    <a:lnTo>
                      <a:pt x="0" y="63"/>
                    </a:lnTo>
                    <a:lnTo>
                      <a:pt x="42" y="0"/>
                    </a:lnTo>
                    <a:lnTo>
                      <a:pt x="67" y="2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Freeform 107"/>
              <p:cNvSpPr>
                <a:spLocks/>
              </p:cNvSpPr>
              <p:nvPr/>
            </p:nvSpPr>
            <p:spPr bwMode="auto">
              <a:xfrm>
                <a:off x="2855" y="3298"/>
                <a:ext cx="1" cy="621"/>
              </a:xfrm>
              <a:custGeom>
                <a:avLst/>
                <a:gdLst>
                  <a:gd name="T0" fmla="*/ 0 w 1"/>
                  <a:gd name="T1" fmla="*/ 0 h 621"/>
                  <a:gd name="T2" fmla="*/ 0 w 1"/>
                  <a:gd name="T3" fmla="*/ 620 h 621"/>
                  <a:gd name="T4" fmla="*/ 0 w 1"/>
                  <a:gd name="T5" fmla="*/ 0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621">
                    <a:moveTo>
                      <a:pt x="0" y="0"/>
                    </a:moveTo>
                    <a:lnTo>
                      <a:pt x="0" y="62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108"/>
              <p:cNvSpPr>
                <a:spLocks/>
              </p:cNvSpPr>
              <p:nvPr/>
            </p:nvSpPr>
            <p:spPr bwMode="auto">
              <a:xfrm>
                <a:off x="2836" y="3844"/>
                <a:ext cx="38" cy="75"/>
              </a:xfrm>
              <a:custGeom>
                <a:avLst/>
                <a:gdLst>
                  <a:gd name="T0" fmla="*/ 37 w 38"/>
                  <a:gd name="T1" fmla="*/ 0 h 75"/>
                  <a:gd name="T2" fmla="*/ 19 w 38"/>
                  <a:gd name="T3" fmla="*/ 74 h 75"/>
                  <a:gd name="T4" fmla="*/ 0 w 38"/>
                  <a:gd name="T5" fmla="*/ 0 h 75"/>
                  <a:gd name="T6" fmla="*/ 37 w 38"/>
                  <a:gd name="T7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" h="75">
                    <a:moveTo>
                      <a:pt x="37" y="0"/>
                    </a:moveTo>
                    <a:lnTo>
                      <a:pt x="19" y="74"/>
                    </a:lnTo>
                    <a:lnTo>
                      <a:pt x="0" y="0"/>
                    </a:lnTo>
                    <a:lnTo>
                      <a:pt x="37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109"/>
              <p:cNvSpPr>
                <a:spLocks/>
              </p:cNvSpPr>
              <p:nvPr/>
            </p:nvSpPr>
            <p:spPr bwMode="auto">
              <a:xfrm>
                <a:off x="3213" y="3290"/>
                <a:ext cx="689" cy="629"/>
              </a:xfrm>
              <a:custGeom>
                <a:avLst/>
                <a:gdLst>
                  <a:gd name="T0" fmla="*/ 0 w 689"/>
                  <a:gd name="T1" fmla="*/ 0 h 629"/>
                  <a:gd name="T2" fmla="*/ 688 w 689"/>
                  <a:gd name="T3" fmla="*/ 628 h 629"/>
                  <a:gd name="T4" fmla="*/ 0 w 689"/>
                  <a:gd name="T5" fmla="*/ 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9" h="629">
                    <a:moveTo>
                      <a:pt x="0" y="0"/>
                    </a:moveTo>
                    <a:lnTo>
                      <a:pt x="688" y="62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110"/>
              <p:cNvSpPr>
                <a:spLocks/>
              </p:cNvSpPr>
              <p:nvPr/>
            </p:nvSpPr>
            <p:spPr bwMode="auto">
              <a:xfrm>
                <a:off x="3835" y="3855"/>
                <a:ext cx="67" cy="64"/>
              </a:xfrm>
              <a:custGeom>
                <a:avLst/>
                <a:gdLst>
                  <a:gd name="T0" fmla="*/ 25 w 67"/>
                  <a:gd name="T1" fmla="*/ 0 h 64"/>
                  <a:gd name="T2" fmla="*/ 66 w 67"/>
                  <a:gd name="T3" fmla="*/ 63 h 64"/>
                  <a:gd name="T4" fmla="*/ 0 w 67"/>
                  <a:gd name="T5" fmla="*/ 27 h 64"/>
                  <a:gd name="T6" fmla="*/ 25 w 67"/>
                  <a:gd name="T7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64">
                    <a:moveTo>
                      <a:pt x="25" y="0"/>
                    </a:moveTo>
                    <a:lnTo>
                      <a:pt x="66" y="63"/>
                    </a:lnTo>
                    <a:lnTo>
                      <a:pt x="0" y="27"/>
                    </a:lnTo>
                    <a:lnTo>
                      <a:pt x="2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Freeform 111"/>
              <p:cNvSpPr>
                <a:spLocks/>
              </p:cNvSpPr>
              <p:nvPr/>
            </p:nvSpPr>
            <p:spPr bwMode="auto">
              <a:xfrm>
                <a:off x="3565" y="3282"/>
                <a:ext cx="1398" cy="637"/>
              </a:xfrm>
              <a:custGeom>
                <a:avLst/>
                <a:gdLst>
                  <a:gd name="T0" fmla="*/ 0 w 1398"/>
                  <a:gd name="T1" fmla="*/ 0 h 637"/>
                  <a:gd name="T2" fmla="*/ 1397 w 1398"/>
                  <a:gd name="T3" fmla="*/ 636 h 637"/>
                  <a:gd name="T4" fmla="*/ 0 w 1398"/>
                  <a:gd name="T5" fmla="*/ 0 h 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8" h="637">
                    <a:moveTo>
                      <a:pt x="0" y="0"/>
                    </a:moveTo>
                    <a:lnTo>
                      <a:pt x="1397" y="63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112"/>
              <p:cNvSpPr>
                <a:spLocks/>
              </p:cNvSpPr>
              <p:nvPr/>
            </p:nvSpPr>
            <p:spPr bwMode="auto">
              <a:xfrm>
                <a:off x="4888" y="3870"/>
                <a:ext cx="75" cy="49"/>
              </a:xfrm>
              <a:custGeom>
                <a:avLst/>
                <a:gdLst>
                  <a:gd name="T0" fmla="*/ 15 w 75"/>
                  <a:gd name="T1" fmla="*/ 0 h 49"/>
                  <a:gd name="T2" fmla="*/ 74 w 75"/>
                  <a:gd name="T3" fmla="*/ 48 h 49"/>
                  <a:gd name="T4" fmla="*/ 0 w 75"/>
                  <a:gd name="T5" fmla="*/ 34 h 49"/>
                  <a:gd name="T6" fmla="*/ 15 w 75"/>
                  <a:gd name="T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49">
                    <a:moveTo>
                      <a:pt x="15" y="0"/>
                    </a:moveTo>
                    <a:lnTo>
                      <a:pt x="74" y="48"/>
                    </a:lnTo>
                    <a:lnTo>
                      <a:pt x="0" y="34"/>
                    </a:lnTo>
                    <a:lnTo>
                      <a:pt x="1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/>
            </p:nvSpPr>
            <p:spPr bwMode="auto">
              <a:xfrm>
                <a:off x="1832" y="2736"/>
                <a:ext cx="37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400" b="1">
                    <a:solidFill>
                      <a:srgbClr val="000000"/>
                    </a:solidFill>
                  </a:rPr>
                  <a:t>Root</a:t>
                </a:r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/>
            </p:nvSpPr>
            <p:spPr bwMode="auto">
              <a:xfrm>
                <a:off x="2563" y="3080"/>
                <a:ext cx="224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 smtClean="0">
                    <a:solidFill>
                      <a:srgbClr val="000000"/>
                    </a:solidFill>
                  </a:rPr>
                  <a:t>19</a:t>
                </a:r>
                <a:endParaRPr lang="en-US" altLang="en-US" sz="13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/>
            </p:nvSpPr>
            <p:spPr bwMode="auto">
              <a:xfrm>
                <a:off x="2914" y="3079"/>
                <a:ext cx="23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>
                    <a:solidFill>
                      <a:srgbClr val="000000"/>
                    </a:solidFill>
                  </a:rPr>
                  <a:t>24</a:t>
                </a:r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/>
            </p:nvSpPr>
            <p:spPr bwMode="auto">
              <a:xfrm>
                <a:off x="3273" y="3072"/>
                <a:ext cx="224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 smtClean="0">
                    <a:solidFill>
                      <a:srgbClr val="000000"/>
                    </a:solidFill>
                  </a:rPr>
                  <a:t>33</a:t>
                </a:r>
                <a:endParaRPr lang="en-US" altLang="en-US" sz="13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/>
            </p:nvSpPr>
            <p:spPr bwMode="auto">
              <a:xfrm>
                <a:off x="288" y="3948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2*</a:t>
                </a:r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/>
            </p:nvSpPr>
            <p:spPr bwMode="auto">
              <a:xfrm>
                <a:off x="528" y="3941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3*</a:t>
                </a:r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/>
            </p:nvSpPr>
            <p:spPr bwMode="auto">
              <a:xfrm>
                <a:off x="763" y="3941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5*</a:t>
                </a:r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/>
            </p:nvSpPr>
            <p:spPr bwMode="auto">
              <a:xfrm>
                <a:off x="997" y="3948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7*</a:t>
                </a:r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/>
            </p:nvSpPr>
            <p:spPr bwMode="auto">
              <a:xfrm>
                <a:off x="1334" y="3948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14*</a:t>
                </a:r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/>
            </p:nvSpPr>
            <p:spPr bwMode="auto">
              <a:xfrm>
                <a:off x="1561" y="3948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16*</a:t>
                </a:r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/>
            </p:nvSpPr>
            <p:spPr bwMode="auto">
              <a:xfrm>
                <a:off x="2402" y="394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19*</a:t>
                </a:r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/>
            </p:nvSpPr>
            <p:spPr bwMode="auto">
              <a:xfrm>
                <a:off x="2621" y="394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20*</a:t>
                </a:r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/>
            </p:nvSpPr>
            <p:spPr bwMode="auto">
              <a:xfrm>
                <a:off x="2849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22*</a:t>
                </a:r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/>
            </p:nvSpPr>
            <p:spPr bwMode="auto">
              <a:xfrm>
                <a:off x="3433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24*</a:t>
                </a:r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/>
            </p:nvSpPr>
            <p:spPr bwMode="auto">
              <a:xfrm>
                <a:off x="3675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27*</a:t>
                </a:r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/>
            </p:nvSpPr>
            <p:spPr bwMode="auto">
              <a:xfrm>
                <a:off x="3894" y="3947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29*</a:t>
                </a:r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/>
            </p:nvSpPr>
            <p:spPr bwMode="auto">
              <a:xfrm>
                <a:off x="4487" y="3947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33*</a:t>
                </a:r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/>
            </p:nvSpPr>
            <p:spPr bwMode="auto">
              <a:xfrm>
                <a:off x="4722" y="3947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34*</a:t>
                </a:r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/>
            </p:nvSpPr>
            <p:spPr bwMode="auto">
              <a:xfrm>
                <a:off x="4948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38*</a:t>
                </a:r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/>
            </p:nvSpPr>
            <p:spPr bwMode="auto">
              <a:xfrm>
                <a:off x="5182" y="393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39*</a:t>
                </a:r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/>
            </p:nvSpPr>
            <p:spPr bwMode="auto">
              <a:xfrm>
                <a:off x="2227" y="3080"/>
                <a:ext cx="224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 smtClean="0">
                    <a:solidFill>
                      <a:srgbClr val="000000"/>
                    </a:solidFill>
                  </a:rPr>
                  <a:t>14</a:t>
                </a:r>
                <a:endParaRPr lang="en-US" altLang="en-US" sz="13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" name="Line 134"/>
              <p:cNvSpPr>
                <a:spLocks noChangeShapeType="1"/>
              </p:cNvSpPr>
              <p:nvPr/>
            </p:nvSpPr>
            <p:spPr bwMode="auto">
              <a:xfrm>
                <a:off x="2374" y="2737"/>
                <a:ext cx="24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Arc 135"/>
              <p:cNvSpPr>
                <a:spLocks/>
              </p:cNvSpPr>
              <p:nvPr/>
            </p:nvSpPr>
            <p:spPr bwMode="auto">
              <a:xfrm rot="19020000">
                <a:off x="2230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Arc 136"/>
              <p:cNvSpPr>
                <a:spLocks/>
              </p:cNvSpPr>
              <p:nvPr/>
            </p:nvSpPr>
            <p:spPr bwMode="auto">
              <a:xfrm rot="19020000">
                <a:off x="1126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Arc 137"/>
              <p:cNvSpPr>
                <a:spLocks/>
              </p:cNvSpPr>
              <p:nvPr/>
            </p:nvSpPr>
            <p:spPr bwMode="auto">
              <a:xfrm rot="19020000">
                <a:off x="3238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Arc 138"/>
              <p:cNvSpPr>
                <a:spLocks/>
              </p:cNvSpPr>
              <p:nvPr/>
            </p:nvSpPr>
            <p:spPr bwMode="auto">
              <a:xfrm rot="19020000">
                <a:off x="4294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" name="Rectangle 205"/>
            <p:cNvSpPr>
              <a:spLocks noChangeArrowheads="1"/>
            </p:cNvSpPr>
            <p:nvPr/>
          </p:nvSpPr>
          <p:spPr bwMode="auto">
            <a:xfrm>
              <a:off x="3088" y="3936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23*</a:t>
              </a:r>
            </a:p>
          </p:txBody>
        </p:sp>
      </p:grpSp>
      <p:sp>
        <p:nvSpPr>
          <p:cNvPr id="12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0" name="Group 72"/>
          <p:cNvGrpSpPr>
            <a:grpSpLocks/>
          </p:cNvGrpSpPr>
          <p:nvPr/>
        </p:nvGrpSpPr>
        <p:grpSpPr bwMode="auto">
          <a:xfrm>
            <a:off x="228600" y="4267200"/>
            <a:ext cx="8367713" cy="2368550"/>
            <a:chOff x="185" y="1056"/>
            <a:chExt cx="5271" cy="1492"/>
          </a:xfrm>
        </p:grpSpPr>
        <p:sp>
          <p:nvSpPr>
            <p:cNvPr id="131" name="Freeform 73"/>
            <p:cNvSpPr>
              <a:spLocks/>
            </p:cNvSpPr>
            <p:nvPr/>
          </p:nvSpPr>
          <p:spPr bwMode="auto">
            <a:xfrm>
              <a:off x="185" y="2338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74"/>
            <p:cNvSpPr>
              <a:spLocks/>
            </p:cNvSpPr>
            <p:nvPr/>
          </p:nvSpPr>
          <p:spPr bwMode="auto">
            <a:xfrm>
              <a:off x="390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75"/>
            <p:cNvSpPr>
              <a:spLocks/>
            </p:cNvSpPr>
            <p:nvPr/>
          </p:nvSpPr>
          <p:spPr bwMode="auto">
            <a:xfrm>
              <a:off x="594" y="2338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76"/>
            <p:cNvSpPr>
              <a:spLocks/>
            </p:cNvSpPr>
            <p:nvPr/>
          </p:nvSpPr>
          <p:spPr bwMode="auto">
            <a:xfrm>
              <a:off x="799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Rectangle 77"/>
            <p:cNvSpPr>
              <a:spLocks noChangeArrowheads="1"/>
            </p:cNvSpPr>
            <p:nvPr/>
          </p:nvSpPr>
          <p:spPr bwMode="auto">
            <a:xfrm>
              <a:off x="191" y="2325"/>
              <a:ext cx="223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2*</a:t>
              </a:r>
            </a:p>
          </p:txBody>
        </p:sp>
        <p:sp>
          <p:nvSpPr>
            <p:cNvPr id="136" name="Rectangle 78"/>
            <p:cNvSpPr>
              <a:spLocks noChangeArrowheads="1"/>
            </p:cNvSpPr>
            <p:nvPr/>
          </p:nvSpPr>
          <p:spPr bwMode="auto">
            <a:xfrm>
              <a:off x="396" y="2325"/>
              <a:ext cx="223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3*</a:t>
              </a:r>
            </a:p>
          </p:txBody>
        </p:sp>
        <p:sp>
          <p:nvSpPr>
            <p:cNvPr id="137" name="Freeform 79"/>
            <p:cNvSpPr>
              <a:spLocks/>
            </p:cNvSpPr>
            <p:nvPr/>
          </p:nvSpPr>
          <p:spPr bwMode="auto">
            <a:xfrm>
              <a:off x="2181" y="1319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80"/>
            <p:cNvSpPr>
              <a:spLocks/>
            </p:cNvSpPr>
            <p:nvPr/>
          </p:nvSpPr>
          <p:spPr bwMode="auto">
            <a:xfrm>
              <a:off x="2231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81"/>
            <p:cNvSpPr>
              <a:spLocks/>
            </p:cNvSpPr>
            <p:nvPr/>
          </p:nvSpPr>
          <p:spPr bwMode="auto">
            <a:xfrm>
              <a:off x="2487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82"/>
            <p:cNvSpPr>
              <a:spLocks/>
            </p:cNvSpPr>
            <p:nvPr/>
          </p:nvSpPr>
          <p:spPr bwMode="auto">
            <a:xfrm>
              <a:off x="2538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83"/>
            <p:cNvSpPr>
              <a:spLocks/>
            </p:cNvSpPr>
            <p:nvPr/>
          </p:nvSpPr>
          <p:spPr bwMode="auto">
            <a:xfrm>
              <a:off x="2794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84"/>
            <p:cNvSpPr>
              <a:spLocks/>
            </p:cNvSpPr>
            <p:nvPr/>
          </p:nvSpPr>
          <p:spPr bwMode="auto">
            <a:xfrm>
              <a:off x="2845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85"/>
            <p:cNvSpPr>
              <a:spLocks/>
            </p:cNvSpPr>
            <p:nvPr/>
          </p:nvSpPr>
          <p:spPr bwMode="auto">
            <a:xfrm>
              <a:off x="3101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86"/>
            <p:cNvSpPr>
              <a:spLocks/>
            </p:cNvSpPr>
            <p:nvPr/>
          </p:nvSpPr>
          <p:spPr bwMode="auto">
            <a:xfrm>
              <a:off x="3152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87"/>
            <p:cNvSpPr>
              <a:spLocks/>
            </p:cNvSpPr>
            <p:nvPr/>
          </p:nvSpPr>
          <p:spPr bwMode="auto">
            <a:xfrm>
              <a:off x="3408" y="1319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88"/>
            <p:cNvSpPr>
              <a:spLocks/>
            </p:cNvSpPr>
            <p:nvPr/>
          </p:nvSpPr>
          <p:spPr bwMode="auto">
            <a:xfrm>
              <a:off x="1937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89"/>
            <p:cNvSpPr>
              <a:spLocks/>
            </p:cNvSpPr>
            <p:nvPr/>
          </p:nvSpPr>
          <p:spPr bwMode="auto">
            <a:xfrm>
              <a:off x="2142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90"/>
            <p:cNvSpPr>
              <a:spLocks/>
            </p:cNvSpPr>
            <p:nvPr/>
          </p:nvSpPr>
          <p:spPr bwMode="auto">
            <a:xfrm>
              <a:off x="2347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91"/>
            <p:cNvSpPr>
              <a:spLocks/>
            </p:cNvSpPr>
            <p:nvPr/>
          </p:nvSpPr>
          <p:spPr bwMode="auto">
            <a:xfrm>
              <a:off x="255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92"/>
            <p:cNvSpPr>
              <a:spLocks/>
            </p:cNvSpPr>
            <p:nvPr/>
          </p:nvSpPr>
          <p:spPr bwMode="auto">
            <a:xfrm>
              <a:off x="2826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93"/>
            <p:cNvSpPr>
              <a:spLocks/>
            </p:cNvSpPr>
            <p:nvPr/>
          </p:nvSpPr>
          <p:spPr bwMode="auto">
            <a:xfrm>
              <a:off x="303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94"/>
            <p:cNvSpPr>
              <a:spLocks/>
            </p:cNvSpPr>
            <p:nvPr/>
          </p:nvSpPr>
          <p:spPr bwMode="auto">
            <a:xfrm>
              <a:off x="3236" y="2343"/>
              <a:ext cx="204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203 w 204"/>
                <a:gd name="T5" fmla="*/ 0 h 205"/>
                <a:gd name="T6" fmla="*/ 203 w 204"/>
                <a:gd name="T7" fmla="*/ 204 h 205"/>
                <a:gd name="T8" fmla="*/ 0 w 204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95"/>
            <p:cNvSpPr>
              <a:spLocks/>
            </p:cNvSpPr>
            <p:nvPr/>
          </p:nvSpPr>
          <p:spPr bwMode="auto">
            <a:xfrm>
              <a:off x="3439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96"/>
            <p:cNvSpPr>
              <a:spLocks/>
            </p:cNvSpPr>
            <p:nvPr/>
          </p:nvSpPr>
          <p:spPr bwMode="auto">
            <a:xfrm>
              <a:off x="3715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97"/>
            <p:cNvSpPr>
              <a:spLocks/>
            </p:cNvSpPr>
            <p:nvPr/>
          </p:nvSpPr>
          <p:spPr bwMode="auto">
            <a:xfrm>
              <a:off x="3920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98"/>
            <p:cNvSpPr>
              <a:spLocks/>
            </p:cNvSpPr>
            <p:nvPr/>
          </p:nvSpPr>
          <p:spPr bwMode="auto">
            <a:xfrm>
              <a:off x="4124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99"/>
            <p:cNvSpPr>
              <a:spLocks/>
            </p:cNvSpPr>
            <p:nvPr/>
          </p:nvSpPr>
          <p:spPr bwMode="auto">
            <a:xfrm>
              <a:off x="432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00"/>
            <p:cNvSpPr>
              <a:spLocks/>
            </p:cNvSpPr>
            <p:nvPr/>
          </p:nvSpPr>
          <p:spPr bwMode="auto">
            <a:xfrm>
              <a:off x="4597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01"/>
            <p:cNvSpPr>
              <a:spLocks/>
            </p:cNvSpPr>
            <p:nvPr/>
          </p:nvSpPr>
          <p:spPr bwMode="auto">
            <a:xfrm>
              <a:off x="4802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02"/>
            <p:cNvSpPr>
              <a:spLocks/>
            </p:cNvSpPr>
            <p:nvPr/>
          </p:nvSpPr>
          <p:spPr bwMode="auto">
            <a:xfrm>
              <a:off x="500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03"/>
            <p:cNvSpPr>
              <a:spLocks/>
            </p:cNvSpPr>
            <p:nvPr/>
          </p:nvSpPr>
          <p:spPr bwMode="auto">
            <a:xfrm>
              <a:off x="521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04"/>
            <p:cNvSpPr>
              <a:spLocks/>
            </p:cNvSpPr>
            <p:nvPr/>
          </p:nvSpPr>
          <p:spPr bwMode="auto">
            <a:xfrm>
              <a:off x="845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05"/>
            <p:cNvSpPr>
              <a:spLocks/>
            </p:cNvSpPr>
            <p:nvPr/>
          </p:nvSpPr>
          <p:spPr bwMode="auto">
            <a:xfrm>
              <a:off x="896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106"/>
            <p:cNvSpPr>
              <a:spLocks/>
            </p:cNvSpPr>
            <p:nvPr/>
          </p:nvSpPr>
          <p:spPr bwMode="auto">
            <a:xfrm>
              <a:off x="1151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107"/>
            <p:cNvSpPr>
              <a:spLocks/>
            </p:cNvSpPr>
            <p:nvPr/>
          </p:nvSpPr>
          <p:spPr bwMode="auto">
            <a:xfrm>
              <a:off x="120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108"/>
            <p:cNvSpPr>
              <a:spLocks/>
            </p:cNvSpPr>
            <p:nvPr/>
          </p:nvSpPr>
          <p:spPr bwMode="auto">
            <a:xfrm>
              <a:off x="1458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109"/>
            <p:cNvSpPr>
              <a:spLocks/>
            </p:cNvSpPr>
            <p:nvPr/>
          </p:nvSpPr>
          <p:spPr bwMode="auto">
            <a:xfrm>
              <a:off x="1509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110"/>
            <p:cNvSpPr>
              <a:spLocks/>
            </p:cNvSpPr>
            <p:nvPr/>
          </p:nvSpPr>
          <p:spPr bwMode="auto">
            <a:xfrm>
              <a:off x="1765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111"/>
            <p:cNvSpPr>
              <a:spLocks/>
            </p:cNvSpPr>
            <p:nvPr/>
          </p:nvSpPr>
          <p:spPr bwMode="auto">
            <a:xfrm>
              <a:off x="1816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112"/>
            <p:cNvSpPr>
              <a:spLocks/>
            </p:cNvSpPr>
            <p:nvPr/>
          </p:nvSpPr>
          <p:spPr bwMode="auto">
            <a:xfrm>
              <a:off x="2072" y="1803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113"/>
            <p:cNvSpPr>
              <a:spLocks/>
            </p:cNvSpPr>
            <p:nvPr/>
          </p:nvSpPr>
          <p:spPr bwMode="auto">
            <a:xfrm>
              <a:off x="349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14"/>
            <p:cNvSpPr>
              <a:spLocks/>
            </p:cNvSpPr>
            <p:nvPr/>
          </p:nvSpPr>
          <p:spPr bwMode="auto">
            <a:xfrm>
              <a:off x="3548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15"/>
            <p:cNvSpPr>
              <a:spLocks/>
            </p:cNvSpPr>
            <p:nvPr/>
          </p:nvSpPr>
          <p:spPr bwMode="auto">
            <a:xfrm>
              <a:off x="3804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16"/>
            <p:cNvSpPr>
              <a:spLocks/>
            </p:cNvSpPr>
            <p:nvPr/>
          </p:nvSpPr>
          <p:spPr bwMode="auto">
            <a:xfrm>
              <a:off x="385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17"/>
            <p:cNvSpPr>
              <a:spLocks/>
            </p:cNvSpPr>
            <p:nvPr/>
          </p:nvSpPr>
          <p:spPr bwMode="auto">
            <a:xfrm>
              <a:off x="4111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18"/>
            <p:cNvSpPr>
              <a:spLocks/>
            </p:cNvSpPr>
            <p:nvPr/>
          </p:nvSpPr>
          <p:spPr bwMode="auto">
            <a:xfrm>
              <a:off x="416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19"/>
            <p:cNvSpPr>
              <a:spLocks/>
            </p:cNvSpPr>
            <p:nvPr/>
          </p:nvSpPr>
          <p:spPr bwMode="auto">
            <a:xfrm>
              <a:off x="441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20"/>
            <p:cNvSpPr>
              <a:spLocks/>
            </p:cNvSpPr>
            <p:nvPr/>
          </p:nvSpPr>
          <p:spPr bwMode="auto">
            <a:xfrm>
              <a:off x="4470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21"/>
            <p:cNvSpPr>
              <a:spLocks/>
            </p:cNvSpPr>
            <p:nvPr/>
          </p:nvSpPr>
          <p:spPr bwMode="auto">
            <a:xfrm>
              <a:off x="4724" y="1803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22"/>
            <p:cNvSpPr>
              <a:spLocks/>
            </p:cNvSpPr>
            <p:nvPr/>
          </p:nvSpPr>
          <p:spPr bwMode="auto">
            <a:xfrm>
              <a:off x="583" y="2006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23"/>
            <p:cNvSpPr>
              <a:spLocks/>
            </p:cNvSpPr>
            <p:nvPr/>
          </p:nvSpPr>
          <p:spPr bwMode="auto">
            <a:xfrm>
              <a:off x="583" y="2260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24"/>
            <p:cNvSpPr>
              <a:spLocks/>
            </p:cNvSpPr>
            <p:nvPr/>
          </p:nvSpPr>
          <p:spPr bwMode="auto">
            <a:xfrm>
              <a:off x="1170" y="2006"/>
              <a:ext cx="283" cy="319"/>
            </a:xfrm>
            <a:custGeom>
              <a:avLst/>
              <a:gdLst>
                <a:gd name="T0" fmla="*/ 0 w 283"/>
                <a:gd name="T1" fmla="*/ 0 h 319"/>
                <a:gd name="T2" fmla="*/ 282 w 283"/>
                <a:gd name="T3" fmla="*/ 318 h 319"/>
                <a:gd name="T4" fmla="*/ 0 w 283"/>
                <a:gd name="T5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25"/>
            <p:cNvSpPr>
              <a:spLocks/>
            </p:cNvSpPr>
            <p:nvPr/>
          </p:nvSpPr>
          <p:spPr bwMode="auto">
            <a:xfrm>
              <a:off x="1397" y="2267"/>
              <a:ext cx="56" cy="58"/>
            </a:xfrm>
            <a:custGeom>
              <a:avLst/>
              <a:gdLst>
                <a:gd name="T0" fmla="*/ 24 w 56"/>
                <a:gd name="T1" fmla="*/ 0 h 58"/>
                <a:gd name="T2" fmla="*/ 55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26"/>
            <p:cNvSpPr>
              <a:spLocks/>
            </p:cNvSpPr>
            <p:nvPr/>
          </p:nvSpPr>
          <p:spPr bwMode="auto">
            <a:xfrm>
              <a:off x="1484" y="2006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27"/>
            <p:cNvSpPr>
              <a:spLocks/>
            </p:cNvSpPr>
            <p:nvPr/>
          </p:nvSpPr>
          <p:spPr bwMode="auto">
            <a:xfrm>
              <a:off x="2256" y="2293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28"/>
            <p:cNvSpPr>
              <a:spLocks/>
            </p:cNvSpPr>
            <p:nvPr/>
          </p:nvSpPr>
          <p:spPr bwMode="auto">
            <a:xfrm>
              <a:off x="3236" y="2019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29"/>
            <p:cNvSpPr>
              <a:spLocks/>
            </p:cNvSpPr>
            <p:nvPr/>
          </p:nvSpPr>
          <p:spPr bwMode="auto">
            <a:xfrm>
              <a:off x="3236" y="2273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130"/>
            <p:cNvSpPr>
              <a:spLocks/>
            </p:cNvSpPr>
            <p:nvPr/>
          </p:nvSpPr>
          <p:spPr bwMode="auto">
            <a:xfrm>
              <a:off x="3823" y="2019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131"/>
            <p:cNvSpPr>
              <a:spLocks/>
            </p:cNvSpPr>
            <p:nvPr/>
          </p:nvSpPr>
          <p:spPr bwMode="auto">
            <a:xfrm>
              <a:off x="4055" y="2261"/>
              <a:ext cx="57" cy="58"/>
            </a:xfrm>
            <a:custGeom>
              <a:avLst/>
              <a:gdLst>
                <a:gd name="T0" fmla="*/ 23 w 57"/>
                <a:gd name="T1" fmla="*/ 0 h 58"/>
                <a:gd name="T2" fmla="*/ 56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132"/>
            <p:cNvSpPr>
              <a:spLocks/>
            </p:cNvSpPr>
            <p:nvPr/>
          </p:nvSpPr>
          <p:spPr bwMode="auto">
            <a:xfrm>
              <a:off x="4130" y="2025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133"/>
            <p:cNvSpPr>
              <a:spLocks/>
            </p:cNvSpPr>
            <p:nvPr/>
          </p:nvSpPr>
          <p:spPr bwMode="auto">
            <a:xfrm>
              <a:off x="4921" y="2288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134"/>
            <p:cNvSpPr>
              <a:spLocks/>
            </p:cNvSpPr>
            <p:nvPr/>
          </p:nvSpPr>
          <p:spPr bwMode="auto">
            <a:xfrm>
              <a:off x="1458" y="1541"/>
              <a:ext cx="742" cy="250"/>
            </a:xfrm>
            <a:custGeom>
              <a:avLst/>
              <a:gdLst>
                <a:gd name="T0" fmla="*/ 741 w 742"/>
                <a:gd name="T1" fmla="*/ 0 h 250"/>
                <a:gd name="T2" fmla="*/ 0 w 742"/>
                <a:gd name="T3" fmla="*/ 249 h 250"/>
                <a:gd name="T4" fmla="*/ 741 w 742"/>
                <a:gd name="T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135"/>
            <p:cNvSpPr>
              <a:spLocks/>
            </p:cNvSpPr>
            <p:nvPr/>
          </p:nvSpPr>
          <p:spPr bwMode="auto">
            <a:xfrm>
              <a:off x="1458" y="1754"/>
              <a:ext cx="67" cy="37"/>
            </a:xfrm>
            <a:custGeom>
              <a:avLst/>
              <a:gdLst>
                <a:gd name="T0" fmla="*/ 66 w 67"/>
                <a:gd name="T1" fmla="*/ 31 h 37"/>
                <a:gd name="T2" fmla="*/ 0 w 67"/>
                <a:gd name="T3" fmla="*/ 36 h 37"/>
                <a:gd name="T4" fmla="*/ 56 w 67"/>
                <a:gd name="T5" fmla="*/ 0 h 37"/>
                <a:gd name="T6" fmla="*/ 66 w 67"/>
                <a:gd name="T7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136"/>
            <p:cNvSpPr>
              <a:spLocks/>
            </p:cNvSpPr>
            <p:nvPr/>
          </p:nvSpPr>
          <p:spPr bwMode="auto">
            <a:xfrm>
              <a:off x="2506" y="1547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137"/>
            <p:cNvSpPr>
              <a:spLocks/>
            </p:cNvSpPr>
            <p:nvPr/>
          </p:nvSpPr>
          <p:spPr bwMode="auto">
            <a:xfrm>
              <a:off x="3694" y="1762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138"/>
            <p:cNvSpPr>
              <a:spLocks/>
            </p:cNvSpPr>
            <p:nvPr/>
          </p:nvSpPr>
          <p:spPr bwMode="auto">
            <a:xfrm>
              <a:off x="105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139"/>
            <p:cNvSpPr>
              <a:spLocks/>
            </p:cNvSpPr>
            <p:nvPr/>
          </p:nvSpPr>
          <p:spPr bwMode="auto">
            <a:xfrm>
              <a:off x="126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140"/>
            <p:cNvSpPr>
              <a:spLocks/>
            </p:cNvSpPr>
            <p:nvPr/>
          </p:nvSpPr>
          <p:spPr bwMode="auto">
            <a:xfrm>
              <a:off x="1465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141"/>
            <p:cNvSpPr>
              <a:spLocks/>
            </p:cNvSpPr>
            <p:nvPr/>
          </p:nvSpPr>
          <p:spPr bwMode="auto">
            <a:xfrm>
              <a:off x="1669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Rectangle 142"/>
            <p:cNvSpPr>
              <a:spLocks noChangeArrowheads="1"/>
            </p:cNvSpPr>
            <p:nvPr/>
          </p:nvSpPr>
          <p:spPr bwMode="auto">
            <a:xfrm>
              <a:off x="1661" y="1134"/>
              <a:ext cx="3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Root</a:t>
              </a:r>
            </a:p>
          </p:txBody>
        </p:sp>
        <p:sp>
          <p:nvSpPr>
            <p:cNvPr id="201" name="Rectangle 143"/>
            <p:cNvSpPr>
              <a:spLocks noChangeArrowheads="1"/>
            </p:cNvSpPr>
            <p:nvPr/>
          </p:nvSpPr>
          <p:spPr bwMode="auto">
            <a:xfrm>
              <a:off x="2262" y="1337"/>
              <a:ext cx="224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19</a:t>
              </a:r>
            </a:p>
          </p:txBody>
        </p:sp>
        <p:sp>
          <p:nvSpPr>
            <p:cNvPr id="202" name="Rectangle 144"/>
            <p:cNvSpPr>
              <a:spLocks noChangeArrowheads="1"/>
            </p:cNvSpPr>
            <p:nvPr/>
          </p:nvSpPr>
          <p:spPr bwMode="auto">
            <a:xfrm>
              <a:off x="3566" y="1813"/>
              <a:ext cx="23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/>
                <a:t>24</a:t>
              </a:r>
            </a:p>
          </p:txBody>
        </p:sp>
        <p:sp>
          <p:nvSpPr>
            <p:cNvPr id="203" name="Rectangle 145"/>
            <p:cNvSpPr>
              <a:spLocks noChangeArrowheads="1"/>
            </p:cNvSpPr>
            <p:nvPr/>
          </p:nvSpPr>
          <p:spPr bwMode="auto">
            <a:xfrm>
              <a:off x="3879" y="1820"/>
              <a:ext cx="23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/>
                <a:t>33</a:t>
              </a:r>
            </a:p>
          </p:txBody>
        </p:sp>
        <p:sp>
          <p:nvSpPr>
            <p:cNvPr id="204" name="Rectangle 146"/>
            <p:cNvSpPr>
              <a:spLocks noChangeArrowheads="1"/>
            </p:cNvSpPr>
            <p:nvPr/>
          </p:nvSpPr>
          <p:spPr bwMode="auto">
            <a:xfrm>
              <a:off x="1912" y="2342"/>
              <a:ext cx="277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14*</a:t>
              </a:r>
            </a:p>
          </p:txBody>
        </p:sp>
        <p:sp>
          <p:nvSpPr>
            <p:cNvPr id="205" name="Rectangle 147"/>
            <p:cNvSpPr>
              <a:spLocks noChangeArrowheads="1"/>
            </p:cNvSpPr>
            <p:nvPr/>
          </p:nvSpPr>
          <p:spPr bwMode="auto">
            <a:xfrm>
              <a:off x="2116" y="2342"/>
              <a:ext cx="277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16*</a:t>
              </a:r>
            </a:p>
          </p:txBody>
        </p:sp>
        <p:sp>
          <p:nvSpPr>
            <p:cNvPr id="206" name="Rectangle 148"/>
            <p:cNvSpPr>
              <a:spLocks noChangeArrowheads="1"/>
            </p:cNvSpPr>
            <p:nvPr/>
          </p:nvSpPr>
          <p:spPr bwMode="auto">
            <a:xfrm>
              <a:off x="2825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19*</a:t>
              </a:r>
            </a:p>
          </p:txBody>
        </p:sp>
        <p:sp>
          <p:nvSpPr>
            <p:cNvPr id="207" name="Rectangle 149"/>
            <p:cNvSpPr>
              <a:spLocks noChangeArrowheads="1"/>
            </p:cNvSpPr>
            <p:nvPr/>
          </p:nvSpPr>
          <p:spPr bwMode="auto">
            <a:xfrm>
              <a:off x="3018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20*</a:t>
              </a:r>
            </a:p>
          </p:txBody>
        </p:sp>
        <p:sp>
          <p:nvSpPr>
            <p:cNvPr id="208" name="Rectangle 150"/>
            <p:cNvSpPr>
              <a:spLocks noChangeArrowheads="1"/>
            </p:cNvSpPr>
            <p:nvPr/>
          </p:nvSpPr>
          <p:spPr bwMode="auto">
            <a:xfrm>
              <a:off x="3216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209" name="Rectangle 151"/>
            <p:cNvSpPr>
              <a:spLocks noChangeArrowheads="1"/>
            </p:cNvSpPr>
            <p:nvPr/>
          </p:nvSpPr>
          <p:spPr bwMode="auto">
            <a:xfrm>
              <a:off x="3689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24*</a:t>
              </a:r>
            </a:p>
          </p:txBody>
        </p:sp>
        <p:sp>
          <p:nvSpPr>
            <p:cNvPr id="210" name="Rectangle 152"/>
            <p:cNvSpPr>
              <a:spLocks noChangeArrowheads="1"/>
            </p:cNvSpPr>
            <p:nvPr/>
          </p:nvSpPr>
          <p:spPr bwMode="auto">
            <a:xfrm>
              <a:off x="3900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211" name="Rectangle 153"/>
            <p:cNvSpPr>
              <a:spLocks noChangeArrowheads="1"/>
            </p:cNvSpPr>
            <p:nvPr/>
          </p:nvSpPr>
          <p:spPr bwMode="auto">
            <a:xfrm>
              <a:off x="4091" y="2335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212" name="Rectangle 154"/>
            <p:cNvSpPr>
              <a:spLocks noChangeArrowheads="1"/>
            </p:cNvSpPr>
            <p:nvPr/>
          </p:nvSpPr>
          <p:spPr bwMode="auto">
            <a:xfrm>
              <a:off x="4577" y="2335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213" name="Rectangle 155"/>
            <p:cNvSpPr>
              <a:spLocks noChangeArrowheads="1"/>
            </p:cNvSpPr>
            <p:nvPr/>
          </p:nvSpPr>
          <p:spPr bwMode="auto">
            <a:xfrm>
              <a:off x="4782" y="2335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214" name="Rectangle 156"/>
            <p:cNvSpPr>
              <a:spLocks noChangeArrowheads="1"/>
            </p:cNvSpPr>
            <p:nvPr/>
          </p:nvSpPr>
          <p:spPr bwMode="auto">
            <a:xfrm>
              <a:off x="4980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215" name="Rectangle 157"/>
            <p:cNvSpPr>
              <a:spLocks noChangeArrowheads="1"/>
            </p:cNvSpPr>
            <p:nvPr/>
          </p:nvSpPr>
          <p:spPr bwMode="auto">
            <a:xfrm>
              <a:off x="5184" y="2322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216" name="Rectangle 158"/>
            <p:cNvSpPr>
              <a:spLocks noChangeArrowheads="1"/>
            </p:cNvSpPr>
            <p:nvPr/>
          </p:nvSpPr>
          <p:spPr bwMode="auto">
            <a:xfrm>
              <a:off x="1220" y="1821"/>
              <a:ext cx="224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14</a:t>
              </a:r>
            </a:p>
          </p:txBody>
        </p:sp>
        <p:sp>
          <p:nvSpPr>
            <p:cNvPr id="217" name="Rectangle 159"/>
            <p:cNvSpPr>
              <a:spLocks noChangeArrowheads="1"/>
            </p:cNvSpPr>
            <p:nvPr/>
          </p:nvSpPr>
          <p:spPr bwMode="auto">
            <a:xfrm>
              <a:off x="926" y="1821"/>
              <a:ext cx="17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18" name="Rectangle 160"/>
            <p:cNvSpPr>
              <a:spLocks noChangeArrowheads="1"/>
            </p:cNvSpPr>
            <p:nvPr/>
          </p:nvSpPr>
          <p:spPr bwMode="auto">
            <a:xfrm>
              <a:off x="1265" y="2329"/>
              <a:ext cx="223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7*</a:t>
              </a:r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062" y="2329"/>
              <a:ext cx="223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5*</a:t>
              </a:r>
            </a:p>
          </p:txBody>
        </p:sp>
        <p:sp>
          <p:nvSpPr>
            <p:cNvPr id="220" name="Rectangle 162"/>
            <p:cNvSpPr>
              <a:spLocks noChangeArrowheads="1"/>
            </p:cNvSpPr>
            <p:nvPr/>
          </p:nvSpPr>
          <p:spPr bwMode="auto">
            <a:xfrm>
              <a:off x="1464" y="2329"/>
              <a:ext cx="223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8*</a:t>
              </a:r>
            </a:p>
          </p:txBody>
        </p:sp>
        <p:sp>
          <p:nvSpPr>
            <p:cNvPr id="221" name="Line 163"/>
            <p:cNvSpPr>
              <a:spLocks noChangeShapeType="1"/>
            </p:cNvSpPr>
            <p:nvPr/>
          </p:nvSpPr>
          <p:spPr bwMode="auto">
            <a:xfrm>
              <a:off x="1920" y="1056"/>
              <a:ext cx="33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Arc 164"/>
            <p:cNvSpPr>
              <a:spLocks/>
            </p:cNvSpPr>
            <p:nvPr/>
          </p:nvSpPr>
          <p:spPr bwMode="auto">
            <a:xfrm rot="13440000">
              <a:off x="4416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Arc 165"/>
            <p:cNvSpPr>
              <a:spLocks/>
            </p:cNvSpPr>
            <p:nvPr/>
          </p:nvSpPr>
          <p:spPr bwMode="auto">
            <a:xfrm rot="13440000">
              <a:off x="912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Arc 166"/>
            <p:cNvSpPr>
              <a:spLocks/>
            </p:cNvSpPr>
            <p:nvPr/>
          </p:nvSpPr>
          <p:spPr bwMode="auto">
            <a:xfrm rot="13440000">
              <a:off x="1776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" name="Arc 167"/>
            <p:cNvSpPr>
              <a:spLocks/>
            </p:cNvSpPr>
            <p:nvPr/>
          </p:nvSpPr>
          <p:spPr bwMode="auto">
            <a:xfrm rot="13440000">
              <a:off x="2688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Arc 168"/>
            <p:cNvSpPr>
              <a:spLocks/>
            </p:cNvSpPr>
            <p:nvPr/>
          </p:nvSpPr>
          <p:spPr bwMode="auto">
            <a:xfrm rot="13440000">
              <a:off x="3552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054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Extendible Hash Index (1)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 2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773113" y="2217460"/>
            <a:ext cx="2187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(2) </a:t>
            </a:r>
            <a:r>
              <a:rPr lang="en-US" altLang="en-US" dirty="0"/>
              <a:t>= </a:t>
            </a:r>
            <a:r>
              <a:rPr lang="en-US" altLang="en-US" dirty="0" smtClean="0"/>
              <a:t>000</a:t>
            </a:r>
            <a:r>
              <a:rPr lang="en-US" altLang="en-US" b="1" dirty="0" smtClean="0"/>
              <a:t>10</a:t>
            </a:r>
            <a:endParaRPr lang="en-US" altLang="en-US" dirty="0"/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3702050" y="1447800"/>
            <a:ext cx="5030788" cy="4865688"/>
            <a:chOff x="2332" y="912"/>
            <a:chExt cx="3169" cy="3065"/>
          </a:xfrm>
        </p:grpSpPr>
        <p:grpSp>
          <p:nvGrpSpPr>
            <p:cNvPr id="7" name="Group 36"/>
            <p:cNvGrpSpPr>
              <a:grpSpLocks/>
            </p:cNvGrpSpPr>
            <p:nvPr/>
          </p:nvGrpSpPr>
          <p:grpSpPr bwMode="auto">
            <a:xfrm>
              <a:off x="2332" y="912"/>
              <a:ext cx="2708" cy="3065"/>
              <a:chOff x="2332" y="912"/>
              <a:chExt cx="2708" cy="3065"/>
            </a:xfrm>
          </p:grpSpPr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2640" y="1536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2640" y="1824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2640" y="2400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2640" y="1296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8" name="Text Box 9"/>
              <p:cNvSpPr txBox="1">
                <a:spLocks noChangeArrowheads="1"/>
              </p:cNvSpPr>
              <p:nvPr/>
            </p:nvSpPr>
            <p:spPr bwMode="auto">
              <a:xfrm>
                <a:off x="2352" y="1862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01</a:t>
                </a:r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10"/>
              <p:cNvSpPr txBox="1">
                <a:spLocks noChangeArrowheads="1"/>
              </p:cNvSpPr>
              <p:nvPr/>
            </p:nvSpPr>
            <p:spPr bwMode="auto">
              <a:xfrm>
                <a:off x="2352" y="1574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00</a:t>
                </a:r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 Box 11"/>
              <p:cNvSpPr txBox="1">
                <a:spLocks noChangeArrowheads="1"/>
              </p:cNvSpPr>
              <p:nvPr/>
            </p:nvSpPr>
            <p:spPr bwMode="auto">
              <a:xfrm>
                <a:off x="2352" y="2438"/>
                <a:ext cx="27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</a:t>
                </a:r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 Box 12"/>
              <p:cNvSpPr txBox="1">
                <a:spLocks noChangeArrowheads="1"/>
              </p:cNvSpPr>
              <p:nvPr/>
            </p:nvSpPr>
            <p:spPr bwMode="auto">
              <a:xfrm>
                <a:off x="2352" y="2160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Rectangle 13"/>
              <p:cNvSpPr>
                <a:spLocks noChangeArrowheads="1"/>
              </p:cNvSpPr>
              <p:nvPr/>
            </p:nvSpPr>
            <p:spPr bwMode="auto">
              <a:xfrm>
                <a:off x="4272" y="1152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</a:p>
            </p:txBody>
          </p:sp>
          <p:sp>
            <p:nvSpPr>
              <p:cNvPr id="23" name="Rectangle 14"/>
              <p:cNvSpPr>
                <a:spLocks noChangeArrowheads="1"/>
              </p:cNvSpPr>
              <p:nvPr/>
            </p:nvSpPr>
            <p:spPr bwMode="auto">
              <a:xfrm>
                <a:off x="4656" y="1152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</a:p>
            </p:txBody>
          </p:sp>
          <p:sp>
            <p:nvSpPr>
              <p:cNvPr id="24" name="Rectangle 15"/>
              <p:cNvSpPr>
                <a:spLocks noChangeArrowheads="1"/>
              </p:cNvSpPr>
              <p:nvPr/>
            </p:nvSpPr>
            <p:spPr bwMode="auto">
              <a:xfrm>
                <a:off x="4272" y="912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4272" y="192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6" name="Rectangle 17"/>
              <p:cNvSpPr>
                <a:spLocks noChangeArrowheads="1"/>
              </p:cNvSpPr>
              <p:nvPr/>
            </p:nvSpPr>
            <p:spPr bwMode="auto">
              <a:xfrm>
                <a:off x="4656" y="192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hu-HU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Rectangle 18"/>
              <p:cNvSpPr>
                <a:spLocks noChangeArrowheads="1"/>
              </p:cNvSpPr>
              <p:nvPr/>
            </p:nvSpPr>
            <p:spPr bwMode="auto">
              <a:xfrm>
                <a:off x="4272" y="1680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8" name="Rectangle 19"/>
              <p:cNvSpPr>
                <a:spLocks noChangeArrowheads="1"/>
              </p:cNvSpPr>
              <p:nvPr/>
            </p:nvSpPr>
            <p:spPr bwMode="auto">
              <a:xfrm>
                <a:off x="4272" y="264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hu-HU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Rectangle 20"/>
              <p:cNvSpPr>
                <a:spLocks noChangeArrowheads="1"/>
              </p:cNvSpPr>
              <p:nvPr/>
            </p:nvSpPr>
            <p:spPr bwMode="auto">
              <a:xfrm>
                <a:off x="4656" y="264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hu-HU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Rectangle 21"/>
              <p:cNvSpPr>
                <a:spLocks noChangeArrowheads="1"/>
              </p:cNvSpPr>
              <p:nvPr/>
            </p:nvSpPr>
            <p:spPr bwMode="auto">
              <a:xfrm>
                <a:off x="4272" y="2400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31" name="Line 23"/>
              <p:cNvSpPr>
                <a:spLocks noChangeShapeType="1"/>
              </p:cNvSpPr>
              <p:nvPr/>
            </p:nvSpPr>
            <p:spPr bwMode="auto">
              <a:xfrm flipV="1">
                <a:off x="3024" y="1296"/>
                <a:ext cx="120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Line 24"/>
              <p:cNvSpPr>
                <a:spLocks noChangeShapeType="1"/>
              </p:cNvSpPr>
              <p:nvPr/>
            </p:nvSpPr>
            <p:spPr bwMode="auto">
              <a:xfrm>
                <a:off x="3024" y="1968"/>
                <a:ext cx="11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Line 25"/>
              <p:cNvSpPr>
                <a:spLocks noChangeShapeType="1"/>
              </p:cNvSpPr>
              <p:nvPr/>
            </p:nvSpPr>
            <p:spPr bwMode="auto">
              <a:xfrm>
                <a:off x="3024" y="2256"/>
                <a:ext cx="120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Text Box 26"/>
              <p:cNvSpPr txBox="1">
                <a:spLocks noChangeArrowheads="1"/>
              </p:cNvSpPr>
              <p:nvPr/>
            </p:nvSpPr>
            <p:spPr bwMode="auto">
              <a:xfrm>
                <a:off x="2332" y="3408"/>
                <a:ext cx="67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Directory</a:t>
                </a:r>
              </a:p>
            </p:txBody>
          </p:sp>
          <p:sp>
            <p:nvSpPr>
              <p:cNvPr id="35" name="Text Box 27"/>
              <p:cNvSpPr txBox="1">
                <a:spLocks noChangeArrowheads="1"/>
              </p:cNvSpPr>
              <p:nvPr/>
            </p:nvSpPr>
            <p:spPr bwMode="auto">
              <a:xfrm>
                <a:off x="4224" y="3744"/>
                <a:ext cx="58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Buckets</a:t>
                </a:r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4272" y="336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4656" y="336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4272" y="3120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39" name="Line 35"/>
              <p:cNvSpPr>
                <a:spLocks noChangeShapeType="1"/>
              </p:cNvSpPr>
              <p:nvPr/>
            </p:nvSpPr>
            <p:spPr bwMode="auto">
              <a:xfrm>
                <a:off x="3024" y="2544"/>
                <a:ext cx="120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5280" y="1197"/>
              <a:ext cx="221" cy="2490"/>
              <a:chOff x="5280" y="1197"/>
              <a:chExt cx="221" cy="2490"/>
            </a:xfrm>
          </p:grpSpPr>
          <p:sp>
            <p:nvSpPr>
              <p:cNvPr id="9" name="Text Box 37"/>
              <p:cNvSpPr txBox="1">
                <a:spLocks noChangeArrowheads="1"/>
              </p:cNvSpPr>
              <p:nvPr/>
            </p:nvSpPr>
            <p:spPr bwMode="auto">
              <a:xfrm>
                <a:off x="5280" y="1197"/>
                <a:ext cx="22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0" name="Text Box 38"/>
              <p:cNvSpPr txBox="1">
                <a:spLocks noChangeArrowheads="1"/>
              </p:cNvSpPr>
              <p:nvPr/>
            </p:nvSpPr>
            <p:spPr bwMode="auto">
              <a:xfrm>
                <a:off x="5280" y="1929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1" name="Text Box 39"/>
              <p:cNvSpPr txBox="1">
                <a:spLocks noChangeArrowheads="1"/>
              </p:cNvSpPr>
              <p:nvPr/>
            </p:nvSpPr>
            <p:spPr bwMode="auto">
              <a:xfrm>
                <a:off x="5280" y="2697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2" name="Text Box 40"/>
              <p:cNvSpPr txBox="1">
                <a:spLocks noChangeArrowheads="1"/>
              </p:cNvSpPr>
              <p:nvPr/>
            </p:nvSpPr>
            <p:spPr bwMode="auto">
              <a:xfrm>
                <a:off x="5280" y="3456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</p:grpSp>
      <p:sp>
        <p:nvSpPr>
          <p:cNvPr id="40" name="Text Box 43"/>
          <p:cNvSpPr txBox="1">
            <a:spLocks noChangeArrowheads="1"/>
          </p:cNvSpPr>
          <p:nvPr/>
        </p:nvSpPr>
        <p:spPr bwMode="auto">
          <a:xfrm>
            <a:off x="6781800" y="42672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44519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Extendible Hash Index (2)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 19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833438" y="2177534"/>
            <a:ext cx="2187575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(1)   = 000</a:t>
            </a:r>
            <a:r>
              <a:rPr lang="en-US" altLang="en-US" b="1" dirty="0" smtClean="0"/>
              <a:t>01</a:t>
            </a:r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(2)   </a:t>
            </a:r>
            <a:r>
              <a:rPr lang="en-US" altLang="en-US" dirty="0"/>
              <a:t>= </a:t>
            </a:r>
            <a:r>
              <a:rPr lang="en-US" altLang="en-US" dirty="0" smtClean="0"/>
              <a:t>000</a:t>
            </a:r>
            <a:r>
              <a:rPr lang="en-US" altLang="en-US" b="1" dirty="0" smtClean="0"/>
              <a:t>10</a:t>
            </a:r>
            <a:endParaRPr lang="en-US" altLang="en-US" i="1" dirty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(3)   </a:t>
            </a:r>
            <a:r>
              <a:rPr lang="en-US" altLang="en-US" dirty="0"/>
              <a:t>= </a:t>
            </a:r>
            <a:r>
              <a:rPr lang="en-US" altLang="en-US" dirty="0" smtClean="0"/>
              <a:t>000</a:t>
            </a:r>
            <a:r>
              <a:rPr lang="en-US" altLang="en-US" b="1" dirty="0" smtClean="0"/>
              <a:t>11</a:t>
            </a:r>
            <a:endParaRPr lang="en-US" altLang="en-US" i="1" dirty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(7)   </a:t>
            </a:r>
            <a:r>
              <a:rPr lang="en-US" altLang="en-US" dirty="0"/>
              <a:t>= </a:t>
            </a:r>
            <a:r>
              <a:rPr lang="en-US" altLang="en-US" dirty="0" smtClean="0"/>
              <a:t>001</a:t>
            </a:r>
            <a:r>
              <a:rPr lang="en-US" altLang="en-US" b="1" dirty="0" smtClean="0"/>
              <a:t>11</a:t>
            </a:r>
            <a:endParaRPr lang="en-US" altLang="en-US" i="1" dirty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(16) </a:t>
            </a:r>
            <a:r>
              <a:rPr lang="en-US" altLang="en-US" dirty="0"/>
              <a:t>= </a:t>
            </a:r>
            <a:r>
              <a:rPr lang="en-US" altLang="en-US" dirty="0" smtClean="0"/>
              <a:t>100</a:t>
            </a:r>
            <a:r>
              <a:rPr lang="en-US" altLang="en-US" b="1" dirty="0" smtClean="0"/>
              <a:t>00</a:t>
            </a:r>
            <a:endParaRPr lang="en-US" altLang="en-US" i="1" dirty="0" smtClean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(18) </a:t>
            </a:r>
            <a:r>
              <a:rPr lang="en-US" altLang="en-US" dirty="0"/>
              <a:t>= </a:t>
            </a:r>
            <a:r>
              <a:rPr lang="en-US" altLang="en-US" dirty="0" smtClean="0"/>
              <a:t>100</a:t>
            </a:r>
            <a:r>
              <a:rPr lang="en-US" altLang="en-US" b="1" dirty="0" smtClean="0"/>
              <a:t>10</a:t>
            </a:r>
            <a:endParaRPr lang="en-US" altLang="en-US" i="1" dirty="0" smtClean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(19) </a:t>
            </a:r>
            <a:r>
              <a:rPr lang="en-US" altLang="en-US" dirty="0"/>
              <a:t>= </a:t>
            </a:r>
            <a:r>
              <a:rPr lang="en-US" altLang="en-US" dirty="0" smtClean="0"/>
              <a:t>100</a:t>
            </a:r>
            <a:r>
              <a:rPr lang="en-US" altLang="en-US" b="1" dirty="0" smtClean="0"/>
              <a:t>11</a:t>
            </a:r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(20) </a:t>
            </a:r>
            <a:r>
              <a:rPr lang="en-US" altLang="en-US" dirty="0"/>
              <a:t>= </a:t>
            </a:r>
            <a:r>
              <a:rPr lang="en-US" altLang="en-US" dirty="0" smtClean="0"/>
              <a:t>101</a:t>
            </a:r>
            <a:r>
              <a:rPr lang="en-US" altLang="en-US" b="1" dirty="0" smtClean="0"/>
              <a:t>00</a:t>
            </a:r>
            <a:endParaRPr lang="en-US" altLang="en-US" b="1" dirty="0"/>
          </a:p>
          <a:p>
            <a:pPr>
              <a:spcBef>
                <a:spcPct val="50000"/>
              </a:spcBef>
            </a:pPr>
            <a:endParaRPr lang="en-US" altLang="en-US" dirty="0" smtClean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3702050" y="1447800"/>
            <a:ext cx="5029200" cy="4953000"/>
            <a:chOff x="2332" y="912"/>
            <a:chExt cx="3168" cy="3120"/>
          </a:xfrm>
        </p:grpSpPr>
        <p:grpSp>
          <p:nvGrpSpPr>
            <p:cNvPr id="7" name="Group 36"/>
            <p:cNvGrpSpPr>
              <a:grpSpLocks/>
            </p:cNvGrpSpPr>
            <p:nvPr/>
          </p:nvGrpSpPr>
          <p:grpSpPr bwMode="auto">
            <a:xfrm>
              <a:off x="2332" y="912"/>
              <a:ext cx="2708" cy="3120"/>
              <a:chOff x="2332" y="912"/>
              <a:chExt cx="2708" cy="3120"/>
            </a:xfrm>
          </p:grpSpPr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2640" y="1536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2640" y="1824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2640" y="2400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2640" y="1296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2</a:t>
                </a:r>
              </a:p>
            </p:txBody>
          </p:sp>
          <p:sp>
            <p:nvSpPr>
              <p:cNvPr id="18" name="Text Box 9"/>
              <p:cNvSpPr txBox="1">
                <a:spLocks noChangeArrowheads="1"/>
              </p:cNvSpPr>
              <p:nvPr/>
            </p:nvSpPr>
            <p:spPr bwMode="auto">
              <a:xfrm>
                <a:off x="2352" y="1862"/>
                <a:ext cx="29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01</a:t>
                </a:r>
                <a:endParaRPr lang="en-US" altLang="en-US"/>
              </a:p>
            </p:txBody>
          </p:sp>
          <p:sp>
            <p:nvSpPr>
              <p:cNvPr id="19" name="Text Box 10"/>
              <p:cNvSpPr txBox="1">
                <a:spLocks noChangeArrowheads="1"/>
              </p:cNvSpPr>
              <p:nvPr/>
            </p:nvSpPr>
            <p:spPr bwMode="auto">
              <a:xfrm>
                <a:off x="2352" y="1574"/>
                <a:ext cx="29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00</a:t>
                </a:r>
                <a:endParaRPr lang="en-US" altLang="en-US"/>
              </a:p>
            </p:txBody>
          </p:sp>
          <p:sp>
            <p:nvSpPr>
              <p:cNvPr id="20" name="Text Box 11"/>
              <p:cNvSpPr txBox="1">
                <a:spLocks noChangeArrowheads="1"/>
              </p:cNvSpPr>
              <p:nvPr/>
            </p:nvSpPr>
            <p:spPr bwMode="auto">
              <a:xfrm>
                <a:off x="2352" y="2438"/>
                <a:ext cx="29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11</a:t>
                </a:r>
                <a:endParaRPr lang="en-US" altLang="en-US"/>
              </a:p>
            </p:txBody>
          </p:sp>
          <p:sp>
            <p:nvSpPr>
              <p:cNvPr id="21" name="Text Box 12"/>
              <p:cNvSpPr txBox="1">
                <a:spLocks noChangeArrowheads="1"/>
              </p:cNvSpPr>
              <p:nvPr/>
            </p:nvSpPr>
            <p:spPr bwMode="auto">
              <a:xfrm>
                <a:off x="2352" y="2160"/>
                <a:ext cx="29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10</a:t>
                </a:r>
                <a:endParaRPr lang="en-US" altLang="en-US"/>
              </a:p>
            </p:txBody>
          </p:sp>
          <p:sp>
            <p:nvSpPr>
              <p:cNvPr id="22" name="Rectangle 13"/>
              <p:cNvSpPr>
                <a:spLocks noChangeArrowheads="1"/>
              </p:cNvSpPr>
              <p:nvPr/>
            </p:nvSpPr>
            <p:spPr bwMode="auto">
              <a:xfrm>
                <a:off x="4272" y="1152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16</a:t>
                </a:r>
              </a:p>
            </p:txBody>
          </p:sp>
          <p:sp>
            <p:nvSpPr>
              <p:cNvPr id="23" name="Rectangle 14"/>
              <p:cNvSpPr>
                <a:spLocks noChangeArrowheads="1"/>
              </p:cNvSpPr>
              <p:nvPr/>
            </p:nvSpPr>
            <p:spPr bwMode="auto">
              <a:xfrm>
                <a:off x="4656" y="1152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20</a:t>
                </a:r>
              </a:p>
            </p:txBody>
          </p:sp>
          <p:sp>
            <p:nvSpPr>
              <p:cNvPr id="24" name="Rectangle 15"/>
              <p:cNvSpPr>
                <a:spLocks noChangeArrowheads="1"/>
              </p:cNvSpPr>
              <p:nvPr/>
            </p:nvSpPr>
            <p:spPr bwMode="auto">
              <a:xfrm>
                <a:off x="4272" y="912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2</a:t>
                </a:r>
              </a:p>
            </p:txBody>
          </p:sp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4272" y="192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26" name="Rectangle 17"/>
              <p:cNvSpPr>
                <a:spLocks noChangeArrowheads="1"/>
              </p:cNvSpPr>
              <p:nvPr/>
            </p:nvSpPr>
            <p:spPr bwMode="auto">
              <a:xfrm>
                <a:off x="4656" y="192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hu-HU" altLang="en-US"/>
              </a:p>
            </p:txBody>
          </p:sp>
          <p:sp>
            <p:nvSpPr>
              <p:cNvPr id="27" name="Rectangle 18"/>
              <p:cNvSpPr>
                <a:spLocks noChangeArrowheads="1"/>
              </p:cNvSpPr>
              <p:nvPr/>
            </p:nvSpPr>
            <p:spPr bwMode="auto">
              <a:xfrm>
                <a:off x="4272" y="1680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2</a:t>
                </a:r>
              </a:p>
            </p:txBody>
          </p:sp>
          <p:sp>
            <p:nvSpPr>
              <p:cNvPr id="28" name="Rectangle 19"/>
              <p:cNvSpPr>
                <a:spLocks noChangeArrowheads="1"/>
              </p:cNvSpPr>
              <p:nvPr/>
            </p:nvSpPr>
            <p:spPr bwMode="auto">
              <a:xfrm>
                <a:off x="4272" y="264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hu-HU" altLang="en-US"/>
              </a:p>
            </p:txBody>
          </p:sp>
          <p:sp>
            <p:nvSpPr>
              <p:cNvPr id="29" name="Rectangle 20"/>
              <p:cNvSpPr>
                <a:spLocks noChangeArrowheads="1"/>
              </p:cNvSpPr>
              <p:nvPr/>
            </p:nvSpPr>
            <p:spPr bwMode="auto">
              <a:xfrm>
                <a:off x="4656" y="264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 dirty="0" smtClean="0">
                    <a:solidFill>
                      <a:srgbClr val="FF0000"/>
                    </a:solidFill>
                  </a:rPr>
                  <a:t>2</a:t>
                </a:r>
                <a:endParaRPr lang="hu-HU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Rectangle 21"/>
              <p:cNvSpPr>
                <a:spLocks noChangeArrowheads="1"/>
              </p:cNvSpPr>
              <p:nvPr/>
            </p:nvSpPr>
            <p:spPr bwMode="auto">
              <a:xfrm>
                <a:off x="4272" y="2400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2</a:t>
                </a:r>
              </a:p>
            </p:txBody>
          </p:sp>
          <p:sp>
            <p:nvSpPr>
              <p:cNvPr id="31" name="Line 23"/>
              <p:cNvSpPr>
                <a:spLocks noChangeShapeType="1"/>
              </p:cNvSpPr>
              <p:nvPr/>
            </p:nvSpPr>
            <p:spPr bwMode="auto">
              <a:xfrm flipV="1">
                <a:off x="3024" y="1296"/>
                <a:ext cx="120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24"/>
              <p:cNvSpPr>
                <a:spLocks noChangeShapeType="1"/>
              </p:cNvSpPr>
              <p:nvPr/>
            </p:nvSpPr>
            <p:spPr bwMode="auto">
              <a:xfrm>
                <a:off x="3024" y="1968"/>
                <a:ext cx="11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25"/>
              <p:cNvSpPr>
                <a:spLocks noChangeShapeType="1"/>
              </p:cNvSpPr>
              <p:nvPr/>
            </p:nvSpPr>
            <p:spPr bwMode="auto">
              <a:xfrm>
                <a:off x="3024" y="2256"/>
                <a:ext cx="120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Text Box 26"/>
              <p:cNvSpPr txBox="1">
                <a:spLocks noChangeArrowheads="1"/>
              </p:cNvSpPr>
              <p:nvPr/>
            </p:nvSpPr>
            <p:spPr bwMode="auto">
              <a:xfrm>
                <a:off x="2332" y="3408"/>
                <a:ext cx="8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Directory</a:t>
                </a:r>
              </a:p>
            </p:txBody>
          </p:sp>
          <p:sp>
            <p:nvSpPr>
              <p:cNvPr id="35" name="Text Box 27"/>
              <p:cNvSpPr txBox="1">
                <a:spLocks noChangeArrowheads="1"/>
              </p:cNvSpPr>
              <p:nvPr/>
            </p:nvSpPr>
            <p:spPr bwMode="auto">
              <a:xfrm>
                <a:off x="4224" y="3744"/>
                <a:ext cx="79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Buckets</a:t>
                </a:r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4272" y="336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3</a:t>
                </a:r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4656" y="336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7</a:t>
                </a:r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4272" y="3120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2</a:t>
                </a:r>
              </a:p>
            </p:txBody>
          </p:sp>
          <p:sp>
            <p:nvSpPr>
              <p:cNvPr id="39" name="Line 35"/>
              <p:cNvSpPr>
                <a:spLocks noChangeShapeType="1"/>
              </p:cNvSpPr>
              <p:nvPr/>
            </p:nvSpPr>
            <p:spPr bwMode="auto">
              <a:xfrm>
                <a:off x="3024" y="2544"/>
                <a:ext cx="120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5280" y="1197"/>
              <a:ext cx="220" cy="2490"/>
              <a:chOff x="5280" y="1197"/>
              <a:chExt cx="220" cy="2490"/>
            </a:xfrm>
          </p:grpSpPr>
          <p:sp>
            <p:nvSpPr>
              <p:cNvPr id="9" name="Text Box 37"/>
              <p:cNvSpPr txBox="1">
                <a:spLocks noChangeArrowheads="1"/>
              </p:cNvSpPr>
              <p:nvPr/>
            </p:nvSpPr>
            <p:spPr bwMode="auto">
              <a:xfrm>
                <a:off x="5280" y="1197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A</a:t>
                </a:r>
              </a:p>
            </p:txBody>
          </p:sp>
          <p:sp>
            <p:nvSpPr>
              <p:cNvPr id="10" name="Text Box 38"/>
              <p:cNvSpPr txBox="1">
                <a:spLocks noChangeArrowheads="1"/>
              </p:cNvSpPr>
              <p:nvPr/>
            </p:nvSpPr>
            <p:spPr bwMode="auto">
              <a:xfrm>
                <a:off x="5280" y="1929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B</a:t>
                </a:r>
              </a:p>
            </p:txBody>
          </p:sp>
          <p:sp>
            <p:nvSpPr>
              <p:cNvPr id="11" name="Text Box 39"/>
              <p:cNvSpPr txBox="1">
                <a:spLocks noChangeArrowheads="1"/>
              </p:cNvSpPr>
              <p:nvPr/>
            </p:nvSpPr>
            <p:spPr bwMode="auto">
              <a:xfrm>
                <a:off x="5280" y="2697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C</a:t>
                </a:r>
              </a:p>
            </p:txBody>
          </p:sp>
          <p:sp>
            <p:nvSpPr>
              <p:cNvPr id="12" name="Text Box 40"/>
              <p:cNvSpPr txBox="1">
                <a:spLocks noChangeArrowheads="1"/>
              </p:cNvSpPr>
              <p:nvPr/>
            </p:nvSpPr>
            <p:spPr bwMode="auto">
              <a:xfrm>
                <a:off x="5280" y="3456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D</a:t>
                </a:r>
              </a:p>
            </p:txBody>
          </p:sp>
        </p:grpSp>
      </p:grpSp>
      <p:sp>
        <p:nvSpPr>
          <p:cNvPr id="40" name="Text Box 43"/>
          <p:cNvSpPr txBox="1">
            <a:spLocks noChangeArrowheads="1"/>
          </p:cNvSpPr>
          <p:nvPr/>
        </p:nvSpPr>
        <p:spPr bwMode="auto">
          <a:xfrm>
            <a:off x="6781800" y="42672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44345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553</Words>
  <Application>Microsoft Office PowerPoint</Application>
  <PresentationFormat>On-screen Show (4:3)</PresentationFormat>
  <Paragraphs>257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文件</vt:lpstr>
      <vt:lpstr>CSCI 4333 Database Design and Implementation – Exercise (5)</vt:lpstr>
      <vt:lpstr>I/O Cost of Accessing Files</vt:lpstr>
      <vt:lpstr>Sparse Index vs Dense Index</vt:lpstr>
      <vt:lpstr>B+-Tree Index</vt:lpstr>
      <vt:lpstr>B+-Tree Index (cont'd)</vt:lpstr>
      <vt:lpstr>B+-Tree Index (cont'd)</vt:lpstr>
      <vt:lpstr>B+-Tree Index (cont'd)</vt:lpstr>
      <vt:lpstr>Extendible Hash Index (1)</vt:lpstr>
      <vt:lpstr>Extendible Hash Index (2)</vt:lpstr>
      <vt:lpstr>Extendible Hash Index (3)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– Exercise (2)</dc:title>
  <dc:creator>Xiang Lian</dc:creator>
  <cp:lastModifiedBy>Xiang Lian</cp:lastModifiedBy>
  <cp:revision>130</cp:revision>
  <dcterms:created xsi:type="dcterms:W3CDTF">2006-08-16T00:00:00Z</dcterms:created>
  <dcterms:modified xsi:type="dcterms:W3CDTF">2014-11-23T04:14:38Z</dcterms:modified>
</cp:coreProperties>
</file>