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9" r:id="rId3"/>
    <p:sldId id="260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35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30" r:id="rId36"/>
    <p:sldId id="327" r:id="rId37"/>
    <p:sldId id="328" r:id="rId38"/>
    <p:sldId id="329" r:id="rId39"/>
    <p:sldId id="331" r:id="rId40"/>
    <p:sldId id="332" r:id="rId41"/>
    <p:sldId id="333" r:id="rId42"/>
    <p:sldId id="334" r:id="rId43"/>
    <p:sldId id="336" r:id="rId44"/>
    <p:sldId id="337" r:id="rId45"/>
    <p:sldId id="338" r:id="rId46"/>
    <p:sldId id="33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E5FF"/>
    <a:srgbClr val="FFC1FF"/>
    <a:srgbClr val="E5F4D4"/>
    <a:srgbClr val="FFD5D5"/>
    <a:srgbClr val="CDFFFF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Midterm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08BAA4-3EC0-48B1-86E7-A9D91D07111F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05400"/>
          </a:xfrm>
        </p:spPr>
        <p:txBody>
          <a:bodyPr/>
          <a:lstStyle/>
          <a:p>
            <a:r>
              <a:rPr lang="en-US" altLang="en-US" smtClean="0"/>
              <a:t>Goal: Produce the tuples in one relation, r, that match </a:t>
            </a:r>
            <a:r>
              <a:rPr lang="en-US" altLang="en-US" i="1" smtClean="0"/>
              <a:t>all </a:t>
            </a:r>
            <a:r>
              <a:rPr lang="en-US" altLang="en-US" smtClean="0"/>
              <a:t>tuples in another relation, s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 (A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, 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 (B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  <a:endParaRPr lang="en-US" altLang="en-US" smtClean="0"/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/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mtClean="0"/>
              <a:t>, with attributes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>, is the set of all tuples </a:t>
            </a:r>
            <a:r>
              <a:rPr lang="en-US" altLang="en-US" i="1" smtClean="0"/>
              <a:t>&lt;a&gt;</a:t>
            </a:r>
            <a:r>
              <a:rPr lang="en-US" altLang="en-US" smtClean="0"/>
              <a:t> such that for every tuple </a:t>
            </a:r>
            <a:r>
              <a:rPr lang="en-US" altLang="en-US" i="1" smtClean="0"/>
              <a:t>&lt;b&gt;</a:t>
            </a:r>
            <a:r>
              <a:rPr lang="en-US" altLang="en-US" smtClean="0"/>
              <a:t> in</a:t>
            </a:r>
            <a:r>
              <a:rPr lang="en-US" altLang="en-US" i="1" smtClean="0"/>
              <a:t>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,</a:t>
            </a:r>
            <a:r>
              <a:rPr lang="en-US" altLang="en-US" smtClean="0"/>
              <a:t> </a:t>
            </a:r>
            <a:r>
              <a:rPr lang="en-US" altLang="en-US" i="1" smtClean="0"/>
              <a:t>&lt;a,b&gt;</a:t>
            </a:r>
            <a:r>
              <a:rPr lang="en-US" altLang="en-US" smtClean="0"/>
              <a:t> is in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mtClean="0"/>
              <a:t>Can be expressed in terms of projection, set difference, and cross-product</a:t>
            </a:r>
          </a:p>
        </p:txBody>
      </p:sp>
    </p:spTree>
    <p:extLst>
      <p:ext uri="{BB962C8B-B14F-4D97-AF65-F5344CB8AC3E}">
        <p14:creationId xmlns:p14="http://schemas.microsoft.com/office/powerpoint/2010/main" val="194289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B88546-4770-447A-821C-C5F1922A0909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Query type</a:t>
            </a:r>
            <a:r>
              <a:rPr lang="en-US" altLang="en-US" sz="2800" smtClean="0"/>
              <a:t>: Find the subset of items in one set that are related to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items in another set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Example</a:t>
            </a:r>
            <a:r>
              <a:rPr lang="en-US" altLang="en-US" sz="2800" smtClean="0"/>
              <a:t>: Find professors who taught courses in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departments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Why does this involve division?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200400" y="36576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ProfId</a:t>
            </a:r>
            <a:r>
              <a:rPr lang="en-US" altLang="en-US"/>
              <a:t>       </a:t>
            </a:r>
            <a:r>
              <a:rPr lang="en-US" altLang="en-US" i="1"/>
              <a:t>DeptId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486400" y="3657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486400" y="3200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DeptId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6629400" y="35814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3434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133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553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143000" y="57150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sym typeface="Symbol" pitchFamily="18" charset="2"/>
              </a:rPr>
              <a:t>     </a:t>
            </a:r>
            <a:r>
              <a:rPr lang="en-US" altLang="en-US" sz="2400" baseline="-25000">
                <a:sym typeface="Symbol" pitchFamily="18" charset="2"/>
              </a:rPr>
              <a:t>ProfId,DeptId</a:t>
            </a:r>
            <a:r>
              <a:rPr lang="en-US" altLang="en-US" sz="2400">
                <a:sym typeface="Symbol" pitchFamily="18" charset="2"/>
              </a:rPr>
              <a:t>(Teaching       Course)  /  </a:t>
            </a:r>
            <a:r>
              <a:rPr lang="en-US" altLang="en-US" sz="2400" baseline="-25000">
                <a:sym typeface="Symbol" pitchFamily="18" charset="2"/>
              </a:rPr>
              <a:t>DeptId</a:t>
            </a:r>
            <a:r>
              <a:rPr lang="en-US" altLang="en-US" sz="2400">
                <a:sym typeface="Symbol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4267200" y="5867400"/>
            <a:ext cx="304800" cy="152400"/>
            <a:chOff x="2352" y="2064"/>
            <a:chExt cx="288" cy="96"/>
          </a:xfrm>
        </p:grpSpPr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42001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0004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DC25B4-64A2-4C9D-B8E5-7C76247E3B61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>
                <a:latin typeface="Century Gothic" pitchFamily="34" charset="0"/>
              </a:rPr>
              <a:t>SELECT </a:t>
            </a:r>
            <a:r>
              <a:rPr lang="en-US" altLang="en-US" sz="3200">
                <a:solidFill>
                  <a:srgbClr val="990033"/>
                </a:solidFill>
                <a:latin typeface="Century Gothic" pitchFamily="34" charset="0"/>
              </a:rPr>
              <a:t>COUNT</a:t>
            </a:r>
            <a:r>
              <a:rPr lang="en-US" altLang="en-US" sz="3200">
                <a:latin typeface="Century Gothic" pitchFamily="34" charset="0"/>
              </a:rPr>
              <a:t>(*)</a:t>
            </a:r>
          </a:p>
          <a:p>
            <a:r>
              <a:rPr lang="en-US" altLang="en-US" sz="3200">
                <a:latin typeface="Century Gothic" pitchFamily="34" charset="0"/>
              </a:rPr>
              <a:t>FROM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/>
              <a:t> P</a:t>
            </a:r>
            <a:endParaRPr lang="en-US" altLang="en-US" sz="3200">
              <a:latin typeface="Century Gothic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54008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B48ED2-0DDB-4BE5-B9CF-2BDA70CA40F1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8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F4521-C10A-4AC8-9AFC-A10C0BF66485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latin typeface="Century Gothic" pitchFamily="34" charset="0"/>
              </a:rPr>
              <a:t>SELECT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  <a:r>
              <a:rPr lang="en-US" altLang="en-US" sz="2400">
                <a:latin typeface="Century Gothic" pitchFamily="34" charset="0"/>
              </a:rPr>
              <a:t>, </a:t>
            </a:r>
          </a:p>
          <a:p>
            <a:r>
              <a:rPr lang="en-US" altLang="en-US" sz="2400">
                <a:latin typeface="Century Gothic" pitchFamily="34" charset="0"/>
              </a:rPr>
              <a:t>              AVG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</a:t>
            </a:r>
            <a:r>
              <a:rPr lang="en-US" altLang="en-US" sz="2400">
                <a:latin typeface="Century Gothic" pitchFamily="34" charset="0"/>
              </a:rPr>
              <a:t> AS  </a:t>
            </a:r>
            <a:r>
              <a:rPr lang="en-US" altLang="en-US" sz="2400" i="1"/>
              <a:t>CumGpa</a:t>
            </a:r>
            <a:r>
              <a:rPr lang="en-US" altLang="en-US" sz="2400"/>
              <a:t>, 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              COUNT (*)  AS  </a:t>
            </a:r>
            <a:r>
              <a:rPr lang="en-US" altLang="en-US" sz="2400" i="1"/>
              <a:t>NumCrs</a:t>
            </a:r>
            <a:endParaRPr lang="en-US" altLang="en-US" sz="2400" i="1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FROM  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/>
              <a:t> T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WHERE   </a:t>
            </a:r>
            <a:r>
              <a:rPr lang="en-US" altLang="en-US" sz="2400"/>
              <a:t>T.</a:t>
            </a:r>
            <a:r>
              <a:rPr lang="en-US" altLang="en-US" sz="2400" i="1"/>
              <a:t>CrsCode </a:t>
            </a:r>
            <a:r>
              <a:rPr lang="en-US" altLang="en-US" sz="2400">
                <a:latin typeface="Century Gothic" pitchFamily="34" charset="0"/>
              </a:rPr>
              <a:t> LIKE  </a:t>
            </a:r>
            <a:r>
              <a:rPr lang="en-US" altLang="en-US" sz="2400"/>
              <a:t>‘CS%’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GROUP BY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</a:p>
          <a:p>
            <a:r>
              <a:rPr lang="en-US" altLang="en-US" sz="2400">
                <a:solidFill>
                  <a:srgbClr val="990033"/>
                </a:solidFill>
                <a:latin typeface="Century Gothic" pitchFamily="34" charset="0"/>
              </a:rPr>
              <a:t>HAVING</a:t>
            </a:r>
            <a:r>
              <a:rPr lang="en-US" altLang="en-US" sz="2400">
                <a:latin typeface="Century Gothic" pitchFamily="34" charset="0"/>
              </a:rPr>
              <a:t>  AVG 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8396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7618D5-396F-4531-A8D9-A2370AFA1AF5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Century Gothic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entury Gothic" pitchFamily="34" charset="0"/>
              </a:rPr>
              <a:t>SELECT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  <a:r>
              <a:rPr lang="en-US" altLang="en-US" sz="2800">
                <a:latin typeface="Century Gothic" pitchFamily="34" charset="0"/>
              </a:rPr>
              <a:t>, COUNT (*) AS </a:t>
            </a:r>
            <a:r>
              <a:rPr lang="en-US" altLang="en-US" sz="2800" i="1"/>
              <a:t>NumCrs</a:t>
            </a:r>
            <a:r>
              <a:rPr lang="en-US" altLang="en-US" sz="2800"/>
              <a:t>,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r>
              <a:rPr lang="en-US" altLang="en-US" sz="2800">
                <a:latin typeface="Century Gothic" pitchFamily="34" charset="0"/>
              </a:rPr>
              <a:t>              AVG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  <a:r>
              <a:rPr lang="en-US" altLang="en-US" sz="2800">
                <a:latin typeface="Century Gothic" pitchFamily="34" charset="0"/>
              </a:rPr>
              <a:t> AS </a:t>
            </a:r>
            <a:r>
              <a:rPr lang="en-US" altLang="en-US" sz="2800" i="1"/>
              <a:t>CumGpa</a:t>
            </a:r>
          </a:p>
          <a:p>
            <a:r>
              <a:rPr lang="en-US" altLang="en-US" sz="2800">
                <a:latin typeface="Century Gothic" pitchFamily="34" charset="0"/>
              </a:rPr>
              <a:t>FROM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CrsCode</a:t>
            </a:r>
            <a:r>
              <a:rPr lang="en-US" altLang="en-US" sz="2800">
                <a:latin typeface="Century Gothic" pitchFamily="34" charset="0"/>
              </a:rPr>
              <a:t> LIKE </a:t>
            </a:r>
            <a:r>
              <a:rPr lang="en-US" altLang="en-US" sz="2800"/>
              <a:t>‘CS%’</a:t>
            </a:r>
          </a:p>
          <a:p>
            <a:r>
              <a:rPr lang="en-US" altLang="en-US" sz="2800">
                <a:latin typeface="Century Gothic" pitchFamily="34" charset="0"/>
              </a:rPr>
              <a:t>GROUP BY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</a:p>
          <a:p>
            <a:r>
              <a:rPr lang="en-US" altLang="en-US" sz="2800">
                <a:latin typeface="Century Gothic" pitchFamily="34" charset="0"/>
              </a:rPr>
              <a:t>HAVING 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 &gt; 3.5</a:t>
            </a:r>
          </a:p>
          <a:p>
            <a:r>
              <a:rPr lang="en-US" altLang="en-US" sz="2800">
                <a:solidFill>
                  <a:srgbClr val="990033"/>
                </a:solidFill>
                <a:latin typeface="Century Gothic" pitchFamily="34" charset="0"/>
              </a:rPr>
              <a:t>ORDER BY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DESC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 i="1"/>
              <a:t>CumGpa</a:t>
            </a:r>
            <a:r>
              <a:rPr lang="en-US" altLang="en-US" sz="2800"/>
              <a:t>,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ASC</a:t>
            </a:r>
            <a:r>
              <a:rPr lang="en-US" altLang="en-US" sz="2800"/>
              <a:t> </a:t>
            </a:r>
            <a:r>
              <a:rPr lang="en-US" altLang="en-US" sz="2800" i="1"/>
              <a:t>StudId</a:t>
            </a:r>
            <a:endParaRPr lang="en-US" altLang="en-US" sz="3200" i="1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242339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 in the schema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Update, deletion, insertion anomalies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decomposition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 closure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5 ~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your textbook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two conditions of BCNF?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 decomposition algorithm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3 conditions of 3NF?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 minimal cover?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 decomposition algorithm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R =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    R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preserving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F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(F1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 ...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963987" y="4876800"/>
            <a:ext cx="149225" cy="111125"/>
            <a:chOff x="3796" y="2889"/>
            <a:chExt cx="468" cy="24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651375" y="4874022"/>
            <a:ext cx="149225" cy="111125"/>
            <a:chOff x="3796" y="2889"/>
            <a:chExt cx="468" cy="240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260975" y="4868466"/>
            <a:ext cx="149225" cy="111125"/>
            <a:chOff x="3796" y="2889"/>
            <a:chExt cx="468" cy="240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9549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A1D-70EC-45CB-A724-935182EB149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Redundancy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Dependencies between attributes cause redundancy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Ex.  All addresses in the same town have the same zip code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48323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SSN</a:t>
            </a:r>
            <a:r>
              <a:rPr lang="en-US" altLang="en-US" sz="2400"/>
              <a:t>     </a:t>
            </a:r>
            <a:r>
              <a:rPr lang="en-US" altLang="en-US" sz="2400" i="1"/>
              <a:t>Name</a:t>
            </a:r>
            <a:r>
              <a:rPr lang="en-US" altLang="en-US" sz="2400"/>
              <a:t>     </a:t>
            </a:r>
            <a:r>
              <a:rPr lang="en-US" altLang="en-US" sz="2400" i="1"/>
              <a:t>Town</a:t>
            </a:r>
            <a:r>
              <a:rPr lang="en-US" altLang="en-US" sz="2400"/>
              <a:t>                  </a:t>
            </a:r>
            <a:r>
              <a:rPr lang="en-US" altLang="en-US" sz="2400" i="1"/>
              <a:t>Zip</a:t>
            </a:r>
            <a:endParaRPr lang="en-US" altLang="en-US" sz="2400"/>
          </a:p>
          <a:p>
            <a:r>
              <a:rPr lang="en-US" altLang="en-US" sz="2400"/>
              <a:t>1234     Joe       Stony Brook     11790</a:t>
            </a:r>
          </a:p>
          <a:p>
            <a:r>
              <a:rPr lang="en-US" altLang="en-US" sz="2400"/>
              <a:t>4321     Mary    Stony Brook     11790</a:t>
            </a:r>
          </a:p>
          <a:p>
            <a:r>
              <a:rPr lang="en-US" altLang="en-US" sz="2400"/>
              <a:t>5454     Tom     Stony Brook     11790</a:t>
            </a:r>
          </a:p>
          <a:p>
            <a:r>
              <a:rPr lang="en-US" altLang="en-US" sz="2400"/>
              <a:t>             ………………….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95400" y="4419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95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295400" y="4038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3163888" y="4422775"/>
            <a:ext cx="3286125" cy="1325563"/>
          </a:xfrm>
          <a:custGeom>
            <a:avLst/>
            <a:gdLst>
              <a:gd name="T0" fmla="*/ 1993 w 2070"/>
              <a:gd name="T1" fmla="*/ 249 h 835"/>
              <a:gd name="T2" fmla="*/ 1957 w 2070"/>
              <a:gd name="T3" fmla="*/ 131 h 835"/>
              <a:gd name="T4" fmla="*/ 1893 w 2070"/>
              <a:gd name="T5" fmla="*/ 112 h 835"/>
              <a:gd name="T6" fmla="*/ 1856 w 2070"/>
              <a:gd name="T7" fmla="*/ 48 h 835"/>
              <a:gd name="T8" fmla="*/ 1774 w 2070"/>
              <a:gd name="T9" fmla="*/ 21 h 835"/>
              <a:gd name="T10" fmla="*/ 1536 w 2070"/>
              <a:gd name="T11" fmla="*/ 30 h 835"/>
              <a:gd name="T12" fmla="*/ 1271 w 2070"/>
              <a:gd name="T13" fmla="*/ 39 h 835"/>
              <a:gd name="T14" fmla="*/ 1106 w 2070"/>
              <a:gd name="T15" fmla="*/ 67 h 835"/>
              <a:gd name="T16" fmla="*/ 896 w 2070"/>
              <a:gd name="T17" fmla="*/ 39 h 835"/>
              <a:gd name="T18" fmla="*/ 256 w 2070"/>
              <a:gd name="T19" fmla="*/ 30 h 835"/>
              <a:gd name="T20" fmla="*/ 46 w 2070"/>
              <a:gd name="T21" fmla="*/ 94 h 835"/>
              <a:gd name="T22" fmla="*/ 0 w 2070"/>
              <a:gd name="T23" fmla="*/ 195 h 835"/>
              <a:gd name="T24" fmla="*/ 18 w 2070"/>
              <a:gd name="T25" fmla="*/ 460 h 835"/>
              <a:gd name="T26" fmla="*/ 220 w 2070"/>
              <a:gd name="T27" fmla="*/ 743 h 835"/>
              <a:gd name="T28" fmla="*/ 320 w 2070"/>
              <a:gd name="T29" fmla="*/ 771 h 835"/>
              <a:gd name="T30" fmla="*/ 494 w 2070"/>
              <a:gd name="T31" fmla="*/ 816 h 835"/>
              <a:gd name="T32" fmla="*/ 1445 w 2070"/>
              <a:gd name="T33" fmla="*/ 789 h 835"/>
              <a:gd name="T34" fmla="*/ 1792 w 2070"/>
              <a:gd name="T35" fmla="*/ 725 h 835"/>
              <a:gd name="T36" fmla="*/ 1893 w 2070"/>
              <a:gd name="T37" fmla="*/ 697 h 835"/>
              <a:gd name="T38" fmla="*/ 1948 w 2070"/>
              <a:gd name="T39" fmla="*/ 679 h 835"/>
              <a:gd name="T40" fmla="*/ 1966 w 2070"/>
              <a:gd name="T41" fmla="*/ 652 h 835"/>
              <a:gd name="T42" fmla="*/ 2012 w 2070"/>
              <a:gd name="T43" fmla="*/ 606 h 835"/>
              <a:gd name="T44" fmla="*/ 2030 w 2070"/>
              <a:gd name="T45" fmla="*/ 551 h 835"/>
              <a:gd name="T46" fmla="*/ 2039 w 2070"/>
              <a:gd name="T47" fmla="*/ 524 h 835"/>
              <a:gd name="T48" fmla="*/ 1993 w 2070"/>
              <a:gd name="T49" fmla="*/ 249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70" h="835">
                <a:moveTo>
                  <a:pt x="1993" y="249"/>
                </a:moveTo>
                <a:cubicBezTo>
                  <a:pt x="1983" y="220"/>
                  <a:pt x="1977" y="151"/>
                  <a:pt x="1957" y="131"/>
                </a:cubicBezTo>
                <a:cubicBezTo>
                  <a:pt x="1933" y="107"/>
                  <a:pt x="1919" y="134"/>
                  <a:pt x="1893" y="112"/>
                </a:cubicBezTo>
                <a:cubicBezTo>
                  <a:pt x="1863" y="87"/>
                  <a:pt x="1889" y="62"/>
                  <a:pt x="1856" y="48"/>
                </a:cubicBezTo>
                <a:cubicBezTo>
                  <a:pt x="1822" y="33"/>
                  <a:pt x="1812" y="27"/>
                  <a:pt x="1774" y="21"/>
                </a:cubicBezTo>
                <a:cubicBezTo>
                  <a:pt x="1705" y="10"/>
                  <a:pt x="1605" y="38"/>
                  <a:pt x="1536" y="30"/>
                </a:cubicBezTo>
                <a:cubicBezTo>
                  <a:pt x="1451" y="33"/>
                  <a:pt x="1356" y="32"/>
                  <a:pt x="1271" y="39"/>
                </a:cubicBezTo>
                <a:cubicBezTo>
                  <a:pt x="1222" y="43"/>
                  <a:pt x="1154" y="59"/>
                  <a:pt x="1106" y="67"/>
                </a:cubicBezTo>
                <a:cubicBezTo>
                  <a:pt x="1031" y="80"/>
                  <a:pt x="971" y="31"/>
                  <a:pt x="896" y="39"/>
                </a:cubicBezTo>
                <a:cubicBezTo>
                  <a:pt x="695" y="30"/>
                  <a:pt x="468" y="0"/>
                  <a:pt x="256" y="30"/>
                </a:cubicBezTo>
                <a:cubicBezTo>
                  <a:pt x="185" y="53"/>
                  <a:pt x="118" y="75"/>
                  <a:pt x="46" y="94"/>
                </a:cubicBezTo>
                <a:cubicBezTo>
                  <a:pt x="0" y="162"/>
                  <a:pt x="13" y="127"/>
                  <a:pt x="0" y="195"/>
                </a:cubicBezTo>
                <a:cubicBezTo>
                  <a:pt x="2" y="245"/>
                  <a:pt x="4" y="387"/>
                  <a:pt x="18" y="460"/>
                </a:cubicBezTo>
                <a:cubicBezTo>
                  <a:pt x="40" y="578"/>
                  <a:pt x="122" y="679"/>
                  <a:pt x="220" y="743"/>
                </a:cubicBezTo>
                <a:cubicBezTo>
                  <a:pt x="240" y="756"/>
                  <a:pt x="296" y="765"/>
                  <a:pt x="320" y="771"/>
                </a:cubicBezTo>
                <a:cubicBezTo>
                  <a:pt x="378" y="786"/>
                  <a:pt x="435" y="804"/>
                  <a:pt x="494" y="816"/>
                </a:cubicBezTo>
                <a:cubicBezTo>
                  <a:pt x="917" y="811"/>
                  <a:pt x="1116" y="835"/>
                  <a:pt x="1445" y="789"/>
                </a:cubicBezTo>
                <a:cubicBezTo>
                  <a:pt x="1563" y="772"/>
                  <a:pt x="1676" y="750"/>
                  <a:pt x="1792" y="725"/>
                </a:cubicBezTo>
                <a:cubicBezTo>
                  <a:pt x="1828" y="717"/>
                  <a:pt x="1857" y="708"/>
                  <a:pt x="1893" y="697"/>
                </a:cubicBezTo>
                <a:cubicBezTo>
                  <a:pt x="1911" y="691"/>
                  <a:pt x="1948" y="679"/>
                  <a:pt x="1948" y="679"/>
                </a:cubicBezTo>
                <a:cubicBezTo>
                  <a:pt x="1954" y="670"/>
                  <a:pt x="1959" y="660"/>
                  <a:pt x="1966" y="652"/>
                </a:cubicBezTo>
                <a:cubicBezTo>
                  <a:pt x="1980" y="636"/>
                  <a:pt x="2012" y="606"/>
                  <a:pt x="2012" y="606"/>
                </a:cubicBezTo>
                <a:cubicBezTo>
                  <a:pt x="2018" y="588"/>
                  <a:pt x="2024" y="569"/>
                  <a:pt x="2030" y="551"/>
                </a:cubicBezTo>
                <a:cubicBezTo>
                  <a:pt x="2033" y="542"/>
                  <a:pt x="2039" y="524"/>
                  <a:pt x="2039" y="524"/>
                </a:cubicBezTo>
                <a:cubicBezTo>
                  <a:pt x="2034" y="393"/>
                  <a:pt x="2070" y="326"/>
                  <a:pt x="1993" y="24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7315200" y="4343400"/>
            <a:ext cx="1447800" cy="457200"/>
          </a:xfrm>
          <a:prstGeom prst="wedgeRoundRectCallout">
            <a:avLst>
              <a:gd name="adj1" fmla="val -106690"/>
              <a:gd name="adj2" fmla="val 75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/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492074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07DF-9513-43B4-BF2E-8C5D342F698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Anomalies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Redundancy leads to anomalies: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Update anomaly</a:t>
            </a:r>
            <a:r>
              <a:rPr lang="en-US" altLang="en-US"/>
              <a:t>: A change in </a:t>
            </a:r>
            <a:r>
              <a:rPr lang="en-US" altLang="en-US" i="1"/>
              <a:t>Address</a:t>
            </a:r>
            <a:r>
              <a:rPr lang="en-US" altLang="en-US"/>
              <a:t> must be made in several places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Deletion anomaly</a:t>
            </a:r>
            <a:r>
              <a:rPr lang="en-US" altLang="en-US"/>
              <a:t>: Suppose a person gives up all hobbies.  Do we: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Set Hobby attribute to null?  </a:t>
            </a:r>
            <a:r>
              <a:rPr lang="en-US" altLang="en-US" u="sng"/>
              <a:t>No</a:t>
            </a:r>
            <a:r>
              <a:rPr lang="en-US" altLang="en-US"/>
              <a:t>,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entire row?  </a:t>
            </a:r>
            <a:r>
              <a:rPr lang="en-US" altLang="en-US" u="sng"/>
              <a:t>No</a:t>
            </a:r>
            <a:r>
              <a:rPr lang="en-US" altLang="en-US"/>
              <a:t>, since we lose other information in the row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Insertion anomaly</a:t>
            </a:r>
            <a:r>
              <a:rPr lang="en-US" altLang="en-US"/>
              <a:t>: </a:t>
            </a:r>
            <a:r>
              <a:rPr lang="en-US" altLang="en-US" i="1"/>
              <a:t>Hobby</a:t>
            </a:r>
            <a:r>
              <a:rPr lang="en-US" altLang="en-US"/>
              <a:t> value must be supplied for any inserted row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</p:txBody>
      </p:sp>
    </p:spTree>
    <p:extLst>
      <p:ext uri="{BB962C8B-B14F-4D97-AF65-F5344CB8AC3E}">
        <p14:creationId xmlns:p14="http://schemas.microsoft.com/office/powerpoint/2010/main" val="1118966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092F-A837-4560-B9CC-FAA6EFB3690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Decomposition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Solution</a:t>
            </a:r>
            <a:r>
              <a:rPr lang="en-US" altLang="en-US"/>
              <a:t>: use two relations to store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altLang="en-US"/>
              <a:t>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Person1</a:t>
            </a:r>
            <a:r>
              <a:rPr lang="en-US" altLang="en-US" sz="3200"/>
              <a:t> (</a:t>
            </a:r>
            <a:r>
              <a:rPr lang="en-US" altLang="en-US" sz="3200" i="1"/>
              <a:t>SSN, Name, Address</a:t>
            </a:r>
            <a:r>
              <a:rPr lang="en-US" altLang="en-US" sz="32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Hobbies</a:t>
            </a:r>
            <a:r>
              <a:rPr lang="en-US" altLang="en-US" sz="3200"/>
              <a:t> (</a:t>
            </a:r>
            <a:r>
              <a:rPr lang="en-US" altLang="en-US" sz="3200" i="1"/>
              <a:t>SSN, Hobby</a:t>
            </a:r>
            <a:r>
              <a:rPr lang="en-US" altLang="en-US" sz="32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decomposition is more general: people without hobbies can now be described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 update anomalies: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Name and address stored once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hobby  can  be separately supplied or deleted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8589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23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386959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1933-08BE-4300-BD87-005AD169B90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</a:t>
            </a:r>
            <a:r>
              <a:rPr lang="en-US" altLang="en-US" i="1"/>
              <a:t>F</a:t>
            </a:r>
            <a:r>
              <a:rPr lang="en-US" altLang="en-US" i="1" baseline="30000"/>
              <a:t>+</a:t>
            </a:r>
            <a:endParaRPr lang="en-US" altLang="en-US"/>
          </a:p>
        </p:txBody>
      </p:sp>
      <p:sp>
        <p:nvSpPr>
          <p:cNvPr id="57347" name="Text Box 1027"/>
          <p:cNvSpPr txBox="1">
            <a:spLocks noChangeArrowheads="1"/>
          </p:cNvSpPr>
          <p:nvPr/>
        </p:nvSpPr>
        <p:spPr bwMode="auto">
          <a:xfrm>
            <a:off x="228600" y="1981200"/>
            <a:ext cx="8612188" cy="26574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    </a:t>
            </a:r>
            <a:r>
              <a:rPr lang="en-US" altLang="en-US" sz="2400" b="1" i="1"/>
              <a:t>F</a:t>
            </a:r>
          </a:p>
          <a:p>
            <a:endParaRPr lang="en-US" altLang="en-US" sz="2400" i="1"/>
          </a:p>
          <a:p>
            <a:r>
              <a:rPr lang="en-US" altLang="en-US" sz="2400" i="1"/>
              <a:t>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/>
              <a:t>  C</a:t>
            </a:r>
          </a:p>
          <a:p>
            <a:r>
              <a:rPr lang="en-US" altLang="en-US" sz="2400" i="1"/>
              <a:t>                                 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        </a:t>
            </a:r>
            <a:endParaRPr lang="en-US" altLang="en-US" sz="2400" i="1"/>
          </a:p>
          <a:p>
            <a:r>
              <a:rPr lang="en-US" altLang="en-US" sz="2400" i="1"/>
              <a:t>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D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BD                         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CDE</a:t>
            </a:r>
          </a:p>
          <a:p>
            <a:endParaRPr lang="en-US" altLang="en-US" sz="2400" i="1">
              <a:sym typeface="Symbol" pitchFamily="18" charset="2"/>
            </a:endParaRPr>
          </a:p>
          <a:p>
            <a:r>
              <a:rPr lang="en-US" altLang="en-US" sz="2400" i="1">
                <a:sym typeface="Symbol" pitchFamily="18" charset="2"/>
              </a:rPr>
              <a:t>D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     BCD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</a:t>
            </a:r>
          </a:p>
        </p:txBody>
      </p:sp>
      <p:sp>
        <p:nvSpPr>
          <p:cNvPr id="57349" name="Line 1029"/>
          <p:cNvSpPr>
            <a:spLocks noChangeShapeType="1"/>
          </p:cNvSpPr>
          <p:nvPr/>
        </p:nvSpPr>
        <p:spPr bwMode="auto">
          <a:xfrm>
            <a:off x="1295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1030"/>
          <p:cNvSpPr>
            <a:spLocks noChangeShapeType="1"/>
          </p:cNvSpPr>
          <p:nvPr/>
        </p:nvSpPr>
        <p:spPr bwMode="auto">
          <a:xfrm>
            <a:off x="3048000" y="2971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1031"/>
          <p:cNvSpPr>
            <a:spLocks noChangeShapeType="1"/>
          </p:cNvSpPr>
          <p:nvPr/>
        </p:nvSpPr>
        <p:spPr bwMode="auto">
          <a:xfrm flipV="1">
            <a:off x="29718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4876800" y="3276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V="1">
            <a:off x="48006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7010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>
            <a:off x="533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16002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 flipH="1">
            <a:off x="1219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Text Box 1047"/>
          <p:cNvSpPr txBox="1">
            <a:spLocks noChangeArrowheads="1"/>
          </p:cNvSpPr>
          <p:nvPr/>
        </p:nvSpPr>
        <p:spPr bwMode="auto">
          <a:xfrm>
            <a:off x="1143000" y="49530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Thus, </a:t>
            </a:r>
            <a:r>
              <a:rPr lang="en-US" altLang="en-US" sz="2400" i="1"/>
              <a:t>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BD,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BCD,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BCDE, </a:t>
            </a:r>
            <a:r>
              <a:rPr lang="en-US" altLang="en-US" sz="2400">
                <a:sym typeface="Symbol" pitchFamily="18" charset="2"/>
              </a:rPr>
              <a:t>and </a:t>
            </a:r>
            <a:r>
              <a:rPr lang="en-US" altLang="en-US" sz="2400" i="1">
                <a:sym typeface="Symbol" pitchFamily="18" charset="2"/>
              </a:rPr>
              <a:t>AB </a:t>
            </a:r>
            <a:r>
              <a:rPr lang="en-US" altLang="en-US" sz="2400" b="1" i="1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CDE </a:t>
            </a:r>
          </a:p>
          <a:p>
            <a:r>
              <a:rPr lang="en-US" altLang="en-US" sz="2400">
                <a:sym typeface="Symbol" pitchFamily="18" charset="2"/>
              </a:rPr>
              <a:t>are all elements of </a:t>
            </a:r>
            <a:r>
              <a:rPr lang="en-US" altLang="en-US" sz="2400" b="1" i="1">
                <a:solidFill>
                  <a:schemeClr val="tx2"/>
                </a:solidFill>
              </a:rPr>
              <a:t>F</a:t>
            </a:r>
            <a:r>
              <a:rPr lang="en-US" altLang="en-US" sz="2400" i="1" baseline="3000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7368" name="Text Box 1048"/>
          <p:cNvSpPr txBox="1">
            <a:spLocks noChangeArrowheads="1"/>
          </p:cNvSpPr>
          <p:nvPr/>
        </p:nvSpPr>
        <p:spPr bwMode="auto">
          <a:xfrm>
            <a:off x="2574925" y="306228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union</a:t>
            </a:r>
          </a:p>
        </p:txBody>
      </p:sp>
      <p:sp>
        <p:nvSpPr>
          <p:cNvPr id="57369" name="Text Box 1049"/>
          <p:cNvSpPr txBox="1">
            <a:spLocks noChangeArrowheads="1"/>
          </p:cNvSpPr>
          <p:nvPr/>
        </p:nvSpPr>
        <p:spPr bwMode="auto">
          <a:xfrm>
            <a:off x="12192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aug</a:t>
            </a:r>
            <a:endParaRPr lang="en-US" altLang="en-US" sz="3200" i="1"/>
          </a:p>
        </p:txBody>
      </p:sp>
      <p:sp>
        <p:nvSpPr>
          <p:cNvPr id="57370" name="Text Box 1050"/>
          <p:cNvSpPr txBox="1">
            <a:spLocks noChangeArrowheads="1"/>
          </p:cNvSpPr>
          <p:nvPr/>
        </p:nvSpPr>
        <p:spPr bwMode="auto">
          <a:xfrm>
            <a:off x="4556125" y="344328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trans</a:t>
            </a:r>
          </a:p>
        </p:txBody>
      </p:sp>
      <p:sp>
        <p:nvSpPr>
          <p:cNvPr id="57371" name="Text Box 1051"/>
          <p:cNvSpPr txBox="1">
            <a:spLocks noChangeArrowheads="1"/>
          </p:cNvSpPr>
          <p:nvPr/>
        </p:nvSpPr>
        <p:spPr bwMode="auto">
          <a:xfrm>
            <a:off x="1203325" y="4052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aug</a:t>
            </a:r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H="1">
            <a:off x="38862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1054"/>
          <p:cNvSpPr txBox="1">
            <a:spLocks noChangeArrowheads="1"/>
          </p:cNvSpPr>
          <p:nvPr/>
        </p:nvSpPr>
        <p:spPr bwMode="auto">
          <a:xfrm>
            <a:off x="6629400" y="31242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decomp</a:t>
            </a:r>
          </a:p>
        </p:txBody>
      </p:sp>
    </p:spTree>
    <p:extLst>
      <p:ext uri="{BB962C8B-B14F-4D97-AF65-F5344CB8AC3E}">
        <p14:creationId xmlns:p14="http://schemas.microsoft.com/office/powerpoint/2010/main" val="3870159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closure := X;               // since </a:t>
            </a:r>
            <a:r>
              <a:rPr lang="en-US" altLang="en-US" sz="3200"/>
              <a:t> </a:t>
            </a:r>
            <a:r>
              <a:rPr lang="en-US" altLang="en-US" sz="3200" i="1"/>
              <a:t>X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</a:t>
            </a:r>
            <a:r>
              <a:rPr lang="en-US" altLang="en-US" sz="3200" i="1"/>
              <a:t>X</a:t>
            </a:r>
            <a:r>
              <a:rPr lang="en-US" altLang="en-US" sz="3200" i="1" baseline="30000"/>
              <a:t>+</a:t>
            </a:r>
            <a:r>
              <a:rPr lang="en-US" altLang="en-US" sz="3200" b="1" i="1" baseline="-25000"/>
              <a:t>F</a:t>
            </a:r>
            <a:endParaRPr lang="en-US" altLang="en-US" sz="3200" b="1"/>
          </a:p>
          <a:p>
            <a:r>
              <a:rPr lang="en-US" altLang="en-US" sz="3200" b="1"/>
              <a:t>repeat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i="1"/>
              <a:t>old := closure;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b="1"/>
              <a:t>if</a:t>
            </a:r>
            <a:r>
              <a:rPr lang="en-US" altLang="en-US" sz="3200"/>
              <a:t> there is an FD  </a:t>
            </a:r>
            <a:r>
              <a:rPr lang="en-US" altLang="en-US" sz="3200" i="1"/>
              <a:t>Z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V </a:t>
            </a:r>
            <a:r>
              <a:rPr lang="en-US" altLang="en-US" sz="3200">
                <a:sym typeface="Symbol" pitchFamily="18" charset="2"/>
              </a:rPr>
              <a:t>in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 b="1" i="1">
                <a:sym typeface="Symbol" pitchFamily="18" charset="2"/>
              </a:rPr>
              <a:t>F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ym typeface="Symbol" pitchFamily="18" charset="2"/>
              </a:rPr>
              <a:t>              </a:t>
            </a:r>
            <a:r>
              <a:rPr lang="en-US" altLang="en-US" sz="3200" i="1">
                <a:sym typeface="Symbol" pitchFamily="18" charset="2"/>
              </a:rPr>
              <a:t>Z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closure </a:t>
            </a:r>
            <a:r>
              <a:rPr lang="en-US" altLang="en-US" sz="3200" b="1">
                <a:sym typeface="Symbol" pitchFamily="18" charset="2"/>
              </a:rPr>
              <a:t>and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V</a:t>
            </a:r>
            <a:r>
              <a:rPr lang="en-US" altLang="en-US" sz="3200">
                <a:sym typeface="Symbol" pitchFamily="18" charset="2"/>
              </a:rPr>
              <a:t> </a:t>
            </a:r>
            <a:r>
              <a:rPr lang="en-US" altLang="en-US" sz="3200" i="1">
                <a:sym typeface="Symbol" pitchFamily="18" charset="2"/>
              </a:rPr>
              <a:t>  closure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       </a:t>
            </a:r>
            <a:r>
              <a:rPr lang="en-US" altLang="en-US" sz="3200" b="1">
                <a:sym typeface="Symbol" pitchFamily="18" charset="2"/>
              </a:rPr>
              <a:t>then</a:t>
            </a:r>
            <a:r>
              <a:rPr lang="en-US" altLang="en-US" sz="3200">
                <a:sym typeface="Symbol" pitchFamily="18" charset="2"/>
              </a:rPr>
              <a:t>  </a:t>
            </a:r>
            <a:r>
              <a:rPr lang="en-US" altLang="en-US" sz="3200" i="1">
                <a:sym typeface="Symbol" pitchFamily="18" charset="2"/>
              </a:rPr>
              <a:t>closure := closure </a:t>
            </a:r>
            <a:r>
              <a:rPr lang="en-US" altLang="en-US" sz="3200">
                <a:sym typeface="Symbol" pitchFamily="18" charset="2"/>
              </a:rPr>
              <a:t></a:t>
            </a:r>
            <a:r>
              <a:rPr lang="en-US" altLang="en-US" sz="3200" i="1">
                <a:sym typeface="Symbol" pitchFamily="18" charset="2"/>
              </a:rPr>
              <a:t>  V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 b="1">
                <a:sym typeface="Symbol" pitchFamily="18" charset="2"/>
              </a:rPr>
              <a:t>until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old = closure</a:t>
            </a:r>
            <a:r>
              <a:rPr lang="en-US" altLang="en-US" sz="3200">
                <a:sym typeface="Symbol" pitchFamily="18" charset="2"/>
              </a:rPr>
              <a:t> </a:t>
            </a:r>
          </a:p>
          <a:p>
            <a:endParaRPr lang="en-US" altLang="en-US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–  If </a:t>
            </a:r>
            <a:r>
              <a:rPr lang="en-US" altLang="en-US" sz="3200" i="1">
                <a:sym typeface="Symbol" pitchFamily="18" charset="2"/>
              </a:rPr>
              <a:t>T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closure </a:t>
            </a:r>
            <a:r>
              <a:rPr lang="en-US" altLang="en-US" sz="3200">
                <a:sym typeface="Symbol" pitchFamily="18" charset="2"/>
              </a:rPr>
              <a:t>then </a:t>
            </a:r>
            <a:r>
              <a:rPr lang="en-US" altLang="en-US" sz="3200" i="1">
                <a:sym typeface="Symbol" pitchFamily="18" charset="2"/>
              </a:rPr>
              <a:t>X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T </a:t>
            </a:r>
            <a:r>
              <a:rPr lang="en-US" altLang="en-US" sz="3200">
                <a:sym typeface="Symbol" pitchFamily="18" charset="2"/>
              </a:rPr>
              <a:t> is entailed by </a:t>
            </a:r>
            <a:r>
              <a:rPr lang="en-US" altLang="en-US" sz="3200" b="1" i="1"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8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/>
              <a:t>  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    </a:t>
            </a:r>
            <a:r>
              <a:rPr lang="en-US" altLang="en-US" sz="2400"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ym typeface="Symbol" pitchFamily="18" charset="2"/>
              </a:rPr>
              <a:t>    A  D      </a:t>
            </a:r>
            <a:r>
              <a:rPr lang="en-US" altLang="en-US" sz="2400"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ym typeface="Symbol" pitchFamily="18" charset="2"/>
              </a:rPr>
              <a:t>    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</a:t>
            </a:r>
            <a:r>
              <a:rPr lang="en-US" altLang="en-US" sz="2400"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ym typeface="Symbol" pitchFamily="18" charset="2"/>
              </a:rPr>
              <a:t>    AC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    </a:t>
            </a:r>
            <a:r>
              <a:rPr lang="en-US" altLang="en-US" sz="2400"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Problem</a:t>
            </a:r>
            <a:r>
              <a:rPr lang="en-US" altLang="en-US" sz="2800"/>
              <a:t>: Compute the attribute closure of </a:t>
            </a:r>
            <a:r>
              <a:rPr lang="en-US" altLang="en-US" sz="2800" i="1"/>
              <a:t>AB</a:t>
            </a:r>
            <a:r>
              <a:rPr lang="en-US" altLang="en-US" sz="2800"/>
              <a:t> with </a:t>
            </a:r>
          </a:p>
          <a:p>
            <a:r>
              <a:rPr lang="en-US" altLang="en-US" sz="2800"/>
              <a:t>respect to the set of FDs </a:t>
            </a:r>
            <a:r>
              <a:rPr lang="en-US" altLang="en-US" sz="2800" i="1"/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Initially </a:t>
            </a:r>
            <a:r>
              <a:rPr lang="en-US" altLang="en-US" sz="2400" i="1"/>
              <a:t>closure = {AB}</a:t>
            </a:r>
          </a:p>
          <a:p>
            <a:r>
              <a:rPr lang="en-US" altLang="en-US" sz="2400"/>
              <a:t>Using (a) </a:t>
            </a:r>
            <a:r>
              <a:rPr lang="en-US" altLang="en-US" sz="2400" i="1"/>
              <a:t>closure = {ABC}</a:t>
            </a:r>
          </a:p>
          <a:p>
            <a:r>
              <a:rPr lang="en-US" altLang="en-US" sz="2400"/>
              <a:t>Using (b) </a:t>
            </a:r>
            <a:r>
              <a:rPr lang="en-US" altLang="en-US" sz="2400" i="1"/>
              <a:t>closure = {ABCD}</a:t>
            </a:r>
          </a:p>
          <a:p>
            <a:r>
              <a:rPr lang="en-US" altLang="en-US" sz="2400"/>
              <a:t>Using (c) </a:t>
            </a:r>
            <a:r>
              <a:rPr lang="en-US" altLang="en-US" sz="2400" i="1"/>
              <a:t>closure = {ABCDE}</a:t>
            </a:r>
          </a:p>
          <a:p>
            <a:endParaRPr lang="en-US" altLang="en-US" i="1"/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Solution</a:t>
            </a:r>
            <a:r>
              <a:rPr lang="en-US" altLang="en-US" sz="28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30675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32F1-1E9F-460E-B2FD-34813BEECA0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BCNF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Definition</a:t>
            </a:r>
            <a:r>
              <a:rPr lang="en-US" altLang="en-US"/>
              <a:t>: A relation schema </a:t>
            </a:r>
            <a:r>
              <a:rPr lang="en-US" altLang="en-US" b="1"/>
              <a:t>R</a:t>
            </a:r>
            <a:r>
              <a:rPr lang="en-US" altLang="en-US"/>
              <a:t> is in BCNF if for every FD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 or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3600" b="1">
                <a:sym typeface="Symbol" pitchFamily="18" charset="2"/>
              </a:rPr>
              <a:t>Example</a:t>
            </a:r>
            <a:r>
              <a:rPr lang="en-US" altLang="en-US" sz="3600">
                <a:sym typeface="Symbol" pitchFamily="18" charset="2"/>
              </a:rPr>
              <a:t>:  </a:t>
            </a: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600">
                <a:sym typeface="Symbol" pitchFamily="18" charset="2"/>
              </a:rPr>
              <a:t>(</a:t>
            </a:r>
            <a:r>
              <a:rPr lang="en-US" altLang="en-US" sz="3600" i="1">
                <a:sym typeface="Symbol" pitchFamily="18" charset="2"/>
              </a:rPr>
              <a:t>SSN, Name, Address</a:t>
            </a:r>
            <a:r>
              <a:rPr lang="en-US" altLang="en-US" sz="360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The only FD is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Name, Address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Since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is a key,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200">
                <a:sym typeface="Symbol" pitchFamily="18" charset="2"/>
              </a:rPr>
              <a:t> is in BCNF</a:t>
            </a:r>
            <a:endParaRPr lang="en-US" altLang="en-US" sz="3200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662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axioms, FD closure, attribute closure, BCNF, 3NF, minimal cover, lossless decomposition, dependency preserving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8B0-4F9B-4BC8-A34A-9AF7CBDA204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696200" cy="5105400"/>
          </a:xfrm>
        </p:spPr>
        <p:txBody>
          <a:bodyPr/>
          <a:lstStyle/>
          <a:p>
            <a:r>
              <a:rPr lang="en-US" altLang="en-US"/>
              <a:t>A relational schema </a:t>
            </a:r>
            <a:r>
              <a:rPr lang="en-US" altLang="en-US" b="1"/>
              <a:t>R</a:t>
            </a:r>
            <a:r>
              <a:rPr lang="en-US" altLang="en-US"/>
              <a:t> is in 3NF if for every FD 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either: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trivial); or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R;</a:t>
            </a:r>
            <a:r>
              <a:rPr lang="en-US" altLang="en-US" sz="3200">
                <a:sym typeface="Symbol" pitchFamily="18" charset="2"/>
              </a:rPr>
              <a:t> or</a:t>
            </a:r>
          </a:p>
          <a:p>
            <a:pPr lvl="1"/>
            <a:r>
              <a:rPr lang="en-US" altLang="en-US" sz="3200">
                <a:sym typeface="Symbol" pitchFamily="18" charset="2"/>
              </a:rPr>
              <a:t>Every</a:t>
            </a:r>
            <a:r>
              <a:rPr lang="en-US" altLang="en-US" sz="3200" i="1">
                <a:sym typeface="Symbol" pitchFamily="18" charset="2"/>
              </a:rPr>
              <a:t> A</a:t>
            </a:r>
            <a:r>
              <a:rPr lang="en-US" altLang="en-US" sz="3200">
                <a:sym typeface="Symbol" pitchFamily="18" charset="2"/>
              </a:rPr>
              <a:t></a:t>
            </a:r>
            <a:r>
              <a:rPr lang="en-US" altLang="en-US" sz="3200" i="1">
                <a:sym typeface="Symbol" pitchFamily="18" charset="2"/>
              </a:rPr>
              <a:t> Y</a:t>
            </a:r>
            <a:r>
              <a:rPr lang="en-US" altLang="en-US" sz="3200">
                <a:sym typeface="Symbol" pitchFamily="18" charset="2"/>
              </a:rPr>
              <a:t> is part of some 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r>
              <a:rPr lang="en-US" altLang="en-US">
                <a:sym typeface="Symbol" pitchFamily="18" charset="2"/>
              </a:rPr>
              <a:t>3NF is weaker than BCNF (every schema that is in BCNF is also in 3NF)</a:t>
            </a:r>
            <a:endParaRPr lang="en-US" altLang="en-US" sz="2800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33375" y="2336800"/>
            <a:ext cx="6678613" cy="1247775"/>
          </a:xfrm>
          <a:custGeom>
            <a:avLst/>
            <a:gdLst>
              <a:gd name="T0" fmla="*/ 896 w 4207"/>
              <a:gd name="T1" fmla="*/ 55 h 786"/>
              <a:gd name="T2" fmla="*/ 192 w 4207"/>
              <a:gd name="T3" fmla="*/ 55 h 786"/>
              <a:gd name="T4" fmla="*/ 92 w 4207"/>
              <a:gd name="T5" fmla="*/ 128 h 786"/>
              <a:gd name="T6" fmla="*/ 28 w 4207"/>
              <a:gd name="T7" fmla="*/ 229 h 786"/>
              <a:gd name="T8" fmla="*/ 0 w 4207"/>
              <a:gd name="T9" fmla="*/ 338 h 786"/>
              <a:gd name="T10" fmla="*/ 9 w 4207"/>
              <a:gd name="T11" fmla="*/ 512 h 786"/>
              <a:gd name="T12" fmla="*/ 128 w 4207"/>
              <a:gd name="T13" fmla="*/ 603 h 786"/>
              <a:gd name="T14" fmla="*/ 503 w 4207"/>
              <a:gd name="T15" fmla="*/ 695 h 786"/>
              <a:gd name="T16" fmla="*/ 1445 w 4207"/>
              <a:gd name="T17" fmla="*/ 722 h 786"/>
              <a:gd name="T18" fmla="*/ 1939 w 4207"/>
              <a:gd name="T19" fmla="*/ 759 h 786"/>
              <a:gd name="T20" fmla="*/ 2176 w 4207"/>
              <a:gd name="T21" fmla="*/ 786 h 786"/>
              <a:gd name="T22" fmla="*/ 2551 w 4207"/>
              <a:gd name="T23" fmla="*/ 777 h 786"/>
              <a:gd name="T24" fmla="*/ 2853 w 4207"/>
              <a:gd name="T25" fmla="*/ 741 h 786"/>
              <a:gd name="T26" fmla="*/ 3520 w 4207"/>
              <a:gd name="T27" fmla="*/ 695 h 786"/>
              <a:gd name="T28" fmla="*/ 3749 w 4207"/>
              <a:gd name="T29" fmla="*/ 667 h 786"/>
              <a:gd name="T30" fmla="*/ 3923 w 4207"/>
              <a:gd name="T31" fmla="*/ 613 h 786"/>
              <a:gd name="T32" fmla="*/ 4206 w 4207"/>
              <a:gd name="T33" fmla="*/ 265 h 786"/>
              <a:gd name="T34" fmla="*/ 4197 w 4207"/>
              <a:gd name="T35" fmla="*/ 146 h 786"/>
              <a:gd name="T36" fmla="*/ 4142 w 4207"/>
              <a:gd name="T37" fmla="*/ 101 h 786"/>
              <a:gd name="T38" fmla="*/ 3813 w 4207"/>
              <a:gd name="T39" fmla="*/ 0 h 786"/>
              <a:gd name="T40" fmla="*/ 988 w 4207"/>
              <a:gd name="T41" fmla="*/ 37 h 786"/>
              <a:gd name="T42" fmla="*/ 915 w 4207"/>
              <a:gd name="T43" fmla="*/ 55 h 786"/>
              <a:gd name="T44" fmla="*/ 896 w 4207"/>
              <a:gd name="T45" fmla="*/ 55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07" h="786">
                <a:moveTo>
                  <a:pt x="896" y="55"/>
                </a:moveTo>
                <a:cubicBezTo>
                  <a:pt x="849" y="54"/>
                  <a:pt x="325" y="35"/>
                  <a:pt x="192" y="55"/>
                </a:cubicBezTo>
                <a:cubicBezTo>
                  <a:pt x="162" y="59"/>
                  <a:pt x="118" y="111"/>
                  <a:pt x="92" y="128"/>
                </a:cubicBezTo>
                <a:cubicBezTo>
                  <a:pt x="68" y="161"/>
                  <a:pt x="56" y="199"/>
                  <a:pt x="28" y="229"/>
                </a:cubicBezTo>
                <a:cubicBezTo>
                  <a:pt x="16" y="265"/>
                  <a:pt x="7" y="301"/>
                  <a:pt x="0" y="338"/>
                </a:cubicBezTo>
                <a:cubicBezTo>
                  <a:pt x="3" y="396"/>
                  <a:pt x="1" y="455"/>
                  <a:pt x="9" y="512"/>
                </a:cubicBezTo>
                <a:cubicBezTo>
                  <a:pt x="12" y="533"/>
                  <a:pt x="110" y="597"/>
                  <a:pt x="128" y="603"/>
                </a:cubicBezTo>
                <a:cubicBezTo>
                  <a:pt x="282" y="656"/>
                  <a:pt x="353" y="683"/>
                  <a:pt x="503" y="695"/>
                </a:cubicBezTo>
                <a:cubicBezTo>
                  <a:pt x="809" y="755"/>
                  <a:pt x="1157" y="719"/>
                  <a:pt x="1445" y="722"/>
                </a:cubicBezTo>
                <a:cubicBezTo>
                  <a:pt x="1622" y="727"/>
                  <a:pt x="1769" y="739"/>
                  <a:pt x="1939" y="759"/>
                </a:cubicBezTo>
                <a:cubicBezTo>
                  <a:pt x="2018" y="768"/>
                  <a:pt x="2176" y="786"/>
                  <a:pt x="2176" y="786"/>
                </a:cubicBezTo>
                <a:cubicBezTo>
                  <a:pt x="2301" y="783"/>
                  <a:pt x="2426" y="782"/>
                  <a:pt x="2551" y="777"/>
                </a:cubicBezTo>
                <a:cubicBezTo>
                  <a:pt x="2651" y="773"/>
                  <a:pt x="2753" y="749"/>
                  <a:pt x="2853" y="741"/>
                </a:cubicBezTo>
                <a:cubicBezTo>
                  <a:pt x="3069" y="694"/>
                  <a:pt x="3300" y="702"/>
                  <a:pt x="3520" y="695"/>
                </a:cubicBezTo>
                <a:cubicBezTo>
                  <a:pt x="3597" y="687"/>
                  <a:pt x="3673" y="676"/>
                  <a:pt x="3749" y="667"/>
                </a:cubicBezTo>
                <a:cubicBezTo>
                  <a:pt x="3806" y="648"/>
                  <a:pt x="3871" y="645"/>
                  <a:pt x="3923" y="613"/>
                </a:cubicBezTo>
                <a:cubicBezTo>
                  <a:pt x="4052" y="535"/>
                  <a:pt x="4142" y="397"/>
                  <a:pt x="4206" y="265"/>
                </a:cubicBezTo>
                <a:cubicBezTo>
                  <a:pt x="4203" y="225"/>
                  <a:pt x="4207" y="185"/>
                  <a:pt x="4197" y="146"/>
                </a:cubicBezTo>
                <a:cubicBezTo>
                  <a:pt x="4194" y="135"/>
                  <a:pt x="4152" y="107"/>
                  <a:pt x="4142" y="101"/>
                </a:cubicBezTo>
                <a:cubicBezTo>
                  <a:pt x="4039" y="44"/>
                  <a:pt x="3929" y="16"/>
                  <a:pt x="3813" y="0"/>
                </a:cubicBezTo>
                <a:cubicBezTo>
                  <a:pt x="2823" y="4"/>
                  <a:pt x="1947" y="22"/>
                  <a:pt x="988" y="37"/>
                </a:cubicBezTo>
                <a:cubicBezTo>
                  <a:pt x="964" y="43"/>
                  <a:pt x="939" y="49"/>
                  <a:pt x="915" y="55"/>
                </a:cubicBezTo>
                <a:cubicBezTo>
                  <a:pt x="885" y="63"/>
                  <a:pt x="879" y="72"/>
                  <a:pt x="896" y="55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696200" y="3276600"/>
            <a:ext cx="1219200" cy="609600"/>
          </a:xfrm>
          <a:prstGeom prst="wedgeRoundRectCallout">
            <a:avLst>
              <a:gd name="adj1" fmla="val -98569"/>
              <a:gd name="adj2" fmla="val -124481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BCNF conditions</a:t>
            </a:r>
          </a:p>
        </p:txBody>
      </p:sp>
    </p:spTree>
    <p:extLst>
      <p:ext uri="{BB962C8B-B14F-4D97-AF65-F5344CB8AC3E}">
        <p14:creationId xmlns:p14="http://schemas.microsoft.com/office/powerpoint/2010/main" val="1855801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2894-1F9F-45B5-85A6-0536E61BB02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Schema Decomposition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decomposition should not lose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decomposition (</a:t>
            </a:r>
            <a:r>
              <a:rPr lang="en-US" altLang="en-US" b="1"/>
              <a:t>R</a:t>
            </a:r>
            <a:r>
              <a:rPr lang="en-US" altLang="en-US" i="1" baseline="-25000"/>
              <a:t>1</a:t>
            </a:r>
            <a:r>
              <a:rPr lang="en-US" altLang="en-US"/>
              <a:t>,…,</a:t>
            </a:r>
            <a:r>
              <a:rPr lang="en-US" altLang="en-US" b="1"/>
              <a:t>R</a:t>
            </a:r>
            <a:r>
              <a:rPr lang="en-US" altLang="en-US" i="1" baseline="-25000"/>
              <a:t>n</a:t>
            </a:r>
            <a:r>
              <a:rPr lang="en-US" altLang="en-US"/>
              <a:t>) of a schema, </a:t>
            </a:r>
            <a:r>
              <a:rPr lang="en-US" altLang="en-US" b="1"/>
              <a:t>R</a:t>
            </a:r>
            <a:r>
              <a:rPr lang="en-US" altLang="en-US"/>
              <a:t>, is 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lossless</a:t>
            </a:r>
            <a:r>
              <a:rPr lang="en-US" altLang="en-US" i="1"/>
              <a:t> </a:t>
            </a:r>
            <a:r>
              <a:rPr lang="en-US" altLang="en-US"/>
              <a:t>if every valid instance, </a:t>
            </a:r>
            <a:r>
              <a:rPr lang="en-US" altLang="en-US" b="1"/>
              <a:t>r</a:t>
            </a:r>
            <a:r>
              <a:rPr lang="en-US" altLang="en-US"/>
              <a:t>, of </a:t>
            </a:r>
            <a:r>
              <a:rPr lang="en-US" altLang="en-US" b="1"/>
              <a:t>R</a:t>
            </a:r>
            <a:r>
              <a:rPr lang="en-US" altLang="en-US"/>
              <a:t> can be reconstructed from its components: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where each  </a:t>
            </a:r>
            <a:r>
              <a:rPr lang="en-US" altLang="en-US" b="1"/>
              <a:t>r</a:t>
            </a:r>
            <a:r>
              <a:rPr lang="en-US" altLang="en-US" baseline="-25000"/>
              <a:t>i</a:t>
            </a:r>
            <a:r>
              <a:rPr lang="en-US" altLang="en-US"/>
              <a:t> = </a:t>
            </a:r>
            <a:r>
              <a:rPr lang="en-US" altLang="en-US">
                <a:sym typeface="Symbol" pitchFamily="18" charset="2"/>
              </a:rPr>
              <a:t></a:t>
            </a:r>
            <a:r>
              <a:rPr lang="en-US" altLang="en-US" b="1" baseline="-25000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443865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/>
              <a:t> = </a:t>
            </a:r>
            <a:r>
              <a:rPr lang="en-US" altLang="en-US" sz="3200" b="1"/>
              <a:t>r</a:t>
            </a:r>
            <a:r>
              <a:rPr lang="en-US" altLang="en-US" sz="3200" i="1" baseline="-25000"/>
              <a:t>1</a:t>
            </a:r>
            <a:endParaRPr lang="en-US" altLang="en-US" sz="32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0075" y="44196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2</a:t>
            </a:r>
            <a:endParaRPr lang="en-US" altLang="en-US" sz="3200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29400" y="443865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n</a:t>
            </a:r>
            <a:endParaRPr lang="en-US" altLang="en-US" sz="32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24400" y="4438650"/>
            <a:ext cx="90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……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60960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38862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5908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9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ABC1-66F5-44A5-B6AC-DCACCD3284A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Losslessness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(binary) decomposition of  </a:t>
            </a:r>
            <a:r>
              <a:rPr lang="en-US" altLang="en-US" b="1"/>
              <a:t>R</a:t>
            </a:r>
            <a:r>
              <a:rPr lang="en-US" altLang="en-US"/>
              <a:t> = (</a:t>
            </a:r>
            <a:r>
              <a:rPr lang="en-US" altLang="en-US" i="1"/>
              <a:t>R, </a:t>
            </a:r>
            <a:r>
              <a:rPr lang="en-US" altLang="en-US" b="1" i="1"/>
              <a:t>F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into </a:t>
            </a:r>
            <a:r>
              <a:rPr lang="en-US" altLang="en-US" b="1"/>
              <a:t>R</a:t>
            </a:r>
            <a:r>
              <a:rPr lang="en-US" altLang="en-US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1</a:t>
            </a:r>
            <a:r>
              <a:rPr lang="en-US" altLang="en-US"/>
              <a:t>) and </a:t>
            </a:r>
            <a:r>
              <a:rPr lang="en-US" altLang="en-US" b="1"/>
              <a:t>R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2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2</a:t>
            </a:r>
            <a:r>
              <a:rPr lang="en-US" altLang="en-US"/>
              <a:t>) is lossless </a:t>
            </a:r>
            <a:r>
              <a:rPr lang="en-US" altLang="en-US" i="1"/>
              <a:t>if and only if</a:t>
            </a:r>
            <a:r>
              <a:rPr lang="en-US" altLang="en-US"/>
              <a:t> :</a:t>
            </a:r>
          </a:p>
          <a:p>
            <a:pPr lvl="1"/>
            <a:r>
              <a:rPr lang="en-US" altLang="en-US"/>
              <a:t>either the FD</a:t>
            </a:r>
          </a:p>
          <a:p>
            <a:pPr lvl="2"/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1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r>
              <a:rPr lang="en-US" altLang="en-US" baseline="30000">
                <a:sym typeface="Symbol" pitchFamily="18" charset="2"/>
              </a:rPr>
              <a:t> </a:t>
            </a:r>
          </a:p>
          <a:p>
            <a:pPr lvl="1"/>
            <a:r>
              <a:rPr lang="en-US" altLang="en-US">
                <a:sym typeface="Symbol" pitchFamily="18" charset="2"/>
              </a:rPr>
              <a:t>or the FD</a:t>
            </a:r>
          </a:p>
          <a:p>
            <a:pPr lvl="2"/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i="1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endParaRPr lang="en-US" altLang="en-US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4580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CA0-D7FF-44FB-B519-55EC1465E62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Dependency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Consider a decomposition of </a:t>
            </a:r>
            <a:r>
              <a:rPr lang="en-US" altLang="en-US" sz="2800" b="1" dirty="0"/>
              <a:t>R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R, </a:t>
            </a:r>
            <a:r>
              <a:rPr lang="en-US" altLang="en-US" sz="2800" b="1" i="1" dirty="0"/>
              <a:t>F</a:t>
            </a:r>
            <a:r>
              <a:rPr lang="en-US" altLang="en-US" sz="2800" dirty="0"/>
              <a:t>) into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1</a:t>
            </a:r>
            <a:r>
              <a:rPr lang="en-US" altLang="en-US" sz="2800" dirty="0"/>
              <a:t>) and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= (R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FD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</a:t>
            </a:r>
            <a:r>
              <a:rPr lang="en-US" altLang="en-US" i="1" dirty="0">
                <a:sym typeface="Symbol" pitchFamily="18" charset="2"/>
              </a:rPr>
              <a:t> Y</a:t>
            </a:r>
            <a:r>
              <a:rPr lang="en-US" altLang="en-US" dirty="0">
                <a:sym typeface="Symbol" pitchFamily="18" charset="2"/>
              </a:rPr>
              <a:t> of 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in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i  </a:t>
            </a:r>
            <a:r>
              <a:rPr lang="en-US" altLang="en-US" dirty="0" err="1">
                <a:sym typeface="Symbol" pitchFamily="18" charset="2"/>
              </a:rPr>
              <a:t>iff</a:t>
            </a:r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i="1" dirty="0">
                <a:sym typeface="Symbol" pitchFamily="18" charset="2"/>
              </a:rPr>
              <a:t>X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i="1" dirty="0">
                <a:sym typeface="Symbol" pitchFamily="18" charset="2"/>
              </a:rPr>
              <a:t> Y </a:t>
            </a:r>
            <a:r>
              <a:rPr lang="en-US" altLang="en-US" dirty="0">
                <a:sym typeface="Symbol" pitchFamily="18" charset="2"/>
              </a:rPr>
              <a:t>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 err="1">
                <a:sym typeface="Symbol" pitchFamily="18" charset="2"/>
              </a:rPr>
              <a:t>R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endParaRPr lang="en-US" altLang="en-US" i="1" baseline="-25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An FD,  </a:t>
            </a:r>
            <a:r>
              <a:rPr lang="en-US" altLang="en-US" i="1" dirty="0"/>
              <a:t>f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may be in neither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nor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nor even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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  <a:r>
              <a:rPr lang="en-US" altLang="en-US" sz="2400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that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is true in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or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 is (relatively) easy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in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 </a:t>
            </a:r>
            <a:r>
              <a:rPr lang="en-US" altLang="en-US" dirty="0">
                <a:sym typeface="Symbol" pitchFamily="18" charset="2"/>
              </a:rPr>
              <a:t>   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harder – requires a join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>
                <a:sym typeface="Symbol" pitchFamily="18" charset="2"/>
              </a:rPr>
              <a:t>Ideally</a:t>
            </a:r>
            <a:r>
              <a:rPr lang="en-US" altLang="en-US" dirty="0">
                <a:sym typeface="Symbol" pitchFamily="18" charset="2"/>
              </a:rPr>
              <a:t>: 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want to check FDs </a:t>
            </a:r>
            <a:r>
              <a:rPr lang="en-US" altLang="en-US" u="sng" dirty="0">
                <a:solidFill>
                  <a:schemeClr val="accent2"/>
                </a:solidFill>
                <a:sym typeface="Symbol" pitchFamily="18" charset="2"/>
              </a:rPr>
              <a:t>locally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and have a guarantee that every </a:t>
            </a:r>
            <a:r>
              <a:rPr lang="en-US" altLang="en-US" i="1" dirty="0">
                <a:solidFill>
                  <a:schemeClr val="accent2"/>
                </a:solidFill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holds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endParaRPr lang="en-US" altLang="en-US" baseline="-25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The decomposition is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dependency preserving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iff</a:t>
            </a:r>
            <a:r>
              <a:rPr lang="en-US" altLang="en-US" sz="2800" dirty="0">
                <a:sym typeface="Symbol" pitchFamily="18" charset="2"/>
              </a:rPr>
              <a:t> the sets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dirty="0">
                <a:sym typeface="Symbol" pitchFamily="18" charset="2"/>
              </a:rPr>
              <a:t> and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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are equivalent: 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= (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endParaRPr lang="en-US" altLang="en-US" sz="2800" dirty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Symbol" pitchFamily="18" charset="2"/>
              </a:rPr>
              <a:t>Then checking all FDs in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dirty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 updated, can  be done by checking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733800" y="3657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324600" y="4419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2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26-6943-4704-8E1D-F57F2B2D0EE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BCNF Decomposition Algorithm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763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/>
              <a:t>Input</a:t>
            </a:r>
            <a:r>
              <a:rPr lang="en-US" altLang="en-US" sz="2800" b="1"/>
              <a:t>:  R</a:t>
            </a:r>
            <a:r>
              <a:rPr lang="en-US" altLang="en-US" sz="2800"/>
              <a:t> = (</a:t>
            </a:r>
            <a:r>
              <a:rPr lang="en-US" altLang="en-US" sz="2800" i="1"/>
              <a:t>R; </a:t>
            </a:r>
            <a:r>
              <a:rPr lang="en-US" altLang="en-US" sz="2800" b="1" i="1"/>
              <a:t>F</a:t>
            </a:r>
            <a:r>
              <a:rPr lang="en-US" altLang="en-US" sz="2800"/>
              <a:t>)</a:t>
            </a:r>
          </a:p>
          <a:p>
            <a:pPr>
              <a:lnSpc>
                <a:spcPct val="70000"/>
              </a:lnSpc>
            </a:pPr>
            <a:endParaRPr lang="en-US" altLang="en-US" sz="2800"/>
          </a:p>
          <a:p>
            <a:r>
              <a:rPr lang="en-US" altLang="en-US" sz="2400" i="1"/>
              <a:t>Decomp</a:t>
            </a:r>
            <a:r>
              <a:rPr lang="en-US" altLang="en-US" sz="2400"/>
              <a:t> := </a:t>
            </a:r>
            <a:r>
              <a:rPr lang="en-US" altLang="en-US" sz="2400" b="1"/>
              <a:t>R</a:t>
            </a:r>
            <a:endParaRPr lang="en-US" altLang="en-US" sz="2400"/>
          </a:p>
          <a:p>
            <a:r>
              <a:rPr lang="en-US" altLang="en-US" sz="2800" b="1"/>
              <a:t>while </a:t>
            </a:r>
            <a:r>
              <a:rPr lang="en-US" altLang="en-US" sz="2400"/>
              <a:t>there is </a:t>
            </a:r>
            <a:r>
              <a:rPr lang="en-US" altLang="en-US" sz="2400" b="1"/>
              <a:t>S</a:t>
            </a:r>
            <a:r>
              <a:rPr lang="en-US" altLang="en-US" sz="2400"/>
              <a:t> = (</a:t>
            </a:r>
            <a:r>
              <a:rPr lang="en-US" altLang="en-US" sz="2400" i="1"/>
              <a:t>S; </a:t>
            </a:r>
            <a:r>
              <a:rPr lang="en-US" altLang="en-US" sz="2400" b="1" i="1"/>
              <a:t>F</a:t>
            </a:r>
            <a:r>
              <a:rPr lang="en-US" altLang="en-US" sz="2400" i="1">
                <a:latin typeface="Courier New" pitchFamily="49" charset="0"/>
              </a:rPr>
              <a:t>’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18" charset="2"/>
              </a:rPr>
              <a:t> </a:t>
            </a:r>
            <a:r>
              <a:rPr lang="en-US" altLang="en-US" sz="2400" i="1">
                <a:sym typeface="Symbol" pitchFamily="18" charset="2"/>
              </a:rPr>
              <a:t>Decomp </a:t>
            </a:r>
            <a:r>
              <a:rPr lang="en-US" altLang="en-US" sz="2400">
                <a:sym typeface="Symbol" pitchFamily="18" charset="2"/>
              </a:rPr>
              <a:t> and </a:t>
            </a:r>
            <a:r>
              <a:rPr lang="en-US" altLang="en-US" sz="2400" b="1">
                <a:sym typeface="Symbol" pitchFamily="18" charset="2"/>
              </a:rPr>
              <a:t> S</a:t>
            </a:r>
            <a:r>
              <a:rPr lang="en-US" altLang="en-US" sz="2400">
                <a:sym typeface="Symbol" pitchFamily="18" charset="2"/>
              </a:rPr>
              <a:t> not in BCNF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b="1">
                <a:sym typeface="Symbol" pitchFamily="18" charset="2"/>
              </a:rPr>
              <a:t>do </a:t>
            </a:r>
          </a:p>
          <a:p>
            <a:r>
              <a:rPr lang="en-US" altLang="en-US" sz="2800" b="1">
                <a:sym typeface="Symbol" pitchFamily="18" charset="2"/>
              </a:rPr>
              <a:t>      </a:t>
            </a:r>
            <a:r>
              <a:rPr lang="en-US" altLang="en-US" sz="2400">
                <a:sym typeface="Symbol" pitchFamily="18" charset="2"/>
              </a:rPr>
              <a:t>Find</a:t>
            </a:r>
            <a:r>
              <a:rPr lang="en-US" altLang="en-US" sz="2400" b="1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X</a:t>
            </a:r>
            <a:r>
              <a:rPr lang="en-US" altLang="en-US" sz="2400" b="1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 Y 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that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violates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BCNF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  //</a:t>
            </a:r>
            <a:r>
              <a:rPr lang="en-US" altLang="en-US" sz="2400" i="1">
                <a:sym typeface="Symbol" pitchFamily="18" charset="2"/>
              </a:rPr>
              <a:t> X isn’t a superkey in </a:t>
            </a:r>
            <a:r>
              <a:rPr lang="en-US" altLang="en-US" sz="2400" b="1">
                <a:sym typeface="Symbol" pitchFamily="18" charset="2"/>
              </a:rPr>
              <a:t>S</a:t>
            </a:r>
            <a:endParaRPr lang="en-US" altLang="en-US" sz="2800" b="1">
              <a:sym typeface="Symbol" pitchFamily="18" charset="2"/>
            </a:endParaRPr>
          </a:p>
          <a:p>
            <a:r>
              <a:rPr lang="en-US" altLang="en-US" sz="2800" b="1">
                <a:sym typeface="Symbol" pitchFamily="18" charset="2"/>
              </a:rPr>
              <a:t>      </a:t>
            </a:r>
            <a:r>
              <a:rPr lang="en-US" altLang="en-US" sz="2400">
                <a:sym typeface="Symbol" pitchFamily="18" charset="2"/>
              </a:rPr>
              <a:t>Replace</a:t>
            </a:r>
            <a:r>
              <a:rPr lang="en-US" altLang="en-US" sz="2400" b="1">
                <a:sym typeface="Symbol" pitchFamily="18" charset="2"/>
              </a:rPr>
              <a:t> S</a:t>
            </a:r>
            <a:r>
              <a:rPr lang="en-US" altLang="en-US" sz="2400">
                <a:sym typeface="Symbol" pitchFamily="18" charset="2"/>
              </a:rPr>
              <a:t> in </a:t>
            </a:r>
            <a:r>
              <a:rPr lang="en-US" altLang="en-US" sz="2400" i="1">
                <a:sym typeface="Symbol" pitchFamily="18" charset="2"/>
              </a:rPr>
              <a:t>Decomp  </a:t>
            </a:r>
            <a:r>
              <a:rPr lang="en-US" altLang="en-US" sz="2400">
                <a:sym typeface="Symbol" pitchFamily="18" charset="2"/>
              </a:rPr>
              <a:t>with  </a:t>
            </a:r>
            <a:r>
              <a:rPr lang="en-US" altLang="en-US" sz="2400" b="1">
                <a:sym typeface="Symbol" pitchFamily="18" charset="2"/>
              </a:rPr>
              <a:t>S</a:t>
            </a:r>
            <a:r>
              <a:rPr lang="en-US" altLang="en-US" sz="2400" b="1" baseline="-25000">
                <a:sym typeface="Symbol" pitchFamily="18" charset="2"/>
              </a:rPr>
              <a:t>1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= (</a:t>
            </a:r>
            <a:r>
              <a:rPr lang="en-US" altLang="en-US" sz="2400" i="1">
                <a:sym typeface="Symbol" pitchFamily="18" charset="2"/>
              </a:rPr>
              <a:t>XY;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),  </a:t>
            </a:r>
            <a:r>
              <a:rPr lang="en-US" altLang="en-US" sz="2400" b="1">
                <a:sym typeface="Symbol" pitchFamily="18" charset="2"/>
              </a:rPr>
              <a:t>S</a:t>
            </a:r>
            <a:r>
              <a:rPr lang="en-US" altLang="en-US" sz="2400" b="1" baseline="-25000">
                <a:sym typeface="Symbol" pitchFamily="18" charset="2"/>
              </a:rPr>
              <a:t>2 </a:t>
            </a:r>
            <a:r>
              <a:rPr lang="en-US" altLang="en-US" sz="2400">
                <a:sym typeface="Symbol" pitchFamily="18" charset="2"/>
              </a:rPr>
              <a:t>= (</a:t>
            </a:r>
            <a:r>
              <a:rPr lang="en-US" altLang="en-US" sz="2400" i="1">
                <a:sym typeface="Symbol" pitchFamily="18" charset="2"/>
              </a:rPr>
              <a:t>S - </a:t>
            </a:r>
            <a:r>
              <a:rPr lang="en-US" altLang="en-US" sz="2400">
                <a:sym typeface="Symbol" pitchFamily="18" charset="2"/>
              </a:rPr>
              <a:t>(</a:t>
            </a:r>
            <a:r>
              <a:rPr lang="en-US" altLang="en-US" sz="2400" i="1">
                <a:sym typeface="Symbol" pitchFamily="18" charset="2"/>
              </a:rPr>
              <a:t>Y - X</a:t>
            </a:r>
            <a:r>
              <a:rPr lang="en-US" altLang="en-US" sz="2400">
                <a:sym typeface="Symbol" pitchFamily="18" charset="2"/>
              </a:rPr>
              <a:t>)</a:t>
            </a:r>
            <a:r>
              <a:rPr lang="en-US" altLang="en-US" sz="2400" i="1">
                <a:sym typeface="Symbol" pitchFamily="18" charset="2"/>
              </a:rPr>
              <a:t>;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)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400" i="1">
                <a:sym typeface="Symbol" pitchFamily="18" charset="2"/>
              </a:rPr>
              <a:t>       </a:t>
            </a:r>
            <a:r>
              <a:rPr lang="en-US" altLang="en-US" sz="2400">
                <a:sym typeface="Symbol" pitchFamily="18" charset="2"/>
              </a:rPr>
              <a:t>//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1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= all FDs of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involving only attributes of  XY </a:t>
            </a:r>
          </a:p>
          <a:p>
            <a:r>
              <a:rPr lang="en-US" altLang="en-US" sz="2400">
                <a:sym typeface="Symbol" pitchFamily="18" charset="2"/>
              </a:rPr>
              <a:t>       //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2 </a:t>
            </a:r>
            <a:r>
              <a:rPr lang="en-US" altLang="en-US" sz="2400" i="1">
                <a:sym typeface="Symbol" pitchFamily="18" charset="2"/>
              </a:rPr>
              <a:t>= all FDs of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involving only attributes of  S - (Y - X)</a:t>
            </a:r>
          </a:p>
          <a:p>
            <a:r>
              <a:rPr lang="en-US" altLang="en-US" sz="2800" b="1">
                <a:sym typeface="Symbol" pitchFamily="18" charset="2"/>
              </a:rPr>
              <a:t>end</a:t>
            </a:r>
          </a:p>
          <a:p>
            <a:r>
              <a:rPr lang="en-US" altLang="en-US" sz="2800" b="1">
                <a:sym typeface="Symbol" pitchFamily="18" charset="2"/>
              </a:rPr>
              <a:t>return  </a:t>
            </a:r>
            <a:r>
              <a:rPr lang="en-US" altLang="en-US" sz="2800" i="1">
                <a:sym typeface="Symbol" pitchFamily="18" charset="2"/>
              </a:rPr>
              <a:t>Decomp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77888" y="5645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4029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12A2-C5DC-4E63-8943-DC568961B37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Compromise  –  Not all redundancy removed, but dependency preserving decompositions are </a:t>
            </a:r>
            <a:r>
              <a:rPr lang="en-US" altLang="en-US" u="sng"/>
              <a:t>always</a:t>
            </a:r>
            <a:r>
              <a:rPr lang="en-US" altLang="en-US"/>
              <a:t> possible (and, of course, lossless)</a:t>
            </a:r>
          </a:p>
          <a:p>
            <a:r>
              <a:rPr lang="en-US" altLang="en-US"/>
              <a:t>3NF decomposition is based on a </a:t>
            </a:r>
            <a:r>
              <a:rPr lang="en-US" altLang="en-US" i="1"/>
              <a:t>minimal cover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13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2931-80FF-4444-85EA-68E83ABBF67F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Minimal Cover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minimal cover</a:t>
            </a:r>
            <a:r>
              <a:rPr lang="en-US" altLang="en-US" sz="2800"/>
              <a:t> of a set of dependencies, </a:t>
            </a:r>
            <a:r>
              <a:rPr lang="en-US" altLang="en-US" sz="2800" b="1" i="1"/>
              <a:t>F</a:t>
            </a:r>
            <a:r>
              <a:rPr lang="en-US" altLang="en-US" sz="2800" i="1"/>
              <a:t>, </a:t>
            </a:r>
            <a:r>
              <a:rPr lang="en-US" altLang="en-US" sz="2800"/>
              <a:t>is a set of dependencies, </a:t>
            </a:r>
            <a:r>
              <a:rPr lang="en-US" altLang="en-US" sz="2800" b="1" i="1"/>
              <a:t>U</a:t>
            </a:r>
            <a:r>
              <a:rPr lang="en-US" altLang="en-US" sz="2800" i="1"/>
              <a:t>, </a:t>
            </a:r>
            <a:r>
              <a:rPr lang="en-US" altLang="en-US" sz="2800"/>
              <a:t>such that:</a:t>
            </a:r>
          </a:p>
          <a:p>
            <a:pPr lvl="1"/>
            <a:r>
              <a:rPr lang="en-US" altLang="en-US" sz="2400" i="1"/>
              <a:t>U </a:t>
            </a:r>
            <a:r>
              <a:rPr lang="en-US" altLang="en-US" sz="2400"/>
              <a:t>is equivalent to </a:t>
            </a:r>
            <a:r>
              <a:rPr lang="en-US" altLang="en-US" sz="2400" b="1" i="1"/>
              <a:t>F</a:t>
            </a:r>
            <a:r>
              <a:rPr lang="en-US" altLang="en-US" sz="2400" i="1"/>
              <a:t>    </a:t>
            </a:r>
            <a:r>
              <a:rPr lang="en-US" altLang="en-US" sz="2400"/>
              <a:t>(</a:t>
            </a:r>
            <a:r>
              <a:rPr lang="en-US" altLang="en-US" sz="2400" b="1" i="1"/>
              <a:t>F</a:t>
            </a:r>
            <a:r>
              <a:rPr lang="en-US" altLang="en-US" sz="2400" i="1" baseline="30000"/>
              <a:t>+</a:t>
            </a:r>
            <a:r>
              <a:rPr lang="en-US" altLang="en-US" sz="2400" i="1"/>
              <a:t> = </a:t>
            </a:r>
            <a:r>
              <a:rPr lang="en-US" altLang="en-US" sz="2400" b="1" i="1"/>
              <a:t>U</a:t>
            </a:r>
            <a:r>
              <a:rPr lang="en-US" altLang="en-US" sz="2400" i="1" baseline="30000"/>
              <a:t>+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All FDs in </a:t>
            </a:r>
            <a:r>
              <a:rPr lang="en-US" altLang="en-US" sz="2400" b="1" i="1"/>
              <a:t>U</a:t>
            </a:r>
            <a:r>
              <a:rPr lang="en-US" altLang="en-US" sz="2400" i="1"/>
              <a:t> </a:t>
            </a:r>
            <a:r>
              <a:rPr lang="en-US" altLang="en-US" sz="2400"/>
              <a:t>have the form </a:t>
            </a:r>
            <a:r>
              <a:rPr lang="en-US" altLang="en-US" sz="2400" i="1">
                <a:sym typeface="Symbol" pitchFamily="18" charset="2"/>
              </a:rPr>
              <a:t>X   A</a:t>
            </a:r>
            <a:r>
              <a:rPr lang="en-US" altLang="en-US" sz="2400">
                <a:sym typeface="Symbol" pitchFamily="18" charset="2"/>
              </a:rPr>
              <a:t> where </a:t>
            </a:r>
            <a:r>
              <a:rPr lang="en-US" altLang="en-US" sz="2400" i="1">
                <a:sym typeface="Symbol" pitchFamily="18" charset="2"/>
              </a:rPr>
              <a:t>A</a:t>
            </a:r>
            <a:r>
              <a:rPr lang="en-US" altLang="en-US" sz="2400">
                <a:sym typeface="Symbol" pitchFamily="18" charset="2"/>
              </a:rPr>
              <a:t> is a single attribute</a:t>
            </a:r>
          </a:p>
          <a:p>
            <a:pPr lvl="1"/>
            <a:r>
              <a:rPr lang="en-US" altLang="en-US" sz="2400">
                <a:sym typeface="Symbol" pitchFamily="18" charset="2"/>
              </a:rPr>
              <a:t>It is not possible to make </a:t>
            </a:r>
            <a:r>
              <a:rPr lang="en-US" altLang="en-US" sz="2400" b="1" i="1">
                <a:sym typeface="Symbol" pitchFamily="18" charset="2"/>
              </a:rPr>
              <a:t>U</a:t>
            </a:r>
            <a:r>
              <a:rPr lang="en-US" altLang="en-US" sz="2400">
                <a:sym typeface="Symbol" pitchFamily="18" charset="2"/>
              </a:rPr>
              <a:t> smaller (while preserving equivalence) by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FD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attribute from an FD  (either from LHS or RHS)</a:t>
            </a:r>
          </a:p>
          <a:p>
            <a:pPr lvl="2"/>
            <a:endParaRPr lang="en-US" altLang="en-US" sz="20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FDs and attributes that can be deleted in this way are called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redundant</a:t>
            </a:r>
          </a:p>
        </p:txBody>
      </p:sp>
    </p:spTree>
    <p:extLst>
      <p:ext uri="{BB962C8B-B14F-4D97-AF65-F5344CB8AC3E}">
        <p14:creationId xmlns:p14="http://schemas.microsoft.com/office/powerpoint/2010/main" val="3087346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D635-3946-4F8A-A555-BDAA1F736A1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Computing Minimal Cover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Example</a:t>
            </a:r>
            <a:r>
              <a:rPr lang="en-US" altLang="en-US" sz="2800"/>
              <a:t>: </a:t>
            </a:r>
            <a:r>
              <a:rPr lang="en-US" altLang="en-US" sz="2400" b="1" i="1"/>
              <a:t>F</a:t>
            </a:r>
            <a:r>
              <a:rPr lang="en-US" altLang="en-US" sz="2400" i="1"/>
              <a:t> = </a:t>
            </a:r>
            <a:r>
              <a:rPr lang="en-US" altLang="en-US" sz="2400"/>
              <a:t>{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CK, 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D, 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	       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AD,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step 1</a:t>
            </a:r>
            <a:r>
              <a:rPr lang="en-US" altLang="en-US" sz="2800"/>
              <a:t>: Make RHS of each FD into a single attribute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Use the decomposition inference rule for FDs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Example:</a:t>
            </a:r>
            <a:r>
              <a:rPr lang="en-US" altLang="en-US" sz="2400" i="1"/>
              <a:t> </a:t>
            </a:r>
            <a:r>
              <a:rPr lang="en-US" altLang="en-US" sz="2000" i="1"/>
              <a:t>L </a:t>
            </a:r>
            <a:r>
              <a:rPr lang="en-US" altLang="en-US" sz="2000" i="1">
                <a:sym typeface="Symbol" pitchFamily="18" charset="2"/>
              </a:rPr>
              <a:t> AD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replaced by </a:t>
            </a:r>
            <a:r>
              <a:rPr lang="en-US" altLang="en-US" sz="2000" i="1">
                <a:sym typeface="Symbol" pitchFamily="18" charset="2"/>
              </a:rPr>
              <a:t>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A, 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D </a:t>
            </a:r>
            <a:r>
              <a:rPr lang="en-US" altLang="en-US" sz="2400">
                <a:sym typeface="Symbol" pitchFamily="18" charset="2"/>
              </a:rPr>
              <a:t>;  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 </a:t>
            </a:r>
            <a:r>
              <a:rPr lang="en-US" altLang="en-US" sz="2000" i="1">
                <a:sym typeface="Symbol" pitchFamily="18" charset="2"/>
              </a:rPr>
              <a:t>CK </a:t>
            </a:r>
            <a:r>
              <a:rPr lang="en-US" altLang="en-US" sz="18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by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C</a:t>
            </a:r>
            <a:r>
              <a:rPr lang="en-US" altLang="en-US" sz="2400">
                <a:sym typeface="Symbol" pitchFamily="18" charset="2"/>
              </a:rPr>
              <a:t>,</a:t>
            </a:r>
            <a:r>
              <a:rPr lang="en-US" altLang="en-US" sz="2000" i="1">
                <a:sym typeface="Symbol" pitchFamily="18" charset="2"/>
              </a:rPr>
              <a:t>  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K</a:t>
            </a:r>
            <a:endParaRPr lang="en-US" altLang="en-US" sz="2400" i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b="1">
                <a:sym typeface="Symbol" pitchFamily="18" charset="2"/>
              </a:rPr>
              <a:t>step 2</a:t>
            </a:r>
            <a:r>
              <a:rPr lang="en-US" altLang="en-US" sz="2800">
                <a:sym typeface="Symbol" pitchFamily="18" charset="2"/>
              </a:rPr>
              <a:t>: Eliminate redundant attributes from LHS. 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>
                <a:sym typeface="Symbol" pitchFamily="18" charset="2"/>
              </a:rPr>
              <a:t>Algorithm</a:t>
            </a:r>
            <a:r>
              <a:rPr lang="en-US" altLang="en-US" sz="2400">
                <a:sym typeface="Symbol" pitchFamily="18" charset="2"/>
              </a:rPr>
              <a:t>: If FD </a:t>
            </a:r>
            <a:r>
              <a:rPr lang="en-US" altLang="en-US" sz="2400" i="1">
                <a:sym typeface="Symbol" pitchFamily="18" charset="2"/>
              </a:rPr>
              <a:t>XB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(where </a:t>
            </a:r>
            <a:r>
              <a:rPr lang="en-US" altLang="en-US" sz="2400" i="1">
                <a:sym typeface="Symbol" pitchFamily="18" charset="2"/>
              </a:rPr>
              <a:t>B </a:t>
            </a:r>
            <a:r>
              <a:rPr lang="en-US" altLang="en-US" sz="2400">
                <a:sym typeface="Symbol" pitchFamily="18" charset="2"/>
              </a:rPr>
              <a:t>is a single attribute) and </a:t>
            </a:r>
            <a:r>
              <a:rPr lang="en-US" altLang="en-US" sz="2400" i="1">
                <a:sym typeface="Symbol" pitchFamily="18" charset="2"/>
              </a:rPr>
              <a:t>X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is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entailed by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>
                <a:sym typeface="Symbol" pitchFamily="18" charset="2"/>
              </a:rPr>
              <a:t>, then </a:t>
            </a:r>
            <a:r>
              <a:rPr lang="en-US" altLang="en-US" sz="2400" i="1">
                <a:sym typeface="Symbol" pitchFamily="18" charset="2"/>
              </a:rPr>
              <a:t>B</a:t>
            </a:r>
            <a:r>
              <a:rPr lang="en-US" altLang="en-US" sz="2400">
                <a:sym typeface="Symbol" pitchFamily="18" charset="2"/>
              </a:rPr>
              <a:t>  was unnecessary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 Can an attribute be deleted from 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</a:t>
            </a:r>
            <a:r>
              <a:rPr lang="en-US" altLang="en-US" sz="2400">
                <a:sym typeface="Symbol" pitchFamily="18" charset="2"/>
              </a:rPr>
              <a:t> ? 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Compute </a:t>
            </a:r>
            <a:r>
              <a:rPr lang="en-US" altLang="en-US" sz="2000" i="1">
                <a:sym typeface="Symbol" pitchFamily="18" charset="2"/>
              </a:rPr>
              <a:t>AB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AH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BH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.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Since </a:t>
            </a:r>
            <a:r>
              <a:rPr lang="en-US" altLang="en-US" sz="2000" i="1">
                <a:sym typeface="Symbol" pitchFamily="18" charset="2"/>
              </a:rPr>
              <a:t>C </a:t>
            </a:r>
            <a:r>
              <a:rPr lang="en-US" altLang="en-US" sz="2000">
                <a:sym typeface="Symbol" pitchFamily="18" charset="2"/>
              </a:rPr>
              <a:t>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(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sz="2000">
                <a:sym typeface="Symbol" pitchFamily="18" charset="2"/>
              </a:rPr>
              <a:t>)</a:t>
            </a:r>
            <a:r>
              <a:rPr lang="en-US" altLang="en-US" sz="2000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, 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 C  </a:t>
            </a:r>
            <a:r>
              <a:rPr lang="en-US" altLang="en-US" sz="2000">
                <a:sym typeface="Symbol" pitchFamily="18" charset="2"/>
              </a:rPr>
              <a:t>is entailed by </a:t>
            </a:r>
            <a:r>
              <a:rPr lang="en-US" altLang="en-US" sz="2000" b="1" i="1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 and </a:t>
            </a:r>
            <a:r>
              <a:rPr lang="en-US" altLang="en-US" sz="2000" i="1">
                <a:sym typeface="Symbol" pitchFamily="18" charset="2"/>
              </a:rPr>
              <a:t>A</a:t>
            </a:r>
            <a:r>
              <a:rPr lang="en-US" altLang="en-US" sz="2000">
                <a:sym typeface="Symbol" pitchFamily="18" charset="2"/>
              </a:rPr>
              <a:t> is redundant in </a:t>
            </a:r>
            <a:r>
              <a:rPr lang="en-US" altLang="en-US" sz="2000" i="1"/>
              <a:t>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20308589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E2EA-4FA9-4D60-99EF-8437D8C0475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914400"/>
          </a:xfrm>
        </p:spPr>
        <p:txBody>
          <a:bodyPr/>
          <a:lstStyle/>
          <a:p>
            <a:r>
              <a:rPr lang="en-US" altLang="en-US" sz="4000"/>
              <a:t>Computing Minimal Cover (con’t)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3</a:t>
            </a:r>
            <a:r>
              <a:rPr lang="en-US" altLang="en-US" sz="2800"/>
              <a:t>: Delete redundant FDs from </a:t>
            </a:r>
            <a:r>
              <a:rPr lang="en-US" altLang="en-US" sz="2800" b="1" i="1"/>
              <a:t>F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If </a:t>
            </a:r>
            <a:r>
              <a:rPr lang="en-US" altLang="en-US" sz="2400" b="1" i="1"/>
              <a:t>F</a:t>
            </a:r>
            <a:r>
              <a:rPr lang="en-US" altLang="en-US" sz="2400" i="1"/>
              <a:t> – </a:t>
            </a:r>
            <a:r>
              <a:rPr lang="en-US" altLang="en-US" sz="2400"/>
              <a:t>{</a:t>
            </a:r>
            <a:r>
              <a:rPr lang="en-US" altLang="en-US" sz="2400" i="1"/>
              <a:t>f</a:t>
            </a:r>
            <a:r>
              <a:rPr lang="en-US" altLang="en-US" sz="2400"/>
              <a:t>} entails  </a:t>
            </a:r>
            <a:r>
              <a:rPr lang="en-US" altLang="en-US" sz="2400" i="1"/>
              <a:t>f</a:t>
            </a:r>
            <a:r>
              <a:rPr lang="en-US" altLang="en-US" sz="2400"/>
              <a:t>, then  </a:t>
            </a:r>
            <a:r>
              <a:rPr lang="en-US" altLang="en-US" sz="2400" i="1"/>
              <a:t>f  </a:t>
            </a:r>
            <a:r>
              <a:rPr lang="en-US" altLang="en-US" sz="2400"/>
              <a:t>is redundant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If </a:t>
            </a:r>
            <a:r>
              <a:rPr lang="en-US" altLang="en-US" sz="2000" i="1"/>
              <a:t> f  </a:t>
            </a:r>
            <a:r>
              <a:rPr lang="en-US" altLang="en-US" sz="2000"/>
              <a:t>is </a:t>
            </a:r>
            <a:r>
              <a:rPr lang="en-US" altLang="en-US" sz="2000" i="1"/>
              <a:t>X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/>
              <a:t> A</a:t>
            </a:r>
            <a:r>
              <a:rPr lang="en-US" altLang="en-US" sz="2000"/>
              <a:t> then check if A </a:t>
            </a:r>
            <a:r>
              <a:rPr lang="en-US" altLang="en-US" sz="2000" i="1">
                <a:sym typeface="Symbol" pitchFamily="18" charset="2"/>
              </a:rPr>
              <a:t> X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 baseline="-25000">
                <a:sym typeface="Symbol" pitchFamily="18" charset="2"/>
              </a:rPr>
              <a:t>-</a:t>
            </a:r>
            <a:r>
              <a:rPr lang="en-US" altLang="en-US" sz="2000" baseline="-25000">
                <a:sym typeface="Symbol" pitchFamily="18" charset="2"/>
              </a:rPr>
              <a:t>{</a:t>
            </a:r>
            <a:r>
              <a:rPr lang="en-US" altLang="en-US" sz="2000" i="1" baseline="-25000">
                <a:sym typeface="Symbol" pitchFamily="18" charset="2"/>
              </a:rPr>
              <a:t>f</a:t>
            </a:r>
            <a:r>
              <a:rPr lang="en-US" altLang="en-US" sz="2000" baseline="-25000">
                <a:sym typeface="Symbol" pitchFamily="18" charset="2"/>
              </a:rPr>
              <a:t>}</a:t>
            </a:r>
            <a:endParaRPr lang="en-US" altLang="en-US" sz="2000" baseline="-25000"/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</a:t>
            </a:r>
            <a:r>
              <a:rPr lang="en-US" altLang="en-US" sz="2400" i="1">
                <a:sym typeface="Symbol" pitchFamily="18" charset="2"/>
              </a:rPr>
              <a:t>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 </a:t>
            </a:r>
            <a:r>
              <a:rPr lang="en-US" altLang="en-US" sz="2400">
                <a:sym typeface="Symbol" pitchFamily="18" charset="2"/>
              </a:rPr>
              <a:t>is entailed by </a:t>
            </a:r>
            <a:r>
              <a:rPr lang="en-US" altLang="en-US" sz="2400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  <a:r>
              <a:rPr lang="en-US" altLang="en-US" sz="2400">
                <a:sym typeface="Symbol" pitchFamily="18" charset="2"/>
              </a:rPr>
              <a:t> so it is redundant</a:t>
            </a:r>
          </a:p>
          <a:p>
            <a:pPr lvl="1">
              <a:lnSpc>
                <a:spcPct val="90000"/>
              </a:lnSpc>
            </a:pPr>
            <a:endParaRPr lang="en-US" alt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i="1"/>
              <a:t>Note</a:t>
            </a:r>
            <a:r>
              <a:rPr lang="en-US" altLang="en-US"/>
              <a:t>:  The order of steps 2 and 3 cannot be interchanged!! See the textbook for a counterexample</a:t>
            </a:r>
          </a:p>
        </p:txBody>
      </p:sp>
    </p:spTree>
    <p:extLst>
      <p:ext uri="{BB962C8B-B14F-4D97-AF65-F5344CB8AC3E}">
        <p14:creationId xmlns:p14="http://schemas.microsoft.com/office/powerpoint/2010/main" val="151529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7B32-A33F-4E0B-90DA-65C40EFB300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Synthesizing a 3NF Schema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4038600"/>
          </a:xfrm>
        </p:spPr>
        <p:txBody>
          <a:bodyPr/>
          <a:lstStyle/>
          <a:p>
            <a:r>
              <a:rPr lang="en-US" altLang="en-US" b="1"/>
              <a:t>step 1</a:t>
            </a:r>
            <a:r>
              <a:rPr lang="en-US" altLang="en-US"/>
              <a:t>: Compute a minimal cover, </a:t>
            </a:r>
            <a:r>
              <a:rPr lang="en-US" altLang="en-US" b="1" i="1"/>
              <a:t>U</a:t>
            </a:r>
            <a:r>
              <a:rPr lang="en-US" altLang="en-US"/>
              <a:t>, of </a:t>
            </a:r>
            <a:r>
              <a:rPr lang="en-US" altLang="en-US" i="1"/>
              <a:t> </a:t>
            </a:r>
            <a:r>
              <a:rPr lang="en-US" altLang="en-US" b="1" i="1"/>
              <a:t>F</a:t>
            </a:r>
            <a:r>
              <a:rPr lang="en-US" altLang="en-US" i="1"/>
              <a:t>.  </a:t>
            </a:r>
            <a:r>
              <a:rPr lang="en-US" altLang="en-US"/>
              <a:t>The decomposition is based on </a:t>
            </a:r>
            <a:r>
              <a:rPr lang="en-US" altLang="en-US" b="1" i="1"/>
              <a:t>U</a:t>
            </a:r>
            <a:r>
              <a:rPr lang="en-US" altLang="en-US"/>
              <a:t>, but since </a:t>
            </a:r>
            <a:r>
              <a:rPr lang="en-US" altLang="en-US" b="1" i="1"/>
              <a:t>U</a:t>
            </a:r>
            <a:r>
              <a:rPr lang="en-US" altLang="en-US" i="1" baseline="30000"/>
              <a:t>+</a:t>
            </a:r>
            <a:r>
              <a:rPr lang="en-US" altLang="en-US" i="1"/>
              <a:t> = </a:t>
            </a:r>
            <a:r>
              <a:rPr lang="en-US" altLang="en-US" b="1" i="1"/>
              <a:t>F</a:t>
            </a:r>
            <a:r>
              <a:rPr lang="en-US" altLang="en-US" i="1" baseline="30000"/>
              <a:t>+</a:t>
            </a:r>
            <a:r>
              <a:rPr lang="en-US" altLang="en-US"/>
              <a:t> the same functional dependencies will hold</a:t>
            </a:r>
            <a:endParaRPr lang="en-US" altLang="en-US" i="1"/>
          </a:p>
          <a:p>
            <a:pPr lvl="1"/>
            <a:r>
              <a:rPr lang="en-US" altLang="en-US"/>
              <a:t>A minimal cover for                                                   </a:t>
            </a:r>
            <a:r>
              <a:rPr lang="en-US" altLang="en-US" sz="2400" b="1" i="1"/>
              <a:t>F</a:t>
            </a:r>
            <a:r>
              <a:rPr lang="en-US" altLang="en-US" sz="2400" i="1"/>
              <a:t>=</a:t>
            </a:r>
            <a:r>
              <a:rPr lang="en-US" altLang="en-US" sz="2400"/>
              <a:t>{</a:t>
            </a:r>
            <a:r>
              <a:rPr lang="en-US" altLang="en-US" sz="2400" i="1"/>
              <a:t>ABH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CK,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BGH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AD,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                                                           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  <a:r>
              <a:rPr lang="en-US" altLang="en-US"/>
              <a:t> </a:t>
            </a:r>
          </a:p>
          <a:p>
            <a:pPr lvl="1">
              <a:buFontTx/>
              <a:buNone/>
            </a:pPr>
            <a:r>
              <a:rPr lang="en-US" altLang="en-US"/>
              <a:t>		        is</a:t>
            </a:r>
          </a:p>
          <a:p>
            <a:pPr lvl="1">
              <a:buFontTx/>
              <a:buNone/>
            </a:pPr>
            <a:r>
              <a:rPr lang="en-US" altLang="en-US"/>
              <a:t>   </a:t>
            </a:r>
            <a:r>
              <a:rPr lang="en-US" altLang="en-US" sz="2400" i="1"/>
              <a:t>U=</a:t>
            </a:r>
            <a:r>
              <a:rPr lang="en-US" altLang="en-US" sz="2400"/>
              <a:t>{</a:t>
            </a:r>
            <a:r>
              <a:rPr lang="en-US" altLang="en-US" sz="2400" i="1"/>
              <a:t>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C, 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Wingdings" pitchFamily="2" charset="2"/>
              </a:rPr>
              <a:t>K, </a:t>
            </a:r>
            <a:r>
              <a:rPr lang="en-US" altLang="en-US" sz="2400" i="1">
                <a:sym typeface="Symbol" pitchFamily="18" charset="2"/>
              </a:rPr>
              <a:t>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A,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</a:t>
            </a:r>
            <a:r>
              <a:rPr lang="en-US" altLang="en-US" sz="2400">
                <a:sym typeface="Symbol" pitchFamily="18" charset="2"/>
              </a:rPr>
              <a:t>}</a:t>
            </a:r>
            <a:endParaRPr lang="en-US" altLang="en-US" sz="24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5718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Starting with a schema </a:t>
            </a:r>
            <a:r>
              <a:rPr lang="en-US" altLang="en-US" sz="3200" b="1"/>
              <a:t>R </a:t>
            </a:r>
            <a:r>
              <a:rPr lang="en-US" altLang="en-US" sz="3200"/>
              <a:t>= (</a:t>
            </a:r>
            <a:r>
              <a:rPr lang="en-US" altLang="en-US" sz="3200" i="1"/>
              <a:t>R, </a:t>
            </a:r>
            <a:r>
              <a:rPr lang="en-US" altLang="en-US" sz="3200" b="1" i="1"/>
              <a:t>F</a:t>
            </a:r>
            <a:r>
              <a:rPr lang="en-US" altLang="en-US" sz="3200"/>
              <a:t>)</a:t>
            </a:r>
            <a:endParaRPr lang="en-US" altLang="en-US" sz="3200" i="1"/>
          </a:p>
        </p:txBody>
      </p:sp>
    </p:spTree>
    <p:extLst>
      <p:ext uri="{BB962C8B-B14F-4D97-AF65-F5344CB8AC3E}">
        <p14:creationId xmlns:p14="http://schemas.microsoft.com/office/powerpoint/2010/main" val="22485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4000-DE8B-4F50-85D6-271EEDC80FD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b="1"/>
              <a:t>step 2</a:t>
            </a:r>
            <a:r>
              <a:rPr lang="en-US" altLang="en-US"/>
              <a:t>: Partition </a:t>
            </a:r>
            <a:r>
              <a:rPr lang="en-US" altLang="en-US" b="1" i="1"/>
              <a:t>U</a:t>
            </a:r>
            <a:r>
              <a:rPr lang="en-US" altLang="en-US"/>
              <a:t> into sets </a:t>
            </a:r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2</a:t>
            </a:r>
            <a:r>
              <a:rPr lang="en-US" altLang="en-US" i="1"/>
              <a:t>, … </a:t>
            </a:r>
            <a:r>
              <a:rPr lang="en-US" altLang="en-US" b="1" i="1"/>
              <a:t>U</a:t>
            </a:r>
            <a:r>
              <a:rPr lang="en-US" altLang="en-US" i="1" baseline="-25000"/>
              <a:t>n</a:t>
            </a:r>
            <a:r>
              <a:rPr lang="en-US" altLang="en-US"/>
              <a:t> such that the LHS of all elements of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are the same</a:t>
            </a:r>
          </a:p>
          <a:p>
            <a:pPr lvl="1"/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 = </a:t>
            </a:r>
            <a:r>
              <a:rPr lang="en-US" altLang="en-US"/>
              <a:t>{</a:t>
            </a:r>
            <a:r>
              <a:rPr lang="en-US" altLang="en-US" i="1"/>
              <a:t>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/>
              <a:t> C, BH </a:t>
            </a:r>
            <a:r>
              <a:rPr lang="en-US" altLang="en-US" sz="2400" i="1">
                <a:sym typeface="Symbol" pitchFamily="18" charset="2"/>
              </a:rPr>
              <a:t> </a:t>
            </a:r>
            <a:r>
              <a:rPr lang="en-US" altLang="en-US" i="1">
                <a:sym typeface="Symbol" pitchFamily="18" charset="2"/>
              </a:rPr>
              <a:t>K</a:t>
            </a:r>
            <a:r>
              <a:rPr lang="en-US" altLang="en-US"/>
              <a:t>}</a:t>
            </a:r>
            <a:r>
              <a:rPr lang="en-US" altLang="en-US" i="1"/>
              <a:t>,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D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</a:t>
            </a:r>
          </a:p>
          <a:p>
            <a:pPr lvl="1">
              <a:buFontTx/>
              <a:buNone/>
            </a:pPr>
            <a:r>
              <a:rPr lang="en-US" altLang="en-US" i="1">
                <a:sym typeface="Symbol" pitchFamily="18" charset="2"/>
              </a:rPr>
              <a:t>	</a:t>
            </a:r>
            <a:r>
              <a:rPr lang="en-US" altLang="en-US" b="1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3 </a:t>
            </a:r>
            <a:r>
              <a:rPr lang="en-US" altLang="en-US" i="1">
                <a:sym typeface="Symbol" pitchFamily="18" charset="2"/>
              </a:rPr>
              <a:t>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4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A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5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3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C527-1D74-4C11-A0DF-213F2DD99DE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343400"/>
          </a:xfrm>
        </p:spPr>
        <p:txBody>
          <a:bodyPr/>
          <a:lstStyle/>
          <a:p>
            <a:r>
              <a:rPr lang="en-US" altLang="en-US" b="1"/>
              <a:t>step 3</a:t>
            </a:r>
            <a:r>
              <a:rPr lang="en-US" altLang="en-US"/>
              <a:t>: For each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form schema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= (</a:t>
            </a:r>
            <a:r>
              <a:rPr lang="en-US" altLang="en-US" i="1"/>
              <a:t>R</a:t>
            </a:r>
            <a:r>
              <a:rPr lang="en-US" altLang="en-US" i="1" baseline="-25000"/>
              <a:t>i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), where </a:t>
            </a:r>
            <a:r>
              <a:rPr lang="en-US" altLang="en-US" i="1"/>
              <a:t>R</a:t>
            </a:r>
            <a:r>
              <a:rPr lang="en-US" altLang="en-US" i="1" baseline="-25000"/>
              <a:t>i  </a:t>
            </a:r>
            <a:r>
              <a:rPr lang="en-US" altLang="en-US"/>
              <a:t>is the set of all attributes mentioned in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  </a:t>
            </a:r>
          </a:p>
          <a:p>
            <a:pPr lvl="1"/>
            <a:r>
              <a:rPr lang="en-US" altLang="en-US"/>
              <a:t>Each FD of </a:t>
            </a:r>
            <a:r>
              <a:rPr lang="en-US" altLang="en-US" b="1" i="1"/>
              <a:t>U</a:t>
            </a:r>
            <a:r>
              <a:rPr lang="en-US" altLang="en-US"/>
              <a:t> will be in some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.  </a:t>
            </a:r>
            <a:r>
              <a:rPr lang="en-US" altLang="en-US"/>
              <a:t>Hence the decomposition is </a:t>
            </a:r>
            <a:r>
              <a:rPr lang="en-US" altLang="en-US" i="1"/>
              <a:t>dependency preserving</a:t>
            </a:r>
          </a:p>
          <a:p>
            <a:pPr lvl="1"/>
            <a:r>
              <a:rPr lang="en-US" altLang="en-US" b="1"/>
              <a:t>R</a:t>
            </a:r>
            <a:r>
              <a:rPr lang="en-US" altLang="en-US" b="1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BHCK;  BH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C, BH</a:t>
            </a:r>
            <a:r>
              <a:rPr lang="en-US" altLang="en-US" sz="2400" i="1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K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AD;  A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D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,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3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CE;  C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4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 (</a:t>
            </a:r>
            <a:r>
              <a:rPr lang="en-US" altLang="en-US" i="1">
                <a:sym typeface="Symbol" pitchFamily="18" charset="2"/>
              </a:rPr>
              <a:t>AL;  L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),        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5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EL; 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7586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E19-E1B3-4A73-AA11-64B50DB5ED6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4</a:t>
            </a:r>
            <a:r>
              <a:rPr lang="en-US" altLang="en-US" sz="2800"/>
              <a:t>: If no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i</a:t>
            </a:r>
            <a:r>
              <a:rPr lang="en-US" altLang="en-US" sz="2800"/>
              <a:t> is a superkey of </a:t>
            </a:r>
            <a:r>
              <a:rPr lang="en-US" altLang="en-US" sz="2800" b="1"/>
              <a:t>R,</a:t>
            </a:r>
            <a:r>
              <a:rPr lang="en-US" altLang="en-US" sz="2800"/>
              <a:t> add schema </a:t>
            </a:r>
            <a:r>
              <a:rPr lang="en-US" altLang="en-US" sz="2800" b="1"/>
              <a:t>R</a:t>
            </a:r>
            <a:r>
              <a:rPr lang="en-US" altLang="en-US" sz="2800" b="1" baseline="-25000"/>
              <a:t>0</a:t>
            </a:r>
            <a:r>
              <a:rPr lang="en-US" altLang="en-US" sz="2800" b="1"/>
              <a:t> </a:t>
            </a:r>
            <a:r>
              <a:rPr lang="en-US" altLang="en-US" sz="2800"/>
              <a:t>= (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,</a:t>
            </a:r>
            <a:r>
              <a:rPr lang="en-US" altLang="en-US" sz="2800"/>
              <a:t>{}) where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 </a:t>
            </a:r>
            <a:r>
              <a:rPr lang="en-US" altLang="en-US" sz="2800"/>
              <a:t>is a key of </a:t>
            </a:r>
            <a:r>
              <a:rPr lang="en-US" altLang="en-US" sz="2800" b="1"/>
              <a:t>R</a:t>
            </a:r>
            <a:r>
              <a:rPr lang="en-US" alt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R</a:t>
            </a:r>
            <a:r>
              <a:rPr lang="en-US" altLang="en-US" sz="2400" b="1" baseline="-25000"/>
              <a:t>0 </a:t>
            </a:r>
            <a:r>
              <a:rPr lang="en-US" altLang="en-US" sz="2400"/>
              <a:t>= (</a:t>
            </a:r>
            <a:r>
              <a:rPr lang="en-US" altLang="en-US" sz="2400" i="1"/>
              <a:t>BGH, </a:t>
            </a:r>
            <a:r>
              <a:rPr lang="en-US" altLang="en-US" sz="2400"/>
              <a:t>{})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when not all attributes are necessarily contained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</a:t>
            </a:r>
            <a:r>
              <a:rPr lang="en-US" altLang="en-US" baseline="-25000"/>
              <a:t> </a:t>
            </a:r>
            <a:r>
              <a:rPr lang="en-US" altLang="en-US"/>
              <a:t>missing attribute, </a:t>
            </a:r>
            <a:r>
              <a:rPr lang="en-US" altLang="en-US" i="1"/>
              <a:t>A</a:t>
            </a:r>
            <a:r>
              <a:rPr lang="en-US" altLang="en-US"/>
              <a:t>, must be part of all keys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	(since it’s not in any FD of </a:t>
            </a:r>
            <a:r>
              <a:rPr lang="en-US" altLang="en-US" i="1"/>
              <a:t>U</a:t>
            </a:r>
            <a:r>
              <a:rPr lang="en-US" altLang="en-US"/>
              <a:t>, deriving a key constraint from </a:t>
            </a:r>
            <a:r>
              <a:rPr lang="en-US" altLang="en-US" i="1"/>
              <a:t>U</a:t>
            </a:r>
            <a:r>
              <a:rPr lang="en-US" altLang="en-US"/>
              <a:t> involves the augmentation axiom)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even if all attributes are accounted for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Example:    (</a:t>
            </a:r>
            <a:r>
              <a:rPr lang="en-US" altLang="en-US" i="1"/>
              <a:t>ABCD</a:t>
            </a:r>
            <a:r>
              <a:rPr lang="en-US" altLang="en-US"/>
              <a:t>; {</a:t>
            </a:r>
            <a:r>
              <a:rPr lang="en-US" altLang="en-US" i="1"/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, 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Step 3 decomposition: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1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AB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}), 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CD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            Lossy! Need to add (AC; { }), for losslessness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400"/>
              <a:t>Step 4 guarantees lossless decomposition.</a:t>
            </a:r>
          </a:p>
        </p:txBody>
      </p:sp>
    </p:spTree>
    <p:extLst>
      <p:ext uri="{BB962C8B-B14F-4D97-AF65-F5344CB8AC3E}">
        <p14:creationId xmlns:p14="http://schemas.microsoft.com/office/powerpoint/2010/main" val="3623980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7 Triggers and Active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 of trigger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CAC8-AEC8-4046-9EC6-E85B8F50F9B8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Trigger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r>
              <a:rPr lang="en-US" altLang="en-US" sz="2800" dirty="0"/>
              <a:t>Element of the database schema</a:t>
            </a:r>
          </a:p>
          <a:p>
            <a:r>
              <a:rPr lang="en-US" altLang="en-US" sz="2800" dirty="0"/>
              <a:t>General form:                                                                  	</a:t>
            </a:r>
            <a:r>
              <a:rPr lang="en-US" altLang="en-US" sz="2800" dirty="0">
                <a:latin typeface="Century Gothic" pitchFamily="34" charset="0"/>
              </a:rPr>
              <a:t>ON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event</a:t>
            </a:r>
            <a:r>
              <a:rPr lang="en-US" altLang="en-US" sz="2800" dirty="0"/>
              <a:t>&gt; </a:t>
            </a:r>
            <a:r>
              <a:rPr lang="en-US" altLang="en-US" sz="2800" dirty="0">
                <a:latin typeface="Century Gothic" pitchFamily="34" charset="0"/>
              </a:rPr>
              <a:t>IF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condition</a:t>
            </a:r>
            <a:r>
              <a:rPr lang="en-US" altLang="en-US" sz="2800" dirty="0"/>
              <a:t>&gt; </a:t>
            </a:r>
            <a:r>
              <a:rPr lang="en-US" altLang="en-US" sz="2800" dirty="0">
                <a:latin typeface="Century Gothic" pitchFamily="34" charset="0"/>
              </a:rPr>
              <a:t>THEN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action</a:t>
            </a:r>
            <a:r>
              <a:rPr lang="en-US" altLang="en-US" sz="2800" dirty="0"/>
              <a:t>&gt;</a:t>
            </a:r>
          </a:p>
          <a:p>
            <a:pPr lvl="1"/>
            <a:r>
              <a:rPr lang="en-US" altLang="en-US" sz="2400" i="1" dirty="0"/>
              <a:t>Event</a:t>
            </a:r>
            <a:r>
              <a:rPr lang="en-US" altLang="en-US" sz="2400" dirty="0"/>
              <a:t>- request to execute database operation</a:t>
            </a:r>
          </a:p>
          <a:p>
            <a:pPr lvl="1"/>
            <a:r>
              <a:rPr lang="en-US" altLang="en-US" sz="2400" i="1" dirty="0"/>
              <a:t>Condition - </a:t>
            </a:r>
            <a:r>
              <a:rPr lang="en-US" altLang="en-US" sz="2400" dirty="0"/>
              <a:t>predicate evaluated on database state</a:t>
            </a:r>
          </a:p>
          <a:p>
            <a:pPr lvl="1"/>
            <a:r>
              <a:rPr lang="en-US" altLang="en-US" sz="2400" i="1" dirty="0"/>
              <a:t>Action</a:t>
            </a:r>
            <a:r>
              <a:rPr lang="en-US" altLang="en-US" sz="2400" dirty="0"/>
              <a:t> – execution of procedure that might involve database updates</a:t>
            </a:r>
          </a:p>
          <a:p>
            <a:r>
              <a:rPr lang="en-US" altLang="en-US" sz="2800" dirty="0"/>
              <a:t>Example:                                                                         	</a:t>
            </a:r>
            <a:r>
              <a:rPr lang="en-US" altLang="en-US" sz="2800" dirty="0">
                <a:latin typeface="Century Gothic" pitchFamily="34" charset="0"/>
              </a:rPr>
              <a:t>ON</a:t>
            </a:r>
            <a:r>
              <a:rPr lang="en-US" altLang="en-US" sz="2800" dirty="0"/>
              <a:t> updating maximum course enrollment              	</a:t>
            </a:r>
            <a:r>
              <a:rPr lang="en-US" altLang="en-US" sz="2800" dirty="0">
                <a:latin typeface="Century Gothic" pitchFamily="34" charset="0"/>
              </a:rPr>
              <a:t>IF</a:t>
            </a:r>
            <a:r>
              <a:rPr lang="en-US" altLang="en-US" sz="2800" dirty="0"/>
              <a:t> number registered  &gt;  new max enrollment limit    	</a:t>
            </a:r>
            <a:r>
              <a:rPr lang="en-US" altLang="en-US" sz="2800" dirty="0">
                <a:latin typeface="Century Gothic" pitchFamily="34" charset="0"/>
              </a:rPr>
              <a:t>THEN</a:t>
            </a:r>
            <a:r>
              <a:rPr lang="en-US" altLang="en-US" sz="2800" dirty="0"/>
              <a:t> deregister students using LIFO policy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508686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6C62-5DB2-4142-B50F-A6B74F38046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 in SQL:1999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/>
              <a:t>Events</a:t>
            </a:r>
            <a:r>
              <a:rPr lang="en-US" altLang="en-US" sz="2800" dirty="0"/>
              <a:t>:  </a:t>
            </a:r>
            <a:r>
              <a:rPr lang="en-US" altLang="en-US" sz="2800" dirty="0">
                <a:latin typeface="Century Gothic" pitchFamily="34" charset="0"/>
              </a:rPr>
              <a:t>INSERT, DELETE</a:t>
            </a:r>
            <a:r>
              <a:rPr lang="en-US" altLang="en-US" sz="2800" dirty="0"/>
              <a:t>, or </a:t>
            </a:r>
            <a:r>
              <a:rPr lang="en-US" altLang="en-US" sz="2800" dirty="0">
                <a:latin typeface="Century Gothic" pitchFamily="34" charset="0"/>
              </a:rPr>
              <a:t>UPDATE </a:t>
            </a:r>
            <a:r>
              <a:rPr lang="en-US" altLang="en-US" sz="2800" dirty="0"/>
              <a:t>statements or changes to individual rows caused by these statements</a:t>
            </a:r>
          </a:p>
          <a:p>
            <a:r>
              <a:rPr lang="en-US" altLang="en-US" sz="2800" b="1" dirty="0"/>
              <a:t>Condition</a:t>
            </a:r>
            <a:r>
              <a:rPr lang="en-US" altLang="en-US" sz="2800" dirty="0"/>
              <a:t>: Anything that is allowed in a </a:t>
            </a:r>
            <a:r>
              <a:rPr lang="en-US" altLang="en-US" sz="2800" dirty="0">
                <a:latin typeface="Century Gothic" pitchFamily="34" charset="0"/>
              </a:rPr>
              <a:t>WHERE</a:t>
            </a:r>
            <a:r>
              <a:rPr lang="en-US" altLang="en-US" sz="2800" dirty="0"/>
              <a:t> clause</a:t>
            </a:r>
          </a:p>
          <a:p>
            <a:r>
              <a:rPr lang="en-US" altLang="en-US" sz="2800" b="1" dirty="0"/>
              <a:t>Action</a:t>
            </a:r>
            <a:r>
              <a:rPr lang="en-US" altLang="en-US" sz="2800" dirty="0"/>
              <a:t>:  An individual SQL statement or a program written  in the language of Procedural Stored Modules (PSM) (which can contain embedded SQL statements)</a:t>
            </a:r>
          </a:p>
        </p:txBody>
      </p:sp>
    </p:spTree>
    <p:extLst>
      <p:ext uri="{BB962C8B-B14F-4D97-AF65-F5344CB8AC3E}">
        <p14:creationId xmlns:p14="http://schemas.microsoft.com/office/powerpoint/2010/main" val="2085578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AA7-F068-4B4E-8B02-97DBE7DB07C6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 in SQL:1999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Consideration</a:t>
            </a:r>
            <a:r>
              <a:rPr lang="en-US" altLang="en-US" sz="2800"/>
              <a:t>: </a:t>
            </a:r>
            <a:r>
              <a:rPr lang="en-US" altLang="en-US" sz="2800" i="1"/>
              <a:t>Immediate</a:t>
            </a:r>
          </a:p>
          <a:p>
            <a:pPr lvl="1"/>
            <a:r>
              <a:rPr lang="en-US" altLang="en-US" sz="2400"/>
              <a:t>Condition can refer to both the state of the affected row or table before </a:t>
            </a:r>
            <a:r>
              <a:rPr lang="en-US" altLang="en-US" sz="2400" i="1"/>
              <a:t>and </a:t>
            </a:r>
            <a:r>
              <a:rPr lang="en-US" altLang="en-US" sz="2400"/>
              <a:t>after the event occurs</a:t>
            </a:r>
          </a:p>
          <a:p>
            <a:r>
              <a:rPr lang="en-US" altLang="en-US" sz="2800" b="1"/>
              <a:t>Execution</a:t>
            </a:r>
            <a:r>
              <a:rPr lang="en-US" altLang="en-US" sz="2800"/>
              <a:t>:  </a:t>
            </a:r>
            <a:r>
              <a:rPr lang="en-US" altLang="en-US" sz="2800" i="1"/>
              <a:t>Immediate</a:t>
            </a:r>
            <a:r>
              <a:rPr lang="en-US" altLang="en-US" sz="2800"/>
              <a:t> – can be before or after the execution of the triggering event</a:t>
            </a:r>
          </a:p>
          <a:p>
            <a:pPr lvl="1"/>
            <a:r>
              <a:rPr lang="en-US" altLang="en-US" sz="2400"/>
              <a:t>Action of before trigger cannot modify the database</a:t>
            </a:r>
          </a:p>
          <a:p>
            <a:r>
              <a:rPr lang="en-US" altLang="en-US" sz="2800" b="1"/>
              <a:t>Granularity</a:t>
            </a:r>
            <a:r>
              <a:rPr lang="en-US" altLang="en-US" sz="2800"/>
              <a:t>:  Both </a:t>
            </a:r>
            <a:r>
              <a:rPr lang="en-US" altLang="en-US" sz="2800" i="1"/>
              <a:t>row-level</a:t>
            </a:r>
            <a:r>
              <a:rPr lang="en-US" altLang="en-US" sz="2800"/>
              <a:t> and </a:t>
            </a:r>
            <a:r>
              <a:rPr lang="en-US" altLang="en-US" sz="2800" i="1"/>
              <a:t>statement-level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42277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2868</Words>
  <Application>Microsoft Office PowerPoint</Application>
  <PresentationFormat>On-screen Show (4:3)</PresentationFormat>
  <Paragraphs>445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CSCI 4333 Database Design and Implementation Review for Midterm Exam II</vt:lpstr>
      <vt:lpstr>Review</vt:lpstr>
      <vt:lpstr>Review (cont'd)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Division</vt:lpstr>
      <vt:lpstr>Set Operators</vt:lpstr>
      <vt:lpstr>Division in SQL</vt:lpstr>
      <vt:lpstr>Aggregates</vt:lpstr>
      <vt:lpstr>Grouping</vt:lpstr>
      <vt:lpstr>HAVING Clause</vt:lpstr>
      <vt:lpstr>ORDER BY Clause</vt:lpstr>
      <vt:lpstr>Chapter 6 Relational Normalization Theory</vt:lpstr>
      <vt:lpstr>Chapter 6 Relational Normalization Theory (cont'd)</vt:lpstr>
      <vt:lpstr>Redundancy</vt:lpstr>
      <vt:lpstr>Anomalies</vt:lpstr>
      <vt:lpstr>Decomposition</vt:lpstr>
      <vt:lpstr>Functional Dependencies</vt:lpstr>
      <vt:lpstr>Armstrong’s Axioms for FDs</vt:lpstr>
      <vt:lpstr>Generating F+</vt:lpstr>
      <vt:lpstr>Computation of Attribute Closure  X+F</vt:lpstr>
      <vt:lpstr>Example: Computation of Attribute Closure</vt:lpstr>
      <vt:lpstr>BCNF</vt:lpstr>
      <vt:lpstr>Third Normal Form</vt:lpstr>
      <vt:lpstr>Lossless Schema Decomposition</vt:lpstr>
      <vt:lpstr>Testing for Losslessness</vt:lpstr>
      <vt:lpstr>Dependency Preservation</vt:lpstr>
      <vt:lpstr>BCNF Decomposition Algorithm</vt:lpstr>
      <vt:lpstr>Third Normal Form</vt:lpstr>
      <vt:lpstr>Minimal Cover</vt:lpstr>
      <vt:lpstr>Computing Minimal Cover</vt:lpstr>
      <vt:lpstr>Computing Minimal Cover (con’t)</vt:lpstr>
      <vt:lpstr>Synthesizing a 3NF Schema</vt:lpstr>
      <vt:lpstr>Synthesizing a 3NF schema (con’t)</vt:lpstr>
      <vt:lpstr>Synthesizing a 3NF schema (con’t)</vt:lpstr>
      <vt:lpstr>Synthesizing a 3NF schema (con’t)</vt:lpstr>
      <vt:lpstr>Chapter 7 Triggers and Active Databases</vt:lpstr>
      <vt:lpstr>Trigger Overview</vt:lpstr>
      <vt:lpstr>Triggers in SQL:1999</vt:lpstr>
      <vt:lpstr>Triggers in SQL:1999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56</cp:revision>
  <dcterms:created xsi:type="dcterms:W3CDTF">2006-08-16T00:00:00Z</dcterms:created>
  <dcterms:modified xsi:type="dcterms:W3CDTF">2014-10-20T21:43:42Z</dcterms:modified>
</cp:coreProperties>
</file>