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59" r:id="rId3"/>
    <p:sldId id="260" r:id="rId4"/>
    <p:sldId id="258" r:id="rId5"/>
    <p:sldId id="312" r:id="rId6"/>
    <p:sldId id="313" r:id="rId7"/>
    <p:sldId id="315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264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5" r:id="rId29"/>
    <p:sldId id="336" r:id="rId30"/>
    <p:sldId id="337" r:id="rId31"/>
    <p:sldId id="270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286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7" r:id="rId52"/>
    <p:sldId id="358" r:id="rId53"/>
    <p:sldId id="356" r:id="rId54"/>
    <p:sldId id="359" r:id="rId55"/>
    <p:sldId id="360" r:id="rId56"/>
    <p:sldId id="361" r:id="rId57"/>
    <p:sldId id="36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FF"/>
    <a:srgbClr val="E1FFE1"/>
    <a:srgbClr val="EAEAEA"/>
    <a:srgbClr val="CDFFFF"/>
    <a:srgbClr val="FFE7E7"/>
    <a:srgbClr val="FFD5D5"/>
    <a:srgbClr val="FFFFCD"/>
    <a:srgbClr val="FFE5FF"/>
    <a:srgbClr val="FFC1FF"/>
    <a:srgbClr val="E5F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2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A4720-7C7B-48F4-85FA-308D51AE3A1F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AD6D4-4FC8-46D0-9C00-7AED90DA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3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732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8572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0920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8572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036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8572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283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8572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481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8572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6176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8572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422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8572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48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3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14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3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8596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3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747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3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712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3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05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3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265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736600"/>
            <a:ext cx="4902200" cy="3678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60900"/>
            <a:ext cx="5292725" cy="4413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836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0938" y="857250"/>
            <a:ext cx="4556125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738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D9CD-5327-4BC0-AE1E-CE04559C4226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AE9D-92A5-44A8-B844-7415C9FC4C30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D00A-F392-4639-9493-237D7A79DEB1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44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82F4-9D06-4891-A113-19A2460CBCFE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8C35-750C-4BD2-98F4-B7A5B097A633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DECF-F8A2-4B4C-AAC9-7B569CF42B56}" type="datetime1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6EDB-195E-492D-AD8A-76BD6A8894BD}" type="datetime1">
              <a:rPr lang="en-US" smtClean="0"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C4B4-3762-45C7-9604-845DADF20705}" type="datetime1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5385-048C-4AA6-8FD4-C4DC5F3E93C9}" type="datetime1">
              <a:rPr lang="en-US" smtClean="0"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4218-35FD-45FD-8354-B4545F9D0BAF}" type="datetime1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A1BC-EBF4-409B-BB3C-130BC8AAD728}" type="datetime1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99E94-BC4F-47F6-873F-EEAF107982D5}" type="datetime1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CSCI 6315 Applied Database Systems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Midterm Exam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Xiang Lian</a:t>
            </a:r>
          </a:p>
          <a:p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University of Texas Rio Grande Valley</a:t>
            </a:r>
          </a:p>
          <a:p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Edinburg, TX 78539</a:t>
            </a:r>
          </a:p>
          <a:p>
            <a:r>
              <a:rPr lang="en-US" altLang="en-US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xiang.lian@utrgv.edu</a:t>
            </a:r>
            <a:endParaRPr lang="en-US" alt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63000" cy="665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>
                <a:latin typeface="Times" pitchFamily="18" charset="0"/>
              </a:rPr>
              <a:t>ANSI-SPARC Three-Level Architecture</a:t>
            </a:r>
            <a:endParaRPr lang="en-GB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772795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b="1" smtClean="0">
                <a:latin typeface="Times" panose="02020603050405020304" pitchFamily="18" charset="0"/>
              </a:rPr>
              <a:t>External Level</a:t>
            </a:r>
          </a:p>
          <a:p>
            <a:pPr lvl="1" eaLnBrk="1" hangingPunct="1"/>
            <a:r>
              <a:rPr lang="en-GB" altLang="en-US" b="1" smtClean="0">
                <a:latin typeface="Times" panose="02020603050405020304" pitchFamily="18" charset="0"/>
              </a:rPr>
              <a:t>Users’ view of the database. </a:t>
            </a:r>
          </a:p>
          <a:p>
            <a:pPr lvl="1" eaLnBrk="1" hangingPunct="1"/>
            <a:r>
              <a:rPr lang="en-GB" altLang="en-US" b="1" smtClean="0">
                <a:latin typeface="Times" panose="02020603050405020304" pitchFamily="18" charset="0"/>
              </a:rPr>
              <a:t>Describes that part of database that is relevant to a particular user.</a:t>
            </a:r>
          </a:p>
          <a:p>
            <a:pPr lvl="1" eaLnBrk="1" hangingPunct="1"/>
            <a:endParaRPr lang="en-GB" altLang="en-US" b="1" smtClean="0">
              <a:latin typeface="Times" panose="02020603050405020304" pitchFamily="18" charset="0"/>
            </a:endParaRPr>
          </a:p>
          <a:p>
            <a:pPr eaLnBrk="1" hangingPunct="1"/>
            <a:r>
              <a:rPr lang="en-GB" altLang="en-US" b="1" smtClean="0">
                <a:latin typeface="Times" panose="02020603050405020304" pitchFamily="18" charset="0"/>
              </a:rPr>
              <a:t>Conceptual Level</a:t>
            </a:r>
          </a:p>
          <a:p>
            <a:pPr lvl="1" eaLnBrk="1" hangingPunct="1"/>
            <a:r>
              <a:rPr lang="en-GB" altLang="en-US" b="1" smtClean="0">
                <a:latin typeface="Times" panose="02020603050405020304" pitchFamily="18" charset="0"/>
              </a:rPr>
              <a:t>Community view of the database.  </a:t>
            </a:r>
          </a:p>
          <a:p>
            <a:pPr lvl="1" eaLnBrk="1" hangingPunct="1"/>
            <a:r>
              <a:rPr lang="en-GB" altLang="en-US" b="1" smtClean="0">
                <a:latin typeface="Times" panose="02020603050405020304" pitchFamily="18" charset="0"/>
              </a:rPr>
              <a:t>Describes what data is stored in database and relationships among the data.  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36869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C88088-4F50-43B3-B085-6540CE64BAD5}" type="slidenum">
              <a:rPr lang="en-GB" altLang="en-US" sz="1800"/>
              <a:pPr/>
              <a:t>10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3545879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42888"/>
            <a:ext cx="8763000" cy="665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</a:rPr>
              <a:t>ANSI-SPARC Three-Level Architecture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27950" cy="41148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latin typeface="Times" panose="02020603050405020304" pitchFamily="18" charset="0"/>
              </a:rPr>
              <a:t>Internal Level</a:t>
            </a:r>
          </a:p>
          <a:p>
            <a:pPr lvl="1" eaLnBrk="1" hangingPunct="1"/>
            <a:r>
              <a:rPr lang="en-GB" altLang="en-US" b="1" smtClean="0">
                <a:latin typeface="Times" panose="02020603050405020304" pitchFamily="18" charset="0"/>
              </a:rPr>
              <a:t>Physical representation of the database on the computer.  </a:t>
            </a:r>
          </a:p>
          <a:p>
            <a:pPr lvl="1" eaLnBrk="1" hangingPunct="1"/>
            <a:r>
              <a:rPr lang="en-GB" altLang="en-US" b="1" smtClean="0">
                <a:latin typeface="Times" panose="02020603050405020304" pitchFamily="18" charset="0"/>
              </a:rPr>
              <a:t>Describes how the data is stored in the database.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37893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9AC6BF-9A21-4993-9FC8-E3C2A27FD58C}" type="slidenum">
              <a:rPr lang="en-GB" altLang="en-US" sz="1800"/>
              <a:pPr/>
              <a:t>11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6067517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</a:rPr>
              <a:t>Data Independence and the ANSI-SPARC Three-Level Architecture</a:t>
            </a:r>
          </a:p>
        </p:txBody>
      </p:sp>
      <p:pic>
        <p:nvPicPr>
          <p:cNvPr id="41987" name="Picture 6" descr="C02NF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7993063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41989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15A407-08A1-4D1F-ACFB-1EB72D0E04C8}" type="slidenum">
              <a:rPr lang="en-GB" altLang="en-US" sz="1800"/>
              <a:pPr/>
              <a:t>12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1359708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</a:rPr>
              <a:t>Data Models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7727950" cy="4708525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GB" altLang="en-US" b="1" smtClean="0">
                <a:latin typeface="Times" panose="02020603050405020304" pitchFamily="18" charset="0"/>
              </a:rPr>
              <a:t>Object-Based Data Models</a:t>
            </a:r>
          </a:p>
          <a:p>
            <a:pPr lvl="1" eaLnBrk="1" hangingPunct="1"/>
            <a:r>
              <a:rPr lang="en-GB" altLang="en-US" sz="2400" b="1" smtClean="0">
                <a:latin typeface="Times" panose="02020603050405020304" pitchFamily="18" charset="0"/>
              </a:rPr>
              <a:t>Entity-Relationship</a:t>
            </a:r>
          </a:p>
          <a:p>
            <a:pPr lvl="1" eaLnBrk="1" hangingPunct="1"/>
            <a:r>
              <a:rPr lang="en-GB" altLang="en-US" sz="2400" b="1" smtClean="0">
                <a:latin typeface="Times" panose="02020603050405020304" pitchFamily="18" charset="0"/>
              </a:rPr>
              <a:t>Semantic</a:t>
            </a:r>
          </a:p>
          <a:p>
            <a:pPr lvl="1" eaLnBrk="1" hangingPunct="1"/>
            <a:r>
              <a:rPr lang="en-GB" altLang="en-US" sz="2400" b="1" smtClean="0">
                <a:latin typeface="Times" panose="02020603050405020304" pitchFamily="18" charset="0"/>
              </a:rPr>
              <a:t>Functional</a:t>
            </a:r>
          </a:p>
          <a:p>
            <a:pPr lvl="1" eaLnBrk="1" hangingPunct="1"/>
            <a:r>
              <a:rPr lang="en-GB" altLang="en-US" sz="2400" b="1" smtClean="0">
                <a:latin typeface="Times" panose="02020603050405020304" pitchFamily="18" charset="0"/>
              </a:rPr>
              <a:t>Object-Oriented.</a:t>
            </a:r>
          </a:p>
          <a:p>
            <a:pPr algn="just" eaLnBrk="1" hangingPunct="1">
              <a:lnSpc>
                <a:spcPct val="140000"/>
              </a:lnSpc>
            </a:pPr>
            <a:r>
              <a:rPr lang="en-GB" altLang="en-US" b="1" smtClean="0">
                <a:latin typeface="Times" panose="02020603050405020304" pitchFamily="18" charset="0"/>
              </a:rPr>
              <a:t>Record-Based Data Models</a:t>
            </a:r>
          </a:p>
          <a:p>
            <a:pPr lvl="1" algn="just" eaLnBrk="1" hangingPunct="1"/>
            <a:r>
              <a:rPr lang="en-GB" altLang="en-US" sz="2400" b="1" smtClean="0">
                <a:latin typeface="Times" panose="02020603050405020304" pitchFamily="18" charset="0"/>
              </a:rPr>
              <a:t>Relational Data Model</a:t>
            </a:r>
          </a:p>
          <a:p>
            <a:pPr lvl="1" algn="just" eaLnBrk="1" hangingPunct="1"/>
            <a:r>
              <a:rPr lang="en-GB" altLang="en-US" sz="2400" b="1" smtClean="0">
                <a:latin typeface="Times" panose="02020603050405020304" pitchFamily="18" charset="0"/>
              </a:rPr>
              <a:t>Network Data Model</a:t>
            </a:r>
          </a:p>
          <a:p>
            <a:pPr lvl="1" algn="just" eaLnBrk="1" hangingPunct="1"/>
            <a:r>
              <a:rPr lang="en-GB" altLang="en-US" sz="2400" b="1" smtClean="0">
                <a:latin typeface="Times" panose="02020603050405020304" pitchFamily="18" charset="0"/>
              </a:rPr>
              <a:t>Hierarchical Data Model.</a:t>
            </a:r>
          </a:p>
          <a:p>
            <a:pPr algn="just" eaLnBrk="1" hangingPunct="1">
              <a:lnSpc>
                <a:spcPct val="140000"/>
              </a:lnSpc>
            </a:pPr>
            <a:r>
              <a:rPr lang="en-GB" altLang="en-US" b="1" smtClean="0">
                <a:latin typeface="Times" panose="02020603050405020304" pitchFamily="18" charset="0"/>
              </a:rPr>
              <a:t>Physical Data Models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47109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01656D-F347-40A7-B607-B2DEE80BE09E}" type="slidenum">
              <a:rPr lang="en-GB" altLang="en-US" sz="1800"/>
              <a:pPr/>
              <a:t>13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0998514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</a:rPr>
              <a:t>Relational Data Model</a:t>
            </a:r>
          </a:p>
        </p:txBody>
      </p:sp>
      <p:pic>
        <p:nvPicPr>
          <p:cNvPr id="48131" name="Picture 4" descr="C02NF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196975"/>
            <a:ext cx="5832475" cy="4692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48133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2712A2-4354-4E57-A6B3-DC7B5252ABB9}" type="slidenum">
              <a:rPr lang="en-GB" altLang="en-US" sz="1800"/>
              <a:pPr/>
              <a:t>14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2038241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12&amp;13 (Enhanced) Entity-Relationship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Modeling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Entity type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type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Superclass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Subclass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EER diagrams for real applications (see examples on the course website)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0F1591-9DD8-444C-9D32-B4E1C0A32C71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GB" b="1">
                <a:latin typeface="Times" pitchFamily="18" charset="0"/>
              </a:rPr>
              <a:t>ER </a:t>
            </a:r>
            <a:r>
              <a:rPr lang="en-AU" b="1">
                <a:latin typeface="Times" pitchFamily="18" charset="0"/>
                <a:cs typeface="Times New Roman" pitchFamily="18" charset="0"/>
              </a:rPr>
              <a:t>diagram of </a:t>
            </a:r>
            <a:r>
              <a:rPr lang="en-AU" b="1">
                <a:latin typeface="Times" pitchFamily="18" charset="0"/>
                <a:cs typeface="Arial" charset="0"/>
              </a:rPr>
              <a:t>Staff </a:t>
            </a:r>
            <a:r>
              <a:rPr lang="en-AU" b="1">
                <a:latin typeface="Times" pitchFamily="18" charset="0"/>
                <a:cs typeface="Times New Roman" pitchFamily="18" charset="0"/>
              </a:rPr>
              <a:t>and</a:t>
            </a:r>
            <a:r>
              <a:rPr lang="en-AU" b="1">
                <a:latin typeface="Times" pitchFamily="18" charset="0"/>
                <a:cs typeface="Arial" charset="0"/>
              </a:rPr>
              <a:t> Branch </a:t>
            </a:r>
            <a:r>
              <a:rPr lang="en-AU" b="1">
                <a:latin typeface="Times" pitchFamily="18" charset="0"/>
                <a:cs typeface="Times New Roman" pitchFamily="18" charset="0"/>
              </a:rPr>
              <a:t>entity types</a:t>
            </a:r>
            <a:endParaRPr lang="en-GB" b="1"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18440" name="Picture 8" descr="DS3-Figure 11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51054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069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FB938D-35CC-4FF3-87F1-17679E058611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>
                <a:latin typeface="Times" pitchFamily="18" charset="0"/>
              </a:rPr>
              <a:t>ER </a:t>
            </a:r>
            <a:r>
              <a:rPr lang="en-AU" b="1">
                <a:latin typeface="Times" pitchFamily="18" charset="0"/>
                <a:cs typeface="Times New Roman" pitchFamily="18" charset="0"/>
              </a:rPr>
              <a:t>diagram of </a:t>
            </a:r>
            <a:r>
              <a:rPr lang="en-AU" b="1">
                <a:latin typeface="Times" pitchFamily="18" charset="0"/>
                <a:cs typeface="Arial" charset="0"/>
              </a:rPr>
              <a:t>Branch </a:t>
            </a:r>
            <a:r>
              <a:rPr lang="en-AU" b="1" i="1">
                <a:latin typeface="Times" pitchFamily="18" charset="0"/>
                <a:cs typeface="Arial" charset="0"/>
              </a:rPr>
              <a:t>Has</a:t>
            </a:r>
            <a:r>
              <a:rPr lang="en-AU" b="1">
                <a:latin typeface="Times" pitchFamily="18" charset="0"/>
                <a:cs typeface="Arial" charset="0"/>
              </a:rPr>
              <a:t> Staff </a:t>
            </a:r>
            <a:r>
              <a:rPr lang="en-AU" b="1">
                <a:latin typeface="Times" pitchFamily="18" charset="0"/>
                <a:cs typeface="Times New Roman" pitchFamily="18" charset="0"/>
              </a:rPr>
              <a:t>relationship </a:t>
            </a:r>
            <a:endParaRPr lang="en-GB" b="1"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44036" name="Picture 6" descr="DS3-Figure 11-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2484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374413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12A96F-2A6D-4321-9F55-899F4453D434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b="1">
                <a:latin typeface="Times" pitchFamily="18" charset="0"/>
                <a:cs typeface="Times New Roman" pitchFamily="18" charset="0"/>
              </a:rPr>
              <a:t>Ternary relationship called </a:t>
            </a:r>
            <a:r>
              <a:rPr lang="en-AU" b="1" i="1">
                <a:latin typeface="Times" pitchFamily="18" charset="0"/>
                <a:cs typeface="Arial" charset="0"/>
              </a:rPr>
              <a:t>Registers</a:t>
            </a:r>
            <a:endParaRPr lang="en-GB">
              <a:latin typeface="Times" pitchFamily="18" charset="0"/>
            </a:endParaRPr>
          </a:p>
        </p:txBody>
      </p:sp>
      <p:pic>
        <p:nvPicPr>
          <p:cNvPr id="162821" name="Picture 5" descr="DS3-Figure 11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3152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742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3A052A-C29C-4879-93C4-FE8EFD276127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b="1">
                <a:latin typeface="Times" pitchFamily="18" charset="0"/>
                <a:cs typeface="Times New Roman" pitchFamily="18" charset="0"/>
              </a:rPr>
              <a:t>Recursive relationship called </a:t>
            </a:r>
            <a:r>
              <a:rPr lang="en-AU" b="1" i="1">
                <a:latin typeface="Times" pitchFamily="18" charset="0"/>
                <a:cs typeface="Arial" charset="0"/>
              </a:rPr>
              <a:t>Supervises</a:t>
            </a:r>
            <a:r>
              <a:rPr lang="en-AU" b="1">
                <a:latin typeface="Times" pitchFamily="18" charset="0"/>
                <a:cs typeface="Times New Roman" pitchFamily="18" charset="0"/>
              </a:rPr>
              <a:t> with role names</a:t>
            </a:r>
            <a:endParaRPr lang="en-GB">
              <a:latin typeface="Times" pitchFamily="18" charset="0"/>
            </a:endParaRPr>
          </a:p>
        </p:txBody>
      </p:sp>
      <p:pic>
        <p:nvPicPr>
          <p:cNvPr id="164869" name="Picture 5" descr="DS3-Figure 11-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69342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056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Review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1, 2, 4, 5.1, 12, 13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 textbook</a:t>
            </a:r>
          </a:p>
          <a:p>
            <a:pPr algn="just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Lecture slides</a:t>
            </a:r>
          </a:p>
          <a:p>
            <a:pPr algn="just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In-class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exercises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(examples)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Assignments</a:t>
            </a:r>
          </a:p>
          <a:p>
            <a:pPr algn="just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Projects</a:t>
            </a:r>
          </a:p>
          <a:p>
            <a:pPr lvl="1" algn="just" eaLnBrk="1" hangingPunct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 eaLnBrk="1" hangingPunct="1"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6ABE84-5763-4BF3-8782-E7B2EBB1575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4535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85489B-6FD2-49DF-ADF9-19EE21E2832F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b="1">
                <a:latin typeface="Times" pitchFamily="18" charset="0"/>
                <a:cs typeface="Times New Roman" pitchFamily="18" charset="0"/>
              </a:rPr>
              <a:t>Entities associated through two distinct relationships with role names</a:t>
            </a:r>
            <a:endParaRPr lang="en-GB">
              <a:latin typeface="Times" pitchFamily="18" charset="0"/>
            </a:endParaRPr>
          </a:p>
        </p:txBody>
      </p:sp>
      <p:pic>
        <p:nvPicPr>
          <p:cNvPr id="167941" name="Picture 5" descr="DS3-Figure 11-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03375"/>
            <a:ext cx="60960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022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2F2E57-4939-449C-BBBE-F00DF020D516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GB" b="1">
                <a:latin typeface="Times" pitchFamily="18" charset="0"/>
              </a:rPr>
              <a:t>Attributes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altLang="en-US" b="1" smtClean="0">
                <a:latin typeface="Times" panose="02020603050405020304" pitchFamily="18" charset="0"/>
              </a:rPr>
              <a:t>Simple Attribute</a:t>
            </a:r>
          </a:p>
          <a:p>
            <a:pPr lvl="1"/>
            <a:r>
              <a:rPr lang="en-GB" altLang="en-US" b="1" smtClean="0">
                <a:latin typeface="Times" panose="02020603050405020304" pitchFamily="18" charset="0"/>
              </a:rPr>
              <a:t>Attribute composed of a single component with an independent existence.</a:t>
            </a:r>
          </a:p>
          <a:p>
            <a:pPr lvl="1">
              <a:lnSpc>
                <a:spcPct val="40000"/>
              </a:lnSpc>
            </a:pPr>
            <a:endParaRPr lang="en-GB" altLang="en-US" b="1" smtClean="0">
              <a:latin typeface="Times" panose="02020603050405020304" pitchFamily="18" charset="0"/>
            </a:endParaRPr>
          </a:p>
          <a:p>
            <a:r>
              <a:rPr lang="en-GB" altLang="en-US" b="1" smtClean="0">
                <a:latin typeface="Times" panose="02020603050405020304" pitchFamily="18" charset="0"/>
              </a:rPr>
              <a:t>Composite Attribute</a:t>
            </a:r>
          </a:p>
          <a:p>
            <a:pPr lvl="1"/>
            <a:r>
              <a:rPr lang="en-GB" altLang="en-US" b="1" smtClean="0">
                <a:latin typeface="Times" panose="02020603050405020304" pitchFamily="18" charset="0"/>
              </a:rPr>
              <a:t>Attribute composed of multiple components, each with an independent existence.</a:t>
            </a:r>
          </a:p>
        </p:txBody>
      </p:sp>
    </p:spTree>
    <p:extLst>
      <p:ext uri="{BB962C8B-B14F-4D97-AF65-F5344CB8AC3E}">
        <p14:creationId xmlns:p14="http://schemas.microsoft.com/office/powerpoint/2010/main" val="23950408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405826-4851-45AC-87D4-228CBACFD121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GB" b="1">
                <a:latin typeface="Times" pitchFamily="18" charset="0"/>
              </a:rPr>
              <a:t>Attributes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altLang="en-US" b="1" smtClean="0">
                <a:latin typeface="Times" panose="02020603050405020304" pitchFamily="18" charset="0"/>
              </a:rPr>
              <a:t>Single-valued Attribute</a:t>
            </a:r>
          </a:p>
          <a:p>
            <a:pPr lvl="1"/>
            <a:r>
              <a:rPr lang="en-AU" altLang="en-US" b="1" smtClean="0">
                <a:latin typeface="Times" panose="02020603050405020304" pitchFamily="18" charset="0"/>
                <a:cs typeface="Times New Roman" panose="02020603050405020304" pitchFamily="18" charset="0"/>
              </a:rPr>
              <a:t>Attribute that holds a single value for each occurrence of an entity type.</a:t>
            </a:r>
            <a:r>
              <a:rPr lang="en-GB" altLang="en-US" b="1" smtClean="0">
                <a:latin typeface="Times" panose="02020603050405020304" pitchFamily="18" charset="0"/>
              </a:rPr>
              <a:t> </a:t>
            </a:r>
          </a:p>
          <a:p>
            <a:pPr>
              <a:lnSpc>
                <a:spcPct val="40000"/>
              </a:lnSpc>
            </a:pPr>
            <a:endParaRPr lang="en-GB" altLang="en-US" b="1" smtClean="0">
              <a:latin typeface="Times" panose="02020603050405020304" pitchFamily="18" charset="0"/>
            </a:endParaRPr>
          </a:p>
          <a:p>
            <a:r>
              <a:rPr lang="en-GB" altLang="en-US" b="1" smtClean="0">
                <a:latin typeface="Times" panose="02020603050405020304" pitchFamily="18" charset="0"/>
              </a:rPr>
              <a:t>Multi-valued Attribute</a:t>
            </a:r>
          </a:p>
          <a:p>
            <a:pPr lvl="1"/>
            <a:r>
              <a:rPr lang="en-AU" altLang="en-US" b="1" smtClean="0">
                <a:latin typeface="Times" panose="02020603050405020304" pitchFamily="18" charset="0"/>
                <a:cs typeface="Times New Roman" panose="02020603050405020304" pitchFamily="18" charset="0"/>
              </a:rPr>
              <a:t>Attribute that holds multiple values for each occurrence of an entity type.</a:t>
            </a:r>
            <a:r>
              <a:rPr lang="en-GB" altLang="en-US" b="1" smtClean="0">
                <a:latin typeface="Times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3103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55C728-4414-49C6-8648-EEB74CA08996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GB" b="1">
                <a:latin typeface="Times" pitchFamily="18" charset="0"/>
              </a:rPr>
              <a:t>Attributes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altLang="en-US" b="1" smtClean="0">
                <a:latin typeface="Times" panose="02020603050405020304" pitchFamily="18" charset="0"/>
              </a:rPr>
              <a:t>Derived Attribute</a:t>
            </a:r>
          </a:p>
          <a:p>
            <a:pPr lvl="1"/>
            <a:r>
              <a:rPr lang="en-AU" altLang="en-US" b="1" smtClean="0">
                <a:latin typeface="Times" panose="02020603050405020304" pitchFamily="18" charset="0"/>
                <a:cs typeface="Times New Roman" panose="02020603050405020304" pitchFamily="18" charset="0"/>
              </a:rPr>
              <a:t>Attribute that represents a value that is derivable from value of a related attribute, or set of attributes, not necessarily in the same entity type.</a:t>
            </a:r>
            <a:r>
              <a:rPr lang="en-GB" altLang="en-US" b="1" smtClean="0">
                <a:latin typeface="Times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4833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AE0312-A86B-42BE-B02A-9D209809A35B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GB" b="1">
                <a:latin typeface="Times" pitchFamily="18" charset="0"/>
              </a:rPr>
              <a:t>Keys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r>
              <a:rPr lang="en-GB" altLang="en-US" b="1" smtClean="0">
                <a:latin typeface="Times" panose="02020603050405020304" pitchFamily="18" charset="0"/>
              </a:rPr>
              <a:t>Candidate Key</a:t>
            </a:r>
          </a:p>
          <a:p>
            <a:pPr lvl="1"/>
            <a:r>
              <a:rPr lang="en-AU" altLang="en-US" b="1" smtClean="0">
                <a:latin typeface="Times" panose="02020603050405020304" pitchFamily="18" charset="0"/>
                <a:cs typeface="Times New Roman" panose="02020603050405020304" pitchFamily="18" charset="0"/>
              </a:rPr>
              <a:t>Minimal set of attributes that uniquely identifies each occurrence of an entity type.</a:t>
            </a:r>
            <a:r>
              <a:rPr lang="en-GB" altLang="en-US" b="1" smtClean="0">
                <a:latin typeface="Times" panose="02020603050405020304" pitchFamily="18" charset="0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altLang="en-US" b="1" smtClean="0">
              <a:latin typeface="Times" panose="02020603050405020304" pitchFamily="18" charset="0"/>
            </a:endParaRPr>
          </a:p>
          <a:p>
            <a:r>
              <a:rPr lang="en-GB" altLang="en-US" b="1" smtClean="0">
                <a:latin typeface="Times" panose="02020603050405020304" pitchFamily="18" charset="0"/>
              </a:rPr>
              <a:t>Primary Key</a:t>
            </a:r>
          </a:p>
          <a:p>
            <a:pPr lvl="1"/>
            <a:r>
              <a:rPr lang="en-AU" altLang="en-US" b="1" smtClean="0">
                <a:latin typeface="Times" panose="02020603050405020304" pitchFamily="18" charset="0"/>
                <a:cs typeface="Times New Roman" panose="02020603050405020304" pitchFamily="18" charset="0"/>
              </a:rPr>
              <a:t>Candidate key selected to uniquely identify each occurrence of an entity type.</a:t>
            </a:r>
            <a:r>
              <a:rPr lang="en-GB" altLang="en-US" b="1" smtClean="0">
                <a:latin typeface="Times" panose="02020603050405020304" pitchFamily="18" charset="0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altLang="en-US" b="1" smtClean="0">
              <a:latin typeface="Times" panose="02020603050405020304" pitchFamily="18" charset="0"/>
            </a:endParaRPr>
          </a:p>
          <a:p>
            <a:r>
              <a:rPr lang="en-GB" altLang="en-US" b="1" smtClean="0">
                <a:latin typeface="Times" panose="02020603050405020304" pitchFamily="18" charset="0"/>
              </a:rPr>
              <a:t>Composite Key</a:t>
            </a:r>
          </a:p>
          <a:p>
            <a:pPr lvl="1"/>
            <a:r>
              <a:rPr lang="en-AU" altLang="en-US" b="1" smtClean="0">
                <a:latin typeface="Times" panose="02020603050405020304" pitchFamily="18" charset="0"/>
                <a:cs typeface="Times New Roman" panose="02020603050405020304" pitchFamily="18" charset="0"/>
              </a:rPr>
              <a:t>A candidate key that consists of two or more attributes.</a:t>
            </a:r>
            <a:r>
              <a:rPr lang="en-GB" altLang="en-US" b="1" smtClean="0">
                <a:latin typeface="Times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9409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5BBF80-A150-48AF-8494-6D93C2F5D871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AU" b="1">
                <a:latin typeface="Times" pitchFamily="18" charset="0"/>
                <a:cs typeface="Times New Roman" pitchFamily="18" charset="0"/>
              </a:rPr>
              <a:t>Strong entity type called </a:t>
            </a:r>
            <a:r>
              <a:rPr lang="en-AU" b="1">
                <a:latin typeface="Times" pitchFamily="18" charset="0"/>
                <a:cs typeface="Arial" charset="0"/>
              </a:rPr>
              <a:t>Client</a:t>
            </a:r>
            <a:r>
              <a:rPr lang="en-AU" b="1">
                <a:latin typeface="Times" pitchFamily="18" charset="0"/>
                <a:cs typeface="Times New Roman" pitchFamily="18" charset="0"/>
              </a:rPr>
              <a:t> and weak entity type called </a:t>
            </a:r>
            <a:r>
              <a:rPr lang="en-AU" b="1">
                <a:latin typeface="Times" pitchFamily="18" charset="0"/>
                <a:cs typeface="Arial" charset="0"/>
              </a:rPr>
              <a:t>Preference</a:t>
            </a:r>
            <a:r>
              <a:rPr lang="en-GB" b="1">
                <a:latin typeface="Times" pitchFamily="18" charset="0"/>
              </a:rPr>
              <a:t> </a:t>
            </a:r>
          </a:p>
        </p:txBody>
      </p:sp>
      <p:pic>
        <p:nvPicPr>
          <p:cNvPr id="52232" name="Picture 8" descr="DS3-Figure 11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420938"/>
            <a:ext cx="6324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68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DAF6D9-D9C3-4C61-B678-D853AF696463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AU" b="1">
                <a:latin typeface="Times" pitchFamily="18" charset="0"/>
                <a:cs typeface="Times New Roman" pitchFamily="18" charset="0"/>
              </a:rPr>
              <a:t>Multiplicity of </a:t>
            </a:r>
            <a:r>
              <a:rPr lang="en-AU" b="1">
                <a:latin typeface="Times" pitchFamily="18" charset="0"/>
                <a:cs typeface="Arial" charset="0"/>
              </a:rPr>
              <a:t>Staff </a:t>
            </a:r>
            <a:r>
              <a:rPr lang="en-AU" b="1" i="1">
                <a:latin typeface="Times" pitchFamily="18" charset="0"/>
                <a:cs typeface="Arial" charset="0"/>
              </a:rPr>
              <a:t>Manages</a:t>
            </a:r>
            <a:r>
              <a:rPr lang="en-AU" b="1">
                <a:latin typeface="Times" pitchFamily="18" charset="0"/>
                <a:cs typeface="Arial" charset="0"/>
              </a:rPr>
              <a:t> Branch</a:t>
            </a:r>
            <a:r>
              <a:rPr lang="en-AU" b="1">
                <a:latin typeface="Times" pitchFamily="18" charset="0"/>
                <a:cs typeface="Times New Roman" pitchFamily="18" charset="0"/>
              </a:rPr>
              <a:t> (1:1) relationship</a:t>
            </a:r>
            <a:r>
              <a:rPr lang="en-GB" b="1">
                <a:latin typeface="Times" pitchFamily="18" charset="0"/>
              </a:rPr>
              <a:t> </a:t>
            </a:r>
          </a:p>
        </p:txBody>
      </p:sp>
      <p:pic>
        <p:nvPicPr>
          <p:cNvPr id="60424" name="Picture 8" descr="DS3-Figure 11-1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01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2953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87E860-63BF-41F7-9ACA-D6B9C2977F91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1">
                <a:latin typeface="Times" pitchFamily="18" charset="0"/>
              </a:rPr>
              <a:t>Summary of multiplicity constraints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/>
        </p:nvSpPr>
        <p:spPr bwMode="auto">
          <a:xfrm>
            <a:off x="533400" y="1676400"/>
            <a:ext cx="7727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2"/>
              </a:buClr>
              <a:buSzPts val="2100"/>
              <a:buFont typeface="Monotype Sorts" pitchFamily="2" charset="2"/>
              <a:buChar char="u"/>
            </a:pPr>
            <a:endParaRPr lang="en-US" altLang="en-US" sz="2800" b="1"/>
          </a:p>
          <a:p>
            <a:endParaRPr lang="en-GB" altLang="en-US" sz="2800" b="1"/>
          </a:p>
        </p:txBody>
      </p:sp>
      <p:pic>
        <p:nvPicPr>
          <p:cNvPr id="150534" name="Picture 6" descr="DS3-Table 11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t="12500"/>
          <a:stretch>
            <a:fillRect/>
          </a:stretch>
        </p:blipFill>
        <p:spPr bwMode="auto">
          <a:xfrm>
            <a:off x="468313" y="1773238"/>
            <a:ext cx="79914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187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55BE34-8FEC-43F8-A1C6-41F7D67D93AA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GB" b="1">
                <a:latin typeface="Times" pitchFamily="18" charset="0"/>
              </a:rPr>
              <a:t>Specialization / Generalization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altLang="en-US" b="1" smtClean="0">
                <a:latin typeface="Times" panose="02020603050405020304" pitchFamily="18" charset="0"/>
              </a:rPr>
              <a:t>Superclass</a:t>
            </a:r>
          </a:p>
          <a:p>
            <a:pPr lvl="1"/>
            <a:r>
              <a:rPr lang="en-AU" altLang="en-US" b="1" smtClean="0">
                <a:latin typeface="Times" panose="02020603050405020304" pitchFamily="18" charset="0"/>
                <a:cs typeface="Times New Roman" panose="02020603050405020304" pitchFamily="18" charset="0"/>
              </a:rPr>
              <a:t>An entity type that includes one or more distinct subgroupings of its occurrences.</a:t>
            </a:r>
            <a:r>
              <a:rPr lang="en-GB" altLang="en-US" b="1" smtClean="0">
                <a:latin typeface="Times" panose="02020603050405020304" pitchFamily="18" charset="0"/>
              </a:rPr>
              <a:t> </a:t>
            </a:r>
          </a:p>
          <a:p>
            <a:pPr>
              <a:lnSpc>
                <a:spcPct val="50000"/>
              </a:lnSpc>
            </a:pPr>
            <a:endParaRPr lang="en-GB" altLang="en-US" b="1" smtClean="0">
              <a:latin typeface="Times" panose="02020603050405020304" pitchFamily="18" charset="0"/>
            </a:endParaRPr>
          </a:p>
          <a:p>
            <a:r>
              <a:rPr lang="en-GB" altLang="en-US" b="1" smtClean="0">
                <a:latin typeface="Times" panose="02020603050405020304" pitchFamily="18" charset="0"/>
              </a:rPr>
              <a:t>Subclass</a:t>
            </a:r>
          </a:p>
          <a:p>
            <a:pPr lvl="1"/>
            <a:r>
              <a:rPr lang="en-AU" altLang="en-US" b="1" smtClean="0">
                <a:latin typeface="Times" panose="02020603050405020304" pitchFamily="18" charset="0"/>
                <a:cs typeface="Times New Roman" panose="02020603050405020304" pitchFamily="18" charset="0"/>
              </a:rPr>
              <a:t>A distinct subgrouping of occurrences of an entity type.</a:t>
            </a:r>
            <a:r>
              <a:rPr lang="en-GB" altLang="en-US" b="1" smtClean="0">
                <a:latin typeface="Times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2531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9BEBB4-B453-4986-A797-0D20741CAAE8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AU" b="1">
                <a:latin typeface="Times" pitchFamily="18" charset="0"/>
                <a:cs typeface="Times New Roman" pitchFamily="18" charset="0"/>
              </a:rPr>
              <a:t>Specialization/generalization of </a:t>
            </a:r>
            <a:r>
              <a:rPr lang="en-AU" b="1">
                <a:latin typeface="Times" pitchFamily="18" charset="0"/>
                <a:cs typeface="Arial" charset="0"/>
              </a:rPr>
              <a:t>Staff</a:t>
            </a:r>
            <a:r>
              <a:rPr lang="en-AU" b="1">
                <a:latin typeface="Times" pitchFamily="18" charset="0"/>
                <a:cs typeface="Times New Roman" pitchFamily="18" charset="0"/>
              </a:rPr>
              <a:t> entity into job roles and contracts of employment</a:t>
            </a:r>
            <a:r>
              <a:rPr lang="en-GB" b="1">
                <a:latin typeface="Times" pitchFamily="18" charset="0"/>
              </a:rPr>
              <a:t> </a:t>
            </a:r>
          </a:p>
        </p:txBody>
      </p:sp>
      <p:pic>
        <p:nvPicPr>
          <p:cNvPr id="46084" name="Picture 9" descr="DS3-Figure 12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3938"/>
            <a:ext cx="7575550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21427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Review (cont'd)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Types</a:t>
            </a:r>
          </a:p>
          <a:p>
            <a:pPr lvl="1"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Q/A</a:t>
            </a:r>
          </a:p>
          <a:p>
            <a:pPr lvl="2"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Basic concepts of databases</a:t>
            </a:r>
          </a:p>
          <a:p>
            <a:pPr lvl="2"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 or EER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diagrams</a:t>
            </a:r>
          </a:p>
          <a:p>
            <a:pPr lvl="2"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Relational algebra</a:t>
            </a:r>
          </a:p>
          <a:p>
            <a:pPr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 (100 points) + 1 Bonus Question (20 extra points)</a:t>
            </a:r>
          </a:p>
          <a:p>
            <a:pPr marL="457200" lvl="1" indent="0" algn="just" eaLnBrk="1" hangingPunct="1"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6ABE84-5763-4BF3-8782-E7B2EBB1575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868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AU" sz="2800" b="1" i="1">
                <a:latin typeface="Times" pitchFamily="18" charset="0"/>
                <a:cs typeface="Arial" charset="0"/>
              </a:rPr>
              <a:t>DreamHome </a:t>
            </a:r>
            <a:r>
              <a:rPr lang="en-AU" sz="2800" b="1">
                <a:latin typeface="Times" pitchFamily="18" charset="0"/>
                <a:cs typeface="Arial" charset="0"/>
              </a:rPr>
              <a:t>worked example - Person</a:t>
            </a:r>
            <a:r>
              <a:rPr lang="en-AU" sz="2800" b="1">
                <a:latin typeface="Times" pitchFamily="18" charset="0"/>
                <a:cs typeface="Times New Roman" pitchFamily="18" charset="0"/>
              </a:rPr>
              <a:t> superclass with </a:t>
            </a:r>
            <a:r>
              <a:rPr lang="en-AU" sz="2800" b="1">
                <a:latin typeface="Times" pitchFamily="18" charset="0"/>
                <a:cs typeface="Arial" charset="0"/>
              </a:rPr>
              <a:t>Staff, PrivateOwner</a:t>
            </a:r>
            <a:r>
              <a:rPr lang="en-AU" sz="2800" b="1">
                <a:latin typeface="Times" pitchFamily="18" charset="0"/>
                <a:cs typeface="Times New Roman" pitchFamily="18" charset="0"/>
              </a:rPr>
              <a:t>, and </a:t>
            </a:r>
            <a:r>
              <a:rPr lang="en-AU" sz="2800" b="1">
                <a:latin typeface="Times" pitchFamily="18" charset="0"/>
                <a:cs typeface="Arial" charset="0"/>
              </a:rPr>
              <a:t>Client</a:t>
            </a:r>
            <a:r>
              <a:rPr lang="en-AU" sz="2800" b="1">
                <a:latin typeface="Times" pitchFamily="18" charset="0"/>
                <a:cs typeface="Times New Roman" pitchFamily="18" charset="0"/>
              </a:rPr>
              <a:t> subclasses</a:t>
            </a:r>
            <a:r>
              <a:rPr lang="en-GB">
                <a:latin typeface="Times" pitchFamily="18" charset="0"/>
              </a:rPr>
              <a:t> </a:t>
            </a:r>
          </a:p>
        </p:txBody>
      </p:sp>
      <p:pic>
        <p:nvPicPr>
          <p:cNvPr id="55300" name="Picture 5" descr="C12NF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8" r="29570"/>
          <a:stretch>
            <a:fillRect/>
          </a:stretch>
        </p:blipFill>
        <p:spPr>
          <a:xfrm>
            <a:off x="1476375" y="1484313"/>
            <a:ext cx="5200650" cy="4991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26E664-9A44-4ECE-95C3-23FC5BE4B804}" type="slidenum">
              <a:rPr lang="en-GB" altLang="en-US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82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schema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schema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 (name, domain, NULL or no NULL, default values, …)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key, candidate key, foreign key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(entity integrity, referential integrity, general constraints)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28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655050" cy="1190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300" b="1" smtClean="0">
                <a:latin typeface="Times" pitchFamily="18" charset="0"/>
                <a:cs typeface="Times" pitchFamily="18" charset="0"/>
              </a:rPr>
              <a:t>Instances of  Branch and Staff Relations</a:t>
            </a:r>
            <a:endParaRPr lang="en-GB" sz="430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2771" name="Picture 4" descr="C03NF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366588"/>
            <a:ext cx="5761038" cy="5037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124200" y="638175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32773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1BDCFD-E78B-4EA4-B827-712140F6F30D}" type="slidenum">
              <a:rPr lang="en-GB" altLang="en-US" sz="1800"/>
              <a:pPr/>
              <a:t>32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109038325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6700"/>
            <a:ext cx="8713787" cy="12811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GB" sz="4300" b="1">
                <a:latin typeface="Times" pitchFamily="18" charset="0"/>
                <a:cs typeface="Times" pitchFamily="18" charset="0"/>
              </a:rPr>
              <a:t>Alternative Terminology for Relational Model</a:t>
            </a:r>
          </a:p>
        </p:txBody>
      </p:sp>
      <p:pic>
        <p:nvPicPr>
          <p:cNvPr id="34819" name="Picture 8" descr="C03NT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16113"/>
            <a:ext cx="7727950" cy="2641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676400"/>
            <a:ext cx="7727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u"/>
            </a:pPr>
            <a:endParaRPr lang="en-US" altLang="en-US"/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34822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EBD2AD-438E-4DD5-BB59-054B65FFE73D}" type="slidenum">
              <a:rPr lang="en-GB" altLang="en-US" sz="1800"/>
              <a:pPr/>
              <a:t>33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721581441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  <a:cs typeface="Times" pitchFamily="18" charset="0"/>
              </a:rPr>
              <a:t>Database Relations</a:t>
            </a:r>
          </a:p>
        </p:txBody>
      </p:sp>
      <p:sp>
        <p:nvSpPr>
          <p:cNvPr id="163843" name="Rectangle 2051"/>
          <p:cNvSpPr>
            <a:spLocks noGrp="1" noChangeArrowheads="1"/>
          </p:cNvSpPr>
          <p:nvPr>
            <p:ph idx="1"/>
          </p:nvPr>
        </p:nvSpPr>
        <p:spPr>
          <a:xfrm>
            <a:off x="544513" y="1484313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Relation schema</a:t>
            </a:r>
          </a:p>
          <a:p>
            <a:pPr lvl="1" eaLnBrk="1" hangingPunct="1"/>
            <a:r>
              <a:rPr lang="en-GB" altLang="en-US" b="1" smtClean="0"/>
              <a:t>Named relation defined by a set of attribute and domain name pairs.</a:t>
            </a:r>
          </a:p>
          <a:p>
            <a:pPr lvl="1" eaLnBrk="1" hangingPunct="1">
              <a:buFontTx/>
              <a:buNone/>
            </a:pPr>
            <a:endParaRPr lang="en-GB" altLang="en-US" b="1" smtClean="0"/>
          </a:p>
          <a:p>
            <a:pPr eaLnBrk="1" hangingPunct="1"/>
            <a:r>
              <a:rPr lang="en-GB" altLang="en-US" b="1" smtClean="0"/>
              <a:t>Relational database schema</a:t>
            </a:r>
          </a:p>
          <a:p>
            <a:pPr lvl="1" eaLnBrk="1" hangingPunct="1"/>
            <a:r>
              <a:rPr lang="en-GB" altLang="en-US" b="1" smtClean="0"/>
              <a:t>Set of relation schemas, each with a distinct name.</a:t>
            </a:r>
          </a:p>
        </p:txBody>
      </p:sp>
      <p:sp>
        <p:nvSpPr>
          <p:cNvPr id="40964" name="Text Box 2052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40965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CAB955-9618-4281-9E2E-9C7AE02F2F34}" type="slidenum">
              <a:rPr lang="en-GB" altLang="en-US" sz="1800"/>
              <a:pPr/>
              <a:t>34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8250105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  <a:cs typeface="Times" pitchFamily="18" charset="0"/>
              </a:rPr>
              <a:t>Properties of Relations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78486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en-US" b="1" smtClean="0"/>
              <a:t>Relation name is distinct from all other relation names in relational schema.</a:t>
            </a:r>
          </a:p>
          <a:p>
            <a:pPr eaLnBrk="1" hangingPunct="1">
              <a:lnSpc>
                <a:spcPct val="60000"/>
              </a:lnSpc>
            </a:pPr>
            <a:endParaRPr lang="en-GB" altLang="en-US" b="1" smtClean="0"/>
          </a:p>
          <a:p>
            <a:pPr eaLnBrk="1" hangingPunct="1"/>
            <a:r>
              <a:rPr lang="en-GB" altLang="en-US" b="1" smtClean="0"/>
              <a:t>Each cell of relation contains exactly one atomic (single) value.</a:t>
            </a:r>
          </a:p>
          <a:p>
            <a:pPr eaLnBrk="1" hangingPunct="1">
              <a:lnSpc>
                <a:spcPct val="60000"/>
              </a:lnSpc>
            </a:pPr>
            <a:endParaRPr lang="en-GB" altLang="en-US" b="1" smtClean="0"/>
          </a:p>
          <a:p>
            <a:pPr eaLnBrk="1" hangingPunct="1"/>
            <a:r>
              <a:rPr lang="en-GB" altLang="en-US" b="1" smtClean="0"/>
              <a:t>Each attribute has a distinct name.</a:t>
            </a:r>
          </a:p>
          <a:p>
            <a:pPr eaLnBrk="1" hangingPunct="1">
              <a:lnSpc>
                <a:spcPct val="60000"/>
              </a:lnSpc>
            </a:pPr>
            <a:endParaRPr lang="en-GB" altLang="en-US" b="1" smtClean="0"/>
          </a:p>
          <a:p>
            <a:pPr eaLnBrk="1" hangingPunct="1"/>
            <a:r>
              <a:rPr lang="en-GB" altLang="en-US" b="1" smtClean="0"/>
              <a:t>Values of an attribute are all from the same domain.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41989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A49B3A-8CB8-421E-96EC-693C5D2D8EC6}" type="slidenum">
              <a:rPr lang="en-GB" altLang="en-US" sz="1800"/>
              <a:pPr/>
              <a:t>35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3062615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7540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  <a:cs typeface="Times" pitchFamily="18" charset="0"/>
              </a:rPr>
              <a:t>Properties of Relations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10895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/>
              <a:t>Each tuple is distinct; there are no duplicate tuples.</a:t>
            </a:r>
          </a:p>
          <a:p>
            <a:pPr eaLnBrk="1" hangingPunct="1">
              <a:lnSpc>
                <a:spcPct val="70000"/>
              </a:lnSpc>
            </a:pPr>
            <a:endParaRPr lang="en-GB" altLang="en-US" b="1" smtClean="0"/>
          </a:p>
          <a:p>
            <a:pPr eaLnBrk="1" hangingPunct="1"/>
            <a:r>
              <a:rPr lang="en-GB" altLang="en-US" b="1" smtClean="0"/>
              <a:t>Order of attributes has no significance.</a:t>
            </a:r>
          </a:p>
          <a:p>
            <a:pPr eaLnBrk="1" hangingPunct="1">
              <a:lnSpc>
                <a:spcPct val="70000"/>
              </a:lnSpc>
            </a:pPr>
            <a:endParaRPr lang="en-GB" altLang="en-US" b="1" smtClean="0"/>
          </a:p>
          <a:p>
            <a:pPr eaLnBrk="1" hangingPunct="1"/>
            <a:r>
              <a:rPr lang="en-GB" altLang="en-US" b="1" smtClean="0"/>
              <a:t>Order of tuples has no significance, theoretically.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43013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4484B3-7811-4841-B1E5-B0A179583034}" type="slidenum">
              <a:rPr lang="en-GB" altLang="en-US" sz="1800"/>
              <a:pPr/>
              <a:t>36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80160009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7540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  <a:cs typeface="Times" pitchFamily="18" charset="0"/>
              </a:rPr>
              <a:t>Relational Keys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153400" cy="453548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eaLnBrk="1" hangingPunct="1"/>
            <a:r>
              <a:rPr lang="en-GB" altLang="en-US" b="1" smtClean="0"/>
              <a:t>Superkey</a:t>
            </a:r>
          </a:p>
          <a:p>
            <a:pPr lvl="1" eaLnBrk="1" hangingPunct="1"/>
            <a:r>
              <a:rPr lang="en-GB" altLang="en-US" sz="2400" b="1" smtClean="0"/>
              <a:t>An attribute, or set of attributes, that uniquely identifies a tuple within a relation.</a:t>
            </a:r>
          </a:p>
          <a:p>
            <a:pPr lvl="1" eaLnBrk="1" hangingPunct="1">
              <a:lnSpc>
                <a:spcPct val="60000"/>
              </a:lnSpc>
            </a:pPr>
            <a:endParaRPr lang="en-GB" altLang="en-US" sz="2400" b="1" smtClean="0"/>
          </a:p>
          <a:p>
            <a:pPr eaLnBrk="1" hangingPunct="1"/>
            <a:r>
              <a:rPr lang="en-GB" altLang="en-US" b="1" smtClean="0"/>
              <a:t>Candidate Key</a:t>
            </a:r>
          </a:p>
          <a:p>
            <a:pPr lvl="1" eaLnBrk="1" hangingPunct="1"/>
            <a:r>
              <a:rPr lang="en-GB" altLang="en-US" sz="2400" b="1" smtClean="0"/>
              <a:t>Superkey (K) such that no proper subset is a superkey within the relation. </a:t>
            </a:r>
          </a:p>
          <a:p>
            <a:pPr lvl="1" eaLnBrk="1" hangingPunct="1"/>
            <a:r>
              <a:rPr lang="en-GB" altLang="en-US" sz="2400" b="1" smtClean="0"/>
              <a:t>In each tuple of R, values of K uniquely identify that tuple (uniqueness).</a:t>
            </a:r>
          </a:p>
          <a:p>
            <a:pPr lvl="1" eaLnBrk="1" hangingPunct="1"/>
            <a:r>
              <a:rPr lang="en-GB" altLang="en-US" sz="2400" b="1" smtClean="0"/>
              <a:t>No proper subset of K has the uniqueness property (irreducibility).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45061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B39F2E-0F4A-40B9-9B22-1757E44DB7F6}" type="slidenum">
              <a:rPr lang="en-GB" altLang="en-US" sz="1800"/>
              <a:pPr/>
              <a:t>37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733538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7540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  <a:cs typeface="Times" pitchFamily="18" charset="0"/>
              </a:rPr>
              <a:t>Relational Keys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5538"/>
            <a:ext cx="7727950" cy="4724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eaLnBrk="1" hangingPunct="1"/>
            <a:r>
              <a:rPr lang="en-GB" altLang="en-US" b="1" smtClean="0"/>
              <a:t>Primary Key</a:t>
            </a:r>
          </a:p>
          <a:p>
            <a:pPr lvl="1" eaLnBrk="1" hangingPunct="1"/>
            <a:r>
              <a:rPr lang="en-GB" altLang="en-US" sz="2400" b="1" smtClean="0"/>
              <a:t>Candidate key selected to identify tuples uniquely within  relation.</a:t>
            </a:r>
          </a:p>
          <a:p>
            <a:pPr lvl="1" eaLnBrk="1" hangingPunct="1">
              <a:lnSpc>
                <a:spcPct val="40000"/>
              </a:lnSpc>
            </a:pPr>
            <a:endParaRPr lang="en-GB" altLang="en-US" sz="2400" b="1" smtClean="0"/>
          </a:p>
          <a:p>
            <a:pPr eaLnBrk="1" hangingPunct="1"/>
            <a:r>
              <a:rPr lang="en-GB" altLang="en-US" b="1" smtClean="0"/>
              <a:t>Alternate Keys</a:t>
            </a:r>
          </a:p>
          <a:p>
            <a:pPr lvl="1" eaLnBrk="1" hangingPunct="1"/>
            <a:r>
              <a:rPr lang="en-GB" altLang="en-US" sz="2400" b="1" smtClean="0"/>
              <a:t>Candidate keys that are not selected to be primary key. </a:t>
            </a:r>
          </a:p>
          <a:p>
            <a:pPr lvl="1" eaLnBrk="1" hangingPunct="1">
              <a:lnSpc>
                <a:spcPct val="40000"/>
              </a:lnSpc>
            </a:pPr>
            <a:endParaRPr lang="en-GB" altLang="en-US" sz="2400" b="1" smtClean="0"/>
          </a:p>
          <a:p>
            <a:pPr eaLnBrk="1" hangingPunct="1"/>
            <a:r>
              <a:rPr lang="en-GB" altLang="en-US" b="1" smtClean="0"/>
              <a:t>Foreign Key</a:t>
            </a:r>
          </a:p>
          <a:p>
            <a:pPr lvl="1" eaLnBrk="1" hangingPunct="1"/>
            <a:r>
              <a:rPr lang="en-GB" altLang="en-US" sz="2400" b="1" smtClean="0"/>
              <a:t>Attribute, or set of attributes, within one relation that matches candidate key of some (possibly same) relation.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47109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4EBAF9-54E1-4EEF-9935-B4E32F19A4EF}" type="slidenum">
              <a:rPr lang="en-GB" altLang="en-US" sz="1800"/>
              <a:pPr/>
              <a:t>38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1489326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7540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  <a:cs typeface="Times" pitchFamily="18" charset="0"/>
              </a:rPr>
              <a:t>Integrity Constraints</a:t>
            </a:r>
          </a:p>
        </p:txBody>
      </p:sp>
      <p:sp>
        <p:nvSpPr>
          <p:cNvPr id="49155" name="Rectangle 2051"/>
          <p:cNvSpPr>
            <a:spLocks noGrp="1" noChangeArrowheads="1"/>
          </p:cNvSpPr>
          <p:nvPr>
            <p:ph idx="1"/>
          </p:nvPr>
        </p:nvSpPr>
        <p:spPr>
          <a:xfrm>
            <a:off x="533400" y="1268413"/>
            <a:ext cx="772795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/>
              <a:t>Null</a:t>
            </a:r>
          </a:p>
          <a:p>
            <a:pPr lvl="1" eaLnBrk="1" hangingPunct="1"/>
            <a:r>
              <a:rPr lang="en-GB" altLang="en-US" sz="2600" b="1" smtClean="0"/>
              <a:t>Represents value for an attribute that is currently unknown or not applicable for tuple.</a:t>
            </a:r>
          </a:p>
          <a:p>
            <a:pPr lvl="1" eaLnBrk="1" hangingPunct="1"/>
            <a:r>
              <a:rPr lang="en-GB" altLang="en-US" sz="2600" b="1" smtClean="0"/>
              <a:t>Deals with incomplete or exceptional data.</a:t>
            </a:r>
          </a:p>
          <a:p>
            <a:pPr lvl="1" eaLnBrk="1" hangingPunct="1"/>
            <a:r>
              <a:rPr lang="en-GB" altLang="en-US" sz="2600" b="1" smtClean="0"/>
              <a:t>Represents the absence of a value and is not the same as zero or spaces, which are values.</a:t>
            </a:r>
          </a:p>
        </p:txBody>
      </p:sp>
      <p:sp>
        <p:nvSpPr>
          <p:cNvPr id="49156" name="Text Box 2052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49157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AD006C-0669-4999-B70B-458428F42C0C}" type="slidenum">
              <a:rPr lang="en-GB" altLang="en-US" sz="1800"/>
              <a:pPr/>
              <a:t>39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97155501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Chapters 1&amp;2 Introduction to Databases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Management System (DBMS)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Approach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Three-Level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Logical data independence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independence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Model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37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7540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  <a:cs typeface="Times" pitchFamily="18" charset="0"/>
              </a:rPr>
              <a:t>Integrity Constraints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68413"/>
            <a:ext cx="772795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eaLnBrk="1" hangingPunct="1"/>
            <a:r>
              <a:rPr lang="en-GB" altLang="en-US" b="1" smtClean="0"/>
              <a:t>Entity Integrity</a:t>
            </a:r>
          </a:p>
          <a:p>
            <a:pPr lvl="1" eaLnBrk="1" hangingPunct="1"/>
            <a:r>
              <a:rPr lang="en-GB" altLang="en-US" b="1" smtClean="0"/>
              <a:t>In a base relation, no attribute of a primary key can be null.</a:t>
            </a:r>
          </a:p>
          <a:p>
            <a:pPr eaLnBrk="1" hangingPunct="1"/>
            <a:endParaRPr lang="en-GB" altLang="en-US" b="1" smtClean="0"/>
          </a:p>
          <a:p>
            <a:pPr eaLnBrk="1" hangingPunct="1"/>
            <a:r>
              <a:rPr lang="en-GB" altLang="en-US" b="1" smtClean="0"/>
              <a:t>Referential Integrity</a:t>
            </a:r>
          </a:p>
          <a:p>
            <a:pPr lvl="1" eaLnBrk="1" hangingPunct="1"/>
            <a:r>
              <a:rPr lang="en-GB" altLang="en-US" b="1" smtClean="0"/>
              <a:t>If foreign key exists in a relation, either foreign key value must match a candidate key value of some tuple in its home relation or foreign key value must be wholly null.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51205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E87ED3-2495-4685-9572-0CA9B946023F}" type="slidenum">
              <a:rPr lang="en-GB" altLang="en-US" sz="1800"/>
              <a:pPr/>
              <a:t>40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2472121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7540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  <a:cs typeface="Times" pitchFamily="18" charset="0"/>
              </a:rPr>
              <a:t>Integrity Constraints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41438"/>
            <a:ext cx="772795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/>
              <a:t>General Constraints</a:t>
            </a:r>
          </a:p>
          <a:p>
            <a:pPr lvl="1" eaLnBrk="1" hangingPunct="1"/>
            <a:r>
              <a:rPr lang="en-GB" altLang="en-US" b="1" smtClean="0"/>
              <a:t>Additional rules specified by users or database administrators that define or constrain some aspect of the enterprise.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53253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F1E34E-6384-4987-A431-D9F1B26F7EEB}" type="slidenum">
              <a:rPr lang="en-GB" altLang="en-US" sz="1800"/>
              <a:pPr/>
              <a:t>41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384776455"/>
      </p:ext>
    </p:extLst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  <a:cs typeface="Times" pitchFamily="18" charset="0"/>
              </a:rPr>
              <a:t>Views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772795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b="1" smtClean="0"/>
              <a:t>Base Relation</a:t>
            </a:r>
          </a:p>
          <a:p>
            <a:pPr lvl="1" eaLnBrk="1" hangingPunct="1"/>
            <a:r>
              <a:rPr lang="en-GB" altLang="en-US" b="1" smtClean="0"/>
              <a:t>Named relation corresponding to an entity in conceptual schema, whose tuples are physically stored in database.</a:t>
            </a:r>
          </a:p>
          <a:p>
            <a:pPr lvl="1" eaLnBrk="1" hangingPunct="1"/>
            <a:endParaRPr lang="en-GB" altLang="en-US" smtClean="0"/>
          </a:p>
          <a:p>
            <a:pPr eaLnBrk="1" hangingPunct="1"/>
            <a:r>
              <a:rPr lang="en-GB" altLang="en-US" b="1" smtClean="0"/>
              <a:t>View</a:t>
            </a:r>
          </a:p>
          <a:p>
            <a:pPr lvl="1" eaLnBrk="1" hangingPunct="1"/>
            <a:r>
              <a:rPr lang="en-GB" altLang="en-US" b="1" smtClean="0"/>
              <a:t>Dynamic result of one or more relational operations operating on base relations to produce another relation.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 Pearson Education © 2014</a:t>
            </a:r>
          </a:p>
        </p:txBody>
      </p:sp>
      <p:sp>
        <p:nvSpPr>
          <p:cNvPr id="55301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872DC5-E5BB-4E3E-85A3-410B8F5F5EE0}" type="slidenum">
              <a:rPr lang="en-GB" altLang="en-US" sz="1800"/>
              <a:pPr/>
              <a:t>42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19253562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Relational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Algebra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algebra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</a:t>
            </a:r>
          </a:p>
          <a:p>
            <a:pPr lvl="1"/>
            <a:r>
              <a:rPr lang="en-GB" altLang="en-US" dirty="0">
                <a:latin typeface="Times" panose="02020603050405020304" pitchFamily="18" charset="0"/>
              </a:rPr>
              <a:t>Cartesian </a:t>
            </a:r>
            <a:r>
              <a:rPr lang="en-GB" altLang="en-US" dirty="0" smtClean="0">
                <a:latin typeface="Times" panose="02020603050405020304" pitchFamily="18" charset="0"/>
              </a:rPr>
              <a:t>product</a:t>
            </a:r>
          </a:p>
          <a:p>
            <a:pPr lvl="1"/>
            <a:r>
              <a:rPr lang="en-GB" altLang="en-US" dirty="0" smtClean="0">
                <a:latin typeface="Times" panose="02020603050405020304" pitchFamily="18" charset="0"/>
              </a:rPr>
              <a:t>Union</a:t>
            </a:r>
          </a:p>
          <a:p>
            <a:pPr lvl="1"/>
            <a:r>
              <a:rPr lang="en-GB" altLang="en-US" dirty="0" smtClean="0">
                <a:latin typeface="Times" panose="02020603050405020304" pitchFamily="18" charset="0"/>
              </a:rPr>
              <a:t>Set Difference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86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</a:rPr>
              <a:t>Relational Algebra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125538"/>
            <a:ext cx="772795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pPr eaLnBrk="1" hangingPunct="1"/>
            <a:r>
              <a:rPr lang="en-GB" altLang="en-US" b="1" dirty="0" smtClean="0">
                <a:latin typeface="Times" panose="02020603050405020304" pitchFamily="18" charset="0"/>
              </a:rPr>
              <a:t>Five basic operations in relational algebra: Selection, Projection, Cartesian product, Union,  and Set Difference. </a:t>
            </a:r>
          </a:p>
          <a:p>
            <a:pPr eaLnBrk="1" hangingPunct="1"/>
            <a:endParaRPr lang="en-GB" altLang="en-US" b="1" dirty="0" smtClean="0">
              <a:latin typeface="Times" panose="02020603050405020304" pitchFamily="18" charset="0"/>
            </a:endParaRPr>
          </a:p>
          <a:p>
            <a:pPr eaLnBrk="1" hangingPunct="1"/>
            <a:r>
              <a:rPr lang="en-GB" altLang="en-US" b="1" dirty="0" smtClean="0">
                <a:latin typeface="Times" panose="02020603050405020304" pitchFamily="18" charset="0"/>
              </a:rPr>
              <a:t>These perform most of the data retrieval operations needed.</a:t>
            </a:r>
          </a:p>
          <a:p>
            <a:pPr eaLnBrk="1" hangingPunct="1"/>
            <a:endParaRPr lang="en-GB" altLang="en-US" b="1" dirty="0" smtClean="0">
              <a:latin typeface="Times" panose="02020603050405020304" pitchFamily="18" charset="0"/>
            </a:endParaRPr>
          </a:p>
          <a:p>
            <a:pPr eaLnBrk="1" hangingPunct="1"/>
            <a:r>
              <a:rPr lang="en-GB" altLang="en-US" b="1" dirty="0" smtClean="0">
                <a:latin typeface="Times" panose="02020603050405020304" pitchFamily="18" charset="0"/>
              </a:rPr>
              <a:t>Also have Join, Intersection, and Division operations, which can be expressed in terms of 5 basic operations.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37893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78DE90-8530-46FB-A782-65BFC6985CAB}" type="slidenum">
              <a:rPr lang="en-GB" altLang="en-US" sz="1800"/>
              <a:pPr/>
              <a:t>44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4955633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/>
              <a:t>Relational Algebra Operations</a:t>
            </a:r>
          </a:p>
        </p:txBody>
      </p:sp>
      <p:pic>
        <p:nvPicPr>
          <p:cNvPr id="39939" name="Picture 2056" descr="C04NF0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7488237" cy="4975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205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39941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9DC816-8A57-4E0B-B62C-A1ECE90DDB72}" type="slidenum">
              <a:rPr lang="en-GB" altLang="en-US" sz="1800"/>
              <a:pPr/>
              <a:t>45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577972918"/>
      </p:ext>
    </p:extLst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b="1"/>
              <a:t>Selection (or Restriction)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341438"/>
            <a:ext cx="83058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>
                <a:sym typeface="Symbol" panose="05050102010706020507" pitchFamily="18" charset="2"/>
              </a:rPr>
              <a:t></a:t>
            </a:r>
            <a:r>
              <a:rPr lang="en-GB" altLang="en-US" b="1" baseline="-14000" smtClean="0"/>
              <a:t>predicate</a:t>
            </a:r>
            <a:r>
              <a:rPr lang="en-GB" altLang="en-US" b="1" smtClean="0"/>
              <a:t> (R)</a:t>
            </a:r>
          </a:p>
          <a:p>
            <a:pPr lvl="1" eaLnBrk="1" hangingPunct="1"/>
            <a:r>
              <a:rPr lang="en-GB" altLang="en-US" b="1" smtClean="0"/>
              <a:t>Works on a single relation R and defines a relation that contains only those tuples (rows) of R that satisfy the specified condition (</a:t>
            </a:r>
            <a:r>
              <a:rPr lang="en-GB" altLang="en-US" b="1" i="1" smtClean="0"/>
              <a:t>predicate</a:t>
            </a:r>
            <a:r>
              <a:rPr lang="en-GB" altLang="en-US" b="1" smtClean="0"/>
              <a:t>).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41989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52E7C3-9F88-469F-977C-3F45A2E49CD0}" type="slidenum">
              <a:rPr lang="en-GB" altLang="en-US" sz="1800"/>
              <a:pPr/>
              <a:t>46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438162398"/>
      </p:ext>
    </p:extLst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GB" b="1"/>
              <a:t>Example - Selection (or Restriction)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3058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/>
              <a:t>List all staff with a salary greater than £10,000.</a:t>
            </a:r>
          </a:p>
          <a:p>
            <a:pPr lvl="1" eaLnBrk="1" hangingPunct="1">
              <a:lnSpc>
                <a:spcPct val="30000"/>
              </a:lnSpc>
            </a:pPr>
            <a:endParaRPr lang="en-GB" altLang="en-US" b="1" smtClean="0"/>
          </a:p>
          <a:p>
            <a:pPr lvl="1" eaLnBrk="1" hangingPunct="1">
              <a:buFontTx/>
              <a:buNone/>
            </a:pPr>
            <a:r>
              <a:rPr lang="en-GB" altLang="en-US" b="1" smtClean="0">
                <a:sym typeface="WP MultinationalA Roman" pitchFamily="18" charset="2"/>
              </a:rPr>
              <a:t>	</a:t>
            </a:r>
            <a:r>
              <a:rPr lang="en-GB" altLang="en-US" b="1" smtClean="0">
                <a:sym typeface="Symbol" panose="05050102010706020507" pitchFamily="18" charset="2"/>
              </a:rPr>
              <a:t></a:t>
            </a:r>
            <a:r>
              <a:rPr lang="en-GB" altLang="en-US" b="1" baseline="-25000" smtClean="0"/>
              <a:t>salary &gt; 10000</a:t>
            </a:r>
            <a:r>
              <a:rPr lang="en-GB" altLang="en-US" b="1" smtClean="0"/>
              <a:t> (Staff)</a:t>
            </a:r>
          </a:p>
        </p:txBody>
      </p:sp>
      <p:pic>
        <p:nvPicPr>
          <p:cNvPr id="171013" name="Picture 5" descr="DS3-Figure 04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762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43014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581940-DE33-43F9-894F-E040908A0180}" type="slidenum">
              <a:rPr lang="en-GB" altLang="en-US" sz="1800"/>
              <a:pPr/>
              <a:t>47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5068115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b="1"/>
              <a:t>Projection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>
                <a:sym typeface="Symbol" panose="05050102010706020507" pitchFamily="18" charset="2"/>
              </a:rPr>
              <a:t></a:t>
            </a:r>
            <a:r>
              <a:rPr lang="en-GB" altLang="en-US" b="1" baseline="-14000" smtClean="0"/>
              <a:t>col1, . . . , coln</a:t>
            </a:r>
            <a:r>
              <a:rPr lang="en-GB" altLang="en-US" b="1" smtClean="0"/>
              <a:t>(R)</a:t>
            </a:r>
          </a:p>
          <a:p>
            <a:pPr lvl="1" eaLnBrk="1" hangingPunct="1"/>
            <a:r>
              <a:rPr lang="en-GB" altLang="en-US" b="1" smtClean="0"/>
              <a:t>Works on a single relation R and defines a relation that contains a vertical subset of R, extracting the values of specified attributes and eliminating duplicates.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44037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37DC6B-9AF5-46DC-BB8D-1FFD82B4852E}" type="slidenum">
              <a:rPr lang="en-GB" altLang="en-US" sz="1800"/>
              <a:pPr/>
              <a:t>48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205781302"/>
      </p:ext>
    </p:extLst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b="1"/>
              <a:t>Example - Projection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5538"/>
            <a:ext cx="82296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/>
              <a:t>Produce a list of salaries for all staff, showing only  staffNo, fName, lName, and salary details.</a:t>
            </a:r>
            <a:endParaRPr lang="en-GB" altLang="en-US" b="1" i="1" smtClean="0"/>
          </a:p>
          <a:p>
            <a:pPr lvl="1" eaLnBrk="1" hangingPunct="1">
              <a:lnSpc>
                <a:spcPct val="30000"/>
              </a:lnSpc>
            </a:pPr>
            <a:endParaRPr lang="en-GB" altLang="en-US" b="1" i="1" smtClean="0"/>
          </a:p>
          <a:p>
            <a:pPr lvl="1" eaLnBrk="1" hangingPunct="1">
              <a:buFontTx/>
              <a:buNone/>
            </a:pPr>
            <a:r>
              <a:rPr lang="en-GB" altLang="en-US" b="1" smtClean="0">
                <a:sym typeface="WP MultinationalA Roman" pitchFamily="18" charset="2"/>
              </a:rPr>
              <a:t>	</a:t>
            </a:r>
            <a:r>
              <a:rPr lang="en-GB" altLang="en-US" b="1" smtClean="0">
                <a:sym typeface="Symbol" panose="05050102010706020507" pitchFamily="18" charset="2"/>
              </a:rPr>
              <a:t></a:t>
            </a:r>
            <a:r>
              <a:rPr lang="en-GB" altLang="en-US" b="1" baseline="-14000" smtClean="0"/>
              <a:t>staffNo, fName, lName, salary</a:t>
            </a:r>
            <a:r>
              <a:rPr lang="en-GB" altLang="en-US" b="1" smtClean="0"/>
              <a:t>(Staff)</a:t>
            </a:r>
          </a:p>
        </p:txBody>
      </p:sp>
      <p:pic>
        <p:nvPicPr>
          <p:cNvPr id="172037" name="Picture 5" descr="DS3-Figure 04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388937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45062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66000B-AA2C-41FF-BFCB-2FCD7FC716BC}" type="slidenum">
              <a:rPr lang="en-GB" altLang="en-US" sz="1800"/>
              <a:pPr/>
              <a:t>49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3029755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GB" smtClean="0">
                <a:latin typeface="Times" pitchFamily="18" charset="0"/>
              </a:rPr>
              <a:t>Database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33400" y="1676400"/>
            <a:ext cx="7727950" cy="4416425"/>
          </a:xfrm>
        </p:spPr>
        <p:txBody>
          <a:bodyPr rtlCol="0">
            <a:normAutofit fontScale="92500" lnSpcReduction="20000"/>
          </a:bodyPr>
          <a:lstStyle/>
          <a:p>
            <a:pPr defTabSz="914363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000000"/>
                </a:solidFill>
                <a:latin typeface="Times" pitchFamily="18" charset="0"/>
              </a:rPr>
              <a:t>Shared collection of logically related data (and a description of this data), designed to meet the information needs of an organization.</a:t>
            </a:r>
          </a:p>
          <a:p>
            <a:pPr defTabSz="914363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b="1" dirty="0" smtClean="0">
              <a:solidFill>
                <a:srgbClr val="000000"/>
              </a:solidFill>
              <a:latin typeface="Times" pitchFamily="18" charset="0"/>
            </a:endParaRPr>
          </a:p>
          <a:p>
            <a:pPr defTabSz="914363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000000"/>
                </a:solidFill>
                <a:latin typeface="Times" pitchFamily="18" charset="0"/>
              </a:rPr>
              <a:t>System catalog (metadata) provides description of  data to enable program–data independence.</a:t>
            </a:r>
          </a:p>
          <a:p>
            <a:pPr defTabSz="914363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b="1" dirty="0" smtClean="0">
              <a:solidFill>
                <a:srgbClr val="000000"/>
              </a:solidFill>
              <a:latin typeface="Times" pitchFamily="18" charset="0"/>
            </a:endParaRPr>
          </a:p>
          <a:p>
            <a:pPr defTabSz="914363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000000"/>
                </a:solidFill>
                <a:latin typeface="Times" pitchFamily="18" charset="0"/>
              </a:rPr>
              <a:t>Logically related data comprises entities, attributes, and relationships of an organization’s information.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</p:spTree>
    <p:extLst>
      <p:ext uri="{BB962C8B-B14F-4D97-AF65-F5344CB8AC3E}">
        <p14:creationId xmlns:p14="http://schemas.microsoft.com/office/powerpoint/2010/main" val="33908089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/>
              <a:t>Union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68413"/>
            <a:ext cx="83058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b="1" smtClean="0"/>
              <a:t>R </a:t>
            </a:r>
            <a:r>
              <a:rPr lang="en-GB" altLang="en-US" b="1" smtClean="0">
                <a:sym typeface="Symbol" panose="05050102010706020507" pitchFamily="18" charset="2"/>
              </a:rPr>
              <a:t></a:t>
            </a:r>
            <a:r>
              <a:rPr lang="en-GB" altLang="en-US" b="1" smtClean="0"/>
              <a:t> S</a:t>
            </a:r>
          </a:p>
          <a:p>
            <a:pPr lvl="1" eaLnBrk="1" hangingPunct="1"/>
            <a:r>
              <a:rPr lang="en-GB" altLang="en-US" b="1" smtClean="0"/>
              <a:t>Union of two relations R and S defines a relation that contains all the tuples of R, or S, or both R and S, duplicate tuples being eliminated. </a:t>
            </a:r>
          </a:p>
          <a:p>
            <a:pPr lvl="1" eaLnBrk="1" hangingPunct="1"/>
            <a:r>
              <a:rPr lang="en-GB" altLang="en-US" b="1" smtClean="0"/>
              <a:t>R and S must be union-compatible.</a:t>
            </a:r>
          </a:p>
          <a:p>
            <a:pPr lvl="1" eaLnBrk="1" hangingPunct="1">
              <a:buFontTx/>
              <a:buNone/>
            </a:pPr>
            <a:endParaRPr lang="en-GB" altLang="en-US" b="1" smtClean="0"/>
          </a:p>
          <a:p>
            <a:pPr eaLnBrk="1" hangingPunct="1"/>
            <a:r>
              <a:rPr lang="en-GB" altLang="en-US" b="1" smtClean="0"/>
              <a:t>If R and S have </a:t>
            </a:r>
            <a:r>
              <a:rPr lang="en-GB" altLang="en-US" b="1" i="1" smtClean="0"/>
              <a:t>I</a:t>
            </a:r>
            <a:r>
              <a:rPr lang="en-GB" altLang="en-US" b="1" smtClean="0"/>
              <a:t> and </a:t>
            </a:r>
            <a:r>
              <a:rPr lang="en-GB" altLang="en-US" b="1" i="1" smtClean="0"/>
              <a:t>J</a:t>
            </a:r>
            <a:r>
              <a:rPr lang="en-GB" altLang="en-US" b="1" smtClean="0"/>
              <a:t> tuples, respectively, union is obtained by concatenating them into one relation with a maximum of (</a:t>
            </a:r>
            <a:r>
              <a:rPr lang="en-GB" altLang="en-US" b="1" i="1" smtClean="0"/>
              <a:t>I</a:t>
            </a:r>
            <a:r>
              <a:rPr lang="en-GB" altLang="en-US" b="1" smtClean="0"/>
              <a:t> + </a:t>
            </a:r>
            <a:r>
              <a:rPr lang="en-GB" altLang="en-US" b="1" i="1" smtClean="0"/>
              <a:t>J</a:t>
            </a:r>
            <a:r>
              <a:rPr lang="en-GB" altLang="en-US" b="1" smtClean="0"/>
              <a:t>) tuples.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46085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B1FC69-538D-49FC-9376-258DEB428209}" type="slidenum">
              <a:rPr lang="en-GB" altLang="en-US" sz="1800"/>
              <a:pPr/>
              <a:t>50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3039836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050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b="1"/>
              <a:t>Intersection</a:t>
            </a:r>
          </a:p>
        </p:txBody>
      </p:sp>
      <p:sp>
        <p:nvSpPr>
          <p:cNvPr id="191491" name="Rectangle 2051"/>
          <p:cNvSpPr>
            <a:spLocks noGrp="1" noChangeArrowheads="1"/>
          </p:cNvSpPr>
          <p:nvPr>
            <p:ph idx="1"/>
          </p:nvPr>
        </p:nvSpPr>
        <p:spPr>
          <a:xfrm>
            <a:off x="533400" y="1341438"/>
            <a:ext cx="772795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/>
              <a:t>R </a:t>
            </a:r>
            <a:r>
              <a:rPr lang="en-GB" altLang="en-US" b="1" noProof="1" smtClean="0">
                <a:sym typeface="Symbol" panose="05050102010706020507" pitchFamily="18" charset="2"/>
              </a:rPr>
              <a:t></a:t>
            </a:r>
            <a:r>
              <a:rPr lang="en-GB" altLang="en-US" b="1" smtClean="0"/>
              <a:t> S</a:t>
            </a:r>
          </a:p>
          <a:p>
            <a:pPr lvl="1" eaLnBrk="1" hangingPunct="1"/>
            <a:r>
              <a:rPr lang="en-GB" altLang="en-US" b="1" smtClean="0"/>
              <a:t>Defines a relation consisting of the set of all tuples that are in both R and S. </a:t>
            </a:r>
          </a:p>
          <a:p>
            <a:pPr lvl="1" eaLnBrk="1" hangingPunct="1"/>
            <a:r>
              <a:rPr lang="en-GB" altLang="en-US" b="1" smtClean="0"/>
              <a:t>R and S must be union-compatible.</a:t>
            </a:r>
          </a:p>
          <a:p>
            <a:pPr lvl="1" eaLnBrk="1" hangingPunct="1"/>
            <a:endParaRPr lang="en-GB" altLang="en-US" b="1" smtClean="0"/>
          </a:p>
          <a:p>
            <a:pPr algn="just" eaLnBrk="1" hangingPunct="1"/>
            <a:r>
              <a:rPr lang="en-GB" altLang="en-US" b="1" smtClean="0"/>
              <a:t>Expressed using basic operations:</a:t>
            </a:r>
            <a:endParaRPr lang="en-GB" altLang="en-US" smtClean="0">
              <a:latin typeface="Times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b="1" i="1" noProof="1" smtClean="0"/>
              <a:t>	</a:t>
            </a:r>
            <a:r>
              <a:rPr lang="en-GB" altLang="en-US" b="1" noProof="1" smtClean="0"/>
              <a:t>R </a:t>
            </a:r>
            <a:r>
              <a:rPr lang="en-GB" altLang="en-US" b="1" noProof="1" smtClean="0">
                <a:sym typeface="Symbol" panose="05050102010706020507" pitchFamily="18" charset="2"/>
              </a:rPr>
              <a:t></a:t>
            </a:r>
            <a:r>
              <a:rPr lang="en-GB" altLang="en-US" b="1" noProof="1" smtClean="0"/>
              <a:t> S = R – (R – S)</a:t>
            </a:r>
            <a:endParaRPr lang="en-GB" altLang="en-US" b="1" smtClean="0"/>
          </a:p>
        </p:txBody>
      </p:sp>
      <p:sp>
        <p:nvSpPr>
          <p:cNvPr id="50180" name="Text Box 2052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50181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F0380B-D0D0-4453-AB39-11266357B3C3}" type="slidenum">
              <a:rPr lang="en-GB" altLang="en-US" sz="1800"/>
              <a:pPr/>
              <a:t>51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7358675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b="1"/>
              <a:t>Cartesian product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/>
              <a:t>R X S	</a:t>
            </a:r>
          </a:p>
          <a:p>
            <a:pPr lvl="1" eaLnBrk="1" hangingPunct="1"/>
            <a:r>
              <a:rPr lang="en-GB" altLang="en-US" b="1" smtClean="0"/>
              <a:t>Defines a relation that is the concatenation of every tuple of relation R with every tuple of relation S.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52229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A68989-7A7C-4017-A6AA-3E25B80F61EB}" type="slidenum">
              <a:rPr lang="en-GB" altLang="en-US" sz="1800"/>
              <a:pPr/>
              <a:t>52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5199567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b="1"/>
              <a:t>Set Difference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68413"/>
            <a:ext cx="82296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/>
              <a:t>R – S</a:t>
            </a:r>
          </a:p>
          <a:p>
            <a:pPr lvl="1" eaLnBrk="1" hangingPunct="1"/>
            <a:r>
              <a:rPr lang="en-GB" altLang="en-US" b="1" smtClean="0"/>
              <a:t>Defines a relation consisting of the tuples that are in relation R, but not in S. </a:t>
            </a:r>
          </a:p>
          <a:p>
            <a:pPr lvl="1" eaLnBrk="1" hangingPunct="1"/>
            <a:r>
              <a:rPr lang="en-GB" altLang="en-US" b="1" smtClean="0"/>
              <a:t>R and S must be union-compatible.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48133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9F2223-37B5-44FE-B706-4ED410F3B0E1}" type="slidenum">
              <a:rPr lang="en-GB" altLang="en-US" sz="1800"/>
              <a:pPr/>
              <a:t>53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8652925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 eaLnBrk="1" hangingPunct="1">
              <a:defRPr/>
            </a:pPr>
            <a:r>
              <a:rPr lang="en-GB" b="1"/>
              <a:t>Theta join (</a:t>
            </a:r>
            <a:r>
              <a:rPr lang="en-GB" b="1">
                <a:sym typeface="Symbol" pitchFamily="18" charset="2"/>
              </a:rPr>
              <a:t></a:t>
            </a:r>
            <a:r>
              <a:rPr lang="en-GB" b="1"/>
              <a:t>-join)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41438"/>
            <a:ext cx="772795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/>
              <a:t>R       </a:t>
            </a:r>
            <a:r>
              <a:rPr lang="en-GB" altLang="en-US" b="1" baseline="-20000" smtClean="0"/>
              <a:t>F</a:t>
            </a:r>
            <a:r>
              <a:rPr lang="en-GB" altLang="en-US" b="1" smtClean="0"/>
              <a:t>S	</a:t>
            </a:r>
          </a:p>
          <a:p>
            <a:pPr lvl="1" eaLnBrk="1" hangingPunct="1"/>
            <a:r>
              <a:rPr lang="en-GB" altLang="en-US" b="1" smtClean="0"/>
              <a:t>Defines a relation that contains tuples satisfying the predicate F from the Cartesian product of R and S. </a:t>
            </a:r>
          </a:p>
          <a:p>
            <a:pPr lvl="1" eaLnBrk="1" hangingPunct="1"/>
            <a:r>
              <a:rPr lang="en-GB" altLang="en-US" b="1" smtClean="0"/>
              <a:t>The predicate F is of the form R.a</a:t>
            </a:r>
            <a:r>
              <a:rPr lang="en-GB" altLang="en-US" b="1" baseline="-20000" smtClean="0"/>
              <a:t>i</a:t>
            </a:r>
            <a:r>
              <a:rPr lang="en-GB" altLang="en-US" b="1" smtClean="0"/>
              <a:t> </a:t>
            </a:r>
            <a:r>
              <a:rPr lang="en-GB" altLang="en-US" b="1" smtClean="0">
                <a:sym typeface="Symbol" panose="05050102010706020507" pitchFamily="18" charset="2"/>
              </a:rPr>
              <a:t></a:t>
            </a:r>
            <a:r>
              <a:rPr lang="en-GB" altLang="en-US" b="1" smtClean="0"/>
              <a:t> S.b</a:t>
            </a:r>
            <a:r>
              <a:rPr lang="en-GB" altLang="en-US" b="1" baseline="-20000" smtClean="0"/>
              <a:t>i</a:t>
            </a:r>
            <a:r>
              <a:rPr lang="en-GB" altLang="en-US" b="1" smtClean="0"/>
              <a:t> where </a:t>
            </a:r>
            <a:r>
              <a:rPr lang="en-GB" altLang="en-US" b="1" smtClean="0">
                <a:sym typeface="Symbol" panose="05050102010706020507" pitchFamily="18" charset="2"/>
              </a:rPr>
              <a:t></a:t>
            </a:r>
            <a:r>
              <a:rPr lang="en-GB" altLang="en-US" b="1" smtClean="0"/>
              <a:t> may be one of the comparison operators (&lt;, </a:t>
            </a:r>
            <a:r>
              <a:rPr lang="en-GB" altLang="en-US" b="1" smtClean="0">
                <a:sym typeface="Symbol" panose="05050102010706020507" pitchFamily="18" charset="2"/>
              </a:rPr>
              <a:t></a:t>
            </a:r>
            <a:r>
              <a:rPr lang="en-GB" altLang="en-US" b="1" smtClean="0"/>
              <a:t>, &gt;, </a:t>
            </a:r>
            <a:r>
              <a:rPr lang="en-GB" altLang="en-US" b="1" smtClean="0">
                <a:sym typeface="Symbol" panose="05050102010706020507" pitchFamily="18" charset="2"/>
              </a:rPr>
              <a:t></a:t>
            </a:r>
            <a:r>
              <a:rPr lang="en-GB" altLang="en-US" b="1" smtClean="0"/>
              <a:t>, =, </a:t>
            </a:r>
            <a:r>
              <a:rPr lang="en-GB" altLang="en-US" b="1" smtClean="0"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GB" altLang="en-US" b="1" smtClean="0"/>
              <a:t>).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1524000" y="1484313"/>
            <a:ext cx="304800" cy="244475"/>
            <a:chOff x="2448" y="9360"/>
            <a:chExt cx="288" cy="144"/>
          </a:xfrm>
        </p:grpSpPr>
        <p:sp>
          <p:nvSpPr>
            <p:cNvPr id="57351" name="Line 5"/>
            <p:cNvSpPr>
              <a:spLocks noChangeShapeType="1"/>
            </p:cNvSpPr>
            <p:nvPr/>
          </p:nvSpPr>
          <p:spPr bwMode="auto">
            <a:xfrm>
              <a:off x="2448" y="936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2" name="Line 6"/>
            <p:cNvSpPr>
              <a:spLocks noChangeShapeType="1"/>
            </p:cNvSpPr>
            <p:nvPr/>
          </p:nvSpPr>
          <p:spPr bwMode="auto">
            <a:xfrm>
              <a:off x="2736" y="936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Line 7"/>
            <p:cNvSpPr>
              <a:spLocks noChangeShapeType="1"/>
            </p:cNvSpPr>
            <p:nvPr/>
          </p:nvSpPr>
          <p:spPr bwMode="auto">
            <a:xfrm flipV="1">
              <a:off x="2448" y="9360"/>
              <a:ext cx="28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8"/>
            <p:cNvSpPr>
              <a:spLocks noChangeShapeType="1"/>
            </p:cNvSpPr>
            <p:nvPr/>
          </p:nvSpPr>
          <p:spPr bwMode="auto">
            <a:xfrm>
              <a:off x="2448" y="9360"/>
              <a:ext cx="28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4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57350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D31AA5-BD6B-431C-8014-C970D8EB01E1}" type="slidenum">
              <a:rPr lang="en-GB" altLang="en-US" sz="1800"/>
              <a:pPr/>
              <a:t>54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13699740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b="1"/>
              <a:t>Division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058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eaLnBrk="1" hangingPunct="1"/>
            <a:r>
              <a:rPr lang="en-GB" altLang="en-US" b="1" dirty="0" smtClean="0"/>
              <a:t>R </a:t>
            </a:r>
            <a:r>
              <a:rPr lang="en-GB" altLang="en-US" b="1" dirty="0" smtClean="0">
                <a:sym typeface="Symbol" panose="05050102010706020507" pitchFamily="18" charset="2"/>
              </a:rPr>
              <a:t></a:t>
            </a:r>
            <a:r>
              <a:rPr lang="en-GB" altLang="en-US" b="1" dirty="0" smtClean="0"/>
              <a:t> </a:t>
            </a:r>
            <a:r>
              <a:rPr lang="en-GB" altLang="en-US" b="1" dirty="0" smtClean="0"/>
              <a:t>S (or R/S</a:t>
            </a:r>
            <a:endParaRPr lang="en-GB" altLang="en-US" b="1" dirty="0" smtClean="0"/>
          </a:p>
          <a:p>
            <a:pPr lvl="1" eaLnBrk="1" hangingPunct="1"/>
            <a:r>
              <a:rPr lang="en-GB" altLang="en-US" sz="2400" b="1" dirty="0" smtClean="0"/>
              <a:t>Defines a relation over the attributes C that consists of set of tuples from R that match combination of </a:t>
            </a:r>
            <a:r>
              <a:rPr lang="en-GB" altLang="en-US" sz="2400" b="1" i="1" dirty="0" smtClean="0"/>
              <a:t>every</a:t>
            </a:r>
            <a:r>
              <a:rPr lang="en-GB" altLang="en-US" sz="2400" b="1" dirty="0" smtClean="0"/>
              <a:t> tuple in S.</a:t>
            </a:r>
          </a:p>
          <a:p>
            <a:pPr lvl="1" eaLnBrk="1" hangingPunct="1">
              <a:lnSpc>
                <a:spcPct val="60000"/>
              </a:lnSpc>
            </a:pPr>
            <a:endParaRPr lang="en-GB" altLang="en-US" sz="2400" b="1" dirty="0" smtClean="0"/>
          </a:p>
          <a:p>
            <a:pPr eaLnBrk="1" hangingPunct="1"/>
            <a:r>
              <a:rPr lang="en-GB" altLang="en-US" b="1" dirty="0" smtClean="0"/>
              <a:t>Expressed using basic operations:</a:t>
            </a:r>
            <a:endParaRPr lang="en-GB" altLang="en-US" dirty="0" smtClean="0">
              <a:latin typeface="Times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b="1" noProof="1" smtClean="0"/>
              <a:t>	T</a:t>
            </a:r>
            <a:r>
              <a:rPr lang="en-GB" altLang="en-US" b="1" baseline="-25000" noProof="1" smtClean="0"/>
              <a:t>1</a:t>
            </a:r>
            <a:r>
              <a:rPr lang="en-GB" altLang="en-US" b="1" noProof="1" smtClean="0"/>
              <a:t> </a:t>
            </a:r>
            <a:r>
              <a:rPr lang="en-GB" altLang="en-US" b="1" noProof="1" smtClean="0">
                <a:sym typeface="Symbol" panose="05050102010706020507" pitchFamily="18" charset="2"/>
              </a:rPr>
              <a:t></a:t>
            </a:r>
            <a:r>
              <a:rPr lang="en-GB" altLang="en-US" b="1" noProof="1" smtClean="0"/>
              <a:t> </a:t>
            </a:r>
            <a:r>
              <a:rPr lang="en-GB" altLang="en-US" b="1" noProof="1" smtClean="0">
                <a:sym typeface="Symbol" panose="05050102010706020507" pitchFamily="18" charset="2"/>
              </a:rPr>
              <a:t></a:t>
            </a:r>
            <a:r>
              <a:rPr lang="en-GB" altLang="en-US" b="1" baseline="-25000" noProof="1" smtClean="0"/>
              <a:t>C</a:t>
            </a:r>
            <a:r>
              <a:rPr lang="en-GB" altLang="en-US" b="1" noProof="1" smtClean="0"/>
              <a:t>(R)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b="1" noProof="1" smtClean="0"/>
              <a:t>	T</a:t>
            </a:r>
            <a:r>
              <a:rPr lang="en-GB" altLang="en-US" b="1" baseline="-25000" noProof="1" smtClean="0"/>
              <a:t>2</a:t>
            </a:r>
            <a:r>
              <a:rPr lang="en-GB" altLang="en-US" b="1" noProof="1" smtClean="0"/>
              <a:t> </a:t>
            </a:r>
            <a:r>
              <a:rPr lang="en-GB" altLang="en-US" b="1" noProof="1" smtClean="0">
                <a:sym typeface="Symbol" panose="05050102010706020507" pitchFamily="18" charset="2"/>
              </a:rPr>
              <a:t></a:t>
            </a:r>
            <a:r>
              <a:rPr lang="en-GB" altLang="en-US" b="1" noProof="1" smtClean="0"/>
              <a:t> </a:t>
            </a:r>
            <a:r>
              <a:rPr lang="en-GB" altLang="en-US" b="1" noProof="1" smtClean="0">
                <a:sym typeface="Symbol" panose="05050102010706020507" pitchFamily="18" charset="2"/>
              </a:rPr>
              <a:t></a:t>
            </a:r>
            <a:r>
              <a:rPr lang="en-GB" altLang="en-US" b="1" baseline="-25000" noProof="1" smtClean="0"/>
              <a:t>C</a:t>
            </a:r>
            <a:r>
              <a:rPr lang="en-GB" altLang="en-US" b="1" noProof="1" smtClean="0"/>
              <a:t>((S X T</a:t>
            </a:r>
            <a:r>
              <a:rPr lang="en-GB" altLang="en-US" b="1" baseline="-25000" noProof="1" smtClean="0"/>
              <a:t>1</a:t>
            </a:r>
            <a:r>
              <a:rPr lang="en-GB" altLang="en-US" b="1" noProof="1" smtClean="0"/>
              <a:t>) – R)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b="1" noProof="1" smtClean="0"/>
              <a:t>	T </a:t>
            </a:r>
            <a:r>
              <a:rPr lang="en-GB" altLang="en-US" b="1" noProof="1" smtClean="0">
                <a:sym typeface="Symbol" panose="05050102010706020507" pitchFamily="18" charset="2"/>
              </a:rPr>
              <a:t></a:t>
            </a:r>
            <a:r>
              <a:rPr lang="en-GB" altLang="en-US" b="1" noProof="1" smtClean="0"/>
              <a:t> T</a:t>
            </a:r>
            <a:r>
              <a:rPr lang="en-GB" altLang="en-US" b="1" baseline="-25000" noProof="1" smtClean="0"/>
              <a:t>1</a:t>
            </a:r>
            <a:r>
              <a:rPr lang="en-GB" altLang="en-US" b="1" noProof="1" smtClean="0"/>
              <a:t> – T</a:t>
            </a:r>
            <a:r>
              <a:rPr lang="en-GB" altLang="en-US" b="1" baseline="-25000" noProof="1" smtClean="0"/>
              <a:t>2</a:t>
            </a:r>
            <a:endParaRPr lang="en-GB" altLang="en-US" sz="2400" b="1" dirty="0" smtClean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66565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4AEB38-7A6A-4293-9CF2-8A40793965F6}" type="slidenum">
              <a:rPr lang="en-GB" altLang="en-US" sz="1800"/>
              <a:pPr/>
              <a:t>55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065002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1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b="1"/>
              <a:t>Example - Division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68413"/>
            <a:ext cx="84582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GB" altLang="en-US" b="1" smtClean="0"/>
              <a:t>Identify all clients who have viewed all properties with three rooms.</a:t>
            </a:r>
          </a:p>
          <a:p>
            <a:pPr lvl="1" eaLnBrk="1" hangingPunct="1">
              <a:lnSpc>
                <a:spcPct val="0"/>
              </a:lnSpc>
            </a:pPr>
            <a:endParaRPr lang="en-GB" altLang="en-US" b="1" smtClean="0"/>
          </a:p>
          <a:p>
            <a:pPr lvl="1" eaLnBrk="1" hangingPunct="1">
              <a:buFontTx/>
              <a:buNone/>
            </a:pPr>
            <a:r>
              <a:rPr lang="en-GB" altLang="en-US" sz="2400" b="1" smtClean="0"/>
              <a:t>	</a:t>
            </a:r>
            <a:r>
              <a:rPr lang="en-GB" altLang="en-US" b="1" smtClean="0"/>
              <a:t>(</a:t>
            </a:r>
            <a:r>
              <a:rPr lang="en-GB" altLang="en-US" b="1" smtClean="0">
                <a:sym typeface="Symbol" panose="05050102010706020507" pitchFamily="18" charset="2"/>
              </a:rPr>
              <a:t></a:t>
            </a:r>
            <a:r>
              <a:rPr lang="en-GB" altLang="en-US" b="1" baseline="-14000" smtClean="0"/>
              <a:t>clientNo, propertyNo</a:t>
            </a:r>
            <a:r>
              <a:rPr lang="en-GB" altLang="en-US" b="1" smtClean="0"/>
              <a:t>(Viewing)) </a:t>
            </a:r>
            <a:r>
              <a:rPr lang="en-GB" altLang="en-US" b="1" smtClean="0">
                <a:sym typeface="Symbol" panose="05050102010706020507" pitchFamily="18" charset="2"/>
              </a:rPr>
              <a:t></a:t>
            </a:r>
            <a:r>
              <a:rPr lang="en-GB" altLang="en-US" b="1" smtClean="0"/>
              <a:t> </a:t>
            </a:r>
          </a:p>
          <a:p>
            <a:pPr lvl="1" eaLnBrk="1" hangingPunct="1">
              <a:buFontTx/>
              <a:buNone/>
            </a:pPr>
            <a:r>
              <a:rPr lang="en-GB" altLang="en-US" b="1" smtClean="0"/>
              <a:t>(</a:t>
            </a:r>
            <a:r>
              <a:rPr lang="en-GB" altLang="en-US" b="1" smtClean="0">
                <a:sym typeface="Symbol" panose="05050102010706020507" pitchFamily="18" charset="2"/>
              </a:rPr>
              <a:t></a:t>
            </a:r>
            <a:r>
              <a:rPr lang="en-GB" altLang="en-US" b="1" baseline="-14000" smtClean="0"/>
              <a:t>propertyNo</a:t>
            </a:r>
            <a:r>
              <a:rPr lang="en-GB" altLang="en-US" b="1" smtClean="0"/>
              <a:t>(</a:t>
            </a:r>
            <a:r>
              <a:rPr lang="en-GB" altLang="en-US" b="1" smtClean="0">
                <a:sym typeface="Symbol" panose="05050102010706020507" pitchFamily="18" charset="2"/>
              </a:rPr>
              <a:t></a:t>
            </a:r>
            <a:r>
              <a:rPr lang="en-GB" altLang="en-US" b="1" baseline="-14000" smtClean="0"/>
              <a:t>rooms = 3</a:t>
            </a:r>
            <a:r>
              <a:rPr lang="en-GB" altLang="en-US" b="1" smtClean="0"/>
              <a:t> (PropertyForRent)))</a:t>
            </a:r>
          </a:p>
        </p:txBody>
      </p:sp>
      <p:pic>
        <p:nvPicPr>
          <p:cNvPr id="96261" name="Picture 5" descr="DS3-Figure 04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44900"/>
            <a:ext cx="67198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67590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5A451D-A476-4601-B43E-43A2E240BFFC}" type="slidenum">
              <a:rPr lang="en-GB" altLang="en-US" sz="1800"/>
              <a:pPr/>
              <a:t>56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2880969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Luck!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GB" smtClean="0">
                <a:latin typeface="Times" pitchFamily="18" charset="0"/>
              </a:rPr>
              <a:t>Database Management System (DBMS)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b="1" smtClean="0">
                <a:solidFill>
                  <a:srgbClr val="000000"/>
                </a:solidFill>
                <a:latin typeface="Times" panose="02020603050405020304" pitchFamily="18" charset="0"/>
              </a:rPr>
              <a:t>A software system that enables users to define, create, maintain, and control access to the database.</a:t>
            </a:r>
          </a:p>
          <a:p>
            <a:pPr eaLnBrk="1" hangingPunct="1">
              <a:spcBef>
                <a:spcPct val="0"/>
              </a:spcBef>
            </a:pPr>
            <a:endParaRPr lang="en-GB" altLang="en-US" b="1" smtClean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b="1" smtClean="0">
                <a:solidFill>
                  <a:srgbClr val="000000"/>
                </a:solidFill>
                <a:latin typeface="Times" panose="02020603050405020304" pitchFamily="18" charset="0"/>
              </a:rPr>
              <a:t>(Database) application program: a computer program that interacts with database by issuing an appropriate request (SQL statement) to the DBMS.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</p:spTree>
    <p:extLst>
      <p:ext uri="{BB962C8B-B14F-4D97-AF65-F5344CB8AC3E}">
        <p14:creationId xmlns:p14="http://schemas.microsoft.com/office/powerpoint/2010/main" val="24152391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GB" smtClean="0">
                <a:latin typeface="Times" pitchFamily="18" charset="0"/>
              </a:rPr>
              <a:t>Database Approach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676400"/>
            <a:ext cx="772795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b="1" smtClean="0">
                <a:solidFill>
                  <a:srgbClr val="000000"/>
                </a:solidFill>
                <a:latin typeface="Times" panose="02020603050405020304" pitchFamily="18" charset="0"/>
              </a:rPr>
              <a:t>Controlled access to database may include: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b="1" smtClean="0">
                <a:solidFill>
                  <a:srgbClr val="000000"/>
                </a:solidFill>
                <a:latin typeface="Times" panose="02020603050405020304" pitchFamily="18" charset="0"/>
              </a:rPr>
              <a:t>a security system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b="1" smtClean="0">
                <a:solidFill>
                  <a:srgbClr val="000000"/>
                </a:solidFill>
                <a:latin typeface="Times" panose="02020603050405020304" pitchFamily="18" charset="0"/>
              </a:rPr>
              <a:t>an integrity system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b="1" smtClean="0">
                <a:solidFill>
                  <a:srgbClr val="000000"/>
                </a:solidFill>
                <a:latin typeface="Times" panose="02020603050405020304" pitchFamily="18" charset="0"/>
              </a:rPr>
              <a:t>a concurrency control system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b="1" smtClean="0">
                <a:solidFill>
                  <a:srgbClr val="000000"/>
                </a:solidFill>
                <a:latin typeface="Times" panose="02020603050405020304" pitchFamily="18" charset="0"/>
              </a:rPr>
              <a:t>a recovery control system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en-US" b="1" smtClean="0">
                <a:solidFill>
                  <a:srgbClr val="000000"/>
                </a:solidFill>
                <a:latin typeface="Times" panose="02020603050405020304" pitchFamily="18" charset="0"/>
              </a:rPr>
              <a:t>a user-accessible catalog.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</p:spTree>
    <p:extLst>
      <p:ext uri="{BB962C8B-B14F-4D97-AF65-F5344CB8AC3E}">
        <p14:creationId xmlns:p14="http://schemas.microsoft.com/office/powerpoint/2010/main" val="29295610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GB" smtClean="0">
                <a:latin typeface="Times" pitchFamily="18" charset="0"/>
              </a:rPr>
              <a:t>Database Management System (DBMS)</a:t>
            </a:r>
          </a:p>
        </p:txBody>
      </p:sp>
      <p:pic>
        <p:nvPicPr>
          <p:cNvPr id="35843" name="Picture 6" descr="C01NF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8229600" cy="4600575"/>
          </a:xfrm>
          <a:noFill/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</p:spTree>
    <p:extLst>
      <p:ext uri="{BB962C8B-B14F-4D97-AF65-F5344CB8AC3E}">
        <p14:creationId xmlns:p14="http://schemas.microsoft.com/office/powerpoint/2010/main" val="35600465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63000" cy="665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>
                <a:latin typeface="Times" pitchFamily="18" charset="0"/>
              </a:rPr>
              <a:t>ANSI-SPARC Three-Level Architecture</a:t>
            </a:r>
            <a:endParaRPr lang="en-GB">
              <a:latin typeface="Times" pitchFamily="18" charset="0"/>
            </a:endParaRPr>
          </a:p>
        </p:txBody>
      </p:sp>
      <p:pic>
        <p:nvPicPr>
          <p:cNvPr id="35843" name="Picture 6" descr="C02NF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19760"/>
            <a:ext cx="6192837" cy="495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Pearson Education © 2014</a:t>
            </a:r>
          </a:p>
        </p:txBody>
      </p:sp>
      <p:sp>
        <p:nvSpPr>
          <p:cNvPr id="35845" name="Slide Number Placeholder 3"/>
          <p:cNvSpPr txBox="1">
            <a:spLocks/>
          </p:cNvSpPr>
          <p:nvPr/>
        </p:nvSpPr>
        <p:spPr bwMode="auto">
          <a:xfrm>
            <a:off x="8453438" y="6397625"/>
            <a:ext cx="690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6DD15A-A31F-4CF3-9A17-8A002B46EF87}" type="slidenum">
              <a:rPr lang="en-GB" altLang="en-US" sz="1800"/>
              <a:pPr/>
              <a:t>9</a:t>
            </a:fld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1068493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1667</Words>
  <Application>Microsoft Office PowerPoint</Application>
  <PresentationFormat>On-screen Show (4:3)</PresentationFormat>
  <Paragraphs>343</Paragraphs>
  <Slides>57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Monotype Sorts</vt:lpstr>
      <vt:lpstr>Symbol</vt:lpstr>
      <vt:lpstr>Times</vt:lpstr>
      <vt:lpstr>Times New Roman</vt:lpstr>
      <vt:lpstr>WP MultinationalA Roman</vt:lpstr>
      <vt:lpstr>Office Theme</vt:lpstr>
      <vt:lpstr>CSCI 6315 Applied Database Systems  Review for Midterm Exam I</vt:lpstr>
      <vt:lpstr>Review</vt:lpstr>
      <vt:lpstr>Review (cont'd)</vt:lpstr>
      <vt:lpstr>Chapters 1&amp;2 Introduction to Databases</vt:lpstr>
      <vt:lpstr>Database</vt:lpstr>
      <vt:lpstr>Database Management System (DBMS)</vt:lpstr>
      <vt:lpstr>Database Approach</vt:lpstr>
      <vt:lpstr>Database Management System (DBMS)</vt:lpstr>
      <vt:lpstr>ANSI-SPARC Three-Level Architecture</vt:lpstr>
      <vt:lpstr>ANSI-SPARC Three-Level Architecture</vt:lpstr>
      <vt:lpstr>ANSI-SPARC Three-Level Architecture</vt:lpstr>
      <vt:lpstr>Data Independence and the ANSI-SPARC Three-Level Architecture</vt:lpstr>
      <vt:lpstr>Data Models</vt:lpstr>
      <vt:lpstr>Relational Data Model</vt:lpstr>
      <vt:lpstr>Chapter 12&amp;13 (Enhanced) Entity-Relationship Modeling</vt:lpstr>
      <vt:lpstr>ER diagram of Staff and Branch entity types</vt:lpstr>
      <vt:lpstr>ER diagram of Branch Has Staff relationship </vt:lpstr>
      <vt:lpstr>Ternary relationship called Registers</vt:lpstr>
      <vt:lpstr>Recursive relationship called Supervises with role names</vt:lpstr>
      <vt:lpstr>Entities associated through two distinct relationships with role names</vt:lpstr>
      <vt:lpstr>Attributes</vt:lpstr>
      <vt:lpstr>Attributes</vt:lpstr>
      <vt:lpstr>Attributes</vt:lpstr>
      <vt:lpstr>Keys</vt:lpstr>
      <vt:lpstr>Strong entity type called Client and weak entity type called Preference </vt:lpstr>
      <vt:lpstr>Multiplicity of Staff Manages Branch (1:1) relationship </vt:lpstr>
      <vt:lpstr>Summary of multiplicity constraints</vt:lpstr>
      <vt:lpstr>Specialization / Generalization</vt:lpstr>
      <vt:lpstr>Specialization/generalization of Staff entity into job roles and contracts of employment </vt:lpstr>
      <vt:lpstr>DreamHome worked example - Person superclass with Staff, PrivateOwner, and Client subclasses </vt:lpstr>
      <vt:lpstr>Chapter 4 Relational Model</vt:lpstr>
      <vt:lpstr>Instances of  Branch and Staff Relations</vt:lpstr>
      <vt:lpstr>Alternative Terminology for Relational Model</vt:lpstr>
      <vt:lpstr>Database Relations</vt:lpstr>
      <vt:lpstr>Properties of Relations</vt:lpstr>
      <vt:lpstr>Properties of Relations</vt:lpstr>
      <vt:lpstr>Relational Keys</vt:lpstr>
      <vt:lpstr>Relational Keys</vt:lpstr>
      <vt:lpstr>Integrity Constraints</vt:lpstr>
      <vt:lpstr>Integrity Constraints</vt:lpstr>
      <vt:lpstr>Integrity Constraints</vt:lpstr>
      <vt:lpstr>Views</vt:lpstr>
      <vt:lpstr>Chapter 5.1 Relational Algebra</vt:lpstr>
      <vt:lpstr>Relational Algebra</vt:lpstr>
      <vt:lpstr>Relational Algebra Operations</vt:lpstr>
      <vt:lpstr>Selection (or Restriction)</vt:lpstr>
      <vt:lpstr>Example - Selection (or Restriction)</vt:lpstr>
      <vt:lpstr>Projection</vt:lpstr>
      <vt:lpstr>Example - Projection</vt:lpstr>
      <vt:lpstr>Union</vt:lpstr>
      <vt:lpstr>Intersection</vt:lpstr>
      <vt:lpstr>Cartesian product</vt:lpstr>
      <vt:lpstr>Set Difference</vt:lpstr>
      <vt:lpstr>Theta join (-join)</vt:lpstr>
      <vt:lpstr>Division</vt:lpstr>
      <vt:lpstr>Example - Division</vt:lpstr>
      <vt:lpstr>Good Luck!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4333 Database Design and Implementation Review for Midterm Exam I</dc:title>
  <dc:creator>Xiang Lian</dc:creator>
  <cp:lastModifiedBy>Xiang Lian</cp:lastModifiedBy>
  <cp:revision>85</cp:revision>
  <dcterms:created xsi:type="dcterms:W3CDTF">2006-08-16T00:00:00Z</dcterms:created>
  <dcterms:modified xsi:type="dcterms:W3CDTF">2016-02-08T03:17:35Z</dcterms:modified>
</cp:coreProperties>
</file>