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4" r:id="rId3"/>
  </p:sldMasterIdLst>
  <p:notesMasterIdLst>
    <p:notesMasterId r:id="rId59"/>
  </p:notesMasterIdLst>
  <p:sldIdLst>
    <p:sldId id="257" r:id="rId4"/>
    <p:sldId id="259" r:id="rId5"/>
    <p:sldId id="260" r:id="rId6"/>
    <p:sldId id="286" r:id="rId7"/>
    <p:sldId id="349" r:id="rId8"/>
    <p:sldId id="350" r:id="rId9"/>
    <p:sldId id="351" r:id="rId10"/>
    <p:sldId id="352" r:id="rId11"/>
    <p:sldId id="353" r:id="rId12"/>
    <p:sldId id="354" r:id="rId13"/>
    <p:sldId id="355" r:id="rId14"/>
    <p:sldId id="357" r:id="rId15"/>
    <p:sldId id="358" r:id="rId16"/>
    <p:sldId id="356" r:id="rId17"/>
    <p:sldId id="359" r:id="rId18"/>
    <p:sldId id="360" r:id="rId19"/>
    <p:sldId id="361" r:id="rId20"/>
    <p:sldId id="365" r:id="rId21"/>
    <p:sldId id="364" r:id="rId22"/>
    <p:sldId id="404" r:id="rId23"/>
    <p:sldId id="405" r:id="rId24"/>
    <p:sldId id="406" r:id="rId25"/>
    <p:sldId id="407" r:id="rId26"/>
    <p:sldId id="408" r:id="rId27"/>
    <p:sldId id="409" r:id="rId28"/>
    <p:sldId id="410" r:id="rId29"/>
    <p:sldId id="376" r:id="rId30"/>
    <p:sldId id="377" r:id="rId31"/>
    <p:sldId id="378" r:id="rId32"/>
    <p:sldId id="379" r:id="rId33"/>
    <p:sldId id="380" r:id="rId34"/>
    <p:sldId id="381" r:id="rId35"/>
    <p:sldId id="382" r:id="rId36"/>
    <p:sldId id="383" r:id="rId37"/>
    <p:sldId id="384" r:id="rId38"/>
    <p:sldId id="385" r:id="rId39"/>
    <p:sldId id="386" r:id="rId40"/>
    <p:sldId id="387" r:id="rId41"/>
    <p:sldId id="388" r:id="rId42"/>
    <p:sldId id="389" r:id="rId43"/>
    <p:sldId id="390" r:id="rId44"/>
    <p:sldId id="391" r:id="rId45"/>
    <p:sldId id="392" r:id="rId46"/>
    <p:sldId id="393" r:id="rId47"/>
    <p:sldId id="394" r:id="rId48"/>
    <p:sldId id="395" r:id="rId49"/>
    <p:sldId id="396" r:id="rId50"/>
    <p:sldId id="397" r:id="rId51"/>
    <p:sldId id="398" r:id="rId52"/>
    <p:sldId id="399" r:id="rId53"/>
    <p:sldId id="400" r:id="rId54"/>
    <p:sldId id="401" r:id="rId55"/>
    <p:sldId id="402" r:id="rId56"/>
    <p:sldId id="403" r:id="rId57"/>
    <p:sldId id="363" r:id="rId5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7E7"/>
    <a:srgbClr val="E1E1FF"/>
    <a:srgbClr val="E1FFE1"/>
    <a:srgbClr val="EAEAEA"/>
    <a:srgbClr val="CDFFFF"/>
    <a:srgbClr val="FFD5D5"/>
    <a:srgbClr val="FFFFCD"/>
    <a:srgbClr val="FFE5FF"/>
    <a:srgbClr val="FFC1FF"/>
    <a:srgbClr val="E5F4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123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63" Type="http://schemas.openxmlformats.org/officeDocument/2006/relationships/tableStyles" Target="tableStyle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61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4A4720-7C7B-48F4-85FA-308D51AE3A1F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CAD6D4-4FC8-46D0-9C00-7AED90DAF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054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857250"/>
            <a:ext cx="4556125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738" y="4633913"/>
            <a:ext cx="4975225" cy="41179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2482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1600" smtClean="0"/>
              <a:t>% -- 0 or more characters</a:t>
            </a:r>
          </a:p>
          <a:p>
            <a:r>
              <a:rPr lang="en-US" altLang="en-US" sz="1600" smtClean="0"/>
              <a:t>_  -- 1 single character</a:t>
            </a: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A714C78-909D-406F-AB20-6D197563DDBE}" type="slidenum">
              <a:rPr lang="en-US" altLang="en-US" sz="1200">
                <a:solidFill>
                  <a:prstClr val="black"/>
                </a:solidFill>
              </a:rPr>
              <a:pPr/>
              <a:t>26</a:t>
            </a:fld>
            <a:endParaRPr lang="en-US" altLang="en-US"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889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5D9CD-5327-4BC0-AE1E-CE04559C4226}" type="datetime1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4AE9D-92A5-44A8-B844-7415C9FC4C30}" type="datetime1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9D00A-F392-4639-9493-237D7A79DEB1}" type="datetime1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1" y="1905004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51" y="4344992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769940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hite b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55850"/>
            <a:ext cx="7623175" cy="162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92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722049" y="2355850"/>
            <a:ext cx="7690114" cy="1384994"/>
          </a:xfrm>
        </p:spPr>
        <p:txBody>
          <a:bodyPr rtlCol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None/>
              <a:defRPr lang="en-US" sz="10000" b="0" i="1" kern="1200" baseline="0" dirty="0" smtClean="0">
                <a:ln>
                  <a:solidFill>
                    <a:schemeClr val="tx1">
                      <a:alpha val="21000"/>
                    </a:schemeClr>
                  </a:solidFill>
                </a:ln>
                <a:gradFill>
                  <a:gsLst>
                    <a:gs pos="6000">
                      <a:schemeClr val="accent4">
                        <a:lumMod val="75000"/>
                      </a:schemeClr>
                    </a:gs>
                    <a:gs pos="50000">
                      <a:schemeClr val="accent4">
                        <a:lumMod val="50000"/>
                      </a:schemeClr>
                    </a:gs>
                    <a:gs pos="100000">
                      <a:schemeClr val="bg2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>
                  <a:outerShdw blurRad="139700" dir="16200000" rotWithShape="0">
                    <a:schemeClr val="tx1">
                      <a:alpha val="34000"/>
                    </a:schemeClr>
                  </a:outerShdw>
                </a:effectLst>
                <a:latin typeface="+mn-lt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464168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720411"/>
      </p:ext>
    </p:extLst>
  </p:cSld>
  <p:clrMapOvr>
    <a:masterClrMapping/>
  </p:clrMapOvr>
  <p:transition>
    <p:fade/>
  </p:transition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813730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1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259974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1" y="1757805"/>
            <a:ext cx="4114800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3" y="1757805"/>
            <a:ext cx="4117019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047039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66849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6013151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B82F4-9D06-4891-A113-19A2460CBCFE}" type="datetime1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9883633"/>
      </p:ext>
    </p:extLst>
  </p:cSld>
  <p:clrMapOvr>
    <a:masterClrMapping/>
  </p:clrMapOvr>
  <p:transition>
    <p:fade/>
  </p:transition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965093"/>
      </p:ext>
    </p:extLst>
  </p:cSld>
  <p:clrMapOvr>
    <a:masterClrMapping/>
  </p:clrMapOvr>
  <p:transition>
    <p:fade/>
  </p:transition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2" y="6238879"/>
            <a:ext cx="9144001" cy="619125"/>
          </a:xfrm>
          <a:solidFill>
            <a:srgbClr val="FFFF99"/>
          </a:solidFill>
        </p:spPr>
        <p:txBody>
          <a:bodyPr lIns="152394" tIns="76197" rIns="152394" bIns="76197" anchor="b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4067483"/>
      </p:ext>
    </p:extLst>
  </p:cSld>
  <p:clrMapOvr>
    <a:masterClrMapping/>
  </p:clrMapOvr>
  <p:transition>
    <p:fade/>
  </p:transition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hite b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55850"/>
            <a:ext cx="7623175" cy="162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92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722049" y="2355850"/>
            <a:ext cx="7690114" cy="1384994"/>
          </a:xfrm>
        </p:spPr>
        <p:txBody>
          <a:bodyPr rtlCol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None/>
              <a:defRPr lang="en-US" sz="10000" b="0" i="1" kern="1200" baseline="0" dirty="0" smtClean="0">
                <a:ln>
                  <a:solidFill>
                    <a:schemeClr val="tx1">
                      <a:alpha val="21000"/>
                    </a:schemeClr>
                  </a:solidFill>
                </a:ln>
                <a:gradFill>
                  <a:gsLst>
                    <a:gs pos="6000">
                      <a:schemeClr val="accent4">
                        <a:lumMod val="75000"/>
                      </a:schemeClr>
                    </a:gs>
                    <a:gs pos="50000">
                      <a:schemeClr val="accent4">
                        <a:lumMod val="50000"/>
                      </a:schemeClr>
                    </a:gs>
                    <a:gs pos="100000">
                      <a:schemeClr val="bg2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>
                  <a:outerShdw blurRad="139700" dir="16200000" rotWithShape="0">
                    <a:schemeClr val="tx1">
                      <a:alpha val="34000"/>
                    </a:schemeClr>
                  </a:outerShdw>
                </a:effectLst>
                <a:latin typeface="+mn-lt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825422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6700"/>
            <a:ext cx="7772400" cy="11049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35050" y="1676400"/>
            <a:ext cx="3787775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225" y="1676400"/>
            <a:ext cx="3787775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858000" y="61722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118F1E5D-17E5-4F3B-894B-463C86A9251E}" type="slidenum">
              <a:rPr lang="en-GB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altLang="en-US" sz="24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373538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60296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05232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54905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37126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711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8C35-750C-4BD2-98F4-B7A5B097A633}" type="datetime1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98769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90299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10194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40154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83003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9707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CDECF-F8A2-4B4C-AAC9-7B569CF42B56}" type="datetime1">
              <a:rPr lang="en-US" smtClean="0"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26EDB-195E-492D-AD8A-76BD6A8894BD}" type="datetime1">
              <a:rPr lang="en-US" smtClean="0"/>
              <a:t>4/6/2016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FC4B4-3762-45C7-9604-845DADF20705}" type="datetime1">
              <a:rPr lang="en-US" smtClean="0"/>
              <a:t>4/6/2016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95385-048C-4AA6-8FD4-C4DC5F3E93C9}" type="datetime1">
              <a:rPr lang="en-US" smtClean="0"/>
              <a:t>4/6/2016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14218-35FD-45FD-8354-B4545F9D0BAF}" type="datetime1">
              <a:rPr lang="en-US" smtClean="0"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5A1BC-EBF4-409B-BB3C-130BC8AAD728}" type="datetime1">
              <a:rPr lang="en-US" smtClean="0"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99E94-BC4F-47F6-873F-EEAF107982D5}" type="datetime1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516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1000" y="1412875"/>
            <a:ext cx="8382000" cy="213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028" name="Picture 3" descr="bottombar.png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99200"/>
            <a:ext cx="9144000" cy="55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1860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>
    <p:fade/>
  </p:transition>
  <p:hf hdr="0" ftr="0" dt="0"/>
  <p:txStyles>
    <p:titleStyle>
      <a:lvl1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800" spc="-150" dirty="0">
          <a:ln w="3175">
            <a:noFill/>
          </a:ln>
          <a:solidFill>
            <a:srgbClr val="005825"/>
          </a:solidFill>
          <a:latin typeface="+mj-lt"/>
          <a:ea typeface="+mn-ea"/>
          <a:cs typeface="Arial" pitchFamily="34" charset="0"/>
        </a:defRPr>
      </a:lvl1pPr>
      <a:lvl2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rgbClr val="005825"/>
          </a:solidFill>
          <a:latin typeface="Calibri" pitchFamily="34" charset="0"/>
          <a:cs typeface="Arial" charset="0"/>
        </a:defRPr>
      </a:lvl2pPr>
      <a:lvl3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rgbClr val="005825"/>
          </a:solidFill>
          <a:latin typeface="Calibri" pitchFamily="34" charset="0"/>
          <a:cs typeface="Arial" charset="0"/>
        </a:defRPr>
      </a:lvl3pPr>
      <a:lvl4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rgbClr val="005825"/>
          </a:solidFill>
          <a:latin typeface="Calibri" pitchFamily="34" charset="0"/>
          <a:cs typeface="Arial" charset="0"/>
        </a:defRPr>
      </a:lvl4pPr>
      <a:lvl5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rgbClr val="005825"/>
          </a:solidFill>
          <a:latin typeface="Calibri" pitchFamily="34" charset="0"/>
          <a:cs typeface="Arial" charset="0"/>
        </a:defRPr>
      </a:lvl5pPr>
      <a:lvl6pPr marL="4572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rgbClr val="005825"/>
          </a:solidFill>
          <a:latin typeface="Calibri" pitchFamily="34" charset="0"/>
          <a:cs typeface="Arial" charset="0"/>
        </a:defRPr>
      </a:lvl6pPr>
      <a:lvl7pPr marL="9144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rgbClr val="005825"/>
          </a:solidFill>
          <a:latin typeface="Calibri" pitchFamily="34" charset="0"/>
          <a:cs typeface="Arial" charset="0"/>
        </a:defRPr>
      </a:lvl7pPr>
      <a:lvl8pPr marL="13716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rgbClr val="005825"/>
          </a:solidFill>
          <a:latin typeface="Calibri" pitchFamily="34" charset="0"/>
          <a:cs typeface="Arial" charset="0"/>
        </a:defRPr>
      </a:lvl8pPr>
      <a:lvl9pPr marL="18288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rgbClr val="005825"/>
          </a:solidFill>
          <a:latin typeface="Calibri" pitchFamily="34" charset="0"/>
          <a:cs typeface="Arial" charset="0"/>
        </a:defRPr>
      </a:lvl9pPr>
    </p:titleStyle>
    <p:bodyStyle>
      <a:lvl1pPr marL="396875" indent="-3968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484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1"/>
            <a:ext cx="7772400" cy="2000250"/>
          </a:xfrm>
        </p:spPr>
        <p:txBody>
          <a:bodyPr>
            <a:normAutofit fontScale="90000"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CSCI 6315 Applied Database Systems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Review for Midterm Exam II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Xiang Lian</a:t>
            </a:r>
          </a:p>
          <a:p>
            <a:r>
              <a:rPr lang="en-US" alt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University of Texas Rio Grande Valley</a:t>
            </a:r>
          </a:p>
          <a:p>
            <a:r>
              <a:rPr lang="en-US" alt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Edinburg, TX 78539</a:t>
            </a:r>
          </a:p>
          <a:p>
            <a:r>
              <a:rPr lang="en-US" altLang="en-US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xiang.lian@utrgv.edu</a:t>
            </a:r>
            <a:endParaRPr lang="en-US" altLang="en-US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523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E1E1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>
              <a:defRPr/>
            </a:pPr>
            <a:r>
              <a:rPr lang="en-GB" b="1"/>
              <a:t>Example - Projection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125538"/>
            <a:ext cx="8229600" cy="41148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r>
              <a:rPr lang="en-GB" altLang="en-US" b="1" smtClean="0"/>
              <a:t>Produce a list of salaries for all staff, showing only  staffNo, fName, lName, and salary details.</a:t>
            </a:r>
            <a:endParaRPr lang="en-GB" altLang="en-US" b="1" i="1" smtClean="0"/>
          </a:p>
          <a:p>
            <a:pPr lvl="1" eaLnBrk="1" hangingPunct="1">
              <a:lnSpc>
                <a:spcPct val="30000"/>
              </a:lnSpc>
            </a:pPr>
            <a:endParaRPr lang="en-GB" altLang="en-US" b="1" i="1" smtClean="0"/>
          </a:p>
          <a:p>
            <a:pPr lvl="1" eaLnBrk="1" hangingPunct="1">
              <a:buFontTx/>
              <a:buNone/>
            </a:pPr>
            <a:r>
              <a:rPr lang="en-GB" altLang="en-US" b="1" smtClean="0">
                <a:sym typeface="WP MultinationalA Roman" pitchFamily="18" charset="2"/>
              </a:rPr>
              <a:t>	</a:t>
            </a:r>
            <a:r>
              <a:rPr lang="en-GB" altLang="en-US" b="1" smtClean="0">
                <a:sym typeface="Symbol" panose="05050102010706020507" pitchFamily="18" charset="2"/>
              </a:rPr>
              <a:t></a:t>
            </a:r>
            <a:r>
              <a:rPr lang="en-GB" altLang="en-US" b="1" baseline="-14000" smtClean="0"/>
              <a:t>staffNo, fName, lName, salary</a:t>
            </a:r>
            <a:r>
              <a:rPr lang="en-GB" altLang="en-US" b="1" smtClean="0"/>
              <a:t>(Staff)</a:t>
            </a:r>
          </a:p>
        </p:txBody>
      </p:sp>
      <p:pic>
        <p:nvPicPr>
          <p:cNvPr id="172037" name="Picture 5" descr="DS3-Figure 04-0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3284538"/>
            <a:ext cx="3889375" cy="307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61" name="Text Box 6"/>
          <p:cNvSpPr txBox="1">
            <a:spLocks noChangeArrowheads="1"/>
          </p:cNvSpPr>
          <p:nvPr/>
        </p:nvSpPr>
        <p:spPr bwMode="auto">
          <a:xfrm>
            <a:off x="3124200" y="6583363"/>
            <a:ext cx="32004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GB" altLang="en-US" sz="1200"/>
              <a:t>Pearson Education © 2014</a:t>
            </a:r>
          </a:p>
        </p:txBody>
      </p:sp>
      <p:sp>
        <p:nvSpPr>
          <p:cNvPr id="45062" name="Slide Number Placeholder 3"/>
          <p:cNvSpPr txBox="1">
            <a:spLocks/>
          </p:cNvSpPr>
          <p:nvPr/>
        </p:nvSpPr>
        <p:spPr bwMode="auto">
          <a:xfrm>
            <a:off x="8453438" y="6397625"/>
            <a:ext cx="6905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066000B-AA2C-41FF-BFCB-2FCD7FC716BC}" type="slidenum">
              <a:rPr lang="en-GB" altLang="en-US" sz="1800"/>
              <a:pPr/>
              <a:t>10</a:t>
            </a:fld>
            <a:endParaRPr lang="en-GB" altLang="en-US" sz="1800"/>
          </a:p>
        </p:txBody>
      </p:sp>
    </p:spTree>
    <p:extLst>
      <p:ext uri="{BB962C8B-B14F-4D97-AF65-F5344CB8AC3E}">
        <p14:creationId xmlns:p14="http://schemas.microsoft.com/office/powerpoint/2010/main" val="1302975563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72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5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E1E1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b="1"/>
              <a:t>Union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idx="1"/>
          </p:nvPr>
        </p:nvSpPr>
        <p:spPr>
          <a:xfrm>
            <a:off x="571500" y="1268413"/>
            <a:ext cx="8305800" cy="41148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GB" altLang="en-US" b="1" smtClean="0"/>
              <a:t>R </a:t>
            </a:r>
            <a:r>
              <a:rPr lang="en-GB" altLang="en-US" b="1" smtClean="0">
                <a:sym typeface="Symbol" panose="05050102010706020507" pitchFamily="18" charset="2"/>
              </a:rPr>
              <a:t></a:t>
            </a:r>
            <a:r>
              <a:rPr lang="en-GB" altLang="en-US" b="1" smtClean="0"/>
              <a:t> S</a:t>
            </a:r>
          </a:p>
          <a:p>
            <a:pPr lvl="1" eaLnBrk="1" hangingPunct="1"/>
            <a:r>
              <a:rPr lang="en-GB" altLang="en-US" b="1" smtClean="0"/>
              <a:t>Union of two relations R and S defines a relation that contains all the tuples of R, or S, or both R and S, duplicate tuples being eliminated. </a:t>
            </a:r>
          </a:p>
          <a:p>
            <a:pPr lvl="1" eaLnBrk="1" hangingPunct="1"/>
            <a:r>
              <a:rPr lang="en-GB" altLang="en-US" b="1" smtClean="0"/>
              <a:t>R and S must be union-compatible.</a:t>
            </a:r>
          </a:p>
          <a:p>
            <a:pPr lvl="1" eaLnBrk="1" hangingPunct="1">
              <a:buFontTx/>
              <a:buNone/>
            </a:pPr>
            <a:endParaRPr lang="en-GB" altLang="en-US" b="1" smtClean="0"/>
          </a:p>
          <a:p>
            <a:pPr eaLnBrk="1" hangingPunct="1"/>
            <a:r>
              <a:rPr lang="en-GB" altLang="en-US" b="1" smtClean="0"/>
              <a:t>If R and S have </a:t>
            </a:r>
            <a:r>
              <a:rPr lang="en-GB" altLang="en-US" b="1" i="1" smtClean="0"/>
              <a:t>I</a:t>
            </a:r>
            <a:r>
              <a:rPr lang="en-GB" altLang="en-US" b="1" smtClean="0"/>
              <a:t> and </a:t>
            </a:r>
            <a:r>
              <a:rPr lang="en-GB" altLang="en-US" b="1" i="1" smtClean="0"/>
              <a:t>J</a:t>
            </a:r>
            <a:r>
              <a:rPr lang="en-GB" altLang="en-US" b="1" smtClean="0"/>
              <a:t> tuples, respectively, union is obtained by concatenating them into one relation with a maximum of (</a:t>
            </a:r>
            <a:r>
              <a:rPr lang="en-GB" altLang="en-US" b="1" i="1" smtClean="0"/>
              <a:t>I</a:t>
            </a:r>
            <a:r>
              <a:rPr lang="en-GB" altLang="en-US" b="1" smtClean="0"/>
              <a:t> + </a:t>
            </a:r>
            <a:r>
              <a:rPr lang="en-GB" altLang="en-US" b="1" i="1" smtClean="0"/>
              <a:t>J</a:t>
            </a:r>
            <a:r>
              <a:rPr lang="en-GB" altLang="en-US" b="1" smtClean="0"/>
              <a:t>) tuples.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GB" altLang="en-US" sz="1200"/>
              <a:t>Pearson Education © 2014</a:t>
            </a:r>
          </a:p>
        </p:txBody>
      </p:sp>
      <p:sp>
        <p:nvSpPr>
          <p:cNvPr id="46085" name="Slide Number Placeholder 3"/>
          <p:cNvSpPr txBox="1">
            <a:spLocks/>
          </p:cNvSpPr>
          <p:nvPr/>
        </p:nvSpPr>
        <p:spPr bwMode="auto">
          <a:xfrm>
            <a:off x="8453438" y="6397625"/>
            <a:ext cx="6905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DB1FC69-538D-49FC-9376-258DEB428209}" type="slidenum">
              <a:rPr lang="en-GB" altLang="en-US" sz="1800"/>
              <a:pPr/>
              <a:t>11</a:t>
            </a:fld>
            <a:endParaRPr lang="en-GB" altLang="en-US" sz="1800"/>
          </a:p>
        </p:txBody>
      </p:sp>
    </p:spTree>
    <p:extLst>
      <p:ext uri="{BB962C8B-B14F-4D97-AF65-F5344CB8AC3E}">
        <p14:creationId xmlns:p14="http://schemas.microsoft.com/office/powerpoint/2010/main" val="3303983699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5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E1E1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050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>
              <a:defRPr/>
            </a:pPr>
            <a:r>
              <a:rPr lang="en-GB" b="1"/>
              <a:t>Intersection</a:t>
            </a:r>
          </a:p>
        </p:txBody>
      </p:sp>
      <p:sp>
        <p:nvSpPr>
          <p:cNvPr id="191491" name="Rectangle 2051"/>
          <p:cNvSpPr>
            <a:spLocks noGrp="1" noChangeArrowheads="1"/>
          </p:cNvSpPr>
          <p:nvPr>
            <p:ph idx="1"/>
          </p:nvPr>
        </p:nvSpPr>
        <p:spPr>
          <a:xfrm>
            <a:off x="533400" y="1341438"/>
            <a:ext cx="7727950" cy="41148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r>
              <a:rPr lang="en-GB" altLang="en-US" b="1" smtClean="0"/>
              <a:t>R </a:t>
            </a:r>
            <a:r>
              <a:rPr lang="en-GB" altLang="en-US" b="1" noProof="1" smtClean="0">
                <a:sym typeface="Symbol" panose="05050102010706020507" pitchFamily="18" charset="2"/>
              </a:rPr>
              <a:t></a:t>
            </a:r>
            <a:r>
              <a:rPr lang="en-GB" altLang="en-US" b="1" smtClean="0"/>
              <a:t> S</a:t>
            </a:r>
          </a:p>
          <a:p>
            <a:pPr lvl="1" eaLnBrk="1" hangingPunct="1"/>
            <a:r>
              <a:rPr lang="en-GB" altLang="en-US" b="1" smtClean="0"/>
              <a:t>Defines a relation consisting of the set of all tuples that are in both R and S. </a:t>
            </a:r>
          </a:p>
          <a:p>
            <a:pPr lvl="1" eaLnBrk="1" hangingPunct="1"/>
            <a:r>
              <a:rPr lang="en-GB" altLang="en-US" b="1" smtClean="0"/>
              <a:t>R and S must be union-compatible.</a:t>
            </a:r>
          </a:p>
          <a:p>
            <a:pPr lvl="1" eaLnBrk="1" hangingPunct="1"/>
            <a:endParaRPr lang="en-GB" altLang="en-US" b="1" smtClean="0"/>
          </a:p>
          <a:p>
            <a:pPr algn="just" eaLnBrk="1" hangingPunct="1"/>
            <a:r>
              <a:rPr lang="en-GB" altLang="en-US" b="1" smtClean="0"/>
              <a:t>Expressed using basic operations:</a:t>
            </a:r>
            <a:endParaRPr lang="en-GB" altLang="en-US" smtClean="0">
              <a:latin typeface="Times" panose="02020603050405020304" pitchFamily="18" charset="0"/>
            </a:endParaRP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GB" altLang="en-US" b="1" i="1" noProof="1" smtClean="0"/>
              <a:t>	</a:t>
            </a:r>
            <a:r>
              <a:rPr lang="en-GB" altLang="en-US" b="1" noProof="1" smtClean="0"/>
              <a:t>R </a:t>
            </a:r>
            <a:r>
              <a:rPr lang="en-GB" altLang="en-US" b="1" noProof="1" smtClean="0">
                <a:sym typeface="Symbol" panose="05050102010706020507" pitchFamily="18" charset="2"/>
              </a:rPr>
              <a:t></a:t>
            </a:r>
            <a:r>
              <a:rPr lang="en-GB" altLang="en-US" b="1" noProof="1" smtClean="0"/>
              <a:t> S = R – (R – S)</a:t>
            </a:r>
            <a:endParaRPr lang="en-GB" altLang="en-US" b="1" smtClean="0"/>
          </a:p>
        </p:txBody>
      </p:sp>
      <p:sp>
        <p:nvSpPr>
          <p:cNvPr id="50180" name="Text Box 2052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GB" altLang="en-US" sz="1200"/>
              <a:t>Pearson Education © 2014</a:t>
            </a:r>
          </a:p>
        </p:txBody>
      </p:sp>
      <p:sp>
        <p:nvSpPr>
          <p:cNvPr id="50181" name="Slide Number Placeholder 3"/>
          <p:cNvSpPr txBox="1">
            <a:spLocks/>
          </p:cNvSpPr>
          <p:nvPr/>
        </p:nvSpPr>
        <p:spPr bwMode="auto">
          <a:xfrm>
            <a:off x="8453438" y="6397625"/>
            <a:ext cx="6905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DF0380B-D0D0-4453-AB39-11266357B3C3}" type="slidenum">
              <a:rPr lang="en-GB" altLang="en-US" sz="1800"/>
              <a:pPr/>
              <a:t>12</a:t>
            </a:fld>
            <a:endParaRPr lang="en-GB" altLang="en-US" sz="1800"/>
          </a:p>
        </p:txBody>
      </p:sp>
    </p:spTree>
    <p:extLst>
      <p:ext uri="{BB962C8B-B14F-4D97-AF65-F5344CB8AC3E}">
        <p14:creationId xmlns:p14="http://schemas.microsoft.com/office/powerpoint/2010/main" val="735867526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49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E1E1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>
              <a:defRPr/>
            </a:pPr>
            <a:r>
              <a:rPr lang="en-GB" b="1"/>
              <a:t>Cartesian product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1438"/>
            <a:ext cx="8229600" cy="41148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r>
              <a:rPr lang="en-GB" altLang="en-US" b="1" smtClean="0"/>
              <a:t>R X S	</a:t>
            </a:r>
          </a:p>
          <a:p>
            <a:pPr lvl="1" eaLnBrk="1" hangingPunct="1"/>
            <a:r>
              <a:rPr lang="en-GB" altLang="en-US" b="1" smtClean="0"/>
              <a:t>Defines a relation that is the concatenation of every tuple of relation R with every tuple of relation S.</a:t>
            </a: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GB" altLang="en-US" sz="1200"/>
              <a:t>Pearson Education © 2014</a:t>
            </a:r>
          </a:p>
        </p:txBody>
      </p:sp>
      <p:sp>
        <p:nvSpPr>
          <p:cNvPr id="52229" name="Slide Number Placeholder 3"/>
          <p:cNvSpPr txBox="1">
            <a:spLocks/>
          </p:cNvSpPr>
          <p:nvPr/>
        </p:nvSpPr>
        <p:spPr bwMode="auto">
          <a:xfrm>
            <a:off x="8453438" y="6397625"/>
            <a:ext cx="6905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8A68989-7A7C-4017-A6AA-3E25B80F61EB}" type="slidenum">
              <a:rPr lang="en-GB" altLang="en-US" sz="1800"/>
              <a:pPr/>
              <a:t>13</a:t>
            </a:fld>
            <a:endParaRPr lang="en-GB" altLang="en-US" sz="1800"/>
          </a:p>
        </p:txBody>
      </p:sp>
    </p:spTree>
    <p:extLst>
      <p:ext uri="{BB962C8B-B14F-4D97-AF65-F5344CB8AC3E}">
        <p14:creationId xmlns:p14="http://schemas.microsoft.com/office/powerpoint/2010/main" val="519956720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E1E1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>
              <a:defRPr/>
            </a:pPr>
            <a:r>
              <a:rPr lang="en-GB" b="1"/>
              <a:t>Set Difference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268413"/>
            <a:ext cx="8229600" cy="41148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r>
              <a:rPr lang="en-GB" altLang="en-US" b="1" smtClean="0"/>
              <a:t>R – S</a:t>
            </a:r>
          </a:p>
          <a:p>
            <a:pPr lvl="1" eaLnBrk="1" hangingPunct="1"/>
            <a:r>
              <a:rPr lang="en-GB" altLang="en-US" b="1" smtClean="0"/>
              <a:t>Defines a relation consisting of the tuples that are in relation R, but not in S. </a:t>
            </a:r>
          </a:p>
          <a:p>
            <a:pPr lvl="1" eaLnBrk="1" hangingPunct="1"/>
            <a:r>
              <a:rPr lang="en-GB" altLang="en-US" b="1" smtClean="0"/>
              <a:t>R and S must be union-compatible.</a:t>
            </a: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GB" altLang="en-US" sz="1200"/>
              <a:t>Pearson Education © 2014</a:t>
            </a:r>
          </a:p>
        </p:txBody>
      </p:sp>
      <p:sp>
        <p:nvSpPr>
          <p:cNvPr id="48133" name="Slide Number Placeholder 3"/>
          <p:cNvSpPr txBox="1">
            <a:spLocks/>
          </p:cNvSpPr>
          <p:nvPr/>
        </p:nvSpPr>
        <p:spPr bwMode="auto">
          <a:xfrm>
            <a:off x="8453438" y="6397625"/>
            <a:ext cx="6905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09F2223-37B5-44FE-B706-4ED410F3B0E1}" type="slidenum">
              <a:rPr lang="en-GB" altLang="en-US" sz="1800"/>
              <a:pPr/>
              <a:t>14</a:t>
            </a:fld>
            <a:endParaRPr lang="en-GB" altLang="en-US" sz="1800"/>
          </a:p>
        </p:txBody>
      </p:sp>
    </p:spTree>
    <p:extLst>
      <p:ext uri="{BB962C8B-B14F-4D97-AF65-F5344CB8AC3E}">
        <p14:creationId xmlns:p14="http://schemas.microsoft.com/office/powerpoint/2010/main" val="865292502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43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E1E1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algn="just" eaLnBrk="1" hangingPunct="1">
              <a:defRPr/>
            </a:pPr>
            <a:r>
              <a:rPr lang="en-GB" b="1"/>
              <a:t>Theta join (</a:t>
            </a:r>
            <a:r>
              <a:rPr lang="en-GB" b="1">
                <a:sym typeface="Symbol" pitchFamily="18" charset="2"/>
              </a:rPr>
              <a:t></a:t>
            </a:r>
            <a:r>
              <a:rPr lang="en-GB" b="1"/>
              <a:t>-join)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341438"/>
            <a:ext cx="7727950" cy="41148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r>
              <a:rPr lang="en-GB" altLang="en-US" b="1" smtClean="0"/>
              <a:t>R       </a:t>
            </a:r>
            <a:r>
              <a:rPr lang="en-GB" altLang="en-US" b="1" baseline="-20000" smtClean="0"/>
              <a:t>F</a:t>
            </a:r>
            <a:r>
              <a:rPr lang="en-GB" altLang="en-US" b="1" smtClean="0"/>
              <a:t>S	</a:t>
            </a:r>
          </a:p>
          <a:p>
            <a:pPr lvl="1" eaLnBrk="1" hangingPunct="1"/>
            <a:r>
              <a:rPr lang="en-GB" altLang="en-US" b="1" smtClean="0"/>
              <a:t>Defines a relation that contains tuples satisfying the predicate F from the Cartesian product of R and S. </a:t>
            </a:r>
          </a:p>
          <a:p>
            <a:pPr lvl="1" eaLnBrk="1" hangingPunct="1"/>
            <a:r>
              <a:rPr lang="en-GB" altLang="en-US" b="1" smtClean="0"/>
              <a:t>The predicate F is of the form R.a</a:t>
            </a:r>
            <a:r>
              <a:rPr lang="en-GB" altLang="en-US" b="1" baseline="-20000" smtClean="0"/>
              <a:t>i</a:t>
            </a:r>
            <a:r>
              <a:rPr lang="en-GB" altLang="en-US" b="1" smtClean="0"/>
              <a:t> </a:t>
            </a:r>
            <a:r>
              <a:rPr lang="en-GB" altLang="en-US" b="1" smtClean="0">
                <a:sym typeface="Symbol" panose="05050102010706020507" pitchFamily="18" charset="2"/>
              </a:rPr>
              <a:t></a:t>
            </a:r>
            <a:r>
              <a:rPr lang="en-GB" altLang="en-US" b="1" smtClean="0"/>
              <a:t> S.b</a:t>
            </a:r>
            <a:r>
              <a:rPr lang="en-GB" altLang="en-US" b="1" baseline="-20000" smtClean="0"/>
              <a:t>i</a:t>
            </a:r>
            <a:r>
              <a:rPr lang="en-GB" altLang="en-US" b="1" smtClean="0"/>
              <a:t> where </a:t>
            </a:r>
            <a:r>
              <a:rPr lang="en-GB" altLang="en-US" b="1" smtClean="0">
                <a:sym typeface="Symbol" panose="05050102010706020507" pitchFamily="18" charset="2"/>
              </a:rPr>
              <a:t></a:t>
            </a:r>
            <a:r>
              <a:rPr lang="en-GB" altLang="en-US" b="1" smtClean="0"/>
              <a:t> may be one of the comparison operators (&lt;, </a:t>
            </a:r>
            <a:r>
              <a:rPr lang="en-GB" altLang="en-US" b="1" smtClean="0">
                <a:sym typeface="Symbol" panose="05050102010706020507" pitchFamily="18" charset="2"/>
              </a:rPr>
              <a:t></a:t>
            </a:r>
            <a:r>
              <a:rPr lang="en-GB" altLang="en-US" b="1" smtClean="0"/>
              <a:t>, &gt;, </a:t>
            </a:r>
            <a:r>
              <a:rPr lang="en-GB" altLang="en-US" b="1" smtClean="0">
                <a:sym typeface="Symbol" panose="05050102010706020507" pitchFamily="18" charset="2"/>
              </a:rPr>
              <a:t></a:t>
            </a:r>
            <a:r>
              <a:rPr lang="en-GB" altLang="en-US" b="1" smtClean="0"/>
              <a:t>, =, </a:t>
            </a:r>
            <a:r>
              <a:rPr lang="en-GB" altLang="en-US" b="1" smtClean="0"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en-GB" altLang="en-US" b="1" smtClean="0"/>
              <a:t>).</a:t>
            </a:r>
          </a:p>
        </p:txBody>
      </p:sp>
      <p:grpSp>
        <p:nvGrpSpPr>
          <p:cNvPr id="47108" name="Group 4"/>
          <p:cNvGrpSpPr>
            <a:grpSpLocks/>
          </p:cNvGrpSpPr>
          <p:nvPr/>
        </p:nvGrpSpPr>
        <p:grpSpPr bwMode="auto">
          <a:xfrm>
            <a:off x="1524000" y="1484313"/>
            <a:ext cx="304800" cy="244475"/>
            <a:chOff x="2448" y="9360"/>
            <a:chExt cx="288" cy="144"/>
          </a:xfrm>
        </p:grpSpPr>
        <p:sp>
          <p:nvSpPr>
            <p:cNvPr id="57351" name="Line 5"/>
            <p:cNvSpPr>
              <a:spLocks noChangeShapeType="1"/>
            </p:cNvSpPr>
            <p:nvPr/>
          </p:nvSpPr>
          <p:spPr bwMode="auto">
            <a:xfrm>
              <a:off x="2448" y="9360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52" name="Line 6"/>
            <p:cNvSpPr>
              <a:spLocks noChangeShapeType="1"/>
            </p:cNvSpPr>
            <p:nvPr/>
          </p:nvSpPr>
          <p:spPr bwMode="auto">
            <a:xfrm>
              <a:off x="2736" y="9360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53" name="Line 7"/>
            <p:cNvSpPr>
              <a:spLocks noChangeShapeType="1"/>
            </p:cNvSpPr>
            <p:nvPr/>
          </p:nvSpPr>
          <p:spPr bwMode="auto">
            <a:xfrm flipV="1">
              <a:off x="2448" y="9360"/>
              <a:ext cx="288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54" name="Line 8"/>
            <p:cNvSpPr>
              <a:spLocks noChangeShapeType="1"/>
            </p:cNvSpPr>
            <p:nvPr/>
          </p:nvSpPr>
          <p:spPr bwMode="auto">
            <a:xfrm>
              <a:off x="2448" y="9360"/>
              <a:ext cx="288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7349" name="Text Box 9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GB" altLang="en-US" sz="1200"/>
              <a:t>Pearson Education © 2014</a:t>
            </a:r>
          </a:p>
        </p:txBody>
      </p:sp>
      <p:sp>
        <p:nvSpPr>
          <p:cNvPr id="57350" name="Slide Number Placeholder 3"/>
          <p:cNvSpPr txBox="1">
            <a:spLocks/>
          </p:cNvSpPr>
          <p:nvPr/>
        </p:nvSpPr>
        <p:spPr bwMode="auto">
          <a:xfrm>
            <a:off x="8453438" y="6397625"/>
            <a:ext cx="6905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4D31AA5-BD6B-431C-8014-C970D8EB01E1}" type="slidenum">
              <a:rPr lang="en-GB" altLang="en-US" sz="1800"/>
              <a:pPr/>
              <a:t>15</a:t>
            </a:fld>
            <a:endParaRPr lang="en-GB" altLang="en-US" sz="1800"/>
          </a:p>
        </p:txBody>
      </p:sp>
    </p:spTree>
    <p:extLst>
      <p:ext uri="{BB962C8B-B14F-4D97-AF65-F5344CB8AC3E}">
        <p14:creationId xmlns:p14="http://schemas.microsoft.com/office/powerpoint/2010/main" val="4136997404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E1E1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>
              <a:defRPr/>
            </a:pPr>
            <a:r>
              <a:rPr lang="en-GB" b="1"/>
              <a:t>Division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2875"/>
            <a:ext cx="8305800" cy="41148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normAutofit lnSpcReduction="10000"/>
          </a:bodyPr>
          <a:lstStyle/>
          <a:p>
            <a:pPr eaLnBrk="1" hangingPunct="1"/>
            <a:r>
              <a:rPr lang="en-GB" altLang="en-US" b="1" dirty="0" smtClean="0"/>
              <a:t>R </a:t>
            </a:r>
            <a:r>
              <a:rPr lang="en-GB" altLang="en-US" b="1" dirty="0" smtClean="0">
                <a:sym typeface="Symbol" panose="05050102010706020507" pitchFamily="18" charset="2"/>
              </a:rPr>
              <a:t></a:t>
            </a:r>
            <a:r>
              <a:rPr lang="en-GB" altLang="en-US" b="1" dirty="0" smtClean="0"/>
              <a:t> S (or R/S</a:t>
            </a:r>
          </a:p>
          <a:p>
            <a:pPr lvl="1" eaLnBrk="1" hangingPunct="1"/>
            <a:r>
              <a:rPr lang="en-GB" altLang="en-US" sz="2400" b="1" dirty="0" smtClean="0"/>
              <a:t>Defines a relation over the attributes C that consists of set of tuples from R that match combination of </a:t>
            </a:r>
            <a:r>
              <a:rPr lang="en-GB" altLang="en-US" sz="2400" b="1" i="1" dirty="0" smtClean="0"/>
              <a:t>every</a:t>
            </a:r>
            <a:r>
              <a:rPr lang="en-GB" altLang="en-US" sz="2400" b="1" dirty="0" smtClean="0"/>
              <a:t> tuple in S.</a:t>
            </a:r>
          </a:p>
          <a:p>
            <a:pPr lvl="1" eaLnBrk="1" hangingPunct="1">
              <a:lnSpc>
                <a:spcPct val="60000"/>
              </a:lnSpc>
            </a:pPr>
            <a:endParaRPr lang="en-GB" altLang="en-US" sz="2400" b="1" dirty="0" smtClean="0"/>
          </a:p>
          <a:p>
            <a:pPr eaLnBrk="1" hangingPunct="1"/>
            <a:r>
              <a:rPr lang="en-GB" altLang="en-US" b="1" dirty="0" smtClean="0"/>
              <a:t>Expressed using basic operations:</a:t>
            </a:r>
            <a:endParaRPr lang="en-GB" altLang="en-US" dirty="0" smtClean="0">
              <a:latin typeface="Times" panose="02020603050405020304" pitchFamily="18" charset="0"/>
            </a:endParaRP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GB" altLang="en-US" b="1" noProof="1" smtClean="0"/>
              <a:t>	T</a:t>
            </a:r>
            <a:r>
              <a:rPr lang="en-GB" altLang="en-US" b="1" baseline="-25000" noProof="1" smtClean="0"/>
              <a:t>1</a:t>
            </a:r>
            <a:r>
              <a:rPr lang="en-GB" altLang="en-US" b="1" noProof="1" smtClean="0"/>
              <a:t> </a:t>
            </a:r>
            <a:r>
              <a:rPr lang="en-GB" altLang="en-US" b="1" noProof="1" smtClean="0">
                <a:sym typeface="Symbol" panose="05050102010706020507" pitchFamily="18" charset="2"/>
              </a:rPr>
              <a:t></a:t>
            </a:r>
            <a:r>
              <a:rPr lang="en-GB" altLang="en-US" b="1" noProof="1" smtClean="0"/>
              <a:t> </a:t>
            </a:r>
            <a:r>
              <a:rPr lang="en-GB" altLang="en-US" b="1" noProof="1" smtClean="0">
                <a:sym typeface="Symbol" panose="05050102010706020507" pitchFamily="18" charset="2"/>
              </a:rPr>
              <a:t></a:t>
            </a:r>
            <a:r>
              <a:rPr lang="en-GB" altLang="en-US" b="1" baseline="-25000" noProof="1" smtClean="0"/>
              <a:t>C</a:t>
            </a:r>
            <a:r>
              <a:rPr lang="en-GB" altLang="en-US" b="1" noProof="1" smtClean="0"/>
              <a:t>(R)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GB" altLang="en-US" b="1" noProof="1" smtClean="0"/>
              <a:t>	T</a:t>
            </a:r>
            <a:r>
              <a:rPr lang="en-GB" altLang="en-US" b="1" baseline="-25000" noProof="1" smtClean="0"/>
              <a:t>2</a:t>
            </a:r>
            <a:r>
              <a:rPr lang="en-GB" altLang="en-US" b="1" noProof="1" smtClean="0"/>
              <a:t> </a:t>
            </a:r>
            <a:r>
              <a:rPr lang="en-GB" altLang="en-US" b="1" noProof="1" smtClean="0">
                <a:sym typeface="Symbol" panose="05050102010706020507" pitchFamily="18" charset="2"/>
              </a:rPr>
              <a:t></a:t>
            </a:r>
            <a:r>
              <a:rPr lang="en-GB" altLang="en-US" b="1" noProof="1" smtClean="0"/>
              <a:t> </a:t>
            </a:r>
            <a:r>
              <a:rPr lang="en-GB" altLang="en-US" b="1" noProof="1" smtClean="0">
                <a:sym typeface="Symbol" panose="05050102010706020507" pitchFamily="18" charset="2"/>
              </a:rPr>
              <a:t></a:t>
            </a:r>
            <a:r>
              <a:rPr lang="en-GB" altLang="en-US" b="1" baseline="-25000" noProof="1" smtClean="0"/>
              <a:t>C</a:t>
            </a:r>
            <a:r>
              <a:rPr lang="en-GB" altLang="en-US" b="1" noProof="1" smtClean="0"/>
              <a:t>((S X T</a:t>
            </a:r>
            <a:r>
              <a:rPr lang="en-GB" altLang="en-US" b="1" baseline="-25000" noProof="1" smtClean="0"/>
              <a:t>1</a:t>
            </a:r>
            <a:r>
              <a:rPr lang="en-GB" altLang="en-US" b="1" noProof="1" smtClean="0"/>
              <a:t>) – R)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GB" altLang="en-US" b="1" noProof="1" smtClean="0"/>
              <a:t>	T </a:t>
            </a:r>
            <a:r>
              <a:rPr lang="en-GB" altLang="en-US" b="1" noProof="1" smtClean="0">
                <a:sym typeface="Symbol" panose="05050102010706020507" pitchFamily="18" charset="2"/>
              </a:rPr>
              <a:t></a:t>
            </a:r>
            <a:r>
              <a:rPr lang="en-GB" altLang="en-US" b="1" noProof="1" smtClean="0"/>
              <a:t> T</a:t>
            </a:r>
            <a:r>
              <a:rPr lang="en-GB" altLang="en-US" b="1" baseline="-25000" noProof="1" smtClean="0"/>
              <a:t>1</a:t>
            </a:r>
            <a:r>
              <a:rPr lang="en-GB" altLang="en-US" b="1" noProof="1" smtClean="0"/>
              <a:t> – T</a:t>
            </a:r>
            <a:r>
              <a:rPr lang="en-GB" altLang="en-US" b="1" baseline="-25000" noProof="1" smtClean="0"/>
              <a:t>2</a:t>
            </a:r>
            <a:endParaRPr lang="en-GB" altLang="en-US" sz="2400" b="1" dirty="0" smtClean="0"/>
          </a:p>
        </p:txBody>
      </p:sp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GB" altLang="en-US" sz="1200"/>
              <a:t>Pearson Education © 2014</a:t>
            </a:r>
          </a:p>
        </p:txBody>
      </p:sp>
      <p:sp>
        <p:nvSpPr>
          <p:cNvPr id="66565" name="Slide Number Placeholder 3"/>
          <p:cNvSpPr txBox="1">
            <a:spLocks/>
          </p:cNvSpPr>
          <p:nvPr/>
        </p:nvSpPr>
        <p:spPr bwMode="auto">
          <a:xfrm>
            <a:off x="8453438" y="6397625"/>
            <a:ext cx="6905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D4AEB38-7A6A-4293-9CF2-8A40793965F6}" type="slidenum">
              <a:rPr lang="en-GB" altLang="en-US" sz="1800"/>
              <a:pPr/>
              <a:t>16</a:t>
            </a:fld>
            <a:endParaRPr lang="en-GB" altLang="en-US" sz="1800"/>
          </a:p>
        </p:txBody>
      </p:sp>
    </p:spTree>
    <p:extLst>
      <p:ext uri="{BB962C8B-B14F-4D97-AF65-F5344CB8AC3E}">
        <p14:creationId xmlns:p14="http://schemas.microsoft.com/office/powerpoint/2010/main" val="406500270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E1E1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>
              <a:defRPr/>
            </a:pPr>
            <a:r>
              <a:rPr lang="en-GB" b="1"/>
              <a:t>Example - Division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68413"/>
            <a:ext cx="8458200" cy="41148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r>
              <a:rPr lang="en-GB" altLang="en-US" b="1" smtClean="0"/>
              <a:t>Identify all clients who have viewed all properties with three rooms.</a:t>
            </a:r>
          </a:p>
          <a:p>
            <a:pPr lvl="1" eaLnBrk="1" hangingPunct="1">
              <a:lnSpc>
                <a:spcPct val="0"/>
              </a:lnSpc>
            </a:pPr>
            <a:endParaRPr lang="en-GB" altLang="en-US" b="1" smtClean="0"/>
          </a:p>
          <a:p>
            <a:pPr lvl="1" eaLnBrk="1" hangingPunct="1">
              <a:buFontTx/>
              <a:buNone/>
            </a:pPr>
            <a:r>
              <a:rPr lang="en-GB" altLang="en-US" sz="2400" b="1" smtClean="0"/>
              <a:t>	</a:t>
            </a:r>
            <a:r>
              <a:rPr lang="en-GB" altLang="en-US" b="1" smtClean="0"/>
              <a:t>(</a:t>
            </a:r>
            <a:r>
              <a:rPr lang="en-GB" altLang="en-US" b="1" smtClean="0">
                <a:sym typeface="Symbol" panose="05050102010706020507" pitchFamily="18" charset="2"/>
              </a:rPr>
              <a:t></a:t>
            </a:r>
            <a:r>
              <a:rPr lang="en-GB" altLang="en-US" b="1" baseline="-14000" smtClean="0"/>
              <a:t>clientNo, propertyNo</a:t>
            </a:r>
            <a:r>
              <a:rPr lang="en-GB" altLang="en-US" b="1" smtClean="0"/>
              <a:t>(Viewing)) </a:t>
            </a:r>
            <a:r>
              <a:rPr lang="en-GB" altLang="en-US" b="1" smtClean="0">
                <a:sym typeface="Symbol" panose="05050102010706020507" pitchFamily="18" charset="2"/>
              </a:rPr>
              <a:t></a:t>
            </a:r>
            <a:r>
              <a:rPr lang="en-GB" altLang="en-US" b="1" smtClean="0"/>
              <a:t> </a:t>
            </a:r>
          </a:p>
          <a:p>
            <a:pPr lvl="1" eaLnBrk="1" hangingPunct="1">
              <a:buFontTx/>
              <a:buNone/>
            </a:pPr>
            <a:r>
              <a:rPr lang="en-GB" altLang="en-US" b="1" smtClean="0"/>
              <a:t>(</a:t>
            </a:r>
            <a:r>
              <a:rPr lang="en-GB" altLang="en-US" b="1" smtClean="0">
                <a:sym typeface="Symbol" panose="05050102010706020507" pitchFamily="18" charset="2"/>
              </a:rPr>
              <a:t></a:t>
            </a:r>
            <a:r>
              <a:rPr lang="en-GB" altLang="en-US" b="1" baseline="-14000" smtClean="0"/>
              <a:t>propertyNo</a:t>
            </a:r>
            <a:r>
              <a:rPr lang="en-GB" altLang="en-US" b="1" smtClean="0"/>
              <a:t>(</a:t>
            </a:r>
            <a:r>
              <a:rPr lang="en-GB" altLang="en-US" b="1" smtClean="0">
                <a:sym typeface="Symbol" panose="05050102010706020507" pitchFamily="18" charset="2"/>
              </a:rPr>
              <a:t></a:t>
            </a:r>
            <a:r>
              <a:rPr lang="en-GB" altLang="en-US" b="1" baseline="-14000" smtClean="0"/>
              <a:t>rooms = 3</a:t>
            </a:r>
            <a:r>
              <a:rPr lang="en-GB" altLang="en-US" b="1" smtClean="0"/>
              <a:t> (PropertyForRent)))</a:t>
            </a:r>
          </a:p>
        </p:txBody>
      </p:sp>
      <p:pic>
        <p:nvPicPr>
          <p:cNvPr id="96261" name="Picture 5" descr="DS3-Figure 04-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644900"/>
            <a:ext cx="6719888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9" name="Text Box 6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GB" altLang="en-US" sz="1200"/>
              <a:t>Pearson Education © 2014</a:t>
            </a:r>
          </a:p>
        </p:txBody>
      </p:sp>
      <p:sp>
        <p:nvSpPr>
          <p:cNvPr id="67590" name="Slide Number Placeholder 3"/>
          <p:cNvSpPr txBox="1">
            <a:spLocks/>
          </p:cNvSpPr>
          <p:nvPr/>
        </p:nvSpPr>
        <p:spPr bwMode="auto">
          <a:xfrm>
            <a:off x="8453438" y="6397625"/>
            <a:ext cx="6905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85A451D-A476-4601-B43E-43A2E240BFFC}" type="slidenum">
              <a:rPr lang="en-GB" altLang="en-US" sz="1800"/>
              <a:pPr/>
              <a:t>17</a:t>
            </a:fld>
            <a:endParaRPr lang="en-GB" altLang="en-US" sz="1800"/>
          </a:p>
        </p:txBody>
      </p:sp>
    </p:spTree>
    <p:extLst>
      <p:ext uri="{BB962C8B-B14F-4D97-AF65-F5344CB8AC3E}">
        <p14:creationId xmlns:p14="http://schemas.microsoft.com/office/powerpoint/2010/main" val="2288096907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6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Chapters 6-8 SQL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Basic clauses in SQL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SELECT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WHERE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ORDER BY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 BY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HAVING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Aggregates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Examples in lecture slides and reading materials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2255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E7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30188"/>
            <a:ext cx="8382000" cy="554037"/>
          </a:xfrm>
        </p:spPr>
        <p:txBody>
          <a:bodyPr/>
          <a:lstStyle/>
          <a:p>
            <a:pPr algn="just" eaLnBrk="1" hangingPunct="1">
              <a:defRPr/>
            </a:pPr>
            <a:r>
              <a:rPr sz="4000" b="1"/>
              <a:t>SELECT Statement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125538"/>
            <a:ext cx="8353425" cy="4572000"/>
          </a:xfrm>
        </p:spPr>
        <p:txBody>
          <a:bodyPr/>
          <a:lstStyle/>
          <a:p>
            <a:pPr algn="just" eaLnBrk="1" hangingPunct="1">
              <a:buFont typeface="Monotype Sorts"/>
              <a:buNone/>
            </a:pPr>
            <a:r>
              <a:rPr lang="en-US" altLang="en-US" b="1" smtClean="0"/>
              <a:t>FROM	Specifies table(s) to be used.</a:t>
            </a:r>
          </a:p>
          <a:p>
            <a:pPr algn="just" eaLnBrk="1" hangingPunct="1">
              <a:buFont typeface="Monotype Sorts"/>
              <a:buNone/>
            </a:pPr>
            <a:r>
              <a:rPr lang="en-US" altLang="en-US" b="1" smtClean="0"/>
              <a:t>WHERE	Filters rows.</a:t>
            </a:r>
          </a:p>
          <a:p>
            <a:pPr algn="just" eaLnBrk="1" hangingPunct="1">
              <a:buFont typeface="Monotype Sorts"/>
              <a:buNone/>
            </a:pPr>
            <a:r>
              <a:rPr lang="en-US" altLang="en-US" b="1" smtClean="0"/>
              <a:t>GROUP BY	Forms groups of rows with same</a:t>
            </a:r>
          </a:p>
          <a:p>
            <a:pPr lvl="1" algn="just" eaLnBrk="1" hangingPunct="1">
              <a:buFontTx/>
              <a:buNone/>
            </a:pPr>
            <a:r>
              <a:rPr lang="en-US" altLang="en-US" b="1" smtClean="0"/>
              <a:t>		column value.</a:t>
            </a:r>
          </a:p>
          <a:p>
            <a:pPr algn="just" eaLnBrk="1" hangingPunct="1">
              <a:buFont typeface="Monotype Sorts"/>
              <a:buNone/>
            </a:pPr>
            <a:r>
              <a:rPr lang="en-US" altLang="en-US" b="1" smtClean="0"/>
              <a:t>HAVING	Filters groups subject to some</a:t>
            </a:r>
          </a:p>
          <a:p>
            <a:pPr lvl="1" algn="just" eaLnBrk="1" hangingPunct="1">
              <a:buFontTx/>
              <a:buNone/>
            </a:pPr>
            <a:r>
              <a:rPr lang="en-US" altLang="en-US" b="1" smtClean="0"/>
              <a:t>		condition.</a:t>
            </a:r>
          </a:p>
          <a:p>
            <a:pPr algn="just" eaLnBrk="1" hangingPunct="1">
              <a:buFont typeface="Monotype Sorts"/>
              <a:buNone/>
            </a:pPr>
            <a:r>
              <a:rPr lang="en-US" altLang="en-US" b="1" smtClean="0"/>
              <a:t>SELECT	Specifies which columns are to</a:t>
            </a:r>
          </a:p>
          <a:p>
            <a:pPr lvl="1" algn="just" eaLnBrk="1" hangingPunct="1">
              <a:buFontTx/>
              <a:buNone/>
            </a:pPr>
            <a:r>
              <a:rPr lang="en-US" altLang="en-US" b="1" smtClean="0"/>
              <a:t>		appear in output.</a:t>
            </a:r>
          </a:p>
          <a:p>
            <a:pPr algn="just" eaLnBrk="1" hangingPunct="1">
              <a:buFont typeface="Monotype Sorts"/>
              <a:buNone/>
            </a:pPr>
            <a:r>
              <a:rPr lang="en-US" altLang="en-US" b="1" smtClean="0"/>
              <a:t>ORDER BY 	Specifies the order of the output.</a:t>
            </a: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1200" b="0" smtClean="0">
                <a:solidFill>
                  <a:srgbClr val="000000"/>
                </a:solidFill>
              </a:rPr>
              <a:t>Pearson Education © 2014</a:t>
            </a:r>
          </a:p>
        </p:txBody>
      </p:sp>
      <p:sp>
        <p:nvSpPr>
          <p:cNvPr id="51205" name="Slide Number Placeholder 3"/>
          <p:cNvSpPr txBox="1">
            <a:spLocks/>
          </p:cNvSpPr>
          <p:nvPr/>
        </p:nvSpPr>
        <p:spPr bwMode="auto">
          <a:xfrm>
            <a:off x="8532813" y="6310313"/>
            <a:ext cx="611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E7F91FC2-BC37-40A7-B1E3-63D8CF103B91}" type="slidenum">
              <a:rPr lang="en-GB" altLang="en-US" sz="1800" smtClean="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GB" altLang="en-US" sz="18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3341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Review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Chapters 6, 7, 8, 14, 15 in your textbook</a:t>
            </a:r>
          </a:p>
          <a:p>
            <a:pPr algn="just" eaLnBrk="1" hangingPunct="1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Lecture slides, reading materials</a:t>
            </a:r>
          </a:p>
          <a:p>
            <a:pPr algn="just" eaLnBrk="1" hangingPunct="1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In-class exercises (examples)</a:t>
            </a:r>
          </a:p>
          <a:p>
            <a:pPr algn="just" eaLnBrk="1" hangingPunct="1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Assignments</a:t>
            </a:r>
          </a:p>
          <a:p>
            <a:pPr algn="just" eaLnBrk="1" hangingPunct="1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Projects</a:t>
            </a:r>
          </a:p>
          <a:p>
            <a:pPr lvl="1" algn="just" eaLnBrk="1" hangingPunct="1"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0" algn="just" eaLnBrk="1" hangingPunct="1">
              <a:buFontTx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C6ABE84-5763-4BF3-8782-E7B2EBB15759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45353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7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46F5C85-551B-4699-8137-B693287CE5BE}" type="slidenum">
              <a:rPr lang="en-US" altLang="en-US" sz="1400">
                <a:solidFill>
                  <a:prstClr val="black"/>
                </a:solidFill>
              </a:rPr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>
              <a:solidFill>
                <a:prstClr val="black"/>
              </a:solidFill>
            </a:endParaRP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 smtClean="0"/>
              <a:t>Query Sublanguage of SQL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895600"/>
            <a:ext cx="8382000" cy="3581400"/>
          </a:xfrm>
        </p:spPr>
        <p:txBody>
          <a:bodyPr/>
          <a:lstStyle/>
          <a:p>
            <a:pPr>
              <a:defRPr/>
            </a:pPr>
            <a:r>
              <a:rPr lang="en-US" altLang="en-US" sz="28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Tuple variable </a:t>
            </a:r>
            <a:r>
              <a:rPr lang="en-US" altLang="en-US" sz="2800" smtClean="0"/>
              <a:t> C ranges over rows of </a:t>
            </a:r>
            <a:r>
              <a:rPr lang="en-US" altLang="en-US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Course</a:t>
            </a:r>
            <a:r>
              <a:rPr lang="en-US" altLang="en-US" sz="2800" smtClean="0"/>
              <a:t>.</a:t>
            </a:r>
          </a:p>
          <a:p>
            <a:pPr>
              <a:defRPr/>
            </a:pPr>
            <a:r>
              <a:rPr lang="en-US" altLang="en-US" sz="2800" smtClean="0"/>
              <a:t>Evaluation strategy:</a:t>
            </a:r>
          </a:p>
          <a:p>
            <a:pPr lvl="1">
              <a:defRPr/>
            </a:pPr>
            <a:r>
              <a:rPr lang="en-US" altLang="en-US" sz="2400" smtClean="0">
                <a:latin typeface="Century Gothic" panose="020B0502020202020204" pitchFamily="34" charset="0"/>
              </a:rPr>
              <a:t>FROM</a:t>
            </a:r>
            <a:r>
              <a:rPr lang="en-US" altLang="en-US" sz="2400" smtClean="0"/>
              <a:t> clause produces Cartesian product of listed tables</a:t>
            </a:r>
          </a:p>
          <a:p>
            <a:pPr lvl="1">
              <a:defRPr/>
            </a:pPr>
            <a:r>
              <a:rPr lang="en-US" altLang="en-US" sz="2400" smtClean="0">
                <a:latin typeface="Century Gothic" panose="020B0502020202020204" pitchFamily="34" charset="0"/>
              </a:rPr>
              <a:t>WHERE</a:t>
            </a:r>
            <a:r>
              <a:rPr lang="en-US" altLang="en-US" sz="2400" smtClean="0"/>
              <a:t> clause assigns rows to C in sequence and produces table containing only rows satisfying condition</a:t>
            </a:r>
          </a:p>
          <a:p>
            <a:pPr lvl="1">
              <a:defRPr/>
            </a:pPr>
            <a:r>
              <a:rPr lang="en-US" altLang="en-US" sz="2400" smtClean="0">
                <a:latin typeface="Century Gothic" panose="020B0502020202020204" pitchFamily="34" charset="0"/>
              </a:rPr>
              <a:t>SELECT</a:t>
            </a:r>
            <a:r>
              <a:rPr lang="en-US" altLang="en-US" sz="2400" smtClean="0"/>
              <a:t> clause retains listed columns</a:t>
            </a:r>
          </a:p>
          <a:p>
            <a:pPr>
              <a:defRPr/>
            </a:pPr>
            <a:r>
              <a:rPr lang="en-US" altLang="en-US" sz="2800" smtClean="0"/>
              <a:t>Equivalent to:  </a:t>
            </a:r>
            <a:r>
              <a:rPr lang="en-US" altLang="en-US" sz="2800" smtClean="0">
                <a:sym typeface="Symbol" panose="05050102010706020507" pitchFamily="18" charset="2"/>
              </a:rPr>
              <a:t></a:t>
            </a:r>
            <a:r>
              <a:rPr lang="en-US" altLang="en-US" sz="2800" i="1" baseline="-25000" smtClean="0">
                <a:sym typeface="Symbol" panose="05050102010706020507" pitchFamily="18" charset="2"/>
              </a:rPr>
              <a:t>CrsName</a:t>
            </a:r>
            <a:r>
              <a:rPr lang="en-US" altLang="en-US" sz="2800" smtClean="0">
                <a:sym typeface="Symbol" panose="05050102010706020507" pitchFamily="18" charset="2"/>
              </a:rPr>
              <a:t></a:t>
            </a:r>
            <a:r>
              <a:rPr lang="en-US" altLang="en-US" sz="2800" i="1" baseline="-25000" smtClean="0">
                <a:sym typeface="Symbol" panose="05050102010706020507" pitchFamily="18" charset="2"/>
              </a:rPr>
              <a:t>DeptId</a:t>
            </a:r>
            <a:r>
              <a:rPr lang="en-US" altLang="en-US" sz="2800" baseline="-25000" smtClean="0">
                <a:sym typeface="Symbol" panose="05050102010706020507" pitchFamily="18" charset="2"/>
              </a:rPr>
              <a:t>=‘CS’</a:t>
            </a:r>
            <a:r>
              <a:rPr lang="en-US" altLang="en-US" sz="2800" smtClean="0">
                <a:sym typeface="Symbol" panose="05050102010706020507" pitchFamily="18" charset="2"/>
              </a:rPr>
              <a:t>(</a:t>
            </a:r>
            <a:r>
              <a:rPr lang="en-US" altLang="en-US" sz="2800" smtClean="0"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Course</a:t>
            </a:r>
            <a:r>
              <a:rPr lang="en-US" altLang="en-US" sz="2800" smtClean="0">
                <a:sym typeface="Symbol" panose="05050102010706020507" pitchFamily="18" charset="2"/>
              </a:rPr>
              <a:t>)</a:t>
            </a:r>
            <a:endParaRPr lang="en-US" altLang="en-US" sz="2800" smtClean="0"/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2209800" y="1219200"/>
            <a:ext cx="4459288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altLang="en-US" sz="3200" smtClean="0">
                <a:solidFill>
                  <a:prstClr val="black"/>
                </a:solidFill>
                <a:latin typeface="Century Gothic" panose="020B0502020202020204" pitchFamily="34" charset="0"/>
              </a:rPr>
              <a:t>SELECT  </a:t>
            </a:r>
            <a:r>
              <a:rPr lang="en-US" altLang="en-US" sz="3200" smtClean="0">
                <a:solidFill>
                  <a:prstClr val="black"/>
                </a:solidFill>
              </a:rPr>
              <a:t>C.</a:t>
            </a:r>
            <a:r>
              <a:rPr lang="en-US" altLang="en-US" sz="3200" i="1" smtClean="0">
                <a:solidFill>
                  <a:prstClr val="black"/>
                </a:solidFill>
              </a:rPr>
              <a:t>CrsName</a:t>
            </a:r>
            <a:endParaRPr lang="en-US" altLang="en-US" sz="3200" i="1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>
              <a:defRPr/>
            </a:pPr>
            <a:r>
              <a:rPr lang="en-US" altLang="en-US" sz="3200" smtClean="0">
                <a:solidFill>
                  <a:prstClr val="black"/>
                </a:solidFill>
                <a:latin typeface="Century Gothic" panose="020B0502020202020204" pitchFamily="34" charset="0"/>
              </a:rPr>
              <a:t>FROM  </a:t>
            </a:r>
            <a:r>
              <a:rPr lang="en-US" altLang="en-US" sz="320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Course</a:t>
            </a:r>
            <a:r>
              <a:rPr lang="en-US" altLang="en-US" sz="3200" smtClean="0">
                <a:solidFill>
                  <a:prstClr val="black"/>
                </a:solidFill>
              </a:rPr>
              <a:t> C</a:t>
            </a:r>
          </a:p>
          <a:p>
            <a:pPr>
              <a:defRPr/>
            </a:pPr>
            <a:r>
              <a:rPr lang="en-US" altLang="en-US" sz="3200" smtClean="0">
                <a:solidFill>
                  <a:prstClr val="black"/>
                </a:solidFill>
                <a:latin typeface="Century Gothic" panose="020B0502020202020204" pitchFamily="34" charset="0"/>
              </a:rPr>
              <a:t>WHERE  </a:t>
            </a:r>
            <a:r>
              <a:rPr lang="en-US" altLang="en-US" sz="3200" smtClean="0">
                <a:solidFill>
                  <a:prstClr val="black"/>
                </a:solidFill>
              </a:rPr>
              <a:t>C.</a:t>
            </a:r>
            <a:r>
              <a:rPr lang="en-US" altLang="en-US" sz="3200" i="1" smtClean="0">
                <a:solidFill>
                  <a:prstClr val="black"/>
                </a:solidFill>
              </a:rPr>
              <a:t>DeptId</a:t>
            </a:r>
            <a:r>
              <a:rPr lang="en-US" altLang="en-US" sz="3200" smtClean="0">
                <a:solidFill>
                  <a:prstClr val="black"/>
                </a:solidFill>
              </a:rPr>
              <a:t> = ‘CS’</a:t>
            </a:r>
            <a:endParaRPr lang="en-US" altLang="en-US" sz="3200" smtClean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0070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7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EB46FDA-C132-45AD-B81D-337A9BBEB42F}" type="slidenum">
              <a:rPr lang="en-US" altLang="en-US" sz="1400">
                <a:solidFill>
                  <a:prstClr val="black"/>
                </a:solidFill>
              </a:rPr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>
              <a:solidFill>
                <a:prstClr val="black"/>
              </a:solidFill>
            </a:endParaRP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 smtClean="0"/>
              <a:t>Join Queries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362200"/>
            <a:ext cx="7772400" cy="2971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smtClean="0"/>
              <a:t>List CS courses taught in S2000</a:t>
            </a:r>
          </a:p>
          <a:p>
            <a:pPr>
              <a:lnSpc>
                <a:spcPct val="80000"/>
              </a:lnSpc>
            </a:pPr>
            <a:r>
              <a:rPr lang="en-US" altLang="en-US" sz="2800" smtClean="0"/>
              <a:t>Tuple variables clarify meaning.</a:t>
            </a:r>
          </a:p>
          <a:p>
            <a:pPr>
              <a:lnSpc>
                <a:spcPct val="80000"/>
              </a:lnSpc>
            </a:pPr>
            <a:r>
              <a:rPr lang="en-US" altLang="en-US" sz="2800" smtClean="0"/>
              <a:t>Join condition “C.</a:t>
            </a:r>
            <a:r>
              <a:rPr lang="en-US" altLang="en-US" sz="2800" i="1" smtClean="0"/>
              <a:t>CrsCode</a:t>
            </a:r>
            <a:r>
              <a:rPr lang="en-US" altLang="en-US" sz="2800" smtClean="0"/>
              <a:t>=T.</a:t>
            </a:r>
            <a:r>
              <a:rPr lang="en-US" altLang="en-US" sz="2800" i="1" smtClean="0"/>
              <a:t>CrsCode</a:t>
            </a:r>
            <a:r>
              <a:rPr lang="en-US" altLang="en-US" sz="2800" smtClean="0"/>
              <a:t>”</a:t>
            </a:r>
          </a:p>
          <a:p>
            <a:pPr lvl="1">
              <a:lnSpc>
                <a:spcPct val="80000"/>
              </a:lnSpc>
            </a:pPr>
            <a:r>
              <a:rPr lang="en-US" altLang="en-US" sz="2400" smtClean="0"/>
              <a:t> relates facts to each other</a:t>
            </a:r>
          </a:p>
          <a:p>
            <a:pPr>
              <a:lnSpc>
                <a:spcPct val="80000"/>
              </a:lnSpc>
            </a:pPr>
            <a:r>
              <a:rPr lang="en-US" altLang="en-US" sz="2800" smtClean="0"/>
              <a:t>Selection condition “ T.</a:t>
            </a:r>
            <a:r>
              <a:rPr lang="en-US" altLang="en-US" sz="2800" i="1" smtClean="0"/>
              <a:t>Semester</a:t>
            </a:r>
            <a:r>
              <a:rPr lang="en-US" altLang="en-US" sz="2800" smtClean="0"/>
              <a:t>=‘S2000’ ” </a:t>
            </a:r>
          </a:p>
          <a:p>
            <a:pPr lvl="1">
              <a:lnSpc>
                <a:spcPct val="80000"/>
              </a:lnSpc>
            </a:pPr>
            <a:r>
              <a:rPr lang="en-US" altLang="en-US" sz="2400" smtClean="0"/>
              <a:t> eliminates irrelevant rows</a:t>
            </a:r>
          </a:p>
          <a:p>
            <a:pPr>
              <a:lnSpc>
                <a:spcPct val="80000"/>
              </a:lnSpc>
            </a:pPr>
            <a:r>
              <a:rPr lang="en-US" altLang="en-US" sz="2800" smtClean="0"/>
              <a:t>Equivalent (using natural join) to:</a:t>
            </a:r>
          </a:p>
        </p:txBody>
      </p:sp>
      <p:sp>
        <p:nvSpPr>
          <p:cNvPr id="34821" name="Text Box 4"/>
          <p:cNvSpPr txBox="1">
            <a:spLocks noChangeArrowheads="1"/>
          </p:cNvSpPr>
          <p:nvPr/>
        </p:nvSpPr>
        <p:spPr bwMode="auto">
          <a:xfrm>
            <a:off x="1889125" y="10572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800">
              <a:solidFill>
                <a:prstClr val="black"/>
              </a:solidFill>
            </a:endParaRP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609600" y="990600"/>
            <a:ext cx="8077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altLang="en-US" sz="2400" smtClean="0">
                <a:solidFill>
                  <a:prstClr val="black"/>
                </a:solidFill>
                <a:latin typeface="Century Gothic" panose="020B0502020202020204" pitchFamily="34" charset="0"/>
              </a:rPr>
              <a:t>SELECT </a:t>
            </a:r>
            <a:r>
              <a:rPr lang="en-US" altLang="en-US" sz="2400" smtClean="0">
                <a:solidFill>
                  <a:prstClr val="black"/>
                </a:solidFill>
              </a:rPr>
              <a:t> C.</a:t>
            </a:r>
            <a:r>
              <a:rPr lang="en-US" altLang="en-US" sz="2400" i="1" smtClean="0">
                <a:solidFill>
                  <a:prstClr val="black"/>
                </a:solidFill>
              </a:rPr>
              <a:t>CrsName</a:t>
            </a:r>
          </a:p>
          <a:p>
            <a:pPr>
              <a:defRPr/>
            </a:pPr>
            <a:r>
              <a:rPr lang="en-US" altLang="en-US" sz="2400" smtClean="0">
                <a:solidFill>
                  <a:prstClr val="black"/>
                </a:solidFill>
                <a:latin typeface="Century Gothic" panose="020B0502020202020204" pitchFamily="34" charset="0"/>
              </a:rPr>
              <a:t>FROM</a:t>
            </a:r>
            <a:r>
              <a:rPr lang="en-US" altLang="en-US" sz="2400" smtClean="0">
                <a:solidFill>
                  <a:prstClr val="black"/>
                </a:solidFill>
              </a:rPr>
              <a:t>  </a:t>
            </a:r>
            <a:r>
              <a:rPr lang="en-US" altLang="en-US" sz="240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Course</a:t>
            </a:r>
            <a:r>
              <a:rPr lang="en-US" altLang="en-US" sz="2400" smtClean="0">
                <a:solidFill>
                  <a:prstClr val="black"/>
                </a:solidFill>
              </a:rPr>
              <a:t> C, </a:t>
            </a:r>
            <a:r>
              <a:rPr lang="en-US" altLang="en-US" sz="240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Teaching</a:t>
            </a:r>
            <a:r>
              <a:rPr lang="en-US" altLang="en-US" sz="2400" smtClean="0">
                <a:solidFill>
                  <a:prstClr val="black"/>
                </a:solidFill>
              </a:rPr>
              <a:t> T</a:t>
            </a:r>
          </a:p>
          <a:p>
            <a:pPr>
              <a:defRPr/>
            </a:pPr>
            <a:r>
              <a:rPr lang="en-US" altLang="en-US" sz="2400" smtClean="0">
                <a:solidFill>
                  <a:prstClr val="black"/>
                </a:solidFill>
                <a:latin typeface="Century Gothic" panose="020B0502020202020204" pitchFamily="34" charset="0"/>
              </a:rPr>
              <a:t>WHERE </a:t>
            </a:r>
            <a:r>
              <a:rPr lang="en-US" altLang="en-US" sz="2400" smtClean="0">
                <a:solidFill>
                  <a:prstClr val="black"/>
                </a:solidFill>
              </a:rPr>
              <a:t> C.</a:t>
            </a:r>
            <a:r>
              <a:rPr lang="en-US" altLang="en-US" sz="2400" i="1" smtClean="0">
                <a:solidFill>
                  <a:prstClr val="black"/>
                </a:solidFill>
              </a:rPr>
              <a:t>CrsCode</a:t>
            </a:r>
            <a:r>
              <a:rPr lang="en-US" altLang="en-US" sz="2400" smtClean="0">
                <a:solidFill>
                  <a:prstClr val="black"/>
                </a:solidFill>
              </a:rPr>
              <a:t>=T.</a:t>
            </a:r>
            <a:r>
              <a:rPr lang="en-US" altLang="en-US" sz="2400" i="1" smtClean="0">
                <a:solidFill>
                  <a:prstClr val="black"/>
                </a:solidFill>
              </a:rPr>
              <a:t>CrsCode</a:t>
            </a:r>
            <a:r>
              <a:rPr lang="en-US" altLang="en-US" sz="2400" smtClean="0">
                <a:solidFill>
                  <a:prstClr val="black"/>
                </a:solidFill>
              </a:rPr>
              <a:t> </a:t>
            </a:r>
            <a:r>
              <a:rPr lang="en-US" altLang="en-US" sz="2400" smtClean="0">
                <a:solidFill>
                  <a:prstClr val="black"/>
                </a:solidFill>
                <a:latin typeface="Century Gothic" panose="020B0502020202020204" pitchFamily="34" charset="0"/>
              </a:rPr>
              <a:t>AND </a:t>
            </a:r>
            <a:r>
              <a:rPr lang="en-US" altLang="en-US" sz="2400" smtClean="0">
                <a:solidFill>
                  <a:prstClr val="black"/>
                </a:solidFill>
              </a:rPr>
              <a:t>T.</a:t>
            </a:r>
            <a:r>
              <a:rPr lang="en-US" altLang="en-US" sz="2400" i="1" smtClean="0">
                <a:solidFill>
                  <a:prstClr val="black"/>
                </a:solidFill>
              </a:rPr>
              <a:t>Semester</a:t>
            </a:r>
            <a:r>
              <a:rPr lang="en-US" altLang="en-US" sz="2400" smtClean="0">
                <a:solidFill>
                  <a:prstClr val="black"/>
                </a:solidFill>
              </a:rPr>
              <a:t>=‘S2000’</a:t>
            </a: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990600" y="5334000"/>
            <a:ext cx="2414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altLang="en-US" sz="2800" i="1" smtClean="0">
                <a:solidFill>
                  <a:prstClr val="black"/>
                </a:solidFill>
                <a:sym typeface="Symbol" panose="05050102010706020507" pitchFamily="18" charset="2"/>
              </a:rPr>
              <a:t></a:t>
            </a:r>
            <a:r>
              <a:rPr lang="en-US" altLang="en-US" sz="2800" i="1" baseline="-25000" smtClean="0">
                <a:solidFill>
                  <a:prstClr val="black"/>
                </a:solidFill>
                <a:sym typeface="Symbol" panose="05050102010706020507" pitchFamily="18" charset="2"/>
              </a:rPr>
              <a:t>CrsName</a:t>
            </a:r>
            <a:r>
              <a:rPr lang="en-US" altLang="en-US" sz="2800" smtClean="0">
                <a:solidFill>
                  <a:prstClr val="black"/>
                </a:solidFill>
                <a:sym typeface="Symbol" panose="05050102010706020507" pitchFamily="18" charset="2"/>
              </a:rPr>
              <a:t>(</a:t>
            </a:r>
            <a:r>
              <a:rPr lang="en-US" altLang="en-US" sz="280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Course</a:t>
            </a:r>
            <a:endParaRPr lang="en-US" altLang="en-US" sz="2800" smtClean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4191000" y="5334000"/>
            <a:ext cx="40370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i="1">
                <a:solidFill>
                  <a:prstClr val="black"/>
                </a:solidFill>
                <a:sym typeface="Symbol" pitchFamily="18" charset="2"/>
              </a:rPr>
              <a:t></a:t>
            </a:r>
            <a:r>
              <a:rPr lang="en-US" sz="2800" i="1" baseline="-25000">
                <a:solidFill>
                  <a:prstClr val="black"/>
                </a:solidFill>
                <a:sym typeface="Symbol" pitchFamily="18" charset="2"/>
              </a:rPr>
              <a:t>Semester=‘</a:t>
            </a:r>
            <a:r>
              <a:rPr lang="en-US" sz="2800" baseline="-25000">
                <a:solidFill>
                  <a:prstClr val="black"/>
                </a:solidFill>
                <a:sym typeface="Symbol" pitchFamily="18" charset="2"/>
              </a:rPr>
              <a:t>S2000’</a:t>
            </a:r>
            <a:r>
              <a:rPr lang="en-US" sz="2800" i="1" baseline="-25000">
                <a:solidFill>
                  <a:prstClr val="black"/>
                </a:solidFill>
                <a:sym typeface="Symbol" pitchFamily="18" charset="2"/>
              </a:rPr>
              <a:t> </a:t>
            </a:r>
            <a:r>
              <a:rPr lang="en-US" sz="2800">
                <a:solidFill>
                  <a:prstClr val="black"/>
                </a:solidFill>
                <a:sym typeface="Symbol" pitchFamily="18" charset="2"/>
              </a:rPr>
              <a:t>(</a:t>
            </a:r>
            <a:r>
              <a:rPr lang="en-US" sz="280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Teaching</a:t>
            </a:r>
            <a:r>
              <a:rPr lang="en-US" sz="2800">
                <a:solidFill>
                  <a:prstClr val="black"/>
                </a:solidFill>
              </a:rPr>
              <a:t>) )</a:t>
            </a:r>
          </a:p>
        </p:txBody>
      </p:sp>
      <p:sp>
        <p:nvSpPr>
          <p:cNvPr id="33810" name="Text Box 18"/>
          <p:cNvSpPr txBox="1">
            <a:spLocks noChangeArrowheads="1"/>
          </p:cNvSpPr>
          <p:nvPr/>
        </p:nvSpPr>
        <p:spPr bwMode="auto">
          <a:xfrm>
            <a:off x="898525" y="5851525"/>
            <a:ext cx="6838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i="1">
                <a:solidFill>
                  <a:prstClr val="black"/>
                </a:solidFill>
                <a:sym typeface="Symbol" pitchFamily="18" charset="2"/>
              </a:rPr>
              <a:t></a:t>
            </a:r>
            <a:r>
              <a:rPr lang="en-US" sz="2800" i="1" baseline="-25000">
                <a:solidFill>
                  <a:prstClr val="black"/>
                </a:solidFill>
                <a:sym typeface="Symbol" pitchFamily="18" charset="2"/>
              </a:rPr>
              <a:t>CrsName </a:t>
            </a:r>
            <a:r>
              <a:rPr lang="en-US" sz="2800" i="1">
                <a:solidFill>
                  <a:prstClr val="black"/>
                </a:solidFill>
                <a:sym typeface="Symbol" pitchFamily="18" charset="2"/>
              </a:rPr>
              <a:t>(</a:t>
            </a:r>
            <a:r>
              <a:rPr lang="en-US" sz="2800" i="1" baseline="-25000">
                <a:solidFill>
                  <a:prstClr val="black"/>
                </a:solidFill>
                <a:sym typeface="Symbol" pitchFamily="18" charset="2"/>
              </a:rPr>
              <a:t>Sem=‘</a:t>
            </a:r>
            <a:r>
              <a:rPr lang="en-US" sz="2800" baseline="-25000">
                <a:solidFill>
                  <a:prstClr val="black"/>
                </a:solidFill>
                <a:sym typeface="Symbol" pitchFamily="18" charset="2"/>
              </a:rPr>
              <a:t>S2000’</a:t>
            </a:r>
            <a:r>
              <a:rPr lang="en-US" sz="2800" i="1" baseline="-25000">
                <a:solidFill>
                  <a:prstClr val="black"/>
                </a:solidFill>
                <a:sym typeface="Symbol" pitchFamily="18" charset="2"/>
              </a:rPr>
              <a:t> </a:t>
            </a:r>
            <a:r>
              <a:rPr lang="en-US" sz="2800">
                <a:solidFill>
                  <a:prstClr val="black"/>
                </a:solidFill>
                <a:sym typeface="Symbol" pitchFamily="18" charset="2"/>
              </a:rPr>
              <a:t>(</a:t>
            </a:r>
            <a:r>
              <a:rPr lang="en-US" sz="280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Course</a:t>
            </a:r>
            <a:r>
              <a:rPr lang="en-US" sz="2800" i="1">
                <a:solidFill>
                  <a:prstClr val="black"/>
                </a:solidFill>
                <a:sym typeface="Symbol" pitchFamily="18" charset="2"/>
              </a:rPr>
              <a:t>           </a:t>
            </a:r>
            <a:r>
              <a:rPr lang="en-US" sz="280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Teaching</a:t>
            </a:r>
            <a:r>
              <a:rPr lang="en-US" sz="2800">
                <a:solidFill>
                  <a:prstClr val="black"/>
                </a:solidFill>
                <a:sym typeface="Symbol" pitchFamily="18" charset="2"/>
              </a:rPr>
              <a:t>) )</a:t>
            </a:r>
          </a:p>
        </p:txBody>
      </p:sp>
      <p:grpSp>
        <p:nvGrpSpPr>
          <p:cNvPr id="34826" name="Group 21"/>
          <p:cNvGrpSpPr>
            <a:grpSpLocks/>
          </p:cNvGrpSpPr>
          <p:nvPr/>
        </p:nvGrpSpPr>
        <p:grpSpPr bwMode="auto">
          <a:xfrm>
            <a:off x="5257800" y="6019800"/>
            <a:ext cx="457200" cy="152400"/>
            <a:chOff x="2352" y="2064"/>
            <a:chExt cx="288" cy="96"/>
          </a:xfrm>
        </p:grpSpPr>
        <p:sp>
          <p:nvSpPr>
            <p:cNvPr id="34830" name="AutoShape 22"/>
            <p:cNvSpPr>
              <a:spLocks noChangeArrowheads="1"/>
            </p:cNvSpPr>
            <p:nvPr/>
          </p:nvSpPr>
          <p:spPr bwMode="auto">
            <a:xfrm rot="5533107">
              <a:off x="2376" y="2040"/>
              <a:ext cx="96" cy="144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600">
                <a:solidFill>
                  <a:prstClr val="black"/>
                </a:solidFill>
              </a:endParaRPr>
            </a:p>
          </p:txBody>
        </p:sp>
        <p:sp>
          <p:nvSpPr>
            <p:cNvPr id="34831" name="AutoShape 23"/>
            <p:cNvSpPr>
              <a:spLocks noChangeArrowheads="1"/>
            </p:cNvSpPr>
            <p:nvPr/>
          </p:nvSpPr>
          <p:spPr bwMode="auto">
            <a:xfrm rot="-5266893">
              <a:off x="2520" y="2040"/>
              <a:ext cx="96" cy="144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600">
                <a:solidFill>
                  <a:prstClr val="black"/>
                </a:solidFill>
              </a:endParaRPr>
            </a:p>
          </p:txBody>
        </p:sp>
      </p:grpSp>
      <p:grpSp>
        <p:nvGrpSpPr>
          <p:cNvPr id="34827" name="Group 24"/>
          <p:cNvGrpSpPr>
            <a:grpSpLocks/>
          </p:cNvGrpSpPr>
          <p:nvPr/>
        </p:nvGrpSpPr>
        <p:grpSpPr bwMode="auto">
          <a:xfrm>
            <a:off x="3657600" y="5562600"/>
            <a:ext cx="457200" cy="152400"/>
            <a:chOff x="2352" y="2064"/>
            <a:chExt cx="288" cy="96"/>
          </a:xfrm>
        </p:grpSpPr>
        <p:sp>
          <p:nvSpPr>
            <p:cNvPr id="34828" name="AutoShape 25"/>
            <p:cNvSpPr>
              <a:spLocks noChangeArrowheads="1"/>
            </p:cNvSpPr>
            <p:nvPr/>
          </p:nvSpPr>
          <p:spPr bwMode="auto">
            <a:xfrm rot="5533107">
              <a:off x="2376" y="2040"/>
              <a:ext cx="96" cy="144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600">
                <a:solidFill>
                  <a:prstClr val="black"/>
                </a:solidFill>
              </a:endParaRPr>
            </a:p>
          </p:txBody>
        </p:sp>
        <p:sp>
          <p:nvSpPr>
            <p:cNvPr id="34829" name="AutoShape 26"/>
            <p:cNvSpPr>
              <a:spLocks noChangeArrowheads="1"/>
            </p:cNvSpPr>
            <p:nvPr/>
          </p:nvSpPr>
          <p:spPr bwMode="auto">
            <a:xfrm rot="-5266893">
              <a:off x="2520" y="2040"/>
              <a:ext cx="96" cy="144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60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180800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7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D28C007-B3D7-4997-BF91-D349B61B70C7}" type="slidenum">
              <a:rPr lang="en-US" altLang="en-US" sz="1400">
                <a:solidFill>
                  <a:prstClr val="black"/>
                </a:solidFill>
              </a:rPr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>
              <a:solidFill>
                <a:prstClr val="black"/>
              </a:solidFill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3600" smtClean="0"/>
              <a:t>Correspondence Between SQL and Relational Algebra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381000" y="1651000"/>
            <a:ext cx="801211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altLang="en-US" sz="2400" smtClean="0">
                <a:solidFill>
                  <a:prstClr val="black"/>
                </a:solidFill>
                <a:latin typeface="Century Gothic" panose="020B0502020202020204" pitchFamily="34" charset="0"/>
              </a:rPr>
              <a:t>SELECT</a:t>
            </a:r>
            <a:r>
              <a:rPr lang="en-US" altLang="en-US" sz="2400" smtClean="0">
                <a:solidFill>
                  <a:prstClr val="black"/>
                </a:solidFill>
              </a:rPr>
              <a:t>   C.</a:t>
            </a:r>
            <a:r>
              <a:rPr lang="en-US" altLang="en-US" sz="2400" i="1" smtClean="0">
                <a:solidFill>
                  <a:prstClr val="black"/>
                </a:solidFill>
              </a:rPr>
              <a:t>CrsName</a:t>
            </a:r>
          </a:p>
          <a:p>
            <a:pPr>
              <a:defRPr/>
            </a:pPr>
            <a:r>
              <a:rPr lang="en-US" altLang="en-US" sz="2400" smtClean="0">
                <a:solidFill>
                  <a:prstClr val="black"/>
                </a:solidFill>
                <a:latin typeface="Century Gothic" panose="020B0502020202020204" pitchFamily="34" charset="0"/>
              </a:rPr>
              <a:t>FROM</a:t>
            </a:r>
            <a:r>
              <a:rPr lang="en-US" altLang="en-US" sz="2400" smtClean="0">
                <a:solidFill>
                  <a:prstClr val="black"/>
                </a:solidFill>
              </a:rPr>
              <a:t>   </a:t>
            </a:r>
            <a:r>
              <a:rPr lang="en-US" altLang="en-US" sz="240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Course</a:t>
            </a:r>
            <a:r>
              <a:rPr lang="en-US" altLang="en-US" sz="2400" smtClean="0">
                <a:solidFill>
                  <a:prstClr val="black"/>
                </a:solidFill>
              </a:rPr>
              <a:t> C, </a:t>
            </a:r>
            <a:r>
              <a:rPr lang="en-US" altLang="en-US" sz="240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Teaching</a:t>
            </a:r>
            <a:r>
              <a:rPr lang="en-US" altLang="en-US" sz="2400" smtClean="0">
                <a:solidFill>
                  <a:prstClr val="black"/>
                </a:solidFill>
              </a:rPr>
              <a:t> T</a:t>
            </a:r>
          </a:p>
          <a:p>
            <a:pPr>
              <a:defRPr/>
            </a:pPr>
            <a:r>
              <a:rPr lang="en-US" altLang="en-US" sz="2400" smtClean="0">
                <a:solidFill>
                  <a:prstClr val="black"/>
                </a:solidFill>
                <a:latin typeface="Century Gothic" panose="020B0502020202020204" pitchFamily="34" charset="0"/>
              </a:rPr>
              <a:t>WHERE</a:t>
            </a:r>
            <a:r>
              <a:rPr lang="en-US" altLang="en-US" sz="2400" smtClean="0">
                <a:solidFill>
                  <a:prstClr val="black"/>
                </a:solidFill>
              </a:rPr>
              <a:t>   C.</a:t>
            </a:r>
            <a:r>
              <a:rPr lang="en-US" altLang="en-US" sz="2400" i="1" smtClean="0">
                <a:solidFill>
                  <a:prstClr val="black"/>
                </a:solidFill>
              </a:rPr>
              <a:t>CrsCode </a:t>
            </a:r>
            <a:r>
              <a:rPr lang="en-US" altLang="en-US" sz="2400" smtClean="0">
                <a:solidFill>
                  <a:prstClr val="black"/>
                </a:solidFill>
              </a:rPr>
              <a:t>= T.</a:t>
            </a:r>
            <a:r>
              <a:rPr lang="en-US" altLang="en-US" sz="2400" i="1" smtClean="0">
                <a:solidFill>
                  <a:prstClr val="black"/>
                </a:solidFill>
              </a:rPr>
              <a:t>CrsCode</a:t>
            </a:r>
            <a:r>
              <a:rPr lang="en-US" altLang="en-US" sz="2400" smtClean="0">
                <a:solidFill>
                  <a:prstClr val="black"/>
                </a:solidFill>
              </a:rPr>
              <a:t>  </a:t>
            </a:r>
            <a:r>
              <a:rPr lang="en-US" altLang="en-US" smtClean="0">
                <a:solidFill>
                  <a:prstClr val="black"/>
                </a:solidFill>
                <a:latin typeface="Century Gothic" panose="020B0502020202020204" pitchFamily="34" charset="0"/>
              </a:rPr>
              <a:t>AND</a:t>
            </a:r>
            <a:r>
              <a:rPr lang="en-US" altLang="en-US" sz="2400" smtClean="0">
                <a:solidFill>
                  <a:prstClr val="black"/>
                </a:solidFill>
                <a:latin typeface="Century Gothic" panose="020B0502020202020204" pitchFamily="34" charset="0"/>
              </a:rPr>
              <a:t>  </a:t>
            </a:r>
            <a:r>
              <a:rPr lang="en-US" altLang="en-US" sz="2400" smtClean="0">
                <a:solidFill>
                  <a:prstClr val="black"/>
                </a:solidFill>
              </a:rPr>
              <a:t>T.</a:t>
            </a:r>
            <a:r>
              <a:rPr lang="en-US" altLang="en-US" sz="2400" i="1" smtClean="0">
                <a:solidFill>
                  <a:prstClr val="black"/>
                </a:solidFill>
              </a:rPr>
              <a:t>Semester </a:t>
            </a:r>
            <a:r>
              <a:rPr lang="en-US" altLang="en-US" sz="2400" smtClean="0">
                <a:solidFill>
                  <a:prstClr val="black"/>
                </a:solidFill>
              </a:rPr>
              <a:t>= ‘S2000’</a:t>
            </a: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381000" y="2971800"/>
            <a:ext cx="28860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prstClr val="black"/>
                </a:solidFill>
              </a:rPr>
              <a:t>Also equivalent to:</a:t>
            </a: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1219200" y="3429000"/>
            <a:ext cx="6754813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altLang="en-US" sz="2800" i="1" smtClean="0">
                <a:solidFill>
                  <a:prstClr val="black"/>
                </a:solidFill>
                <a:sym typeface="Symbol" panose="05050102010706020507" pitchFamily="18" charset="2"/>
              </a:rPr>
              <a:t></a:t>
            </a:r>
            <a:r>
              <a:rPr lang="en-US" altLang="en-US" sz="2800" i="1" baseline="-25000" smtClean="0">
                <a:solidFill>
                  <a:prstClr val="black"/>
                </a:solidFill>
                <a:sym typeface="Symbol" panose="05050102010706020507" pitchFamily="18" charset="2"/>
              </a:rPr>
              <a:t>CrsName </a:t>
            </a:r>
            <a:r>
              <a:rPr lang="en-US" altLang="en-US" sz="2800" i="1" smtClean="0">
                <a:solidFill>
                  <a:prstClr val="black"/>
                </a:solidFill>
                <a:sym typeface="Symbol" panose="05050102010706020507" pitchFamily="18" charset="2"/>
              </a:rPr>
              <a:t></a:t>
            </a:r>
            <a:r>
              <a:rPr lang="en-US" altLang="en-US" sz="2400" i="1" baseline="-25000" smtClean="0">
                <a:solidFill>
                  <a:prstClr val="black"/>
                </a:solidFill>
                <a:sym typeface="Symbol" panose="05050102010706020507" pitchFamily="18" charset="2"/>
              </a:rPr>
              <a:t>C_</a:t>
            </a:r>
            <a:r>
              <a:rPr lang="en-US" altLang="en-US" sz="2800" i="1" baseline="-25000" smtClean="0">
                <a:solidFill>
                  <a:prstClr val="black"/>
                </a:solidFill>
                <a:sym typeface="Symbol" panose="05050102010706020507" pitchFamily="18" charset="2"/>
              </a:rPr>
              <a:t>CrsCode=T_CrsCode AND Semester=‘</a:t>
            </a:r>
            <a:r>
              <a:rPr lang="en-US" altLang="en-US" sz="2800" baseline="-25000" smtClean="0">
                <a:solidFill>
                  <a:prstClr val="black"/>
                </a:solidFill>
                <a:sym typeface="Symbol" panose="05050102010706020507" pitchFamily="18" charset="2"/>
              </a:rPr>
              <a:t>S2000’</a:t>
            </a:r>
            <a:endParaRPr lang="en-US" altLang="en-US" sz="2400" smtClean="0">
              <a:solidFill>
                <a:prstClr val="black"/>
              </a:solidFill>
              <a:sym typeface="Symbol" panose="05050102010706020507" pitchFamily="18" charset="2"/>
            </a:endParaRPr>
          </a:p>
          <a:p>
            <a:pPr>
              <a:defRPr/>
            </a:pPr>
            <a:r>
              <a:rPr lang="en-US" altLang="en-US" sz="2400" i="1" smtClean="0">
                <a:solidFill>
                  <a:prstClr val="black"/>
                </a:solidFill>
              </a:rPr>
              <a:t>       </a:t>
            </a:r>
            <a:r>
              <a:rPr lang="en-US" altLang="en-US" sz="2400" smtClean="0">
                <a:solidFill>
                  <a:prstClr val="black"/>
                </a:solidFill>
                <a:sym typeface="Symbol" panose="05050102010706020507" pitchFamily="18" charset="2"/>
              </a:rPr>
              <a:t>(</a:t>
            </a:r>
            <a:r>
              <a:rPr lang="en-US" altLang="en-US" sz="240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Course</a:t>
            </a:r>
            <a:r>
              <a:rPr lang="en-US" altLang="en-US" sz="2400" smtClean="0">
                <a:solidFill>
                  <a:prstClr val="black"/>
                </a:solidFill>
              </a:rPr>
              <a:t> [</a:t>
            </a:r>
            <a:r>
              <a:rPr lang="en-US" altLang="en-US" sz="2400" i="1" smtClean="0">
                <a:solidFill>
                  <a:prstClr val="black"/>
                </a:solidFill>
              </a:rPr>
              <a:t>C_CrsCode, DeptId, CrsName, Desc</a:t>
            </a:r>
            <a:r>
              <a:rPr lang="en-US" altLang="en-US" sz="2800" smtClean="0">
                <a:solidFill>
                  <a:prstClr val="black"/>
                </a:solidFill>
              </a:rPr>
              <a:t>]</a:t>
            </a:r>
            <a:r>
              <a:rPr lang="en-US" altLang="en-US" sz="2800" i="1" smtClean="0">
                <a:solidFill>
                  <a:prstClr val="black"/>
                </a:solidFill>
              </a:rPr>
              <a:t> </a:t>
            </a:r>
          </a:p>
          <a:p>
            <a:pPr>
              <a:defRPr/>
            </a:pPr>
            <a:r>
              <a:rPr lang="en-US" altLang="en-US" sz="2800" i="1" smtClean="0">
                <a:solidFill>
                  <a:prstClr val="black"/>
                </a:solidFill>
              </a:rPr>
              <a:t>            </a:t>
            </a:r>
            <a:r>
              <a:rPr lang="en-US" altLang="en-US" sz="2400" smtClean="0">
                <a:solidFill>
                  <a:prstClr val="black"/>
                </a:solidFill>
                <a:sym typeface="Symbol" panose="05050102010706020507" pitchFamily="18" charset="2"/>
              </a:rPr>
              <a:t></a:t>
            </a:r>
            <a:r>
              <a:rPr lang="en-US" altLang="en-US" sz="2400" i="1" smtClean="0">
                <a:solidFill>
                  <a:prstClr val="black"/>
                </a:solidFill>
                <a:sym typeface="Symbol" panose="05050102010706020507" pitchFamily="18" charset="2"/>
              </a:rPr>
              <a:t>  </a:t>
            </a:r>
            <a:r>
              <a:rPr lang="en-US" altLang="en-US" sz="240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Teaching</a:t>
            </a:r>
            <a:r>
              <a:rPr lang="en-US" altLang="en-US" sz="2800" smtClean="0">
                <a:solidFill>
                  <a:prstClr val="black"/>
                </a:solidFill>
              </a:rPr>
              <a:t> [</a:t>
            </a:r>
            <a:r>
              <a:rPr lang="en-US" altLang="en-US" sz="2400" i="1" smtClean="0">
                <a:solidFill>
                  <a:prstClr val="black"/>
                </a:solidFill>
              </a:rPr>
              <a:t>ProfId, T_CrsCode, Semester</a:t>
            </a:r>
            <a:r>
              <a:rPr lang="en-US" altLang="en-US" sz="2800" smtClean="0">
                <a:solidFill>
                  <a:prstClr val="black"/>
                </a:solidFill>
              </a:rPr>
              <a:t>])</a:t>
            </a:r>
          </a:p>
        </p:txBody>
      </p:sp>
      <p:sp>
        <p:nvSpPr>
          <p:cNvPr id="35847" name="Text Box 8"/>
          <p:cNvSpPr txBox="1">
            <a:spLocks noChangeArrowheads="1"/>
          </p:cNvSpPr>
          <p:nvPr/>
        </p:nvSpPr>
        <p:spPr bwMode="auto">
          <a:xfrm>
            <a:off x="381000" y="5029200"/>
            <a:ext cx="765810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800">
                <a:solidFill>
                  <a:prstClr val="black"/>
                </a:solidFill>
              </a:rPr>
              <a:t> </a:t>
            </a:r>
            <a:r>
              <a:rPr lang="en-US" altLang="en-US" sz="2400">
                <a:solidFill>
                  <a:prstClr val="black"/>
                </a:solidFill>
              </a:rPr>
              <a:t>This is the simplest evaluation algorithm for </a:t>
            </a:r>
            <a:r>
              <a:rPr lang="en-US" altLang="en-US" sz="2400">
                <a:solidFill>
                  <a:prstClr val="black"/>
                </a:solidFill>
                <a:latin typeface="Century Gothic" panose="020B0502020202020204" pitchFamily="34" charset="0"/>
              </a:rPr>
              <a:t>SELECT</a:t>
            </a:r>
            <a:r>
              <a:rPr lang="en-US" altLang="en-US" sz="2400">
                <a:solidFill>
                  <a:prstClr val="black"/>
                </a:solidFill>
              </a:rPr>
              <a:t>.</a:t>
            </a:r>
          </a:p>
          <a:p>
            <a:pPr>
              <a:spcBef>
                <a:spcPct val="0"/>
              </a:spcBef>
            </a:pPr>
            <a:r>
              <a:rPr lang="en-US" altLang="en-US" sz="2400">
                <a:solidFill>
                  <a:prstClr val="black"/>
                </a:solidFill>
              </a:rPr>
              <a:t> Relational algebra expressions are procedural.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en-US" sz="2000">
                <a:solidFill>
                  <a:prstClr val="black"/>
                </a:solidFill>
              </a:rPr>
              <a:t> Which of the two equivalent expressions is more easily evaluated?</a:t>
            </a:r>
          </a:p>
        </p:txBody>
      </p:sp>
    </p:spTree>
    <p:extLst>
      <p:ext uri="{BB962C8B-B14F-4D97-AF65-F5344CB8AC3E}">
        <p14:creationId xmlns:p14="http://schemas.microsoft.com/office/powerpoint/2010/main" val="27157441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7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9A58ECB-B564-4F8C-9111-6CED07556500}" type="slidenum">
              <a:rPr lang="en-US" altLang="en-US" sz="1400">
                <a:solidFill>
                  <a:prstClr val="black"/>
                </a:solidFill>
              </a:rPr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400">
              <a:solidFill>
                <a:prstClr val="black"/>
              </a:solidFill>
            </a:endParaRP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r>
              <a:rPr lang="en-US" altLang="en-US" smtClean="0"/>
              <a:t>Self-join Queries</a:t>
            </a:r>
          </a:p>
        </p:txBody>
      </p:sp>
      <p:sp>
        <p:nvSpPr>
          <p:cNvPr id="36868" name="Text Box 3"/>
          <p:cNvSpPr txBox="1">
            <a:spLocks noChangeArrowheads="1"/>
          </p:cNvSpPr>
          <p:nvPr/>
        </p:nvSpPr>
        <p:spPr bwMode="auto">
          <a:xfrm>
            <a:off x="457200" y="1295400"/>
            <a:ext cx="8001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prstClr val="black"/>
                </a:solidFill>
              </a:rPr>
              <a:t>Find Ids of all professors who taught at least two courses in the same semester:</a:t>
            </a:r>
          </a:p>
        </p:txBody>
      </p:sp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371600" y="2362200"/>
            <a:ext cx="4887913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solidFill>
                  <a:prstClr val="black"/>
                </a:solidFill>
                <a:latin typeface="Century Gothic" pitchFamily="34" charset="0"/>
              </a:rPr>
              <a:t>SELECT</a:t>
            </a:r>
            <a:r>
              <a:rPr lang="en-US" sz="2400">
                <a:solidFill>
                  <a:prstClr val="black"/>
                </a:solidFill>
              </a:rPr>
              <a:t>  T1.</a:t>
            </a:r>
            <a:r>
              <a:rPr lang="en-US" sz="2400" i="1">
                <a:solidFill>
                  <a:prstClr val="black"/>
                </a:solidFill>
              </a:rPr>
              <a:t>ProfId</a:t>
            </a:r>
          </a:p>
          <a:p>
            <a:pPr>
              <a:defRPr/>
            </a:pPr>
            <a:r>
              <a:rPr lang="en-US" sz="2400">
                <a:solidFill>
                  <a:prstClr val="black"/>
                </a:solidFill>
                <a:latin typeface="Century Gothic" pitchFamily="34" charset="0"/>
              </a:rPr>
              <a:t>FROM  </a:t>
            </a:r>
            <a:r>
              <a:rPr lang="en-US" sz="240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Teaching</a:t>
            </a:r>
            <a:r>
              <a:rPr lang="en-US" sz="2400">
                <a:solidFill>
                  <a:prstClr val="black"/>
                </a:solidFill>
              </a:rPr>
              <a:t> T1, </a:t>
            </a:r>
            <a:r>
              <a:rPr lang="en-US" sz="240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Teaching</a:t>
            </a:r>
            <a:r>
              <a:rPr lang="en-US" sz="2400">
                <a:solidFill>
                  <a:prstClr val="black"/>
                </a:solidFill>
              </a:rPr>
              <a:t> T2</a:t>
            </a:r>
          </a:p>
          <a:p>
            <a:pPr>
              <a:defRPr/>
            </a:pPr>
            <a:r>
              <a:rPr lang="en-US" sz="2400">
                <a:solidFill>
                  <a:prstClr val="black"/>
                </a:solidFill>
                <a:latin typeface="Century Gothic" pitchFamily="34" charset="0"/>
              </a:rPr>
              <a:t>WHERE</a:t>
            </a:r>
            <a:r>
              <a:rPr lang="en-US" sz="2400">
                <a:solidFill>
                  <a:prstClr val="black"/>
                </a:solidFill>
              </a:rPr>
              <a:t>  T1.</a:t>
            </a:r>
            <a:r>
              <a:rPr lang="en-US" sz="2400" i="1">
                <a:solidFill>
                  <a:prstClr val="black"/>
                </a:solidFill>
              </a:rPr>
              <a:t>ProfId</a:t>
            </a:r>
            <a:r>
              <a:rPr lang="en-US" sz="2400">
                <a:solidFill>
                  <a:prstClr val="black"/>
                </a:solidFill>
              </a:rPr>
              <a:t> = T2.</a:t>
            </a:r>
            <a:r>
              <a:rPr lang="en-US" sz="2400" i="1">
                <a:solidFill>
                  <a:prstClr val="black"/>
                </a:solidFill>
              </a:rPr>
              <a:t>ProfId</a:t>
            </a:r>
            <a:r>
              <a:rPr lang="en-US" sz="2400">
                <a:solidFill>
                  <a:prstClr val="black"/>
                </a:solidFill>
              </a:rPr>
              <a:t> </a:t>
            </a:r>
          </a:p>
          <a:p>
            <a:pPr>
              <a:defRPr/>
            </a:pPr>
            <a:r>
              <a:rPr lang="en-US" sz="2400">
                <a:solidFill>
                  <a:prstClr val="black"/>
                </a:solidFill>
              </a:rPr>
              <a:t>     </a:t>
            </a:r>
            <a:r>
              <a:rPr lang="en-US" sz="2400">
                <a:solidFill>
                  <a:prstClr val="black"/>
                </a:solidFill>
                <a:latin typeface="Century Gothic" pitchFamily="34" charset="0"/>
              </a:rPr>
              <a:t>AND  </a:t>
            </a:r>
            <a:r>
              <a:rPr lang="en-US" sz="2400">
                <a:solidFill>
                  <a:prstClr val="black"/>
                </a:solidFill>
              </a:rPr>
              <a:t>T1.</a:t>
            </a:r>
            <a:r>
              <a:rPr lang="en-US" sz="2400" i="1">
                <a:solidFill>
                  <a:prstClr val="black"/>
                </a:solidFill>
              </a:rPr>
              <a:t>Semester</a:t>
            </a:r>
            <a:r>
              <a:rPr lang="en-US" sz="2400">
                <a:solidFill>
                  <a:prstClr val="black"/>
                </a:solidFill>
              </a:rPr>
              <a:t> = T2.</a:t>
            </a:r>
            <a:r>
              <a:rPr lang="en-US" sz="2400" i="1">
                <a:solidFill>
                  <a:prstClr val="black"/>
                </a:solidFill>
              </a:rPr>
              <a:t>Semester</a:t>
            </a:r>
            <a:r>
              <a:rPr lang="en-US" sz="2400">
                <a:solidFill>
                  <a:prstClr val="black"/>
                </a:solidFill>
              </a:rPr>
              <a:t> </a:t>
            </a:r>
          </a:p>
          <a:p>
            <a:pPr>
              <a:defRPr/>
            </a:pPr>
            <a:r>
              <a:rPr lang="en-US" sz="2400">
                <a:solidFill>
                  <a:prstClr val="black"/>
                </a:solidFill>
              </a:rPr>
              <a:t>     </a:t>
            </a:r>
            <a:r>
              <a:rPr lang="en-US" sz="2400">
                <a:solidFill>
                  <a:prstClr val="black"/>
                </a:solidFill>
                <a:latin typeface="Century Gothic" pitchFamily="34" charset="0"/>
              </a:rPr>
              <a:t>AND</a:t>
            </a:r>
            <a:r>
              <a:rPr lang="en-US" sz="2400">
                <a:solidFill>
                  <a:prstClr val="black"/>
                </a:solidFill>
              </a:rPr>
              <a:t>  T1.</a:t>
            </a:r>
            <a:r>
              <a:rPr lang="en-US" sz="2400" i="1">
                <a:solidFill>
                  <a:prstClr val="black"/>
                </a:solidFill>
              </a:rPr>
              <a:t>CrsCode</a:t>
            </a:r>
            <a:r>
              <a:rPr lang="en-US" sz="2400">
                <a:solidFill>
                  <a:prstClr val="black"/>
                </a:solidFill>
              </a:rPr>
              <a:t> &lt;&gt; T2.</a:t>
            </a:r>
            <a:r>
              <a:rPr lang="en-US" sz="2400" i="1">
                <a:solidFill>
                  <a:prstClr val="black"/>
                </a:solidFill>
              </a:rPr>
              <a:t>CrsCode</a:t>
            </a:r>
          </a:p>
        </p:txBody>
      </p:sp>
      <p:sp>
        <p:nvSpPr>
          <p:cNvPr id="36870" name="Text Box 5"/>
          <p:cNvSpPr txBox="1">
            <a:spLocks noChangeArrowheads="1"/>
          </p:cNvSpPr>
          <p:nvPr/>
        </p:nvSpPr>
        <p:spPr bwMode="auto">
          <a:xfrm>
            <a:off x="609600" y="4419600"/>
            <a:ext cx="5411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i="1">
                <a:solidFill>
                  <a:prstClr val="black"/>
                </a:solidFill>
              </a:rPr>
              <a:t>Tuple variables are essential in this query!</a:t>
            </a:r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157163" y="5029200"/>
            <a:ext cx="8682037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>
                <a:solidFill>
                  <a:prstClr val="black"/>
                </a:solidFill>
              </a:rPr>
              <a:t> Equivalent to:</a:t>
            </a:r>
          </a:p>
          <a:p>
            <a:pPr>
              <a:defRPr/>
            </a:pPr>
            <a:r>
              <a:rPr lang="en-US" sz="2800">
                <a:solidFill>
                  <a:prstClr val="black"/>
                </a:solidFill>
              </a:rPr>
              <a:t> </a:t>
            </a:r>
            <a:r>
              <a:rPr lang="en-US" sz="2400" i="1">
                <a:solidFill>
                  <a:prstClr val="black"/>
                </a:solidFill>
                <a:sym typeface="Symbol" pitchFamily="18" charset="2"/>
              </a:rPr>
              <a:t></a:t>
            </a:r>
            <a:r>
              <a:rPr lang="en-US" sz="2400" i="1" baseline="-25000">
                <a:solidFill>
                  <a:prstClr val="black"/>
                </a:solidFill>
                <a:sym typeface="Symbol" pitchFamily="18" charset="2"/>
              </a:rPr>
              <a:t>ProfId </a:t>
            </a:r>
            <a:r>
              <a:rPr lang="en-US" sz="2400">
                <a:solidFill>
                  <a:prstClr val="black"/>
                </a:solidFill>
                <a:sym typeface="Symbol" pitchFamily="18" charset="2"/>
              </a:rPr>
              <a:t>(</a:t>
            </a:r>
            <a:r>
              <a:rPr lang="en-US" sz="2400" i="1">
                <a:solidFill>
                  <a:prstClr val="black"/>
                </a:solidFill>
                <a:sym typeface="Symbol" pitchFamily="18" charset="2"/>
              </a:rPr>
              <a:t></a:t>
            </a:r>
            <a:r>
              <a:rPr lang="en-US" sz="2400" i="1" baseline="-25000">
                <a:solidFill>
                  <a:prstClr val="black"/>
                </a:solidFill>
                <a:sym typeface="Symbol" pitchFamily="18" charset="2"/>
              </a:rPr>
              <a:t>T1.CrsCodeT2.CrsCode</a:t>
            </a:r>
            <a:r>
              <a:rPr lang="en-US" sz="2400">
                <a:solidFill>
                  <a:prstClr val="black"/>
                </a:solidFill>
                <a:sym typeface="Symbol" pitchFamily="18" charset="2"/>
              </a:rPr>
              <a:t>(</a:t>
            </a:r>
            <a:r>
              <a:rPr lang="en-US" sz="240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Teaching</a:t>
            </a:r>
            <a:r>
              <a:rPr lang="en-US" sz="2400">
                <a:solidFill>
                  <a:prstClr val="black"/>
                </a:solidFill>
                <a:sym typeface="Symbol" pitchFamily="18" charset="2"/>
              </a:rPr>
              <a:t>[</a:t>
            </a:r>
            <a:r>
              <a:rPr lang="en-US" sz="2400" i="1">
                <a:solidFill>
                  <a:prstClr val="black"/>
                </a:solidFill>
                <a:sym typeface="Symbol" pitchFamily="18" charset="2"/>
              </a:rPr>
              <a:t>ProfId, T1.CrsCode, Semester</a:t>
            </a:r>
            <a:r>
              <a:rPr lang="en-US" sz="2400">
                <a:solidFill>
                  <a:prstClr val="black"/>
                </a:solidFill>
                <a:sym typeface="Symbol" pitchFamily="18" charset="2"/>
              </a:rPr>
              <a:t>]</a:t>
            </a:r>
          </a:p>
          <a:p>
            <a:pPr>
              <a:defRPr/>
            </a:pPr>
            <a:r>
              <a:rPr lang="en-US" sz="2400" i="1">
                <a:solidFill>
                  <a:prstClr val="black"/>
                </a:solidFill>
                <a:sym typeface="Symbol" pitchFamily="18" charset="2"/>
              </a:rPr>
              <a:t>                                           </a:t>
            </a:r>
            <a:r>
              <a:rPr lang="en-US" sz="240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Teaching</a:t>
            </a:r>
            <a:r>
              <a:rPr lang="en-US" sz="2400">
                <a:solidFill>
                  <a:prstClr val="black"/>
                </a:solidFill>
                <a:sym typeface="Symbol" pitchFamily="18" charset="2"/>
              </a:rPr>
              <a:t>[</a:t>
            </a:r>
            <a:r>
              <a:rPr lang="en-US" sz="2400" i="1">
                <a:solidFill>
                  <a:prstClr val="black"/>
                </a:solidFill>
                <a:sym typeface="Symbol" pitchFamily="18" charset="2"/>
              </a:rPr>
              <a:t>ProfId, T2.CrsCode, Semester</a:t>
            </a:r>
            <a:r>
              <a:rPr lang="en-US" sz="2400">
                <a:solidFill>
                  <a:prstClr val="black"/>
                </a:solidFill>
                <a:sym typeface="Symbol" pitchFamily="18" charset="2"/>
              </a:rPr>
              <a:t>]))</a:t>
            </a:r>
          </a:p>
        </p:txBody>
      </p:sp>
      <p:grpSp>
        <p:nvGrpSpPr>
          <p:cNvPr id="36872" name="Group 9"/>
          <p:cNvGrpSpPr>
            <a:grpSpLocks/>
          </p:cNvGrpSpPr>
          <p:nvPr/>
        </p:nvGrpSpPr>
        <p:grpSpPr bwMode="auto">
          <a:xfrm>
            <a:off x="2971800" y="6096000"/>
            <a:ext cx="457200" cy="152400"/>
            <a:chOff x="2352" y="2064"/>
            <a:chExt cx="288" cy="96"/>
          </a:xfrm>
        </p:grpSpPr>
        <p:sp>
          <p:nvSpPr>
            <p:cNvPr id="36873" name="AutoShape 10"/>
            <p:cNvSpPr>
              <a:spLocks noChangeArrowheads="1"/>
            </p:cNvSpPr>
            <p:nvPr/>
          </p:nvSpPr>
          <p:spPr bwMode="auto">
            <a:xfrm rot="5533107">
              <a:off x="2376" y="2040"/>
              <a:ext cx="96" cy="144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600">
                <a:solidFill>
                  <a:prstClr val="black"/>
                </a:solidFill>
              </a:endParaRPr>
            </a:p>
          </p:txBody>
        </p:sp>
        <p:sp>
          <p:nvSpPr>
            <p:cNvPr id="36874" name="AutoShape 11"/>
            <p:cNvSpPr>
              <a:spLocks noChangeArrowheads="1"/>
            </p:cNvSpPr>
            <p:nvPr/>
          </p:nvSpPr>
          <p:spPr bwMode="auto">
            <a:xfrm rot="-5266893">
              <a:off x="2520" y="2040"/>
              <a:ext cx="96" cy="144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60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1000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7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13E476A-84C6-4AE7-9B64-95C6850E3A3F}" type="slidenum">
              <a:rPr lang="en-US" altLang="en-US" sz="1400">
                <a:solidFill>
                  <a:prstClr val="black"/>
                </a:solidFill>
              </a:rPr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400">
              <a:solidFill>
                <a:prstClr val="black"/>
              </a:solidFill>
            </a:endParaRP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Duplicates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Duplicate rows not allowed in a relation</a:t>
            </a:r>
          </a:p>
          <a:p>
            <a:r>
              <a:rPr lang="en-US" altLang="en-US" smtClean="0"/>
              <a:t>However, duplicate elimination from query result is costly and not done by default; must be explicitly requested:</a:t>
            </a:r>
          </a:p>
          <a:p>
            <a:endParaRPr lang="en-US" altLang="en-US" smtClean="0"/>
          </a:p>
        </p:txBody>
      </p:sp>
      <p:sp>
        <p:nvSpPr>
          <p:cNvPr id="37893" name="Text Box 4"/>
          <p:cNvSpPr txBox="1">
            <a:spLocks noChangeArrowheads="1"/>
          </p:cNvSpPr>
          <p:nvPr/>
        </p:nvSpPr>
        <p:spPr bwMode="auto">
          <a:xfrm>
            <a:off x="1812925" y="4405313"/>
            <a:ext cx="3554413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prstClr val="black"/>
                </a:solidFill>
                <a:latin typeface="Century Gothic" panose="020B0502020202020204" pitchFamily="34" charset="0"/>
              </a:rPr>
              <a:t>SELECT </a:t>
            </a:r>
            <a:r>
              <a:rPr lang="en-US" altLang="en-US" sz="2800">
                <a:solidFill>
                  <a:srgbClr val="C0504D"/>
                </a:solidFill>
                <a:latin typeface="Century Gothic" panose="020B0502020202020204" pitchFamily="34" charset="0"/>
              </a:rPr>
              <a:t>DISTINCT</a:t>
            </a:r>
            <a:r>
              <a:rPr lang="en-US" altLang="en-US" sz="2800">
                <a:solidFill>
                  <a:prstClr val="black"/>
                </a:solidFill>
                <a:latin typeface="Century Gothic" panose="020B0502020202020204" pitchFamily="34" charset="0"/>
              </a:rPr>
              <a:t> …..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prstClr val="black"/>
                </a:solidFill>
                <a:latin typeface="Century Gothic" panose="020B0502020202020204" pitchFamily="34" charset="0"/>
              </a:rPr>
              <a:t>FROM …..</a:t>
            </a:r>
          </a:p>
        </p:txBody>
      </p:sp>
    </p:spTree>
    <p:extLst>
      <p:ext uri="{BB962C8B-B14F-4D97-AF65-F5344CB8AC3E}">
        <p14:creationId xmlns:p14="http://schemas.microsoft.com/office/powerpoint/2010/main" val="10321507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7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BA9D26E-62DD-40F9-BBF7-5C0FA9284BD5}" type="slidenum">
              <a:rPr lang="en-US" altLang="en-US" sz="1400">
                <a:solidFill>
                  <a:prstClr val="black"/>
                </a:solidFill>
              </a:rPr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400">
              <a:solidFill>
                <a:prstClr val="black"/>
              </a:solidFill>
            </a:endParaRPr>
          </a:p>
        </p:txBody>
      </p:sp>
      <p:sp>
        <p:nvSpPr>
          <p:cNvPr id="38915" name="Text Box 5"/>
          <p:cNvSpPr txBox="1">
            <a:spLocks noChangeArrowheads="1"/>
          </p:cNvSpPr>
          <p:nvPr/>
        </p:nvSpPr>
        <p:spPr bwMode="auto">
          <a:xfrm>
            <a:off x="609600" y="1752600"/>
            <a:ext cx="7848600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prstClr val="black"/>
                </a:solidFill>
              </a:rPr>
              <a:t>Equality and comparison operators apply to strings (based on lexical ordering)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4294967295"/>
          </p:nvPr>
        </p:nvSpPr>
        <p:spPr>
          <a:xfrm flipH="1">
            <a:off x="7391400" y="6248400"/>
            <a:ext cx="76200" cy="76200"/>
          </a:xfrm>
        </p:spPr>
        <p:txBody>
          <a:bodyPr>
            <a:normAutofit fontScale="25000" lnSpcReduction="20000"/>
          </a:bodyPr>
          <a:lstStyle/>
          <a:p>
            <a:endParaRPr lang="en-US" altLang="en-US" smtClean="0"/>
          </a:p>
        </p:txBody>
      </p:sp>
      <p:sp>
        <p:nvSpPr>
          <p:cNvPr id="38917" name="Text Box 4"/>
          <p:cNvSpPr txBox="1">
            <a:spLocks noChangeArrowheads="1"/>
          </p:cNvSpPr>
          <p:nvPr/>
        </p:nvSpPr>
        <p:spPr bwMode="auto">
          <a:xfrm>
            <a:off x="1981200" y="2814638"/>
            <a:ext cx="33940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prstClr val="black"/>
                </a:solidFill>
                <a:latin typeface="Century Gothic" panose="020B0502020202020204" pitchFamily="34" charset="0"/>
              </a:rPr>
              <a:t>WHERE </a:t>
            </a:r>
            <a:r>
              <a:rPr lang="en-US" altLang="en-US" sz="2800">
                <a:solidFill>
                  <a:prstClr val="black"/>
                </a:solidFill>
              </a:rPr>
              <a:t>S.</a:t>
            </a:r>
            <a:r>
              <a:rPr lang="en-US" altLang="en-US" sz="2800" i="1">
                <a:solidFill>
                  <a:prstClr val="black"/>
                </a:solidFill>
              </a:rPr>
              <a:t>Name</a:t>
            </a:r>
            <a:r>
              <a:rPr lang="en-US" altLang="en-US" sz="2800">
                <a:solidFill>
                  <a:prstClr val="black"/>
                </a:solidFill>
              </a:rPr>
              <a:t> &lt; ‘P’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Use of Expressions</a:t>
            </a:r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533400" y="3352800"/>
            <a:ext cx="65087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prstClr val="black"/>
                </a:solidFill>
              </a:rPr>
              <a:t>Concatenate operator applies to strings</a:t>
            </a:r>
            <a:endParaRPr lang="en-US" altLang="en-US" sz="2800">
              <a:solidFill>
                <a:prstClr val="black"/>
              </a:solidFill>
            </a:endParaRPr>
          </a:p>
        </p:txBody>
      </p:sp>
      <p:sp>
        <p:nvSpPr>
          <p:cNvPr id="38920" name="Text Box 9"/>
          <p:cNvSpPr txBox="1">
            <a:spLocks noChangeArrowheads="1"/>
          </p:cNvSpPr>
          <p:nvPr/>
        </p:nvSpPr>
        <p:spPr bwMode="auto">
          <a:xfrm>
            <a:off x="2057400" y="3957638"/>
            <a:ext cx="59420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prstClr val="black"/>
                </a:solidFill>
                <a:latin typeface="Century Gothic" panose="020B0502020202020204" pitchFamily="34" charset="0"/>
              </a:rPr>
              <a:t>WHERE</a:t>
            </a:r>
            <a:r>
              <a:rPr lang="en-US" altLang="en-US" sz="2800">
                <a:solidFill>
                  <a:prstClr val="black"/>
                </a:solidFill>
              </a:rPr>
              <a:t> S.</a:t>
            </a:r>
            <a:r>
              <a:rPr lang="en-US" altLang="en-US" sz="2800" i="1">
                <a:solidFill>
                  <a:prstClr val="black"/>
                </a:solidFill>
              </a:rPr>
              <a:t>Name</a:t>
            </a:r>
            <a:r>
              <a:rPr lang="en-US" altLang="en-US" sz="2800">
                <a:solidFill>
                  <a:prstClr val="black"/>
                </a:solidFill>
              </a:rPr>
              <a:t> || ‘--’ || S.</a:t>
            </a:r>
            <a:r>
              <a:rPr lang="en-US" altLang="en-US" sz="2800" i="1">
                <a:solidFill>
                  <a:prstClr val="black"/>
                </a:solidFill>
              </a:rPr>
              <a:t>Address</a:t>
            </a:r>
            <a:r>
              <a:rPr lang="en-US" altLang="en-US" sz="2800">
                <a:solidFill>
                  <a:prstClr val="black"/>
                </a:solidFill>
              </a:rPr>
              <a:t> = ….</a:t>
            </a:r>
          </a:p>
        </p:txBody>
      </p:sp>
      <p:sp>
        <p:nvSpPr>
          <p:cNvPr id="38921" name="Text Box 10"/>
          <p:cNvSpPr txBox="1">
            <a:spLocks noChangeArrowheads="1"/>
          </p:cNvSpPr>
          <p:nvPr/>
        </p:nvSpPr>
        <p:spPr bwMode="auto">
          <a:xfrm>
            <a:off x="609600" y="4572000"/>
            <a:ext cx="79724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prstClr val="black"/>
                </a:solidFill>
              </a:rPr>
              <a:t>Expressions can also be used in </a:t>
            </a:r>
            <a:r>
              <a:rPr lang="en-US" altLang="en-US">
                <a:solidFill>
                  <a:prstClr val="black"/>
                </a:solidFill>
                <a:latin typeface="Century Gothic" panose="020B0502020202020204" pitchFamily="34" charset="0"/>
              </a:rPr>
              <a:t>SELECT</a:t>
            </a:r>
            <a:r>
              <a:rPr lang="en-US" altLang="en-US">
                <a:solidFill>
                  <a:prstClr val="black"/>
                </a:solidFill>
              </a:rPr>
              <a:t> clause</a:t>
            </a:r>
            <a:r>
              <a:rPr lang="en-US" altLang="en-US" sz="2800">
                <a:solidFill>
                  <a:prstClr val="black"/>
                </a:solidFill>
              </a:rPr>
              <a:t>:</a:t>
            </a:r>
          </a:p>
        </p:txBody>
      </p:sp>
      <p:sp>
        <p:nvSpPr>
          <p:cNvPr id="38923" name="Text Box 11"/>
          <p:cNvSpPr txBox="1">
            <a:spLocks noChangeArrowheads="1"/>
          </p:cNvSpPr>
          <p:nvPr/>
        </p:nvSpPr>
        <p:spPr bwMode="auto">
          <a:xfrm>
            <a:off x="1676400" y="5181600"/>
            <a:ext cx="68754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>
                <a:solidFill>
                  <a:prstClr val="black"/>
                </a:solidFill>
                <a:latin typeface="Century Gothic" pitchFamily="34" charset="0"/>
              </a:rPr>
              <a:t>SELECT</a:t>
            </a:r>
            <a:r>
              <a:rPr lang="en-US" sz="2800">
                <a:solidFill>
                  <a:prstClr val="black"/>
                </a:solidFill>
              </a:rPr>
              <a:t>  S.</a:t>
            </a:r>
            <a:r>
              <a:rPr lang="en-US" sz="2800" i="1">
                <a:solidFill>
                  <a:prstClr val="black"/>
                </a:solidFill>
              </a:rPr>
              <a:t>Name</a:t>
            </a:r>
            <a:r>
              <a:rPr lang="en-US" sz="2800">
                <a:solidFill>
                  <a:prstClr val="black"/>
                </a:solidFill>
              </a:rPr>
              <a:t> || ‘--’ || S.</a:t>
            </a:r>
            <a:r>
              <a:rPr lang="en-US" sz="2800" i="1">
                <a:solidFill>
                  <a:prstClr val="black"/>
                </a:solidFill>
              </a:rPr>
              <a:t>Address</a:t>
            </a:r>
            <a:r>
              <a:rPr lang="en-US" sz="2800">
                <a:solidFill>
                  <a:prstClr val="black"/>
                </a:solidFill>
              </a:rPr>
              <a:t> </a:t>
            </a:r>
            <a:r>
              <a:rPr lang="en-US" sz="2800">
                <a:solidFill>
                  <a:prstClr val="black"/>
                </a:solidFill>
                <a:latin typeface="Century Gothic" pitchFamily="34" charset="0"/>
              </a:rPr>
              <a:t>AS</a:t>
            </a:r>
            <a:r>
              <a:rPr lang="en-US" sz="2800">
                <a:solidFill>
                  <a:prstClr val="black"/>
                </a:solidFill>
              </a:rPr>
              <a:t> </a:t>
            </a:r>
            <a:r>
              <a:rPr lang="en-US" sz="2800" i="1">
                <a:solidFill>
                  <a:prstClr val="black"/>
                </a:solidFill>
              </a:rPr>
              <a:t>NmAdd</a:t>
            </a:r>
          </a:p>
          <a:p>
            <a:pPr>
              <a:defRPr/>
            </a:pPr>
            <a:r>
              <a:rPr lang="en-US" sz="2800">
                <a:solidFill>
                  <a:prstClr val="black"/>
                </a:solidFill>
                <a:latin typeface="Century Gothic" pitchFamily="34" charset="0"/>
              </a:rPr>
              <a:t>FROM</a:t>
            </a:r>
            <a:r>
              <a:rPr lang="en-US" sz="2800">
                <a:solidFill>
                  <a:prstClr val="black"/>
                </a:solidFill>
              </a:rPr>
              <a:t>  </a:t>
            </a:r>
            <a:r>
              <a:rPr lang="en-US" sz="280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Student</a:t>
            </a:r>
            <a:r>
              <a:rPr lang="en-US" sz="2800">
                <a:solidFill>
                  <a:prstClr val="black"/>
                </a:solidFill>
              </a:rPr>
              <a:t> S</a:t>
            </a:r>
          </a:p>
        </p:txBody>
      </p:sp>
    </p:spTree>
    <p:extLst>
      <p:ext uri="{BB962C8B-B14F-4D97-AF65-F5344CB8AC3E}">
        <p14:creationId xmlns:p14="http://schemas.microsoft.com/office/powerpoint/2010/main" val="32037460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7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23954B9-F86A-4CA2-AB2F-687AFCB48BE5}" type="slidenum">
              <a:rPr lang="en-US" altLang="en-US" sz="1400">
                <a:solidFill>
                  <a:prstClr val="black"/>
                </a:solidFill>
              </a:rPr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400">
              <a:solidFill>
                <a:prstClr val="black"/>
              </a:solidFill>
            </a:endParaRP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en-US" smtClean="0"/>
              <a:t>Set Operators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534400" cy="16764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z="2800" smtClean="0"/>
              <a:t>SQL provides </a:t>
            </a:r>
            <a:r>
              <a:rPr lang="en-US" altLang="en-US" sz="2800" smtClean="0">
                <a:latin typeface="Century Gothic" panose="020B0502020202020204" pitchFamily="34" charset="0"/>
              </a:rPr>
              <a:t>UNION, EXCEPT</a:t>
            </a:r>
            <a:r>
              <a:rPr lang="en-US" altLang="en-US" sz="2800" smtClean="0"/>
              <a:t> (set difference), and </a:t>
            </a:r>
            <a:r>
              <a:rPr lang="en-US" altLang="en-US" sz="2800" smtClean="0">
                <a:latin typeface="Century Gothic" panose="020B0502020202020204" pitchFamily="34" charset="0"/>
              </a:rPr>
              <a:t>INTERSECT </a:t>
            </a:r>
            <a:r>
              <a:rPr lang="en-US" altLang="en-US" sz="2800" smtClean="0"/>
              <a:t> for union compatible tables</a:t>
            </a:r>
          </a:p>
          <a:p>
            <a:pPr>
              <a:lnSpc>
                <a:spcPct val="90000"/>
              </a:lnSpc>
            </a:pPr>
            <a:r>
              <a:rPr lang="en-US" altLang="en-US" sz="2800" smtClean="0"/>
              <a:t>Example:  Find all professors in the CS Department and all professors that have taught CS courses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457200" y="3352800"/>
            <a:ext cx="8120063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altLang="en-US" sz="2800" dirty="0" smtClean="0">
                <a:solidFill>
                  <a:prstClr val="black"/>
                </a:solidFill>
              </a:rPr>
              <a:t>(</a:t>
            </a:r>
            <a:r>
              <a:rPr lang="en-US" altLang="en-US" sz="28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SELECT </a:t>
            </a:r>
            <a:r>
              <a:rPr lang="en-US" altLang="en-US" sz="2800" dirty="0" smtClean="0">
                <a:solidFill>
                  <a:prstClr val="black"/>
                </a:solidFill>
              </a:rPr>
              <a:t>  </a:t>
            </a:r>
            <a:r>
              <a:rPr lang="en-US" altLang="en-US" sz="2800" dirty="0" err="1" smtClean="0">
                <a:solidFill>
                  <a:prstClr val="black"/>
                </a:solidFill>
              </a:rPr>
              <a:t>P.</a:t>
            </a:r>
            <a:r>
              <a:rPr lang="en-US" altLang="en-US" sz="2800" i="1" dirty="0" err="1" smtClean="0">
                <a:solidFill>
                  <a:prstClr val="black"/>
                </a:solidFill>
              </a:rPr>
              <a:t>Name</a:t>
            </a:r>
            <a:endParaRPr lang="en-US" altLang="en-US" sz="2800" i="1" dirty="0" smtClean="0">
              <a:solidFill>
                <a:prstClr val="black"/>
              </a:solidFill>
            </a:endParaRPr>
          </a:p>
          <a:p>
            <a:pPr>
              <a:defRPr/>
            </a:pPr>
            <a:r>
              <a:rPr lang="en-US" altLang="en-US" sz="28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 FROM</a:t>
            </a:r>
            <a:r>
              <a:rPr lang="en-US" altLang="en-US" sz="2800" dirty="0" smtClean="0">
                <a:solidFill>
                  <a:prstClr val="black"/>
                </a:solidFill>
              </a:rPr>
              <a:t>   </a:t>
            </a:r>
            <a:r>
              <a:rPr lang="en-US" altLang="en-US" sz="2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Professor</a:t>
            </a:r>
            <a:r>
              <a:rPr lang="en-US" altLang="en-US" sz="2800" dirty="0" smtClean="0">
                <a:solidFill>
                  <a:prstClr val="black"/>
                </a:solidFill>
              </a:rPr>
              <a:t> P, </a:t>
            </a:r>
            <a:r>
              <a:rPr lang="en-US" altLang="en-US" sz="2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Teaching</a:t>
            </a:r>
            <a:r>
              <a:rPr lang="en-US" altLang="en-US" sz="2800" dirty="0" smtClean="0">
                <a:solidFill>
                  <a:prstClr val="black"/>
                </a:solidFill>
              </a:rPr>
              <a:t> T</a:t>
            </a:r>
          </a:p>
          <a:p>
            <a:pPr>
              <a:defRPr/>
            </a:pPr>
            <a:r>
              <a:rPr lang="en-US" altLang="en-US" sz="28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 WHERE</a:t>
            </a:r>
            <a:r>
              <a:rPr lang="en-US" altLang="en-US" sz="2800" dirty="0" smtClean="0">
                <a:solidFill>
                  <a:prstClr val="black"/>
                </a:solidFill>
              </a:rPr>
              <a:t>  </a:t>
            </a:r>
            <a:r>
              <a:rPr lang="en-US" altLang="en-US" sz="2800" dirty="0" err="1" smtClean="0">
                <a:solidFill>
                  <a:prstClr val="black"/>
                </a:solidFill>
              </a:rPr>
              <a:t>P.</a:t>
            </a:r>
            <a:r>
              <a:rPr lang="en-US" altLang="en-US" sz="2800" i="1" dirty="0" err="1" smtClean="0">
                <a:solidFill>
                  <a:prstClr val="black"/>
                </a:solidFill>
              </a:rPr>
              <a:t>Id</a:t>
            </a:r>
            <a:r>
              <a:rPr lang="en-US" altLang="en-US" sz="2800" dirty="0" smtClean="0">
                <a:solidFill>
                  <a:prstClr val="black"/>
                </a:solidFill>
              </a:rPr>
              <a:t>=</a:t>
            </a:r>
            <a:r>
              <a:rPr lang="en-US" altLang="en-US" sz="2800" dirty="0" err="1" smtClean="0">
                <a:solidFill>
                  <a:prstClr val="black"/>
                </a:solidFill>
              </a:rPr>
              <a:t>T.</a:t>
            </a:r>
            <a:r>
              <a:rPr lang="en-US" altLang="en-US" sz="2800" i="1" dirty="0" err="1" smtClean="0">
                <a:solidFill>
                  <a:prstClr val="black"/>
                </a:solidFill>
              </a:rPr>
              <a:t>ProfId</a:t>
            </a:r>
            <a:r>
              <a:rPr lang="en-US" altLang="en-US" sz="2800" dirty="0" smtClean="0">
                <a:solidFill>
                  <a:prstClr val="black"/>
                </a:solidFill>
              </a:rPr>
              <a:t> </a:t>
            </a:r>
            <a:r>
              <a:rPr lang="en-US" altLang="en-US" sz="28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AND</a:t>
            </a:r>
            <a:r>
              <a:rPr lang="en-US" altLang="en-US" sz="2800" dirty="0" smtClean="0">
                <a:solidFill>
                  <a:prstClr val="black"/>
                </a:solidFill>
              </a:rPr>
              <a:t> </a:t>
            </a:r>
            <a:r>
              <a:rPr lang="en-US" altLang="en-US" sz="2800" dirty="0" err="1" smtClean="0">
                <a:solidFill>
                  <a:prstClr val="black"/>
                </a:solidFill>
              </a:rPr>
              <a:t>T.</a:t>
            </a:r>
            <a:r>
              <a:rPr lang="en-US" altLang="en-US" sz="2800" i="1" dirty="0" err="1" smtClean="0">
                <a:solidFill>
                  <a:prstClr val="black"/>
                </a:solidFill>
              </a:rPr>
              <a:t>CrsCode</a:t>
            </a:r>
            <a:r>
              <a:rPr lang="en-US" altLang="en-US" sz="2800" dirty="0" smtClean="0">
                <a:solidFill>
                  <a:prstClr val="black"/>
                </a:solidFill>
              </a:rPr>
              <a:t> </a:t>
            </a:r>
            <a:r>
              <a:rPr lang="en-US" altLang="en-US" sz="28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LIKE </a:t>
            </a:r>
            <a:r>
              <a:rPr lang="en-US" altLang="en-US" sz="2800" dirty="0" smtClean="0">
                <a:solidFill>
                  <a:prstClr val="black"/>
                </a:solidFill>
              </a:rPr>
              <a:t>‘CS%’)</a:t>
            </a:r>
          </a:p>
          <a:p>
            <a:pPr>
              <a:defRPr/>
            </a:pPr>
            <a:r>
              <a:rPr lang="en-US" altLang="en-US" sz="28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UNION</a:t>
            </a:r>
          </a:p>
          <a:p>
            <a:pPr>
              <a:defRPr/>
            </a:pPr>
            <a:r>
              <a:rPr lang="en-US" altLang="en-US" sz="28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(SELECT </a:t>
            </a:r>
            <a:r>
              <a:rPr lang="en-US" altLang="en-US" sz="2800" dirty="0" smtClean="0">
                <a:solidFill>
                  <a:prstClr val="black"/>
                </a:solidFill>
              </a:rPr>
              <a:t> </a:t>
            </a:r>
            <a:r>
              <a:rPr lang="en-US" altLang="en-US" sz="2800" dirty="0" err="1" smtClean="0">
                <a:solidFill>
                  <a:prstClr val="black"/>
                </a:solidFill>
              </a:rPr>
              <a:t>P.</a:t>
            </a:r>
            <a:r>
              <a:rPr lang="en-US" altLang="en-US" sz="2800" i="1" dirty="0" err="1" smtClean="0">
                <a:solidFill>
                  <a:prstClr val="black"/>
                </a:solidFill>
              </a:rPr>
              <a:t>Name</a:t>
            </a:r>
            <a:endParaRPr lang="en-US" altLang="en-US" sz="2800" i="1" dirty="0" smtClean="0">
              <a:solidFill>
                <a:prstClr val="black"/>
              </a:solidFill>
            </a:endParaRPr>
          </a:p>
          <a:p>
            <a:pPr>
              <a:defRPr/>
            </a:pPr>
            <a:r>
              <a:rPr lang="en-US" altLang="en-US" sz="28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 FROM </a:t>
            </a:r>
            <a:r>
              <a:rPr lang="en-US" altLang="en-US" sz="2800" dirty="0" smtClean="0">
                <a:solidFill>
                  <a:prstClr val="black"/>
                </a:solidFill>
              </a:rPr>
              <a:t> </a:t>
            </a:r>
            <a:r>
              <a:rPr lang="en-US" altLang="en-US" sz="2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Professor</a:t>
            </a:r>
            <a:r>
              <a:rPr lang="en-US" altLang="en-US" sz="2800" dirty="0" smtClean="0">
                <a:solidFill>
                  <a:prstClr val="black"/>
                </a:solidFill>
              </a:rPr>
              <a:t> P</a:t>
            </a:r>
          </a:p>
          <a:p>
            <a:pPr>
              <a:defRPr/>
            </a:pPr>
            <a:r>
              <a:rPr lang="en-US" altLang="en-US" sz="28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 WHERE</a:t>
            </a:r>
            <a:r>
              <a:rPr lang="en-US" altLang="en-US" sz="2800" dirty="0" smtClean="0">
                <a:solidFill>
                  <a:prstClr val="black"/>
                </a:solidFill>
              </a:rPr>
              <a:t>  </a:t>
            </a:r>
            <a:r>
              <a:rPr lang="en-US" altLang="en-US" sz="2800" dirty="0" err="1" smtClean="0">
                <a:solidFill>
                  <a:prstClr val="black"/>
                </a:solidFill>
              </a:rPr>
              <a:t>P.</a:t>
            </a:r>
            <a:r>
              <a:rPr lang="en-US" altLang="en-US" sz="2800" i="1" dirty="0" err="1" smtClean="0">
                <a:solidFill>
                  <a:prstClr val="black"/>
                </a:solidFill>
              </a:rPr>
              <a:t>DeptId</a:t>
            </a:r>
            <a:r>
              <a:rPr lang="en-US" altLang="en-US" sz="2800" dirty="0" smtClean="0">
                <a:solidFill>
                  <a:prstClr val="black"/>
                </a:solidFill>
              </a:rPr>
              <a:t> = ‘CS’)</a:t>
            </a:r>
          </a:p>
        </p:txBody>
      </p:sp>
    </p:spTree>
    <p:extLst>
      <p:ext uri="{BB962C8B-B14F-4D97-AF65-F5344CB8AC3E}">
        <p14:creationId xmlns:p14="http://schemas.microsoft.com/office/powerpoint/2010/main" val="23456448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7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3DC25B4-64A2-4C9D-B8E5-7C76247E3B61}" type="slidenum">
              <a:rPr lang="en-US" altLang="en-US" sz="1400"/>
              <a:pPr/>
              <a:t>27</a:t>
            </a:fld>
            <a:endParaRPr lang="en-US" altLang="en-US" sz="1400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Aggregates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848600" cy="2362200"/>
          </a:xfrm>
        </p:spPr>
        <p:txBody>
          <a:bodyPr/>
          <a:lstStyle/>
          <a:p>
            <a:r>
              <a:rPr lang="en-US" altLang="en-US" sz="2800" smtClean="0"/>
              <a:t>Functions that operate on sets:</a:t>
            </a:r>
          </a:p>
          <a:p>
            <a:pPr lvl="1"/>
            <a:r>
              <a:rPr lang="en-US" altLang="en-US" sz="2400" smtClean="0">
                <a:latin typeface="Century Gothic" pitchFamily="34" charset="0"/>
              </a:rPr>
              <a:t>COUNT, SUM, AVG, MAX, MIN</a:t>
            </a:r>
            <a:endParaRPr lang="en-US" altLang="en-US" sz="2400" smtClean="0"/>
          </a:p>
          <a:p>
            <a:r>
              <a:rPr lang="en-US" altLang="en-US" sz="2800" smtClean="0"/>
              <a:t>Produce numbers (not tables)</a:t>
            </a:r>
          </a:p>
          <a:p>
            <a:r>
              <a:rPr lang="en-US" altLang="en-US" sz="2800" smtClean="0"/>
              <a:t>Not part of relational algebra (but not hard to add)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685800" y="4800600"/>
            <a:ext cx="35242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3200">
                <a:latin typeface="Century Gothic" pitchFamily="34" charset="0"/>
              </a:rPr>
              <a:t>SELECT </a:t>
            </a:r>
            <a:r>
              <a:rPr lang="en-US" altLang="en-US" sz="3200">
                <a:solidFill>
                  <a:srgbClr val="990033"/>
                </a:solidFill>
                <a:latin typeface="Century Gothic" pitchFamily="34" charset="0"/>
              </a:rPr>
              <a:t>COUNT</a:t>
            </a:r>
            <a:r>
              <a:rPr lang="en-US" altLang="en-US" sz="3200">
                <a:latin typeface="Century Gothic" pitchFamily="34" charset="0"/>
              </a:rPr>
              <a:t>(*)</a:t>
            </a:r>
          </a:p>
          <a:p>
            <a:r>
              <a:rPr lang="en-US" altLang="en-US" sz="3200">
                <a:latin typeface="Century Gothic" pitchFamily="34" charset="0"/>
              </a:rPr>
              <a:t>FROM  </a:t>
            </a:r>
            <a:r>
              <a:rPr lang="en-US" alt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Professor</a:t>
            </a:r>
            <a:r>
              <a:rPr lang="en-US" altLang="en-US" sz="3200"/>
              <a:t> P</a:t>
            </a:r>
            <a:endParaRPr lang="en-US" altLang="en-US" sz="3200">
              <a:latin typeface="Century Gothic" pitchFamily="34" charset="0"/>
            </a:endParaRP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4937125" y="4813300"/>
            <a:ext cx="397986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>
                <a:latin typeface="Century Gothic" pitchFamily="34" charset="0"/>
              </a:rPr>
              <a:t>SELECT </a:t>
            </a:r>
            <a:r>
              <a:rPr lang="en-US" sz="3200">
                <a:solidFill>
                  <a:srgbClr val="990033"/>
                </a:solidFill>
                <a:latin typeface="Century Gothic" pitchFamily="34" charset="0"/>
              </a:rPr>
              <a:t>MAX</a:t>
            </a:r>
            <a:r>
              <a:rPr lang="en-US" sz="3200"/>
              <a:t> (</a:t>
            </a:r>
            <a:r>
              <a:rPr lang="en-US" sz="3200" i="1"/>
              <a:t>Salary</a:t>
            </a:r>
            <a:r>
              <a:rPr lang="en-US" sz="3200"/>
              <a:t>)</a:t>
            </a:r>
          </a:p>
          <a:p>
            <a:pPr>
              <a:defRPr/>
            </a:pPr>
            <a:r>
              <a:rPr lang="en-US" sz="3200">
                <a:latin typeface="Century Gothic" pitchFamily="34" charset="0"/>
              </a:rPr>
              <a:t>FROM</a:t>
            </a:r>
            <a:r>
              <a:rPr lang="en-US" sz="3200"/>
              <a:t>  </a:t>
            </a:r>
            <a:r>
              <a:rPr 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Employee</a:t>
            </a:r>
            <a:r>
              <a:rPr lang="en-US" sz="3200"/>
              <a:t> E</a:t>
            </a:r>
          </a:p>
        </p:txBody>
      </p:sp>
    </p:spTree>
    <p:extLst>
      <p:ext uri="{BB962C8B-B14F-4D97-AF65-F5344CB8AC3E}">
        <p14:creationId xmlns:p14="http://schemas.microsoft.com/office/powerpoint/2010/main" val="3171105167"/>
      </p:ext>
    </p:extLst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7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3B48ED2-0DDB-4BE5-B9CF-2BDA70CA40F1}" type="slidenum">
              <a:rPr lang="en-US" altLang="en-US" sz="1400"/>
              <a:pPr/>
              <a:t>28</a:t>
            </a:fld>
            <a:endParaRPr lang="en-US" altLang="en-US" sz="1400"/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85800"/>
          </a:xfrm>
        </p:spPr>
        <p:txBody>
          <a:bodyPr>
            <a:normAutofit/>
          </a:bodyPr>
          <a:lstStyle/>
          <a:p>
            <a:r>
              <a:rPr lang="en-US" altLang="en-US" smtClean="0"/>
              <a:t>Grouping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458200" cy="5410200"/>
          </a:xfrm>
        </p:spPr>
        <p:txBody>
          <a:bodyPr/>
          <a:lstStyle/>
          <a:p>
            <a:r>
              <a:rPr lang="en-US" altLang="en-US" smtClean="0"/>
              <a:t>But how do we compute the number of courses taught in S2000 </a:t>
            </a:r>
            <a:r>
              <a:rPr lang="en-US" altLang="en-US" i="1" smtClean="0"/>
              <a:t>per professor</a:t>
            </a:r>
            <a:r>
              <a:rPr lang="en-US" altLang="en-US" smtClean="0"/>
              <a:t>?</a:t>
            </a:r>
          </a:p>
          <a:p>
            <a:pPr lvl="1"/>
            <a:r>
              <a:rPr lang="en-US" altLang="en-US" smtClean="0"/>
              <a:t>Strategy 1:  Fire off a separate query for </a:t>
            </a:r>
            <a:r>
              <a:rPr lang="en-US" altLang="en-US" u="sng" smtClean="0"/>
              <a:t>each</a:t>
            </a:r>
            <a:r>
              <a:rPr lang="en-US" altLang="en-US" smtClean="0"/>
              <a:t> professor: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smtClean="0">
                <a:latin typeface="Century Gothic" pitchFamily="34" charset="0"/>
              </a:rPr>
              <a:t>			SELECT   COUNT(</a:t>
            </a:r>
            <a:r>
              <a:rPr lang="en-US" altLang="en-US" sz="2000" smtClean="0"/>
              <a:t>T.</a:t>
            </a:r>
            <a:r>
              <a:rPr lang="en-US" altLang="en-US" sz="2000" i="1" smtClean="0"/>
              <a:t>CrsCode</a:t>
            </a:r>
            <a:r>
              <a:rPr lang="en-US" altLang="en-US" sz="2000" smtClean="0">
                <a:latin typeface="Century Gothic" pitchFamily="34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smtClean="0">
                <a:latin typeface="Century Gothic" pitchFamily="34" charset="0"/>
              </a:rPr>
              <a:t>			FROM    </a:t>
            </a:r>
            <a:r>
              <a:rPr lang="en-US" altLang="en-US" sz="2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Teaching</a:t>
            </a:r>
            <a:r>
              <a:rPr lang="en-US" altLang="en-US" sz="2000" smtClean="0"/>
              <a:t> 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smtClean="0">
                <a:latin typeface="Century Gothic" pitchFamily="34" charset="0"/>
              </a:rPr>
              <a:t>			WHERE  </a:t>
            </a:r>
            <a:r>
              <a:rPr lang="en-US" altLang="en-US" sz="2000" smtClean="0"/>
              <a:t>T.</a:t>
            </a:r>
            <a:r>
              <a:rPr lang="en-US" altLang="en-US" sz="2000" i="1" smtClean="0"/>
              <a:t>Semester</a:t>
            </a:r>
            <a:r>
              <a:rPr lang="en-US" altLang="en-US" sz="2000" smtClean="0"/>
              <a:t> = ‘S2000’ </a:t>
            </a:r>
            <a:r>
              <a:rPr lang="en-US" altLang="en-US" sz="1800" smtClean="0"/>
              <a:t>AND</a:t>
            </a:r>
            <a:r>
              <a:rPr lang="en-US" altLang="en-US" sz="2000" smtClean="0"/>
              <a:t> T.</a:t>
            </a:r>
            <a:r>
              <a:rPr lang="en-US" altLang="en-US" sz="2000" i="1" smtClean="0"/>
              <a:t>ProfId</a:t>
            </a:r>
            <a:r>
              <a:rPr lang="en-US" altLang="en-US" sz="2000" smtClean="0"/>
              <a:t> = 123456789</a:t>
            </a:r>
          </a:p>
          <a:p>
            <a:pPr lvl="2">
              <a:spcBef>
                <a:spcPct val="0"/>
              </a:spcBef>
            </a:pPr>
            <a:r>
              <a:rPr lang="en-US" altLang="en-US" sz="2000" smtClean="0"/>
              <a:t>Cumbersome</a:t>
            </a:r>
          </a:p>
          <a:p>
            <a:pPr lvl="2">
              <a:spcBef>
                <a:spcPct val="0"/>
              </a:spcBef>
            </a:pPr>
            <a:r>
              <a:rPr lang="en-US" altLang="en-US" sz="2000" smtClean="0"/>
              <a:t>What if the number of professors changes?  Add another query?</a:t>
            </a:r>
          </a:p>
          <a:p>
            <a:pPr lvl="1">
              <a:spcBef>
                <a:spcPct val="0"/>
              </a:spcBef>
            </a:pPr>
            <a:r>
              <a:rPr lang="en-US" altLang="en-US" smtClean="0"/>
              <a:t>Strategy 2:  define a special </a:t>
            </a:r>
            <a:r>
              <a:rPr lang="en-US" altLang="en-US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grouping operator</a:t>
            </a:r>
            <a:r>
              <a:rPr lang="en-US" altLang="en-US" smtClean="0"/>
              <a:t>: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000" smtClean="0">
                <a:latin typeface="Century Gothic" pitchFamily="34" charset="0"/>
              </a:rPr>
              <a:t>			SELECT     </a:t>
            </a:r>
            <a:r>
              <a:rPr lang="en-US" altLang="en-US" sz="2000" smtClean="0"/>
              <a:t>T.</a:t>
            </a:r>
            <a:r>
              <a:rPr lang="en-US" altLang="en-US" sz="2000" i="1" smtClean="0"/>
              <a:t>ProfId</a:t>
            </a:r>
            <a:r>
              <a:rPr lang="en-US" altLang="en-US" sz="2000" smtClean="0">
                <a:latin typeface="Century Gothic" pitchFamily="34" charset="0"/>
              </a:rPr>
              <a:t>,  COUNT(</a:t>
            </a:r>
            <a:r>
              <a:rPr lang="en-US" altLang="en-US" sz="2000" smtClean="0"/>
              <a:t>T.</a:t>
            </a:r>
            <a:r>
              <a:rPr lang="en-US" altLang="en-US" sz="2000" i="1" smtClean="0"/>
              <a:t>CrsCode</a:t>
            </a:r>
            <a:r>
              <a:rPr lang="en-US" altLang="en-US" sz="2000" smtClean="0">
                <a:latin typeface="Century Gothic" pitchFamily="34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smtClean="0">
                <a:latin typeface="Century Gothic" pitchFamily="34" charset="0"/>
              </a:rPr>
              <a:t>			FROM       </a:t>
            </a:r>
            <a:r>
              <a:rPr lang="en-US" altLang="en-US" sz="2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Teaching</a:t>
            </a:r>
            <a:r>
              <a:rPr lang="en-US" altLang="en-US" sz="2000" smtClean="0"/>
              <a:t>  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smtClean="0">
                <a:latin typeface="Century Gothic" pitchFamily="34" charset="0"/>
              </a:rPr>
              <a:t>			WHERE      </a:t>
            </a:r>
            <a:r>
              <a:rPr lang="en-US" altLang="en-US" sz="2000" smtClean="0"/>
              <a:t>T.</a:t>
            </a:r>
            <a:r>
              <a:rPr lang="en-US" altLang="en-US" sz="2000" i="1" smtClean="0"/>
              <a:t>Semester</a:t>
            </a:r>
            <a:r>
              <a:rPr lang="en-US" altLang="en-US" sz="2000" smtClean="0"/>
              <a:t> = ‘S2000’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smtClean="0"/>
              <a:t>			</a:t>
            </a:r>
            <a:r>
              <a:rPr lang="en-US" altLang="en-US" sz="1800" smtClean="0">
                <a:solidFill>
                  <a:srgbClr val="990033"/>
                </a:solidFill>
              </a:rPr>
              <a:t>GROUP BY</a:t>
            </a:r>
            <a:r>
              <a:rPr lang="en-US" altLang="en-US" sz="2000" smtClean="0"/>
              <a:t>  </a:t>
            </a:r>
            <a:r>
              <a:rPr lang="en-US" altLang="en-US" sz="2000" smtClean="0">
                <a:solidFill>
                  <a:srgbClr val="008000"/>
                </a:solidFill>
              </a:rPr>
              <a:t>T.</a:t>
            </a:r>
            <a:r>
              <a:rPr lang="en-US" altLang="en-US" sz="2000" i="1" smtClean="0">
                <a:solidFill>
                  <a:srgbClr val="008000"/>
                </a:solidFill>
              </a:rPr>
              <a:t>ProfId</a:t>
            </a:r>
            <a:endParaRPr lang="en-US" altLang="en-US" i="1" smtClean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323949"/>
      </p:ext>
    </p:extLst>
  </p:cSld>
  <p:clrMapOvr>
    <a:masterClrMapping/>
  </p:clrMapOvr>
  <p:transition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7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62F4521-C10A-4AC8-9AFC-A10C0BF66485}" type="slidenum">
              <a:rPr lang="en-US" altLang="en-US" sz="1400"/>
              <a:pPr/>
              <a:t>29</a:t>
            </a:fld>
            <a:endParaRPr lang="en-US" altLang="en-US" sz="1400"/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 smtClean="0">
                <a:latin typeface="Century Gothic" pitchFamily="34" charset="0"/>
              </a:rPr>
              <a:t>HAVING</a:t>
            </a:r>
            <a:r>
              <a:rPr lang="en-US" altLang="en-US" smtClean="0"/>
              <a:t> Clause</a:t>
            </a:r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2667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smtClean="0"/>
              <a:t>Eliminates unwanted groups (analogous to</a:t>
            </a:r>
            <a:r>
              <a:rPr lang="en-US" altLang="en-US" sz="2800" smtClean="0">
                <a:latin typeface="Century Gothic" pitchFamily="34" charset="0"/>
              </a:rPr>
              <a:t> WHERE </a:t>
            </a:r>
            <a:r>
              <a:rPr lang="en-US" altLang="en-US" sz="2800" smtClean="0"/>
              <a:t>clause, but works on groups instead of individual tuples</a:t>
            </a:r>
            <a:r>
              <a:rPr lang="en-US" altLang="en-US" sz="2800" smtClean="0">
                <a:latin typeface="Century Gothic" pitchFamily="34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altLang="en-US" sz="2800" smtClean="0">
                <a:latin typeface="Century Gothic" pitchFamily="34" charset="0"/>
              </a:rPr>
              <a:t>HAVING </a:t>
            </a:r>
            <a:r>
              <a:rPr lang="en-US" altLang="en-US" sz="2800" smtClean="0"/>
              <a:t>condition is constructed from attributes of </a:t>
            </a:r>
            <a:r>
              <a:rPr lang="en-US" altLang="en-US" sz="2800" smtClean="0">
                <a:latin typeface="Century Gothic" pitchFamily="34" charset="0"/>
              </a:rPr>
              <a:t>GROUP BY</a:t>
            </a:r>
            <a:r>
              <a:rPr lang="en-US" altLang="en-US" sz="2800" smtClean="0"/>
              <a:t> list and aggregates on attributes not in that list</a:t>
            </a:r>
            <a:endParaRPr lang="en-US" altLang="en-US" sz="2800" smtClean="0">
              <a:latin typeface="Century Gothic" pitchFamily="34" charset="0"/>
            </a:endParaRP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1371600" y="3581400"/>
            <a:ext cx="5272088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400">
                <a:latin typeface="Century Gothic" pitchFamily="34" charset="0"/>
              </a:rPr>
              <a:t>SELECT  </a:t>
            </a:r>
            <a:r>
              <a:rPr lang="en-US" altLang="en-US" sz="2400"/>
              <a:t>T.</a:t>
            </a:r>
            <a:r>
              <a:rPr lang="en-US" altLang="en-US" sz="2400" i="1"/>
              <a:t>StudId</a:t>
            </a:r>
            <a:r>
              <a:rPr lang="en-US" altLang="en-US" sz="2400">
                <a:latin typeface="Century Gothic" pitchFamily="34" charset="0"/>
              </a:rPr>
              <a:t>, </a:t>
            </a:r>
          </a:p>
          <a:p>
            <a:r>
              <a:rPr lang="en-US" altLang="en-US" sz="2400">
                <a:latin typeface="Century Gothic" pitchFamily="34" charset="0"/>
              </a:rPr>
              <a:t>              AVG</a:t>
            </a:r>
            <a:r>
              <a:rPr lang="en-US" altLang="en-US" sz="2400"/>
              <a:t>(T.</a:t>
            </a:r>
            <a:r>
              <a:rPr lang="en-US" altLang="en-US" sz="2400" i="1"/>
              <a:t>Grade</a:t>
            </a:r>
            <a:r>
              <a:rPr lang="en-US" altLang="en-US" sz="2400"/>
              <a:t>) </a:t>
            </a:r>
            <a:r>
              <a:rPr lang="en-US" altLang="en-US" sz="2400">
                <a:latin typeface="Century Gothic" pitchFamily="34" charset="0"/>
              </a:rPr>
              <a:t> AS  </a:t>
            </a:r>
            <a:r>
              <a:rPr lang="en-US" altLang="en-US" sz="2400" i="1"/>
              <a:t>CumGpa</a:t>
            </a:r>
            <a:r>
              <a:rPr lang="en-US" altLang="en-US" sz="2400"/>
              <a:t>, </a:t>
            </a:r>
            <a:endParaRPr lang="en-US" altLang="en-US" sz="2400">
              <a:latin typeface="Century Gothic" pitchFamily="34" charset="0"/>
            </a:endParaRPr>
          </a:p>
          <a:p>
            <a:r>
              <a:rPr lang="en-US" altLang="en-US" sz="2400">
                <a:latin typeface="Century Gothic" pitchFamily="34" charset="0"/>
              </a:rPr>
              <a:t>              COUNT (*)  AS  </a:t>
            </a:r>
            <a:r>
              <a:rPr lang="en-US" altLang="en-US" sz="2400" i="1"/>
              <a:t>NumCrs</a:t>
            </a:r>
            <a:endParaRPr lang="en-US" altLang="en-US" sz="2400" i="1">
              <a:latin typeface="Century Gothic" pitchFamily="34" charset="0"/>
            </a:endParaRPr>
          </a:p>
          <a:p>
            <a:r>
              <a:rPr lang="en-US" altLang="en-US" sz="2400">
                <a:latin typeface="Century Gothic" pitchFamily="34" charset="0"/>
              </a:rPr>
              <a:t>FROM   </a:t>
            </a:r>
            <a:r>
              <a:rPr lang="en-US" alt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Transcript </a:t>
            </a:r>
            <a:r>
              <a:rPr lang="en-US" altLang="en-US" sz="2400"/>
              <a:t> T</a:t>
            </a:r>
            <a:endParaRPr lang="en-US" altLang="en-US" sz="2400">
              <a:latin typeface="Century Gothic" pitchFamily="34" charset="0"/>
            </a:endParaRPr>
          </a:p>
          <a:p>
            <a:r>
              <a:rPr lang="en-US" altLang="en-US" sz="2400">
                <a:latin typeface="Century Gothic" pitchFamily="34" charset="0"/>
              </a:rPr>
              <a:t>WHERE   </a:t>
            </a:r>
            <a:r>
              <a:rPr lang="en-US" altLang="en-US" sz="2400"/>
              <a:t>T.</a:t>
            </a:r>
            <a:r>
              <a:rPr lang="en-US" altLang="en-US" sz="2400" i="1"/>
              <a:t>CrsCode </a:t>
            </a:r>
            <a:r>
              <a:rPr lang="en-US" altLang="en-US" sz="2400">
                <a:latin typeface="Century Gothic" pitchFamily="34" charset="0"/>
              </a:rPr>
              <a:t> LIKE  </a:t>
            </a:r>
            <a:r>
              <a:rPr lang="en-US" altLang="en-US" sz="2400"/>
              <a:t>‘CS%’</a:t>
            </a:r>
            <a:endParaRPr lang="en-US" altLang="en-US" sz="2400">
              <a:latin typeface="Century Gothic" pitchFamily="34" charset="0"/>
            </a:endParaRPr>
          </a:p>
          <a:p>
            <a:r>
              <a:rPr lang="en-US" altLang="en-US" sz="2400">
                <a:latin typeface="Century Gothic" pitchFamily="34" charset="0"/>
              </a:rPr>
              <a:t>GROUP BY  </a:t>
            </a:r>
            <a:r>
              <a:rPr lang="en-US" altLang="en-US" sz="2400"/>
              <a:t>T.</a:t>
            </a:r>
            <a:r>
              <a:rPr lang="en-US" altLang="en-US" sz="2400" i="1"/>
              <a:t>StudId</a:t>
            </a:r>
          </a:p>
          <a:p>
            <a:r>
              <a:rPr lang="en-US" altLang="en-US" sz="2400">
                <a:solidFill>
                  <a:srgbClr val="990033"/>
                </a:solidFill>
                <a:latin typeface="Century Gothic" pitchFamily="34" charset="0"/>
              </a:rPr>
              <a:t>HAVING</a:t>
            </a:r>
            <a:r>
              <a:rPr lang="en-US" altLang="en-US" sz="2400">
                <a:latin typeface="Century Gothic" pitchFamily="34" charset="0"/>
              </a:rPr>
              <a:t>  AVG </a:t>
            </a:r>
            <a:r>
              <a:rPr lang="en-US" altLang="en-US" sz="2400"/>
              <a:t>(T.</a:t>
            </a:r>
            <a:r>
              <a:rPr lang="en-US" altLang="en-US" sz="2400" i="1"/>
              <a:t>Grade</a:t>
            </a:r>
            <a:r>
              <a:rPr lang="en-US" altLang="en-US" sz="2400"/>
              <a:t>) &gt; 3.5</a:t>
            </a:r>
          </a:p>
        </p:txBody>
      </p:sp>
    </p:spTree>
    <p:extLst>
      <p:ext uri="{BB962C8B-B14F-4D97-AF65-F5344CB8AC3E}">
        <p14:creationId xmlns:p14="http://schemas.microsoft.com/office/powerpoint/2010/main" val="1207920605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Review (cont'd)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Question Types</a:t>
            </a:r>
          </a:p>
          <a:p>
            <a:pPr lvl="1" algn="just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Q/A</a:t>
            </a:r>
          </a:p>
          <a:p>
            <a:pPr lvl="2" algn="just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Relational algebra</a:t>
            </a:r>
          </a:p>
          <a:p>
            <a:pPr lvl="2" algn="just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SQL</a:t>
            </a:r>
          </a:p>
          <a:p>
            <a:pPr lvl="2" algn="just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Normalization theory</a:t>
            </a:r>
          </a:p>
          <a:p>
            <a:pPr algn="just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 Questions (100 points) + 1 Bonus Question (20 extra points)</a:t>
            </a:r>
          </a:p>
          <a:p>
            <a:pPr marL="457200" lvl="1" indent="0" algn="just" eaLnBrk="1" hangingPunct="1">
              <a:buFontTx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C6ABE84-5763-4BF3-8782-E7B2EBB15759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8682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7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87618D5-396F-4531-A8D9-A2370AFA1AF5}" type="slidenum">
              <a:rPr lang="en-US" altLang="en-US" sz="1400"/>
              <a:pPr/>
              <a:t>30</a:t>
            </a:fld>
            <a:endParaRPr lang="en-US" altLang="en-US" sz="1400"/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>
            <a:normAutofit/>
          </a:bodyPr>
          <a:lstStyle/>
          <a:p>
            <a:r>
              <a:rPr lang="en-US" altLang="en-US" smtClean="0">
                <a:latin typeface="Century Gothic" pitchFamily="34" charset="0"/>
              </a:rPr>
              <a:t>ORDER BY</a:t>
            </a:r>
            <a:r>
              <a:rPr lang="en-US" altLang="en-US" smtClean="0"/>
              <a:t> Clause</a:t>
            </a:r>
          </a:p>
        </p:txBody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1143000"/>
          </a:xfrm>
        </p:spPr>
        <p:txBody>
          <a:bodyPr/>
          <a:lstStyle/>
          <a:p>
            <a:r>
              <a:rPr lang="en-US" altLang="en-US" smtClean="0"/>
              <a:t>Causes rows to be output in a specified order</a:t>
            </a: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914400" y="2209800"/>
            <a:ext cx="6743700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800">
                <a:latin typeface="Century Gothic" pitchFamily="34" charset="0"/>
              </a:rPr>
              <a:t>SELECT  </a:t>
            </a:r>
            <a:r>
              <a:rPr lang="en-US" altLang="en-US" sz="2800"/>
              <a:t>T.</a:t>
            </a:r>
            <a:r>
              <a:rPr lang="en-US" altLang="en-US" sz="2800" i="1"/>
              <a:t>StudId</a:t>
            </a:r>
            <a:r>
              <a:rPr lang="en-US" altLang="en-US" sz="2800">
                <a:latin typeface="Century Gothic" pitchFamily="34" charset="0"/>
              </a:rPr>
              <a:t>, COUNT (*) AS </a:t>
            </a:r>
            <a:r>
              <a:rPr lang="en-US" altLang="en-US" sz="2800" i="1"/>
              <a:t>NumCrs</a:t>
            </a:r>
            <a:r>
              <a:rPr lang="en-US" altLang="en-US" sz="2800"/>
              <a:t>,</a:t>
            </a:r>
            <a:r>
              <a:rPr lang="en-US" altLang="en-US" sz="2800">
                <a:latin typeface="Century Gothic" pitchFamily="34" charset="0"/>
              </a:rPr>
              <a:t> </a:t>
            </a:r>
          </a:p>
          <a:p>
            <a:r>
              <a:rPr lang="en-US" altLang="en-US" sz="2800">
                <a:latin typeface="Century Gothic" pitchFamily="34" charset="0"/>
              </a:rPr>
              <a:t>              AVG</a:t>
            </a:r>
            <a:r>
              <a:rPr lang="en-US" altLang="en-US" sz="2800"/>
              <a:t>(T.</a:t>
            </a:r>
            <a:r>
              <a:rPr lang="en-US" altLang="en-US" sz="2800" i="1"/>
              <a:t>Grade</a:t>
            </a:r>
            <a:r>
              <a:rPr lang="en-US" altLang="en-US" sz="2800"/>
              <a:t>)</a:t>
            </a:r>
            <a:r>
              <a:rPr lang="en-US" altLang="en-US" sz="2800">
                <a:latin typeface="Century Gothic" pitchFamily="34" charset="0"/>
              </a:rPr>
              <a:t> AS </a:t>
            </a:r>
            <a:r>
              <a:rPr lang="en-US" altLang="en-US" sz="2800" i="1"/>
              <a:t>CumGpa</a:t>
            </a:r>
          </a:p>
          <a:p>
            <a:r>
              <a:rPr lang="en-US" altLang="en-US" sz="2800">
                <a:latin typeface="Century Gothic" pitchFamily="34" charset="0"/>
              </a:rPr>
              <a:t>FROM   </a:t>
            </a:r>
            <a: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Transcript</a:t>
            </a:r>
            <a:r>
              <a:rPr lang="en-US" altLang="en-US" sz="2800"/>
              <a:t> T</a:t>
            </a:r>
          </a:p>
          <a:p>
            <a:r>
              <a:rPr lang="en-US" altLang="en-US" sz="2800">
                <a:latin typeface="Century Gothic" pitchFamily="34" charset="0"/>
              </a:rPr>
              <a:t>WHERE  </a:t>
            </a:r>
            <a:r>
              <a:rPr lang="en-US" altLang="en-US" sz="2800"/>
              <a:t>T.</a:t>
            </a:r>
            <a:r>
              <a:rPr lang="en-US" altLang="en-US" sz="2800" i="1"/>
              <a:t>CrsCode</a:t>
            </a:r>
            <a:r>
              <a:rPr lang="en-US" altLang="en-US" sz="2800">
                <a:latin typeface="Century Gothic" pitchFamily="34" charset="0"/>
              </a:rPr>
              <a:t> LIKE </a:t>
            </a:r>
            <a:r>
              <a:rPr lang="en-US" altLang="en-US" sz="2800"/>
              <a:t>‘CS%’</a:t>
            </a:r>
          </a:p>
          <a:p>
            <a:r>
              <a:rPr lang="en-US" altLang="en-US" sz="2800">
                <a:latin typeface="Century Gothic" pitchFamily="34" charset="0"/>
              </a:rPr>
              <a:t>GROUP BY  </a:t>
            </a:r>
            <a:r>
              <a:rPr lang="en-US" altLang="en-US" sz="2800"/>
              <a:t>T.</a:t>
            </a:r>
            <a:r>
              <a:rPr lang="en-US" altLang="en-US" sz="2800" i="1"/>
              <a:t>StudId</a:t>
            </a:r>
          </a:p>
          <a:p>
            <a:r>
              <a:rPr lang="en-US" altLang="en-US" sz="2800">
                <a:latin typeface="Century Gothic" pitchFamily="34" charset="0"/>
              </a:rPr>
              <a:t>HAVING  AVG </a:t>
            </a:r>
            <a:r>
              <a:rPr lang="en-US" altLang="en-US" sz="2800"/>
              <a:t>(T.</a:t>
            </a:r>
            <a:r>
              <a:rPr lang="en-US" altLang="en-US" sz="2800" i="1"/>
              <a:t>Grade</a:t>
            </a:r>
            <a:r>
              <a:rPr lang="en-US" altLang="en-US" sz="2800"/>
              <a:t>) &gt; 3.5</a:t>
            </a:r>
          </a:p>
          <a:p>
            <a:r>
              <a:rPr lang="en-US" altLang="en-US" sz="2800">
                <a:solidFill>
                  <a:srgbClr val="990033"/>
                </a:solidFill>
                <a:latin typeface="Century Gothic" pitchFamily="34" charset="0"/>
              </a:rPr>
              <a:t>ORDER BY</a:t>
            </a:r>
            <a:r>
              <a:rPr lang="en-US" altLang="en-US" sz="2800">
                <a:latin typeface="Century Gothic" pitchFamily="34" charset="0"/>
              </a:rPr>
              <a:t>  </a:t>
            </a:r>
            <a:r>
              <a:rPr lang="en-US" altLang="en-US" sz="2800">
                <a:solidFill>
                  <a:srgbClr val="008000"/>
                </a:solidFill>
                <a:latin typeface="Century Gothic" pitchFamily="34" charset="0"/>
              </a:rPr>
              <a:t>DESC</a:t>
            </a:r>
            <a:r>
              <a:rPr lang="en-US" altLang="en-US" sz="2800">
                <a:latin typeface="Century Gothic" pitchFamily="34" charset="0"/>
              </a:rPr>
              <a:t>  </a:t>
            </a:r>
            <a:r>
              <a:rPr lang="en-US" altLang="en-US" sz="2800" i="1"/>
              <a:t>CumGpa</a:t>
            </a:r>
            <a:r>
              <a:rPr lang="en-US" altLang="en-US" sz="2800"/>
              <a:t>,  </a:t>
            </a:r>
            <a:r>
              <a:rPr lang="en-US" altLang="en-US" sz="2800">
                <a:solidFill>
                  <a:srgbClr val="008000"/>
                </a:solidFill>
                <a:latin typeface="Century Gothic" pitchFamily="34" charset="0"/>
              </a:rPr>
              <a:t>ASC</a:t>
            </a:r>
            <a:r>
              <a:rPr lang="en-US" altLang="en-US" sz="2800"/>
              <a:t> </a:t>
            </a:r>
            <a:r>
              <a:rPr lang="en-US" altLang="en-US" sz="2800" i="1"/>
              <a:t>StudId</a:t>
            </a:r>
            <a:endParaRPr lang="en-US" altLang="en-US" sz="3200" i="1"/>
          </a:p>
        </p:txBody>
      </p:sp>
      <p:sp>
        <p:nvSpPr>
          <p:cNvPr id="54278" name="AutoShape 5"/>
          <p:cNvSpPr>
            <a:spLocks noChangeArrowheads="1"/>
          </p:cNvSpPr>
          <p:nvPr/>
        </p:nvSpPr>
        <p:spPr bwMode="auto">
          <a:xfrm>
            <a:off x="1524000" y="5791200"/>
            <a:ext cx="1371600" cy="381000"/>
          </a:xfrm>
          <a:prstGeom prst="wedgeRoundRectCallout">
            <a:avLst>
              <a:gd name="adj1" fmla="val 98611"/>
              <a:gd name="adj2" fmla="val -188750"/>
              <a:gd name="adj3" fmla="val 16667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1400" i="1">
                <a:solidFill>
                  <a:schemeClr val="accent2"/>
                </a:solidFill>
              </a:rPr>
              <a:t>Descending</a:t>
            </a:r>
            <a:endParaRPr lang="en-US" altLang="en-US" sz="1400" i="1"/>
          </a:p>
        </p:txBody>
      </p:sp>
      <p:sp>
        <p:nvSpPr>
          <p:cNvPr id="54279" name="AutoShape 6"/>
          <p:cNvSpPr>
            <a:spLocks noChangeArrowheads="1"/>
          </p:cNvSpPr>
          <p:nvPr/>
        </p:nvSpPr>
        <p:spPr bwMode="auto">
          <a:xfrm>
            <a:off x="6477000" y="5867400"/>
            <a:ext cx="1371600" cy="381000"/>
          </a:xfrm>
          <a:prstGeom prst="wedgeRoundRectCallout">
            <a:avLst>
              <a:gd name="adj1" fmla="val -83681"/>
              <a:gd name="adj2" fmla="val -210000"/>
              <a:gd name="adj3" fmla="val 16667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1400" i="1">
                <a:solidFill>
                  <a:schemeClr val="accent2"/>
                </a:solidFill>
              </a:rPr>
              <a:t>Ascending</a:t>
            </a:r>
            <a:endParaRPr lang="en-US" altLang="en-US" sz="1400" i="1"/>
          </a:p>
        </p:txBody>
      </p:sp>
    </p:spTree>
    <p:extLst>
      <p:ext uri="{BB962C8B-B14F-4D97-AF65-F5344CB8AC3E}">
        <p14:creationId xmlns:p14="http://schemas.microsoft.com/office/powerpoint/2010/main" val="2053560449"/>
      </p:ext>
    </p:extLst>
  </p:cSld>
  <p:clrMapOvr>
    <a:masterClrMapping/>
  </p:clrMapOvr>
  <p:transition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Chapters 14-15 Normalization Theory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Redundancy in the schema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Update, deletion, insertion anomalies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Solution: decomposition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Normalization theory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Functional dependencies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FD closure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Attribute closure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9073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Chapters 14-15 Normalization Theory (cont'd)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BCNF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are two conditions of BCNF?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BCNF decomposition algorithm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3NF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are 3 conditions of 3NF?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calculate the minimal cover?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3NF decomposition algorithm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Lossless decomposition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Conditions? R = R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R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…     R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Dependency preserving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Conditions? F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(F1 </a:t>
            </a:r>
            <a:r>
              <a:rPr lang="en-US" dirty="0">
                <a:latin typeface="Symbol" panose="05050102010706020507" pitchFamily="18" charset="2"/>
                <a:cs typeface="Times New Roman" panose="02020603050405020304" pitchFamily="18" charset="0"/>
              </a:rPr>
              <a:t>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F2 </a:t>
            </a:r>
            <a:r>
              <a:rPr lang="en-US" dirty="0">
                <a:latin typeface="Symbol" panose="05050102010706020507" pitchFamily="18" charset="2"/>
                <a:cs typeface="Times New Roman" panose="02020603050405020304" pitchFamily="18" charset="0"/>
              </a:rPr>
              <a:t> ... 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9256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9AA1D-70EC-45CB-A724-935182EB1494}" type="slidenum">
              <a:rPr lang="en-US" altLang="en-US">
                <a:solidFill>
                  <a:prstClr val="black">
                    <a:tint val="75000"/>
                  </a:prstClr>
                </a:solidFill>
              </a:rPr>
              <a:pPr/>
              <a:t>33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Redundancy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2057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Dependencies between attributes cause redundancy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Ex.  All addresses in the same town have the same zip code</a:t>
            </a:r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1295400" y="4038600"/>
            <a:ext cx="483235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i="1">
                <a:solidFill>
                  <a:prstClr val="black"/>
                </a:solidFill>
              </a:rPr>
              <a:t>SSN</a:t>
            </a:r>
            <a:r>
              <a:rPr lang="en-US" altLang="en-US" sz="2400">
                <a:solidFill>
                  <a:prstClr val="black"/>
                </a:solidFill>
              </a:rPr>
              <a:t>     </a:t>
            </a:r>
            <a:r>
              <a:rPr lang="en-US" altLang="en-US" sz="2400" i="1">
                <a:solidFill>
                  <a:prstClr val="black"/>
                </a:solidFill>
              </a:rPr>
              <a:t>Name</a:t>
            </a:r>
            <a:r>
              <a:rPr lang="en-US" altLang="en-US" sz="2400">
                <a:solidFill>
                  <a:prstClr val="black"/>
                </a:solidFill>
              </a:rPr>
              <a:t>     </a:t>
            </a:r>
            <a:r>
              <a:rPr lang="en-US" altLang="en-US" sz="2400" i="1">
                <a:solidFill>
                  <a:prstClr val="black"/>
                </a:solidFill>
              </a:rPr>
              <a:t>Town</a:t>
            </a:r>
            <a:r>
              <a:rPr lang="en-US" altLang="en-US" sz="2400">
                <a:solidFill>
                  <a:prstClr val="black"/>
                </a:solidFill>
              </a:rPr>
              <a:t>                  </a:t>
            </a:r>
            <a:r>
              <a:rPr lang="en-US" altLang="en-US" sz="2400" i="1">
                <a:solidFill>
                  <a:prstClr val="black"/>
                </a:solidFill>
              </a:rPr>
              <a:t>Zip</a:t>
            </a:r>
            <a:endParaRPr lang="en-US" altLang="en-US" sz="2400">
              <a:solidFill>
                <a:prstClr val="black"/>
              </a:solidFill>
            </a:endParaRPr>
          </a:p>
          <a:p>
            <a:r>
              <a:rPr lang="en-US" altLang="en-US" sz="2400">
                <a:solidFill>
                  <a:prstClr val="black"/>
                </a:solidFill>
              </a:rPr>
              <a:t>1234     Joe       Stony Brook     11790</a:t>
            </a:r>
          </a:p>
          <a:p>
            <a:r>
              <a:rPr lang="en-US" altLang="en-US" sz="2400">
                <a:solidFill>
                  <a:prstClr val="black"/>
                </a:solidFill>
              </a:rPr>
              <a:t>4321     Mary    Stony Brook     11790</a:t>
            </a:r>
          </a:p>
          <a:p>
            <a:r>
              <a:rPr lang="en-US" altLang="en-US" sz="2400">
                <a:solidFill>
                  <a:prstClr val="black"/>
                </a:solidFill>
              </a:rPr>
              <a:t>5454     Tom     Stony Brook     11790</a:t>
            </a:r>
          </a:p>
          <a:p>
            <a:r>
              <a:rPr lang="en-US" altLang="en-US" sz="2400">
                <a:solidFill>
                  <a:prstClr val="black"/>
                </a:solidFill>
              </a:rPr>
              <a:t>             ………………….</a:t>
            </a:r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1295400" y="4419600"/>
            <a:ext cx="518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6327" name="Line 7"/>
          <p:cNvSpPr>
            <a:spLocks noChangeShapeType="1"/>
          </p:cNvSpPr>
          <p:nvPr/>
        </p:nvSpPr>
        <p:spPr bwMode="auto">
          <a:xfrm>
            <a:off x="1295400" y="40386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6330" name="Line 10"/>
          <p:cNvSpPr>
            <a:spLocks noChangeShapeType="1"/>
          </p:cNvSpPr>
          <p:nvPr/>
        </p:nvSpPr>
        <p:spPr bwMode="auto">
          <a:xfrm>
            <a:off x="1295400" y="4038600"/>
            <a:ext cx="518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6333" name="Freeform 13"/>
          <p:cNvSpPr>
            <a:spLocks/>
          </p:cNvSpPr>
          <p:nvPr/>
        </p:nvSpPr>
        <p:spPr bwMode="auto">
          <a:xfrm>
            <a:off x="3163888" y="4422775"/>
            <a:ext cx="3286125" cy="1325563"/>
          </a:xfrm>
          <a:custGeom>
            <a:avLst/>
            <a:gdLst>
              <a:gd name="T0" fmla="*/ 1993 w 2070"/>
              <a:gd name="T1" fmla="*/ 249 h 835"/>
              <a:gd name="T2" fmla="*/ 1957 w 2070"/>
              <a:gd name="T3" fmla="*/ 131 h 835"/>
              <a:gd name="T4" fmla="*/ 1893 w 2070"/>
              <a:gd name="T5" fmla="*/ 112 h 835"/>
              <a:gd name="T6" fmla="*/ 1856 w 2070"/>
              <a:gd name="T7" fmla="*/ 48 h 835"/>
              <a:gd name="T8" fmla="*/ 1774 w 2070"/>
              <a:gd name="T9" fmla="*/ 21 h 835"/>
              <a:gd name="T10" fmla="*/ 1536 w 2070"/>
              <a:gd name="T11" fmla="*/ 30 h 835"/>
              <a:gd name="T12" fmla="*/ 1271 w 2070"/>
              <a:gd name="T13" fmla="*/ 39 h 835"/>
              <a:gd name="T14" fmla="*/ 1106 w 2070"/>
              <a:gd name="T15" fmla="*/ 67 h 835"/>
              <a:gd name="T16" fmla="*/ 896 w 2070"/>
              <a:gd name="T17" fmla="*/ 39 h 835"/>
              <a:gd name="T18" fmla="*/ 256 w 2070"/>
              <a:gd name="T19" fmla="*/ 30 h 835"/>
              <a:gd name="T20" fmla="*/ 46 w 2070"/>
              <a:gd name="T21" fmla="*/ 94 h 835"/>
              <a:gd name="T22" fmla="*/ 0 w 2070"/>
              <a:gd name="T23" fmla="*/ 195 h 835"/>
              <a:gd name="T24" fmla="*/ 18 w 2070"/>
              <a:gd name="T25" fmla="*/ 460 h 835"/>
              <a:gd name="T26" fmla="*/ 220 w 2070"/>
              <a:gd name="T27" fmla="*/ 743 h 835"/>
              <a:gd name="T28" fmla="*/ 320 w 2070"/>
              <a:gd name="T29" fmla="*/ 771 h 835"/>
              <a:gd name="T30" fmla="*/ 494 w 2070"/>
              <a:gd name="T31" fmla="*/ 816 h 835"/>
              <a:gd name="T32" fmla="*/ 1445 w 2070"/>
              <a:gd name="T33" fmla="*/ 789 h 835"/>
              <a:gd name="T34" fmla="*/ 1792 w 2070"/>
              <a:gd name="T35" fmla="*/ 725 h 835"/>
              <a:gd name="T36" fmla="*/ 1893 w 2070"/>
              <a:gd name="T37" fmla="*/ 697 h 835"/>
              <a:gd name="T38" fmla="*/ 1948 w 2070"/>
              <a:gd name="T39" fmla="*/ 679 h 835"/>
              <a:gd name="T40" fmla="*/ 1966 w 2070"/>
              <a:gd name="T41" fmla="*/ 652 h 835"/>
              <a:gd name="T42" fmla="*/ 2012 w 2070"/>
              <a:gd name="T43" fmla="*/ 606 h 835"/>
              <a:gd name="T44" fmla="*/ 2030 w 2070"/>
              <a:gd name="T45" fmla="*/ 551 h 835"/>
              <a:gd name="T46" fmla="*/ 2039 w 2070"/>
              <a:gd name="T47" fmla="*/ 524 h 835"/>
              <a:gd name="T48" fmla="*/ 1993 w 2070"/>
              <a:gd name="T49" fmla="*/ 249 h 8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070" h="835">
                <a:moveTo>
                  <a:pt x="1993" y="249"/>
                </a:moveTo>
                <a:cubicBezTo>
                  <a:pt x="1983" y="220"/>
                  <a:pt x="1977" y="151"/>
                  <a:pt x="1957" y="131"/>
                </a:cubicBezTo>
                <a:cubicBezTo>
                  <a:pt x="1933" y="107"/>
                  <a:pt x="1919" y="134"/>
                  <a:pt x="1893" y="112"/>
                </a:cubicBezTo>
                <a:cubicBezTo>
                  <a:pt x="1863" y="87"/>
                  <a:pt x="1889" y="62"/>
                  <a:pt x="1856" y="48"/>
                </a:cubicBezTo>
                <a:cubicBezTo>
                  <a:pt x="1822" y="33"/>
                  <a:pt x="1812" y="27"/>
                  <a:pt x="1774" y="21"/>
                </a:cubicBezTo>
                <a:cubicBezTo>
                  <a:pt x="1705" y="10"/>
                  <a:pt x="1605" y="38"/>
                  <a:pt x="1536" y="30"/>
                </a:cubicBezTo>
                <a:cubicBezTo>
                  <a:pt x="1451" y="33"/>
                  <a:pt x="1356" y="32"/>
                  <a:pt x="1271" y="39"/>
                </a:cubicBezTo>
                <a:cubicBezTo>
                  <a:pt x="1222" y="43"/>
                  <a:pt x="1154" y="59"/>
                  <a:pt x="1106" y="67"/>
                </a:cubicBezTo>
                <a:cubicBezTo>
                  <a:pt x="1031" y="80"/>
                  <a:pt x="971" y="31"/>
                  <a:pt x="896" y="39"/>
                </a:cubicBezTo>
                <a:cubicBezTo>
                  <a:pt x="695" y="30"/>
                  <a:pt x="468" y="0"/>
                  <a:pt x="256" y="30"/>
                </a:cubicBezTo>
                <a:cubicBezTo>
                  <a:pt x="185" y="53"/>
                  <a:pt x="118" y="75"/>
                  <a:pt x="46" y="94"/>
                </a:cubicBezTo>
                <a:cubicBezTo>
                  <a:pt x="0" y="162"/>
                  <a:pt x="13" y="127"/>
                  <a:pt x="0" y="195"/>
                </a:cubicBezTo>
                <a:cubicBezTo>
                  <a:pt x="2" y="245"/>
                  <a:pt x="4" y="387"/>
                  <a:pt x="18" y="460"/>
                </a:cubicBezTo>
                <a:cubicBezTo>
                  <a:pt x="40" y="578"/>
                  <a:pt x="122" y="679"/>
                  <a:pt x="220" y="743"/>
                </a:cubicBezTo>
                <a:cubicBezTo>
                  <a:pt x="240" y="756"/>
                  <a:pt x="296" y="765"/>
                  <a:pt x="320" y="771"/>
                </a:cubicBezTo>
                <a:cubicBezTo>
                  <a:pt x="378" y="786"/>
                  <a:pt x="435" y="804"/>
                  <a:pt x="494" y="816"/>
                </a:cubicBezTo>
                <a:cubicBezTo>
                  <a:pt x="917" y="811"/>
                  <a:pt x="1116" y="835"/>
                  <a:pt x="1445" y="789"/>
                </a:cubicBezTo>
                <a:cubicBezTo>
                  <a:pt x="1563" y="772"/>
                  <a:pt x="1676" y="750"/>
                  <a:pt x="1792" y="725"/>
                </a:cubicBezTo>
                <a:cubicBezTo>
                  <a:pt x="1828" y="717"/>
                  <a:pt x="1857" y="708"/>
                  <a:pt x="1893" y="697"/>
                </a:cubicBezTo>
                <a:cubicBezTo>
                  <a:pt x="1911" y="691"/>
                  <a:pt x="1948" y="679"/>
                  <a:pt x="1948" y="679"/>
                </a:cubicBezTo>
                <a:cubicBezTo>
                  <a:pt x="1954" y="670"/>
                  <a:pt x="1959" y="660"/>
                  <a:pt x="1966" y="652"/>
                </a:cubicBezTo>
                <a:cubicBezTo>
                  <a:pt x="1980" y="636"/>
                  <a:pt x="2012" y="606"/>
                  <a:pt x="2012" y="606"/>
                </a:cubicBezTo>
                <a:cubicBezTo>
                  <a:pt x="2018" y="588"/>
                  <a:pt x="2024" y="569"/>
                  <a:pt x="2030" y="551"/>
                </a:cubicBezTo>
                <a:cubicBezTo>
                  <a:pt x="2033" y="542"/>
                  <a:pt x="2039" y="524"/>
                  <a:pt x="2039" y="524"/>
                </a:cubicBezTo>
                <a:cubicBezTo>
                  <a:pt x="2034" y="393"/>
                  <a:pt x="2070" y="326"/>
                  <a:pt x="1993" y="249"/>
                </a:cubicBezTo>
                <a:close/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6334" name="AutoShape 14"/>
          <p:cNvSpPr>
            <a:spLocks noChangeArrowheads="1"/>
          </p:cNvSpPr>
          <p:nvPr/>
        </p:nvSpPr>
        <p:spPr bwMode="auto">
          <a:xfrm>
            <a:off x="7315200" y="4343400"/>
            <a:ext cx="1447800" cy="457200"/>
          </a:xfrm>
          <a:prstGeom prst="wedgeRoundRectCallout">
            <a:avLst>
              <a:gd name="adj1" fmla="val -106690"/>
              <a:gd name="adj2" fmla="val 75000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en-US" i="1">
                <a:solidFill>
                  <a:prstClr val="black"/>
                </a:solidFill>
              </a:rPr>
              <a:t>Redundancy</a:t>
            </a:r>
          </a:p>
        </p:txBody>
      </p:sp>
    </p:spTree>
    <p:extLst>
      <p:ext uri="{BB962C8B-B14F-4D97-AF65-F5344CB8AC3E}">
        <p14:creationId xmlns:p14="http://schemas.microsoft.com/office/powerpoint/2010/main" val="287449910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207DF-9513-43B4-BF2E-8C5D342F6980}" type="slidenum">
              <a:rPr lang="en-US" altLang="en-US">
                <a:solidFill>
                  <a:prstClr val="black">
                    <a:tint val="75000"/>
                  </a:prstClr>
                </a:solidFill>
              </a:rPr>
              <a:pPr/>
              <a:t>34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altLang="en-US"/>
              <a:t>Anomalies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8486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Redundancy leads to anomalies:</a:t>
            </a:r>
          </a:p>
          <a:p>
            <a:pPr lvl="1">
              <a:lnSpc>
                <a:spcPct val="90000"/>
              </a:lnSpc>
            </a:pPr>
            <a:r>
              <a:rPr lang="en-US" altLang="en-US" b="1"/>
              <a:t>Update anomaly</a:t>
            </a:r>
            <a:r>
              <a:rPr lang="en-US" altLang="en-US"/>
              <a:t>: A change in </a:t>
            </a:r>
            <a:r>
              <a:rPr lang="en-US" altLang="en-US" i="1"/>
              <a:t>Address</a:t>
            </a:r>
            <a:r>
              <a:rPr lang="en-US" altLang="en-US"/>
              <a:t> must be made in several places</a:t>
            </a:r>
          </a:p>
          <a:p>
            <a:pPr lvl="1">
              <a:lnSpc>
                <a:spcPct val="90000"/>
              </a:lnSpc>
            </a:pPr>
            <a:r>
              <a:rPr lang="en-US" altLang="en-US" b="1"/>
              <a:t>Deletion anomaly</a:t>
            </a:r>
            <a:r>
              <a:rPr lang="en-US" altLang="en-US"/>
              <a:t>: Suppose a person gives up all hobbies.  Do we: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Set Hobby attribute to null?  </a:t>
            </a:r>
            <a:r>
              <a:rPr lang="en-US" altLang="en-US" u="sng"/>
              <a:t>No</a:t>
            </a:r>
            <a:r>
              <a:rPr lang="en-US" altLang="en-US"/>
              <a:t>, since </a:t>
            </a:r>
            <a:r>
              <a:rPr lang="en-US" altLang="en-US" i="1"/>
              <a:t>Hobby</a:t>
            </a:r>
            <a:r>
              <a:rPr lang="en-US" altLang="en-US"/>
              <a:t> is part of key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Delete the entire row?  </a:t>
            </a:r>
            <a:r>
              <a:rPr lang="en-US" altLang="en-US" u="sng"/>
              <a:t>No</a:t>
            </a:r>
            <a:r>
              <a:rPr lang="en-US" altLang="en-US"/>
              <a:t>, since we lose other information in the row</a:t>
            </a:r>
          </a:p>
          <a:p>
            <a:pPr lvl="1">
              <a:lnSpc>
                <a:spcPct val="90000"/>
              </a:lnSpc>
            </a:pPr>
            <a:r>
              <a:rPr lang="en-US" altLang="en-US" b="1"/>
              <a:t>Insertion anomaly</a:t>
            </a:r>
            <a:r>
              <a:rPr lang="en-US" altLang="en-US"/>
              <a:t>: </a:t>
            </a:r>
            <a:r>
              <a:rPr lang="en-US" altLang="en-US" i="1"/>
              <a:t>Hobby</a:t>
            </a:r>
            <a:r>
              <a:rPr lang="en-US" altLang="en-US"/>
              <a:t> value must be supplied for any inserted row since </a:t>
            </a:r>
            <a:r>
              <a:rPr lang="en-US" altLang="en-US" i="1"/>
              <a:t>Hobby</a:t>
            </a:r>
            <a:r>
              <a:rPr lang="en-US" altLang="en-US"/>
              <a:t> is part of key</a:t>
            </a:r>
          </a:p>
        </p:txBody>
      </p:sp>
    </p:spTree>
    <p:extLst>
      <p:ext uri="{BB962C8B-B14F-4D97-AF65-F5344CB8AC3E}">
        <p14:creationId xmlns:p14="http://schemas.microsoft.com/office/powerpoint/2010/main" val="313009902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3092F-A837-4560-B9CC-FAA6EFB3690E}" type="slidenum">
              <a:rPr lang="en-US" altLang="en-US">
                <a:solidFill>
                  <a:prstClr val="black">
                    <a:tint val="75000"/>
                  </a:prstClr>
                </a:solidFill>
              </a:rPr>
              <a:pPr/>
              <a:t>35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/>
              <a:t>Decomposition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2296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b="1"/>
              <a:t>Solution</a:t>
            </a:r>
            <a:r>
              <a:rPr lang="en-US" altLang="en-US"/>
              <a:t>: use two relations to store </a:t>
            </a: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Person</a:t>
            </a:r>
            <a:r>
              <a:rPr lang="en-US" altLang="en-US"/>
              <a:t> information</a:t>
            </a:r>
          </a:p>
          <a:p>
            <a:pPr lvl="1">
              <a:lnSpc>
                <a:spcPct val="90000"/>
              </a:lnSpc>
            </a:pPr>
            <a:r>
              <a:rPr lang="en-US" alt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Person1</a:t>
            </a:r>
            <a:r>
              <a:rPr lang="en-US" altLang="en-US" sz="3200"/>
              <a:t> (</a:t>
            </a:r>
            <a:r>
              <a:rPr lang="en-US" altLang="en-US" sz="3200" i="1"/>
              <a:t>SSN, Name, Address</a:t>
            </a:r>
            <a:r>
              <a:rPr lang="en-US" altLang="en-US" sz="3200"/>
              <a:t>)</a:t>
            </a:r>
          </a:p>
          <a:p>
            <a:pPr lvl="1">
              <a:lnSpc>
                <a:spcPct val="90000"/>
              </a:lnSpc>
            </a:pPr>
            <a:r>
              <a:rPr lang="en-US" alt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Hobbies</a:t>
            </a:r>
            <a:r>
              <a:rPr lang="en-US" altLang="en-US" sz="3200"/>
              <a:t> (</a:t>
            </a:r>
            <a:r>
              <a:rPr lang="en-US" altLang="en-US" sz="3200" i="1"/>
              <a:t>SSN, Hobby</a:t>
            </a:r>
            <a:r>
              <a:rPr lang="en-US" altLang="en-US" sz="3200"/>
              <a:t>)</a:t>
            </a:r>
          </a:p>
          <a:p>
            <a:pPr>
              <a:lnSpc>
                <a:spcPct val="90000"/>
              </a:lnSpc>
            </a:pPr>
            <a:r>
              <a:rPr lang="en-US" altLang="en-US"/>
              <a:t>The decomposition is more general: people without hobbies can now be described </a:t>
            </a:r>
          </a:p>
          <a:p>
            <a:pPr>
              <a:lnSpc>
                <a:spcPct val="90000"/>
              </a:lnSpc>
            </a:pPr>
            <a:r>
              <a:rPr lang="en-US" altLang="en-US"/>
              <a:t>No update anomalies:</a:t>
            </a:r>
          </a:p>
          <a:p>
            <a:pPr lvl="1">
              <a:lnSpc>
                <a:spcPct val="90000"/>
              </a:lnSpc>
            </a:pPr>
            <a:r>
              <a:rPr lang="en-US" altLang="en-US" sz="3200"/>
              <a:t>Name and address stored once</a:t>
            </a:r>
          </a:p>
          <a:p>
            <a:pPr lvl="1">
              <a:lnSpc>
                <a:spcPct val="90000"/>
              </a:lnSpc>
            </a:pPr>
            <a:r>
              <a:rPr lang="en-US" altLang="en-US" sz="3200"/>
              <a:t>A hobby  can  be separately supplied or deleted</a:t>
            </a: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124290563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B42C7-0164-44CF-98DE-9B73A294D763}" type="slidenum">
              <a:rPr lang="en-US" altLang="en-US">
                <a:solidFill>
                  <a:prstClr val="black">
                    <a:tint val="75000"/>
                  </a:prstClr>
                </a:solidFill>
              </a:rPr>
              <a:pPr/>
              <a:t>36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Functional Dependencies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r>
              <a:rPr lang="en-US" altLang="en-US" sz="2800" b="1"/>
              <a:t>Definition: </a:t>
            </a:r>
            <a:r>
              <a:rPr lang="en-US" altLang="en-US" sz="2800"/>
              <a:t>A </a:t>
            </a:r>
            <a:r>
              <a:rPr lang="en-US" altLang="en-US" sz="2800" i="1">
                <a:effectLst>
                  <a:outerShdw blurRad="38100" dist="38100" dir="2700000" algn="tl">
                    <a:srgbClr val="C0C0C0"/>
                  </a:outerShdw>
                </a:effectLst>
              </a:rPr>
              <a:t>functional dependency</a:t>
            </a:r>
            <a:r>
              <a:rPr lang="en-US" altLang="en-US" sz="2800"/>
              <a:t> (FD) on a relation schema </a:t>
            </a:r>
            <a:r>
              <a:rPr lang="en-US" altLang="en-US" sz="2800" b="1"/>
              <a:t>R</a:t>
            </a:r>
            <a:r>
              <a:rPr lang="en-US" altLang="en-US" sz="2800"/>
              <a:t> is a </a:t>
            </a:r>
            <a:r>
              <a:rPr lang="en-US" altLang="en-US" sz="2800" u="sng"/>
              <a:t>constraint</a:t>
            </a:r>
            <a:r>
              <a:rPr lang="en-US" altLang="en-US" sz="2800"/>
              <a:t> of the form </a:t>
            </a:r>
          </a:p>
          <a:p>
            <a:pPr>
              <a:buFontTx/>
              <a:buNone/>
            </a:pPr>
            <a:r>
              <a:rPr lang="en-US" altLang="en-US" sz="2800" b="1" i="1"/>
              <a:t>X </a:t>
            </a:r>
            <a:r>
              <a:rPr lang="en-US" altLang="en-US" sz="2800">
                <a:sym typeface="Symbol" pitchFamily="18" charset="2"/>
              </a:rPr>
              <a:t></a:t>
            </a:r>
            <a:r>
              <a:rPr lang="en-US" altLang="en-US" sz="2800" b="1" i="1">
                <a:sym typeface="Symbol" pitchFamily="18" charset="2"/>
              </a:rPr>
              <a:t> Y</a:t>
            </a:r>
            <a:r>
              <a:rPr lang="en-US" altLang="en-US" sz="2800" b="1">
                <a:sym typeface="Symbol" pitchFamily="18" charset="2"/>
              </a:rPr>
              <a:t>, </a:t>
            </a:r>
            <a:r>
              <a:rPr lang="en-US" altLang="en-US" sz="2800">
                <a:sym typeface="Symbol" pitchFamily="18" charset="2"/>
              </a:rPr>
              <a:t>where </a:t>
            </a:r>
            <a:r>
              <a:rPr lang="en-US" altLang="en-US" sz="2800" i="1">
                <a:sym typeface="Symbol" pitchFamily="18" charset="2"/>
              </a:rPr>
              <a:t>X</a:t>
            </a:r>
            <a:r>
              <a:rPr lang="en-US" altLang="en-US" sz="2800">
                <a:sym typeface="Symbol" pitchFamily="18" charset="2"/>
              </a:rPr>
              <a:t> and </a:t>
            </a:r>
            <a:r>
              <a:rPr lang="en-US" altLang="en-US" sz="2800" i="1">
                <a:sym typeface="Symbol" pitchFamily="18" charset="2"/>
              </a:rPr>
              <a:t>Y </a:t>
            </a:r>
            <a:r>
              <a:rPr lang="en-US" altLang="en-US" sz="2800">
                <a:sym typeface="Symbol" pitchFamily="18" charset="2"/>
              </a:rPr>
              <a:t>are subsets of attributes of </a:t>
            </a:r>
            <a:r>
              <a:rPr lang="en-US" altLang="en-US" sz="2800" b="1">
                <a:sym typeface="Symbol" pitchFamily="18" charset="2"/>
              </a:rPr>
              <a:t>R.</a:t>
            </a:r>
          </a:p>
          <a:p>
            <a:r>
              <a:rPr lang="en-US" altLang="en-US" sz="2800" b="1">
                <a:sym typeface="Symbol" pitchFamily="18" charset="2"/>
              </a:rPr>
              <a:t>Definition</a:t>
            </a:r>
            <a:r>
              <a:rPr lang="en-US" altLang="en-US" sz="2800">
                <a:sym typeface="Symbol" pitchFamily="18" charset="2"/>
              </a:rPr>
              <a:t>: An FD </a:t>
            </a:r>
            <a:r>
              <a:rPr lang="en-US" altLang="en-US" sz="2800" b="1" i="1"/>
              <a:t>X </a:t>
            </a:r>
            <a:r>
              <a:rPr lang="en-US" altLang="en-US" sz="2800">
                <a:sym typeface="Symbol" pitchFamily="18" charset="2"/>
              </a:rPr>
              <a:t></a:t>
            </a:r>
            <a:r>
              <a:rPr lang="en-US" altLang="en-US" sz="2800" b="1" i="1">
                <a:sym typeface="Symbol" pitchFamily="18" charset="2"/>
              </a:rPr>
              <a:t> Y </a:t>
            </a:r>
            <a:r>
              <a:rPr lang="en-US" altLang="en-US" sz="2800">
                <a:sym typeface="Symbol" pitchFamily="18" charset="2"/>
              </a:rPr>
              <a:t>is </a:t>
            </a:r>
            <a:r>
              <a:rPr lang="en-US" altLang="en-US" sz="2800" i="1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satisfied</a:t>
            </a:r>
            <a:r>
              <a:rPr lang="en-US" altLang="en-US" sz="2800">
                <a:sym typeface="Symbol" pitchFamily="18" charset="2"/>
              </a:rPr>
              <a:t> in an instance </a:t>
            </a:r>
            <a:r>
              <a:rPr lang="en-US" altLang="en-US" sz="2800" b="1">
                <a:sym typeface="Symbol" pitchFamily="18" charset="2"/>
              </a:rPr>
              <a:t>r</a:t>
            </a:r>
            <a:r>
              <a:rPr lang="en-US" altLang="en-US" sz="2800">
                <a:sym typeface="Symbol" pitchFamily="18" charset="2"/>
              </a:rPr>
              <a:t>  of  </a:t>
            </a:r>
            <a:r>
              <a:rPr lang="en-US" altLang="en-US" sz="2800" b="1">
                <a:sym typeface="Symbol" pitchFamily="18" charset="2"/>
              </a:rPr>
              <a:t>R</a:t>
            </a:r>
            <a:r>
              <a:rPr lang="en-US" altLang="en-US" sz="2800">
                <a:sym typeface="Symbol" pitchFamily="18" charset="2"/>
              </a:rPr>
              <a:t>  if for </a:t>
            </a:r>
            <a:r>
              <a:rPr lang="en-US" altLang="en-US" sz="2800" u="sng">
                <a:sym typeface="Symbol" pitchFamily="18" charset="2"/>
              </a:rPr>
              <a:t>every</a:t>
            </a:r>
            <a:r>
              <a:rPr lang="en-US" altLang="en-US" sz="2800">
                <a:sym typeface="Symbol" pitchFamily="18" charset="2"/>
              </a:rPr>
              <a:t> pair of tuples, </a:t>
            </a:r>
            <a:r>
              <a:rPr lang="en-US" altLang="en-US" sz="2800" i="1">
                <a:sym typeface="Symbol" pitchFamily="18" charset="2"/>
              </a:rPr>
              <a:t>t</a:t>
            </a:r>
            <a:r>
              <a:rPr lang="en-US" altLang="en-US" sz="2800">
                <a:sym typeface="Symbol" pitchFamily="18" charset="2"/>
              </a:rPr>
              <a:t> and s:  if </a:t>
            </a:r>
            <a:r>
              <a:rPr lang="en-US" altLang="en-US" sz="2800" i="1">
                <a:sym typeface="Symbol" pitchFamily="18" charset="2"/>
              </a:rPr>
              <a:t>t</a:t>
            </a:r>
            <a:r>
              <a:rPr lang="en-US" altLang="en-US" sz="2800">
                <a:sym typeface="Symbol" pitchFamily="18" charset="2"/>
              </a:rPr>
              <a:t> and </a:t>
            </a:r>
            <a:r>
              <a:rPr lang="en-US" altLang="en-US" sz="2800" i="1">
                <a:sym typeface="Symbol" pitchFamily="18" charset="2"/>
              </a:rPr>
              <a:t>s</a:t>
            </a:r>
            <a:r>
              <a:rPr lang="en-US" altLang="en-US" sz="2800">
                <a:sym typeface="Symbol" pitchFamily="18" charset="2"/>
              </a:rPr>
              <a:t> agree on all attributes in </a:t>
            </a:r>
            <a:r>
              <a:rPr lang="en-US" altLang="en-US" sz="2800" i="1">
                <a:sym typeface="Symbol" pitchFamily="18" charset="2"/>
              </a:rPr>
              <a:t>X </a:t>
            </a:r>
            <a:r>
              <a:rPr lang="en-US" altLang="en-US" sz="2800">
                <a:sym typeface="Symbol" pitchFamily="18" charset="2"/>
              </a:rPr>
              <a:t>then they must agree on all attributes in </a:t>
            </a:r>
            <a:r>
              <a:rPr lang="en-US" altLang="en-US" sz="2800" i="1">
                <a:sym typeface="Symbol" pitchFamily="18" charset="2"/>
              </a:rPr>
              <a:t>Y</a:t>
            </a:r>
            <a:endParaRPr lang="en-US" altLang="en-US" sz="2800">
              <a:sym typeface="Symbol" pitchFamily="18" charset="2"/>
            </a:endParaRPr>
          </a:p>
          <a:p>
            <a:pPr lvl="1"/>
            <a:r>
              <a:rPr lang="en-US" altLang="en-US" sz="2400">
                <a:sym typeface="Symbol" pitchFamily="18" charset="2"/>
              </a:rPr>
              <a:t>Key constraint is a special kind of functional dependency:  all attributes of relation occur on the right-hand side of the FD:</a:t>
            </a:r>
          </a:p>
          <a:p>
            <a:pPr lvl="2"/>
            <a:r>
              <a:rPr lang="en-US" altLang="en-US" sz="2000" i="1"/>
              <a:t>SSN </a:t>
            </a:r>
            <a:r>
              <a:rPr lang="en-US" altLang="en-US" sz="2000" i="1">
                <a:sym typeface="Symbol" pitchFamily="18" charset="2"/>
              </a:rPr>
              <a:t> SSN, Name, Address</a:t>
            </a:r>
            <a:r>
              <a:rPr lang="en-US" altLang="en-US" sz="2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756937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68F70-C33E-40B9-8B18-5A6FF82818AB}" type="slidenum">
              <a:rPr lang="en-US" altLang="en-US">
                <a:solidFill>
                  <a:prstClr val="black">
                    <a:tint val="75000"/>
                  </a:prstClr>
                </a:solidFill>
              </a:rPr>
              <a:pPr/>
              <a:t>37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altLang="en-US" sz="4000"/>
              <a:t>Armstrong’s Axioms for FDs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4582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This is the </a:t>
            </a:r>
            <a:r>
              <a:rPr lang="en-US" altLang="en-US" i="1"/>
              <a:t>syntactic</a:t>
            </a:r>
            <a:r>
              <a:rPr lang="en-US" altLang="en-US"/>
              <a:t> way of computing/testing the various properties of FDs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 b="1"/>
              <a:t>Reflexivity</a:t>
            </a:r>
            <a:r>
              <a:rPr lang="en-US" altLang="en-US"/>
              <a:t>:  If </a:t>
            </a:r>
            <a:r>
              <a:rPr lang="en-US" altLang="en-US" i="1"/>
              <a:t>Y </a:t>
            </a:r>
            <a:r>
              <a:rPr lang="en-US" altLang="en-US">
                <a:sym typeface="Symbol" pitchFamily="18" charset="2"/>
              </a:rPr>
              <a:t></a:t>
            </a:r>
            <a:r>
              <a:rPr lang="en-US" altLang="en-US" i="1">
                <a:sym typeface="Symbol" pitchFamily="18" charset="2"/>
              </a:rPr>
              <a:t> X</a:t>
            </a:r>
            <a:r>
              <a:rPr lang="en-US" altLang="en-US">
                <a:sym typeface="Symbol" pitchFamily="18" charset="2"/>
              </a:rPr>
              <a:t> then </a:t>
            </a:r>
            <a:r>
              <a:rPr lang="en-US" altLang="en-US" i="1">
                <a:sym typeface="Symbol" pitchFamily="18" charset="2"/>
              </a:rPr>
              <a:t>X </a:t>
            </a:r>
            <a:r>
              <a:rPr lang="en-US" altLang="en-US">
                <a:sym typeface="Symbol" pitchFamily="18" charset="2"/>
              </a:rPr>
              <a:t></a:t>
            </a:r>
            <a:r>
              <a:rPr lang="en-US" altLang="en-US" i="1">
                <a:sym typeface="Symbol" pitchFamily="18" charset="2"/>
              </a:rPr>
              <a:t> Y  </a:t>
            </a:r>
            <a:r>
              <a:rPr lang="en-US" altLang="en-US">
                <a:sym typeface="Symbol" pitchFamily="18" charset="2"/>
              </a:rPr>
              <a:t>(trivial FD)</a:t>
            </a:r>
          </a:p>
          <a:p>
            <a:pPr lvl="1">
              <a:lnSpc>
                <a:spcPct val="90000"/>
              </a:lnSpc>
            </a:pPr>
            <a:r>
              <a:rPr lang="en-US" altLang="en-US" i="1">
                <a:sym typeface="Symbol" pitchFamily="18" charset="2"/>
              </a:rPr>
              <a:t>Name, Address</a:t>
            </a:r>
            <a:r>
              <a:rPr lang="en-US" altLang="en-US">
                <a:sym typeface="Symbol" pitchFamily="18" charset="2"/>
              </a:rPr>
              <a:t> </a:t>
            </a:r>
            <a:r>
              <a:rPr lang="en-US" altLang="en-US" i="1">
                <a:sym typeface="Symbol" pitchFamily="18" charset="2"/>
              </a:rPr>
              <a:t> Name</a:t>
            </a:r>
            <a:endParaRPr lang="en-US" altLang="en-US">
              <a:sym typeface="Symbol" pitchFamily="18" charset="2"/>
            </a:endParaRPr>
          </a:p>
          <a:p>
            <a:pPr>
              <a:lnSpc>
                <a:spcPct val="90000"/>
              </a:lnSpc>
            </a:pPr>
            <a:r>
              <a:rPr lang="en-US" altLang="en-US" b="1">
                <a:sym typeface="Symbol" pitchFamily="18" charset="2"/>
              </a:rPr>
              <a:t>Augmentation</a:t>
            </a:r>
            <a:r>
              <a:rPr lang="en-US" altLang="en-US">
                <a:sym typeface="Symbol" pitchFamily="18" charset="2"/>
              </a:rPr>
              <a:t>:  If </a:t>
            </a:r>
            <a:r>
              <a:rPr lang="en-US" altLang="en-US" i="1">
                <a:sym typeface="Symbol" pitchFamily="18" charset="2"/>
              </a:rPr>
              <a:t>X </a:t>
            </a:r>
            <a:r>
              <a:rPr lang="en-US" altLang="en-US">
                <a:sym typeface="Symbol" pitchFamily="18" charset="2"/>
              </a:rPr>
              <a:t></a:t>
            </a:r>
            <a:r>
              <a:rPr lang="en-US" altLang="en-US" i="1">
                <a:sym typeface="Symbol" pitchFamily="18" charset="2"/>
              </a:rPr>
              <a:t> Y  </a:t>
            </a:r>
            <a:r>
              <a:rPr lang="en-US" altLang="en-US">
                <a:sym typeface="Symbol" pitchFamily="18" charset="2"/>
              </a:rPr>
              <a:t>then </a:t>
            </a:r>
            <a:r>
              <a:rPr lang="en-US" altLang="en-US" i="1">
                <a:sym typeface="Symbol" pitchFamily="18" charset="2"/>
              </a:rPr>
              <a:t> X Z</a:t>
            </a:r>
            <a:r>
              <a:rPr lang="en-US" altLang="en-US">
                <a:sym typeface="Symbol" pitchFamily="18" charset="2"/>
              </a:rPr>
              <a:t></a:t>
            </a:r>
            <a:r>
              <a:rPr lang="en-US" altLang="en-US" i="1">
                <a:sym typeface="Symbol" pitchFamily="18" charset="2"/>
              </a:rPr>
              <a:t> YZ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sym typeface="Symbol" pitchFamily="18" charset="2"/>
              </a:rPr>
              <a:t>If </a:t>
            </a:r>
            <a:r>
              <a:rPr lang="en-US" altLang="en-US" i="1">
                <a:sym typeface="Symbol" pitchFamily="18" charset="2"/>
              </a:rPr>
              <a:t>Town </a:t>
            </a:r>
            <a:r>
              <a:rPr lang="en-US" altLang="en-US">
                <a:sym typeface="Symbol" pitchFamily="18" charset="2"/>
              </a:rPr>
              <a:t></a:t>
            </a:r>
            <a:r>
              <a:rPr lang="en-US" altLang="en-US" i="1">
                <a:sym typeface="Symbol" pitchFamily="18" charset="2"/>
              </a:rPr>
              <a:t> Zip </a:t>
            </a:r>
            <a:r>
              <a:rPr lang="en-US" altLang="en-US">
                <a:sym typeface="Symbol" pitchFamily="18" charset="2"/>
              </a:rPr>
              <a:t>then </a:t>
            </a:r>
            <a:r>
              <a:rPr lang="en-US" altLang="en-US" i="1">
                <a:sym typeface="Symbol" pitchFamily="18" charset="2"/>
              </a:rPr>
              <a:t>Town, Name </a:t>
            </a:r>
            <a:r>
              <a:rPr lang="en-US" altLang="en-US">
                <a:sym typeface="Symbol" pitchFamily="18" charset="2"/>
              </a:rPr>
              <a:t></a:t>
            </a:r>
            <a:r>
              <a:rPr lang="en-US" altLang="en-US" i="1">
                <a:sym typeface="Symbol" pitchFamily="18" charset="2"/>
              </a:rPr>
              <a:t> Zip, Name</a:t>
            </a:r>
          </a:p>
          <a:p>
            <a:pPr>
              <a:lnSpc>
                <a:spcPct val="90000"/>
              </a:lnSpc>
            </a:pPr>
            <a:r>
              <a:rPr lang="en-US" altLang="en-US" b="1">
                <a:sym typeface="Symbol" pitchFamily="18" charset="2"/>
              </a:rPr>
              <a:t>Transitivity</a:t>
            </a:r>
            <a:r>
              <a:rPr lang="en-US" altLang="en-US">
                <a:sym typeface="Symbol" pitchFamily="18" charset="2"/>
              </a:rPr>
              <a:t>: If </a:t>
            </a:r>
            <a:r>
              <a:rPr lang="en-US" altLang="en-US" i="1">
                <a:sym typeface="Symbol" pitchFamily="18" charset="2"/>
              </a:rPr>
              <a:t>X </a:t>
            </a:r>
            <a:r>
              <a:rPr lang="en-US" altLang="en-US">
                <a:sym typeface="Symbol" pitchFamily="18" charset="2"/>
              </a:rPr>
              <a:t></a:t>
            </a:r>
            <a:r>
              <a:rPr lang="en-US" altLang="en-US" i="1">
                <a:sym typeface="Symbol" pitchFamily="18" charset="2"/>
              </a:rPr>
              <a:t> Y  </a:t>
            </a:r>
            <a:r>
              <a:rPr lang="en-US" altLang="en-US">
                <a:sym typeface="Symbol" pitchFamily="18" charset="2"/>
              </a:rPr>
              <a:t>and </a:t>
            </a:r>
            <a:r>
              <a:rPr lang="en-US" altLang="en-US" i="1">
                <a:sym typeface="Symbol" pitchFamily="18" charset="2"/>
              </a:rPr>
              <a:t>Y </a:t>
            </a:r>
            <a:r>
              <a:rPr lang="en-US" altLang="en-US">
                <a:sym typeface="Symbol" pitchFamily="18" charset="2"/>
              </a:rPr>
              <a:t></a:t>
            </a:r>
            <a:r>
              <a:rPr lang="en-US" altLang="en-US" i="1">
                <a:sym typeface="Symbol" pitchFamily="18" charset="2"/>
              </a:rPr>
              <a:t> Z </a:t>
            </a:r>
            <a:r>
              <a:rPr lang="en-US" altLang="en-US">
                <a:sym typeface="Symbol" pitchFamily="18" charset="2"/>
              </a:rPr>
              <a:t>then  </a:t>
            </a:r>
            <a:r>
              <a:rPr lang="en-US" altLang="en-US" i="1">
                <a:sym typeface="Symbol" pitchFamily="18" charset="2"/>
              </a:rPr>
              <a:t>X </a:t>
            </a:r>
            <a:r>
              <a:rPr lang="en-US" altLang="en-US">
                <a:sym typeface="Symbol" pitchFamily="18" charset="2"/>
              </a:rPr>
              <a:t></a:t>
            </a:r>
            <a:r>
              <a:rPr lang="en-US" altLang="en-US" i="1">
                <a:sym typeface="Symbol" pitchFamily="18" charset="2"/>
              </a:rPr>
              <a:t> Z</a:t>
            </a:r>
          </a:p>
        </p:txBody>
      </p:sp>
    </p:spTree>
    <p:extLst>
      <p:ext uri="{BB962C8B-B14F-4D97-AF65-F5344CB8AC3E}">
        <p14:creationId xmlns:p14="http://schemas.microsoft.com/office/powerpoint/2010/main" val="17454374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1933-08BE-4300-BD87-005AD169B902}" type="slidenum">
              <a:rPr lang="en-US" altLang="en-US">
                <a:solidFill>
                  <a:prstClr val="black">
                    <a:tint val="75000"/>
                  </a:prstClr>
                </a:solidFill>
              </a:rPr>
              <a:pPr/>
              <a:t>38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73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Generating </a:t>
            </a:r>
            <a:r>
              <a:rPr lang="en-US" altLang="en-US" i="1"/>
              <a:t>F</a:t>
            </a:r>
            <a:r>
              <a:rPr lang="en-US" altLang="en-US" i="1" baseline="30000"/>
              <a:t>+</a:t>
            </a:r>
            <a:endParaRPr lang="en-US" altLang="en-US"/>
          </a:p>
        </p:txBody>
      </p:sp>
      <p:sp>
        <p:nvSpPr>
          <p:cNvPr id="57347" name="Text Box 1027"/>
          <p:cNvSpPr txBox="1">
            <a:spLocks noChangeArrowheads="1"/>
          </p:cNvSpPr>
          <p:nvPr/>
        </p:nvSpPr>
        <p:spPr bwMode="auto">
          <a:xfrm>
            <a:off x="228600" y="1981200"/>
            <a:ext cx="8612188" cy="2657475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i="1">
                <a:solidFill>
                  <a:prstClr val="black"/>
                </a:solidFill>
              </a:rPr>
              <a:t>    </a:t>
            </a:r>
            <a:r>
              <a:rPr lang="en-US" altLang="en-US" sz="2400" b="1" i="1">
                <a:solidFill>
                  <a:prstClr val="black"/>
                </a:solidFill>
              </a:rPr>
              <a:t>F</a:t>
            </a:r>
          </a:p>
          <a:p>
            <a:endParaRPr lang="en-US" altLang="en-US" sz="2400" i="1">
              <a:solidFill>
                <a:prstClr val="black"/>
              </a:solidFill>
            </a:endParaRPr>
          </a:p>
          <a:p>
            <a:r>
              <a:rPr lang="en-US" altLang="en-US" sz="2400" i="1">
                <a:solidFill>
                  <a:prstClr val="black"/>
                </a:solidFill>
              </a:rPr>
              <a:t>AB</a:t>
            </a:r>
            <a:r>
              <a:rPr lang="en-US" altLang="en-US" sz="2400">
                <a:solidFill>
                  <a:prstClr val="black"/>
                </a:solidFill>
                <a:sym typeface="Symbol" pitchFamily="18" charset="2"/>
              </a:rPr>
              <a:t></a:t>
            </a:r>
            <a:r>
              <a:rPr lang="en-US" altLang="en-US" sz="2400" i="1">
                <a:solidFill>
                  <a:prstClr val="black"/>
                </a:solidFill>
              </a:rPr>
              <a:t>  C</a:t>
            </a:r>
          </a:p>
          <a:p>
            <a:r>
              <a:rPr lang="en-US" altLang="en-US" sz="2400" i="1">
                <a:solidFill>
                  <a:prstClr val="black"/>
                </a:solidFill>
              </a:rPr>
              <a:t>                                         AB</a:t>
            </a:r>
            <a:r>
              <a:rPr lang="en-US" altLang="en-US" sz="2400">
                <a:solidFill>
                  <a:prstClr val="black"/>
                </a:solidFill>
                <a:sym typeface="Symbol" pitchFamily="18" charset="2"/>
              </a:rPr>
              <a:t></a:t>
            </a:r>
            <a:r>
              <a:rPr lang="en-US" altLang="en-US" sz="2400" i="1">
                <a:solidFill>
                  <a:prstClr val="black"/>
                </a:solidFill>
                <a:sym typeface="Symbol" pitchFamily="18" charset="2"/>
              </a:rPr>
              <a:t> BCD        </a:t>
            </a:r>
            <a:endParaRPr lang="en-US" altLang="en-US" sz="2400" i="1">
              <a:solidFill>
                <a:prstClr val="black"/>
              </a:solidFill>
            </a:endParaRPr>
          </a:p>
          <a:p>
            <a:r>
              <a:rPr lang="en-US" altLang="en-US" sz="2400" i="1">
                <a:solidFill>
                  <a:prstClr val="black"/>
                </a:solidFill>
              </a:rPr>
              <a:t>A</a:t>
            </a:r>
            <a:r>
              <a:rPr lang="en-US" altLang="en-US" sz="2400">
                <a:solidFill>
                  <a:prstClr val="black"/>
                </a:solidFill>
                <a:sym typeface="Symbol" pitchFamily="18" charset="2"/>
              </a:rPr>
              <a:t></a:t>
            </a:r>
            <a:r>
              <a:rPr lang="en-US" altLang="en-US" sz="2400" i="1">
                <a:solidFill>
                  <a:prstClr val="black"/>
                </a:solidFill>
                <a:sym typeface="Symbol" pitchFamily="18" charset="2"/>
              </a:rPr>
              <a:t> D        AB</a:t>
            </a:r>
            <a:r>
              <a:rPr lang="en-US" altLang="en-US" sz="2400">
                <a:solidFill>
                  <a:prstClr val="black"/>
                </a:solidFill>
                <a:sym typeface="Symbol" pitchFamily="18" charset="2"/>
              </a:rPr>
              <a:t></a:t>
            </a:r>
            <a:r>
              <a:rPr lang="en-US" altLang="en-US" sz="2400" i="1">
                <a:solidFill>
                  <a:prstClr val="black"/>
                </a:solidFill>
                <a:sym typeface="Symbol" pitchFamily="18" charset="2"/>
              </a:rPr>
              <a:t> BD                                 AB</a:t>
            </a:r>
            <a:r>
              <a:rPr lang="en-US" altLang="en-US" sz="2400">
                <a:solidFill>
                  <a:prstClr val="black"/>
                </a:solidFill>
                <a:sym typeface="Symbol" pitchFamily="18" charset="2"/>
              </a:rPr>
              <a:t></a:t>
            </a:r>
            <a:r>
              <a:rPr lang="en-US" altLang="en-US" sz="2400" i="1">
                <a:solidFill>
                  <a:prstClr val="black"/>
                </a:solidFill>
                <a:sym typeface="Symbol" pitchFamily="18" charset="2"/>
              </a:rPr>
              <a:t> BCDE      AB</a:t>
            </a:r>
            <a:r>
              <a:rPr lang="en-US" altLang="en-US" sz="2400">
                <a:solidFill>
                  <a:prstClr val="black"/>
                </a:solidFill>
                <a:sym typeface="Symbol" pitchFamily="18" charset="2"/>
              </a:rPr>
              <a:t></a:t>
            </a:r>
            <a:r>
              <a:rPr lang="en-US" altLang="en-US" sz="2400" i="1">
                <a:solidFill>
                  <a:prstClr val="black"/>
                </a:solidFill>
                <a:sym typeface="Symbol" pitchFamily="18" charset="2"/>
              </a:rPr>
              <a:t> CDE</a:t>
            </a:r>
          </a:p>
          <a:p>
            <a:endParaRPr lang="en-US" altLang="en-US" sz="2400" i="1">
              <a:solidFill>
                <a:prstClr val="black"/>
              </a:solidFill>
              <a:sym typeface="Symbol" pitchFamily="18" charset="2"/>
            </a:endParaRPr>
          </a:p>
          <a:p>
            <a:r>
              <a:rPr lang="en-US" altLang="en-US" sz="2400" i="1">
                <a:solidFill>
                  <a:prstClr val="black"/>
                </a:solidFill>
                <a:sym typeface="Symbol" pitchFamily="18" charset="2"/>
              </a:rPr>
              <a:t>D</a:t>
            </a:r>
            <a:r>
              <a:rPr lang="en-US" altLang="en-US" sz="2400">
                <a:solidFill>
                  <a:prstClr val="black"/>
                </a:solidFill>
                <a:sym typeface="Symbol" pitchFamily="18" charset="2"/>
              </a:rPr>
              <a:t></a:t>
            </a:r>
            <a:r>
              <a:rPr lang="en-US" altLang="en-US" sz="2400" i="1">
                <a:solidFill>
                  <a:prstClr val="black"/>
                </a:solidFill>
                <a:sym typeface="Symbol" pitchFamily="18" charset="2"/>
              </a:rPr>
              <a:t> E           BCD </a:t>
            </a:r>
            <a:r>
              <a:rPr lang="en-US" altLang="en-US" sz="2400">
                <a:solidFill>
                  <a:prstClr val="black"/>
                </a:solidFill>
                <a:sym typeface="Symbol" pitchFamily="18" charset="2"/>
              </a:rPr>
              <a:t></a:t>
            </a:r>
            <a:r>
              <a:rPr lang="en-US" altLang="en-US" sz="2400" i="1">
                <a:solidFill>
                  <a:prstClr val="black"/>
                </a:solidFill>
                <a:sym typeface="Symbol" pitchFamily="18" charset="2"/>
              </a:rPr>
              <a:t> BCDE</a:t>
            </a:r>
          </a:p>
        </p:txBody>
      </p:sp>
      <p:sp>
        <p:nvSpPr>
          <p:cNvPr id="57349" name="Line 1029"/>
          <p:cNvSpPr>
            <a:spLocks noChangeShapeType="1"/>
          </p:cNvSpPr>
          <p:nvPr/>
        </p:nvSpPr>
        <p:spPr bwMode="auto">
          <a:xfrm>
            <a:off x="1295400" y="3657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7350" name="Line 1030"/>
          <p:cNvSpPr>
            <a:spLocks noChangeShapeType="1"/>
          </p:cNvSpPr>
          <p:nvPr/>
        </p:nvSpPr>
        <p:spPr bwMode="auto">
          <a:xfrm>
            <a:off x="3048000" y="29718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7351" name="Line 1031"/>
          <p:cNvSpPr>
            <a:spLocks noChangeShapeType="1"/>
          </p:cNvSpPr>
          <p:nvPr/>
        </p:nvSpPr>
        <p:spPr bwMode="auto">
          <a:xfrm flipV="1">
            <a:off x="2971800" y="34290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7360" name="Line 1040"/>
          <p:cNvSpPr>
            <a:spLocks noChangeShapeType="1"/>
          </p:cNvSpPr>
          <p:nvPr/>
        </p:nvSpPr>
        <p:spPr bwMode="auto">
          <a:xfrm>
            <a:off x="4876800" y="32766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7361" name="Line 1041"/>
          <p:cNvSpPr>
            <a:spLocks noChangeShapeType="1"/>
          </p:cNvSpPr>
          <p:nvPr/>
        </p:nvSpPr>
        <p:spPr bwMode="auto">
          <a:xfrm flipV="1">
            <a:off x="4800600" y="37338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7363" name="Line 1043"/>
          <p:cNvSpPr>
            <a:spLocks noChangeShapeType="1"/>
          </p:cNvSpPr>
          <p:nvPr/>
        </p:nvSpPr>
        <p:spPr bwMode="auto">
          <a:xfrm>
            <a:off x="7010400" y="3657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7364" name="Line 1044"/>
          <p:cNvSpPr>
            <a:spLocks noChangeShapeType="1"/>
          </p:cNvSpPr>
          <p:nvPr/>
        </p:nvSpPr>
        <p:spPr bwMode="auto">
          <a:xfrm>
            <a:off x="533400" y="2438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7365" name="Line 1045"/>
          <p:cNvSpPr>
            <a:spLocks noChangeShapeType="1"/>
          </p:cNvSpPr>
          <p:nvPr/>
        </p:nvSpPr>
        <p:spPr bwMode="auto">
          <a:xfrm>
            <a:off x="1600200" y="2971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7366" name="Line 1046"/>
          <p:cNvSpPr>
            <a:spLocks noChangeShapeType="1"/>
          </p:cNvSpPr>
          <p:nvPr/>
        </p:nvSpPr>
        <p:spPr bwMode="auto">
          <a:xfrm flipH="1">
            <a:off x="1219200" y="4419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7367" name="Text Box 1047"/>
          <p:cNvSpPr txBox="1">
            <a:spLocks noChangeArrowheads="1"/>
          </p:cNvSpPr>
          <p:nvPr/>
        </p:nvSpPr>
        <p:spPr bwMode="auto">
          <a:xfrm>
            <a:off x="1143000" y="4953000"/>
            <a:ext cx="76358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prstClr val="black"/>
                </a:solidFill>
              </a:rPr>
              <a:t>Thus, </a:t>
            </a:r>
            <a:r>
              <a:rPr lang="en-US" altLang="en-US" sz="2400" i="1">
                <a:solidFill>
                  <a:prstClr val="black"/>
                </a:solidFill>
              </a:rPr>
              <a:t>AB</a:t>
            </a:r>
            <a:r>
              <a:rPr lang="en-US" altLang="en-US" sz="2400">
                <a:solidFill>
                  <a:prstClr val="black"/>
                </a:solidFill>
                <a:sym typeface="Symbol" pitchFamily="18" charset="2"/>
              </a:rPr>
              <a:t></a:t>
            </a:r>
            <a:r>
              <a:rPr lang="en-US" altLang="en-US" sz="2400" i="1">
                <a:solidFill>
                  <a:prstClr val="black"/>
                </a:solidFill>
                <a:sym typeface="Symbol" pitchFamily="18" charset="2"/>
              </a:rPr>
              <a:t> BD, AB </a:t>
            </a:r>
            <a:r>
              <a:rPr lang="en-US" altLang="en-US" sz="2400">
                <a:solidFill>
                  <a:prstClr val="black"/>
                </a:solidFill>
                <a:sym typeface="Symbol" pitchFamily="18" charset="2"/>
              </a:rPr>
              <a:t></a:t>
            </a:r>
            <a:r>
              <a:rPr lang="en-US" altLang="en-US" sz="2400" i="1">
                <a:solidFill>
                  <a:prstClr val="black"/>
                </a:solidFill>
                <a:sym typeface="Symbol" pitchFamily="18" charset="2"/>
              </a:rPr>
              <a:t> BCD, AB </a:t>
            </a:r>
            <a:r>
              <a:rPr lang="en-US" altLang="en-US" sz="2400">
                <a:solidFill>
                  <a:prstClr val="black"/>
                </a:solidFill>
                <a:sym typeface="Symbol" pitchFamily="18" charset="2"/>
              </a:rPr>
              <a:t></a:t>
            </a:r>
            <a:r>
              <a:rPr lang="en-US" altLang="en-US" sz="2400" i="1">
                <a:solidFill>
                  <a:prstClr val="black"/>
                </a:solidFill>
                <a:sym typeface="Symbol" pitchFamily="18" charset="2"/>
              </a:rPr>
              <a:t> BCDE, </a:t>
            </a:r>
            <a:r>
              <a:rPr lang="en-US" altLang="en-US" sz="2400">
                <a:solidFill>
                  <a:prstClr val="black"/>
                </a:solidFill>
                <a:sym typeface="Symbol" pitchFamily="18" charset="2"/>
              </a:rPr>
              <a:t>and </a:t>
            </a:r>
            <a:r>
              <a:rPr lang="en-US" altLang="en-US" sz="2400" i="1">
                <a:solidFill>
                  <a:prstClr val="black"/>
                </a:solidFill>
                <a:sym typeface="Symbol" pitchFamily="18" charset="2"/>
              </a:rPr>
              <a:t>AB </a:t>
            </a:r>
            <a:r>
              <a:rPr lang="en-US" altLang="en-US" sz="2400" b="1" i="1">
                <a:solidFill>
                  <a:prstClr val="black"/>
                </a:solidFill>
                <a:sym typeface="Symbol" pitchFamily="18" charset="2"/>
              </a:rPr>
              <a:t></a:t>
            </a:r>
            <a:r>
              <a:rPr lang="en-US" altLang="en-US" sz="2400" i="1">
                <a:solidFill>
                  <a:prstClr val="black"/>
                </a:solidFill>
                <a:sym typeface="Symbol" pitchFamily="18" charset="2"/>
              </a:rPr>
              <a:t> CDE </a:t>
            </a:r>
          </a:p>
          <a:p>
            <a:r>
              <a:rPr lang="en-US" altLang="en-US" sz="2400">
                <a:solidFill>
                  <a:prstClr val="black"/>
                </a:solidFill>
                <a:sym typeface="Symbol" pitchFamily="18" charset="2"/>
              </a:rPr>
              <a:t>are all elements of </a:t>
            </a:r>
            <a:r>
              <a:rPr lang="en-US" altLang="en-US" sz="2400" b="1" i="1">
                <a:solidFill>
                  <a:srgbClr val="1F497D"/>
                </a:solidFill>
              </a:rPr>
              <a:t>F</a:t>
            </a:r>
            <a:r>
              <a:rPr lang="en-US" altLang="en-US" sz="2400" i="1" baseline="30000">
                <a:solidFill>
                  <a:srgbClr val="1F497D"/>
                </a:solidFill>
              </a:rPr>
              <a:t>+</a:t>
            </a:r>
          </a:p>
        </p:txBody>
      </p:sp>
      <p:sp>
        <p:nvSpPr>
          <p:cNvPr id="57368" name="Text Box 1048"/>
          <p:cNvSpPr txBox="1">
            <a:spLocks noChangeArrowheads="1"/>
          </p:cNvSpPr>
          <p:nvPr/>
        </p:nvSpPr>
        <p:spPr bwMode="auto">
          <a:xfrm>
            <a:off x="2574925" y="3062288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>
                <a:solidFill>
                  <a:prstClr val="black"/>
                </a:solidFill>
              </a:rPr>
              <a:t>union</a:t>
            </a:r>
          </a:p>
        </p:txBody>
      </p:sp>
      <p:sp>
        <p:nvSpPr>
          <p:cNvPr id="57369" name="Text Box 1049"/>
          <p:cNvSpPr txBox="1">
            <a:spLocks noChangeArrowheads="1"/>
          </p:cNvSpPr>
          <p:nvPr/>
        </p:nvSpPr>
        <p:spPr bwMode="auto">
          <a:xfrm>
            <a:off x="1219200" y="3276600"/>
            <a:ext cx="565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>
                <a:solidFill>
                  <a:prstClr val="black"/>
                </a:solidFill>
              </a:rPr>
              <a:t>aug</a:t>
            </a:r>
            <a:endParaRPr lang="en-US" altLang="en-US" sz="3200" i="1">
              <a:solidFill>
                <a:prstClr val="black"/>
              </a:solidFill>
            </a:endParaRPr>
          </a:p>
        </p:txBody>
      </p:sp>
      <p:sp>
        <p:nvSpPr>
          <p:cNvPr id="57370" name="Text Box 1050"/>
          <p:cNvSpPr txBox="1">
            <a:spLocks noChangeArrowheads="1"/>
          </p:cNvSpPr>
          <p:nvPr/>
        </p:nvSpPr>
        <p:spPr bwMode="auto">
          <a:xfrm>
            <a:off x="4556125" y="3443288"/>
            <a:ext cx="704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>
                <a:solidFill>
                  <a:prstClr val="black"/>
                </a:solidFill>
              </a:rPr>
              <a:t>trans</a:t>
            </a:r>
          </a:p>
        </p:txBody>
      </p:sp>
      <p:sp>
        <p:nvSpPr>
          <p:cNvPr id="57371" name="Text Box 1051"/>
          <p:cNvSpPr txBox="1">
            <a:spLocks noChangeArrowheads="1"/>
          </p:cNvSpPr>
          <p:nvPr/>
        </p:nvSpPr>
        <p:spPr bwMode="auto">
          <a:xfrm>
            <a:off x="1203325" y="4052888"/>
            <a:ext cx="565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>
                <a:solidFill>
                  <a:prstClr val="black"/>
                </a:solidFill>
              </a:rPr>
              <a:t>aug</a:t>
            </a:r>
          </a:p>
        </p:txBody>
      </p:sp>
      <p:sp>
        <p:nvSpPr>
          <p:cNvPr id="57373" name="Line 1053"/>
          <p:cNvSpPr>
            <a:spLocks noChangeShapeType="1"/>
          </p:cNvSpPr>
          <p:nvPr/>
        </p:nvSpPr>
        <p:spPr bwMode="auto">
          <a:xfrm flipH="1">
            <a:off x="3886200" y="4419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7374" name="Text Box 1054"/>
          <p:cNvSpPr txBox="1">
            <a:spLocks noChangeArrowheads="1"/>
          </p:cNvSpPr>
          <p:nvPr/>
        </p:nvSpPr>
        <p:spPr bwMode="auto">
          <a:xfrm>
            <a:off x="6629400" y="3124200"/>
            <a:ext cx="974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>
                <a:solidFill>
                  <a:prstClr val="black"/>
                </a:solidFill>
              </a:rPr>
              <a:t>decomp</a:t>
            </a:r>
          </a:p>
        </p:txBody>
      </p:sp>
    </p:spTree>
    <p:extLst>
      <p:ext uri="{BB962C8B-B14F-4D97-AF65-F5344CB8AC3E}">
        <p14:creationId xmlns:p14="http://schemas.microsoft.com/office/powerpoint/2010/main" val="117832231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92D34-F5AB-402E-BE63-77C27551E73D}" type="slidenum">
              <a:rPr lang="en-US" altLang="en-US">
                <a:solidFill>
                  <a:prstClr val="black">
                    <a:tint val="75000"/>
                  </a:prstClr>
                </a:solidFill>
              </a:rPr>
              <a:pPr/>
              <a:t>39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458200" cy="1143000"/>
          </a:xfrm>
        </p:spPr>
        <p:txBody>
          <a:bodyPr/>
          <a:lstStyle/>
          <a:p>
            <a:r>
              <a:rPr lang="en-US" altLang="en-US" sz="3600"/>
              <a:t>Computation of Attribute Closure  </a:t>
            </a:r>
            <a:r>
              <a:rPr lang="en-US" altLang="en-US" sz="3600" i="1"/>
              <a:t>X</a:t>
            </a:r>
            <a:r>
              <a:rPr lang="en-US" altLang="en-US" sz="3600" i="1" baseline="30000"/>
              <a:t>+</a:t>
            </a:r>
            <a:r>
              <a:rPr lang="en-US" altLang="en-US" sz="3600" b="1" i="1" baseline="-25000"/>
              <a:t>F</a:t>
            </a:r>
            <a:endParaRPr lang="en-US" altLang="en-US" sz="3600" b="1"/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838200" y="1905000"/>
            <a:ext cx="7605713" cy="429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 i="1">
                <a:solidFill>
                  <a:prstClr val="black"/>
                </a:solidFill>
              </a:rPr>
              <a:t>closure := X;               // since </a:t>
            </a:r>
            <a:r>
              <a:rPr lang="en-US" altLang="en-US" sz="3200">
                <a:solidFill>
                  <a:prstClr val="black"/>
                </a:solidFill>
              </a:rPr>
              <a:t> </a:t>
            </a:r>
            <a:r>
              <a:rPr lang="en-US" altLang="en-US" sz="3200" i="1">
                <a:solidFill>
                  <a:prstClr val="black"/>
                </a:solidFill>
              </a:rPr>
              <a:t>X </a:t>
            </a:r>
            <a:r>
              <a:rPr lang="en-US" altLang="en-US" sz="3200">
                <a:solidFill>
                  <a:prstClr val="black"/>
                </a:solidFill>
                <a:sym typeface="Symbol" pitchFamily="18" charset="2"/>
              </a:rPr>
              <a:t></a:t>
            </a:r>
            <a:r>
              <a:rPr lang="en-US" altLang="en-US" sz="3200" i="1">
                <a:solidFill>
                  <a:prstClr val="black"/>
                </a:solidFill>
                <a:sym typeface="Symbol" pitchFamily="18" charset="2"/>
              </a:rPr>
              <a:t>  </a:t>
            </a:r>
            <a:r>
              <a:rPr lang="en-US" altLang="en-US" sz="3200" i="1">
                <a:solidFill>
                  <a:prstClr val="black"/>
                </a:solidFill>
              </a:rPr>
              <a:t>X</a:t>
            </a:r>
            <a:r>
              <a:rPr lang="en-US" altLang="en-US" sz="3200" i="1" baseline="30000">
                <a:solidFill>
                  <a:prstClr val="black"/>
                </a:solidFill>
              </a:rPr>
              <a:t>+</a:t>
            </a:r>
            <a:r>
              <a:rPr lang="en-US" altLang="en-US" sz="3200" b="1" i="1" baseline="-25000">
                <a:solidFill>
                  <a:prstClr val="black"/>
                </a:solidFill>
              </a:rPr>
              <a:t>F</a:t>
            </a:r>
            <a:endParaRPr lang="en-US" altLang="en-US" sz="3200" b="1">
              <a:solidFill>
                <a:prstClr val="black"/>
              </a:solidFill>
            </a:endParaRPr>
          </a:p>
          <a:p>
            <a:r>
              <a:rPr lang="en-US" altLang="en-US" sz="3200" b="1">
                <a:solidFill>
                  <a:prstClr val="black"/>
                </a:solidFill>
              </a:rPr>
              <a:t>repeat</a:t>
            </a:r>
            <a:endParaRPr lang="en-US" altLang="en-US" sz="3200">
              <a:solidFill>
                <a:prstClr val="black"/>
              </a:solidFill>
            </a:endParaRPr>
          </a:p>
          <a:p>
            <a:r>
              <a:rPr lang="en-US" altLang="en-US" sz="3200">
                <a:solidFill>
                  <a:prstClr val="black"/>
                </a:solidFill>
              </a:rPr>
              <a:t>   </a:t>
            </a:r>
            <a:r>
              <a:rPr lang="en-US" altLang="en-US" sz="3200" i="1">
                <a:solidFill>
                  <a:prstClr val="black"/>
                </a:solidFill>
              </a:rPr>
              <a:t>old := closure;</a:t>
            </a:r>
            <a:endParaRPr lang="en-US" altLang="en-US" sz="3200">
              <a:solidFill>
                <a:prstClr val="black"/>
              </a:solidFill>
            </a:endParaRPr>
          </a:p>
          <a:p>
            <a:r>
              <a:rPr lang="en-US" altLang="en-US" sz="3200">
                <a:solidFill>
                  <a:prstClr val="black"/>
                </a:solidFill>
              </a:rPr>
              <a:t>   </a:t>
            </a:r>
            <a:r>
              <a:rPr lang="en-US" altLang="en-US" sz="3200" b="1">
                <a:solidFill>
                  <a:prstClr val="black"/>
                </a:solidFill>
              </a:rPr>
              <a:t>if</a:t>
            </a:r>
            <a:r>
              <a:rPr lang="en-US" altLang="en-US" sz="3200">
                <a:solidFill>
                  <a:prstClr val="black"/>
                </a:solidFill>
              </a:rPr>
              <a:t> there is an FD  </a:t>
            </a:r>
            <a:r>
              <a:rPr lang="en-US" altLang="en-US" sz="3200" i="1">
                <a:solidFill>
                  <a:prstClr val="black"/>
                </a:solidFill>
              </a:rPr>
              <a:t>Z </a:t>
            </a:r>
            <a:r>
              <a:rPr lang="en-US" altLang="en-US" sz="3200">
                <a:solidFill>
                  <a:prstClr val="black"/>
                </a:solidFill>
                <a:sym typeface="Symbol" pitchFamily="18" charset="2"/>
              </a:rPr>
              <a:t></a:t>
            </a:r>
            <a:r>
              <a:rPr lang="en-US" altLang="en-US" sz="3200" i="1">
                <a:solidFill>
                  <a:prstClr val="black"/>
                </a:solidFill>
                <a:sym typeface="Symbol" pitchFamily="18" charset="2"/>
              </a:rPr>
              <a:t> V </a:t>
            </a:r>
            <a:r>
              <a:rPr lang="en-US" altLang="en-US" sz="3200">
                <a:solidFill>
                  <a:prstClr val="black"/>
                </a:solidFill>
                <a:sym typeface="Symbol" pitchFamily="18" charset="2"/>
              </a:rPr>
              <a:t>in</a:t>
            </a:r>
            <a:r>
              <a:rPr lang="en-US" altLang="en-US" sz="3200" i="1">
                <a:solidFill>
                  <a:prstClr val="black"/>
                </a:solidFill>
                <a:sym typeface="Symbol" pitchFamily="18" charset="2"/>
              </a:rPr>
              <a:t> </a:t>
            </a:r>
            <a:r>
              <a:rPr lang="en-US" altLang="en-US" sz="3200" b="1" i="1">
                <a:solidFill>
                  <a:prstClr val="black"/>
                </a:solidFill>
                <a:sym typeface="Symbol" pitchFamily="18" charset="2"/>
              </a:rPr>
              <a:t>F</a:t>
            </a:r>
            <a:r>
              <a:rPr lang="en-US" altLang="en-US" sz="3200" i="1">
                <a:solidFill>
                  <a:prstClr val="black"/>
                </a:solidFill>
                <a:sym typeface="Symbol" pitchFamily="18" charset="2"/>
              </a:rPr>
              <a:t> </a:t>
            </a:r>
            <a:r>
              <a:rPr lang="en-US" altLang="en-US" sz="3200">
                <a:solidFill>
                  <a:prstClr val="black"/>
                </a:solidFill>
                <a:sym typeface="Symbol" pitchFamily="18" charset="2"/>
              </a:rPr>
              <a:t>such that  </a:t>
            </a:r>
          </a:p>
          <a:p>
            <a:r>
              <a:rPr lang="en-US" altLang="en-US" sz="3200">
                <a:solidFill>
                  <a:prstClr val="black"/>
                </a:solidFill>
                <a:sym typeface="Symbol" pitchFamily="18" charset="2"/>
              </a:rPr>
              <a:t>              </a:t>
            </a:r>
            <a:r>
              <a:rPr lang="en-US" altLang="en-US" sz="3200" i="1">
                <a:solidFill>
                  <a:prstClr val="black"/>
                </a:solidFill>
                <a:sym typeface="Symbol" pitchFamily="18" charset="2"/>
              </a:rPr>
              <a:t>Z </a:t>
            </a:r>
            <a:r>
              <a:rPr lang="en-US" altLang="en-US" sz="3200">
                <a:solidFill>
                  <a:prstClr val="black"/>
                </a:solidFill>
                <a:sym typeface="Symbol" pitchFamily="18" charset="2"/>
              </a:rPr>
              <a:t></a:t>
            </a:r>
            <a:r>
              <a:rPr lang="en-US" altLang="en-US" sz="3200" i="1">
                <a:solidFill>
                  <a:prstClr val="black"/>
                </a:solidFill>
                <a:sym typeface="Symbol" pitchFamily="18" charset="2"/>
              </a:rPr>
              <a:t>  closure </a:t>
            </a:r>
            <a:r>
              <a:rPr lang="en-US" altLang="en-US" sz="3200" b="1">
                <a:solidFill>
                  <a:prstClr val="black"/>
                </a:solidFill>
                <a:sym typeface="Symbol" pitchFamily="18" charset="2"/>
              </a:rPr>
              <a:t>and</a:t>
            </a:r>
            <a:r>
              <a:rPr lang="en-US" altLang="en-US" sz="3200">
                <a:solidFill>
                  <a:prstClr val="black"/>
                </a:solidFill>
                <a:sym typeface="Symbol" pitchFamily="18" charset="2"/>
              </a:rPr>
              <a:t> </a:t>
            </a:r>
            <a:r>
              <a:rPr lang="en-US" altLang="en-US" sz="3200" i="1">
                <a:solidFill>
                  <a:prstClr val="black"/>
                </a:solidFill>
                <a:sym typeface="Symbol" pitchFamily="18" charset="2"/>
              </a:rPr>
              <a:t>V</a:t>
            </a:r>
            <a:r>
              <a:rPr lang="en-US" altLang="en-US" sz="3200">
                <a:solidFill>
                  <a:prstClr val="black"/>
                </a:solidFill>
                <a:sym typeface="Symbol" pitchFamily="18" charset="2"/>
              </a:rPr>
              <a:t> </a:t>
            </a:r>
            <a:r>
              <a:rPr lang="en-US" altLang="en-US" sz="3200" i="1">
                <a:solidFill>
                  <a:prstClr val="black"/>
                </a:solidFill>
                <a:sym typeface="Symbol" pitchFamily="18" charset="2"/>
              </a:rPr>
              <a:t>  closure</a:t>
            </a:r>
            <a:endParaRPr lang="en-US" altLang="en-US" sz="3200">
              <a:solidFill>
                <a:prstClr val="black"/>
              </a:solidFill>
              <a:sym typeface="Symbol" pitchFamily="18" charset="2"/>
            </a:endParaRPr>
          </a:p>
          <a:p>
            <a:r>
              <a:rPr lang="en-US" altLang="en-US" sz="3200">
                <a:solidFill>
                  <a:prstClr val="black"/>
                </a:solidFill>
                <a:sym typeface="Symbol" pitchFamily="18" charset="2"/>
              </a:rPr>
              <a:t>       </a:t>
            </a:r>
            <a:r>
              <a:rPr lang="en-US" altLang="en-US" sz="3200" b="1">
                <a:solidFill>
                  <a:prstClr val="black"/>
                </a:solidFill>
                <a:sym typeface="Symbol" pitchFamily="18" charset="2"/>
              </a:rPr>
              <a:t>then</a:t>
            </a:r>
            <a:r>
              <a:rPr lang="en-US" altLang="en-US" sz="3200">
                <a:solidFill>
                  <a:prstClr val="black"/>
                </a:solidFill>
                <a:sym typeface="Symbol" pitchFamily="18" charset="2"/>
              </a:rPr>
              <a:t>  </a:t>
            </a:r>
            <a:r>
              <a:rPr lang="en-US" altLang="en-US" sz="3200" i="1">
                <a:solidFill>
                  <a:prstClr val="black"/>
                </a:solidFill>
                <a:sym typeface="Symbol" pitchFamily="18" charset="2"/>
              </a:rPr>
              <a:t>closure := closure </a:t>
            </a:r>
            <a:r>
              <a:rPr lang="en-US" altLang="en-US" sz="3200">
                <a:solidFill>
                  <a:prstClr val="black"/>
                </a:solidFill>
                <a:sym typeface="Symbol" pitchFamily="18" charset="2"/>
              </a:rPr>
              <a:t></a:t>
            </a:r>
            <a:r>
              <a:rPr lang="en-US" altLang="en-US" sz="3200" i="1">
                <a:solidFill>
                  <a:prstClr val="black"/>
                </a:solidFill>
                <a:sym typeface="Symbol" pitchFamily="18" charset="2"/>
              </a:rPr>
              <a:t>  V</a:t>
            </a:r>
            <a:endParaRPr lang="en-US" altLang="en-US" sz="3200">
              <a:solidFill>
                <a:prstClr val="black"/>
              </a:solidFill>
              <a:sym typeface="Symbol" pitchFamily="18" charset="2"/>
            </a:endParaRPr>
          </a:p>
          <a:p>
            <a:r>
              <a:rPr lang="en-US" altLang="en-US" sz="3200" b="1">
                <a:solidFill>
                  <a:prstClr val="black"/>
                </a:solidFill>
                <a:sym typeface="Symbol" pitchFamily="18" charset="2"/>
              </a:rPr>
              <a:t>until</a:t>
            </a:r>
            <a:r>
              <a:rPr lang="en-US" altLang="en-US" sz="3200">
                <a:solidFill>
                  <a:prstClr val="black"/>
                </a:solidFill>
                <a:sym typeface="Symbol" pitchFamily="18" charset="2"/>
              </a:rPr>
              <a:t> </a:t>
            </a:r>
            <a:r>
              <a:rPr lang="en-US" altLang="en-US" sz="3200" i="1">
                <a:solidFill>
                  <a:prstClr val="black"/>
                </a:solidFill>
                <a:sym typeface="Symbol" pitchFamily="18" charset="2"/>
              </a:rPr>
              <a:t>old = closure</a:t>
            </a:r>
            <a:r>
              <a:rPr lang="en-US" altLang="en-US" sz="3200">
                <a:solidFill>
                  <a:prstClr val="black"/>
                </a:solidFill>
                <a:sym typeface="Symbol" pitchFamily="18" charset="2"/>
              </a:rPr>
              <a:t> </a:t>
            </a:r>
          </a:p>
          <a:p>
            <a:endParaRPr lang="en-US" altLang="en-US">
              <a:solidFill>
                <a:prstClr val="black"/>
              </a:solidFill>
              <a:sym typeface="Symbol" pitchFamily="18" charset="2"/>
            </a:endParaRPr>
          </a:p>
          <a:p>
            <a:r>
              <a:rPr lang="en-US" altLang="en-US" sz="3200">
                <a:solidFill>
                  <a:prstClr val="black"/>
                </a:solidFill>
                <a:sym typeface="Symbol" pitchFamily="18" charset="2"/>
              </a:rPr>
              <a:t>–  If </a:t>
            </a:r>
            <a:r>
              <a:rPr lang="en-US" altLang="en-US" sz="3200" i="1">
                <a:solidFill>
                  <a:prstClr val="black"/>
                </a:solidFill>
                <a:sym typeface="Symbol" pitchFamily="18" charset="2"/>
              </a:rPr>
              <a:t>T </a:t>
            </a:r>
            <a:r>
              <a:rPr lang="en-US" altLang="en-US" sz="3200">
                <a:solidFill>
                  <a:prstClr val="black"/>
                </a:solidFill>
                <a:sym typeface="Symbol" pitchFamily="18" charset="2"/>
              </a:rPr>
              <a:t></a:t>
            </a:r>
            <a:r>
              <a:rPr lang="en-US" altLang="en-US" sz="3200" i="1">
                <a:solidFill>
                  <a:prstClr val="black"/>
                </a:solidFill>
                <a:sym typeface="Symbol" pitchFamily="18" charset="2"/>
              </a:rPr>
              <a:t> closure </a:t>
            </a:r>
            <a:r>
              <a:rPr lang="en-US" altLang="en-US" sz="3200">
                <a:solidFill>
                  <a:prstClr val="black"/>
                </a:solidFill>
                <a:sym typeface="Symbol" pitchFamily="18" charset="2"/>
              </a:rPr>
              <a:t>then </a:t>
            </a:r>
            <a:r>
              <a:rPr lang="en-US" altLang="en-US" sz="3200" i="1">
                <a:solidFill>
                  <a:prstClr val="black"/>
                </a:solidFill>
                <a:sym typeface="Symbol" pitchFamily="18" charset="2"/>
              </a:rPr>
              <a:t>X </a:t>
            </a:r>
            <a:r>
              <a:rPr lang="en-US" altLang="en-US" sz="3200">
                <a:solidFill>
                  <a:prstClr val="black"/>
                </a:solidFill>
                <a:sym typeface="Symbol" pitchFamily="18" charset="2"/>
              </a:rPr>
              <a:t></a:t>
            </a:r>
            <a:r>
              <a:rPr lang="en-US" altLang="en-US" sz="3200" i="1">
                <a:solidFill>
                  <a:prstClr val="black"/>
                </a:solidFill>
                <a:sym typeface="Symbol" pitchFamily="18" charset="2"/>
              </a:rPr>
              <a:t> T </a:t>
            </a:r>
            <a:r>
              <a:rPr lang="en-US" altLang="en-US" sz="3200">
                <a:solidFill>
                  <a:prstClr val="black"/>
                </a:solidFill>
                <a:sym typeface="Symbol" pitchFamily="18" charset="2"/>
              </a:rPr>
              <a:t> is entailed by </a:t>
            </a:r>
            <a:r>
              <a:rPr lang="en-US" altLang="en-US" sz="3200" b="1" i="1">
                <a:solidFill>
                  <a:prstClr val="black"/>
                </a:solidFill>
                <a:sym typeface="Symbol" pitchFamily="18" charset="2"/>
              </a:rPr>
              <a:t>F</a:t>
            </a:r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 flipH="1">
            <a:off x="5638800" y="40386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678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Chapter 5.1 Relational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Algebra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Relational algebra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Selection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Projection</a:t>
            </a:r>
          </a:p>
          <a:p>
            <a:pPr lvl="1"/>
            <a:r>
              <a:rPr lang="en-GB" altLang="en-US" dirty="0">
                <a:latin typeface="Times" panose="02020603050405020304" pitchFamily="18" charset="0"/>
              </a:rPr>
              <a:t>Cartesian </a:t>
            </a:r>
            <a:r>
              <a:rPr lang="en-GB" altLang="en-US" dirty="0" smtClean="0">
                <a:latin typeface="Times" panose="02020603050405020304" pitchFamily="18" charset="0"/>
              </a:rPr>
              <a:t>product</a:t>
            </a:r>
          </a:p>
          <a:p>
            <a:pPr lvl="1"/>
            <a:r>
              <a:rPr lang="en-GB" altLang="en-US" dirty="0" smtClean="0">
                <a:latin typeface="Times" panose="02020603050405020304" pitchFamily="18" charset="0"/>
              </a:rPr>
              <a:t>Union</a:t>
            </a:r>
          </a:p>
          <a:p>
            <a:pPr lvl="1"/>
            <a:r>
              <a:rPr lang="en-GB" altLang="en-US" dirty="0" smtClean="0">
                <a:latin typeface="Times" panose="02020603050405020304" pitchFamily="18" charset="0"/>
              </a:rPr>
              <a:t>Set Difference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Join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Intersection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Division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08693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ACB8-7C00-42B7-B798-CEA0927B6D31}" type="slidenum">
              <a:rPr lang="en-US" altLang="en-US">
                <a:solidFill>
                  <a:prstClr val="black">
                    <a:tint val="75000"/>
                  </a:prstClr>
                </a:solidFill>
              </a:rPr>
              <a:pPr/>
              <a:t>40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47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382000" cy="914400"/>
          </a:xfrm>
        </p:spPr>
        <p:txBody>
          <a:bodyPr/>
          <a:lstStyle/>
          <a:p>
            <a:r>
              <a:rPr lang="en-US" altLang="en-US" sz="3600"/>
              <a:t>Example: Computation of Attribute Closure</a:t>
            </a:r>
          </a:p>
        </p:txBody>
      </p:sp>
      <p:sp>
        <p:nvSpPr>
          <p:cNvPr id="74756" name="Text Box 1028"/>
          <p:cNvSpPr txBox="1">
            <a:spLocks noChangeArrowheads="1"/>
          </p:cNvSpPr>
          <p:nvPr/>
        </p:nvSpPr>
        <p:spPr bwMode="auto">
          <a:xfrm>
            <a:off x="4876800" y="2590800"/>
            <a:ext cx="2709863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 i="1">
                <a:solidFill>
                  <a:prstClr val="black"/>
                </a:solidFill>
              </a:rPr>
              <a:t>   AB </a:t>
            </a:r>
            <a:r>
              <a:rPr lang="en-US" altLang="en-US" sz="2400">
                <a:solidFill>
                  <a:prstClr val="black"/>
                </a:solidFill>
                <a:sym typeface="Symbol" pitchFamily="18" charset="2"/>
              </a:rPr>
              <a:t></a:t>
            </a:r>
            <a:r>
              <a:rPr lang="en-US" altLang="en-US" sz="2400" i="1">
                <a:solidFill>
                  <a:prstClr val="black"/>
                </a:solidFill>
                <a:sym typeface="Symbol" pitchFamily="18" charset="2"/>
              </a:rPr>
              <a:t> C    </a:t>
            </a:r>
            <a:r>
              <a:rPr lang="en-US" altLang="en-US" sz="2400">
                <a:solidFill>
                  <a:prstClr val="black"/>
                </a:solidFill>
                <a:sym typeface="Symbol" pitchFamily="18" charset="2"/>
              </a:rPr>
              <a:t>(a)         </a:t>
            </a:r>
          </a:p>
          <a:p>
            <a:r>
              <a:rPr lang="en-US" altLang="en-US" sz="2400" i="1">
                <a:solidFill>
                  <a:prstClr val="black"/>
                </a:solidFill>
                <a:sym typeface="Symbol" pitchFamily="18" charset="2"/>
              </a:rPr>
              <a:t>    A  D      </a:t>
            </a:r>
            <a:r>
              <a:rPr lang="en-US" altLang="en-US" sz="2400">
                <a:solidFill>
                  <a:prstClr val="black"/>
                </a:solidFill>
                <a:sym typeface="Symbol" pitchFamily="18" charset="2"/>
              </a:rPr>
              <a:t>(b)</a:t>
            </a:r>
          </a:p>
          <a:p>
            <a:r>
              <a:rPr lang="en-US" altLang="en-US" sz="2400" i="1">
                <a:solidFill>
                  <a:prstClr val="black"/>
                </a:solidFill>
                <a:sym typeface="Symbol" pitchFamily="18" charset="2"/>
              </a:rPr>
              <a:t>    D </a:t>
            </a:r>
            <a:r>
              <a:rPr lang="en-US" altLang="en-US" sz="2400">
                <a:solidFill>
                  <a:prstClr val="black"/>
                </a:solidFill>
                <a:sym typeface="Symbol" pitchFamily="18" charset="2"/>
              </a:rPr>
              <a:t></a:t>
            </a:r>
            <a:r>
              <a:rPr lang="en-US" altLang="en-US" sz="2400" i="1">
                <a:solidFill>
                  <a:prstClr val="black"/>
                </a:solidFill>
                <a:sym typeface="Symbol" pitchFamily="18" charset="2"/>
              </a:rPr>
              <a:t> E      </a:t>
            </a:r>
            <a:r>
              <a:rPr lang="en-US" altLang="en-US" sz="2400">
                <a:solidFill>
                  <a:prstClr val="black"/>
                </a:solidFill>
                <a:sym typeface="Symbol" pitchFamily="18" charset="2"/>
              </a:rPr>
              <a:t>(c)</a:t>
            </a:r>
          </a:p>
          <a:p>
            <a:r>
              <a:rPr lang="en-US" altLang="en-US" sz="2400" i="1">
                <a:solidFill>
                  <a:prstClr val="black"/>
                </a:solidFill>
                <a:sym typeface="Symbol" pitchFamily="18" charset="2"/>
              </a:rPr>
              <a:t>    AC </a:t>
            </a:r>
            <a:r>
              <a:rPr lang="en-US" altLang="en-US" sz="2400">
                <a:solidFill>
                  <a:prstClr val="black"/>
                </a:solidFill>
                <a:sym typeface="Symbol" pitchFamily="18" charset="2"/>
              </a:rPr>
              <a:t></a:t>
            </a:r>
            <a:r>
              <a:rPr lang="en-US" altLang="en-US" sz="2400" i="1">
                <a:solidFill>
                  <a:prstClr val="black"/>
                </a:solidFill>
                <a:sym typeface="Symbol" pitchFamily="18" charset="2"/>
              </a:rPr>
              <a:t> B    </a:t>
            </a:r>
            <a:r>
              <a:rPr lang="en-US" altLang="en-US" sz="2400">
                <a:solidFill>
                  <a:prstClr val="black"/>
                </a:solidFill>
                <a:sym typeface="Symbol" pitchFamily="18" charset="2"/>
              </a:rPr>
              <a:t>(d)</a:t>
            </a:r>
          </a:p>
        </p:txBody>
      </p:sp>
      <p:sp>
        <p:nvSpPr>
          <p:cNvPr id="74757" name="Text Box 1029"/>
          <p:cNvSpPr txBox="1">
            <a:spLocks noChangeArrowheads="1"/>
          </p:cNvSpPr>
          <p:nvPr/>
        </p:nvSpPr>
        <p:spPr bwMode="auto">
          <a:xfrm>
            <a:off x="914400" y="2057400"/>
            <a:ext cx="760412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1">
                <a:solidFill>
                  <a:prstClr val="black"/>
                </a:solidFill>
              </a:rPr>
              <a:t>Problem</a:t>
            </a:r>
            <a:r>
              <a:rPr lang="en-US" altLang="en-US" sz="2800">
                <a:solidFill>
                  <a:prstClr val="black"/>
                </a:solidFill>
              </a:rPr>
              <a:t>: Compute the attribute closure of </a:t>
            </a:r>
            <a:r>
              <a:rPr lang="en-US" altLang="en-US" sz="2800" i="1">
                <a:solidFill>
                  <a:prstClr val="black"/>
                </a:solidFill>
              </a:rPr>
              <a:t>AB</a:t>
            </a:r>
            <a:r>
              <a:rPr lang="en-US" altLang="en-US" sz="2800">
                <a:solidFill>
                  <a:prstClr val="black"/>
                </a:solidFill>
              </a:rPr>
              <a:t> with </a:t>
            </a:r>
          </a:p>
          <a:p>
            <a:r>
              <a:rPr lang="en-US" altLang="en-US" sz="2800">
                <a:solidFill>
                  <a:prstClr val="black"/>
                </a:solidFill>
              </a:rPr>
              <a:t>respect to the set of FDs </a:t>
            </a:r>
            <a:r>
              <a:rPr lang="en-US" altLang="en-US" sz="2800" i="1">
                <a:solidFill>
                  <a:prstClr val="black"/>
                </a:solidFill>
              </a:rPr>
              <a:t>:</a:t>
            </a:r>
          </a:p>
        </p:txBody>
      </p:sp>
      <p:sp>
        <p:nvSpPr>
          <p:cNvPr id="74758" name="Text Box 1030"/>
          <p:cNvSpPr txBox="1">
            <a:spLocks noChangeArrowheads="1"/>
          </p:cNvSpPr>
          <p:nvPr/>
        </p:nvSpPr>
        <p:spPr bwMode="auto">
          <a:xfrm>
            <a:off x="2667000" y="4572000"/>
            <a:ext cx="3884613" cy="185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prstClr val="black"/>
                </a:solidFill>
              </a:rPr>
              <a:t>Initially </a:t>
            </a:r>
            <a:r>
              <a:rPr lang="en-US" altLang="en-US" sz="2400" i="1">
                <a:solidFill>
                  <a:prstClr val="black"/>
                </a:solidFill>
              </a:rPr>
              <a:t>closure = {AB}</a:t>
            </a:r>
          </a:p>
          <a:p>
            <a:r>
              <a:rPr lang="en-US" altLang="en-US" sz="2400">
                <a:solidFill>
                  <a:prstClr val="black"/>
                </a:solidFill>
              </a:rPr>
              <a:t>Using (a) </a:t>
            </a:r>
            <a:r>
              <a:rPr lang="en-US" altLang="en-US" sz="2400" i="1">
                <a:solidFill>
                  <a:prstClr val="black"/>
                </a:solidFill>
              </a:rPr>
              <a:t>closure = {ABC}</a:t>
            </a:r>
          </a:p>
          <a:p>
            <a:r>
              <a:rPr lang="en-US" altLang="en-US" sz="2400">
                <a:solidFill>
                  <a:prstClr val="black"/>
                </a:solidFill>
              </a:rPr>
              <a:t>Using (b) </a:t>
            </a:r>
            <a:r>
              <a:rPr lang="en-US" altLang="en-US" sz="2400" i="1">
                <a:solidFill>
                  <a:prstClr val="black"/>
                </a:solidFill>
              </a:rPr>
              <a:t>closure = {ABCD}</a:t>
            </a:r>
          </a:p>
          <a:p>
            <a:r>
              <a:rPr lang="en-US" altLang="en-US" sz="2400">
                <a:solidFill>
                  <a:prstClr val="black"/>
                </a:solidFill>
              </a:rPr>
              <a:t>Using (c) </a:t>
            </a:r>
            <a:r>
              <a:rPr lang="en-US" altLang="en-US" sz="2400" i="1">
                <a:solidFill>
                  <a:prstClr val="black"/>
                </a:solidFill>
              </a:rPr>
              <a:t>closure = {ABCDE}</a:t>
            </a:r>
          </a:p>
          <a:p>
            <a:endParaRPr lang="en-US" altLang="en-US" i="1">
              <a:solidFill>
                <a:prstClr val="black"/>
              </a:solidFill>
            </a:endParaRPr>
          </a:p>
        </p:txBody>
      </p:sp>
      <p:sp>
        <p:nvSpPr>
          <p:cNvPr id="74759" name="Text Box 1031"/>
          <p:cNvSpPr txBox="1">
            <a:spLocks noChangeArrowheads="1"/>
          </p:cNvSpPr>
          <p:nvPr/>
        </p:nvSpPr>
        <p:spPr bwMode="auto">
          <a:xfrm>
            <a:off x="898525" y="4029075"/>
            <a:ext cx="1549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1">
                <a:solidFill>
                  <a:prstClr val="black"/>
                </a:solidFill>
              </a:rPr>
              <a:t>Solution</a:t>
            </a:r>
            <a:r>
              <a:rPr lang="en-US" altLang="en-US" sz="2800">
                <a:solidFill>
                  <a:prstClr val="black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55739298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332F1-1E9F-460E-B2FD-34813BEECA0D}" type="slidenum">
              <a:rPr lang="en-US" altLang="en-US">
                <a:solidFill>
                  <a:prstClr val="black">
                    <a:tint val="75000"/>
                  </a:prstClr>
                </a:solidFill>
              </a:rPr>
              <a:pPr/>
              <a:t>41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BCNF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4582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b="1"/>
              <a:t>Definition</a:t>
            </a:r>
            <a:r>
              <a:rPr lang="en-US" altLang="en-US"/>
              <a:t>: A relation schema </a:t>
            </a:r>
            <a:r>
              <a:rPr lang="en-US" altLang="en-US" b="1"/>
              <a:t>R</a:t>
            </a:r>
            <a:r>
              <a:rPr lang="en-US" altLang="en-US"/>
              <a:t> is in BCNF if for every FD </a:t>
            </a:r>
            <a:r>
              <a:rPr lang="en-US" altLang="en-US" i="1"/>
              <a:t>X</a:t>
            </a:r>
            <a:r>
              <a:rPr lang="en-US" altLang="en-US">
                <a:sym typeface="Symbol" pitchFamily="18" charset="2"/>
              </a:rPr>
              <a:t></a:t>
            </a:r>
            <a:r>
              <a:rPr lang="en-US" altLang="en-US" i="1">
                <a:sym typeface="Symbol" pitchFamily="18" charset="2"/>
              </a:rPr>
              <a:t>  Y </a:t>
            </a:r>
            <a:r>
              <a:rPr lang="en-US" altLang="en-US">
                <a:sym typeface="Symbol" pitchFamily="18" charset="2"/>
              </a:rPr>
              <a:t>associated with </a:t>
            </a:r>
            <a:r>
              <a:rPr lang="en-US" altLang="en-US" b="1">
                <a:sym typeface="Symbol" pitchFamily="18" charset="2"/>
              </a:rPr>
              <a:t>R</a:t>
            </a:r>
            <a:r>
              <a:rPr lang="en-US" altLang="en-US">
                <a:sym typeface="Symbol" pitchFamily="18" charset="2"/>
              </a:rPr>
              <a:t> either</a:t>
            </a:r>
          </a:p>
          <a:p>
            <a:pPr lvl="1">
              <a:lnSpc>
                <a:spcPct val="90000"/>
              </a:lnSpc>
            </a:pPr>
            <a:r>
              <a:rPr lang="en-US" altLang="en-US" sz="3200" i="1">
                <a:sym typeface="Symbol" pitchFamily="18" charset="2"/>
              </a:rPr>
              <a:t>Y </a:t>
            </a:r>
            <a:r>
              <a:rPr lang="en-US" altLang="en-US" sz="3200">
                <a:sym typeface="Symbol" pitchFamily="18" charset="2"/>
              </a:rPr>
              <a:t></a:t>
            </a:r>
            <a:r>
              <a:rPr lang="en-US" altLang="en-US" sz="3200" i="1">
                <a:sym typeface="Symbol" pitchFamily="18" charset="2"/>
              </a:rPr>
              <a:t>  X</a:t>
            </a:r>
            <a:r>
              <a:rPr lang="en-US" altLang="en-US" sz="3600" i="1">
                <a:sym typeface="Symbol" pitchFamily="18" charset="2"/>
              </a:rPr>
              <a:t> </a:t>
            </a:r>
            <a:r>
              <a:rPr lang="en-US" altLang="en-US" sz="3600">
                <a:sym typeface="Symbol" pitchFamily="18" charset="2"/>
              </a:rPr>
              <a:t> </a:t>
            </a:r>
            <a:r>
              <a:rPr lang="en-US" altLang="en-US" sz="3200">
                <a:sym typeface="Symbol" pitchFamily="18" charset="2"/>
              </a:rPr>
              <a:t>(i.e., the FD is trivial) or</a:t>
            </a:r>
          </a:p>
          <a:p>
            <a:pPr lvl="1">
              <a:lnSpc>
                <a:spcPct val="90000"/>
              </a:lnSpc>
            </a:pPr>
            <a:r>
              <a:rPr lang="en-US" altLang="en-US" sz="3200" i="1">
                <a:sym typeface="Symbol" pitchFamily="18" charset="2"/>
              </a:rPr>
              <a:t>X</a:t>
            </a:r>
            <a:r>
              <a:rPr lang="en-US" altLang="en-US" sz="3200">
                <a:sym typeface="Symbol" pitchFamily="18" charset="2"/>
              </a:rPr>
              <a:t> is a superkey of </a:t>
            </a:r>
            <a:r>
              <a:rPr lang="en-US" altLang="en-US" sz="3200" b="1">
                <a:sym typeface="Symbol" pitchFamily="18" charset="2"/>
              </a:rPr>
              <a:t>R</a:t>
            </a:r>
          </a:p>
          <a:p>
            <a:pPr>
              <a:lnSpc>
                <a:spcPct val="90000"/>
              </a:lnSpc>
            </a:pPr>
            <a:r>
              <a:rPr lang="en-US" altLang="en-US" sz="3600" b="1">
                <a:sym typeface="Symbol" pitchFamily="18" charset="2"/>
              </a:rPr>
              <a:t>Example</a:t>
            </a:r>
            <a:r>
              <a:rPr lang="en-US" altLang="en-US" sz="3600">
                <a:sym typeface="Symbol" pitchFamily="18" charset="2"/>
              </a:rPr>
              <a:t>:  </a:t>
            </a:r>
            <a:r>
              <a:rPr lang="en-US" altLang="en-US" sz="360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Person1</a:t>
            </a:r>
            <a:r>
              <a:rPr lang="en-US" altLang="en-US" sz="3600">
                <a:sym typeface="Symbol" pitchFamily="18" charset="2"/>
              </a:rPr>
              <a:t>(</a:t>
            </a:r>
            <a:r>
              <a:rPr lang="en-US" altLang="en-US" sz="3600" i="1">
                <a:sym typeface="Symbol" pitchFamily="18" charset="2"/>
              </a:rPr>
              <a:t>SSN, Name, Address</a:t>
            </a:r>
            <a:r>
              <a:rPr lang="en-US" altLang="en-US" sz="3600">
                <a:sym typeface="Symbol" pitchFamily="18" charset="2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altLang="en-US" sz="3200">
                <a:sym typeface="Symbol" pitchFamily="18" charset="2"/>
              </a:rPr>
              <a:t>The only FD is </a:t>
            </a:r>
            <a:r>
              <a:rPr lang="en-US" altLang="en-US" sz="3200" i="1">
                <a:sym typeface="Symbol" pitchFamily="18" charset="2"/>
              </a:rPr>
              <a:t>SSN</a:t>
            </a:r>
            <a:r>
              <a:rPr lang="en-US" altLang="en-US" sz="3200">
                <a:sym typeface="Symbol" pitchFamily="18" charset="2"/>
              </a:rPr>
              <a:t> </a:t>
            </a:r>
            <a:r>
              <a:rPr lang="en-US" altLang="en-US">
                <a:sym typeface="Symbol" pitchFamily="18" charset="2"/>
              </a:rPr>
              <a:t></a:t>
            </a:r>
            <a:r>
              <a:rPr lang="en-US" altLang="en-US" i="1">
                <a:sym typeface="Symbol" pitchFamily="18" charset="2"/>
              </a:rPr>
              <a:t> Name, Address</a:t>
            </a:r>
          </a:p>
          <a:p>
            <a:pPr lvl="1">
              <a:lnSpc>
                <a:spcPct val="90000"/>
              </a:lnSpc>
            </a:pPr>
            <a:r>
              <a:rPr lang="en-US" altLang="en-US" sz="3200">
                <a:sym typeface="Symbol" pitchFamily="18" charset="2"/>
              </a:rPr>
              <a:t>Since </a:t>
            </a:r>
            <a:r>
              <a:rPr lang="en-US" altLang="en-US" sz="3200" i="1">
                <a:sym typeface="Symbol" pitchFamily="18" charset="2"/>
              </a:rPr>
              <a:t>SSN</a:t>
            </a:r>
            <a:r>
              <a:rPr lang="en-US" altLang="en-US" sz="3200">
                <a:sym typeface="Symbol" pitchFamily="18" charset="2"/>
              </a:rPr>
              <a:t> is a key, </a:t>
            </a:r>
            <a:r>
              <a:rPr lang="en-US" altLang="en-US" sz="320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Person1</a:t>
            </a:r>
            <a:r>
              <a:rPr lang="en-US" altLang="en-US" sz="3200">
                <a:sym typeface="Symbol" pitchFamily="18" charset="2"/>
              </a:rPr>
              <a:t> is in BCNF</a:t>
            </a:r>
            <a:endParaRPr lang="en-US" altLang="en-US" sz="3200" i="1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24766373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968B0-4F9B-4BC8-A34A-9AF7CBDA2049}" type="slidenum">
              <a:rPr lang="en-US" altLang="en-US">
                <a:solidFill>
                  <a:prstClr val="black">
                    <a:tint val="75000"/>
                  </a:prstClr>
                </a:solidFill>
              </a:rPr>
              <a:pPr/>
              <a:t>42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Third Normal Form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7696200" cy="5105400"/>
          </a:xfrm>
        </p:spPr>
        <p:txBody>
          <a:bodyPr/>
          <a:lstStyle/>
          <a:p>
            <a:r>
              <a:rPr lang="en-US" altLang="en-US"/>
              <a:t>A relational schema </a:t>
            </a:r>
            <a:r>
              <a:rPr lang="en-US" altLang="en-US" b="1"/>
              <a:t>R</a:t>
            </a:r>
            <a:r>
              <a:rPr lang="en-US" altLang="en-US"/>
              <a:t> is in 3NF if for every FD  </a:t>
            </a:r>
            <a:r>
              <a:rPr lang="en-US" altLang="en-US" i="1"/>
              <a:t>X</a:t>
            </a:r>
            <a:r>
              <a:rPr lang="en-US" altLang="en-US">
                <a:sym typeface="Symbol" pitchFamily="18" charset="2"/>
              </a:rPr>
              <a:t></a:t>
            </a:r>
            <a:r>
              <a:rPr lang="en-US" altLang="en-US" i="1">
                <a:sym typeface="Symbol" pitchFamily="18" charset="2"/>
              </a:rPr>
              <a:t>  Y  </a:t>
            </a:r>
            <a:r>
              <a:rPr lang="en-US" altLang="en-US">
                <a:sym typeface="Symbol" pitchFamily="18" charset="2"/>
              </a:rPr>
              <a:t>associated with </a:t>
            </a:r>
            <a:r>
              <a:rPr lang="en-US" altLang="en-US" b="1">
                <a:sym typeface="Symbol" pitchFamily="18" charset="2"/>
              </a:rPr>
              <a:t>R</a:t>
            </a:r>
            <a:r>
              <a:rPr lang="en-US" altLang="en-US">
                <a:sym typeface="Symbol" pitchFamily="18" charset="2"/>
              </a:rPr>
              <a:t> either:</a:t>
            </a:r>
          </a:p>
          <a:p>
            <a:pPr lvl="1"/>
            <a:r>
              <a:rPr lang="en-US" altLang="en-US" sz="3200" i="1">
                <a:sym typeface="Symbol" pitchFamily="18" charset="2"/>
              </a:rPr>
              <a:t>Y </a:t>
            </a:r>
            <a:r>
              <a:rPr lang="en-US" altLang="en-US" sz="3200">
                <a:sym typeface="Symbol" pitchFamily="18" charset="2"/>
              </a:rPr>
              <a:t></a:t>
            </a:r>
            <a:r>
              <a:rPr lang="en-US" altLang="en-US" sz="3200" i="1">
                <a:sym typeface="Symbol" pitchFamily="18" charset="2"/>
              </a:rPr>
              <a:t>  X</a:t>
            </a:r>
            <a:r>
              <a:rPr lang="en-US" altLang="en-US" sz="3600" i="1">
                <a:sym typeface="Symbol" pitchFamily="18" charset="2"/>
              </a:rPr>
              <a:t> </a:t>
            </a:r>
            <a:r>
              <a:rPr lang="en-US" altLang="en-US" sz="3600">
                <a:sym typeface="Symbol" pitchFamily="18" charset="2"/>
              </a:rPr>
              <a:t> </a:t>
            </a:r>
            <a:r>
              <a:rPr lang="en-US" altLang="en-US" sz="3200">
                <a:sym typeface="Symbol" pitchFamily="18" charset="2"/>
              </a:rPr>
              <a:t>(i.e., the FD is trivial); or</a:t>
            </a:r>
          </a:p>
          <a:p>
            <a:pPr lvl="1"/>
            <a:r>
              <a:rPr lang="en-US" altLang="en-US" sz="3200" i="1">
                <a:sym typeface="Symbol" pitchFamily="18" charset="2"/>
              </a:rPr>
              <a:t>X</a:t>
            </a:r>
            <a:r>
              <a:rPr lang="en-US" altLang="en-US" sz="3200">
                <a:sym typeface="Symbol" pitchFamily="18" charset="2"/>
              </a:rPr>
              <a:t> is a superkey of </a:t>
            </a:r>
            <a:r>
              <a:rPr lang="en-US" altLang="en-US" sz="3200" b="1">
                <a:sym typeface="Symbol" pitchFamily="18" charset="2"/>
              </a:rPr>
              <a:t>R;</a:t>
            </a:r>
            <a:r>
              <a:rPr lang="en-US" altLang="en-US" sz="3200">
                <a:sym typeface="Symbol" pitchFamily="18" charset="2"/>
              </a:rPr>
              <a:t> or</a:t>
            </a:r>
          </a:p>
          <a:p>
            <a:pPr lvl="1"/>
            <a:r>
              <a:rPr lang="en-US" altLang="en-US" sz="3200">
                <a:sym typeface="Symbol" pitchFamily="18" charset="2"/>
              </a:rPr>
              <a:t>Every</a:t>
            </a:r>
            <a:r>
              <a:rPr lang="en-US" altLang="en-US" sz="3200" i="1">
                <a:sym typeface="Symbol" pitchFamily="18" charset="2"/>
              </a:rPr>
              <a:t> A</a:t>
            </a:r>
            <a:r>
              <a:rPr lang="en-US" altLang="en-US" sz="3200">
                <a:sym typeface="Symbol" pitchFamily="18" charset="2"/>
              </a:rPr>
              <a:t></a:t>
            </a:r>
            <a:r>
              <a:rPr lang="en-US" altLang="en-US" sz="3200" i="1">
                <a:sym typeface="Symbol" pitchFamily="18" charset="2"/>
              </a:rPr>
              <a:t> Y</a:t>
            </a:r>
            <a:r>
              <a:rPr lang="en-US" altLang="en-US" sz="3200">
                <a:sym typeface="Symbol" pitchFamily="18" charset="2"/>
              </a:rPr>
              <a:t> is part of some key of </a:t>
            </a:r>
            <a:r>
              <a:rPr lang="en-US" altLang="en-US" sz="3200" b="1">
                <a:sym typeface="Symbol" pitchFamily="18" charset="2"/>
              </a:rPr>
              <a:t>R</a:t>
            </a:r>
          </a:p>
          <a:p>
            <a:r>
              <a:rPr lang="en-US" altLang="en-US">
                <a:sym typeface="Symbol" pitchFamily="18" charset="2"/>
              </a:rPr>
              <a:t>3NF is weaker than BCNF (every schema that is in BCNF is also in 3NF)</a:t>
            </a:r>
            <a:endParaRPr lang="en-US" altLang="en-US" sz="2800"/>
          </a:p>
        </p:txBody>
      </p:sp>
      <p:sp>
        <p:nvSpPr>
          <p:cNvPr id="21508" name="Freeform 4"/>
          <p:cNvSpPr>
            <a:spLocks/>
          </p:cNvSpPr>
          <p:nvPr/>
        </p:nvSpPr>
        <p:spPr bwMode="auto">
          <a:xfrm>
            <a:off x="333375" y="2336800"/>
            <a:ext cx="6678613" cy="1247775"/>
          </a:xfrm>
          <a:custGeom>
            <a:avLst/>
            <a:gdLst>
              <a:gd name="T0" fmla="*/ 896 w 4207"/>
              <a:gd name="T1" fmla="*/ 55 h 786"/>
              <a:gd name="T2" fmla="*/ 192 w 4207"/>
              <a:gd name="T3" fmla="*/ 55 h 786"/>
              <a:gd name="T4" fmla="*/ 92 w 4207"/>
              <a:gd name="T5" fmla="*/ 128 h 786"/>
              <a:gd name="T6" fmla="*/ 28 w 4207"/>
              <a:gd name="T7" fmla="*/ 229 h 786"/>
              <a:gd name="T8" fmla="*/ 0 w 4207"/>
              <a:gd name="T9" fmla="*/ 338 h 786"/>
              <a:gd name="T10" fmla="*/ 9 w 4207"/>
              <a:gd name="T11" fmla="*/ 512 h 786"/>
              <a:gd name="T12" fmla="*/ 128 w 4207"/>
              <a:gd name="T13" fmla="*/ 603 h 786"/>
              <a:gd name="T14" fmla="*/ 503 w 4207"/>
              <a:gd name="T15" fmla="*/ 695 h 786"/>
              <a:gd name="T16" fmla="*/ 1445 w 4207"/>
              <a:gd name="T17" fmla="*/ 722 h 786"/>
              <a:gd name="T18" fmla="*/ 1939 w 4207"/>
              <a:gd name="T19" fmla="*/ 759 h 786"/>
              <a:gd name="T20" fmla="*/ 2176 w 4207"/>
              <a:gd name="T21" fmla="*/ 786 h 786"/>
              <a:gd name="T22" fmla="*/ 2551 w 4207"/>
              <a:gd name="T23" fmla="*/ 777 h 786"/>
              <a:gd name="T24" fmla="*/ 2853 w 4207"/>
              <a:gd name="T25" fmla="*/ 741 h 786"/>
              <a:gd name="T26" fmla="*/ 3520 w 4207"/>
              <a:gd name="T27" fmla="*/ 695 h 786"/>
              <a:gd name="T28" fmla="*/ 3749 w 4207"/>
              <a:gd name="T29" fmla="*/ 667 h 786"/>
              <a:gd name="T30" fmla="*/ 3923 w 4207"/>
              <a:gd name="T31" fmla="*/ 613 h 786"/>
              <a:gd name="T32" fmla="*/ 4206 w 4207"/>
              <a:gd name="T33" fmla="*/ 265 h 786"/>
              <a:gd name="T34" fmla="*/ 4197 w 4207"/>
              <a:gd name="T35" fmla="*/ 146 h 786"/>
              <a:gd name="T36" fmla="*/ 4142 w 4207"/>
              <a:gd name="T37" fmla="*/ 101 h 786"/>
              <a:gd name="T38" fmla="*/ 3813 w 4207"/>
              <a:gd name="T39" fmla="*/ 0 h 786"/>
              <a:gd name="T40" fmla="*/ 988 w 4207"/>
              <a:gd name="T41" fmla="*/ 37 h 786"/>
              <a:gd name="T42" fmla="*/ 915 w 4207"/>
              <a:gd name="T43" fmla="*/ 55 h 786"/>
              <a:gd name="T44" fmla="*/ 896 w 4207"/>
              <a:gd name="T45" fmla="*/ 55 h 7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207" h="786">
                <a:moveTo>
                  <a:pt x="896" y="55"/>
                </a:moveTo>
                <a:cubicBezTo>
                  <a:pt x="849" y="54"/>
                  <a:pt x="325" y="35"/>
                  <a:pt x="192" y="55"/>
                </a:cubicBezTo>
                <a:cubicBezTo>
                  <a:pt x="162" y="59"/>
                  <a:pt x="118" y="111"/>
                  <a:pt x="92" y="128"/>
                </a:cubicBezTo>
                <a:cubicBezTo>
                  <a:pt x="68" y="161"/>
                  <a:pt x="56" y="199"/>
                  <a:pt x="28" y="229"/>
                </a:cubicBezTo>
                <a:cubicBezTo>
                  <a:pt x="16" y="265"/>
                  <a:pt x="7" y="301"/>
                  <a:pt x="0" y="338"/>
                </a:cubicBezTo>
                <a:cubicBezTo>
                  <a:pt x="3" y="396"/>
                  <a:pt x="1" y="455"/>
                  <a:pt x="9" y="512"/>
                </a:cubicBezTo>
                <a:cubicBezTo>
                  <a:pt x="12" y="533"/>
                  <a:pt x="110" y="597"/>
                  <a:pt x="128" y="603"/>
                </a:cubicBezTo>
                <a:cubicBezTo>
                  <a:pt x="282" y="656"/>
                  <a:pt x="353" y="683"/>
                  <a:pt x="503" y="695"/>
                </a:cubicBezTo>
                <a:cubicBezTo>
                  <a:pt x="809" y="755"/>
                  <a:pt x="1157" y="719"/>
                  <a:pt x="1445" y="722"/>
                </a:cubicBezTo>
                <a:cubicBezTo>
                  <a:pt x="1622" y="727"/>
                  <a:pt x="1769" y="739"/>
                  <a:pt x="1939" y="759"/>
                </a:cubicBezTo>
                <a:cubicBezTo>
                  <a:pt x="2018" y="768"/>
                  <a:pt x="2176" y="786"/>
                  <a:pt x="2176" y="786"/>
                </a:cubicBezTo>
                <a:cubicBezTo>
                  <a:pt x="2301" y="783"/>
                  <a:pt x="2426" y="782"/>
                  <a:pt x="2551" y="777"/>
                </a:cubicBezTo>
                <a:cubicBezTo>
                  <a:pt x="2651" y="773"/>
                  <a:pt x="2753" y="749"/>
                  <a:pt x="2853" y="741"/>
                </a:cubicBezTo>
                <a:cubicBezTo>
                  <a:pt x="3069" y="694"/>
                  <a:pt x="3300" y="702"/>
                  <a:pt x="3520" y="695"/>
                </a:cubicBezTo>
                <a:cubicBezTo>
                  <a:pt x="3597" y="687"/>
                  <a:pt x="3673" y="676"/>
                  <a:pt x="3749" y="667"/>
                </a:cubicBezTo>
                <a:cubicBezTo>
                  <a:pt x="3806" y="648"/>
                  <a:pt x="3871" y="645"/>
                  <a:pt x="3923" y="613"/>
                </a:cubicBezTo>
                <a:cubicBezTo>
                  <a:pt x="4052" y="535"/>
                  <a:pt x="4142" y="397"/>
                  <a:pt x="4206" y="265"/>
                </a:cubicBezTo>
                <a:cubicBezTo>
                  <a:pt x="4203" y="225"/>
                  <a:pt x="4207" y="185"/>
                  <a:pt x="4197" y="146"/>
                </a:cubicBezTo>
                <a:cubicBezTo>
                  <a:pt x="4194" y="135"/>
                  <a:pt x="4152" y="107"/>
                  <a:pt x="4142" y="101"/>
                </a:cubicBezTo>
                <a:cubicBezTo>
                  <a:pt x="4039" y="44"/>
                  <a:pt x="3929" y="16"/>
                  <a:pt x="3813" y="0"/>
                </a:cubicBezTo>
                <a:cubicBezTo>
                  <a:pt x="2823" y="4"/>
                  <a:pt x="1947" y="22"/>
                  <a:pt x="988" y="37"/>
                </a:cubicBezTo>
                <a:cubicBezTo>
                  <a:pt x="964" y="43"/>
                  <a:pt x="939" y="49"/>
                  <a:pt x="915" y="55"/>
                </a:cubicBezTo>
                <a:cubicBezTo>
                  <a:pt x="885" y="63"/>
                  <a:pt x="879" y="72"/>
                  <a:pt x="896" y="55"/>
                </a:cubicBezTo>
                <a:close/>
              </a:path>
            </a:pathLst>
          </a:cu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1509" name="AutoShape 5"/>
          <p:cNvSpPr>
            <a:spLocks noChangeArrowheads="1"/>
          </p:cNvSpPr>
          <p:nvPr/>
        </p:nvSpPr>
        <p:spPr bwMode="auto">
          <a:xfrm>
            <a:off x="7696200" y="3276600"/>
            <a:ext cx="1219200" cy="609600"/>
          </a:xfrm>
          <a:prstGeom prst="wedgeRoundRectCallout">
            <a:avLst>
              <a:gd name="adj1" fmla="val -98569"/>
              <a:gd name="adj2" fmla="val -124481"/>
              <a:gd name="adj3" fmla="val 16667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en-US" sz="1600" i="1">
                <a:solidFill>
                  <a:prstClr val="black"/>
                </a:solidFill>
              </a:rPr>
              <a:t>BCNF conditions</a:t>
            </a:r>
          </a:p>
        </p:txBody>
      </p:sp>
    </p:spTree>
    <p:extLst>
      <p:ext uri="{BB962C8B-B14F-4D97-AF65-F5344CB8AC3E}">
        <p14:creationId xmlns:p14="http://schemas.microsoft.com/office/powerpoint/2010/main" val="405065248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D2894-1F9F-45B5-85A6-0536E61BB02D}" type="slidenum">
              <a:rPr lang="en-US" altLang="en-US">
                <a:solidFill>
                  <a:prstClr val="black">
                    <a:tint val="75000"/>
                  </a:prstClr>
                </a:solidFill>
              </a:rPr>
              <a:pPr/>
              <a:t>43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Lossless Schema Decomposition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3058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A decomposition should not lose information</a:t>
            </a:r>
          </a:p>
          <a:p>
            <a:pPr>
              <a:lnSpc>
                <a:spcPct val="90000"/>
              </a:lnSpc>
            </a:pPr>
            <a:r>
              <a:rPr lang="en-US" altLang="en-US"/>
              <a:t>A decomposition (</a:t>
            </a:r>
            <a:r>
              <a:rPr lang="en-US" altLang="en-US" b="1"/>
              <a:t>R</a:t>
            </a:r>
            <a:r>
              <a:rPr lang="en-US" altLang="en-US" i="1" baseline="-25000"/>
              <a:t>1</a:t>
            </a:r>
            <a:r>
              <a:rPr lang="en-US" altLang="en-US"/>
              <a:t>,…,</a:t>
            </a:r>
            <a:r>
              <a:rPr lang="en-US" altLang="en-US" b="1"/>
              <a:t>R</a:t>
            </a:r>
            <a:r>
              <a:rPr lang="en-US" altLang="en-US" i="1" baseline="-25000"/>
              <a:t>n</a:t>
            </a:r>
            <a:r>
              <a:rPr lang="en-US" altLang="en-US"/>
              <a:t>) of a schema, </a:t>
            </a:r>
            <a:r>
              <a:rPr lang="en-US" altLang="en-US" b="1"/>
              <a:t>R</a:t>
            </a:r>
            <a:r>
              <a:rPr lang="en-US" altLang="en-US"/>
              <a:t>, is </a:t>
            </a:r>
            <a:r>
              <a:rPr lang="en-US" altLang="en-US" i="1">
                <a:effectLst>
                  <a:outerShdw blurRad="38100" dist="38100" dir="2700000" algn="tl">
                    <a:srgbClr val="C0C0C0"/>
                  </a:outerShdw>
                </a:effectLst>
              </a:rPr>
              <a:t>lossless</a:t>
            </a:r>
            <a:r>
              <a:rPr lang="en-US" altLang="en-US" i="1"/>
              <a:t> </a:t>
            </a:r>
            <a:r>
              <a:rPr lang="en-US" altLang="en-US"/>
              <a:t>if every valid instance, </a:t>
            </a:r>
            <a:r>
              <a:rPr lang="en-US" altLang="en-US" b="1"/>
              <a:t>r</a:t>
            </a:r>
            <a:r>
              <a:rPr lang="en-US" altLang="en-US"/>
              <a:t>, of </a:t>
            </a:r>
            <a:r>
              <a:rPr lang="en-US" altLang="en-US" b="1"/>
              <a:t>R</a:t>
            </a:r>
            <a:r>
              <a:rPr lang="en-US" altLang="en-US"/>
              <a:t> can be reconstructed from its components: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/>
          </a:p>
          <a:p>
            <a:pPr>
              <a:lnSpc>
                <a:spcPct val="90000"/>
              </a:lnSpc>
              <a:buFontTx/>
              <a:buNone/>
            </a:pPr>
            <a:endParaRPr lang="en-US" altLang="en-US"/>
          </a:p>
          <a:p>
            <a:pPr>
              <a:lnSpc>
                <a:spcPct val="90000"/>
              </a:lnSpc>
              <a:buFontTx/>
              <a:buNone/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where each  </a:t>
            </a:r>
            <a:r>
              <a:rPr lang="en-US" altLang="en-US" b="1"/>
              <a:t>r</a:t>
            </a:r>
            <a:r>
              <a:rPr lang="en-US" altLang="en-US" baseline="-25000"/>
              <a:t>i</a:t>
            </a:r>
            <a:r>
              <a:rPr lang="en-US" altLang="en-US"/>
              <a:t> = </a:t>
            </a:r>
            <a:r>
              <a:rPr lang="en-US" altLang="en-US">
                <a:sym typeface="Symbol" pitchFamily="18" charset="2"/>
              </a:rPr>
              <a:t></a:t>
            </a:r>
            <a:r>
              <a:rPr lang="en-US" altLang="en-US" b="1" baseline="-25000">
                <a:sym typeface="Symbol" pitchFamily="18" charset="2"/>
              </a:rPr>
              <a:t>R</a:t>
            </a:r>
            <a:r>
              <a:rPr lang="en-US" altLang="en-US" i="1" baseline="-25000">
                <a:sym typeface="Symbol" pitchFamily="18" charset="2"/>
              </a:rPr>
              <a:t>i</a:t>
            </a:r>
            <a:r>
              <a:rPr lang="en-US" altLang="en-US">
                <a:sym typeface="Symbol" pitchFamily="18" charset="2"/>
              </a:rPr>
              <a:t>(</a:t>
            </a:r>
            <a:r>
              <a:rPr lang="en-US" altLang="en-US" b="1">
                <a:sym typeface="Symbol" pitchFamily="18" charset="2"/>
              </a:rPr>
              <a:t>r</a:t>
            </a:r>
            <a:r>
              <a:rPr lang="en-US" altLang="en-US">
                <a:sym typeface="Symbol" pitchFamily="18" charset="2"/>
              </a:rPr>
              <a:t>)</a:t>
            </a:r>
            <a:endParaRPr lang="en-US" altLang="en-US"/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219200" y="4438650"/>
            <a:ext cx="11572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 b="1">
                <a:solidFill>
                  <a:prstClr val="black"/>
                </a:solidFill>
              </a:rPr>
              <a:t>r</a:t>
            </a:r>
            <a:r>
              <a:rPr lang="en-US" altLang="en-US" sz="3200" i="1">
                <a:solidFill>
                  <a:prstClr val="black"/>
                </a:solidFill>
              </a:rPr>
              <a:t> = </a:t>
            </a:r>
            <a:r>
              <a:rPr lang="en-US" altLang="en-US" sz="3200" b="1">
                <a:solidFill>
                  <a:prstClr val="black"/>
                </a:solidFill>
              </a:rPr>
              <a:t>r</a:t>
            </a:r>
            <a:r>
              <a:rPr lang="en-US" altLang="en-US" sz="3200" i="1" baseline="-25000">
                <a:solidFill>
                  <a:prstClr val="black"/>
                </a:solidFill>
              </a:rPr>
              <a:t>1</a:t>
            </a:r>
            <a:endParaRPr lang="en-US" altLang="en-US" sz="3200">
              <a:solidFill>
                <a:prstClr val="black"/>
              </a:solidFill>
            </a:endParaRP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3140075" y="4419600"/>
            <a:ext cx="4984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 b="1">
                <a:solidFill>
                  <a:prstClr val="black"/>
                </a:solidFill>
              </a:rPr>
              <a:t>r</a:t>
            </a:r>
            <a:r>
              <a:rPr lang="en-US" altLang="en-US" sz="3200" i="1" baseline="-25000">
                <a:solidFill>
                  <a:prstClr val="black"/>
                </a:solidFill>
              </a:rPr>
              <a:t>2</a:t>
            </a:r>
            <a:endParaRPr lang="en-US" altLang="en-US" sz="3200">
              <a:solidFill>
                <a:prstClr val="black"/>
              </a:solidFill>
            </a:endParaRP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6629400" y="4438650"/>
            <a:ext cx="4984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 b="1">
                <a:solidFill>
                  <a:prstClr val="black"/>
                </a:solidFill>
              </a:rPr>
              <a:t>r</a:t>
            </a:r>
            <a:r>
              <a:rPr lang="en-US" altLang="en-US" sz="3200" i="1" baseline="-25000">
                <a:solidFill>
                  <a:prstClr val="black"/>
                </a:solidFill>
              </a:rPr>
              <a:t>n</a:t>
            </a:r>
            <a:endParaRPr lang="en-US" altLang="en-US" sz="3200">
              <a:solidFill>
                <a:prstClr val="black"/>
              </a:solidFill>
            </a:endParaRP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4724400" y="4438650"/>
            <a:ext cx="9080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 i="1">
                <a:solidFill>
                  <a:prstClr val="black"/>
                </a:solidFill>
              </a:rPr>
              <a:t>……</a:t>
            </a:r>
          </a:p>
        </p:txBody>
      </p:sp>
      <p:sp>
        <p:nvSpPr>
          <p:cNvPr id="26639" name="Freeform 15"/>
          <p:cNvSpPr>
            <a:spLocks/>
          </p:cNvSpPr>
          <p:nvPr/>
        </p:nvSpPr>
        <p:spPr bwMode="auto">
          <a:xfrm>
            <a:off x="6096000" y="4648200"/>
            <a:ext cx="304800" cy="228600"/>
          </a:xfrm>
          <a:custGeom>
            <a:avLst/>
            <a:gdLst>
              <a:gd name="T0" fmla="*/ 0 w 192"/>
              <a:gd name="T1" fmla="*/ 0 h 144"/>
              <a:gd name="T2" fmla="*/ 0 w 192"/>
              <a:gd name="T3" fmla="*/ 144 h 144"/>
              <a:gd name="T4" fmla="*/ 192 w 192"/>
              <a:gd name="T5" fmla="*/ 0 h 144"/>
              <a:gd name="T6" fmla="*/ 192 w 192"/>
              <a:gd name="T7" fmla="*/ 144 h 144"/>
              <a:gd name="T8" fmla="*/ 0 w 192"/>
              <a:gd name="T9" fmla="*/ 0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2" h="144">
                <a:moveTo>
                  <a:pt x="0" y="0"/>
                </a:moveTo>
                <a:lnTo>
                  <a:pt x="0" y="144"/>
                </a:lnTo>
                <a:lnTo>
                  <a:pt x="192" y="0"/>
                </a:lnTo>
                <a:lnTo>
                  <a:pt x="192" y="144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6640" name="Freeform 16"/>
          <p:cNvSpPr>
            <a:spLocks/>
          </p:cNvSpPr>
          <p:nvPr/>
        </p:nvSpPr>
        <p:spPr bwMode="auto">
          <a:xfrm>
            <a:off x="3886200" y="4648200"/>
            <a:ext cx="304800" cy="228600"/>
          </a:xfrm>
          <a:custGeom>
            <a:avLst/>
            <a:gdLst>
              <a:gd name="T0" fmla="*/ 0 w 192"/>
              <a:gd name="T1" fmla="*/ 0 h 144"/>
              <a:gd name="T2" fmla="*/ 0 w 192"/>
              <a:gd name="T3" fmla="*/ 144 h 144"/>
              <a:gd name="T4" fmla="*/ 192 w 192"/>
              <a:gd name="T5" fmla="*/ 0 h 144"/>
              <a:gd name="T6" fmla="*/ 192 w 192"/>
              <a:gd name="T7" fmla="*/ 144 h 144"/>
              <a:gd name="T8" fmla="*/ 0 w 192"/>
              <a:gd name="T9" fmla="*/ 0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2" h="144">
                <a:moveTo>
                  <a:pt x="0" y="0"/>
                </a:moveTo>
                <a:lnTo>
                  <a:pt x="0" y="144"/>
                </a:lnTo>
                <a:lnTo>
                  <a:pt x="192" y="0"/>
                </a:lnTo>
                <a:lnTo>
                  <a:pt x="192" y="144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6641" name="Freeform 17"/>
          <p:cNvSpPr>
            <a:spLocks/>
          </p:cNvSpPr>
          <p:nvPr/>
        </p:nvSpPr>
        <p:spPr bwMode="auto">
          <a:xfrm>
            <a:off x="2590800" y="4648200"/>
            <a:ext cx="304800" cy="228600"/>
          </a:xfrm>
          <a:custGeom>
            <a:avLst/>
            <a:gdLst>
              <a:gd name="T0" fmla="*/ 0 w 192"/>
              <a:gd name="T1" fmla="*/ 0 h 144"/>
              <a:gd name="T2" fmla="*/ 0 w 192"/>
              <a:gd name="T3" fmla="*/ 144 h 144"/>
              <a:gd name="T4" fmla="*/ 192 w 192"/>
              <a:gd name="T5" fmla="*/ 0 h 144"/>
              <a:gd name="T6" fmla="*/ 192 w 192"/>
              <a:gd name="T7" fmla="*/ 144 h 144"/>
              <a:gd name="T8" fmla="*/ 0 w 192"/>
              <a:gd name="T9" fmla="*/ 0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2" h="144">
                <a:moveTo>
                  <a:pt x="0" y="0"/>
                </a:moveTo>
                <a:lnTo>
                  <a:pt x="0" y="144"/>
                </a:lnTo>
                <a:lnTo>
                  <a:pt x="192" y="0"/>
                </a:lnTo>
                <a:lnTo>
                  <a:pt x="192" y="144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12479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6ABC1-66F5-44A5-B6AC-DCACCD3284A7}" type="slidenum">
              <a:rPr lang="en-US" altLang="en-US">
                <a:solidFill>
                  <a:prstClr val="black">
                    <a:tint val="75000"/>
                  </a:prstClr>
                </a:solidFill>
              </a:rPr>
              <a:pPr/>
              <a:t>44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Testing for Losslessness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 (binary) decomposition of  </a:t>
            </a:r>
            <a:r>
              <a:rPr lang="en-US" altLang="en-US" b="1"/>
              <a:t>R</a:t>
            </a:r>
            <a:r>
              <a:rPr lang="en-US" altLang="en-US"/>
              <a:t> = (</a:t>
            </a:r>
            <a:r>
              <a:rPr lang="en-US" altLang="en-US" i="1"/>
              <a:t>R, </a:t>
            </a:r>
            <a:r>
              <a:rPr lang="en-US" altLang="en-US" b="1" i="1"/>
              <a:t>F</a:t>
            </a:r>
            <a:r>
              <a:rPr lang="en-US" altLang="en-US"/>
              <a:t>)</a:t>
            </a:r>
            <a:r>
              <a:rPr lang="en-US" altLang="en-US" i="1"/>
              <a:t> </a:t>
            </a:r>
            <a:r>
              <a:rPr lang="en-US" altLang="en-US"/>
              <a:t>into </a:t>
            </a:r>
            <a:r>
              <a:rPr lang="en-US" altLang="en-US" b="1"/>
              <a:t>R</a:t>
            </a:r>
            <a:r>
              <a:rPr lang="en-US" altLang="en-US" baseline="-25000"/>
              <a:t>1</a:t>
            </a:r>
            <a:r>
              <a:rPr lang="en-US" altLang="en-US"/>
              <a:t> = (</a:t>
            </a:r>
            <a:r>
              <a:rPr lang="en-US" altLang="en-US" i="1"/>
              <a:t>R</a:t>
            </a:r>
            <a:r>
              <a:rPr lang="en-US" altLang="en-US" i="1" baseline="-25000"/>
              <a:t>1</a:t>
            </a:r>
            <a:r>
              <a:rPr lang="en-US" altLang="en-US" i="1"/>
              <a:t>, </a:t>
            </a:r>
            <a:r>
              <a:rPr lang="en-US" altLang="en-US" b="1" i="1"/>
              <a:t>F</a:t>
            </a:r>
            <a:r>
              <a:rPr lang="en-US" altLang="en-US" i="1" baseline="-25000"/>
              <a:t>1</a:t>
            </a:r>
            <a:r>
              <a:rPr lang="en-US" altLang="en-US"/>
              <a:t>) and </a:t>
            </a:r>
            <a:r>
              <a:rPr lang="en-US" altLang="en-US" b="1"/>
              <a:t>R</a:t>
            </a:r>
            <a:r>
              <a:rPr lang="en-US" altLang="en-US" baseline="-25000"/>
              <a:t>2</a:t>
            </a:r>
            <a:r>
              <a:rPr lang="en-US" altLang="en-US"/>
              <a:t> = (</a:t>
            </a:r>
            <a:r>
              <a:rPr lang="en-US" altLang="en-US" i="1"/>
              <a:t>R</a:t>
            </a:r>
            <a:r>
              <a:rPr lang="en-US" altLang="en-US" i="1" baseline="-25000"/>
              <a:t>2</a:t>
            </a:r>
            <a:r>
              <a:rPr lang="en-US" altLang="en-US" i="1"/>
              <a:t>, </a:t>
            </a:r>
            <a:r>
              <a:rPr lang="en-US" altLang="en-US" b="1" i="1"/>
              <a:t>F</a:t>
            </a:r>
            <a:r>
              <a:rPr lang="en-US" altLang="en-US" i="1" baseline="-25000"/>
              <a:t>2</a:t>
            </a:r>
            <a:r>
              <a:rPr lang="en-US" altLang="en-US"/>
              <a:t>) is lossless </a:t>
            </a:r>
            <a:r>
              <a:rPr lang="en-US" altLang="en-US" i="1"/>
              <a:t>if and only if</a:t>
            </a:r>
            <a:r>
              <a:rPr lang="en-US" altLang="en-US"/>
              <a:t> :</a:t>
            </a:r>
          </a:p>
          <a:p>
            <a:pPr lvl="1"/>
            <a:r>
              <a:rPr lang="en-US" altLang="en-US"/>
              <a:t>either the FD</a:t>
            </a:r>
          </a:p>
          <a:p>
            <a:pPr lvl="2"/>
            <a:r>
              <a:rPr lang="en-US" altLang="en-US"/>
              <a:t>(</a:t>
            </a:r>
            <a:r>
              <a:rPr lang="en-US" altLang="en-US" i="1"/>
              <a:t>R</a:t>
            </a:r>
            <a:r>
              <a:rPr lang="en-US" altLang="en-US" i="1" baseline="-25000"/>
              <a:t>1</a:t>
            </a:r>
            <a:r>
              <a:rPr lang="en-US" altLang="en-US" i="1"/>
              <a:t> </a:t>
            </a:r>
            <a:r>
              <a:rPr lang="en-US" altLang="en-US">
                <a:sym typeface="Symbol" pitchFamily="18" charset="2"/>
              </a:rPr>
              <a:t></a:t>
            </a:r>
            <a:r>
              <a:rPr lang="en-US" altLang="en-US" i="1">
                <a:sym typeface="Symbol" pitchFamily="18" charset="2"/>
              </a:rPr>
              <a:t> R</a:t>
            </a:r>
            <a:r>
              <a:rPr lang="en-US" altLang="en-US" i="1" baseline="-25000">
                <a:sym typeface="Symbol" pitchFamily="18" charset="2"/>
              </a:rPr>
              <a:t>2</a:t>
            </a:r>
            <a:r>
              <a:rPr lang="en-US" altLang="en-US" i="1">
                <a:sym typeface="Symbol" pitchFamily="18" charset="2"/>
              </a:rPr>
              <a:t> </a:t>
            </a:r>
            <a:r>
              <a:rPr lang="en-US" altLang="en-US">
                <a:sym typeface="Symbol" pitchFamily="18" charset="2"/>
              </a:rPr>
              <a:t>)</a:t>
            </a:r>
            <a:r>
              <a:rPr lang="en-US" altLang="en-US" i="1">
                <a:sym typeface="Symbol" pitchFamily="18" charset="2"/>
              </a:rPr>
              <a:t>  R</a:t>
            </a:r>
            <a:r>
              <a:rPr lang="en-US" altLang="en-US" i="1" baseline="-25000">
                <a:sym typeface="Symbol" pitchFamily="18" charset="2"/>
              </a:rPr>
              <a:t>1</a:t>
            </a:r>
            <a:r>
              <a:rPr lang="en-US" altLang="en-US" i="1">
                <a:sym typeface="Symbol" pitchFamily="18" charset="2"/>
              </a:rPr>
              <a:t>  </a:t>
            </a:r>
            <a:r>
              <a:rPr lang="en-US" altLang="en-US">
                <a:sym typeface="Symbol" pitchFamily="18" charset="2"/>
              </a:rPr>
              <a:t>is in  </a:t>
            </a:r>
            <a:r>
              <a:rPr lang="en-US" altLang="en-US" b="1" i="1">
                <a:sym typeface="Symbol" pitchFamily="18" charset="2"/>
              </a:rPr>
              <a:t>F</a:t>
            </a:r>
            <a:r>
              <a:rPr lang="en-US" altLang="en-US" i="1" baseline="30000">
                <a:sym typeface="Symbol" pitchFamily="18" charset="2"/>
              </a:rPr>
              <a:t>+</a:t>
            </a:r>
            <a:r>
              <a:rPr lang="en-US" altLang="en-US" baseline="30000">
                <a:sym typeface="Symbol" pitchFamily="18" charset="2"/>
              </a:rPr>
              <a:t> </a:t>
            </a:r>
          </a:p>
          <a:p>
            <a:pPr lvl="1"/>
            <a:r>
              <a:rPr lang="en-US" altLang="en-US">
                <a:sym typeface="Symbol" pitchFamily="18" charset="2"/>
              </a:rPr>
              <a:t>or the FD</a:t>
            </a:r>
          </a:p>
          <a:p>
            <a:pPr lvl="2"/>
            <a:r>
              <a:rPr lang="en-US" altLang="en-US">
                <a:sym typeface="Symbol" pitchFamily="18" charset="2"/>
              </a:rPr>
              <a:t>(</a:t>
            </a:r>
            <a:r>
              <a:rPr lang="en-US" altLang="en-US" i="1">
                <a:sym typeface="Symbol" pitchFamily="18" charset="2"/>
              </a:rPr>
              <a:t>R</a:t>
            </a:r>
            <a:r>
              <a:rPr lang="en-US" altLang="en-US" i="1" baseline="-25000">
                <a:sym typeface="Symbol" pitchFamily="18" charset="2"/>
              </a:rPr>
              <a:t>1 </a:t>
            </a:r>
            <a:r>
              <a:rPr lang="en-US" altLang="en-US">
                <a:sym typeface="Symbol" pitchFamily="18" charset="2"/>
              </a:rPr>
              <a:t></a:t>
            </a:r>
            <a:r>
              <a:rPr lang="en-US" altLang="en-US" i="1">
                <a:sym typeface="Symbol" pitchFamily="18" charset="2"/>
              </a:rPr>
              <a:t> R</a:t>
            </a:r>
            <a:r>
              <a:rPr lang="en-US" altLang="en-US" i="1" baseline="-25000">
                <a:sym typeface="Symbol" pitchFamily="18" charset="2"/>
              </a:rPr>
              <a:t>2</a:t>
            </a:r>
            <a:r>
              <a:rPr lang="en-US" altLang="en-US" i="1">
                <a:sym typeface="Symbol" pitchFamily="18" charset="2"/>
              </a:rPr>
              <a:t> </a:t>
            </a:r>
            <a:r>
              <a:rPr lang="en-US" altLang="en-US">
                <a:sym typeface="Symbol" pitchFamily="18" charset="2"/>
              </a:rPr>
              <a:t>)</a:t>
            </a:r>
            <a:r>
              <a:rPr lang="en-US" altLang="en-US" i="1">
                <a:sym typeface="Symbol" pitchFamily="18" charset="2"/>
              </a:rPr>
              <a:t>  R</a:t>
            </a:r>
            <a:r>
              <a:rPr lang="en-US" altLang="en-US" i="1" baseline="-25000">
                <a:sym typeface="Symbol" pitchFamily="18" charset="2"/>
              </a:rPr>
              <a:t>2</a:t>
            </a:r>
            <a:r>
              <a:rPr lang="en-US" altLang="en-US" i="1">
                <a:sym typeface="Symbol" pitchFamily="18" charset="2"/>
              </a:rPr>
              <a:t>  </a:t>
            </a:r>
            <a:r>
              <a:rPr lang="en-US" altLang="en-US">
                <a:sym typeface="Symbol" pitchFamily="18" charset="2"/>
              </a:rPr>
              <a:t>is in  </a:t>
            </a:r>
            <a:r>
              <a:rPr lang="en-US" altLang="en-US" b="1" i="1">
                <a:sym typeface="Symbol" pitchFamily="18" charset="2"/>
              </a:rPr>
              <a:t>F</a:t>
            </a:r>
            <a:r>
              <a:rPr lang="en-US" altLang="en-US" i="1" baseline="30000">
                <a:sym typeface="Symbol" pitchFamily="18" charset="2"/>
              </a:rPr>
              <a:t>+</a:t>
            </a:r>
            <a:endParaRPr lang="en-US" altLang="en-US" i="1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95755303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57CA0-D7FF-44FB-B519-55EC1465E624}" type="slidenum">
              <a:rPr lang="en-US" altLang="en-US">
                <a:solidFill>
                  <a:prstClr val="black">
                    <a:tint val="75000"/>
                  </a:prstClr>
                </a:solidFill>
              </a:rPr>
              <a:pPr/>
              <a:t>45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 altLang="en-US" sz="4000"/>
              <a:t>Dependency Preservation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5344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Consider a decomposition of </a:t>
            </a:r>
            <a:r>
              <a:rPr lang="en-US" altLang="en-US" sz="2800" b="1" dirty="0"/>
              <a:t>R</a:t>
            </a:r>
            <a:r>
              <a:rPr lang="en-US" altLang="en-US" sz="2800" dirty="0"/>
              <a:t> = (</a:t>
            </a:r>
            <a:r>
              <a:rPr lang="en-US" altLang="en-US" sz="2800" i="1" dirty="0"/>
              <a:t>R, </a:t>
            </a:r>
            <a:r>
              <a:rPr lang="en-US" altLang="en-US" sz="2800" b="1" i="1" dirty="0"/>
              <a:t>F</a:t>
            </a:r>
            <a:r>
              <a:rPr lang="en-US" altLang="en-US" sz="2800" dirty="0"/>
              <a:t>) into </a:t>
            </a:r>
            <a:r>
              <a:rPr lang="en-US" altLang="en-US" sz="2800" b="1" dirty="0"/>
              <a:t>R</a:t>
            </a:r>
            <a:r>
              <a:rPr lang="en-US" altLang="en-US" sz="2800" baseline="-25000" dirty="0"/>
              <a:t>1</a:t>
            </a:r>
            <a:r>
              <a:rPr lang="en-US" altLang="en-US" sz="2800" dirty="0"/>
              <a:t> = (</a:t>
            </a:r>
            <a:r>
              <a:rPr lang="en-US" altLang="en-US" sz="2800" i="1" dirty="0"/>
              <a:t>R</a:t>
            </a:r>
            <a:r>
              <a:rPr lang="en-US" altLang="en-US" sz="2800" i="1" baseline="-25000" dirty="0"/>
              <a:t>1</a:t>
            </a:r>
            <a:r>
              <a:rPr lang="en-US" altLang="en-US" sz="2800" i="1" dirty="0"/>
              <a:t>, </a:t>
            </a:r>
            <a:r>
              <a:rPr lang="en-US" altLang="en-US" sz="2800" b="1" i="1" dirty="0"/>
              <a:t>F</a:t>
            </a:r>
            <a:r>
              <a:rPr lang="en-US" altLang="en-US" sz="2800" i="1" baseline="-25000" dirty="0"/>
              <a:t>1</a:t>
            </a:r>
            <a:r>
              <a:rPr lang="en-US" altLang="en-US" sz="2800" dirty="0"/>
              <a:t>) and </a:t>
            </a:r>
            <a:r>
              <a:rPr lang="en-US" altLang="en-US" sz="2800" b="1" dirty="0"/>
              <a:t>R</a:t>
            </a:r>
            <a:r>
              <a:rPr lang="en-US" altLang="en-US" sz="2800" baseline="-25000" dirty="0"/>
              <a:t>2</a:t>
            </a:r>
            <a:r>
              <a:rPr lang="en-US" altLang="en-US" sz="2800" i="1" dirty="0"/>
              <a:t> = (R</a:t>
            </a:r>
            <a:r>
              <a:rPr lang="en-US" altLang="en-US" sz="2800" i="1" baseline="-25000" dirty="0"/>
              <a:t>2</a:t>
            </a:r>
            <a:r>
              <a:rPr lang="en-US" altLang="en-US" sz="2800" i="1" dirty="0"/>
              <a:t>, </a:t>
            </a:r>
            <a:r>
              <a:rPr lang="en-US" altLang="en-US" sz="2800" b="1" i="1" dirty="0"/>
              <a:t>F</a:t>
            </a:r>
            <a:r>
              <a:rPr lang="en-US" altLang="en-US" sz="2800" i="1" baseline="-25000" dirty="0"/>
              <a:t>2</a:t>
            </a:r>
            <a:r>
              <a:rPr lang="en-US" altLang="en-US" sz="2800" i="1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An FD </a:t>
            </a:r>
            <a:r>
              <a:rPr lang="en-US" altLang="en-US" i="1" dirty="0"/>
              <a:t>X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18" charset="2"/>
              </a:rPr>
              <a:t></a:t>
            </a:r>
            <a:r>
              <a:rPr lang="en-US" altLang="en-US" i="1" dirty="0">
                <a:sym typeface="Symbol" pitchFamily="18" charset="2"/>
              </a:rPr>
              <a:t> Y</a:t>
            </a:r>
            <a:r>
              <a:rPr lang="en-US" altLang="en-US" dirty="0">
                <a:sym typeface="Symbol" pitchFamily="18" charset="2"/>
              </a:rPr>
              <a:t> of </a:t>
            </a:r>
            <a:r>
              <a:rPr lang="en-US" altLang="en-US" i="1" dirty="0">
                <a:sym typeface="Symbol" pitchFamily="18" charset="2"/>
              </a:rPr>
              <a:t> </a:t>
            </a:r>
            <a:r>
              <a:rPr lang="en-US" altLang="en-US" b="1" i="1" dirty="0">
                <a:sym typeface="Symbol" pitchFamily="18" charset="2"/>
              </a:rPr>
              <a:t>F</a:t>
            </a:r>
            <a:r>
              <a:rPr lang="en-US" altLang="en-US" b="1" i="1" baseline="30000" dirty="0">
                <a:sym typeface="Symbol" pitchFamily="18" charset="2"/>
              </a:rPr>
              <a:t>+</a:t>
            </a:r>
            <a:r>
              <a:rPr lang="en-US" altLang="en-US" i="1" dirty="0">
                <a:sym typeface="Symbol" pitchFamily="18" charset="2"/>
              </a:rPr>
              <a:t> </a:t>
            </a:r>
            <a:r>
              <a:rPr lang="en-US" altLang="en-US" dirty="0">
                <a:sym typeface="Symbol" pitchFamily="18" charset="2"/>
              </a:rPr>
              <a:t>is in </a:t>
            </a:r>
            <a:r>
              <a:rPr lang="en-US" altLang="en-US" b="1" i="1" dirty="0">
                <a:sym typeface="Symbol" pitchFamily="18" charset="2"/>
              </a:rPr>
              <a:t>F</a:t>
            </a:r>
            <a:r>
              <a:rPr lang="en-US" altLang="en-US" i="1" baseline="-25000" dirty="0">
                <a:sym typeface="Symbol" pitchFamily="18" charset="2"/>
              </a:rPr>
              <a:t>i  </a:t>
            </a:r>
            <a:r>
              <a:rPr lang="en-US" altLang="en-US" dirty="0" err="1">
                <a:sym typeface="Symbol" pitchFamily="18" charset="2"/>
              </a:rPr>
              <a:t>iff</a:t>
            </a:r>
            <a:r>
              <a:rPr lang="en-US" altLang="en-US" dirty="0">
                <a:sym typeface="Symbol" pitchFamily="18" charset="2"/>
              </a:rPr>
              <a:t>  </a:t>
            </a:r>
            <a:r>
              <a:rPr lang="en-US" altLang="en-US" i="1" dirty="0">
                <a:sym typeface="Symbol" pitchFamily="18" charset="2"/>
              </a:rPr>
              <a:t>X </a:t>
            </a:r>
            <a:r>
              <a:rPr lang="en-US" altLang="en-US" dirty="0">
                <a:sym typeface="Symbol" pitchFamily="18" charset="2"/>
              </a:rPr>
              <a:t></a:t>
            </a:r>
            <a:r>
              <a:rPr lang="en-US" altLang="en-US" i="1" dirty="0">
                <a:sym typeface="Symbol" pitchFamily="18" charset="2"/>
              </a:rPr>
              <a:t> Y </a:t>
            </a:r>
            <a:r>
              <a:rPr lang="en-US" altLang="en-US" dirty="0">
                <a:sym typeface="Symbol" pitchFamily="18" charset="2"/>
              </a:rPr>
              <a:t></a:t>
            </a:r>
            <a:r>
              <a:rPr lang="en-US" altLang="en-US" i="1" dirty="0">
                <a:sym typeface="Symbol" pitchFamily="18" charset="2"/>
              </a:rPr>
              <a:t> </a:t>
            </a:r>
            <a:r>
              <a:rPr lang="en-US" altLang="en-US" i="1" dirty="0" err="1">
                <a:sym typeface="Symbol" pitchFamily="18" charset="2"/>
              </a:rPr>
              <a:t>R</a:t>
            </a:r>
            <a:r>
              <a:rPr lang="en-US" altLang="en-US" i="1" baseline="-25000" dirty="0" err="1">
                <a:sym typeface="Symbol" pitchFamily="18" charset="2"/>
              </a:rPr>
              <a:t>i</a:t>
            </a:r>
            <a:endParaRPr lang="en-US" altLang="en-US" i="1" baseline="-25000" dirty="0">
              <a:sym typeface="Symbol" pitchFamily="18" charset="2"/>
            </a:endParaRPr>
          </a:p>
          <a:p>
            <a:pPr lvl="1">
              <a:lnSpc>
                <a:spcPct val="90000"/>
              </a:lnSpc>
            </a:pPr>
            <a:r>
              <a:rPr lang="en-US" altLang="en-US" dirty="0"/>
              <a:t>An FD,  </a:t>
            </a:r>
            <a:r>
              <a:rPr lang="en-US" altLang="en-US" i="1" dirty="0"/>
              <a:t>f </a:t>
            </a:r>
            <a:r>
              <a:rPr lang="en-US" altLang="en-US" dirty="0">
                <a:sym typeface="Symbol" pitchFamily="18" charset="2"/>
              </a:rPr>
              <a:t></a:t>
            </a:r>
            <a:r>
              <a:rPr lang="en-US" altLang="en-US" b="1" i="1" dirty="0">
                <a:sym typeface="Symbol" pitchFamily="18" charset="2"/>
              </a:rPr>
              <a:t>F</a:t>
            </a:r>
            <a:r>
              <a:rPr lang="en-US" altLang="en-US" b="1" i="1" baseline="30000" dirty="0">
                <a:sym typeface="Symbol" pitchFamily="18" charset="2"/>
              </a:rPr>
              <a:t>+</a:t>
            </a:r>
            <a:r>
              <a:rPr lang="en-US" altLang="en-US" i="1" dirty="0">
                <a:sym typeface="Symbol" pitchFamily="18" charset="2"/>
              </a:rPr>
              <a:t> </a:t>
            </a:r>
            <a:r>
              <a:rPr lang="en-US" altLang="en-US" dirty="0">
                <a:sym typeface="Symbol" pitchFamily="18" charset="2"/>
              </a:rPr>
              <a:t>may be in neither </a:t>
            </a:r>
            <a:r>
              <a:rPr lang="en-US" altLang="en-US" b="1" i="1" dirty="0">
                <a:sym typeface="Symbol" pitchFamily="18" charset="2"/>
              </a:rPr>
              <a:t>F</a:t>
            </a:r>
            <a:r>
              <a:rPr lang="en-US" altLang="en-US" i="1" baseline="-25000" dirty="0">
                <a:sym typeface="Symbol" pitchFamily="18" charset="2"/>
              </a:rPr>
              <a:t>1</a:t>
            </a:r>
            <a:r>
              <a:rPr lang="en-US" altLang="en-US" dirty="0">
                <a:sym typeface="Symbol" pitchFamily="18" charset="2"/>
              </a:rPr>
              <a:t>, nor </a:t>
            </a:r>
            <a:r>
              <a:rPr lang="en-US" altLang="en-US" b="1" i="1" dirty="0">
                <a:sym typeface="Symbol" pitchFamily="18" charset="2"/>
              </a:rPr>
              <a:t>F</a:t>
            </a:r>
            <a:r>
              <a:rPr lang="en-US" altLang="en-US" i="1" baseline="-25000" dirty="0">
                <a:sym typeface="Symbol" pitchFamily="18" charset="2"/>
              </a:rPr>
              <a:t>2</a:t>
            </a:r>
            <a:r>
              <a:rPr lang="en-US" altLang="en-US" i="1" dirty="0">
                <a:sym typeface="Symbol" pitchFamily="18" charset="2"/>
              </a:rPr>
              <a:t>, </a:t>
            </a:r>
            <a:r>
              <a:rPr lang="en-US" altLang="en-US" dirty="0">
                <a:sym typeface="Symbol" pitchFamily="18" charset="2"/>
              </a:rPr>
              <a:t>nor even </a:t>
            </a:r>
            <a:r>
              <a:rPr lang="en-US" altLang="en-US" sz="2400" dirty="0">
                <a:sym typeface="Symbol" pitchFamily="18" charset="2"/>
              </a:rPr>
              <a:t>(</a:t>
            </a:r>
            <a:r>
              <a:rPr lang="en-US" altLang="en-US" sz="2400" b="1" i="1" dirty="0">
                <a:sym typeface="Symbol" pitchFamily="18" charset="2"/>
              </a:rPr>
              <a:t>F</a:t>
            </a:r>
            <a:r>
              <a:rPr lang="en-US" altLang="en-US" sz="2400" i="1" baseline="-25000" dirty="0">
                <a:sym typeface="Symbol" pitchFamily="18" charset="2"/>
              </a:rPr>
              <a:t>1</a:t>
            </a:r>
            <a:r>
              <a:rPr lang="en-US" altLang="en-US" sz="2400" i="1" dirty="0">
                <a:sym typeface="Symbol" pitchFamily="18" charset="2"/>
              </a:rPr>
              <a:t> </a:t>
            </a:r>
            <a:r>
              <a:rPr lang="en-US" altLang="en-US" sz="2400" dirty="0">
                <a:sym typeface="Symbol" pitchFamily="18" charset="2"/>
              </a:rPr>
              <a:t></a:t>
            </a:r>
            <a:r>
              <a:rPr lang="en-US" altLang="en-US" sz="2400" i="1" dirty="0">
                <a:sym typeface="Symbol" pitchFamily="18" charset="2"/>
              </a:rPr>
              <a:t> </a:t>
            </a:r>
            <a:r>
              <a:rPr lang="en-US" altLang="en-US" sz="2400" b="1" i="1" dirty="0">
                <a:sym typeface="Symbol" pitchFamily="18" charset="2"/>
              </a:rPr>
              <a:t>F</a:t>
            </a:r>
            <a:r>
              <a:rPr lang="en-US" altLang="en-US" sz="2400" i="1" baseline="-25000" dirty="0">
                <a:sym typeface="Symbol" pitchFamily="18" charset="2"/>
              </a:rPr>
              <a:t>2</a:t>
            </a:r>
            <a:r>
              <a:rPr lang="en-US" altLang="en-US" sz="2400" dirty="0">
                <a:sym typeface="Symbol" pitchFamily="18" charset="2"/>
              </a:rPr>
              <a:t>)</a:t>
            </a:r>
            <a:r>
              <a:rPr lang="en-US" altLang="en-US" sz="2400" i="1" baseline="30000" dirty="0">
                <a:sym typeface="Symbol" pitchFamily="18" charset="2"/>
              </a:rPr>
              <a:t>+</a:t>
            </a:r>
            <a:r>
              <a:rPr lang="en-US" altLang="en-US" i="1" dirty="0">
                <a:sym typeface="Symbol" pitchFamily="18" charset="2"/>
              </a:rPr>
              <a:t> </a:t>
            </a:r>
          </a:p>
          <a:p>
            <a:pPr lvl="2">
              <a:lnSpc>
                <a:spcPct val="90000"/>
              </a:lnSpc>
            </a:pPr>
            <a:r>
              <a:rPr lang="en-US" altLang="en-US" dirty="0">
                <a:sym typeface="Symbol" pitchFamily="18" charset="2"/>
              </a:rPr>
              <a:t>Checking that  </a:t>
            </a:r>
            <a:r>
              <a:rPr lang="en-US" altLang="en-US" i="1" dirty="0">
                <a:sym typeface="Symbol" pitchFamily="18" charset="2"/>
              </a:rPr>
              <a:t>f </a:t>
            </a:r>
            <a:r>
              <a:rPr lang="en-US" altLang="en-US" dirty="0">
                <a:sym typeface="Symbol" pitchFamily="18" charset="2"/>
              </a:rPr>
              <a:t> is true in </a:t>
            </a:r>
            <a:r>
              <a:rPr lang="en-US" altLang="en-US" b="1" dirty="0">
                <a:sym typeface="Symbol" pitchFamily="18" charset="2"/>
              </a:rPr>
              <a:t>r</a:t>
            </a:r>
            <a:r>
              <a:rPr lang="en-US" altLang="en-US" baseline="-25000" dirty="0">
                <a:sym typeface="Symbol" pitchFamily="18" charset="2"/>
              </a:rPr>
              <a:t>1</a:t>
            </a:r>
            <a:r>
              <a:rPr lang="en-US" altLang="en-US" dirty="0">
                <a:sym typeface="Symbol" pitchFamily="18" charset="2"/>
              </a:rPr>
              <a:t> or </a:t>
            </a:r>
            <a:r>
              <a:rPr lang="en-US" altLang="en-US" b="1" dirty="0">
                <a:sym typeface="Symbol" pitchFamily="18" charset="2"/>
              </a:rPr>
              <a:t>r</a:t>
            </a:r>
            <a:r>
              <a:rPr lang="en-US" altLang="en-US" baseline="-25000" dirty="0">
                <a:sym typeface="Symbol" pitchFamily="18" charset="2"/>
              </a:rPr>
              <a:t>2</a:t>
            </a:r>
            <a:r>
              <a:rPr lang="en-US" altLang="en-US" dirty="0">
                <a:sym typeface="Symbol" pitchFamily="18" charset="2"/>
              </a:rPr>
              <a:t>  is (relatively) easy</a:t>
            </a:r>
          </a:p>
          <a:p>
            <a:pPr lvl="2">
              <a:lnSpc>
                <a:spcPct val="90000"/>
              </a:lnSpc>
            </a:pPr>
            <a:r>
              <a:rPr lang="en-US" altLang="en-US" dirty="0">
                <a:sym typeface="Symbol" pitchFamily="18" charset="2"/>
              </a:rPr>
              <a:t>Checking  </a:t>
            </a:r>
            <a:r>
              <a:rPr lang="en-US" altLang="en-US" i="1" dirty="0">
                <a:sym typeface="Symbol" pitchFamily="18" charset="2"/>
              </a:rPr>
              <a:t>f </a:t>
            </a:r>
            <a:r>
              <a:rPr lang="en-US" altLang="en-US" dirty="0">
                <a:sym typeface="Symbol" pitchFamily="18" charset="2"/>
              </a:rPr>
              <a:t> in  </a:t>
            </a:r>
            <a:r>
              <a:rPr lang="en-US" altLang="en-US" b="1" dirty="0">
                <a:sym typeface="Symbol" pitchFamily="18" charset="2"/>
              </a:rPr>
              <a:t>r</a:t>
            </a:r>
            <a:r>
              <a:rPr lang="en-US" altLang="en-US" baseline="-25000" dirty="0">
                <a:sym typeface="Symbol" pitchFamily="18" charset="2"/>
              </a:rPr>
              <a:t>1 </a:t>
            </a:r>
            <a:r>
              <a:rPr lang="en-US" altLang="en-US" dirty="0">
                <a:sym typeface="Symbol" pitchFamily="18" charset="2"/>
              </a:rPr>
              <a:t>     </a:t>
            </a:r>
            <a:r>
              <a:rPr lang="en-US" altLang="en-US" b="1" dirty="0">
                <a:sym typeface="Symbol" pitchFamily="18" charset="2"/>
              </a:rPr>
              <a:t>r</a:t>
            </a:r>
            <a:r>
              <a:rPr lang="en-US" altLang="en-US" baseline="-25000" dirty="0">
                <a:sym typeface="Symbol" pitchFamily="18" charset="2"/>
              </a:rPr>
              <a:t>2</a:t>
            </a:r>
            <a:r>
              <a:rPr lang="en-US" altLang="en-US" dirty="0">
                <a:sym typeface="Symbol" pitchFamily="18" charset="2"/>
              </a:rPr>
              <a:t> </a:t>
            </a:r>
            <a:r>
              <a:rPr lang="en-US" altLang="en-US" baseline="-25000" dirty="0">
                <a:sym typeface="Symbol" pitchFamily="18" charset="2"/>
              </a:rPr>
              <a:t> </a:t>
            </a:r>
            <a:r>
              <a:rPr lang="en-US" altLang="en-US" dirty="0">
                <a:sym typeface="Symbol" pitchFamily="18" charset="2"/>
              </a:rPr>
              <a:t>is harder – requires a join</a:t>
            </a:r>
          </a:p>
          <a:p>
            <a:pPr lvl="2">
              <a:lnSpc>
                <a:spcPct val="90000"/>
              </a:lnSpc>
            </a:pPr>
            <a:r>
              <a:rPr lang="en-US" altLang="en-US" i="1" dirty="0">
                <a:sym typeface="Symbol" pitchFamily="18" charset="2"/>
              </a:rPr>
              <a:t>Ideally</a:t>
            </a:r>
            <a:r>
              <a:rPr lang="en-US" altLang="en-US" dirty="0">
                <a:sym typeface="Symbol" pitchFamily="18" charset="2"/>
              </a:rPr>
              <a:t>:  </a:t>
            </a:r>
            <a:r>
              <a:rPr lang="en-US" altLang="en-US" dirty="0">
                <a:solidFill>
                  <a:schemeClr val="accent2"/>
                </a:solidFill>
                <a:sym typeface="Symbol" pitchFamily="18" charset="2"/>
              </a:rPr>
              <a:t>want to check FDs </a:t>
            </a:r>
            <a:r>
              <a:rPr lang="en-US" altLang="en-US" u="sng" dirty="0">
                <a:solidFill>
                  <a:schemeClr val="accent2"/>
                </a:solidFill>
                <a:sym typeface="Symbol" pitchFamily="18" charset="2"/>
              </a:rPr>
              <a:t>locally</a:t>
            </a:r>
            <a:r>
              <a:rPr lang="en-US" altLang="en-US" dirty="0">
                <a:solidFill>
                  <a:schemeClr val="accent2"/>
                </a:solidFill>
                <a:sym typeface="Symbol" pitchFamily="18" charset="2"/>
              </a:rPr>
              <a:t>, in </a:t>
            </a:r>
            <a:r>
              <a:rPr lang="en-US" altLang="en-US" b="1" dirty="0">
                <a:solidFill>
                  <a:schemeClr val="accent2"/>
                </a:solidFill>
                <a:sym typeface="Symbol" pitchFamily="18" charset="2"/>
              </a:rPr>
              <a:t>r</a:t>
            </a:r>
            <a:r>
              <a:rPr lang="en-US" altLang="en-US" baseline="-25000" dirty="0">
                <a:solidFill>
                  <a:schemeClr val="accent2"/>
                </a:solidFill>
                <a:sym typeface="Symbol" pitchFamily="18" charset="2"/>
              </a:rPr>
              <a:t>1</a:t>
            </a:r>
            <a:r>
              <a:rPr lang="en-US" altLang="en-US" dirty="0">
                <a:solidFill>
                  <a:schemeClr val="accent2"/>
                </a:solidFill>
                <a:sym typeface="Symbol" pitchFamily="18" charset="2"/>
              </a:rPr>
              <a:t> and </a:t>
            </a:r>
            <a:r>
              <a:rPr lang="en-US" altLang="en-US" b="1" dirty="0">
                <a:solidFill>
                  <a:schemeClr val="accent2"/>
                </a:solidFill>
                <a:sym typeface="Symbol" pitchFamily="18" charset="2"/>
              </a:rPr>
              <a:t>r</a:t>
            </a:r>
            <a:r>
              <a:rPr lang="en-US" altLang="en-US" baseline="-25000" dirty="0">
                <a:solidFill>
                  <a:schemeClr val="accent2"/>
                </a:solidFill>
                <a:sym typeface="Symbol" pitchFamily="18" charset="2"/>
              </a:rPr>
              <a:t>2</a:t>
            </a:r>
            <a:r>
              <a:rPr lang="en-US" altLang="en-US" dirty="0">
                <a:solidFill>
                  <a:schemeClr val="accent2"/>
                </a:solidFill>
                <a:sym typeface="Symbol" pitchFamily="18" charset="2"/>
              </a:rPr>
              <a:t>, and have a guarantee that every </a:t>
            </a:r>
            <a:r>
              <a:rPr lang="en-US" altLang="en-US" i="1" dirty="0">
                <a:solidFill>
                  <a:schemeClr val="accent2"/>
                </a:solidFill>
              </a:rPr>
              <a:t>f </a:t>
            </a:r>
            <a:r>
              <a:rPr lang="en-US" altLang="en-US" dirty="0">
                <a:solidFill>
                  <a:schemeClr val="accent2"/>
                </a:solidFill>
                <a:sym typeface="Symbol" pitchFamily="18" charset="2"/>
              </a:rPr>
              <a:t></a:t>
            </a:r>
            <a:r>
              <a:rPr lang="en-US" altLang="en-US" i="1" dirty="0">
                <a:solidFill>
                  <a:schemeClr val="accent2"/>
                </a:solidFill>
                <a:sym typeface="Symbol" pitchFamily="18" charset="2"/>
              </a:rPr>
              <a:t>F </a:t>
            </a:r>
            <a:r>
              <a:rPr lang="en-US" altLang="en-US" dirty="0">
                <a:solidFill>
                  <a:schemeClr val="accent2"/>
                </a:solidFill>
                <a:sym typeface="Symbol" pitchFamily="18" charset="2"/>
              </a:rPr>
              <a:t> holds in </a:t>
            </a:r>
            <a:r>
              <a:rPr lang="en-US" altLang="en-US" b="1" dirty="0">
                <a:solidFill>
                  <a:schemeClr val="accent2"/>
                </a:solidFill>
                <a:sym typeface="Symbol" pitchFamily="18" charset="2"/>
              </a:rPr>
              <a:t>r</a:t>
            </a:r>
            <a:r>
              <a:rPr lang="en-US" altLang="en-US" baseline="-25000" dirty="0">
                <a:solidFill>
                  <a:schemeClr val="accent2"/>
                </a:solidFill>
                <a:sym typeface="Symbol" pitchFamily="18" charset="2"/>
              </a:rPr>
              <a:t>1 </a:t>
            </a:r>
            <a:r>
              <a:rPr lang="en-US" altLang="en-US" dirty="0">
                <a:solidFill>
                  <a:schemeClr val="accent2"/>
                </a:solidFill>
                <a:sym typeface="Symbol" pitchFamily="18" charset="2"/>
              </a:rPr>
              <a:t>      </a:t>
            </a:r>
            <a:r>
              <a:rPr lang="en-US" altLang="en-US" b="1" dirty="0">
                <a:solidFill>
                  <a:schemeClr val="accent2"/>
                </a:solidFill>
                <a:sym typeface="Symbol" pitchFamily="18" charset="2"/>
              </a:rPr>
              <a:t>r</a:t>
            </a:r>
            <a:r>
              <a:rPr lang="en-US" altLang="en-US" baseline="-25000" dirty="0">
                <a:solidFill>
                  <a:schemeClr val="accent2"/>
                </a:solidFill>
                <a:sym typeface="Symbol" pitchFamily="18" charset="2"/>
              </a:rPr>
              <a:t>2</a:t>
            </a:r>
            <a:r>
              <a:rPr lang="en-US" altLang="en-US" dirty="0">
                <a:sym typeface="Symbol" pitchFamily="18" charset="2"/>
              </a:rPr>
              <a:t> </a:t>
            </a:r>
            <a:endParaRPr lang="en-US" altLang="en-US" baseline="-25000" dirty="0">
              <a:sym typeface="Symbol" pitchFamily="18" charset="2"/>
            </a:endParaRPr>
          </a:p>
          <a:p>
            <a:pPr>
              <a:lnSpc>
                <a:spcPct val="90000"/>
              </a:lnSpc>
            </a:pPr>
            <a:r>
              <a:rPr lang="en-US" altLang="en-US" sz="2800" dirty="0">
                <a:sym typeface="Symbol" pitchFamily="18" charset="2"/>
              </a:rPr>
              <a:t>The decomposition is </a:t>
            </a:r>
            <a:r>
              <a:rPr lang="en-US" altLang="en-US" sz="2800" i="1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dependency preserving</a:t>
            </a:r>
            <a:r>
              <a:rPr lang="en-US" altLang="en-US" sz="2800" dirty="0">
                <a:sym typeface="Symbol" pitchFamily="18" charset="2"/>
              </a:rPr>
              <a:t> </a:t>
            </a:r>
            <a:r>
              <a:rPr lang="en-US" altLang="en-US" sz="2800" dirty="0" err="1">
                <a:sym typeface="Symbol" pitchFamily="18" charset="2"/>
              </a:rPr>
              <a:t>iff</a:t>
            </a:r>
            <a:r>
              <a:rPr lang="en-US" altLang="en-US" sz="2800" dirty="0">
                <a:sym typeface="Symbol" pitchFamily="18" charset="2"/>
              </a:rPr>
              <a:t> the sets </a:t>
            </a:r>
            <a:r>
              <a:rPr lang="en-US" altLang="en-US" sz="2800" b="1" i="1" dirty="0">
                <a:sym typeface="Symbol" pitchFamily="18" charset="2"/>
              </a:rPr>
              <a:t>F</a:t>
            </a:r>
            <a:r>
              <a:rPr lang="en-US" altLang="en-US" sz="2800" dirty="0">
                <a:sym typeface="Symbol" pitchFamily="18" charset="2"/>
              </a:rPr>
              <a:t> and </a:t>
            </a:r>
            <a:r>
              <a:rPr lang="en-US" altLang="en-US" sz="2800" b="1" i="1" dirty="0">
                <a:sym typeface="Symbol" pitchFamily="18" charset="2"/>
              </a:rPr>
              <a:t>F</a:t>
            </a:r>
            <a:r>
              <a:rPr lang="en-US" altLang="en-US" sz="2800" i="1" baseline="-25000" dirty="0">
                <a:sym typeface="Symbol" pitchFamily="18" charset="2"/>
              </a:rPr>
              <a:t>1</a:t>
            </a:r>
            <a:r>
              <a:rPr lang="en-US" altLang="en-US" sz="2800" i="1" dirty="0">
                <a:sym typeface="Symbol" pitchFamily="18" charset="2"/>
              </a:rPr>
              <a:t> </a:t>
            </a:r>
            <a:r>
              <a:rPr lang="en-US" altLang="en-US" sz="2800" dirty="0">
                <a:sym typeface="Symbol" pitchFamily="18" charset="2"/>
              </a:rPr>
              <a:t></a:t>
            </a:r>
            <a:r>
              <a:rPr lang="en-US" altLang="en-US" sz="2800" i="1" dirty="0">
                <a:sym typeface="Symbol" pitchFamily="18" charset="2"/>
              </a:rPr>
              <a:t> </a:t>
            </a:r>
            <a:r>
              <a:rPr lang="en-US" altLang="en-US" sz="2800" b="1" i="1" dirty="0">
                <a:sym typeface="Symbol" pitchFamily="18" charset="2"/>
              </a:rPr>
              <a:t>F</a:t>
            </a:r>
            <a:r>
              <a:rPr lang="en-US" altLang="en-US" sz="2800" i="1" baseline="-25000" dirty="0">
                <a:sym typeface="Symbol" pitchFamily="18" charset="2"/>
              </a:rPr>
              <a:t>2</a:t>
            </a:r>
            <a:r>
              <a:rPr lang="en-US" altLang="en-US" sz="2800" dirty="0">
                <a:sym typeface="Symbol" pitchFamily="18" charset="2"/>
              </a:rPr>
              <a:t> are equivalent:  </a:t>
            </a:r>
            <a:r>
              <a:rPr lang="en-US" altLang="en-US" sz="2800" b="1" i="1" dirty="0">
                <a:solidFill>
                  <a:srgbClr val="FF0000"/>
                </a:solidFill>
                <a:sym typeface="Symbol" pitchFamily="18" charset="2"/>
              </a:rPr>
              <a:t>F</a:t>
            </a:r>
            <a:r>
              <a:rPr lang="en-US" altLang="en-US" sz="2800" i="1" baseline="30000" dirty="0">
                <a:solidFill>
                  <a:srgbClr val="FF0000"/>
                </a:solidFill>
                <a:sym typeface="Symbol" pitchFamily="18" charset="2"/>
              </a:rPr>
              <a:t>+</a:t>
            </a:r>
            <a:r>
              <a:rPr lang="en-US" altLang="en-US" sz="2800" dirty="0">
                <a:solidFill>
                  <a:srgbClr val="FF0000"/>
                </a:solidFill>
                <a:sym typeface="Symbol" pitchFamily="18" charset="2"/>
              </a:rPr>
              <a:t> = (</a:t>
            </a:r>
            <a:r>
              <a:rPr lang="en-US" altLang="en-US" sz="2800" b="1" i="1" dirty="0">
                <a:solidFill>
                  <a:srgbClr val="FF0000"/>
                </a:solidFill>
                <a:sym typeface="Symbol" pitchFamily="18" charset="2"/>
              </a:rPr>
              <a:t>F</a:t>
            </a:r>
            <a:r>
              <a:rPr lang="en-US" altLang="en-US" sz="2800" i="1" baseline="-25000" dirty="0">
                <a:solidFill>
                  <a:srgbClr val="FF0000"/>
                </a:solidFill>
                <a:sym typeface="Symbol" pitchFamily="18" charset="2"/>
              </a:rPr>
              <a:t>1</a:t>
            </a:r>
            <a:r>
              <a:rPr lang="en-US" altLang="en-US" sz="2800" i="1" dirty="0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altLang="en-US" sz="2800" dirty="0">
                <a:solidFill>
                  <a:srgbClr val="FF0000"/>
                </a:solidFill>
                <a:sym typeface="Symbol" pitchFamily="18" charset="2"/>
              </a:rPr>
              <a:t></a:t>
            </a:r>
            <a:r>
              <a:rPr lang="en-US" altLang="en-US" sz="2800" i="1" dirty="0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altLang="en-US" sz="2800" b="1" i="1" dirty="0">
                <a:solidFill>
                  <a:srgbClr val="FF0000"/>
                </a:solidFill>
                <a:sym typeface="Symbol" pitchFamily="18" charset="2"/>
              </a:rPr>
              <a:t>F</a:t>
            </a:r>
            <a:r>
              <a:rPr lang="en-US" altLang="en-US" sz="2800" i="1" baseline="-25000" dirty="0">
                <a:solidFill>
                  <a:srgbClr val="FF0000"/>
                </a:solidFill>
                <a:sym typeface="Symbol" pitchFamily="18" charset="2"/>
              </a:rPr>
              <a:t>2</a:t>
            </a:r>
            <a:r>
              <a:rPr lang="en-US" altLang="en-US" sz="2800" dirty="0">
                <a:solidFill>
                  <a:srgbClr val="FF0000"/>
                </a:solidFill>
                <a:sym typeface="Symbol" pitchFamily="18" charset="2"/>
              </a:rPr>
              <a:t>)</a:t>
            </a:r>
            <a:r>
              <a:rPr lang="en-US" altLang="en-US" sz="2800" i="1" baseline="30000" dirty="0">
                <a:solidFill>
                  <a:srgbClr val="FF0000"/>
                </a:solidFill>
                <a:sym typeface="Symbol" pitchFamily="18" charset="2"/>
              </a:rPr>
              <a:t>+</a:t>
            </a:r>
            <a:endParaRPr lang="en-US" altLang="en-US" sz="2800" dirty="0">
              <a:solidFill>
                <a:srgbClr val="FF0000"/>
              </a:solidFill>
              <a:sym typeface="Symbol" pitchFamily="18" charset="2"/>
            </a:endParaRP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sym typeface="Symbol" pitchFamily="18" charset="2"/>
              </a:rPr>
              <a:t>Then checking all FDs in </a:t>
            </a:r>
            <a:r>
              <a:rPr lang="en-US" altLang="en-US" sz="2400" b="1" i="1" dirty="0">
                <a:sym typeface="Symbol" pitchFamily="18" charset="2"/>
              </a:rPr>
              <a:t>F</a:t>
            </a:r>
            <a:r>
              <a:rPr lang="en-US" altLang="en-US" sz="2400" i="1" dirty="0">
                <a:sym typeface="Symbol" pitchFamily="18" charset="2"/>
              </a:rPr>
              <a:t>,</a:t>
            </a:r>
            <a:r>
              <a:rPr lang="en-US" altLang="en-US" sz="2400" dirty="0">
                <a:sym typeface="Symbol" pitchFamily="18" charset="2"/>
              </a:rPr>
              <a:t> as </a:t>
            </a:r>
            <a:r>
              <a:rPr lang="en-US" altLang="en-US" sz="2400" b="1" dirty="0">
                <a:sym typeface="Symbol" pitchFamily="18" charset="2"/>
              </a:rPr>
              <a:t>r</a:t>
            </a:r>
            <a:r>
              <a:rPr lang="en-US" altLang="en-US" sz="2400" i="1" baseline="-25000" dirty="0">
                <a:sym typeface="Symbol" pitchFamily="18" charset="2"/>
              </a:rPr>
              <a:t>1</a:t>
            </a:r>
            <a:r>
              <a:rPr lang="en-US" altLang="en-US" sz="2400" dirty="0">
                <a:sym typeface="Symbol" pitchFamily="18" charset="2"/>
              </a:rPr>
              <a:t> and </a:t>
            </a:r>
            <a:r>
              <a:rPr lang="en-US" altLang="en-US" sz="2400" b="1" dirty="0">
                <a:sym typeface="Symbol" pitchFamily="18" charset="2"/>
              </a:rPr>
              <a:t>r</a:t>
            </a:r>
            <a:r>
              <a:rPr lang="en-US" altLang="en-US" sz="2400" i="1" baseline="-25000" dirty="0">
                <a:sym typeface="Symbol" pitchFamily="18" charset="2"/>
              </a:rPr>
              <a:t>2</a:t>
            </a:r>
            <a:r>
              <a:rPr lang="en-US" altLang="en-US" sz="2400" baseline="-25000" dirty="0">
                <a:sym typeface="Symbol" pitchFamily="18" charset="2"/>
              </a:rPr>
              <a:t> </a:t>
            </a:r>
            <a:r>
              <a:rPr lang="en-US" altLang="en-US" sz="2400" dirty="0">
                <a:sym typeface="Symbol" pitchFamily="18" charset="2"/>
              </a:rPr>
              <a:t>are updated, can  be done by checking </a:t>
            </a:r>
            <a:r>
              <a:rPr lang="en-US" altLang="en-US" sz="2400" b="1" i="1" dirty="0">
                <a:sym typeface="Symbol" pitchFamily="18" charset="2"/>
              </a:rPr>
              <a:t>F</a:t>
            </a:r>
            <a:r>
              <a:rPr lang="en-US" altLang="en-US" sz="2400" i="1" baseline="-25000" dirty="0">
                <a:sym typeface="Symbol" pitchFamily="18" charset="2"/>
              </a:rPr>
              <a:t>1</a:t>
            </a:r>
            <a:r>
              <a:rPr lang="en-US" altLang="en-US" sz="2400" dirty="0">
                <a:sym typeface="Symbol" pitchFamily="18" charset="2"/>
              </a:rPr>
              <a:t> in </a:t>
            </a:r>
            <a:r>
              <a:rPr lang="en-US" altLang="en-US" sz="2400" b="1" dirty="0">
                <a:sym typeface="Symbol" pitchFamily="18" charset="2"/>
              </a:rPr>
              <a:t>r</a:t>
            </a:r>
            <a:r>
              <a:rPr lang="en-US" altLang="en-US" sz="2400" i="1" baseline="-25000" dirty="0">
                <a:sym typeface="Symbol" pitchFamily="18" charset="2"/>
              </a:rPr>
              <a:t>1</a:t>
            </a:r>
            <a:r>
              <a:rPr lang="en-US" altLang="en-US" sz="2400" dirty="0">
                <a:sym typeface="Symbol" pitchFamily="18" charset="2"/>
              </a:rPr>
              <a:t> and </a:t>
            </a:r>
            <a:r>
              <a:rPr lang="en-US" altLang="en-US" sz="2400" i="1" dirty="0">
                <a:sym typeface="Symbol" pitchFamily="18" charset="2"/>
              </a:rPr>
              <a:t>F</a:t>
            </a:r>
            <a:r>
              <a:rPr lang="en-US" altLang="en-US" sz="2400" i="1" baseline="-25000" dirty="0">
                <a:sym typeface="Symbol" pitchFamily="18" charset="2"/>
              </a:rPr>
              <a:t>2</a:t>
            </a:r>
            <a:r>
              <a:rPr lang="en-US" altLang="en-US" sz="2400" dirty="0">
                <a:sym typeface="Symbol" pitchFamily="18" charset="2"/>
              </a:rPr>
              <a:t> in </a:t>
            </a:r>
            <a:r>
              <a:rPr lang="en-US" altLang="en-US" sz="2400" b="1" dirty="0">
                <a:sym typeface="Symbol" pitchFamily="18" charset="2"/>
              </a:rPr>
              <a:t>r</a:t>
            </a:r>
            <a:r>
              <a:rPr lang="en-US" altLang="en-US" sz="2400" i="1" baseline="-25000" dirty="0">
                <a:sym typeface="Symbol" pitchFamily="18" charset="2"/>
              </a:rPr>
              <a:t>2</a:t>
            </a:r>
          </a:p>
        </p:txBody>
      </p:sp>
      <p:sp>
        <p:nvSpPr>
          <p:cNvPr id="30725" name="Freeform 5"/>
          <p:cNvSpPr>
            <a:spLocks/>
          </p:cNvSpPr>
          <p:nvPr/>
        </p:nvSpPr>
        <p:spPr bwMode="auto">
          <a:xfrm>
            <a:off x="3733800" y="3657600"/>
            <a:ext cx="304800" cy="228600"/>
          </a:xfrm>
          <a:custGeom>
            <a:avLst/>
            <a:gdLst>
              <a:gd name="T0" fmla="*/ 0 w 192"/>
              <a:gd name="T1" fmla="*/ 0 h 144"/>
              <a:gd name="T2" fmla="*/ 0 w 192"/>
              <a:gd name="T3" fmla="*/ 144 h 144"/>
              <a:gd name="T4" fmla="*/ 192 w 192"/>
              <a:gd name="T5" fmla="*/ 0 h 144"/>
              <a:gd name="T6" fmla="*/ 192 w 192"/>
              <a:gd name="T7" fmla="*/ 144 h 144"/>
              <a:gd name="T8" fmla="*/ 0 w 192"/>
              <a:gd name="T9" fmla="*/ 0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2" h="144">
                <a:moveTo>
                  <a:pt x="0" y="0"/>
                </a:moveTo>
                <a:lnTo>
                  <a:pt x="0" y="144"/>
                </a:lnTo>
                <a:lnTo>
                  <a:pt x="192" y="0"/>
                </a:lnTo>
                <a:lnTo>
                  <a:pt x="192" y="144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0726" name="Freeform 6"/>
          <p:cNvSpPr>
            <a:spLocks/>
          </p:cNvSpPr>
          <p:nvPr/>
        </p:nvSpPr>
        <p:spPr bwMode="auto">
          <a:xfrm>
            <a:off x="6324600" y="4419600"/>
            <a:ext cx="304800" cy="228600"/>
          </a:xfrm>
          <a:custGeom>
            <a:avLst/>
            <a:gdLst>
              <a:gd name="T0" fmla="*/ 0 w 192"/>
              <a:gd name="T1" fmla="*/ 0 h 144"/>
              <a:gd name="T2" fmla="*/ 0 w 192"/>
              <a:gd name="T3" fmla="*/ 144 h 144"/>
              <a:gd name="T4" fmla="*/ 192 w 192"/>
              <a:gd name="T5" fmla="*/ 0 h 144"/>
              <a:gd name="T6" fmla="*/ 192 w 192"/>
              <a:gd name="T7" fmla="*/ 144 h 144"/>
              <a:gd name="T8" fmla="*/ 0 w 192"/>
              <a:gd name="T9" fmla="*/ 0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2" h="144">
                <a:moveTo>
                  <a:pt x="0" y="0"/>
                </a:moveTo>
                <a:lnTo>
                  <a:pt x="0" y="144"/>
                </a:lnTo>
                <a:lnTo>
                  <a:pt x="192" y="0"/>
                </a:lnTo>
                <a:lnTo>
                  <a:pt x="192" y="144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238036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9C426-6943-4704-8E1D-F57F2B2D0EE3}" type="slidenum">
              <a:rPr lang="en-US" altLang="en-US">
                <a:solidFill>
                  <a:prstClr val="black">
                    <a:tint val="75000"/>
                  </a:prstClr>
                </a:solidFill>
              </a:rPr>
              <a:pPr/>
              <a:t>46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BCNF Decomposition Algorithm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228600" y="1676400"/>
            <a:ext cx="8763000" cy="404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800" b="1" i="1">
                <a:solidFill>
                  <a:prstClr val="black"/>
                </a:solidFill>
              </a:rPr>
              <a:t>Input</a:t>
            </a:r>
            <a:r>
              <a:rPr lang="en-US" altLang="en-US" sz="2800" b="1">
                <a:solidFill>
                  <a:prstClr val="black"/>
                </a:solidFill>
              </a:rPr>
              <a:t>:  R</a:t>
            </a:r>
            <a:r>
              <a:rPr lang="en-US" altLang="en-US" sz="2800">
                <a:solidFill>
                  <a:prstClr val="black"/>
                </a:solidFill>
              </a:rPr>
              <a:t> = (</a:t>
            </a:r>
            <a:r>
              <a:rPr lang="en-US" altLang="en-US" sz="2800" i="1">
                <a:solidFill>
                  <a:prstClr val="black"/>
                </a:solidFill>
              </a:rPr>
              <a:t>R; </a:t>
            </a:r>
            <a:r>
              <a:rPr lang="en-US" altLang="en-US" sz="2800" b="1" i="1">
                <a:solidFill>
                  <a:prstClr val="black"/>
                </a:solidFill>
              </a:rPr>
              <a:t>F</a:t>
            </a:r>
            <a:r>
              <a:rPr lang="en-US" altLang="en-US" sz="2800">
                <a:solidFill>
                  <a:prstClr val="black"/>
                </a:solidFill>
              </a:rPr>
              <a:t>)</a:t>
            </a:r>
          </a:p>
          <a:p>
            <a:pPr>
              <a:lnSpc>
                <a:spcPct val="70000"/>
              </a:lnSpc>
            </a:pPr>
            <a:endParaRPr lang="en-US" altLang="en-US" sz="2800">
              <a:solidFill>
                <a:prstClr val="black"/>
              </a:solidFill>
            </a:endParaRPr>
          </a:p>
          <a:p>
            <a:r>
              <a:rPr lang="en-US" altLang="en-US" sz="2400" i="1">
                <a:solidFill>
                  <a:prstClr val="black"/>
                </a:solidFill>
              </a:rPr>
              <a:t>Decomp</a:t>
            </a:r>
            <a:r>
              <a:rPr lang="en-US" altLang="en-US" sz="2400">
                <a:solidFill>
                  <a:prstClr val="black"/>
                </a:solidFill>
              </a:rPr>
              <a:t> := </a:t>
            </a:r>
            <a:r>
              <a:rPr lang="en-US" altLang="en-US" sz="2400" b="1">
                <a:solidFill>
                  <a:prstClr val="black"/>
                </a:solidFill>
              </a:rPr>
              <a:t>R</a:t>
            </a:r>
            <a:endParaRPr lang="en-US" altLang="en-US" sz="2400">
              <a:solidFill>
                <a:prstClr val="black"/>
              </a:solidFill>
            </a:endParaRPr>
          </a:p>
          <a:p>
            <a:r>
              <a:rPr lang="en-US" altLang="en-US" sz="2800" b="1">
                <a:solidFill>
                  <a:prstClr val="black"/>
                </a:solidFill>
              </a:rPr>
              <a:t>while </a:t>
            </a:r>
            <a:r>
              <a:rPr lang="en-US" altLang="en-US" sz="2400">
                <a:solidFill>
                  <a:prstClr val="black"/>
                </a:solidFill>
              </a:rPr>
              <a:t>there is </a:t>
            </a:r>
            <a:r>
              <a:rPr lang="en-US" altLang="en-US" sz="2400" b="1">
                <a:solidFill>
                  <a:prstClr val="black"/>
                </a:solidFill>
              </a:rPr>
              <a:t>S</a:t>
            </a:r>
            <a:r>
              <a:rPr lang="en-US" altLang="en-US" sz="2400">
                <a:solidFill>
                  <a:prstClr val="black"/>
                </a:solidFill>
              </a:rPr>
              <a:t> = (</a:t>
            </a:r>
            <a:r>
              <a:rPr lang="en-US" altLang="en-US" sz="2400" i="1">
                <a:solidFill>
                  <a:prstClr val="black"/>
                </a:solidFill>
              </a:rPr>
              <a:t>S; </a:t>
            </a:r>
            <a:r>
              <a:rPr lang="en-US" altLang="en-US" sz="2400" b="1" i="1">
                <a:solidFill>
                  <a:prstClr val="black"/>
                </a:solidFill>
              </a:rPr>
              <a:t>F</a:t>
            </a:r>
            <a:r>
              <a:rPr lang="en-US" altLang="en-US" sz="2400" i="1">
                <a:solidFill>
                  <a:prstClr val="black"/>
                </a:solidFill>
                <a:latin typeface="Courier New" pitchFamily="49" charset="0"/>
              </a:rPr>
              <a:t>’</a:t>
            </a:r>
            <a:r>
              <a:rPr lang="en-US" altLang="en-US" sz="2400">
                <a:solidFill>
                  <a:prstClr val="black"/>
                </a:solidFill>
              </a:rPr>
              <a:t>) </a:t>
            </a:r>
            <a:r>
              <a:rPr lang="en-US" altLang="en-US" sz="2400">
                <a:solidFill>
                  <a:prstClr val="black"/>
                </a:solidFill>
                <a:sym typeface="Symbol" pitchFamily="18" charset="2"/>
              </a:rPr>
              <a:t> </a:t>
            </a:r>
            <a:r>
              <a:rPr lang="en-US" altLang="en-US" sz="2400" i="1">
                <a:solidFill>
                  <a:prstClr val="black"/>
                </a:solidFill>
                <a:sym typeface="Symbol" pitchFamily="18" charset="2"/>
              </a:rPr>
              <a:t>Decomp </a:t>
            </a:r>
            <a:r>
              <a:rPr lang="en-US" altLang="en-US" sz="2400">
                <a:solidFill>
                  <a:prstClr val="black"/>
                </a:solidFill>
                <a:sym typeface="Symbol" pitchFamily="18" charset="2"/>
              </a:rPr>
              <a:t> and </a:t>
            </a:r>
            <a:r>
              <a:rPr lang="en-US" altLang="en-US" sz="2400" b="1">
                <a:solidFill>
                  <a:prstClr val="black"/>
                </a:solidFill>
                <a:sym typeface="Symbol" pitchFamily="18" charset="2"/>
              </a:rPr>
              <a:t> S</a:t>
            </a:r>
            <a:r>
              <a:rPr lang="en-US" altLang="en-US" sz="2400">
                <a:solidFill>
                  <a:prstClr val="black"/>
                </a:solidFill>
                <a:sym typeface="Symbol" pitchFamily="18" charset="2"/>
              </a:rPr>
              <a:t> not in BCNF</a:t>
            </a:r>
            <a:r>
              <a:rPr lang="en-US" altLang="en-US" sz="2800">
                <a:solidFill>
                  <a:prstClr val="black"/>
                </a:solidFill>
                <a:sym typeface="Symbol" pitchFamily="18" charset="2"/>
              </a:rPr>
              <a:t>  </a:t>
            </a:r>
            <a:r>
              <a:rPr lang="en-US" altLang="en-US" sz="2800" b="1">
                <a:solidFill>
                  <a:prstClr val="black"/>
                </a:solidFill>
                <a:sym typeface="Symbol" pitchFamily="18" charset="2"/>
              </a:rPr>
              <a:t>do </a:t>
            </a:r>
          </a:p>
          <a:p>
            <a:r>
              <a:rPr lang="en-US" altLang="en-US" sz="2800" b="1">
                <a:solidFill>
                  <a:prstClr val="black"/>
                </a:solidFill>
                <a:sym typeface="Symbol" pitchFamily="18" charset="2"/>
              </a:rPr>
              <a:t>      </a:t>
            </a:r>
            <a:r>
              <a:rPr lang="en-US" altLang="en-US" sz="2400">
                <a:solidFill>
                  <a:prstClr val="black"/>
                </a:solidFill>
                <a:sym typeface="Symbol" pitchFamily="18" charset="2"/>
              </a:rPr>
              <a:t>Find</a:t>
            </a:r>
            <a:r>
              <a:rPr lang="en-US" altLang="en-US" sz="2400" b="1">
                <a:solidFill>
                  <a:prstClr val="black"/>
                </a:solidFill>
                <a:sym typeface="Symbol" pitchFamily="18" charset="2"/>
              </a:rPr>
              <a:t> </a:t>
            </a:r>
            <a:r>
              <a:rPr lang="en-US" altLang="en-US" sz="2400" i="1">
                <a:solidFill>
                  <a:prstClr val="black"/>
                </a:solidFill>
                <a:sym typeface="Symbol" pitchFamily="18" charset="2"/>
              </a:rPr>
              <a:t>X</a:t>
            </a:r>
            <a:r>
              <a:rPr lang="en-US" altLang="en-US" sz="2400" b="1">
                <a:solidFill>
                  <a:prstClr val="black"/>
                </a:solidFill>
                <a:sym typeface="Symbol" pitchFamily="18" charset="2"/>
              </a:rPr>
              <a:t> </a:t>
            </a:r>
            <a:r>
              <a:rPr lang="en-US" altLang="en-US" sz="2400" i="1">
                <a:solidFill>
                  <a:prstClr val="black"/>
                </a:solidFill>
                <a:sym typeface="Symbol" pitchFamily="18" charset="2"/>
              </a:rPr>
              <a:t> Y  </a:t>
            </a:r>
            <a:r>
              <a:rPr lang="en-US" altLang="en-US" sz="2400" b="1" i="1">
                <a:solidFill>
                  <a:prstClr val="black"/>
                </a:solidFill>
                <a:sym typeface="Symbol" pitchFamily="18" charset="2"/>
              </a:rPr>
              <a:t>F</a:t>
            </a:r>
            <a:r>
              <a:rPr lang="en-US" altLang="en-US" sz="2400" i="1">
                <a:solidFill>
                  <a:prstClr val="black"/>
                </a:solidFill>
                <a:latin typeface="Courier New" pitchFamily="49" charset="0"/>
                <a:sym typeface="Symbol" pitchFamily="18" charset="2"/>
              </a:rPr>
              <a:t>’</a:t>
            </a:r>
            <a:r>
              <a:rPr lang="en-US" altLang="en-US" sz="2400" i="1">
                <a:solidFill>
                  <a:prstClr val="black"/>
                </a:solidFill>
                <a:sym typeface="Symbol" pitchFamily="18" charset="2"/>
              </a:rPr>
              <a:t> </a:t>
            </a:r>
            <a:r>
              <a:rPr lang="en-US" altLang="en-US" sz="2400">
                <a:solidFill>
                  <a:prstClr val="black"/>
                </a:solidFill>
                <a:sym typeface="Symbol" pitchFamily="18" charset="2"/>
              </a:rPr>
              <a:t>that</a:t>
            </a:r>
            <a:r>
              <a:rPr lang="en-US" altLang="en-US" sz="2400" i="1">
                <a:solidFill>
                  <a:prstClr val="black"/>
                </a:solidFill>
                <a:sym typeface="Symbol" pitchFamily="18" charset="2"/>
              </a:rPr>
              <a:t> </a:t>
            </a:r>
            <a:r>
              <a:rPr lang="en-US" altLang="en-US" sz="2400">
                <a:solidFill>
                  <a:prstClr val="black"/>
                </a:solidFill>
                <a:sym typeface="Symbol" pitchFamily="18" charset="2"/>
              </a:rPr>
              <a:t>violates</a:t>
            </a:r>
            <a:r>
              <a:rPr lang="en-US" altLang="en-US" sz="2400" i="1">
                <a:solidFill>
                  <a:prstClr val="black"/>
                </a:solidFill>
                <a:sym typeface="Symbol" pitchFamily="18" charset="2"/>
              </a:rPr>
              <a:t> </a:t>
            </a:r>
            <a:r>
              <a:rPr lang="en-US" altLang="en-US" sz="2400">
                <a:solidFill>
                  <a:prstClr val="black"/>
                </a:solidFill>
                <a:sym typeface="Symbol" pitchFamily="18" charset="2"/>
              </a:rPr>
              <a:t>BCNF</a:t>
            </a:r>
            <a:r>
              <a:rPr lang="en-US" altLang="en-US" sz="2400" i="1">
                <a:solidFill>
                  <a:prstClr val="black"/>
                </a:solidFill>
                <a:sym typeface="Symbol" pitchFamily="18" charset="2"/>
              </a:rPr>
              <a:t>  </a:t>
            </a:r>
            <a:r>
              <a:rPr lang="en-US" altLang="en-US" sz="2400">
                <a:solidFill>
                  <a:prstClr val="black"/>
                </a:solidFill>
                <a:sym typeface="Symbol" pitchFamily="18" charset="2"/>
              </a:rPr>
              <a:t>  //</a:t>
            </a:r>
            <a:r>
              <a:rPr lang="en-US" altLang="en-US" sz="2400" i="1">
                <a:solidFill>
                  <a:prstClr val="black"/>
                </a:solidFill>
                <a:sym typeface="Symbol" pitchFamily="18" charset="2"/>
              </a:rPr>
              <a:t> X isn’t a superkey in </a:t>
            </a:r>
            <a:r>
              <a:rPr lang="en-US" altLang="en-US" sz="2400" b="1">
                <a:solidFill>
                  <a:prstClr val="black"/>
                </a:solidFill>
                <a:sym typeface="Symbol" pitchFamily="18" charset="2"/>
              </a:rPr>
              <a:t>S</a:t>
            </a:r>
            <a:endParaRPr lang="en-US" altLang="en-US" sz="2800" b="1">
              <a:solidFill>
                <a:prstClr val="black"/>
              </a:solidFill>
              <a:sym typeface="Symbol" pitchFamily="18" charset="2"/>
            </a:endParaRPr>
          </a:p>
          <a:p>
            <a:r>
              <a:rPr lang="en-US" altLang="en-US" sz="2800" b="1">
                <a:solidFill>
                  <a:prstClr val="black"/>
                </a:solidFill>
                <a:sym typeface="Symbol" pitchFamily="18" charset="2"/>
              </a:rPr>
              <a:t>      </a:t>
            </a:r>
            <a:r>
              <a:rPr lang="en-US" altLang="en-US" sz="2400">
                <a:solidFill>
                  <a:prstClr val="black"/>
                </a:solidFill>
                <a:sym typeface="Symbol" pitchFamily="18" charset="2"/>
              </a:rPr>
              <a:t>Replace</a:t>
            </a:r>
            <a:r>
              <a:rPr lang="en-US" altLang="en-US" sz="2400" b="1">
                <a:solidFill>
                  <a:prstClr val="black"/>
                </a:solidFill>
                <a:sym typeface="Symbol" pitchFamily="18" charset="2"/>
              </a:rPr>
              <a:t> S</a:t>
            </a:r>
            <a:r>
              <a:rPr lang="en-US" altLang="en-US" sz="2400">
                <a:solidFill>
                  <a:prstClr val="black"/>
                </a:solidFill>
                <a:sym typeface="Symbol" pitchFamily="18" charset="2"/>
              </a:rPr>
              <a:t> in </a:t>
            </a:r>
            <a:r>
              <a:rPr lang="en-US" altLang="en-US" sz="2400" i="1">
                <a:solidFill>
                  <a:prstClr val="black"/>
                </a:solidFill>
                <a:sym typeface="Symbol" pitchFamily="18" charset="2"/>
              </a:rPr>
              <a:t>Decomp  </a:t>
            </a:r>
            <a:r>
              <a:rPr lang="en-US" altLang="en-US" sz="2400">
                <a:solidFill>
                  <a:prstClr val="black"/>
                </a:solidFill>
                <a:sym typeface="Symbol" pitchFamily="18" charset="2"/>
              </a:rPr>
              <a:t>with  </a:t>
            </a:r>
            <a:r>
              <a:rPr lang="en-US" altLang="en-US" sz="2400" b="1">
                <a:solidFill>
                  <a:prstClr val="black"/>
                </a:solidFill>
                <a:sym typeface="Symbol" pitchFamily="18" charset="2"/>
              </a:rPr>
              <a:t>S</a:t>
            </a:r>
            <a:r>
              <a:rPr lang="en-US" altLang="en-US" sz="2400" b="1" baseline="-25000">
                <a:solidFill>
                  <a:prstClr val="black"/>
                </a:solidFill>
                <a:sym typeface="Symbol" pitchFamily="18" charset="2"/>
              </a:rPr>
              <a:t>1</a:t>
            </a:r>
            <a:r>
              <a:rPr lang="en-US" altLang="en-US" sz="2400" baseline="-25000">
                <a:solidFill>
                  <a:prstClr val="black"/>
                </a:solidFill>
                <a:sym typeface="Symbol" pitchFamily="18" charset="2"/>
              </a:rPr>
              <a:t> </a:t>
            </a:r>
            <a:r>
              <a:rPr lang="en-US" altLang="en-US" sz="2400">
                <a:solidFill>
                  <a:prstClr val="black"/>
                </a:solidFill>
                <a:sym typeface="Symbol" pitchFamily="18" charset="2"/>
              </a:rPr>
              <a:t>= (</a:t>
            </a:r>
            <a:r>
              <a:rPr lang="en-US" altLang="en-US" sz="2400" i="1">
                <a:solidFill>
                  <a:prstClr val="black"/>
                </a:solidFill>
                <a:sym typeface="Symbol" pitchFamily="18" charset="2"/>
              </a:rPr>
              <a:t>XY; </a:t>
            </a:r>
            <a:r>
              <a:rPr lang="en-US" altLang="en-US" sz="2400" b="1" i="1">
                <a:solidFill>
                  <a:prstClr val="black"/>
                </a:solidFill>
                <a:sym typeface="Symbol" pitchFamily="18" charset="2"/>
              </a:rPr>
              <a:t>F</a:t>
            </a:r>
            <a:r>
              <a:rPr lang="en-US" altLang="en-US" sz="2400" i="1" baseline="-25000">
                <a:solidFill>
                  <a:prstClr val="black"/>
                </a:solidFill>
                <a:sym typeface="Symbol" pitchFamily="18" charset="2"/>
              </a:rPr>
              <a:t>1</a:t>
            </a:r>
            <a:r>
              <a:rPr lang="en-US" altLang="en-US" sz="2400">
                <a:solidFill>
                  <a:prstClr val="black"/>
                </a:solidFill>
                <a:sym typeface="Symbol" pitchFamily="18" charset="2"/>
              </a:rPr>
              <a:t>),  </a:t>
            </a:r>
            <a:r>
              <a:rPr lang="en-US" altLang="en-US" sz="2400" b="1">
                <a:solidFill>
                  <a:prstClr val="black"/>
                </a:solidFill>
                <a:sym typeface="Symbol" pitchFamily="18" charset="2"/>
              </a:rPr>
              <a:t>S</a:t>
            </a:r>
            <a:r>
              <a:rPr lang="en-US" altLang="en-US" sz="2400" b="1" baseline="-25000">
                <a:solidFill>
                  <a:prstClr val="black"/>
                </a:solidFill>
                <a:sym typeface="Symbol" pitchFamily="18" charset="2"/>
              </a:rPr>
              <a:t>2 </a:t>
            </a:r>
            <a:r>
              <a:rPr lang="en-US" altLang="en-US" sz="2400">
                <a:solidFill>
                  <a:prstClr val="black"/>
                </a:solidFill>
                <a:sym typeface="Symbol" pitchFamily="18" charset="2"/>
              </a:rPr>
              <a:t>= (</a:t>
            </a:r>
            <a:r>
              <a:rPr lang="en-US" altLang="en-US" sz="2400" i="1">
                <a:solidFill>
                  <a:prstClr val="black"/>
                </a:solidFill>
                <a:sym typeface="Symbol" pitchFamily="18" charset="2"/>
              </a:rPr>
              <a:t>S - </a:t>
            </a:r>
            <a:r>
              <a:rPr lang="en-US" altLang="en-US" sz="2400">
                <a:solidFill>
                  <a:prstClr val="black"/>
                </a:solidFill>
                <a:sym typeface="Symbol" pitchFamily="18" charset="2"/>
              </a:rPr>
              <a:t>(</a:t>
            </a:r>
            <a:r>
              <a:rPr lang="en-US" altLang="en-US" sz="2400" i="1">
                <a:solidFill>
                  <a:prstClr val="black"/>
                </a:solidFill>
                <a:sym typeface="Symbol" pitchFamily="18" charset="2"/>
              </a:rPr>
              <a:t>Y - X</a:t>
            </a:r>
            <a:r>
              <a:rPr lang="en-US" altLang="en-US" sz="2400">
                <a:solidFill>
                  <a:prstClr val="black"/>
                </a:solidFill>
                <a:sym typeface="Symbol" pitchFamily="18" charset="2"/>
              </a:rPr>
              <a:t>)</a:t>
            </a:r>
            <a:r>
              <a:rPr lang="en-US" altLang="en-US" sz="2400" i="1">
                <a:solidFill>
                  <a:prstClr val="black"/>
                </a:solidFill>
                <a:sym typeface="Symbol" pitchFamily="18" charset="2"/>
              </a:rPr>
              <a:t>; </a:t>
            </a:r>
            <a:r>
              <a:rPr lang="en-US" altLang="en-US" sz="2400" b="1" i="1">
                <a:solidFill>
                  <a:prstClr val="black"/>
                </a:solidFill>
                <a:sym typeface="Symbol" pitchFamily="18" charset="2"/>
              </a:rPr>
              <a:t>F</a:t>
            </a:r>
            <a:r>
              <a:rPr lang="en-US" altLang="en-US" sz="2400" i="1" baseline="-25000">
                <a:solidFill>
                  <a:prstClr val="black"/>
                </a:solidFill>
                <a:sym typeface="Symbol" pitchFamily="18" charset="2"/>
              </a:rPr>
              <a:t>2</a:t>
            </a:r>
            <a:r>
              <a:rPr lang="en-US" altLang="en-US" sz="2400">
                <a:solidFill>
                  <a:prstClr val="black"/>
                </a:solidFill>
                <a:sym typeface="Symbol" pitchFamily="18" charset="2"/>
              </a:rPr>
              <a:t>)</a:t>
            </a:r>
            <a:endParaRPr lang="en-US" altLang="en-US" sz="2800">
              <a:solidFill>
                <a:prstClr val="black"/>
              </a:solidFill>
              <a:sym typeface="Symbol" pitchFamily="18" charset="2"/>
            </a:endParaRPr>
          </a:p>
          <a:p>
            <a:r>
              <a:rPr lang="en-US" altLang="en-US" sz="2400" i="1">
                <a:solidFill>
                  <a:prstClr val="black"/>
                </a:solidFill>
                <a:sym typeface="Symbol" pitchFamily="18" charset="2"/>
              </a:rPr>
              <a:t>       </a:t>
            </a:r>
            <a:r>
              <a:rPr lang="en-US" altLang="en-US" sz="2400">
                <a:solidFill>
                  <a:prstClr val="black"/>
                </a:solidFill>
                <a:sym typeface="Symbol" pitchFamily="18" charset="2"/>
              </a:rPr>
              <a:t>//</a:t>
            </a:r>
            <a:r>
              <a:rPr lang="en-US" altLang="en-US" sz="2400" i="1">
                <a:solidFill>
                  <a:prstClr val="black"/>
                </a:solidFill>
                <a:sym typeface="Symbol" pitchFamily="18" charset="2"/>
              </a:rPr>
              <a:t> </a:t>
            </a:r>
            <a:r>
              <a:rPr lang="en-US" altLang="en-US" sz="2400" b="1" i="1">
                <a:solidFill>
                  <a:prstClr val="black"/>
                </a:solidFill>
                <a:sym typeface="Symbol" pitchFamily="18" charset="2"/>
              </a:rPr>
              <a:t>F</a:t>
            </a:r>
            <a:r>
              <a:rPr lang="en-US" altLang="en-US" sz="2400" i="1" baseline="-25000">
                <a:solidFill>
                  <a:prstClr val="black"/>
                </a:solidFill>
                <a:sym typeface="Symbol" pitchFamily="18" charset="2"/>
              </a:rPr>
              <a:t>1</a:t>
            </a:r>
            <a:r>
              <a:rPr lang="en-US" altLang="en-US" sz="2400" baseline="-25000">
                <a:solidFill>
                  <a:prstClr val="black"/>
                </a:solidFill>
                <a:sym typeface="Symbol" pitchFamily="18" charset="2"/>
              </a:rPr>
              <a:t> </a:t>
            </a:r>
            <a:r>
              <a:rPr lang="en-US" altLang="en-US" sz="2400" i="1">
                <a:solidFill>
                  <a:prstClr val="black"/>
                </a:solidFill>
                <a:sym typeface="Symbol" pitchFamily="18" charset="2"/>
              </a:rPr>
              <a:t>= all FDs of </a:t>
            </a:r>
            <a:r>
              <a:rPr lang="en-US" altLang="en-US" sz="2400" b="1" i="1">
                <a:solidFill>
                  <a:prstClr val="black"/>
                </a:solidFill>
                <a:sym typeface="Symbol" pitchFamily="18" charset="2"/>
              </a:rPr>
              <a:t>F</a:t>
            </a:r>
            <a:r>
              <a:rPr lang="en-US" altLang="en-US" sz="2400" i="1">
                <a:solidFill>
                  <a:prstClr val="black"/>
                </a:solidFill>
                <a:latin typeface="Courier New" pitchFamily="49" charset="0"/>
                <a:sym typeface="Symbol" pitchFamily="18" charset="2"/>
              </a:rPr>
              <a:t>’</a:t>
            </a:r>
            <a:r>
              <a:rPr lang="en-US" altLang="en-US" sz="2400" i="1">
                <a:solidFill>
                  <a:prstClr val="black"/>
                </a:solidFill>
                <a:sym typeface="Symbol" pitchFamily="18" charset="2"/>
              </a:rPr>
              <a:t> involving only attributes of  XY </a:t>
            </a:r>
          </a:p>
          <a:p>
            <a:r>
              <a:rPr lang="en-US" altLang="en-US" sz="2400">
                <a:solidFill>
                  <a:prstClr val="black"/>
                </a:solidFill>
                <a:sym typeface="Symbol" pitchFamily="18" charset="2"/>
              </a:rPr>
              <a:t>       // </a:t>
            </a:r>
            <a:r>
              <a:rPr lang="en-US" altLang="en-US" sz="2400" b="1" i="1">
                <a:solidFill>
                  <a:prstClr val="black"/>
                </a:solidFill>
                <a:sym typeface="Symbol" pitchFamily="18" charset="2"/>
              </a:rPr>
              <a:t>F</a:t>
            </a:r>
            <a:r>
              <a:rPr lang="en-US" altLang="en-US" sz="2400" i="1" baseline="-25000">
                <a:solidFill>
                  <a:prstClr val="black"/>
                </a:solidFill>
                <a:sym typeface="Symbol" pitchFamily="18" charset="2"/>
              </a:rPr>
              <a:t>2 </a:t>
            </a:r>
            <a:r>
              <a:rPr lang="en-US" altLang="en-US" sz="2400" i="1">
                <a:solidFill>
                  <a:prstClr val="black"/>
                </a:solidFill>
                <a:sym typeface="Symbol" pitchFamily="18" charset="2"/>
              </a:rPr>
              <a:t>= all FDs of </a:t>
            </a:r>
            <a:r>
              <a:rPr lang="en-US" altLang="en-US" sz="2400" b="1" i="1">
                <a:solidFill>
                  <a:prstClr val="black"/>
                </a:solidFill>
                <a:sym typeface="Symbol" pitchFamily="18" charset="2"/>
              </a:rPr>
              <a:t>F</a:t>
            </a:r>
            <a:r>
              <a:rPr lang="en-US" altLang="en-US" sz="2400" i="1">
                <a:solidFill>
                  <a:prstClr val="black"/>
                </a:solidFill>
                <a:latin typeface="Courier New" pitchFamily="49" charset="0"/>
                <a:sym typeface="Symbol" pitchFamily="18" charset="2"/>
              </a:rPr>
              <a:t>’</a:t>
            </a:r>
            <a:r>
              <a:rPr lang="en-US" altLang="en-US" sz="2400" i="1">
                <a:solidFill>
                  <a:prstClr val="black"/>
                </a:solidFill>
                <a:sym typeface="Symbol" pitchFamily="18" charset="2"/>
              </a:rPr>
              <a:t> involving only attributes of  S - (Y - X)</a:t>
            </a:r>
          </a:p>
          <a:p>
            <a:r>
              <a:rPr lang="en-US" altLang="en-US" sz="2800" b="1">
                <a:solidFill>
                  <a:prstClr val="black"/>
                </a:solidFill>
                <a:sym typeface="Symbol" pitchFamily="18" charset="2"/>
              </a:rPr>
              <a:t>end</a:t>
            </a:r>
          </a:p>
          <a:p>
            <a:r>
              <a:rPr lang="en-US" altLang="en-US" sz="2800" b="1">
                <a:solidFill>
                  <a:prstClr val="black"/>
                </a:solidFill>
                <a:sym typeface="Symbol" pitchFamily="18" charset="2"/>
              </a:rPr>
              <a:t>return  </a:t>
            </a:r>
            <a:r>
              <a:rPr lang="en-US" altLang="en-US" sz="2800" i="1">
                <a:solidFill>
                  <a:prstClr val="black"/>
                </a:solidFill>
                <a:sym typeface="Symbol" pitchFamily="18" charset="2"/>
              </a:rPr>
              <a:t>Decomp</a:t>
            </a: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877888" y="56451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 sz="2400" i="1">
              <a:solidFill>
                <a:prstClr val="black"/>
              </a:solidFill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63992203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912A2-C5DC-4E63-8943-DC568961B370}" type="slidenum">
              <a:rPr lang="en-US" altLang="en-US">
                <a:solidFill>
                  <a:prstClr val="black">
                    <a:tint val="75000"/>
                  </a:prstClr>
                </a:solidFill>
              </a:rPr>
              <a:pPr/>
              <a:t>47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Third Normal Form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Compromise  –  Not all redundancy removed, but dependency preserving decompositions are </a:t>
            </a:r>
            <a:r>
              <a:rPr lang="en-US" altLang="en-US" u="sng"/>
              <a:t>always</a:t>
            </a:r>
            <a:r>
              <a:rPr lang="en-US" altLang="en-US"/>
              <a:t> possible (and, of course, lossless)</a:t>
            </a:r>
          </a:p>
          <a:p>
            <a:r>
              <a:rPr lang="en-US" altLang="en-US"/>
              <a:t>3NF decomposition is based on a </a:t>
            </a:r>
            <a:r>
              <a:rPr lang="en-US" altLang="en-US" i="1"/>
              <a:t>minimal cover</a:t>
            </a:r>
            <a:endParaRPr lang="en-US" altLang="en-US"/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066246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2931-80FF-4444-85EA-68E83ABBF67F}" type="slidenum">
              <a:rPr lang="en-US" altLang="en-US">
                <a:solidFill>
                  <a:prstClr val="black">
                    <a:tint val="75000"/>
                  </a:prstClr>
                </a:solidFill>
              </a:rPr>
              <a:pPr/>
              <a:t>48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Minimal Cover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534400" cy="5257800"/>
          </a:xfrm>
        </p:spPr>
        <p:txBody>
          <a:bodyPr/>
          <a:lstStyle/>
          <a:p>
            <a:r>
              <a:rPr lang="en-US" altLang="en-US" sz="2800"/>
              <a:t>A </a:t>
            </a:r>
            <a:r>
              <a:rPr lang="en-US" altLang="en-US" sz="2800" i="1">
                <a:effectLst>
                  <a:outerShdw blurRad="38100" dist="38100" dir="2700000" algn="tl">
                    <a:srgbClr val="C0C0C0"/>
                  </a:outerShdw>
                </a:effectLst>
              </a:rPr>
              <a:t>minimal cover</a:t>
            </a:r>
            <a:r>
              <a:rPr lang="en-US" altLang="en-US" sz="2800"/>
              <a:t> of a set of dependencies, </a:t>
            </a:r>
            <a:r>
              <a:rPr lang="en-US" altLang="en-US" sz="2800" b="1" i="1"/>
              <a:t>F</a:t>
            </a:r>
            <a:r>
              <a:rPr lang="en-US" altLang="en-US" sz="2800" i="1"/>
              <a:t>, </a:t>
            </a:r>
            <a:r>
              <a:rPr lang="en-US" altLang="en-US" sz="2800"/>
              <a:t>is a set of dependencies, </a:t>
            </a:r>
            <a:r>
              <a:rPr lang="en-US" altLang="en-US" sz="2800" b="1" i="1"/>
              <a:t>U</a:t>
            </a:r>
            <a:r>
              <a:rPr lang="en-US" altLang="en-US" sz="2800" i="1"/>
              <a:t>, </a:t>
            </a:r>
            <a:r>
              <a:rPr lang="en-US" altLang="en-US" sz="2800"/>
              <a:t>such that:</a:t>
            </a:r>
          </a:p>
          <a:p>
            <a:pPr lvl="1"/>
            <a:r>
              <a:rPr lang="en-US" altLang="en-US" sz="2400" i="1"/>
              <a:t>U </a:t>
            </a:r>
            <a:r>
              <a:rPr lang="en-US" altLang="en-US" sz="2400"/>
              <a:t>is equivalent to </a:t>
            </a:r>
            <a:r>
              <a:rPr lang="en-US" altLang="en-US" sz="2400" b="1" i="1"/>
              <a:t>F</a:t>
            </a:r>
            <a:r>
              <a:rPr lang="en-US" altLang="en-US" sz="2400" i="1"/>
              <a:t>    </a:t>
            </a:r>
            <a:r>
              <a:rPr lang="en-US" altLang="en-US" sz="2400"/>
              <a:t>(</a:t>
            </a:r>
            <a:r>
              <a:rPr lang="en-US" altLang="en-US" sz="2400" b="1" i="1"/>
              <a:t>F</a:t>
            </a:r>
            <a:r>
              <a:rPr lang="en-US" altLang="en-US" sz="2400" i="1" baseline="30000"/>
              <a:t>+</a:t>
            </a:r>
            <a:r>
              <a:rPr lang="en-US" altLang="en-US" sz="2400" i="1"/>
              <a:t> = </a:t>
            </a:r>
            <a:r>
              <a:rPr lang="en-US" altLang="en-US" sz="2400" b="1" i="1"/>
              <a:t>U</a:t>
            </a:r>
            <a:r>
              <a:rPr lang="en-US" altLang="en-US" sz="2400" i="1" baseline="30000"/>
              <a:t>+</a:t>
            </a:r>
            <a:r>
              <a:rPr lang="en-US" altLang="en-US" sz="2400"/>
              <a:t>)</a:t>
            </a:r>
          </a:p>
          <a:p>
            <a:pPr lvl="1"/>
            <a:r>
              <a:rPr lang="en-US" altLang="en-US" sz="2400"/>
              <a:t>All FDs in </a:t>
            </a:r>
            <a:r>
              <a:rPr lang="en-US" altLang="en-US" sz="2400" b="1" i="1"/>
              <a:t>U</a:t>
            </a:r>
            <a:r>
              <a:rPr lang="en-US" altLang="en-US" sz="2400" i="1"/>
              <a:t> </a:t>
            </a:r>
            <a:r>
              <a:rPr lang="en-US" altLang="en-US" sz="2400"/>
              <a:t>have the form </a:t>
            </a:r>
            <a:r>
              <a:rPr lang="en-US" altLang="en-US" sz="2400" i="1">
                <a:sym typeface="Symbol" pitchFamily="18" charset="2"/>
              </a:rPr>
              <a:t>X   A</a:t>
            </a:r>
            <a:r>
              <a:rPr lang="en-US" altLang="en-US" sz="2400">
                <a:sym typeface="Symbol" pitchFamily="18" charset="2"/>
              </a:rPr>
              <a:t> where </a:t>
            </a:r>
            <a:r>
              <a:rPr lang="en-US" altLang="en-US" sz="2400" i="1">
                <a:sym typeface="Symbol" pitchFamily="18" charset="2"/>
              </a:rPr>
              <a:t>A</a:t>
            </a:r>
            <a:r>
              <a:rPr lang="en-US" altLang="en-US" sz="2400">
                <a:sym typeface="Symbol" pitchFamily="18" charset="2"/>
              </a:rPr>
              <a:t> is a single attribute</a:t>
            </a:r>
          </a:p>
          <a:p>
            <a:pPr lvl="1"/>
            <a:r>
              <a:rPr lang="en-US" altLang="en-US" sz="2400">
                <a:sym typeface="Symbol" pitchFamily="18" charset="2"/>
              </a:rPr>
              <a:t>It is not possible to make </a:t>
            </a:r>
            <a:r>
              <a:rPr lang="en-US" altLang="en-US" sz="2400" b="1" i="1">
                <a:sym typeface="Symbol" pitchFamily="18" charset="2"/>
              </a:rPr>
              <a:t>U</a:t>
            </a:r>
            <a:r>
              <a:rPr lang="en-US" altLang="en-US" sz="2400">
                <a:sym typeface="Symbol" pitchFamily="18" charset="2"/>
              </a:rPr>
              <a:t> smaller (while preserving equivalence) by</a:t>
            </a:r>
          </a:p>
          <a:p>
            <a:pPr lvl="2"/>
            <a:r>
              <a:rPr lang="en-US" altLang="en-US" sz="2000">
                <a:sym typeface="Symbol" pitchFamily="18" charset="2"/>
              </a:rPr>
              <a:t>Deleting an FD</a:t>
            </a:r>
          </a:p>
          <a:p>
            <a:pPr lvl="2"/>
            <a:r>
              <a:rPr lang="en-US" altLang="en-US" sz="2000">
                <a:sym typeface="Symbol" pitchFamily="18" charset="2"/>
              </a:rPr>
              <a:t>Deleting an attribute from an FD  (either from LHS or RHS)</a:t>
            </a:r>
          </a:p>
          <a:p>
            <a:pPr lvl="2"/>
            <a:endParaRPr lang="en-US" altLang="en-US" sz="2000">
              <a:sym typeface="Symbol" pitchFamily="18" charset="2"/>
            </a:endParaRPr>
          </a:p>
          <a:p>
            <a:pPr lvl="1"/>
            <a:r>
              <a:rPr lang="en-US" altLang="en-US" sz="2400">
                <a:sym typeface="Symbol" pitchFamily="18" charset="2"/>
              </a:rPr>
              <a:t>FDs and attributes that can be deleted in this way are called </a:t>
            </a:r>
            <a:r>
              <a:rPr lang="en-US" altLang="en-US" sz="2400" i="1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redundant</a:t>
            </a:r>
          </a:p>
        </p:txBody>
      </p:sp>
    </p:spTree>
    <p:extLst>
      <p:ext uri="{BB962C8B-B14F-4D97-AF65-F5344CB8AC3E}">
        <p14:creationId xmlns:p14="http://schemas.microsoft.com/office/powerpoint/2010/main" val="190247974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BD635-3946-4F8A-A555-BDAA1F736A17}" type="slidenum">
              <a:rPr lang="en-US" altLang="en-US">
                <a:solidFill>
                  <a:prstClr val="black">
                    <a:tint val="75000"/>
                  </a:prstClr>
                </a:solidFill>
              </a:rPr>
              <a:pPr/>
              <a:t>49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altLang="en-US"/>
              <a:t>Computing Minimal Cover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5344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b="1"/>
              <a:t>Example</a:t>
            </a:r>
            <a:r>
              <a:rPr lang="en-US" altLang="en-US" sz="2800"/>
              <a:t>: </a:t>
            </a:r>
            <a:r>
              <a:rPr lang="en-US" altLang="en-US" sz="2400" b="1" i="1"/>
              <a:t>F</a:t>
            </a:r>
            <a:r>
              <a:rPr lang="en-US" altLang="en-US" sz="2400" i="1"/>
              <a:t> = </a:t>
            </a:r>
            <a:r>
              <a:rPr lang="en-US" altLang="en-US" sz="2400"/>
              <a:t>{</a:t>
            </a:r>
            <a:r>
              <a:rPr lang="en-US" altLang="en-US" sz="2400" i="1"/>
              <a:t>ABH 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sz="2400" i="1">
                <a:sym typeface="Symbol" pitchFamily="18" charset="2"/>
              </a:rPr>
              <a:t> CK, A 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sz="2400" i="1">
                <a:sym typeface="Symbol" pitchFamily="18" charset="2"/>
              </a:rPr>
              <a:t> D, C 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sz="2400" i="1">
                <a:sym typeface="Symbol" pitchFamily="18" charset="2"/>
              </a:rPr>
              <a:t> E,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i="1">
                <a:sym typeface="Symbol" pitchFamily="18" charset="2"/>
              </a:rPr>
              <a:t>			         BGH 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sz="2400" i="1">
                <a:sym typeface="Symbol" pitchFamily="18" charset="2"/>
              </a:rPr>
              <a:t> L, L 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sz="2400" i="1">
                <a:sym typeface="Symbol" pitchFamily="18" charset="2"/>
              </a:rPr>
              <a:t> AD, E 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sz="2400" i="1">
                <a:sym typeface="Symbol" pitchFamily="18" charset="2"/>
              </a:rPr>
              <a:t> L, BH 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sz="2400" i="1">
                <a:sym typeface="Symbol" pitchFamily="18" charset="2"/>
              </a:rPr>
              <a:t> E</a:t>
            </a:r>
            <a:r>
              <a:rPr lang="en-US" altLang="en-US" sz="2400"/>
              <a:t>}</a:t>
            </a:r>
          </a:p>
          <a:p>
            <a:pPr>
              <a:lnSpc>
                <a:spcPct val="90000"/>
              </a:lnSpc>
            </a:pPr>
            <a:r>
              <a:rPr lang="en-US" altLang="en-US" sz="2800" b="1"/>
              <a:t>step 1</a:t>
            </a:r>
            <a:r>
              <a:rPr lang="en-US" altLang="en-US" sz="2800"/>
              <a:t>: Make RHS of each FD into a single attribute</a:t>
            </a:r>
          </a:p>
          <a:p>
            <a:pPr lvl="1">
              <a:lnSpc>
                <a:spcPct val="90000"/>
              </a:lnSpc>
            </a:pPr>
            <a:r>
              <a:rPr lang="en-US" altLang="en-US" sz="2400" i="1"/>
              <a:t>Algorithm</a:t>
            </a:r>
            <a:r>
              <a:rPr lang="en-US" altLang="en-US" sz="2400"/>
              <a:t>:  Use the decomposition inference rule for FDs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Example:</a:t>
            </a:r>
            <a:r>
              <a:rPr lang="en-US" altLang="en-US" sz="2400" i="1"/>
              <a:t> </a:t>
            </a:r>
            <a:r>
              <a:rPr lang="en-US" altLang="en-US" sz="2000" i="1"/>
              <a:t>L </a:t>
            </a:r>
            <a:r>
              <a:rPr lang="en-US" altLang="en-US" sz="2000" i="1">
                <a:sym typeface="Symbol" pitchFamily="18" charset="2"/>
              </a:rPr>
              <a:t> AD</a:t>
            </a:r>
            <a:r>
              <a:rPr lang="en-US" altLang="en-US" sz="2400" i="1">
                <a:sym typeface="Symbol" pitchFamily="18" charset="2"/>
              </a:rPr>
              <a:t>  </a:t>
            </a:r>
            <a:r>
              <a:rPr lang="en-US" altLang="en-US" sz="2400">
                <a:sym typeface="Symbol" pitchFamily="18" charset="2"/>
              </a:rPr>
              <a:t>replaced by </a:t>
            </a:r>
            <a:r>
              <a:rPr lang="en-US" altLang="en-US" sz="2000" i="1">
                <a:sym typeface="Symbol" pitchFamily="18" charset="2"/>
              </a:rPr>
              <a:t>L </a:t>
            </a:r>
            <a:r>
              <a:rPr lang="en-US" altLang="en-US" sz="2000">
                <a:sym typeface="Symbol" pitchFamily="18" charset="2"/>
              </a:rPr>
              <a:t></a:t>
            </a:r>
            <a:r>
              <a:rPr lang="en-US" altLang="en-US" sz="2000" i="1">
                <a:sym typeface="Symbol" pitchFamily="18" charset="2"/>
              </a:rPr>
              <a:t> A, L </a:t>
            </a:r>
            <a:r>
              <a:rPr lang="en-US" altLang="en-US" sz="2000">
                <a:sym typeface="Symbol" pitchFamily="18" charset="2"/>
              </a:rPr>
              <a:t></a:t>
            </a:r>
            <a:r>
              <a:rPr lang="en-US" altLang="en-US" sz="2000" i="1">
                <a:sym typeface="Symbol" pitchFamily="18" charset="2"/>
              </a:rPr>
              <a:t> D </a:t>
            </a:r>
            <a:r>
              <a:rPr lang="en-US" altLang="en-US" sz="2400">
                <a:sym typeface="Symbol" pitchFamily="18" charset="2"/>
              </a:rPr>
              <a:t>;   </a:t>
            </a:r>
            <a:r>
              <a:rPr lang="en-US" altLang="en-US" sz="2000" i="1">
                <a:sym typeface="Symbol" pitchFamily="18" charset="2"/>
              </a:rPr>
              <a:t>ABH</a:t>
            </a:r>
            <a:r>
              <a:rPr lang="en-US" altLang="en-US" sz="2400">
                <a:sym typeface="Symbol" pitchFamily="18" charset="2"/>
              </a:rPr>
              <a:t> </a:t>
            </a:r>
            <a:r>
              <a:rPr lang="en-US" altLang="en-US" sz="2000">
                <a:sym typeface="Symbol" pitchFamily="18" charset="2"/>
              </a:rPr>
              <a:t> </a:t>
            </a:r>
            <a:r>
              <a:rPr lang="en-US" altLang="en-US" sz="2000" i="1">
                <a:sym typeface="Symbol" pitchFamily="18" charset="2"/>
              </a:rPr>
              <a:t>CK </a:t>
            </a:r>
            <a:r>
              <a:rPr lang="en-US" altLang="en-US" sz="1800" i="1">
                <a:sym typeface="Symbol" pitchFamily="18" charset="2"/>
              </a:rPr>
              <a:t> </a:t>
            </a:r>
            <a:r>
              <a:rPr lang="en-US" altLang="en-US" sz="2400">
                <a:sym typeface="Symbol" pitchFamily="18" charset="2"/>
              </a:rPr>
              <a:t>by </a:t>
            </a:r>
            <a:r>
              <a:rPr lang="en-US" altLang="en-US" sz="2000" i="1">
                <a:sym typeface="Symbol" pitchFamily="18" charset="2"/>
              </a:rPr>
              <a:t>ABH</a:t>
            </a:r>
            <a:r>
              <a:rPr lang="en-US" altLang="en-US" sz="2400">
                <a:sym typeface="Symbol" pitchFamily="18" charset="2"/>
              </a:rPr>
              <a:t> </a:t>
            </a:r>
            <a:r>
              <a:rPr lang="en-US" altLang="en-US" sz="2000">
                <a:sym typeface="Symbol" pitchFamily="18" charset="2"/>
              </a:rPr>
              <a:t></a:t>
            </a:r>
            <a:r>
              <a:rPr lang="en-US" altLang="en-US" sz="2000" i="1">
                <a:sym typeface="Symbol" pitchFamily="18" charset="2"/>
              </a:rPr>
              <a:t>C</a:t>
            </a:r>
            <a:r>
              <a:rPr lang="en-US" altLang="en-US" sz="2400">
                <a:sym typeface="Symbol" pitchFamily="18" charset="2"/>
              </a:rPr>
              <a:t>,</a:t>
            </a:r>
            <a:r>
              <a:rPr lang="en-US" altLang="en-US" sz="2000" i="1">
                <a:sym typeface="Symbol" pitchFamily="18" charset="2"/>
              </a:rPr>
              <a:t>  ABH </a:t>
            </a:r>
            <a:r>
              <a:rPr lang="en-US" altLang="en-US" sz="2000">
                <a:sym typeface="Symbol" pitchFamily="18" charset="2"/>
              </a:rPr>
              <a:t></a:t>
            </a:r>
            <a:r>
              <a:rPr lang="en-US" altLang="en-US" sz="2000" i="1">
                <a:sym typeface="Symbol" pitchFamily="18" charset="2"/>
              </a:rPr>
              <a:t>K</a:t>
            </a:r>
            <a:endParaRPr lang="en-US" altLang="en-US" sz="2400" i="1">
              <a:sym typeface="Symbol" pitchFamily="18" charset="2"/>
            </a:endParaRPr>
          </a:p>
          <a:p>
            <a:pPr>
              <a:lnSpc>
                <a:spcPct val="90000"/>
              </a:lnSpc>
            </a:pPr>
            <a:r>
              <a:rPr lang="en-US" altLang="en-US" sz="2800" b="1">
                <a:sym typeface="Symbol" pitchFamily="18" charset="2"/>
              </a:rPr>
              <a:t>step 2</a:t>
            </a:r>
            <a:r>
              <a:rPr lang="en-US" altLang="en-US" sz="2800">
                <a:sym typeface="Symbol" pitchFamily="18" charset="2"/>
              </a:rPr>
              <a:t>: Eliminate redundant attributes from LHS.  </a:t>
            </a:r>
          </a:p>
          <a:p>
            <a:pPr lvl="1">
              <a:lnSpc>
                <a:spcPct val="90000"/>
              </a:lnSpc>
            </a:pPr>
            <a:r>
              <a:rPr lang="en-US" altLang="en-US" sz="2400" i="1">
                <a:sym typeface="Symbol" pitchFamily="18" charset="2"/>
              </a:rPr>
              <a:t>Algorithm</a:t>
            </a:r>
            <a:r>
              <a:rPr lang="en-US" altLang="en-US" sz="2400">
                <a:sym typeface="Symbol" pitchFamily="18" charset="2"/>
              </a:rPr>
              <a:t>: If FD </a:t>
            </a:r>
            <a:r>
              <a:rPr lang="en-US" altLang="en-US" sz="2400" i="1">
                <a:sym typeface="Symbol" pitchFamily="18" charset="2"/>
              </a:rPr>
              <a:t>XB 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sz="2400" i="1">
                <a:sym typeface="Symbol" pitchFamily="18" charset="2"/>
              </a:rPr>
              <a:t> A </a:t>
            </a:r>
            <a:r>
              <a:rPr lang="en-US" altLang="en-US" sz="2400">
                <a:sym typeface="Symbol" pitchFamily="18" charset="2"/>
              </a:rPr>
              <a:t></a:t>
            </a:r>
            <a:r>
              <a:rPr lang="en-US" altLang="en-US" sz="2400" i="1">
                <a:sym typeface="Symbol" pitchFamily="18" charset="2"/>
              </a:rPr>
              <a:t> </a:t>
            </a:r>
            <a:r>
              <a:rPr lang="en-US" altLang="en-US" sz="2400" b="1" i="1">
                <a:sym typeface="Symbol" pitchFamily="18" charset="2"/>
              </a:rPr>
              <a:t>F</a:t>
            </a:r>
            <a:r>
              <a:rPr lang="en-US" altLang="en-US" sz="2400" i="1">
                <a:sym typeface="Symbol" pitchFamily="18" charset="2"/>
              </a:rPr>
              <a:t>  </a:t>
            </a:r>
            <a:r>
              <a:rPr lang="en-US" altLang="en-US" sz="2400">
                <a:sym typeface="Symbol" pitchFamily="18" charset="2"/>
              </a:rPr>
              <a:t>(where </a:t>
            </a:r>
            <a:r>
              <a:rPr lang="en-US" altLang="en-US" sz="2400" i="1">
                <a:sym typeface="Symbol" pitchFamily="18" charset="2"/>
              </a:rPr>
              <a:t>B </a:t>
            </a:r>
            <a:r>
              <a:rPr lang="en-US" altLang="en-US" sz="2400">
                <a:sym typeface="Symbol" pitchFamily="18" charset="2"/>
              </a:rPr>
              <a:t>is a single attribute) and </a:t>
            </a:r>
            <a:r>
              <a:rPr lang="en-US" altLang="en-US" sz="2400" i="1">
                <a:sym typeface="Symbol" pitchFamily="18" charset="2"/>
              </a:rPr>
              <a:t>X 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sz="2400" i="1">
                <a:sym typeface="Symbol" pitchFamily="18" charset="2"/>
              </a:rPr>
              <a:t> A </a:t>
            </a:r>
            <a:r>
              <a:rPr lang="en-US" altLang="en-US" sz="2400">
                <a:sym typeface="Symbol" pitchFamily="18" charset="2"/>
              </a:rPr>
              <a:t>is</a:t>
            </a:r>
            <a:r>
              <a:rPr lang="en-US" altLang="en-US" sz="2400" i="1">
                <a:sym typeface="Symbol" pitchFamily="18" charset="2"/>
              </a:rPr>
              <a:t> </a:t>
            </a:r>
            <a:r>
              <a:rPr lang="en-US" altLang="en-US" sz="2400">
                <a:sym typeface="Symbol" pitchFamily="18" charset="2"/>
              </a:rPr>
              <a:t>entailed by </a:t>
            </a:r>
            <a:r>
              <a:rPr lang="en-US" altLang="en-US" sz="2400" b="1" i="1">
                <a:sym typeface="Symbol" pitchFamily="18" charset="2"/>
              </a:rPr>
              <a:t>F</a:t>
            </a:r>
            <a:r>
              <a:rPr lang="en-US" altLang="en-US" sz="2400">
                <a:sym typeface="Symbol" pitchFamily="18" charset="2"/>
              </a:rPr>
              <a:t>, then </a:t>
            </a:r>
            <a:r>
              <a:rPr lang="en-US" altLang="en-US" sz="2400" i="1">
                <a:sym typeface="Symbol" pitchFamily="18" charset="2"/>
              </a:rPr>
              <a:t>B</a:t>
            </a:r>
            <a:r>
              <a:rPr lang="en-US" altLang="en-US" sz="2400">
                <a:sym typeface="Symbol" pitchFamily="18" charset="2"/>
              </a:rPr>
              <a:t>  was unnecessary </a:t>
            </a:r>
          </a:p>
          <a:p>
            <a:pPr lvl="1">
              <a:lnSpc>
                <a:spcPct val="90000"/>
              </a:lnSpc>
            </a:pPr>
            <a:r>
              <a:rPr lang="en-US" altLang="en-US" sz="2400">
                <a:sym typeface="Symbol" pitchFamily="18" charset="2"/>
              </a:rPr>
              <a:t>Example: Can an attribute be deleted from </a:t>
            </a:r>
            <a:r>
              <a:rPr lang="en-US" altLang="en-US" sz="2400" i="1"/>
              <a:t>ABH 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sz="2400" i="1">
                <a:sym typeface="Symbol" pitchFamily="18" charset="2"/>
              </a:rPr>
              <a:t> C</a:t>
            </a:r>
            <a:r>
              <a:rPr lang="en-US" altLang="en-US" sz="2400">
                <a:sym typeface="Symbol" pitchFamily="18" charset="2"/>
              </a:rPr>
              <a:t> ?  </a:t>
            </a:r>
          </a:p>
          <a:p>
            <a:pPr lvl="2">
              <a:lnSpc>
                <a:spcPct val="90000"/>
              </a:lnSpc>
            </a:pPr>
            <a:r>
              <a:rPr lang="en-US" altLang="en-US" sz="2000">
                <a:sym typeface="Symbol" pitchFamily="18" charset="2"/>
              </a:rPr>
              <a:t>Compute </a:t>
            </a:r>
            <a:r>
              <a:rPr lang="en-US" altLang="en-US" sz="2000" i="1">
                <a:sym typeface="Symbol" pitchFamily="18" charset="2"/>
              </a:rPr>
              <a:t>AB</a:t>
            </a:r>
            <a:r>
              <a:rPr lang="en-US" altLang="en-US" sz="2000" i="1" baseline="30000">
                <a:sym typeface="Symbol" pitchFamily="18" charset="2"/>
              </a:rPr>
              <a:t>+</a:t>
            </a:r>
            <a:r>
              <a:rPr lang="en-US" altLang="en-US" sz="2000" b="1" i="1" baseline="-25000">
                <a:sym typeface="Symbol" pitchFamily="18" charset="2"/>
              </a:rPr>
              <a:t>F</a:t>
            </a:r>
            <a:r>
              <a:rPr lang="en-US" altLang="en-US" sz="2000" i="1">
                <a:sym typeface="Symbol" pitchFamily="18" charset="2"/>
              </a:rPr>
              <a:t>, AH</a:t>
            </a:r>
            <a:r>
              <a:rPr lang="en-US" altLang="en-US" sz="2000" i="1" baseline="30000">
                <a:sym typeface="Symbol" pitchFamily="18" charset="2"/>
              </a:rPr>
              <a:t>+</a:t>
            </a:r>
            <a:r>
              <a:rPr lang="en-US" altLang="en-US" sz="2000" b="1" i="1" baseline="-25000">
                <a:sym typeface="Symbol" pitchFamily="18" charset="2"/>
              </a:rPr>
              <a:t>F</a:t>
            </a:r>
            <a:r>
              <a:rPr lang="en-US" altLang="en-US" sz="2000" i="1">
                <a:sym typeface="Symbol" pitchFamily="18" charset="2"/>
              </a:rPr>
              <a:t>, BH</a:t>
            </a:r>
            <a:r>
              <a:rPr lang="en-US" altLang="en-US" sz="2000" i="1" baseline="30000">
                <a:sym typeface="Symbol" pitchFamily="18" charset="2"/>
              </a:rPr>
              <a:t>+</a:t>
            </a:r>
            <a:r>
              <a:rPr lang="en-US" altLang="en-US" sz="2000" b="1" i="1" baseline="-25000">
                <a:sym typeface="Symbol" pitchFamily="18" charset="2"/>
              </a:rPr>
              <a:t>F</a:t>
            </a:r>
            <a:r>
              <a:rPr lang="en-US" altLang="en-US" sz="2000">
                <a:sym typeface="Symbol" pitchFamily="18" charset="2"/>
              </a:rPr>
              <a:t>. </a:t>
            </a:r>
          </a:p>
          <a:p>
            <a:pPr lvl="2">
              <a:lnSpc>
                <a:spcPct val="90000"/>
              </a:lnSpc>
            </a:pPr>
            <a:r>
              <a:rPr lang="en-US" altLang="en-US" sz="2000">
                <a:sym typeface="Symbol" pitchFamily="18" charset="2"/>
              </a:rPr>
              <a:t>Since </a:t>
            </a:r>
            <a:r>
              <a:rPr lang="en-US" altLang="en-US" sz="2000" i="1">
                <a:sym typeface="Symbol" pitchFamily="18" charset="2"/>
              </a:rPr>
              <a:t>C </a:t>
            </a:r>
            <a:r>
              <a:rPr lang="en-US" altLang="en-US" sz="2000">
                <a:sym typeface="Symbol" pitchFamily="18" charset="2"/>
              </a:rPr>
              <a:t></a:t>
            </a:r>
            <a:r>
              <a:rPr lang="en-US" altLang="en-US" sz="2000" i="1">
                <a:sym typeface="Symbol" pitchFamily="18" charset="2"/>
              </a:rPr>
              <a:t> </a:t>
            </a:r>
            <a:r>
              <a:rPr lang="en-US" altLang="en-US" sz="2000">
                <a:sym typeface="Symbol" pitchFamily="18" charset="2"/>
              </a:rPr>
              <a:t>(</a:t>
            </a:r>
            <a:r>
              <a:rPr lang="en-US" altLang="en-US" sz="2000" i="1">
                <a:sym typeface="Symbol" pitchFamily="18" charset="2"/>
              </a:rPr>
              <a:t>BH</a:t>
            </a:r>
            <a:r>
              <a:rPr lang="en-US" altLang="en-US" sz="2000">
                <a:sym typeface="Symbol" pitchFamily="18" charset="2"/>
              </a:rPr>
              <a:t>)</a:t>
            </a:r>
            <a:r>
              <a:rPr lang="en-US" altLang="en-US" sz="2000" baseline="30000">
                <a:sym typeface="Symbol" pitchFamily="18" charset="2"/>
              </a:rPr>
              <a:t>+</a:t>
            </a:r>
            <a:r>
              <a:rPr lang="en-US" altLang="en-US" sz="2000" b="1" i="1" baseline="-25000">
                <a:sym typeface="Symbol" pitchFamily="18" charset="2"/>
              </a:rPr>
              <a:t>F</a:t>
            </a:r>
            <a:r>
              <a:rPr lang="en-US" altLang="en-US" sz="2000" i="1">
                <a:sym typeface="Symbol" pitchFamily="18" charset="2"/>
              </a:rPr>
              <a:t> </a:t>
            </a:r>
            <a:r>
              <a:rPr lang="en-US" altLang="en-US" sz="2000">
                <a:sym typeface="Symbol" pitchFamily="18" charset="2"/>
              </a:rPr>
              <a:t>, </a:t>
            </a:r>
            <a:r>
              <a:rPr lang="en-US" altLang="en-US" sz="2000" i="1">
                <a:sym typeface="Symbol" pitchFamily="18" charset="2"/>
              </a:rPr>
              <a:t>BH</a:t>
            </a:r>
            <a:r>
              <a:rPr lang="en-US" altLang="en-US" i="1">
                <a:sym typeface="Symbol" pitchFamily="18" charset="2"/>
              </a:rPr>
              <a:t> </a:t>
            </a:r>
            <a:r>
              <a:rPr lang="en-US" altLang="en-US" sz="2000">
                <a:sym typeface="Symbol" pitchFamily="18" charset="2"/>
              </a:rPr>
              <a:t></a:t>
            </a:r>
            <a:r>
              <a:rPr lang="en-US" altLang="en-US" sz="2000" i="1">
                <a:sym typeface="Symbol" pitchFamily="18" charset="2"/>
              </a:rPr>
              <a:t>  C  </a:t>
            </a:r>
            <a:r>
              <a:rPr lang="en-US" altLang="en-US" sz="2000">
                <a:sym typeface="Symbol" pitchFamily="18" charset="2"/>
              </a:rPr>
              <a:t>is entailed by </a:t>
            </a:r>
            <a:r>
              <a:rPr lang="en-US" altLang="en-US" sz="2000" b="1" i="1">
                <a:sym typeface="Symbol" pitchFamily="18" charset="2"/>
              </a:rPr>
              <a:t>F</a:t>
            </a:r>
            <a:r>
              <a:rPr lang="en-US" altLang="en-US" sz="2000">
                <a:sym typeface="Symbol" pitchFamily="18" charset="2"/>
              </a:rPr>
              <a:t> and </a:t>
            </a:r>
            <a:r>
              <a:rPr lang="en-US" altLang="en-US" sz="2000" i="1">
                <a:sym typeface="Symbol" pitchFamily="18" charset="2"/>
              </a:rPr>
              <a:t>A</a:t>
            </a:r>
            <a:r>
              <a:rPr lang="en-US" altLang="en-US" sz="2000">
                <a:sym typeface="Symbol" pitchFamily="18" charset="2"/>
              </a:rPr>
              <a:t> is redundant in </a:t>
            </a:r>
            <a:r>
              <a:rPr lang="en-US" altLang="en-US" sz="2000" i="1"/>
              <a:t>ABH </a:t>
            </a:r>
            <a:r>
              <a:rPr lang="en-US" altLang="en-US" sz="2000">
                <a:sym typeface="Symbol" pitchFamily="18" charset="2"/>
              </a:rPr>
              <a:t></a:t>
            </a:r>
            <a:r>
              <a:rPr lang="en-US" altLang="en-US" sz="2000" i="1">
                <a:sym typeface="Symbol" pitchFamily="18" charset="2"/>
              </a:rPr>
              <a:t> C.</a:t>
            </a:r>
          </a:p>
        </p:txBody>
      </p:sp>
    </p:spTree>
    <p:extLst>
      <p:ext uri="{BB962C8B-B14F-4D97-AF65-F5344CB8AC3E}">
        <p14:creationId xmlns:p14="http://schemas.microsoft.com/office/powerpoint/2010/main" val="1952286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E1E1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>
              <a:defRPr/>
            </a:pPr>
            <a:r>
              <a:rPr lang="en-GB" b="1">
                <a:latin typeface="Times" pitchFamily="18" charset="0"/>
              </a:rPr>
              <a:t>Relational Algebra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515938" y="1125538"/>
            <a:ext cx="7727950" cy="41148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normAutofit fontScale="92500" lnSpcReduction="20000"/>
          </a:bodyPr>
          <a:lstStyle/>
          <a:p>
            <a:pPr eaLnBrk="1" hangingPunct="1"/>
            <a:r>
              <a:rPr lang="en-GB" altLang="en-US" b="1" dirty="0" smtClean="0">
                <a:latin typeface="Times" panose="02020603050405020304" pitchFamily="18" charset="0"/>
              </a:rPr>
              <a:t>Five basic operations in relational algebra: Selection, Projection, Cartesian product, Union,  and Set Difference. </a:t>
            </a:r>
          </a:p>
          <a:p>
            <a:pPr eaLnBrk="1" hangingPunct="1"/>
            <a:endParaRPr lang="en-GB" altLang="en-US" b="1" dirty="0" smtClean="0">
              <a:latin typeface="Times" panose="02020603050405020304" pitchFamily="18" charset="0"/>
            </a:endParaRPr>
          </a:p>
          <a:p>
            <a:pPr eaLnBrk="1" hangingPunct="1"/>
            <a:r>
              <a:rPr lang="en-GB" altLang="en-US" b="1" dirty="0" smtClean="0">
                <a:latin typeface="Times" panose="02020603050405020304" pitchFamily="18" charset="0"/>
              </a:rPr>
              <a:t>These perform most of the data retrieval operations needed.</a:t>
            </a:r>
          </a:p>
          <a:p>
            <a:pPr eaLnBrk="1" hangingPunct="1"/>
            <a:endParaRPr lang="en-GB" altLang="en-US" b="1" dirty="0" smtClean="0">
              <a:latin typeface="Times" panose="02020603050405020304" pitchFamily="18" charset="0"/>
            </a:endParaRPr>
          </a:p>
          <a:p>
            <a:pPr eaLnBrk="1" hangingPunct="1"/>
            <a:r>
              <a:rPr lang="en-GB" altLang="en-US" b="1" dirty="0" smtClean="0">
                <a:latin typeface="Times" panose="02020603050405020304" pitchFamily="18" charset="0"/>
              </a:rPr>
              <a:t>Also have Join, Intersection, and Division operations, which can be expressed in terms of 5 basic operations.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GB" altLang="en-US" sz="1200"/>
              <a:t>Pearson Education © 2014</a:t>
            </a:r>
          </a:p>
        </p:txBody>
      </p:sp>
      <p:sp>
        <p:nvSpPr>
          <p:cNvPr id="37893" name="Slide Number Placeholder 3"/>
          <p:cNvSpPr txBox="1">
            <a:spLocks/>
          </p:cNvSpPr>
          <p:nvPr/>
        </p:nvSpPr>
        <p:spPr bwMode="auto">
          <a:xfrm>
            <a:off x="8453438" y="6397625"/>
            <a:ext cx="6905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178DE90-8530-46FB-A782-65BFC6985CAB}" type="slidenum">
              <a:rPr lang="en-GB" altLang="en-US" sz="1800"/>
              <a:pPr/>
              <a:t>5</a:t>
            </a:fld>
            <a:endParaRPr lang="en-GB" altLang="en-US" sz="1800"/>
          </a:p>
        </p:txBody>
      </p:sp>
    </p:spTree>
    <p:extLst>
      <p:ext uri="{BB962C8B-B14F-4D97-AF65-F5344CB8AC3E}">
        <p14:creationId xmlns:p14="http://schemas.microsoft.com/office/powerpoint/2010/main" val="1495563326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6E2EA-4FA9-4D60-99EF-8437D8C04755}" type="slidenum">
              <a:rPr lang="en-US" altLang="en-US">
                <a:solidFill>
                  <a:prstClr val="black">
                    <a:tint val="75000"/>
                  </a:prstClr>
                </a:solidFill>
              </a:rPr>
              <a:pPr/>
              <a:t>50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077200" cy="914400"/>
          </a:xfrm>
        </p:spPr>
        <p:txBody>
          <a:bodyPr/>
          <a:lstStyle/>
          <a:p>
            <a:r>
              <a:rPr lang="en-US" altLang="en-US" sz="4000"/>
              <a:t>Computing Minimal Cover (con’t)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6200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b="1"/>
              <a:t>step 3</a:t>
            </a:r>
            <a:r>
              <a:rPr lang="en-US" altLang="en-US" sz="2800"/>
              <a:t>: Delete redundant FDs from </a:t>
            </a:r>
            <a:r>
              <a:rPr lang="en-US" altLang="en-US" sz="2800" b="1" i="1"/>
              <a:t>F</a:t>
            </a:r>
          </a:p>
          <a:p>
            <a:pPr lvl="1">
              <a:lnSpc>
                <a:spcPct val="90000"/>
              </a:lnSpc>
            </a:pPr>
            <a:r>
              <a:rPr lang="en-US" altLang="en-US" sz="2400" i="1"/>
              <a:t>Algorithm</a:t>
            </a:r>
            <a:r>
              <a:rPr lang="en-US" altLang="en-US" sz="2400"/>
              <a:t>:  If </a:t>
            </a:r>
            <a:r>
              <a:rPr lang="en-US" altLang="en-US" sz="2400" b="1" i="1"/>
              <a:t>F</a:t>
            </a:r>
            <a:r>
              <a:rPr lang="en-US" altLang="en-US" sz="2400" i="1"/>
              <a:t> – </a:t>
            </a:r>
            <a:r>
              <a:rPr lang="en-US" altLang="en-US" sz="2400"/>
              <a:t>{</a:t>
            </a:r>
            <a:r>
              <a:rPr lang="en-US" altLang="en-US" sz="2400" i="1"/>
              <a:t>f</a:t>
            </a:r>
            <a:r>
              <a:rPr lang="en-US" altLang="en-US" sz="2400"/>
              <a:t>} entails  </a:t>
            </a:r>
            <a:r>
              <a:rPr lang="en-US" altLang="en-US" sz="2400" i="1"/>
              <a:t>f</a:t>
            </a:r>
            <a:r>
              <a:rPr lang="en-US" altLang="en-US" sz="2400"/>
              <a:t>, then  </a:t>
            </a:r>
            <a:r>
              <a:rPr lang="en-US" altLang="en-US" sz="2400" i="1"/>
              <a:t>f  </a:t>
            </a:r>
            <a:r>
              <a:rPr lang="en-US" altLang="en-US" sz="2400"/>
              <a:t>is redundant</a:t>
            </a:r>
          </a:p>
          <a:p>
            <a:pPr lvl="2">
              <a:lnSpc>
                <a:spcPct val="90000"/>
              </a:lnSpc>
            </a:pPr>
            <a:r>
              <a:rPr lang="en-US" altLang="en-US" sz="2000"/>
              <a:t>If </a:t>
            </a:r>
            <a:r>
              <a:rPr lang="en-US" altLang="en-US" sz="2000" i="1"/>
              <a:t> f  </a:t>
            </a:r>
            <a:r>
              <a:rPr lang="en-US" altLang="en-US" sz="2000"/>
              <a:t>is </a:t>
            </a:r>
            <a:r>
              <a:rPr lang="en-US" altLang="en-US" sz="2000" i="1"/>
              <a:t>X </a:t>
            </a:r>
            <a:r>
              <a:rPr lang="en-US" altLang="en-US" sz="2000">
                <a:sym typeface="Symbol" pitchFamily="18" charset="2"/>
              </a:rPr>
              <a:t></a:t>
            </a:r>
            <a:r>
              <a:rPr lang="en-US" altLang="en-US" sz="2000" i="1"/>
              <a:t> A</a:t>
            </a:r>
            <a:r>
              <a:rPr lang="en-US" altLang="en-US" sz="2000"/>
              <a:t> then check if A </a:t>
            </a:r>
            <a:r>
              <a:rPr lang="en-US" altLang="en-US" sz="2000" i="1">
                <a:sym typeface="Symbol" pitchFamily="18" charset="2"/>
              </a:rPr>
              <a:t> X</a:t>
            </a:r>
            <a:r>
              <a:rPr lang="en-US" altLang="en-US" sz="2000" i="1" baseline="30000">
                <a:sym typeface="Symbol" pitchFamily="18" charset="2"/>
              </a:rPr>
              <a:t>+</a:t>
            </a:r>
            <a:r>
              <a:rPr lang="en-US" altLang="en-US" sz="2000" b="1" i="1" baseline="-25000">
                <a:sym typeface="Symbol" pitchFamily="18" charset="2"/>
              </a:rPr>
              <a:t>F</a:t>
            </a:r>
            <a:r>
              <a:rPr lang="en-US" altLang="en-US" sz="2000" i="1" baseline="-25000">
                <a:sym typeface="Symbol" pitchFamily="18" charset="2"/>
              </a:rPr>
              <a:t>-</a:t>
            </a:r>
            <a:r>
              <a:rPr lang="en-US" altLang="en-US" sz="2000" baseline="-25000">
                <a:sym typeface="Symbol" pitchFamily="18" charset="2"/>
              </a:rPr>
              <a:t>{</a:t>
            </a:r>
            <a:r>
              <a:rPr lang="en-US" altLang="en-US" sz="2000" i="1" baseline="-25000">
                <a:sym typeface="Symbol" pitchFamily="18" charset="2"/>
              </a:rPr>
              <a:t>f</a:t>
            </a:r>
            <a:r>
              <a:rPr lang="en-US" altLang="en-US" sz="2000" baseline="-25000">
                <a:sym typeface="Symbol" pitchFamily="18" charset="2"/>
              </a:rPr>
              <a:t>}</a:t>
            </a:r>
            <a:endParaRPr lang="en-US" altLang="en-US" sz="2000" baseline="-25000"/>
          </a:p>
          <a:p>
            <a:pPr lvl="1">
              <a:lnSpc>
                <a:spcPct val="90000"/>
              </a:lnSpc>
            </a:pPr>
            <a:r>
              <a:rPr lang="en-US" altLang="en-US" sz="2400">
                <a:sym typeface="Symbol" pitchFamily="18" charset="2"/>
              </a:rPr>
              <a:t>Example:</a:t>
            </a:r>
            <a:r>
              <a:rPr lang="en-US" altLang="en-US" sz="2400" i="1">
                <a:sym typeface="Symbol" pitchFamily="18" charset="2"/>
              </a:rPr>
              <a:t>  BGH 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sz="2400" i="1">
                <a:sym typeface="Symbol" pitchFamily="18" charset="2"/>
              </a:rPr>
              <a:t> L </a:t>
            </a:r>
            <a:r>
              <a:rPr lang="en-US" altLang="en-US" sz="2400">
                <a:sym typeface="Symbol" pitchFamily="18" charset="2"/>
              </a:rPr>
              <a:t>is entailed by </a:t>
            </a:r>
            <a:r>
              <a:rPr lang="en-US" altLang="en-US" sz="2400" i="1">
                <a:sym typeface="Symbol" pitchFamily="18" charset="2"/>
              </a:rPr>
              <a:t>E 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sz="2400" i="1">
                <a:sym typeface="Symbol" pitchFamily="18" charset="2"/>
              </a:rPr>
              <a:t> L,  BH 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sz="2400" i="1">
                <a:sym typeface="Symbol" pitchFamily="18" charset="2"/>
              </a:rPr>
              <a:t> E,</a:t>
            </a:r>
            <a:r>
              <a:rPr lang="en-US" altLang="en-US" sz="2400">
                <a:sym typeface="Symbol" pitchFamily="18" charset="2"/>
              </a:rPr>
              <a:t> so it is redundant</a:t>
            </a:r>
          </a:p>
          <a:p>
            <a:pPr lvl="1">
              <a:lnSpc>
                <a:spcPct val="90000"/>
              </a:lnSpc>
            </a:pPr>
            <a:endParaRPr lang="en-US" altLang="en-US" sz="2400">
              <a:sym typeface="Symbol" pitchFamily="18" charset="2"/>
            </a:endParaRPr>
          </a:p>
          <a:p>
            <a:pPr>
              <a:lnSpc>
                <a:spcPct val="90000"/>
              </a:lnSpc>
            </a:pPr>
            <a:r>
              <a:rPr lang="en-US" altLang="en-US" i="1"/>
              <a:t>Note</a:t>
            </a:r>
            <a:r>
              <a:rPr lang="en-US" altLang="en-US"/>
              <a:t>:  The order of steps 2 and 3 cannot be interchanged!! See the textbook for a counterexample</a:t>
            </a:r>
          </a:p>
        </p:txBody>
      </p:sp>
    </p:spTree>
    <p:extLst>
      <p:ext uri="{BB962C8B-B14F-4D97-AF65-F5344CB8AC3E}">
        <p14:creationId xmlns:p14="http://schemas.microsoft.com/office/powerpoint/2010/main" val="378127671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E7B32-A33F-4E0B-90DA-65C40EFB300E}" type="slidenum">
              <a:rPr lang="en-US" altLang="en-US">
                <a:solidFill>
                  <a:prstClr val="black">
                    <a:tint val="75000"/>
                  </a:prstClr>
                </a:solidFill>
              </a:rPr>
              <a:pPr/>
              <a:t>51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Synthesizing a 3NF Schema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133600"/>
            <a:ext cx="8839200" cy="4038600"/>
          </a:xfrm>
        </p:spPr>
        <p:txBody>
          <a:bodyPr/>
          <a:lstStyle/>
          <a:p>
            <a:r>
              <a:rPr lang="en-US" altLang="en-US" b="1"/>
              <a:t>step 1</a:t>
            </a:r>
            <a:r>
              <a:rPr lang="en-US" altLang="en-US"/>
              <a:t>: Compute a minimal cover, </a:t>
            </a:r>
            <a:r>
              <a:rPr lang="en-US" altLang="en-US" b="1" i="1"/>
              <a:t>U</a:t>
            </a:r>
            <a:r>
              <a:rPr lang="en-US" altLang="en-US"/>
              <a:t>, of </a:t>
            </a:r>
            <a:r>
              <a:rPr lang="en-US" altLang="en-US" i="1"/>
              <a:t> </a:t>
            </a:r>
            <a:r>
              <a:rPr lang="en-US" altLang="en-US" b="1" i="1"/>
              <a:t>F</a:t>
            </a:r>
            <a:r>
              <a:rPr lang="en-US" altLang="en-US" i="1"/>
              <a:t>.  </a:t>
            </a:r>
            <a:r>
              <a:rPr lang="en-US" altLang="en-US"/>
              <a:t>The decomposition is based on </a:t>
            </a:r>
            <a:r>
              <a:rPr lang="en-US" altLang="en-US" b="1" i="1"/>
              <a:t>U</a:t>
            </a:r>
            <a:r>
              <a:rPr lang="en-US" altLang="en-US"/>
              <a:t>, but since </a:t>
            </a:r>
            <a:r>
              <a:rPr lang="en-US" altLang="en-US" b="1" i="1"/>
              <a:t>U</a:t>
            </a:r>
            <a:r>
              <a:rPr lang="en-US" altLang="en-US" i="1" baseline="30000"/>
              <a:t>+</a:t>
            </a:r>
            <a:r>
              <a:rPr lang="en-US" altLang="en-US" i="1"/>
              <a:t> = </a:t>
            </a:r>
            <a:r>
              <a:rPr lang="en-US" altLang="en-US" b="1" i="1"/>
              <a:t>F</a:t>
            </a:r>
            <a:r>
              <a:rPr lang="en-US" altLang="en-US" i="1" baseline="30000"/>
              <a:t>+</a:t>
            </a:r>
            <a:r>
              <a:rPr lang="en-US" altLang="en-US"/>
              <a:t> the same functional dependencies will hold</a:t>
            </a:r>
            <a:endParaRPr lang="en-US" altLang="en-US" i="1"/>
          </a:p>
          <a:p>
            <a:pPr lvl="1"/>
            <a:r>
              <a:rPr lang="en-US" altLang="en-US"/>
              <a:t>A minimal cover for                                                   </a:t>
            </a:r>
            <a:r>
              <a:rPr lang="en-US" altLang="en-US" sz="2400" b="1" i="1"/>
              <a:t>F</a:t>
            </a:r>
            <a:r>
              <a:rPr lang="en-US" altLang="en-US" sz="2400" i="1"/>
              <a:t>=</a:t>
            </a:r>
            <a:r>
              <a:rPr lang="en-US" altLang="en-US" sz="2400"/>
              <a:t>{</a:t>
            </a:r>
            <a:r>
              <a:rPr lang="en-US" altLang="en-US" sz="2400" i="1"/>
              <a:t>ABH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sz="2400" i="1">
                <a:sym typeface="Symbol" pitchFamily="18" charset="2"/>
              </a:rPr>
              <a:t>CK, A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sz="2400" i="1">
                <a:sym typeface="Symbol" pitchFamily="18" charset="2"/>
              </a:rPr>
              <a:t>D, C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sz="2400" i="1">
                <a:sym typeface="Symbol" pitchFamily="18" charset="2"/>
              </a:rPr>
              <a:t>E, BGH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sz="2400" i="1">
                <a:sym typeface="Symbol" pitchFamily="18" charset="2"/>
              </a:rPr>
              <a:t>L, L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sz="2400" i="1">
                <a:sym typeface="Symbol" pitchFamily="18" charset="2"/>
              </a:rPr>
              <a:t>AD, 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en-US" sz="2400" i="1">
                <a:sym typeface="Symbol" pitchFamily="18" charset="2"/>
              </a:rPr>
              <a:t>		                                                            E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sz="2400" i="1">
                <a:sym typeface="Symbol" pitchFamily="18" charset="2"/>
              </a:rPr>
              <a:t> L, BH 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sz="2400" i="1">
                <a:sym typeface="Symbol" pitchFamily="18" charset="2"/>
              </a:rPr>
              <a:t> E</a:t>
            </a:r>
            <a:r>
              <a:rPr lang="en-US" altLang="en-US" sz="2400"/>
              <a:t>}</a:t>
            </a:r>
            <a:r>
              <a:rPr lang="en-US" altLang="en-US"/>
              <a:t> </a:t>
            </a:r>
          </a:p>
          <a:p>
            <a:pPr lvl="1">
              <a:buFontTx/>
              <a:buNone/>
            </a:pPr>
            <a:r>
              <a:rPr lang="en-US" altLang="en-US"/>
              <a:t>		        is</a:t>
            </a:r>
          </a:p>
          <a:p>
            <a:pPr lvl="1">
              <a:buFontTx/>
              <a:buNone/>
            </a:pPr>
            <a:r>
              <a:rPr lang="en-US" altLang="en-US"/>
              <a:t>   </a:t>
            </a:r>
            <a:r>
              <a:rPr lang="en-US" altLang="en-US" sz="2400" i="1"/>
              <a:t>U=</a:t>
            </a:r>
            <a:r>
              <a:rPr lang="en-US" altLang="en-US" sz="2400"/>
              <a:t>{</a:t>
            </a:r>
            <a:r>
              <a:rPr lang="en-US" altLang="en-US" sz="2400" i="1"/>
              <a:t>BH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sz="2400" i="1">
                <a:sym typeface="Symbol" pitchFamily="18" charset="2"/>
              </a:rPr>
              <a:t>C, BH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sz="2400" i="1">
                <a:sym typeface="Wingdings" pitchFamily="2" charset="2"/>
              </a:rPr>
              <a:t>K, </a:t>
            </a:r>
            <a:r>
              <a:rPr lang="en-US" altLang="en-US" sz="2400" i="1">
                <a:sym typeface="Symbol" pitchFamily="18" charset="2"/>
              </a:rPr>
              <a:t> A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sz="2400" i="1">
                <a:sym typeface="Symbol" pitchFamily="18" charset="2"/>
              </a:rPr>
              <a:t>D, C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sz="2400" i="1">
                <a:sym typeface="Symbol" pitchFamily="18" charset="2"/>
              </a:rPr>
              <a:t>E, L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sz="2400" i="1">
                <a:sym typeface="Symbol" pitchFamily="18" charset="2"/>
              </a:rPr>
              <a:t>A, E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sz="2400" i="1">
                <a:sym typeface="Symbol" pitchFamily="18" charset="2"/>
              </a:rPr>
              <a:t>L</a:t>
            </a:r>
            <a:r>
              <a:rPr lang="en-US" altLang="en-US" sz="2400">
                <a:sym typeface="Symbol" pitchFamily="18" charset="2"/>
              </a:rPr>
              <a:t>}</a:t>
            </a:r>
            <a:endParaRPr lang="en-US" altLang="en-US" sz="2400"/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304800" y="1295400"/>
            <a:ext cx="57181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>
                <a:solidFill>
                  <a:prstClr val="black"/>
                </a:solidFill>
              </a:rPr>
              <a:t>Starting with a schema </a:t>
            </a:r>
            <a:r>
              <a:rPr lang="en-US" altLang="en-US" sz="3200" b="1">
                <a:solidFill>
                  <a:prstClr val="black"/>
                </a:solidFill>
              </a:rPr>
              <a:t>R </a:t>
            </a:r>
            <a:r>
              <a:rPr lang="en-US" altLang="en-US" sz="3200">
                <a:solidFill>
                  <a:prstClr val="black"/>
                </a:solidFill>
              </a:rPr>
              <a:t>= (</a:t>
            </a:r>
            <a:r>
              <a:rPr lang="en-US" altLang="en-US" sz="3200" i="1">
                <a:solidFill>
                  <a:prstClr val="black"/>
                </a:solidFill>
              </a:rPr>
              <a:t>R, </a:t>
            </a:r>
            <a:r>
              <a:rPr lang="en-US" altLang="en-US" sz="3200" b="1" i="1">
                <a:solidFill>
                  <a:prstClr val="black"/>
                </a:solidFill>
              </a:rPr>
              <a:t>F</a:t>
            </a:r>
            <a:r>
              <a:rPr lang="en-US" altLang="en-US" sz="3200">
                <a:solidFill>
                  <a:prstClr val="black"/>
                </a:solidFill>
              </a:rPr>
              <a:t>)</a:t>
            </a:r>
            <a:endParaRPr lang="en-US" altLang="en-US" sz="3200" i="1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81618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D4000-DE8B-4F50-85D6-271EEDC80FDC}" type="slidenum">
              <a:rPr lang="en-US" altLang="en-US">
                <a:solidFill>
                  <a:prstClr val="black">
                    <a:tint val="75000"/>
                  </a:prstClr>
                </a:solidFill>
              </a:rPr>
              <a:pPr/>
              <a:t>52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Synthesizing a 3NF schema (con’t)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r>
              <a:rPr lang="en-US" altLang="en-US" b="1"/>
              <a:t>step 2</a:t>
            </a:r>
            <a:r>
              <a:rPr lang="en-US" altLang="en-US"/>
              <a:t>: Partition </a:t>
            </a:r>
            <a:r>
              <a:rPr lang="en-US" altLang="en-US" b="1" i="1"/>
              <a:t>U</a:t>
            </a:r>
            <a:r>
              <a:rPr lang="en-US" altLang="en-US"/>
              <a:t> into sets </a:t>
            </a:r>
            <a:r>
              <a:rPr lang="en-US" altLang="en-US" b="1" i="1"/>
              <a:t>U</a:t>
            </a:r>
            <a:r>
              <a:rPr lang="en-US" altLang="en-US" i="1" baseline="-25000"/>
              <a:t>1</a:t>
            </a:r>
            <a:r>
              <a:rPr lang="en-US" altLang="en-US" i="1"/>
              <a:t>, </a:t>
            </a:r>
            <a:r>
              <a:rPr lang="en-US" altLang="en-US" b="1" i="1"/>
              <a:t>U</a:t>
            </a:r>
            <a:r>
              <a:rPr lang="en-US" altLang="en-US" i="1" baseline="-25000"/>
              <a:t>2</a:t>
            </a:r>
            <a:r>
              <a:rPr lang="en-US" altLang="en-US" i="1"/>
              <a:t>, … </a:t>
            </a:r>
            <a:r>
              <a:rPr lang="en-US" altLang="en-US" b="1" i="1"/>
              <a:t>U</a:t>
            </a:r>
            <a:r>
              <a:rPr lang="en-US" altLang="en-US" i="1" baseline="-25000"/>
              <a:t>n</a:t>
            </a:r>
            <a:r>
              <a:rPr lang="en-US" altLang="en-US"/>
              <a:t> such that the LHS of all elements of </a:t>
            </a:r>
            <a:r>
              <a:rPr lang="en-US" altLang="en-US" b="1" i="1"/>
              <a:t>U</a:t>
            </a:r>
            <a:r>
              <a:rPr lang="en-US" altLang="en-US" i="1" baseline="-25000"/>
              <a:t>i </a:t>
            </a:r>
            <a:r>
              <a:rPr lang="en-US" altLang="en-US"/>
              <a:t>are the same</a:t>
            </a:r>
          </a:p>
          <a:p>
            <a:pPr lvl="1"/>
            <a:r>
              <a:rPr lang="en-US" altLang="en-US" b="1" i="1"/>
              <a:t>U</a:t>
            </a:r>
            <a:r>
              <a:rPr lang="en-US" altLang="en-US" i="1" baseline="-25000"/>
              <a:t>1</a:t>
            </a:r>
            <a:r>
              <a:rPr lang="en-US" altLang="en-US" i="1"/>
              <a:t> = </a:t>
            </a:r>
            <a:r>
              <a:rPr lang="en-US" altLang="en-US"/>
              <a:t>{</a:t>
            </a:r>
            <a:r>
              <a:rPr lang="en-US" altLang="en-US" i="1"/>
              <a:t>BH 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i="1"/>
              <a:t> C, BH </a:t>
            </a:r>
            <a:r>
              <a:rPr lang="en-US" altLang="en-US" sz="2400" i="1">
                <a:sym typeface="Symbol" pitchFamily="18" charset="2"/>
              </a:rPr>
              <a:t> </a:t>
            </a:r>
            <a:r>
              <a:rPr lang="en-US" altLang="en-US" i="1">
                <a:sym typeface="Symbol" pitchFamily="18" charset="2"/>
              </a:rPr>
              <a:t>K</a:t>
            </a:r>
            <a:r>
              <a:rPr lang="en-US" altLang="en-US"/>
              <a:t>}</a:t>
            </a:r>
            <a:r>
              <a:rPr lang="en-US" altLang="en-US" i="1"/>
              <a:t>, </a:t>
            </a:r>
            <a:r>
              <a:rPr lang="en-US" altLang="en-US" i="1">
                <a:sym typeface="Symbol" pitchFamily="18" charset="2"/>
              </a:rPr>
              <a:t>U</a:t>
            </a:r>
            <a:r>
              <a:rPr lang="en-US" altLang="en-US" i="1" baseline="-25000">
                <a:sym typeface="Symbol" pitchFamily="18" charset="2"/>
              </a:rPr>
              <a:t>2</a:t>
            </a:r>
            <a:r>
              <a:rPr lang="en-US" altLang="en-US" i="1">
                <a:sym typeface="Symbol" pitchFamily="18" charset="2"/>
              </a:rPr>
              <a:t> = </a:t>
            </a:r>
            <a:r>
              <a:rPr lang="en-US" altLang="en-US">
                <a:sym typeface="Symbol" pitchFamily="18" charset="2"/>
              </a:rPr>
              <a:t>{</a:t>
            </a:r>
            <a:r>
              <a:rPr lang="en-US" altLang="en-US" i="1">
                <a:sym typeface="Symbol" pitchFamily="18" charset="2"/>
              </a:rPr>
              <a:t>A 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i="1">
                <a:sym typeface="Symbol" pitchFamily="18" charset="2"/>
              </a:rPr>
              <a:t> D</a:t>
            </a:r>
            <a:r>
              <a:rPr lang="en-US" altLang="en-US">
                <a:sym typeface="Symbol" pitchFamily="18" charset="2"/>
              </a:rPr>
              <a:t>}</a:t>
            </a:r>
            <a:r>
              <a:rPr lang="en-US" altLang="en-US" i="1">
                <a:sym typeface="Symbol" pitchFamily="18" charset="2"/>
              </a:rPr>
              <a:t>, </a:t>
            </a:r>
          </a:p>
          <a:p>
            <a:pPr lvl="1">
              <a:buFontTx/>
              <a:buNone/>
            </a:pPr>
            <a:r>
              <a:rPr lang="en-US" altLang="en-US" i="1">
                <a:sym typeface="Symbol" pitchFamily="18" charset="2"/>
              </a:rPr>
              <a:t>	</a:t>
            </a:r>
            <a:r>
              <a:rPr lang="en-US" altLang="en-US" b="1" i="1">
                <a:sym typeface="Symbol" pitchFamily="18" charset="2"/>
              </a:rPr>
              <a:t>U</a:t>
            </a:r>
            <a:r>
              <a:rPr lang="en-US" altLang="en-US" i="1" baseline="-25000">
                <a:sym typeface="Symbol" pitchFamily="18" charset="2"/>
              </a:rPr>
              <a:t>3 </a:t>
            </a:r>
            <a:r>
              <a:rPr lang="en-US" altLang="en-US" i="1">
                <a:sym typeface="Symbol" pitchFamily="18" charset="2"/>
              </a:rPr>
              <a:t>= </a:t>
            </a:r>
            <a:r>
              <a:rPr lang="en-US" altLang="en-US">
                <a:sym typeface="Symbol" pitchFamily="18" charset="2"/>
              </a:rPr>
              <a:t>{</a:t>
            </a:r>
            <a:r>
              <a:rPr lang="en-US" altLang="en-US" i="1">
                <a:sym typeface="Symbol" pitchFamily="18" charset="2"/>
              </a:rPr>
              <a:t>C 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i="1">
                <a:sym typeface="Symbol" pitchFamily="18" charset="2"/>
              </a:rPr>
              <a:t> E</a:t>
            </a:r>
            <a:r>
              <a:rPr lang="en-US" altLang="en-US">
                <a:sym typeface="Symbol" pitchFamily="18" charset="2"/>
              </a:rPr>
              <a:t>}</a:t>
            </a:r>
            <a:r>
              <a:rPr lang="en-US" altLang="en-US" i="1">
                <a:sym typeface="Symbol" pitchFamily="18" charset="2"/>
              </a:rPr>
              <a:t>, U</a:t>
            </a:r>
            <a:r>
              <a:rPr lang="en-US" altLang="en-US" i="1" baseline="-25000">
                <a:sym typeface="Symbol" pitchFamily="18" charset="2"/>
              </a:rPr>
              <a:t>4</a:t>
            </a:r>
            <a:r>
              <a:rPr lang="en-US" altLang="en-US" i="1">
                <a:sym typeface="Symbol" pitchFamily="18" charset="2"/>
              </a:rPr>
              <a:t> = </a:t>
            </a:r>
            <a:r>
              <a:rPr lang="en-US" altLang="en-US">
                <a:sym typeface="Symbol" pitchFamily="18" charset="2"/>
              </a:rPr>
              <a:t>{</a:t>
            </a:r>
            <a:r>
              <a:rPr lang="en-US" altLang="en-US" i="1">
                <a:sym typeface="Symbol" pitchFamily="18" charset="2"/>
              </a:rPr>
              <a:t>L 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i="1">
                <a:sym typeface="Symbol" pitchFamily="18" charset="2"/>
              </a:rPr>
              <a:t> A</a:t>
            </a:r>
            <a:r>
              <a:rPr lang="en-US" altLang="en-US">
                <a:sym typeface="Symbol" pitchFamily="18" charset="2"/>
              </a:rPr>
              <a:t>}</a:t>
            </a:r>
            <a:r>
              <a:rPr lang="en-US" altLang="en-US" i="1">
                <a:sym typeface="Symbol" pitchFamily="18" charset="2"/>
              </a:rPr>
              <a:t>, U</a:t>
            </a:r>
            <a:r>
              <a:rPr lang="en-US" altLang="en-US" i="1" baseline="-25000">
                <a:sym typeface="Symbol" pitchFamily="18" charset="2"/>
              </a:rPr>
              <a:t>5</a:t>
            </a:r>
            <a:r>
              <a:rPr lang="en-US" altLang="en-US" i="1">
                <a:sym typeface="Symbol" pitchFamily="18" charset="2"/>
              </a:rPr>
              <a:t> = </a:t>
            </a:r>
            <a:r>
              <a:rPr lang="en-US" altLang="en-US">
                <a:sym typeface="Symbol" pitchFamily="18" charset="2"/>
              </a:rPr>
              <a:t>{</a:t>
            </a:r>
            <a:r>
              <a:rPr lang="en-US" altLang="en-US" i="1">
                <a:sym typeface="Symbol" pitchFamily="18" charset="2"/>
              </a:rPr>
              <a:t>E 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i="1">
                <a:sym typeface="Symbol" pitchFamily="18" charset="2"/>
              </a:rPr>
              <a:t> L</a:t>
            </a:r>
            <a:r>
              <a:rPr lang="en-US" altLang="en-US">
                <a:sym typeface="Symbol" pitchFamily="18" charset="2"/>
              </a:rPr>
              <a:t>}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901139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3C527-1D74-4C11-A0DF-213F2DD99DEF}" type="slidenum">
              <a:rPr lang="en-US" altLang="en-US">
                <a:solidFill>
                  <a:prstClr val="black">
                    <a:tint val="75000"/>
                  </a:prstClr>
                </a:solidFill>
              </a:rPr>
              <a:pPr/>
              <a:t>53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710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Synthesizing a 3NF schema (con’t)</a:t>
            </a:r>
          </a:p>
        </p:txBody>
      </p:sp>
      <p:sp>
        <p:nvSpPr>
          <p:cNvPr id="4710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52400" y="1828800"/>
            <a:ext cx="8763000" cy="4343400"/>
          </a:xfrm>
        </p:spPr>
        <p:txBody>
          <a:bodyPr/>
          <a:lstStyle/>
          <a:p>
            <a:r>
              <a:rPr lang="en-US" altLang="en-US" b="1"/>
              <a:t>step 3</a:t>
            </a:r>
            <a:r>
              <a:rPr lang="en-US" altLang="en-US"/>
              <a:t>: For each </a:t>
            </a:r>
            <a:r>
              <a:rPr lang="en-US" altLang="en-US" b="1" i="1"/>
              <a:t>U</a:t>
            </a:r>
            <a:r>
              <a:rPr lang="en-US" altLang="en-US" i="1" baseline="-25000"/>
              <a:t>i </a:t>
            </a:r>
            <a:r>
              <a:rPr lang="en-US" altLang="en-US"/>
              <a:t>form schema </a:t>
            </a:r>
            <a:r>
              <a:rPr lang="en-US" altLang="en-US" b="1"/>
              <a:t>R</a:t>
            </a:r>
            <a:r>
              <a:rPr lang="en-US" altLang="en-US" b="1" baseline="-25000"/>
              <a:t>i</a:t>
            </a:r>
            <a:r>
              <a:rPr lang="en-US" altLang="en-US" b="1"/>
              <a:t> </a:t>
            </a:r>
            <a:r>
              <a:rPr lang="en-US" altLang="en-US"/>
              <a:t>= (</a:t>
            </a:r>
            <a:r>
              <a:rPr lang="en-US" altLang="en-US" i="1"/>
              <a:t>R</a:t>
            </a:r>
            <a:r>
              <a:rPr lang="en-US" altLang="en-US" i="1" baseline="-25000"/>
              <a:t>i</a:t>
            </a:r>
            <a:r>
              <a:rPr lang="en-US" altLang="en-US" i="1"/>
              <a:t>, </a:t>
            </a:r>
            <a:r>
              <a:rPr lang="en-US" altLang="en-US" b="1" i="1"/>
              <a:t>U</a:t>
            </a:r>
            <a:r>
              <a:rPr lang="en-US" altLang="en-US" i="1" baseline="-25000"/>
              <a:t>i</a:t>
            </a:r>
            <a:r>
              <a:rPr lang="en-US" altLang="en-US"/>
              <a:t>), where </a:t>
            </a:r>
            <a:r>
              <a:rPr lang="en-US" altLang="en-US" i="1"/>
              <a:t>R</a:t>
            </a:r>
            <a:r>
              <a:rPr lang="en-US" altLang="en-US" i="1" baseline="-25000"/>
              <a:t>i  </a:t>
            </a:r>
            <a:r>
              <a:rPr lang="en-US" altLang="en-US"/>
              <a:t>is the set of all attributes mentioned in </a:t>
            </a:r>
            <a:r>
              <a:rPr lang="en-US" altLang="en-US" b="1" i="1"/>
              <a:t>U</a:t>
            </a:r>
            <a:r>
              <a:rPr lang="en-US" altLang="en-US" i="1" baseline="-25000"/>
              <a:t>i</a:t>
            </a:r>
            <a:r>
              <a:rPr lang="en-US" altLang="en-US"/>
              <a:t>  </a:t>
            </a:r>
          </a:p>
          <a:p>
            <a:pPr lvl="1"/>
            <a:r>
              <a:rPr lang="en-US" altLang="en-US"/>
              <a:t>Each FD of </a:t>
            </a:r>
            <a:r>
              <a:rPr lang="en-US" altLang="en-US" b="1" i="1"/>
              <a:t>U</a:t>
            </a:r>
            <a:r>
              <a:rPr lang="en-US" altLang="en-US"/>
              <a:t> will be in some </a:t>
            </a:r>
            <a:r>
              <a:rPr lang="en-US" altLang="en-US" b="1"/>
              <a:t>R</a:t>
            </a:r>
            <a:r>
              <a:rPr lang="en-US" altLang="en-US" b="1" baseline="-25000"/>
              <a:t>i</a:t>
            </a:r>
            <a:r>
              <a:rPr lang="en-US" altLang="en-US" b="1"/>
              <a:t>.  </a:t>
            </a:r>
            <a:r>
              <a:rPr lang="en-US" altLang="en-US"/>
              <a:t>Hence the decomposition is </a:t>
            </a:r>
            <a:r>
              <a:rPr lang="en-US" altLang="en-US" i="1"/>
              <a:t>dependency preserving</a:t>
            </a:r>
          </a:p>
          <a:p>
            <a:pPr lvl="1"/>
            <a:r>
              <a:rPr lang="en-US" altLang="en-US" b="1"/>
              <a:t>R</a:t>
            </a:r>
            <a:r>
              <a:rPr lang="en-US" altLang="en-US" b="1" baseline="-25000"/>
              <a:t>1</a:t>
            </a:r>
            <a:r>
              <a:rPr lang="en-US" altLang="en-US"/>
              <a:t> = (</a:t>
            </a:r>
            <a:r>
              <a:rPr lang="en-US" altLang="en-US" i="1"/>
              <a:t>BHCK;  BH</a:t>
            </a:r>
            <a:r>
              <a:rPr lang="en-US" altLang="en-US">
                <a:sym typeface="Symbol" pitchFamily="18" charset="2"/>
              </a:rPr>
              <a:t></a:t>
            </a:r>
            <a:r>
              <a:rPr lang="en-US" altLang="en-US" i="1">
                <a:sym typeface="Symbol" pitchFamily="18" charset="2"/>
              </a:rPr>
              <a:t>C, BH</a:t>
            </a:r>
            <a:r>
              <a:rPr lang="en-US" altLang="en-US" sz="2400" i="1">
                <a:sym typeface="Symbol" pitchFamily="18" charset="2"/>
              </a:rPr>
              <a:t></a:t>
            </a:r>
            <a:r>
              <a:rPr lang="en-US" altLang="en-US" i="1">
                <a:sym typeface="Symbol" pitchFamily="18" charset="2"/>
              </a:rPr>
              <a:t> K</a:t>
            </a:r>
            <a:r>
              <a:rPr lang="en-US" altLang="en-US">
                <a:sym typeface="Symbol" pitchFamily="18" charset="2"/>
              </a:rPr>
              <a:t>),  </a:t>
            </a:r>
            <a:r>
              <a:rPr lang="en-US" altLang="en-US" b="1">
                <a:sym typeface="Symbol" pitchFamily="18" charset="2"/>
              </a:rPr>
              <a:t>R</a:t>
            </a:r>
            <a:r>
              <a:rPr lang="en-US" altLang="en-US" b="1" baseline="-25000">
                <a:sym typeface="Symbol" pitchFamily="18" charset="2"/>
              </a:rPr>
              <a:t>2</a:t>
            </a:r>
            <a:r>
              <a:rPr lang="en-US" altLang="en-US">
                <a:sym typeface="Symbol" pitchFamily="18" charset="2"/>
              </a:rPr>
              <a:t> = (</a:t>
            </a:r>
            <a:r>
              <a:rPr lang="en-US" altLang="en-US" i="1">
                <a:sym typeface="Symbol" pitchFamily="18" charset="2"/>
              </a:rPr>
              <a:t>AD;  A</a:t>
            </a:r>
            <a:r>
              <a:rPr lang="en-US" altLang="en-US">
                <a:sym typeface="Symbol" pitchFamily="18" charset="2"/>
              </a:rPr>
              <a:t></a:t>
            </a:r>
            <a:r>
              <a:rPr lang="en-US" altLang="en-US" i="1">
                <a:sym typeface="Symbol" pitchFamily="18" charset="2"/>
              </a:rPr>
              <a:t>D</a:t>
            </a:r>
            <a:r>
              <a:rPr lang="en-US" altLang="en-US">
                <a:sym typeface="Symbol" pitchFamily="18" charset="2"/>
              </a:rPr>
              <a:t>)</a:t>
            </a:r>
            <a:r>
              <a:rPr lang="en-US" altLang="en-US" i="1">
                <a:sym typeface="Symbol" pitchFamily="18" charset="2"/>
              </a:rPr>
              <a:t>,              </a:t>
            </a:r>
            <a:r>
              <a:rPr lang="en-US" altLang="en-US" b="1">
                <a:sym typeface="Symbol" pitchFamily="18" charset="2"/>
              </a:rPr>
              <a:t>R</a:t>
            </a:r>
            <a:r>
              <a:rPr lang="en-US" altLang="en-US" b="1" baseline="-25000">
                <a:sym typeface="Symbol" pitchFamily="18" charset="2"/>
              </a:rPr>
              <a:t>3</a:t>
            </a:r>
            <a:r>
              <a:rPr lang="en-US" altLang="en-US">
                <a:sym typeface="Symbol" pitchFamily="18" charset="2"/>
              </a:rPr>
              <a:t> = (</a:t>
            </a:r>
            <a:r>
              <a:rPr lang="en-US" altLang="en-US" i="1">
                <a:sym typeface="Symbol" pitchFamily="18" charset="2"/>
              </a:rPr>
              <a:t>CE;  C </a:t>
            </a:r>
            <a:r>
              <a:rPr lang="en-US" altLang="en-US">
                <a:sym typeface="Symbol" pitchFamily="18" charset="2"/>
              </a:rPr>
              <a:t></a:t>
            </a:r>
            <a:r>
              <a:rPr lang="en-US" altLang="en-US" i="1">
                <a:sym typeface="Symbol" pitchFamily="18" charset="2"/>
              </a:rPr>
              <a:t> E</a:t>
            </a:r>
            <a:r>
              <a:rPr lang="en-US" altLang="en-US">
                <a:sym typeface="Symbol" pitchFamily="18" charset="2"/>
              </a:rPr>
              <a:t>),  </a:t>
            </a:r>
            <a:r>
              <a:rPr lang="en-US" altLang="en-US" b="1">
                <a:sym typeface="Symbol" pitchFamily="18" charset="2"/>
              </a:rPr>
              <a:t>R</a:t>
            </a:r>
            <a:r>
              <a:rPr lang="en-US" altLang="en-US" b="1" baseline="-25000">
                <a:sym typeface="Symbol" pitchFamily="18" charset="2"/>
              </a:rPr>
              <a:t>4</a:t>
            </a:r>
            <a:r>
              <a:rPr lang="en-US" altLang="en-US" baseline="-25000">
                <a:sym typeface="Symbol" pitchFamily="18" charset="2"/>
              </a:rPr>
              <a:t> </a:t>
            </a:r>
            <a:r>
              <a:rPr lang="en-US" altLang="en-US">
                <a:sym typeface="Symbol" pitchFamily="18" charset="2"/>
              </a:rPr>
              <a:t>= (</a:t>
            </a:r>
            <a:r>
              <a:rPr lang="en-US" altLang="en-US" i="1">
                <a:sym typeface="Symbol" pitchFamily="18" charset="2"/>
              </a:rPr>
              <a:t>AL;  L</a:t>
            </a:r>
            <a:r>
              <a:rPr lang="en-US" altLang="en-US">
                <a:sym typeface="Symbol" pitchFamily="18" charset="2"/>
              </a:rPr>
              <a:t></a:t>
            </a:r>
            <a:r>
              <a:rPr lang="en-US" altLang="en-US" i="1">
                <a:sym typeface="Symbol" pitchFamily="18" charset="2"/>
              </a:rPr>
              <a:t>A</a:t>
            </a:r>
            <a:r>
              <a:rPr lang="en-US" altLang="en-US">
                <a:sym typeface="Symbol" pitchFamily="18" charset="2"/>
              </a:rPr>
              <a:t>),                      </a:t>
            </a:r>
            <a:r>
              <a:rPr lang="en-US" altLang="en-US" b="1">
                <a:sym typeface="Symbol" pitchFamily="18" charset="2"/>
              </a:rPr>
              <a:t>R</a:t>
            </a:r>
            <a:r>
              <a:rPr lang="en-US" altLang="en-US" b="1" baseline="-25000">
                <a:sym typeface="Symbol" pitchFamily="18" charset="2"/>
              </a:rPr>
              <a:t>5</a:t>
            </a:r>
            <a:r>
              <a:rPr lang="en-US" altLang="en-US">
                <a:sym typeface="Symbol" pitchFamily="18" charset="2"/>
              </a:rPr>
              <a:t> = (</a:t>
            </a:r>
            <a:r>
              <a:rPr lang="en-US" altLang="en-US" i="1">
                <a:sym typeface="Symbol" pitchFamily="18" charset="2"/>
              </a:rPr>
              <a:t>EL;  E 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i="1">
                <a:sym typeface="Symbol" pitchFamily="18" charset="2"/>
              </a:rPr>
              <a:t> L</a:t>
            </a:r>
            <a:r>
              <a:rPr lang="en-US" altLang="en-US">
                <a:sym typeface="Symbol" pitchFamily="18" charset="2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803805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9EE19-E1B3-4A73-AA11-64B50DB5ED61}" type="slidenum">
              <a:rPr lang="en-US" altLang="en-US">
                <a:solidFill>
                  <a:prstClr val="black">
                    <a:tint val="75000"/>
                  </a:prstClr>
                </a:solidFill>
              </a:rPr>
              <a:pPr/>
              <a:t>54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altLang="en-US" sz="4000"/>
              <a:t>Synthesizing a 3NF schema (con’t)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4582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b="1"/>
              <a:t>step 4</a:t>
            </a:r>
            <a:r>
              <a:rPr lang="en-US" altLang="en-US" sz="2800"/>
              <a:t>: If no </a:t>
            </a:r>
            <a:r>
              <a:rPr lang="en-US" altLang="en-US" sz="2800" i="1"/>
              <a:t>R</a:t>
            </a:r>
            <a:r>
              <a:rPr lang="en-US" altLang="en-US" sz="2800" i="1" baseline="-25000"/>
              <a:t>i</a:t>
            </a:r>
            <a:r>
              <a:rPr lang="en-US" altLang="en-US" sz="2800"/>
              <a:t> is a superkey of </a:t>
            </a:r>
            <a:r>
              <a:rPr lang="en-US" altLang="en-US" sz="2800" b="1"/>
              <a:t>R,</a:t>
            </a:r>
            <a:r>
              <a:rPr lang="en-US" altLang="en-US" sz="2800"/>
              <a:t> add schema </a:t>
            </a:r>
            <a:r>
              <a:rPr lang="en-US" altLang="en-US" sz="2800" b="1"/>
              <a:t>R</a:t>
            </a:r>
            <a:r>
              <a:rPr lang="en-US" altLang="en-US" sz="2800" b="1" baseline="-25000"/>
              <a:t>0</a:t>
            </a:r>
            <a:r>
              <a:rPr lang="en-US" altLang="en-US" sz="2800" b="1"/>
              <a:t> </a:t>
            </a:r>
            <a:r>
              <a:rPr lang="en-US" altLang="en-US" sz="2800"/>
              <a:t>= (</a:t>
            </a:r>
            <a:r>
              <a:rPr lang="en-US" altLang="en-US" sz="2800" i="1"/>
              <a:t>R</a:t>
            </a:r>
            <a:r>
              <a:rPr lang="en-US" altLang="en-US" sz="2800" i="1" baseline="-25000"/>
              <a:t>0</a:t>
            </a:r>
            <a:r>
              <a:rPr lang="en-US" altLang="en-US" sz="2800" i="1"/>
              <a:t>,</a:t>
            </a:r>
            <a:r>
              <a:rPr lang="en-US" altLang="en-US" sz="2800"/>
              <a:t>{}) where </a:t>
            </a:r>
            <a:r>
              <a:rPr lang="en-US" altLang="en-US" sz="2800" i="1"/>
              <a:t>R</a:t>
            </a:r>
            <a:r>
              <a:rPr lang="en-US" altLang="en-US" sz="2800" i="1" baseline="-25000"/>
              <a:t>0</a:t>
            </a:r>
            <a:r>
              <a:rPr lang="en-US" altLang="en-US" sz="2800" i="1"/>
              <a:t> </a:t>
            </a:r>
            <a:r>
              <a:rPr lang="en-US" altLang="en-US" sz="2800"/>
              <a:t>is a key of </a:t>
            </a:r>
            <a:r>
              <a:rPr lang="en-US" altLang="en-US" sz="2800" b="1"/>
              <a:t>R</a:t>
            </a:r>
            <a:r>
              <a:rPr lang="en-US" altLang="en-US" sz="2800"/>
              <a:t>.</a:t>
            </a:r>
          </a:p>
          <a:p>
            <a:pPr lvl="1">
              <a:lnSpc>
                <a:spcPct val="90000"/>
              </a:lnSpc>
            </a:pPr>
            <a:r>
              <a:rPr lang="en-US" altLang="en-US" sz="2400" b="1"/>
              <a:t>R</a:t>
            </a:r>
            <a:r>
              <a:rPr lang="en-US" altLang="en-US" sz="2400" b="1" baseline="-25000"/>
              <a:t>0 </a:t>
            </a:r>
            <a:r>
              <a:rPr lang="en-US" altLang="en-US" sz="2400"/>
              <a:t>= (</a:t>
            </a:r>
            <a:r>
              <a:rPr lang="en-US" altLang="en-US" sz="2400" i="1"/>
              <a:t>BGH, </a:t>
            </a:r>
            <a:r>
              <a:rPr lang="en-US" altLang="en-US" sz="2400"/>
              <a:t>{})</a:t>
            </a:r>
          </a:p>
          <a:p>
            <a:pPr lvl="2">
              <a:lnSpc>
                <a:spcPct val="90000"/>
              </a:lnSpc>
            </a:pPr>
            <a:r>
              <a:rPr lang="en-US" altLang="en-US" sz="2000" b="1"/>
              <a:t>R</a:t>
            </a:r>
            <a:r>
              <a:rPr lang="en-US" altLang="en-US" sz="2000" b="1" baseline="-25000"/>
              <a:t>0  </a:t>
            </a:r>
            <a:r>
              <a:rPr lang="en-US" altLang="en-US" sz="2000"/>
              <a:t>might be needed when not all attributes are necessarily contained in </a:t>
            </a:r>
            <a:r>
              <a:rPr lang="en-US" altLang="en-US" sz="2000" i="1"/>
              <a:t>R</a:t>
            </a:r>
            <a:r>
              <a:rPr lang="en-US" altLang="en-US" sz="2000" baseline="-25000"/>
              <a:t>1</a:t>
            </a:r>
            <a:r>
              <a:rPr lang="en-US" altLang="en-US" sz="2000">
                <a:sym typeface="Symbol" pitchFamily="18" charset="2"/>
              </a:rPr>
              <a:t></a:t>
            </a:r>
            <a:r>
              <a:rPr lang="en-US" altLang="en-US" sz="2000" i="1">
                <a:sym typeface="Symbol" pitchFamily="18" charset="2"/>
              </a:rPr>
              <a:t>R</a:t>
            </a:r>
            <a:r>
              <a:rPr lang="en-US" altLang="en-US" sz="2000" baseline="-25000">
                <a:sym typeface="Symbol" pitchFamily="18" charset="2"/>
              </a:rPr>
              <a:t>2</a:t>
            </a:r>
            <a:r>
              <a:rPr lang="en-US" altLang="en-US" sz="2000">
                <a:sym typeface="Symbol" pitchFamily="18" charset="2"/>
              </a:rPr>
              <a:t> …</a:t>
            </a:r>
            <a:r>
              <a:rPr lang="en-US" altLang="en-US" sz="2000" i="1">
                <a:sym typeface="Symbol" pitchFamily="18" charset="2"/>
              </a:rPr>
              <a:t>R</a:t>
            </a:r>
            <a:r>
              <a:rPr lang="en-US" altLang="en-US" sz="2000" baseline="-25000">
                <a:sym typeface="Symbol" pitchFamily="18" charset="2"/>
              </a:rPr>
              <a:t>n</a:t>
            </a:r>
          </a:p>
          <a:p>
            <a:pPr lvl="3">
              <a:lnSpc>
                <a:spcPct val="90000"/>
              </a:lnSpc>
            </a:pPr>
            <a:r>
              <a:rPr lang="en-US" altLang="en-US"/>
              <a:t>A</a:t>
            </a:r>
            <a:r>
              <a:rPr lang="en-US" altLang="en-US" baseline="-25000"/>
              <a:t> </a:t>
            </a:r>
            <a:r>
              <a:rPr lang="en-US" altLang="en-US"/>
              <a:t>missing attribute, </a:t>
            </a:r>
            <a:r>
              <a:rPr lang="en-US" altLang="en-US" i="1"/>
              <a:t>A</a:t>
            </a:r>
            <a:r>
              <a:rPr lang="en-US" altLang="en-US"/>
              <a:t>, must be part of all keys 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en-US" altLang="en-US"/>
              <a:t>	(since it’s not in any FD of </a:t>
            </a:r>
            <a:r>
              <a:rPr lang="en-US" altLang="en-US" i="1"/>
              <a:t>U</a:t>
            </a:r>
            <a:r>
              <a:rPr lang="en-US" altLang="en-US"/>
              <a:t>, deriving a key constraint from </a:t>
            </a:r>
            <a:r>
              <a:rPr lang="en-US" altLang="en-US" i="1"/>
              <a:t>U</a:t>
            </a:r>
            <a:r>
              <a:rPr lang="en-US" altLang="en-US"/>
              <a:t> involves the augmentation axiom)</a:t>
            </a:r>
          </a:p>
          <a:p>
            <a:pPr lvl="2">
              <a:lnSpc>
                <a:spcPct val="90000"/>
              </a:lnSpc>
            </a:pPr>
            <a:r>
              <a:rPr lang="en-US" altLang="en-US" sz="2000" b="1"/>
              <a:t>R</a:t>
            </a:r>
            <a:r>
              <a:rPr lang="en-US" altLang="en-US" sz="2000" b="1" baseline="-25000"/>
              <a:t>0  </a:t>
            </a:r>
            <a:r>
              <a:rPr lang="en-US" altLang="en-US" sz="2000"/>
              <a:t>might be needed even if all attributes are accounted for in </a:t>
            </a:r>
            <a:r>
              <a:rPr lang="en-US" altLang="en-US" sz="2000" i="1"/>
              <a:t>R</a:t>
            </a:r>
            <a:r>
              <a:rPr lang="en-US" altLang="en-US" sz="2000" baseline="-25000"/>
              <a:t>1</a:t>
            </a:r>
            <a:r>
              <a:rPr lang="en-US" altLang="en-US" sz="2000">
                <a:sym typeface="Symbol" pitchFamily="18" charset="2"/>
              </a:rPr>
              <a:t></a:t>
            </a:r>
            <a:r>
              <a:rPr lang="en-US" altLang="en-US" sz="2000" i="1">
                <a:sym typeface="Symbol" pitchFamily="18" charset="2"/>
              </a:rPr>
              <a:t>R</a:t>
            </a:r>
            <a:r>
              <a:rPr lang="en-US" altLang="en-US" sz="2000" baseline="-25000">
                <a:sym typeface="Symbol" pitchFamily="18" charset="2"/>
              </a:rPr>
              <a:t>2</a:t>
            </a:r>
            <a:r>
              <a:rPr lang="en-US" altLang="en-US" sz="2000">
                <a:sym typeface="Symbol" pitchFamily="18" charset="2"/>
              </a:rPr>
              <a:t> …</a:t>
            </a:r>
            <a:r>
              <a:rPr lang="en-US" altLang="en-US" sz="2000" i="1">
                <a:sym typeface="Symbol" pitchFamily="18" charset="2"/>
              </a:rPr>
              <a:t>R</a:t>
            </a:r>
            <a:r>
              <a:rPr lang="en-US" altLang="en-US" sz="2000" baseline="-25000">
                <a:sym typeface="Symbol" pitchFamily="18" charset="2"/>
              </a:rPr>
              <a:t>n</a:t>
            </a:r>
          </a:p>
          <a:p>
            <a:pPr lvl="3">
              <a:lnSpc>
                <a:spcPct val="90000"/>
              </a:lnSpc>
            </a:pPr>
            <a:r>
              <a:rPr lang="en-US" altLang="en-US"/>
              <a:t>Example:    (</a:t>
            </a:r>
            <a:r>
              <a:rPr lang="en-US" altLang="en-US" i="1"/>
              <a:t>ABCD</a:t>
            </a:r>
            <a:r>
              <a:rPr lang="en-US" altLang="en-US"/>
              <a:t>; {</a:t>
            </a:r>
            <a:r>
              <a:rPr lang="en-US" altLang="en-US" i="1"/>
              <a:t>A</a:t>
            </a:r>
            <a:r>
              <a:rPr lang="en-US" altLang="en-US">
                <a:sym typeface="Wingdings" pitchFamily="2" charset="2"/>
              </a:rPr>
              <a:t></a:t>
            </a:r>
            <a:r>
              <a:rPr lang="en-US" altLang="en-US" i="1">
                <a:sym typeface="Wingdings" pitchFamily="2" charset="2"/>
              </a:rPr>
              <a:t>B</a:t>
            </a:r>
            <a:r>
              <a:rPr lang="en-US" altLang="en-US">
                <a:sym typeface="Wingdings" pitchFamily="2" charset="2"/>
              </a:rPr>
              <a:t>, </a:t>
            </a:r>
            <a:r>
              <a:rPr lang="en-US" altLang="en-US" i="1">
                <a:sym typeface="Wingdings" pitchFamily="2" charset="2"/>
              </a:rPr>
              <a:t>C</a:t>
            </a:r>
            <a:r>
              <a:rPr lang="en-US" altLang="en-US">
                <a:sym typeface="Wingdings" pitchFamily="2" charset="2"/>
              </a:rPr>
              <a:t></a:t>
            </a:r>
            <a:r>
              <a:rPr lang="en-US" altLang="en-US" i="1">
                <a:sym typeface="Wingdings" pitchFamily="2" charset="2"/>
              </a:rPr>
              <a:t>D</a:t>
            </a:r>
            <a:r>
              <a:rPr lang="en-US" altLang="en-US">
                <a:sym typeface="Wingdings" pitchFamily="2" charset="2"/>
              </a:rPr>
              <a:t>}).  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en-US" altLang="en-US">
                <a:sym typeface="Wingdings" pitchFamily="2" charset="2"/>
              </a:rPr>
              <a:t>	  Step 3 decomposition: </a:t>
            </a:r>
            <a:r>
              <a:rPr lang="en-US" altLang="en-US" i="1">
                <a:sym typeface="Wingdings" pitchFamily="2" charset="2"/>
              </a:rPr>
              <a:t>R</a:t>
            </a:r>
            <a:r>
              <a:rPr lang="en-US" altLang="en-US" baseline="-25000">
                <a:sym typeface="Wingdings" pitchFamily="2" charset="2"/>
              </a:rPr>
              <a:t>1</a:t>
            </a:r>
            <a:r>
              <a:rPr lang="en-US" altLang="en-US">
                <a:sym typeface="Wingdings" pitchFamily="2" charset="2"/>
              </a:rPr>
              <a:t> = (</a:t>
            </a:r>
            <a:r>
              <a:rPr lang="en-US" altLang="en-US" i="1">
                <a:sym typeface="Wingdings" pitchFamily="2" charset="2"/>
              </a:rPr>
              <a:t>AB</a:t>
            </a:r>
            <a:r>
              <a:rPr lang="en-US" altLang="en-US">
                <a:sym typeface="Wingdings" pitchFamily="2" charset="2"/>
              </a:rPr>
              <a:t>; {</a:t>
            </a:r>
            <a:r>
              <a:rPr lang="en-US" altLang="en-US" i="1">
                <a:sym typeface="Wingdings" pitchFamily="2" charset="2"/>
              </a:rPr>
              <a:t>A</a:t>
            </a:r>
            <a:r>
              <a:rPr lang="en-US" altLang="en-US">
                <a:sym typeface="Wingdings" pitchFamily="2" charset="2"/>
              </a:rPr>
              <a:t></a:t>
            </a:r>
            <a:r>
              <a:rPr lang="en-US" altLang="en-US" i="1">
                <a:sym typeface="Wingdings" pitchFamily="2" charset="2"/>
              </a:rPr>
              <a:t>B</a:t>
            </a:r>
            <a:r>
              <a:rPr lang="en-US" altLang="en-US">
                <a:sym typeface="Wingdings" pitchFamily="2" charset="2"/>
              </a:rPr>
              <a:t>}),  </a:t>
            </a:r>
            <a:r>
              <a:rPr lang="en-US" altLang="en-US" i="1">
                <a:sym typeface="Wingdings" pitchFamily="2" charset="2"/>
              </a:rPr>
              <a:t>R</a:t>
            </a:r>
            <a:r>
              <a:rPr lang="en-US" altLang="en-US" baseline="-25000">
                <a:sym typeface="Wingdings" pitchFamily="2" charset="2"/>
              </a:rPr>
              <a:t>2</a:t>
            </a:r>
            <a:r>
              <a:rPr lang="en-US" altLang="en-US">
                <a:sym typeface="Wingdings" pitchFamily="2" charset="2"/>
              </a:rPr>
              <a:t> = (</a:t>
            </a:r>
            <a:r>
              <a:rPr lang="en-US" altLang="en-US" i="1">
                <a:sym typeface="Wingdings" pitchFamily="2" charset="2"/>
              </a:rPr>
              <a:t>CD</a:t>
            </a:r>
            <a:r>
              <a:rPr lang="en-US" altLang="en-US">
                <a:sym typeface="Wingdings" pitchFamily="2" charset="2"/>
              </a:rPr>
              <a:t>; {</a:t>
            </a:r>
            <a:r>
              <a:rPr lang="en-US" altLang="en-US" i="1">
                <a:sym typeface="Wingdings" pitchFamily="2" charset="2"/>
              </a:rPr>
              <a:t>C</a:t>
            </a:r>
            <a:r>
              <a:rPr lang="en-US" altLang="en-US">
                <a:sym typeface="Wingdings" pitchFamily="2" charset="2"/>
              </a:rPr>
              <a:t></a:t>
            </a:r>
            <a:r>
              <a:rPr lang="en-US" altLang="en-US" i="1">
                <a:sym typeface="Wingdings" pitchFamily="2" charset="2"/>
              </a:rPr>
              <a:t>D</a:t>
            </a:r>
            <a:r>
              <a:rPr lang="en-US" altLang="en-US">
                <a:sym typeface="Wingdings" pitchFamily="2" charset="2"/>
              </a:rPr>
              <a:t>}).  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en-US" altLang="en-US">
                <a:sym typeface="Wingdings" pitchFamily="2" charset="2"/>
              </a:rPr>
              <a:t>	              Lossy! Need to add (AC; { }), for losslessness</a:t>
            </a:r>
            <a:endParaRPr lang="en-US" altLang="en-US"/>
          </a:p>
          <a:p>
            <a:pPr lvl="1">
              <a:lnSpc>
                <a:spcPct val="90000"/>
              </a:lnSpc>
            </a:pPr>
            <a:r>
              <a:rPr lang="en-US" altLang="en-US" sz="2400"/>
              <a:t>Step 4 guarantees lossless decomposition.</a:t>
            </a:r>
          </a:p>
        </p:txBody>
      </p:sp>
    </p:spTree>
    <p:extLst>
      <p:ext uri="{BB962C8B-B14F-4D97-AF65-F5344CB8AC3E}">
        <p14:creationId xmlns:p14="http://schemas.microsoft.com/office/powerpoint/2010/main" val="150593939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Good Luck!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720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E1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b="1"/>
              <a:t>Relational Algebra Operations</a:t>
            </a:r>
          </a:p>
        </p:txBody>
      </p:sp>
      <p:pic>
        <p:nvPicPr>
          <p:cNvPr id="39939" name="Picture 2056" descr="C04NF01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4213" y="1196975"/>
            <a:ext cx="7488237" cy="49752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9940" name="Text Box 2058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GB" altLang="en-US" sz="1200"/>
              <a:t>Pearson Education © 2014</a:t>
            </a:r>
          </a:p>
        </p:txBody>
      </p:sp>
      <p:sp>
        <p:nvSpPr>
          <p:cNvPr id="39941" name="Slide Number Placeholder 3"/>
          <p:cNvSpPr txBox="1">
            <a:spLocks/>
          </p:cNvSpPr>
          <p:nvPr/>
        </p:nvSpPr>
        <p:spPr bwMode="auto">
          <a:xfrm>
            <a:off x="8453438" y="6397625"/>
            <a:ext cx="6905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69DC816-8A57-4E0B-B62C-A1ECE90DDB72}" type="slidenum">
              <a:rPr lang="en-GB" altLang="en-US" sz="1800"/>
              <a:pPr/>
              <a:t>6</a:t>
            </a:fld>
            <a:endParaRPr lang="en-GB" altLang="en-US" sz="1800"/>
          </a:p>
        </p:txBody>
      </p:sp>
    </p:spTree>
    <p:extLst>
      <p:ext uri="{BB962C8B-B14F-4D97-AF65-F5344CB8AC3E}">
        <p14:creationId xmlns:p14="http://schemas.microsoft.com/office/powerpoint/2010/main" val="2577972918"/>
      </p:ext>
    </p:extLst>
  </p:cSld>
  <p:clrMapOvr>
    <a:masterClrMapping/>
  </p:clrMapOvr>
  <p:transition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E1E1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>
              <a:defRPr/>
            </a:pPr>
            <a:r>
              <a:rPr lang="en-GB" b="1"/>
              <a:t>Selection (or Restriction)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514350" y="1341438"/>
            <a:ext cx="8305800" cy="41148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r>
              <a:rPr lang="en-GB" altLang="en-US" b="1" smtClean="0">
                <a:sym typeface="Symbol" panose="05050102010706020507" pitchFamily="18" charset="2"/>
              </a:rPr>
              <a:t></a:t>
            </a:r>
            <a:r>
              <a:rPr lang="en-GB" altLang="en-US" b="1" baseline="-14000" smtClean="0"/>
              <a:t>predicate</a:t>
            </a:r>
            <a:r>
              <a:rPr lang="en-GB" altLang="en-US" b="1" smtClean="0"/>
              <a:t> (R)</a:t>
            </a:r>
          </a:p>
          <a:p>
            <a:pPr lvl="1" eaLnBrk="1" hangingPunct="1"/>
            <a:r>
              <a:rPr lang="en-GB" altLang="en-US" b="1" smtClean="0"/>
              <a:t>Works on a single relation R and defines a relation that contains only those tuples (rows) of R that satisfy the specified condition (</a:t>
            </a:r>
            <a:r>
              <a:rPr lang="en-GB" altLang="en-US" b="1" i="1" smtClean="0"/>
              <a:t>predicate</a:t>
            </a:r>
            <a:r>
              <a:rPr lang="en-GB" altLang="en-US" b="1" smtClean="0"/>
              <a:t>).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GB" altLang="en-US" sz="1200"/>
              <a:t>Pearson Education © 2014</a:t>
            </a:r>
          </a:p>
        </p:txBody>
      </p:sp>
      <p:sp>
        <p:nvSpPr>
          <p:cNvPr id="41989" name="Slide Number Placeholder 3"/>
          <p:cNvSpPr txBox="1">
            <a:spLocks/>
          </p:cNvSpPr>
          <p:nvPr/>
        </p:nvSpPr>
        <p:spPr bwMode="auto">
          <a:xfrm>
            <a:off x="8453438" y="6397625"/>
            <a:ext cx="6905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C52E7C3-9F88-469F-977C-3F45A2E49CD0}" type="slidenum">
              <a:rPr lang="en-GB" altLang="en-US" sz="1800"/>
              <a:pPr/>
              <a:t>7</a:t>
            </a:fld>
            <a:endParaRPr lang="en-GB" altLang="en-US" sz="1800"/>
          </a:p>
        </p:txBody>
      </p:sp>
    </p:spTree>
    <p:extLst>
      <p:ext uri="{BB962C8B-B14F-4D97-AF65-F5344CB8AC3E}">
        <p14:creationId xmlns:p14="http://schemas.microsoft.com/office/powerpoint/2010/main" val="3438162398"/>
      </p:ext>
    </p:extLst>
  </p:cSld>
  <p:clrMapOvr>
    <a:masterClrMapping/>
  </p:clrMapOvr>
  <p:transition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E1E1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normAutofit fontScale="90000"/>
          </a:bodyPr>
          <a:lstStyle/>
          <a:p>
            <a:pPr eaLnBrk="1" hangingPunct="1">
              <a:defRPr/>
            </a:pPr>
            <a:r>
              <a:rPr lang="en-GB" b="1"/>
              <a:t>Example - Selection (or Restriction)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1438"/>
            <a:ext cx="8305800" cy="41148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r>
              <a:rPr lang="en-GB" altLang="en-US" b="1" smtClean="0"/>
              <a:t>List all staff with a salary greater than £10,000.</a:t>
            </a:r>
          </a:p>
          <a:p>
            <a:pPr lvl="1" eaLnBrk="1" hangingPunct="1">
              <a:lnSpc>
                <a:spcPct val="30000"/>
              </a:lnSpc>
            </a:pPr>
            <a:endParaRPr lang="en-GB" altLang="en-US" b="1" smtClean="0"/>
          </a:p>
          <a:p>
            <a:pPr lvl="1" eaLnBrk="1" hangingPunct="1">
              <a:buFontTx/>
              <a:buNone/>
            </a:pPr>
            <a:r>
              <a:rPr lang="en-GB" altLang="en-US" b="1" smtClean="0">
                <a:sym typeface="WP MultinationalA Roman" pitchFamily="18" charset="2"/>
              </a:rPr>
              <a:t>	</a:t>
            </a:r>
            <a:r>
              <a:rPr lang="en-GB" altLang="en-US" b="1" smtClean="0">
                <a:sym typeface="Symbol" panose="05050102010706020507" pitchFamily="18" charset="2"/>
              </a:rPr>
              <a:t></a:t>
            </a:r>
            <a:r>
              <a:rPr lang="en-GB" altLang="en-US" b="1" baseline="-25000" smtClean="0"/>
              <a:t>salary &gt; 10000</a:t>
            </a:r>
            <a:r>
              <a:rPr lang="en-GB" altLang="en-US" b="1" smtClean="0"/>
              <a:t> (Staff)</a:t>
            </a:r>
          </a:p>
        </p:txBody>
      </p:sp>
      <p:pic>
        <p:nvPicPr>
          <p:cNvPr id="171013" name="Picture 5" descr="DS3-Figure 04-0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352800"/>
            <a:ext cx="7620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3" name="Text Box 6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GB" altLang="en-US" sz="1200"/>
              <a:t>Pearson Education © 2014</a:t>
            </a:r>
          </a:p>
        </p:txBody>
      </p:sp>
      <p:sp>
        <p:nvSpPr>
          <p:cNvPr id="43014" name="Slide Number Placeholder 3"/>
          <p:cNvSpPr txBox="1">
            <a:spLocks/>
          </p:cNvSpPr>
          <p:nvPr/>
        </p:nvSpPr>
        <p:spPr bwMode="auto">
          <a:xfrm>
            <a:off x="8453438" y="6397625"/>
            <a:ext cx="6905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6581940-DE33-43F9-894F-E040908A0180}" type="slidenum">
              <a:rPr lang="en-GB" altLang="en-US" sz="1800"/>
              <a:pPr/>
              <a:t>8</a:t>
            </a:fld>
            <a:endParaRPr lang="en-GB" altLang="en-US" sz="1800"/>
          </a:p>
        </p:txBody>
      </p:sp>
    </p:spTree>
    <p:extLst>
      <p:ext uri="{BB962C8B-B14F-4D97-AF65-F5344CB8AC3E}">
        <p14:creationId xmlns:p14="http://schemas.microsoft.com/office/powerpoint/2010/main" val="2506811534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71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E1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>
              <a:defRPr/>
            </a:pPr>
            <a:r>
              <a:rPr lang="en-GB" b="1"/>
              <a:t>Projection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341438"/>
            <a:ext cx="8229600" cy="41148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r>
              <a:rPr lang="en-GB" altLang="en-US" b="1" smtClean="0">
                <a:sym typeface="Symbol" panose="05050102010706020507" pitchFamily="18" charset="2"/>
              </a:rPr>
              <a:t></a:t>
            </a:r>
            <a:r>
              <a:rPr lang="en-GB" altLang="en-US" b="1" baseline="-14000" smtClean="0"/>
              <a:t>col1, . . . , coln</a:t>
            </a:r>
            <a:r>
              <a:rPr lang="en-GB" altLang="en-US" b="1" smtClean="0"/>
              <a:t>(R)</a:t>
            </a:r>
          </a:p>
          <a:p>
            <a:pPr lvl="1" eaLnBrk="1" hangingPunct="1"/>
            <a:r>
              <a:rPr lang="en-GB" altLang="en-US" b="1" smtClean="0"/>
              <a:t>Works on a single relation R and defines a relation that contains a vertical subset of R, extracting the values of specified attributes and eliminating duplicates.</a:t>
            </a: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GB" altLang="en-US" sz="1200"/>
              <a:t>Pearson Education © 2014</a:t>
            </a:r>
          </a:p>
        </p:txBody>
      </p:sp>
      <p:sp>
        <p:nvSpPr>
          <p:cNvPr id="44037" name="Slide Number Placeholder 3"/>
          <p:cNvSpPr txBox="1">
            <a:spLocks/>
          </p:cNvSpPr>
          <p:nvPr/>
        </p:nvSpPr>
        <p:spPr bwMode="auto">
          <a:xfrm>
            <a:off x="8453438" y="6397625"/>
            <a:ext cx="6905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537DC6B-9AF5-46DC-BB8D-1FFD82B4852E}" type="slidenum">
              <a:rPr lang="en-GB" altLang="en-US" sz="1800"/>
              <a:pPr/>
              <a:t>9</a:t>
            </a:fld>
            <a:endParaRPr lang="en-GB" altLang="en-US" sz="1800"/>
          </a:p>
        </p:txBody>
      </p:sp>
    </p:spTree>
    <p:extLst>
      <p:ext uri="{BB962C8B-B14F-4D97-AF65-F5344CB8AC3E}">
        <p14:creationId xmlns:p14="http://schemas.microsoft.com/office/powerpoint/2010/main" val="4205781302"/>
      </p:ext>
    </p:extLst>
  </p:cSld>
  <p:clrMapOvr>
    <a:masterClrMapping/>
  </p:clrMapOvr>
  <p:transition>
    <p:wipe dir="d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eme1">
  <a:themeElements>
    <a:clrScheme name="White - blue accents template template">
      <a:dk1>
        <a:srgbClr val="000000"/>
      </a:dk1>
      <a:lt1>
        <a:srgbClr val="FFFFFF"/>
      </a:lt1>
      <a:dk2>
        <a:srgbClr val="1D4775"/>
      </a:dk2>
      <a:lt2>
        <a:srgbClr val="FEF194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A061C3"/>
      </a:accent6>
      <a:hlink>
        <a:srgbClr val="1D4775"/>
      </a:hlink>
      <a:folHlink>
        <a:srgbClr val="1D477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Trebuchet MS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</TotalTime>
  <Words>3003</Words>
  <Application>Microsoft Office PowerPoint</Application>
  <PresentationFormat>On-screen Show (4:3)</PresentationFormat>
  <Paragraphs>501</Paragraphs>
  <Slides>55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55</vt:i4>
      </vt:variant>
    </vt:vector>
  </HeadingPairs>
  <TitlesOfParts>
    <vt:vector size="68" baseType="lpstr">
      <vt:lpstr>Monotype Sorts</vt:lpstr>
      <vt:lpstr>WP MultinationalA Roman</vt:lpstr>
      <vt:lpstr>Arial</vt:lpstr>
      <vt:lpstr>Calibri</vt:lpstr>
      <vt:lpstr>Century Gothic</vt:lpstr>
      <vt:lpstr>Courier New</vt:lpstr>
      <vt:lpstr>Symbol</vt:lpstr>
      <vt:lpstr>Times</vt:lpstr>
      <vt:lpstr>Times New Roman</vt:lpstr>
      <vt:lpstr>Wingdings</vt:lpstr>
      <vt:lpstr>Office Theme</vt:lpstr>
      <vt:lpstr>Theme1</vt:lpstr>
      <vt:lpstr>1_Office Theme</vt:lpstr>
      <vt:lpstr>CSCI 6315 Applied Database Systems  Review for Midterm Exam II</vt:lpstr>
      <vt:lpstr>Review</vt:lpstr>
      <vt:lpstr>Review (cont'd)</vt:lpstr>
      <vt:lpstr>Chapter 5.1 Relational Algebra</vt:lpstr>
      <vt:lpstr>Relational Algebra</vt:lpstr>
      <vt:lpstr>Relational Algebra Operations</vt:lpstr>
      <vt:lpstr>Selection (or Restriction)</vt:lpstr>
      <vt:lpstr>Example - Selection (or Restriction)</vt:lpstr>
      <vt:lpstr>Projection</vt:lpstr>
      <vt:lpstr>Example - Projection</vt:lpstr>
      <vt:lpstr>Union</vt:lpstr>
      <vt:lpstr>Intersection</vt:lpstr>
      <vt:lpstr>Cartesian product</vt:lpstr>
      <vt:lpstr>Set Difference</vt:lpstr>
      <vt:lpstr>Theta join (-join)</vt:lpstr>
      <vt:lpstr>Division</vt:lpstr>
      <vt:lpstr>Example - Division</vt:lpstr>
      <vt:lpstr>Chapters 6-8 SQL</vt:lpstr>
      <vt:lpstr>SELECT Statement</vt:lpstr>
      <vt:lpstr>Query Sublanguage of SQL</vt:lpstr>
      <vt:lpstr>Join Queries</vt:lpstr>
      <vt:lpstr>Correspondence Between SQL and Relational Algebra</vt:lpstr>
      <vt:lpstr>Self-join Queries</vt:lpstr>
      <vt:lpstr>Duplicates</vt:lpstr>
      <vt:lpstr>Use of Expressions</vt:lpstr>
      <vt:lpstr>Set Operators</vt:lpstr>
      <vt:lpstr>Aggregates</vt:lpstr>
      <vt:lpstr>Grouping</vt:lpstr>
      <vt:lpstr>HAVING Clause</vt:lpstr>
      <vt:lpstr>ORDER BY Clause</vt:lpstr>
      <vt:lpstr>Chapters 14-15 Normalization Theory</vt:lpstr>
      <vt:lpstr>Chapters 14-15 Normalization Theory (cont'd)</vt:lpstr>
      <vt:lpstr>Redundancy</vt:lpstr>
      <vt:lpstr>Anomalies</vt:lpstr>
      <vt:lpstr>Decomposition</vt:lpstr>
      <vt:lpstr>Functional Dependencies</vt:lpstr>
      <vt:lpstr>Armstrong’s Axioms for FDs</vt:lpstr>
      <vt:lpstr>Generating F+</vt:lpstr>
      <vt:lpstr>Computation of Attribute Closure  X+F</vt:lpstr>
      <vt:lpstr>Example: Computation of Attribute Closure</vt:lpstr>
      <vt:lpstr>BCNF</vt:lpstr>
      <vt:lpstr>Third Normal Form</vt:lpstr>
      <vt:lpstr>Lossless Schema Decomposition</vt:lpstr>
      <vt:lpstr>Testing for Losslessness</vt:lpstr>
      <vt:lpstr>Dependency Preservation</vt:lpstr>
      <vt:lpstr>BCNF Decomposition Algorithm</vt:lpstr>
      <vt:lpstr>Third Normal Form</vt:lpstr>
      <vt:lpstr>Minimal Cover</vt:lpstr>
      <vt:lpstr>Computing Minimal Cover</vt:lpstr>
      <vt:lpstr>Computing Minimal Cover (con’t)</vt:lpstr>
      <vt:lpstr>Synthesizing a 3NF Schema</vt:lpstr>
      <vt:lpstr>Synthesizing a 3NF schema (con’t)</vt:lpstr>
      <vt:lpstr>Synthesizing a 3NF schema (con’t)</vt:lpstr>
      <vt:lpstr>Synthesizing a 3NF schema (con’t)</vt:lpstr>
      <vt:lpstr>Good Luck!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CSCI 4333 Database Design and Implementation Review for Midterm Exam I</dc:title>
  <dc:creator>Xiang Lian</dc:creator>
  <cp:lastModifiedBy>Xiang Lian</cp:lastModifiedBy>
  <cp:revision>108</cp:revision>
  <dcterms:created xsi:type="dcterms:W3CDTF">2006-08-16T00:00:00Z</dcterms:created>
  <dcterms:modified xsi:type="dcterms:W3CDTF">2016-04-07T02:44:20Z</dcterms:modified>
</cp:coreProperties>
</file>