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7"/>
  </p:notesMasterIdLst>
  <p:handoutMasterIdLst>
    <p:handoutMasterId r:id="rId8"/>
  </p:handoutMasterIdLst>
  <p:sldIdLst>
    <p:sldId id="299" r:id="rId2"/>
    <p:sldId id="316" r:id="rId3"/>
    <p:sldId id="317" r:id="rId4"/>
    <p:sldId id="319" r:id="rId5"/>
    <p:sldId id="320" r:id="rId6"/>
  </p:sldIdLst>
  <p:sldSz cx="9144000" cy="6858000" type="screen4x3"/>
  <p:notesSz cx="6985000" cy="9271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B0604030504040204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B0604030504040204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B0604030504040204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B0604030504040204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B0604030504040204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B0604030504040204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B0604030504040204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B0604030504040204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B0604030504040204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64" autoAdjust="0"/>
  </p:normalViewPr>
  <p:slideViewPr>
    <p:cSldViewPr>
      <p:cViewPr varScale="1">
        <p:scale>
          <a:sx n="109" d="100"/>
          <a:sy n="109" d="100"/>
        </p:scale>
        <p:origin x="312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355D9DB7-A650-B48E-E223-4760F9686B3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l" defTabSz="928688" eaLnBrk="1" hangingPunct="1">
              <a:defRPr sz="12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422593D5-47FD-10C1-4E01-F2285D3EDEC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9AD41BA8-57C8-C0C2-BAD0-0E27255206A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745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l" defTabSz="928688" eaLnBrk="1" hangingPunct="1">
              <a:defRPr sz="12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17A9C598-871A-4F16-98A0-EFF0B42F5C9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7638" y="880745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fld id="{965C4E39-7AE2-4E90-B35E-090668252D5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C68E60E4-7FC1-0BB7-8EFF-23A93705A89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l" defTabSz="928688" eaLnBrk="1" hangingPunct="1">
              <a:defRPr sz="12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27307593-CC81-CA76-2734-5D3F5EF5DF2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D35438D-C00E-1C68-F2DB-A72FF0F4E14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7" name="Rectangle 5">
            <a:extLst>
              <a:ext uri="{FF2B5EF4-FFF2-40B4-BE49-F238E27FC236}">
                <a16:creationId xmlns:a16="http://schemas.microsoft.com/office/drawing/2014/main" id="{59734401-55BD-E827-0DDA-1B0F109BCB1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3725"/>
            <a:ext cx="5121275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4998" name="Rectangle 6">
            <a:extLst>
              <a:ext uri="{FF2B5EF4-FFF2-40B4-BE49-F238E27FC236}">
                <a16:creationId xmlns:a16="http://schemas.microsoft.com/office/drawing/2014/main" id="{FC0FCF1D-189E-AD2A-A18C-83777F2A7A8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745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l" defTabSz="928688" eaLnBrk="1" hangingPunct="1">
              <a:defRPr sz="12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9" name="Rectangle 7">
            <a:extLst>
              <a:ext uri="{FF2B5EF4-FFF2-40B4-BE49-F238E27FC236}">
                <a16:creationId xmlns:a16="http://schemas.microsoft.com/office/drawing/2014/main" id="{8B2170FF-AC0B-858B-D6AA-6C250532AB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7638" y="880745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fld id="{B68B32B9-86E9-4743-B7C3-9110B9D7F6E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D5B7C4FB-4031-8D51-A46F-3D7CFF1E35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B0604030504040204" pitchFamily="18" charset="-120"/>
              </a:defRPr>
            </a:lvl1pPr>
            <a:lvl2pPr marL="742950" indent="-285750" defTabSz="9286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B0604030504040204" pitchFamily="18" charset="-120"/>
              </a:defRPr>
            </a:lvl2pPr>
            <a:lvl3pPr marL="1143000" indent="-228600" defTabSz="9286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B0604030504040204" pitchFamily="18" charset="-120"/>
              </a:defRPr>
            </a:lvl3pPr>
            <a:lvl4pPr marL="1600200" indent="-228600" defTabSz="9286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B0604030504040204" pitchFamily="18" charset="-120"/>
              </a:defRPr>
            </a:lvl4pPr>
            <a:lvl5pPr marL="2057400" indent="-228600" defTabSz="9286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B0604030504040204" pitchFamily="18" charset="-12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B0604030504040204" pitchFamily="18" charset="-12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B0604030504040204" pitchFamily="18" charset="-12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B0604030504040204" pitchFamily="18" charset="-12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B0604030504040204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8F9D629-BB9B-4653-A647-6E30717942F7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0B995060-3C0D-EEDB-53B2-2C7992529B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A9372F56-7FE5-4495-CCC4-36C4B1CD31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0D7648-DCAD-23E0-DBFB-C40E923D2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5CCC5-F47A-AF80-EFBA-49A0481EA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8BE166-53BD-2E8B-B52B-B0CD74245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39FBE-8CE4-4DD9-B7F1-4EAFAD943C5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5676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3C08-0C97-19BD-8560-FF4887DB9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871F2-8328-4F96-B562-FFD24F5BDFBF}" type="datetimeFigureOut">
              <a:rPr lang="en-US"/>
              <a:pPr>
                <a:defRPr/>
              </a:pPr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3F4BA-F5EC-FFB7-FE30-B95CA0F58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5EAA1-5EFA-71C6-AFAF-C62F0CB5F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FC051-9F58-47E9-903F-3E1DCD8BFE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188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1AA642-846E-4615-94CD-2449F61BB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72080-D319-467E-838F-488757207FA5}" type="datetimeFigureOut">
              <a:rPr lang="en-US"/>
              <a:pPr>
                <a:defRPr/>
              </a:pPr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E993F-6C22-122B-20CE-AEBE7BB34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EE6DA-4607-0823-D3DA-BDDEF6A36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DEFA41-E80F-4212-8E88-10BC92CEDC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7097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BD8-4AEB-DD4D-1F7C-6819A3243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98700-E2F3-451F-8300-3C0603FFF1D6}" type="datetimeFigureOut">
              <a:rPr lang="en-US"/>
              <a:pPr>
                <a:defRPr/>
              </a:pPr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6F815-D6C8-292F-F61D-51C09AF11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FA55EB-A9AB-9170-4388-D7D9F1F20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B06676-565D-4FBC-891A-8049B54979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2446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3C653-9DDB-526B-03F8-2AC1FD0D8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67A51-87E2-4A22-A4C2-F9A874AC612B}" type="datetimeFigureOut">
              <a:rPr lang="en-US"/>
              <a:pPr>
                <a:defRPr/>
              </a:pPr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9C00AB-8AF2-A3FE-41D2-358BA8608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D08FD-3A4B-6766-699E-BB6655A5E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6EEDD7-8B9D-498D-BBF9-E9D8578A70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3915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5037290-1050-9A59-526E-F68BA765F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B1ADF-E14D-4EFA-896B-735F814B070A}" type="datetimeFigureOut">
              <a:rPr lang="en-US"/>
              <a:pPr>
                <a:defRPr/>
              </a:pPr>
              <a:t>4/8/2026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4559FC0-E757-A5D4-C170-C28D72B68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EE46806-3263-6EE5-2A6D-331D8C134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16299F-C0FE-4E9C-893D-8EEA24AEA1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5572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D608A3D-6A65-D24D-2A3D-C25D5E213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EAFC8-3EF8-4D2D-876E-230A4CA130AB}" type="datetimeFigureOut">
              <a:rPr lang="en-US"/>
              <a:pPr>
                <a:defRPr/>
              </a:pPr>
              <a:t>4/8/2026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C159DD4-99D7-A21F-443D-4824221A1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8F8515B-24FF-8AE2-1B34-127FA31B1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B0328A-1B23-4696-9A2F-382CC3A999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7580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93A85ED-5C86-955B-F626-9D63D8073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74F45-602E-4D65-B85C-D22DC8262D81}" type="datetimeFigureOut">
              <a:rPr lang="en-US"/>
              <a:pPr>
                <a:defRPr/>
              </a:pPr>
              <a:t>4/8/2026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D50645C-B0BA-D52F-31B1-63AB1DABE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19E4887-C4F4-7C66-5344-FCE1787D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21511F-E2C5-4F31-B783-11AB6C1186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9004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D4849C8-7088-A9C9-6C8A-8C517B274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8DD37-FF27-402D-AD32-879EF9CC79B0}" type="datetimeFigureOut">
              <a:rPr lang="en-US"/>
              <a:pPr>
                <a:defRPr/>
              </a:pPr>
              <a:t>4/8/2026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E130138-EC59-B284-1482-9A4F1B11D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998DA2E-7A99-61EA-940D-5F781B82B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32C97D-AB45-4658-B4DF-A47DB29DC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1888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D22E855-A363-CD69-F2D6-5974B636B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C9A73-3208-439D-BBA8-2647AE7857FE}" type="datetimeFigureOut">
              <a:rPr lang="en-US"/>
              <a:pPr>
                <a:defRPr/>
              </a:pPr>
              <a:t>4/8/2026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72071D-2E3C-29EF-3849-5027995A1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25C5D82-AB5A-4FAA-F555-38B50E3FD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C23CD0-B78F-44D3-819A-9A0F7E620D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8140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C21E9F6-2629-8281-DAF3-85B9CC654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F5F50-CDD4-41C8-B506-831B01D6B4E3}" type="datetimeFigureOut">
              <a:rPr lang="en-US"/>
              <a:pPr>
                <a:defRPr/>
              </a:pPr>
              <a:t>4/8/2026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372365-5D23-6960-A01C-05ED651E8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C2FABC8-2D24-5FDF-36D9-3AEDC9804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1F0FC6-5E7B-4219-86EF-51D047BD82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2728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E9CC944-DBA0-E279-4BD2-C825C5E7FAD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3C6C54E-3215-D586-36B9-805EBD20FF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83CC2B-F328-28E3-9BFF-F705DF7A07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0A52FDF8-1A45-4557-9881-6D49B1427033}" type="datetimeFigureOut">
              <a:rPr lang="en-US"/>
              <a:pPr>
                <a:defRPr/>
              </a:pPr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F92620-5DDB-5CCF-2BA5-2D590150F0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812C18-9772-766B-54A4-6141A4CA37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D4FD6383-F6C5-4239-A746-E122E5312FC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9" Type="http://schemas.openxmlformats.org/officeDocument/2006/relationships/image" Target="../media/image17.wmf"/><Relationship Id="rId21" Type="http://schemas.openxmlformats.org/officeDocument/2006/relationships/image" Target="../media/image10.wmf"/><Relationship Id="rId34" Type="http://schemas.openxmlformats.org/officeDocument/2006/relationships/oleObject" Target="../embeddings/oleObject18.bin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14.wmf"/><Relationship Id="rId41" Type="http://schemas.openxmlformats.org/officeDocument/2006/relationships/image" Target="../media/image18.wmf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2.bin"/><Relationship Id="rId32" Type="http://schemas.openxmlformats.org/officeDocument/2006/relationships/oleObject" Target="../embeddings/oleObject16.bin"/><Relationship Id="rId37" Type="http://schemas.openxmlformats.org/officeDocument/2006/relationships/oleObject" Target="../embeddings/oleObject20.bin"/><Relationship Id="rId40" Type="http://schemas.openxmlformats.org/officeDocument/2006/relationships/oleObject" Target="../embeddings/oleObject22.bin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4.bin"/><Relationship Id="rId36" Type="http://schemas.openxmlformats.org/officeDocument/2006/relationships/oleObject" Target="../embeddings/oleObject19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9.wmf"/><Relationship Id="rId31" Type="http://schemas.openxmlformats.org/officeDocument/2006/relationships/image" Target="../media/image15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3.wmf"/><Relationship Id="rId30" Type="http://schemas.openxmlformats.org/officeDocument/2006/relationships/oleObject" Target="../embeddings/oleObject15.bin"/><Relationship Id="rId35" Type="http://schemas.openxmlformats.org/officeDocument/2006/relationships/image" Target="../media/image16.wmf"/><Relationship Id="rId8" Type="http://schemas.openxmlformats.org/officeDocument/2006/relationships/oleObject" Target="../embeddings/oleObject4.bin"/><Relationship Id="rId3" Type="http://schemas.openxmlformats.org/officeDocument/2006/relationships/image" Target="../media/image1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33" Type="http://schemas.openxmlformats.org/officeDocument/2006/relationships/oleObject" Target="../embeddings/oleObject17.bin"/><Relationship Id="rId38" Type="http://schemas.openxmlformats.org/officeDocument/2006/relationships/oleObject" Target="../embeddings/oleObject21.bin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1.wmf"/><Relationship Id="rId18" Type="http://schemas.openxmlformats.org/officeDocument/2006/relationships/oleObject" Target="../embeddings/oleObject29.bin"/><Relationship Id="rId26" Type="http://schemas.openxmlformats.org/officeDocument/2006/relationships/oleObject" Target="../embeddings/oleObject33.bin"/><Relationship Id="rId39" Type="http://schemas.openxmlformats.org/officeDocument/2006/relationships/oleObject" Target="../embeddings/oleObject40.bin"/><Relationship Id="rId21" Type="http://schemas.openxmlformats.org/officeDocument/2006/relationships/image" Target="../media/image24.wmf"/><Relationship Id="rId34" Type="http://schemas.openxmlformats.org/officeDocument/2006/relationships/image" Target="../media/image31.wmf"/><Relationship Id="rId42" Type="http://schemas.openxmlformats.org/officeDocument/2006/relationships/image" Target="../media/image34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23.bin"/><Relationship Id="rId16" Type="http://schemas.openxmlformats.org/officeDocument/2006/relationships/oleObject" Target="../embeddings/oleObject28.bin"/><Relationship Id="rId20" Type="http://schemas.openxmlformats.org/officeDocument/2006/relationships/oleObject" Target="../embeddings/oleObject30.bin"/><Relationship Id="rId29" Type="http://schemas.openxmlformats.org/officeDocument/2006/relationships/image" Target="../media/image28.wmf"/><Relationship Id="rId41" Type="http://schemas.openxmlformats.org/officeDocument/2006/relationships/oleObject" Target="../embeddings/oleObject41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0.wmf"/><Relationship Id="rId24" Type="http://schemas.openxmlformats.org/officeDocument/2006/relationships/oleObject" Target="../embeddings/oleObject32.bin"/><Relationship Id="rId32" Type="http://schemas.openxmlformats.org/officeDocument/2006/relationships/oleObject" Target="../embeddings/oleObject36.bin"/><Relationship Id="rId37" Type="http://schemas.openxmlformats.org/officeDocument/2006/relationships/oleObject" Target="../embeddings/oleObject39.bin"/><Relationship Id="rId40" Type="http://schemas.openxmlformats.org/officeDocument/2006/relationships/image" Target="../media/image33.wmf"/><Relationship Id="rId5" Type="http://schemas.openxmlformats.org/officeDocument/2006/relationships/image" Target="../media/image16.wmf"/><Relationship Id="rId15" Type="http://schemas.openxmlformats.org/officeDocument/2006/relationships/oleObject" Target="../embeddings/oleObject27.bin"/><Relationship Id="rId23" Type="http://schemas.openxmlformats.org/officeDocument/2006/relationships/image" Target="../media/image25.wmf"/><Relationship Id="rId28" Type="http://schemas.openxmlformats.org/officeDocument/2006/relationships/oleObject" Target="../embeddings/oleObject34.bin"/><Relationship Id="rId36" Type="http://schemas.openxmlformats.org/officeDocument/2006/relationships/oleObject" Target="../embeddings/oleObject38.bin"/><Relationship Id="rId10" Type="http://schemas.openxmlformats.org/officeDocument/2006/relationships/oleObject" Target="../embeddings/oleObject24.bin"/><Relationship Id="rId19" Type="http://schemas.openxmlformats.org/officeDocument/2006/relationships/image" Target="../media/image23.wmf"/><Relationship Id="rId31" Type="http://schemas.openxmlformats.org/officeDocument/2006/relationships/image" Target="../media/image29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26.bin"/><Relationship Id="rId22" Type="http://schemas.openxmlformats.org/officeDocument/2006/relationships/oleObject" Target="../embeddings/oleObject31.bin"/><Relationship Id="rId27" Type="http://schemas.openxmlformats.org/officeDocument/2006/relationships/image" Target="../media/image27.wmf"/><Relationship Id="rId30" Type="http://schemas.openxmlformats.org/officeDocument/2006/relationships/oleObject" Target="../embeddings/oleObject35.bin"/><Relationship Id="rId35" Type="http://schemas.openxmlformats.org/officeDocument/2006/relationships/oleObject" Target="../embeddings/oleObject37.bin"/><Relationship Id="rId8" Type="http://schemas.openxmlformats.org/officeDocument/2006/relationships/oleObject" Target="../embeddings/oleObject20.bin"/><Relationship Id="rId3" Type="http://schemas.openxmlformats.org/officeDocument/2006/relationships/image" Target="../media/image19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2.wmf"/><Relationship Id="rId25" Type="http://schemas.openxmlformats.org/officeDocument/2006/relationships/image" Target="../media/image26.wmf"/><Relationship Id="rId33" Type="http://schemas.openxmlformats.org/officeDocument/2006/relationships/image" Target="../media/image30.wmf"/><Relationship Id="rId38" Type="http://schemas.openxmlformats.org/officeDocument/2006/relationships/image" Target="../media/image32.wmf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0.wmf"/><Relationship Id="rId18" Type="http://schemas.openxmlformats.org/officeDocument/2006/relationships/image" Target="../media/image42.wmf"/><Relationship Id="rId26" Type="http://schemas.openxmlformats.org/officeDocument/2006/relationships/oleObject" Target="../embeddings/oleObject55.bin"/><Relationship Id="rId3" Type="http://schemas.openxmlformats.org/officeDocument/2006/relationships/image" Target="../media/image35.wmf"/><Relationship Id="rId21" Type="http://schemas.openxmlformats.org/officeDocument/2006/relationships/image" Target="../media/image43.wmf"/><Relationship Id="rId34" Type="http://schemas.openxmlformats.org/officeDocument/2006/relationships/oleObject" Target="../embeddings/oleObject59.bin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47.bin"/><Relationship Id="rId17" Type="http://schemas.openxmlformats.org/officeDocument/2006/relationships/oleObject" Target="../embeddings/oleObject50.bin"/><Relationship Id="rId25" Type="http://schemas.openxmlformats.org/officeDocument/2006/relationships/image" Target="../media/image45.wmf"/><Relationship Id="rId33" Type="http://schemas.openxmlformats.org/officeDocument/2006/relationships/image" Target="../media/image49.wmf"/><Relationship Id="rId2" Type="http://schemas.openxmlformats.org/officeDocument/2006/relationships/oleObject" Target="../embeddings/oleObject42.bin"/><Relationship Id="rId16" Type="http://schemas.openxmlformats.org/officeDocument/2006/relationships/oleObject" Target="../embeddings/oleObject49.bin"/><Relationship Id="rId20" Type="http://schemas.openxmlformats.org/officeDocument/2006/relationships/oleObject" Target="../embeddings/oleObject52.bin"/><Relationship Id="rId29" Type="http://schemas.openxmlformats.org/officeDocument/2006/relationships/image" Target="../media/image47.wmf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39.wmf"/><Relationship Id="rId24" Type="http://schemas.openxmlformats.org/officeDocument/2006/relationships/oleObject" Target="../embeddings/oleObject54.bin"/><Relationship Id="rId32" Type="http://schemas.openxmlformats.org/officeDocument/2006/relationships/oleObject" Target="../embeddings/oleObject58.bin"/><Relationship Id="rId5" Type="http://schemas.openxmlformats.org/officeDocument/2006/relationships/image" Target="../media/image36.wmf"/><Relationship Id="rId15" Type="http://schemas.openxmlformats.org/officeDocument/2006/relationships/image" Target="../media/image41.wmf"/><Relationship Id="rId23" Type="http://schemas.openxmlformats.org/officeDocument/2006/relationships/image" Target="../media/image44.wmf"/><Relationship Id="rId28" Type="http://schemas.openxmlformats.org/officeDocument/2006/relationships/oleObject" Target="../embeddings/oleObject56.bin"/><Relationship Id="rId10" Type="http://schemas.openxmlformats.org/officeDocument/2006/relationships/oleObject" Target="../embeddings/oleObject46.bin"/><Relationship Id="rId19" Type="http://schemas.openxmlformats.org/officeDocument/2006/relationships/oleObject" Target="../embeddings/oleObject51.bin"/><Relationship Id="rId31" Type="http://schemas.openxmlformats.org/officeDocument/2006/relationships/image" Target="../media/image48.wmf"/><Relationship Id="rId4" Type="http://schemas.openxmlformats.org/officeDocument/2006/relationships/oleObject" Target="../embeddings/oleObject43.bin"/><Relationship Id="rId9" Type="http://schemas.openxmlformats.org/officeDocument/2006/relationships/image" Target="../media/image38.wmf"/><Relationship Id="rId14" Type="http://schemas.openxmlformats.org/officeDocument/2006/relationships/oleObject" Target="../embeddings/oleObject48.bin"/><Relationship Id="rId22" Type="http://schemas.openxmlformats.org/officeDocument/2006/relationships/oleObject" Target="../embeddings/oleObject53.bin"/><Relationship Id="rId27" Type="http://schemas.openxmlformats.org/officeDocument/2006/relationships/image" Target="../media/image46.wmf"/><Relationship Id="rId30" Type="http://schemas.openxmlformats.org/officeDocument/2006/relationships/oleObject" Target="../embeddings/oleObject57.bin"/><Relationship Id="rId35" Type="http://schemas.openxmlformats.org/officeDocument/2006/relationships/image" Target="../media/image50.wmf"/><Relationship Id="rId8" Type="http://schemas.openxmlformats.org/officeDocument/2006/relationships/oleObject" Target="../embeddings/oleObject4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53.wmf"/><Relationship Id="rId3" Type="http://schemas.openxmlformats.org/officeDocument/2006/relationships/image" Target="../media/image36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63.bin"/><Relationship Id="rId17" Type="http://schemas.openxmlformats.org/officeDocument/2006/relationships/image" Target="../media/image54.wmf"/><Relationship Id="rId2" Type="http://schemas.openxmlformats.org/officeDocument/2006/relationships/oleObject" Target="../embeddings/oleObject60.bin"/><Relationship Id="rId16" Type="http://schemas.openxmlformats.org/officeDocument/2006/relationships/oleObject" Target="../embeddings/oleObject66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52.wmf"/><Relationship Id="rId5" Type="http://schemas.openxmlformats.org/officeDocument/2006/relationships/image" Target="../media/image9.wmf"/><Relationship Id="rId15" Type="http://schemas.openxmlformats.org/officeDocument/2006/relationships/oleObject" Target="../embeddings/oleObject65.bin"/><Relationship Id="rId10" Type="http://schemas.openxmlformats.org/officeDocument/2006/relationships/oleObject" Target="../embeddings/oleObject6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6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57B00265-41D6-D228-1606-BB57DC1AF4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990600"/>
          </a:xfrm>
          <a:ln>
            <a:miter lim="800000"/>
            <a:headEnd/>
            <a:tailEnd/>
          </a:ln>
        </p:spPr>
        <p:txBody>
          <a:bodyPr rtlCol="0" anchor="t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/>
              <a:t>Computational Geometry (intro)</a:t>
            </a:r>
          </a:p>
        </p:txBody>
      </p:sp>
      <p:sp>
        <p:nvSpPr>
          <p:cNvPr id="5123" name="Text Box 6">
            <a:extLst>
              <a:ext uri="{FF2B5EF4-FFF2-40B4-BE49-F238E27FC236}">
                <a16:creationId xmlns:a16="http://schemas.microsoft.com/office/drawing/2014/main" id="{AD3A837D-6F1C-15A0-B07A-16181AB29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143000"/>
            <a:ext cx="8686800" cy="548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000" dirty="0">
                <a:latin typeface="Times New Roman" panose="02020603050405020304" pitchFamily="18" charset="0"/>
              </a:rPr>
              <a:t> Is the branch of computer science that studies algorithms for solving geometric problems. 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000" dirty="0">
                <a:latin typeface="Times New Roman" panose="02020603050405020304" pitchFamily="18" charset="0"/>
              </a:rPr>
              <a:t> Has applications in many fields, including </a:t>
            </a:r>
          </a:p>
          <a:p>
            <a:pPr lvl="1" eaLnBrk="1" hangingPunct="1">
              <a:lnSpc>
                <a:spcPct val="45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000" dirty="0">
                <a:latin typeface="Times New Roman" panose="02020603050405020304" pitchFamily="18" charset="0"/>
              </a:rPr>
              <a:t> computer graphics</a:t>
            </a:r>
          </a:p>
          <a:p>
            <a:pPr lvl="1" eaLnBrk="1" hangingPunct="1">
              <a:lnSpc>
                <a:spcPct val="45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000" dirty="0">
                <a:latin typeface="Times New Roman" panose="02020603050405020304" pitchFamily="18" charset="0"/>
              </a:rPr>
              <a:t> robotics,</a:t>
            </a:r>
          </a:p>
          <a:p>
            <a:pPr lvl="1" eaLnBrk="1" hangingPunct="1">
              <a:lnSpc>
                <a:spcPct val="45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000" dirty="0">
                <a:latin typeface="Times New Roman" panose="02020603050405020304" pitchFamily="18" charset="0"/>
              </a:rPr>
              <a:t> VLSI design</a:t>
            </a:r>
          </a:p>
          <a:p>
            <a:pPr lvl="1" eaLnBrk="1" hangingPunct="1">
              <a:lnSpc>
                <a:spcPct val="45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000" dirty="0">
                <a:latin typeface="Times New Roman" panose="02020603050405020304" pitchFamily="18" charset="0"/>
              </a:rPr>
              <a:t> computer aided design</a:t>
            </a:r>
          </a:p>
          <a:p>
            <a:pPr lvl="1" eaLnBrk="1" hangingPunct="1">
              <a:lnSpc>
                <a:spcPct val="45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000" dirty="0">
                <a:latin typeface="Times New Roman" panose="02020603050405020304" pitchFamily="18" charset="0"/>
              </a:rPr>
              <a:t> statistics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000" dirty="0">
                <a:latin typeface="Times New Roman" panose="02020603050405020304" pitchFamily="18" charset="0"/>
              </a:rPr>
              <a:t> Deals with geometric objects such as points, line segments, polygons, etc. 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000" dirty="0">
                <a:latin typeface="Times New Roman" panose="02020603050405020304" pitchFamily="18" charset="0"/>
              </a:rPr>
              <a:t> Some typical problems considered:</a:t>
            </a:r>
          </a:p>
          <a:p>
            <a:pPr lvl="1" eaLnBrk="1" hangingPunct="1">
              <a:lnSpc>
                <a:spcPct val="55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000" dirty="0">
                <a:latin typeface="Times New Roman" panose="02020603050405020304" pitchFamily="18" charset="0"/>
              </a:rPr>
              <a:t> whether intersections occur in a set of lines.</a:t>
            </a:r>
          </a:p>
          <a:p>
            <a:pPr lvl="1" eaLnBrk="1" hangingPunct="1">
              <a:lnSpc>
                <a:spcPct val="55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000" dirty="0">
                <a:latin typeface="Times New Roman" panose="02020603050405020304" pitchFamily="18" charset="0"/>
              </a:rPr>
              <a:t> finding vertices of a convex hull for points.</a:t>
            </a:r>
          </a:p>
          <a:p>
            <a:pPr lvl="1" eaLnBrk="1" hangingPunct="1">
              <a:lnSpc>
                <a:spcPct val="55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000" dirty="0">
                <a:latin typeface="Times New Roman" panose="02020603050405020304" pitchFamily="18" charset="0"/>
              </a:rPr>
              <a:t> whether a line can be drawn separating two sets of points. </a:t>
            </a:r>
          </a:p>
          <a:p>
            <a:pPr lvl="1" eaLnBrk="1" hangingPunct="1"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000" dirty="0">
                <a:latin typeface="Times New Roman" panose="02020603050405020304" pitchFamily="18" charset="0"/>
              </a:rPr>
              <a:t> whether one point is visible from a second point, given some polygons that may block visibility.</a:t>
            </a:r>
          </a:p>
          <a:p>
            <a:pPr lvl="1" eaLnBrk="1" hangingPunct="1">
              <a:lnSpc>
                <a:spcPct val="55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000" dirty="0">
                <a:latin typeface="Times New Roman" panose="02020603050405020304" pitchFamily="18" charset="0"/>
              </a:rPr>
              <a:t> optimal location of fire towers to view a region.</a:t>
            </a:r>
          </a:p>
          <a:p>
            <a:pPr lvl="1" eaLnBrk="1" hangingPunct="1">
              <a:lnSpc>
                <a:spcPct val="55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000" dirty="0">
                <a:latin typeface="Times New Roman" panose="02020603050405020304" pitchFamily="18" charset="0"/>
              </a:rPr>
              <a:t> closest or most distant pair of points.</a:t>
            </a:r>
          </a:p>
          <a:p>
            <a:pPr lvl="1" eaLnBrk="1" hangingPunct="1">
              <a:lnSpc>
                <a:spcPct val="55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000" dirty="0">
                <a:latin typeface="Times New Roman" panose="02020603050405020304" pitchFamily="18" charset="0"/>
              </a:rPr>
              <a:t> whether a point is inside or outside a polygon.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0">
            <a:extLst>
              <a:ext uri="{FF2B5EF4-FFF2-40B4-BE49-F238E27FC236}">
                <a16:creationId xmlns:a16="http://schemas.microsoft.com/office/drawing/2014/main" id="{895D653E-BC6C-CB8A-1A90-102FCB7EA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0"/>
            <a:ext cx="5867400" cy="609600"/>
          </a:xfrm>
          <a:noFill/>
        </p:spPr>
        <p:txBody>
          <a:bodyPr anchor="t"/>
          <a:lstStyle/>
          <a:p>
            <a:pPr eaLnBrk="1" hangingPunct="1"/>
            <a:r>
              <a:rPr lang="en-US" altLang="en-US" sz="3200" u="sng">
                <a:ea typeface="新細明體" panose="020B0604030504040204" pitchFamily="18" charset="-120"/>
              </a:rPr>
              <a:t>Cross products</a:t>
            </a:r>
          </a:p>
        </p:txBody>
      </p:sp>
      <p:grpSp>
        <p:nvGrpSpPr>
          <p:cNvPr id="7171" name="Group 83" descr="Shows the area of the parallelogram resulted from the cross product of two vectors from the origin. ">
            <a:extLst>
              <a:ext uri="{FF2B5EF4-FFF2-40B4-BE49-F238E27FC236}">
                <a16:creationId xmlns:a16="http://schemas.microsoft.com/office/drawing/2014/main" id="{B01B008A-DB27-6956-EA89-AB0E5BEC19EE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533400"/>
            <a:ext cx="8763000" cy="6280150"/>
            <a:chOff x="192" y="336"/>
            <a:chExt cx="5520" cy="3956"/>
          </a:xfrm>
        </p:grpSpPr>
        <p:sp>
          <p:nvSpPr>
            <p:cNvPr id="7172" name="Text Box 20">
              <a:extLst>
                <a:ext uri="{FF2B5EF4-FFF2-40B4-BE49-F238E27FC236}">
                  <a16:creationId xmlns:a16="http://schemas.microsoft.com/office/drawing/2014/main" id="{3049680E-2A0F-8064-610A-55016F9730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336"/>
              <a:ext cx="5472" cy="30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r>
                <a:rPr lang="en-US" altLang="en-US" sz="2400">
                  <a:latin typeface="Times New Roman" panose="02020603050405020304" pitchFamily="18" charset="0"/>
                </a:rPr>
                <a:t> </a:t>
              </a:r>
              <a:r>
                <a:rPr lang="en-US" altLang="en-US" sz="2000" b="1" i="1">
                  <a:latin typeface="Times New Roman" panose="02020603050405020304" pitchFamily="18" charset="0"/>
                </a:rPr>
                <a:t>Line segments</a:t>
              </a:r>
            </a:p>
            <a:p>
              <a:pPr lvl="1"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r>
                <a:rPr lang="en-US" altLang="en-US" sz="2000">
                  <a:latin typeface="Times New Roman" panose="02020603050405020304" pitchFamily="18" charset="0"/>
                </a:rPr>
                <a:t> The convex combination of two distinct points                     and                    is  any point                    such that for some real number      with                  </a:t>
              </a:r>
            </a:p>
            <a:p>
              <a:pPr lvl="1"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endParaRPr lang="en-US" altLang="en-US" sz="2000">
                <a:latin typeface="Times New Roman" panose="02020603050405020304" pitchFamily="18" charset="0"/>
              </a:endParaRPr>
            </a:p>
            <a:p>
              <a:pPr lvl="1"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r>
                <a:rPr lang="en-US" altLang="en-US" sz="2000">
                  <a:latin typeface="Times New Roman" panose="02020603050405020304" pitchFamily="18" charset="0"/>
                </a:rPr>
                <a:t>           ,  the  line segment joining        and        , is the set of all convex combinations of        and       .</a:t>
              </a:r>
            </a:p>
            <a:p>
              <a:pPr lvl="1"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r>
                <a:rPr lang="en-US" altLang="en-US" sz="2000">
                  <a:latin typeface="Times New Roman" panose="02020603050405020304" pitchFamily="18" charset="0"/>
                </a:rPr>
                <a:t> </a:t>
              </a:r>
              <a:r>
                <a:rPr lang="en-US" altLang="en-US" sz="2000" i="1">
                  <a:latin typeface="Times New Roman" panose="02020603050405020304" pitchFamily="18" charset="0"/>
                </a:rPr>
                <a:t>Intuition problem</a:t>
              </a:r>
              <a:r>
                <a:rPr lang="en-US" altLang="en-US" sz="2000">
                  <a:latin typeface="Times New Roman" panose="02020603050405020304" pitchFamily="18" charset="0"/>
                </a:rPr>
                <a:t>: Show that if (x,y) is a convex combination of              and    		then </a:t>
              </a:r>
            </a:p>
            <a:p>
              <a:pPr lvl="1"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endParaRPr lang="en-US" altLang="en-US" sz="2000">
                <a:latin typeface="Times New Roman" panose="02020603050405020304" pitchFamily="18" charset="0"/>
              </a:endParaRPr>
            </a:p>
            <a:p>
              <a:pPr lvl="1" eaLnBrk="1" hangingPunct="1">
                <a:lnSpc>
                  <a:spcPct val="75000"/>
                </a:lnSpc>
                <a:spcBef>
                  <a:spcPct val="40000"/>
                </a:spcBef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which is the standard equation of a line with slope </a:t>
              </a:r>
            </a:p>
            <a:p>
              <a:pPr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r>
                <a:rPr lang="en-US" altLang="en-US" sz="2000">
                  <a:latin typeface="Times New Roman" panose="02020603050405020304" pitchFamily="18" charset="0"/>
                </a:rPr>
                <a:t> </a:t>
              </a:r>
              <a:r>
                <a:rPr lang="en-US" altLang="en-US" sz="2000" b="1" i="1">
                  <a:latin typeface="Times New Roman" panose="02020603050405020304" pitchFamily="18" charset="0"/>
                </a:rPr>
                <a:t>Cross products</a:t>
              </a:r>
            </a:p>
            <a:p>
              <a:pPr lvl="1"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r>
                <a:rPr lang="en-US" altLang="en-US" sz="2000" b="1" i="1">
                  <a:latin typeface="Times New Roman" panose="02020603050405020304" pitchFamily="18" charset="0"/>
                </a:rPr>
                <a:t> </a:t>
              </a:r>
              <a:r>
                <a:rPr lang="en-US" altLang="en-US" sz="2000">
                  <a:latin typeface="Times New Roman" panose="02020603050405020304" pitchFamily="18" charset="0"/>
                </a:rPr>
                <a:t>let     and       be  points on the plane</a:t>
              </a:r>
            </a:p>
            <a:p>
              <a:pPr lvl="1"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r>
                <a:rPr lang="en-US" altLang="en-US" sz="2000">
                  <a:latin typeface="Times New Roman" panose="02020603050405020304" pitchFamily="18" charset="0"/>
                </a:rPr>
                <a:t> The cross product             corresponds to the signed area in the parallelogram.</a:t>
              </a:r>
            </a:p>
            <a:p>
              <a:pPr lvl="1" eaLnBrk="1" hangingPunct="1">
                <a:lnSpc>
                  <a:spcPct val="75000"/>
                </a:lnSpc>
                <a:spcBef>
                  <a:spcPct val="40000"/>
                </a:spcBef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 </a:t>
              </a:r>
            </a:p>
            <a:p>
              <a:pPr lvl="1"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endParaRPr lang="en-US" altLang="en-US" sz="200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7173" name="Object 41">
              <a:extLst>
                <a:ext uri="{FF2B5EF4-FFF2-40B4-BE49-F238E27FC236}">
                  <a16:creationId xmlns:a16="http://schemas.microsoft.com/office/drawing/2014/main" id="{B4BF9841-17ED-2FEE-BD14-CA5655B6416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48" y="576"/>
            <a:ext cx="726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748975" imgH="215806" progId="Equation.3">
                    <p:embed/>
                  </p:oleObj>
                </mc:Choice>
                <mc:Fallback>
                  <p:oleObj name="Equation" r:id="rId2" imgW="748975" imgH="215806" progId="Equation.3">
                    <p:embed/>
                    <p:pic>
                      <p:nvPicPr>
                        <p:cNvPr id="0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8" y="576"/>
                          <a:ext cx="726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4" name="Object 42">
              <a:extLst>
                <a:ext uri="{FF2B5EF4-FFF2-40B4-BE49-F238E27FC236}">
                  <a16:creationId xmlns:a16="http://schemas.microsoft.com/office/drawing/2014/main" id="{470ED4F6-3BB3-0A65-1C3A-6BD9928B1E4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728" y="576"/>
            <a:ext cx="775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799753" imgH="215806" progId="Equation.3">
                    <p:embed/>
                  </p:oleObj>
                </mc:Choice>
                <mc:Fallback>
                  <p:oleObj name="Equation" r:id="rId4" imgW="799753" imgH="215806" progId="Equation.3">
                    <p:embed/>
                    <p:pic>
                      <p:nvPicPr>
                        <p:cNvPr id="0" name="Object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8" y="576"/>
                          <a:ext cx="775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5" name="Object 43">
              <a:extLst>
                <a:ext uri="{FF2B5EF4-FFF2-40B4-BE49-F238E27FC236}">
                  <a16:creationId xmlns:a16="http://schemas.microsoft.com/office/drawing/2014/main" id="{2AACE8E2-5CAB-DC16-CC3C-B50BE68F2C3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52" y="720"/>
            <a:ext cx="762" cy="2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787400" imgH="228600" progId="Equation.3">
                    <p:embed/>
                  </p:oleObj>
                </mc:Choice>
                <mc:Fallback>
                  <p:oleObj name="Equation" r:id="rId6" imgW="787400" imgH="228600" progId="Equation.3">
                    <p:embed/>
                    <p:pic>
                      <p:nvPicPr>
                        <p:cNvPr id="0" name="Object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2" y="720"/>
                          <a:ext cx="762" cy="2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6" name="Object 44">
              <a:extLst>
                <a:ext uri="{FF2B5EF4-FFF2-40B4-BE49-F238E27FC236}">
                  <a16:creationId xmlns:a16="http://schemas.microsoft.com/office/drawing/2014/main" id="{F9466642-ED23-8C2A-5B32-E546C3B683C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936" y="768"/>
            <a:ext cx="135" cy="1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39700" imgH="139700" progId="Equation.3">
                    <p:embed/>
                  </p:oleObj>
                </mc:Choice>
                <mc:Fallback>
                  <p:oleObj name="Equation" r:id="rId8" imgW="139700" imgH="139700" progId="Equation.3">
                    <p:embed/>
                    <p:pic>
                      <p:nvPicPr>
                        <p:cNvPr id="0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6" y="768"/>
                          <a:ext cx="135" cy="1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7" name="Object 45">
              <a:extLst>
                <a:ext uri="{FF2B5EF4-FFF2-40B4-BE49-F238E27FC236}">
                  <a16:creationId xmlns:a16="http://schemas.microsoft.com/office/drawing/2014/main" id="{4900D658-0C2C-E35D-ACC2-41490B6C3BC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64" y="720"/>
            <a:ext cx="577" cy="1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596641" imgH="203112" progId="Equation.3">
                    <p:embed/>
                  </p:oleObj>
                </mc:Choice>
                <mc:Fallback>
                  <p:oleObj name="Equation" r:id="rId10" imgW="596641" imgH="203112" progId="Equation.3">
                    <p:embed/>
                    <p:pic>
                      <p:nvPicPr>
                        <p:cNvPr id="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64" y="720"/>
                          <a:ext cx="577" cy="1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8" name="Object 46">
              <a:extLst>
                <a:ext uri="{FF2B5EF4-FFF2-40B4-BE49-F238E27FC236}">
                  <a16:creationId xmlns:a16="http://schemas.microsoft.com/office/drawing/2014/main" id="{787201CA-45D6-67BA-2403-235583F726B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72" y="912"/>
            <a:ext cx="2062" cy="2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133600" imgH="228600" progId="Equation.3">
                    <p:embed/>
                  </p:oleObj>
                </mc:Choice>
                <mc:Fallback>
                  <p:oleObj name="Equation" r:id="rId12" imgW="2133600" imgH="228600" progId="Equation.3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72" y="912"/>
                          <a:ext cx="2062" cy="2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7179" name="Group 50">
              <a:extLst>
                <a:ext uri="{FF2B5EF4-FFF2-40B4-BE49-F238E27FC236}">
                  <a16:creationId xmlns:a16="http://schemas.microsoft.com/office/drawing/2014/main" id="{C6319EDA-470E-F479-63B8-2E2A4406142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2" y="1152"/>
              <a:ext cx="357" cy="233"/>
              <a:chOff x="672" y="1152"/>
              <a:chExt cx="357" cy="233"/>
            </a:xfrm>
          </p:grpSpPr>
          <p:graphicFrame>
            <p:nvGraphicFramePr>
              <p:cNvPr id="7205" name="Object 48">
                <a:extLst>
                  <a:ext uri="{FF2B5EF4-FFF2-40B4-BE49-F238E27FC236}">
                    <a16:creationId xmlns:a16="http://schemas.microsoft.com/office/drawing/2014/main" id="{50413325-6255-F6F1-7E07-AA50D3439ECA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672" y="1152"/>
              <a:ext cx="357" cy="23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4" imgW="330057" imgH="215806" progId="Equation.3">
                      <p:embed/>
                    </p:oleObj>
                  </mc:Choice>
                  <mc:Fallback>
                    <p:oleObj name="Equation" r:id="rId14" imgW="330057" imgH="215806" progId="Equation.3">
                      <p:embed/>
                      <p:pic>
                        <p:nvPicPr>
                          <p:cNvPr id="0" name="Object 4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72" y="1152"/>
                            <a:ext cx="357" cy="23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7206" name="Line 49">
                <a:extLst>
                  <a:ext uri="{FF2B5EF4-FFF2-40B4-BE49-F238E27FC236}">
                    <a16:creationId xmlns:a16="http://schemas.microsoft.com/office/drawing/2014/main" id="{18F7D666-2189-40C7-DFBE-DDDE088151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200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aphicFrame>
          <p:nvGraphicFramePr>
            <p:cNvPr id="7180" name="Object 52">
              <a:extLst>
                <a:ext uri="{FF2B5EF4-FFF2-40B4-BE49-F238E27FC236}">
                  <a16:creationId xmlns:a16="http://schemas.microsoft.com/office/drawing/2014/main" id="{46279CD7-98FD-8EA4-FE75-5EF42B51C30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784" y="1152"/>
            <a:ext cx="192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177569" imgH="215619" progId="Equation.3">
                    <p:embed/>
                  </p:oleObj>
                </mc:Choice>
                <mc:Fallback>
                  <p:oleObj name="Equation" r:id="rId16" imgW="177569" imgH="215619" progId="Equation.3">
                    <p:embed/>
                    <p:pic>
                      <p:nvPicPr>
                        <p:cNvPr id="0" name="Object 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4" y="1152"/>
                          <a:ext cx="192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81" name="Object 54">
              <a:extLst>
                <a:ext uri="{FF2B5EF4-FFF2-40B4-BE49-F238E27FC236}">
                  <a16:creationId xmlns:a16="http://schemas.microsoft.com/office/drawing/2014/main" id="{13DC25FC-3A75-792B-BB44-CDAB762BDA1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12" y="1152"/>
            <a:ext cx="206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190335" imgH="215713" progId="Equation.3">
                    <p:embed/>
                  </p:oleObj>
                </mc:Choice>
                <mc:Fallback>
                  <p:oleObj name="Equation" r:id="rId18" imgW="190335" imgH="215713" progId="Equation.3">
                    <p:embed/>
                    <p:pic>
                      <p:nvPicPr>
                        <p:cNvPr id="0" name="Object 5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2" y="1152"/>
                          <a:ext cx="206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82" name="Object 55">
              <a:extLst>
                <a:ext uri="{FF2B5EF4-FFF2-40B4-BE49-F238E27FC236}">
                  <a16:creationId xmlns:a16="http://schemas.microsoft.com/office/drawing/2014/main" id="{F79A073C-40CC-298E-3721-6D3DFE7B1E9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32" y="1296"/>
            <a:ext cx="192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177569" imgH="215619" progId="Equation.3">
                    <p:embed/>
                  </p:oleObj>
                </mc:Choice>
                <mc:Fallback>
                  <p:oleObj name="Equation" r:id="rId20" imgW="177569" imgH="215619" progId="Equation.3">
                    <p:embed/>
                    <p:pic>
                      <p:nvPicPr>
                        <p:cNvPr id="0" name="Object 5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32" y="1296"/>
                          <a:ext cx="192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83" name="Object 56">
              <a:extLst>
                <a:ext uri="{FF2B5EF4-FFF2-40B4-BE49-F238E27FC236}">
                  <a16:creationId xmlns:a16="http://schemas.microsoft.com/office/drawing/2014/main" id="{C14E696F-E263-AFF1-31C5-139E3B83F5B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160" y="1296"/>
            <a:ext cx="206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190335" imgH="215713" progId="Equation.3">
                    <p:embed/>
                  </p:oleObj>
                </mc:Choice>
                <mc:Fallback>
                  <p:oleObj name="Equation" r:id="rId22" imgW="190335" imgH="215713" progId="Equation.3">
                    <p:embed/>
                    <p:pic>
                      <p:nvPicPr>
                        <p:cNvPr id="0" name="Object 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60" y="1296"/>
                          <a:ext cx="206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84" name="Object 57">
              <a:extLst>
                <a:ext uri="{FF2B5EF4-FFF2-40B4-BE49-F238E27FC236}">
                  <a16:creationId xmlns:a16="http://schemas.microsoft.com/office/drawing/2014/main" id="{C12FD4F3-5D9B-3D95-C944-0BBF2790601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00" y="1536"/>
            <a:ext cx="443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457002" imgH="215806" progId="Equation.3">
                    <p:embed/>
                  </p:oleObj>
                </mc:Choice>
                <mc:Fallback>
                  <p:oleObj name="Equation" r:id="rId24" imgW="457002" imgH="215806" progId="Equation.3">
                    <p:embed/>
                    <p:pic>
                      <p:nvPicPr>
                        <p:cNvPr id="0" name="Object 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0" y="1536"/>
                          <a:ext cx="443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85" name="Object 58">
              <a:extLst>
                <a:ext uri="{FF2B5EF4-FFF2-40B4-BE49-F238E27FC236}">
                  <a16:creationId xmlns:a16="http://schemas.microsoft.com/office/drawing/2014/main" id="{ABEE641B-A157-02FB-F72E-C4C1F797AB2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12" y="1680"/>
            <a:ext cx="480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494870" imgH="215713" progId="Equation.3">
                    <p:embed/>
                  </p:oleObj>
                </mc:Choice>
                <mc:Fallback>
                  <p:oleObj name="Equation" r:id="rId26" imgW="494870" imgH="215713" progId="Equation.3">
                    <p:embed/>
                    <p:pic>
                      <p:nvPicPr>
                        <p:cNvPr id="0" name="Object 5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2" y="1680"/>
                          <a:ext cx="480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86" name="Object 59">
              <a:extLst>
                <a:ext uri="{FF2B5EF4-FFF2-40B4-BE49-F238E27FC236}">
                  <a16:creationId xmlns:a16="http://schemas.microsoft.com/office/drawing/2014/main" id="{0DEA1524-34B5-D6F5-93C2-F78274AC354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776" y="1728"/>
            <a:ext cx="1239" cy="4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1282700" imgH="431800" progId="Equation.3">
                    <p:embed/>
                  </p:oleObj>
                </mc:Choice>
                <mc:Fallback>
                  <p:oleObj name="Equation" r:id="rId28" imgW="1282700" imgH="431800" progId="Equation.3">
                    <p:embed/>
                    <p:pic>
                      <p:nvPicPr>
                        <p:cNvPr id="0" name="Object 5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76" y="1728"/>
                          <a:ext cx="1239" cy="4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87" name="Object 60">
              <a:extLst>
                <a:ext uri="{FF2B5EF4-FFF2-40B4-BE49-F238E27FC236}">
                  <a16:creationId xmlns:a16="http://schemas.microsoft.com/office/drawing/2014/main" id="{701564A1-20F2-03D7-8031-A4961C037E7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792" y="2160"/>
            <a:ext cx="159" cy="1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0" imgW="164957" imgH="139579" progId="Equation.3">
                    <p:embed/>
                  </p:oleObj>
                </mc:Choice>
                <mc:Fallback>
                  <p:oleObj name="Equation" r:id="rId30" imgW="164957" imgH="139579" progId="Equation.3">
                    <p:embed/>
                    <p:pic>
                      <p:nvPicPr>
                        <p:cNvPr id="0" name="Object 6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92" y="2160"/>
                          <a:ext cx="159" cy="1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88" name="Object 61">
              <a:extLst>
                <a:ext uri="{FF2B5EF4-FFF2-40B4-BE49-F238E27FC236}">
                  <a16:creationId xmlns:a16="http://schemas.microsoft.com/office/drawing/2014/main" id="{68A2696B-6219-7B8A-483F-DC8A97B0305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16" y="2544"/>
            <a:ext cx="173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2" imgW="177569" imgH="215619" progId="Equation.3">
                    <p:embed/>
                  </p:oleObj>
                </mc:Choice>
                <mc:Fallback>
                  <p:oleObj name="Equation" r:id="rId32" imgW="177569" imgH="215619" progId="Equation.3">
                    <p:embed/>
                    <p:pic>
                      <p:nvPicPr>
                        <p:cNvPr id="0" name="Object 6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6" y="2544"/>
                          <a:ext cx="173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89" name="Object 62">
              <a:extLst>
                <a:ext uri="{FF2B5EF4-FFF2-40B4-BE49-F238E27FC236}">
                  <a16:creationId xmlns:a16="http://schemas.microsoft.com/office/drawing/2014/main" id="{696F66DB-0C4C-1077-1FB5-04092B9987B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48" y="2544"/>
            <a:ext cx="185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3" imgW="190335" imgH="215713" progId="Equation.3">
                    <p:embed/>
                  </p:oleObj>
                </mc:Choice>
                <mc:Fallback>
                  <p:oleObj name="Equation" r:id="rId33" imgW="190335" imgH="215713" progId="Equation.3">
                    <p:embed/>
                    <p:pic>
                      <p:nvPicPr>
                        <p:cNvPr id="0" name="Object 6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48" y="2544"/>
                          <a:ext cx="185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90" name="Object 63">
              <a:extLst>
                <a:ext uri="{FF2B5EF4-FFF2-40B4-BE49-F238E27FC236}">
                  <a16:creationId xmlns:a16="http://schemas.microsoft.com/office/drawing/2014/main" id="{AD47B8F8-4231-200E-36A9-A0D0FEE3F1C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24" y="2784"/>
            <a:ext cx="445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4" imgW="457002" imgH="215806" progId="Equation.3">
                    <p:embed/>
                  </p:oleObj>
                </mc:Choice>
                <mc:Fallback>
                  <p:oleObj name="Equation" r:id="rId34" imgW="457002" imgH="215806" progId="Equation.3">
                    <p:embed/>
                    <p:pic>
                      <p:nvPicPr>
                        <p:cNvPr id="0" name="Object 6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4" y="2784"/>
                          <a:ext cx="445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91" name="Line 64">
              <a:extLst>
                <a:ext uri="{FF2B5EF4-FFF2-40B4-BE49-F238E27FC236}">
                  <a16:creationId xmlns:a16="http://schemas.microsoft.com/office/drawing/2014/main" id="{FC3C57CC-7CBE-F028-7C97-A2010FBE7D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84" y="3168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Line 65">
              <a:extLst>
                <a:ext uri="{FF2B5EF4-FFF2-40B4-BE49-F238E27FC236}">
                  <a16:creationId xmlns:a16="http://schemas.microsoft.com/office/drawing/2014/main" id="{29093900-D639-71B6-CBB8-E8FC0A80B4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4080"/>
              <a:ext cx="17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66">
              <a:extLst>
                <a:ext uri="{FF2B5EF4-FFF2-40B4-BE49-F238E27FC236}">
                  <a16:creationId xmlns:a16="http://schemas.microsoft.com/office/drawing/2014/main" id="{DAF3CB87-B32E-5CE9-8495-6DF80420A5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84" y="3360"/>
              <a:ext cx="48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67">
              <a:extLst>
                <a:ext uri="{FF2B5EF4-FFF2-40B4-BE49-F238E27FC236}">
                  <a16:creationId xmlns:a16="http://schemas.microsoft.com/office/drawing/2014/main" id="{EF8CE323-1503-FEDB-67E8-AE3351AF7B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84" y="3888"/>
              <a:ext cx="57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68">
              <a:extLst>
                <a:ext uri="{FF2B5EF4-FFF2-40B4-BE49-F238E27FC236}">
                  <a16:creationId xmlns:a16="http://schemas.microsoft.com/office/drawing/2014/main" id="{BAF1E921-C367-376C-98EE-54E5D03F9C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4" y="3168"/>
              <a:ext cx="57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Line 69">
              <a:extLst>
                <a:ext uri="{FF2B5EF4-FFF2-40B4-BE49-F238E27FC236}">
                  <a16:creationId xmlns:a16="http://schemas.microsoft.com/office/drawing/2014/main" id="{AF32A18F-0C52-1C57-4031-45BFADD990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60" y="3168"/>
              <a:ext cx="48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7197" name="Object 70">
              <a:extLst>
                <a:ext uri="{FF2B5EF4-FFF2-40B4-BE49-F238E27FC236}">
                  <a16:creationId xmlns:a16="http://schemas.microsoft.com/office/drawing/2014/main" id="{E8268567-D533-C9D2-5274-CE70D0C4EFB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60" y="3792"/>
            <a:ext cx="173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6" imgW="177569" imgH="215619" progId="Equation.3">
                    <p:embed/>
                  </p:oleObj>
                </mc:Choice>
                <mc:Fallback>
                  <p:oleObj name="Equation" r:id="rId36" imgW="177569" imgH="215619" progId="Equation.3">
                    <p:embed/>
                    <p:pic>
                      <p:nvPicPr>
                        <p:cNvPr id="0" name="Object 7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60" y="3792"/>
                          <a:ext cx="173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98" name="Object 71">
              <a:extLst>
                <a:ext uri="{FF2B5EF4-FFF2-40B4-BE49-F238E27FC236}">
                  <a16:creationId xmlns:a16="http://schemas.microsoft.com/office/drawing/2014/main" id="{E7291220-B44A-A642-864C-22030DE1261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272" y="3168"/>
            <a:ext cx="185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7" imgW="190335" imgH="215713" progId="Equation.3">
                    <p:embed/>
                  </p:oleObj>
                </mc:Choice>
                <mc:Fallback>
                  <p:oleObj name="Equation" r:id="rId37" imgW="190335" imgH="215713" progId="Equation.3">
                    <p:embed/>
                    <p:pic>
                      <p:nvPicPr>
                        <p:cNvPr id="0" name="Object 7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72" y="3168"/>
                          <a:ext cx="185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99" name="Object 72">
              <a:extLst>
                <a:ext uri="{FF2B5EF4-FFF2-40B4-BE49-F238E27FC236}">
                  <a16:creationId xmlns:a16="http://schemas.microsoft.com/office/drawing/2014/main" id="{114AAB70-35CC-24BD-9574-4D3AB452EB5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040" y="3120"/>
            <a:ext cx="457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8" imgW="469696" imgH="215806" progId="Equation.3">
                    <p:embed/>
                  </p:oleObj>
                </mc:Choice>
                <mc:Fallback>
                  <p:oleObj name="Equation" r:id="rId38" imgW="469696" imgH="215806" progId="Equation.3">
                    <p:embed/>
                    <p:pic>
                      <p:nvPicPr>
                        <p:cNvPr id="0" name="Object 7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40" y="3120"/>
                          <a:ext cx="457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200" name="Freeform 78">
              <a:extLst>
                <a:ext uri="{FF2B5EF4-FFF2-40B4-BE49-F238E27FC236}">
                  <a16:creationId xmlns:a16="http://schemas.microsoft.com/office/drawing/2014/main" id="{BA333A40-7F8B-8E72-234C-D4431AFD94C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3216"/>
              <a:ext cx="960" cy="816"/>
            </a:xfrm>
            <a:custGeom>
              <a:avLst/>
              <a:gdLst>
                <a:gd name="T0" fmla="*/ 0 w 960"/>
                <a:gd name="T1" fmla="*/ 816 h 816"/>
                <a:gd name="T2" fmla="*/ 432 w 960"/>
                <a:gd name="T3" fmla="*/ 192 h 816"/>
                <a:gd name="T4" fmla="*/ 960 w 960"/>
                <a:gd name="T5" fmla="*/ 0 h 816"/>
                <a:gd name="T6" fmla="*/ 528 w 960"/>
                <a:gd name="T7" fmla="*/ 624 h 816"/>
                <a:gd name="T8" fmla="*/ 0 w 960"/>
                <a:gd name="T9" fmla="*/ 816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0"/>
                <a:gd name="T16" fmla="*/ 0 h 816"/>
                <a:gd name="T17" fmla="*/ 960 w 960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0" h="816">
                  <a:moveTo>
                    <a:pt x="0" y="816"/>
                  </a:moveTo>
                  <a:lnTo>
                    <a:pt x="432" y="192"/>
                  </a:lnTo>
                  <a:lnTo>
                    <a:pt x="960" y="0"/>
                  </a:lnTo>
                  <a:lnTo>
                    <a:pt x="528" y="624"/>
                  </a:lnTo>
                  <a:lnTo>
                    <a:pt x="0" y="816"/>
                  </a:lnTo>
                  <a:close/>
                </a:path>
              </a:pathLst>
            </a:custGeom>
            <a:solidFill>
              <a:schemeClr val="hlink"/>
            </a:solidFill>
            <a:ln w="9525" cap="rnd" cmpd="sng">
              <a:solidFill>
                <a:schemeClr val="bg1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7201" name="Object 79">
              <a:extLst>
                <a:ext uri="{FF2B5EF4-FFF2-40B4-BE49-F238E27FC236}">
                  <a16:creationId xmlns:a16="http://schemas.microsoft.com/office/drawing/2014/main" id="{F3983D7D-4D4E-52B8-55CE-53C495A5513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72" y="3216"/>
            <a:ext cx="2761" cy="4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0" imgW="2857500" imgH="482600" progId="Equation.3">
                    <p:embed/>
                  </p:oleObj>
                </mc:Choice>
                <mc:Fallback>
                  <p:oleObj name="Equation" r:id="rId40" imgW="2857500" imgH="482600" progId="Equation.3">
                    <p:embed/>
                    <p:pic>
                      <p:nvPicPr>
                        <p:cNvPr id="0" name="Object 7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2" y="3216"/>
                          <a:ext cx="2761" cy="4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202" name="Text Box 80">
              <a:extLst>
                <a:ext uri="{FF2B5EF4-FFF2-40B4-BE49-F238E27FC236}">
                  <a16:creationId xmlns:a16="http://schemas.microsoft.com/office/drawing/2014/main" id="{35D63F47-E36E-6F8C-ACB5-A9714702DA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4080"/>
              <a:ext cx="38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>
                  <a:latin typeface="Times New Roman" panose="02020603050405020304" pitchFamily="18" charset="0"/>
                </a:rPr>
                <a:t>(0,0)</a:t>
              </a:r>
            </a:p>
          </p:txBody>
        </p:sp>
        <p:sp>
          <p:nvSpPr>
            <p:cNvPr id="7203" name="Text Box 81">
              <a:extLst>
                <a:ext uri="{FF2B5EF4-FFF2-40B4-BE49-F238E27FC236}">
                  <a16:creationId xmlns:a16="http://schemas.microsoft.com/office/drawing/2014/main" id="{8D1C3E73-8A96-0FC1-981C-A336F808F0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3072"/>
              <a:ext cx="38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>
                  <a:latin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7204" name="Text Box 82">
              <a:extLst>
                <a:ext uri="{FF2B5EF4-FFF2-40B4-BE49-F238E27FC236}">
                  <a16:creationId xmlns:a16="http://schemas.microsoft.com/office/drawing/2014/main" id="{22E36DFB-55AF-FF7B-8BFB-FF5D36838A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20" y="3888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>
                  <a:latin typeface="Times New Roman" panose="02020603050405020304" pitchFamily="18" charset="0"/>
                </a:rPr>
                <a:t>x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132" descr="Shows the area prohibited for the vector op_1, if op_1 is clockwise from vector op_2. ">
            <a:extLst>
              <a:ext uri="{FF2B5EF4-FFF2-40B4-BE49-F238E27FC236}">
                <a16:creationId xmlns:a16="http://schemas.microsoft.com/office/drawing/2014/main" id="{7E8E0494-B4FF-5F81-0E71-B4E16F3DE0B0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457200"/>
            <a:ext cx="8686800" cy="5913438"/>
            <a:chOff x="192" y="288"/>
            <a:chExt cx="5472" cy="3725"/>
          </a:xfrm>
        </p:grpSpPr>
        <p:sp>
          <p:nvSpPr>
            <p:cNvPr id="8196" name="Freeform 66">
              <a:extLst>
                <a:ext uri="{FF2B5EF4-FFF2-40B4-BE49-F238E27FC236}">
                  <a16:creationId xmlns:a16="http://schemas.microsoft.com/office/drawing/2014/main" id="{3616D929-6739-D188-8A1F-D11DB88EE9B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4" y="672"/>
              <a:ext cx="1776" cy="1824"/>
            </a:xfrm>
            <a:custGeom>
              <a:avLst/>
              <a:gdLst>
                <a:gd name="T0" fmla="*/ 1776 w 1776"/>
                <a:gd name="T1" fmla="*/ 48 h 1824"/>
                <a:gd name="T2" fmla="*/ 576 w 1776"/>
                <a:gd name="T3" fmla="*/ 1824 h 1824"/>
                <a:gd name="T4" fmla="*/ 0 w 1776"/>
                <a:gd name="T5" fmla="*/ 1200 h 1824"/>
                <a:gd name="T6" fmla="*/ 864 w 1776"/>
                <a:gd name="T7" fmla="*/ 0 h 1824"/>
                <a:gd name="T8" fmla="*/ 1776 w 1776"/>
                <a:gd name="T9" fmla="*/ 48 h 18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76"/>
                <a:gd name="T16" fmla="*/ 0 h 1824"/>
                <a:gd name="T17" fmla="*/ 1776 w 1776"/>
                <a:gd name="T18" fmla="*/ 1824 h 18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76" h="1824">
                  <a:moveTo>
                    <a:pt x="1776" y="48"/>
                  </a:moveTo>
                  <a:lnTo>
                    <a:pt x="576" y="1824"/>
                  </a:lnTo>
                  <a:lnTo>
                    <a:pt x="0" y="1200"/>
                  </a:lnTo>
                  <a:lnTo>
                    <a:pt x="864" y="0"/>
                  </a:lnTo>
                  <a:lnTo>
                    <a:pt x="1776" y="48"/>
                  </a:lnTo>
                  <a:close/>
                </a:path>
              </a:pathLst>
            </a:custGeom>
            <a:solidFill>
              <a:schemeClr val="hlink"/>
            </a:solidFill>
            <a:ln w="9525" cap="flat" cmpd="sng">
              <a:solidFill>
                <a:schemeClr val="bg1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7" name="Text Box 2">
              <a:extLst>
                <a:ext uri="{FF2B5EF4-FFF2-40B4-BE49-F238E27FC236}">
                  <a16:creationId xmlns:a16="http://schemas.microsoft.com/office/drawing/2014/main" id="{FC5C449A-38AE-856A-B766-F5F0867296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88"/>
              <a:ext cx="5472" cy="8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r>
                <a:rPr lang="en-US" altLang="en-US" sz="2400">
                  <a:latin typeface="Times New Roman" panose="02020603050405020304" pitchFamily="18" charset="0"/>
                </a:rPr>
                <a:t> </a:t>
              </a:r>
              <a:r>
                <a:rPr lang="en-US" altLang="en-US" sz="2000">
                  <a:latin typeface="Times New Roman" panose="02020603050405020304" pitchFamily="18" charset="0"/>
                </a:rPr>
                <a:t>If            is negative, then       is counterclockwise from        .  </a:t>
              </a:r>
            </a:p>
            <a:p>
              <a:pPr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r>
                <a:rPr lang="en-US" altLang="en-US" sz="2000">
                  <a:latin typeface="Times New Roman" panose="02020603050405020304" pitchFamily="18" charset="0"/>
                </a:rPr>
                <a:t> If            is positive, then        is clockwise from        . </a:t>
              </a:r>
            </a:p>
            <a:p>
              <a:pPr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r>
                <a:rPr lang="en-US" altLang="en-US" sz="2000">
                  <a:latin typeface="Times New Roman" panose="02020603050405020304" pitchFamily="18" charset="0"/>
                </a:rPr>
                <a:t> If                    then        and          are collinear. </a:t>
              </a:r>
            </a:p>
            <a:p>
              <a:pPr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endParaRPr lang="en-US" altLang="en-US" sz="200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8198" name="Object 21">
              <a:extLst>
                <a:ext uri="{FF2B5EF4-FFF2-40B4-BE49-F238E27FC236}">
                  <a16:creationId xmlns:a16="http://schemas.microsoft.com/office/drawing/2014/main" id="{DD6E1349-312F-8A95-C46C-8302CB2C79A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56" y="1248"/>
            <a:ext cx="186" cy="2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90500" imgH="228600" progId="Equation.3">
                    <p:embed/>
                  </p:oleObj>
                </mc:Choice>
                <mc:Fallback>
                  <p:oleObj name="Equation" r:id="rId2" imgW="190500" imgH="228600" progId="Equation.3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6" y="1248"/>
                          <a:ext cx="186" cy="2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199" name="Object 23">
              <a:extLst>
                <a:ext uri="{FF2B5EF4-FFF2-40B4-BE49-F238E27FC236}">
                  <a16:creationId xmlns:a16="http://schemas.microsoft.com/office/drawing/2014/main" id="{2C5190A7-B41A-C1C9-EFE7-1712D1D45E4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0" y="288"/>
            <a:ext cx="445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457002" imgH="215806" progId="Equation.3">
                    <p:embed/>
                  </p:oleObj>
                </mc:Choice>
                <mc:Fallback>
                  <p:oleObj name="Equation" r:id="rId4" imgW="457002" imgH="215806" progId="Equation.3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" y="288"/>
                          <a:ext cx="445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00" name="Line 26">
              <a:extLst>
                <a:ext uri="{FF2B5EF4-FFF2-40B4-BE49-F238E27FC236}">
                  <a16:creationId xmlns:a16="http://schemas.microsoft.com/office/drawing/2014/main" id="{74C8C867-D69C-1B2C-EFB4-DBBCEC3573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08" y="960"/>
              <a:ext cx="48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1" name="Line 27">
              <a:extLst>
                <a:ext uri="{FF2B5EF4-FFF2-40B4-BE49-F238E27FC236}">
                  <a16:creationId xmlns:a16="http://schemas.microsoft.com/office/drawing/2014/main" id="{40168E82-4C1F-97EF-CF58-48152EF763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08" y="1488"/>
              <a:ext cx="57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2" name="Line 28">
              <a:extLst>
                <a:ext uri="{FF2B5EF4-FFF2-40B4-BE49-F238E27FC236}">
                  <a16:creationId xmlns:a16="http://schemas.microsoft.com/office/drawing/2014/main" id="{B3E230AD-9B7F-953B-F4F7-F8095D2409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768"/>
              <a:ext cx="57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3" name="Line 29">
              <a:extLst>
                <a:ext uri="{FF2B5EF4-FFF2-40B4-BE49-F238E27FC236}">
                  <a16:creationId xmlns:a16="http://schemas.microsoft.com/office/drawing/2014/main" id="{879036D3-615E-D24A-3058-8C5C6F3875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4" y="768"/>
              <a:ext cx="48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8204" name="Object 30">
              <a:extLst>
                <a:ext uri="{FF2B5EF4-FFF2-40B4-BE49-F238E27FC236}">
                  <a16:creationId xmlns:a16="http://schemas.microsoft.com/office/drawing/2014/main" id="{2F15FD83-C0EC-02B3-E47F-1F7C485142C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184" y="1392"/>
            <a:ext cx="173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77569" imgH="215619" progId="Equation.3">
                    <p:embed/>
                  </p:oleObj>
                </mc:Choice>
                <mc:Fallback>
                  <p:oleObj name="Equation" r:id="rId6" imgW="177569" imgH="215619" progId="Equation.3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84" y="1392"/>
                          <a:ext cx="173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05" name="Object 31">
              <a:extLst>
                <a:ext uri="{FF2B5EF4-FFF2-40B4-BE49-F238E27FC236}">
                  <a16:creationId xmlns:a16="http://schemas.microsoft.com/office/drawing/2014/main" id="{493E696A-EFF2-A4C3-E5AA-DBC1D5A1C92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96" y="768"/>
            <a:ext cx="185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90335" imgH="215713" progId="Equation.3">
                    <p:embed/>
                  </p:oleObj>
                </mc:Choice>
                <mc:Fallback>
                  <p:oleObj name="Equation" r:id="rId8" imgW="190335" imgH="215713" progId="Equation.3">
                    <p:embed/>
                    <p:pic>
                      <p:nvPicPr>
                        <p:cNvPr id="0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96" y="768"/>
                          <a:ext cx="185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8206" name="Group 39">
              <a:extLst>
                <a:ext uri="{FF2B5EF4-FFF2-40B4-BE49-F238E27FC236}">
                  <a16:creationId xmlns:a16="http://schemas.microsoft.com/office/drawing/2014/main" id="{432DC5A8-5A8E-4865-F418-8449BCF818E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16" y="288"/>
              <a:ext cx="247" cy="233"/>
              <a:chOff x="2304" y="336"/>
              <a:chExt cx="247" cy="233"/>
            </a:xfrm>
          </p:grpSpPr>
          <p:graphicFrame>
            <p:nvGraphicFramePr>
              <p:cNvPr id="8278" name="Object 11">
                <a:extLst>
                  <a:ext uri="{FF2B5EF4-FFF2-40B4-BE49-F238E27FC236}">
                    <a16:creationId xmlns:a16="http://schemas.microsoft.com/office/drawing/2014/main" id="{D091AA8C-29C5-F48A-75E4-57B68185B32C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304" y="336"/>
              <a:ext cx="247" cy="23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0" imgW="228501" imgH="215806" progId="Equation.3">
                      <p:embed/>
                    </p:oleObj>
                  </mc:Choice>
                  <mc:Fallback>
                    <p:oleObj name="Equation" r:id="rId10" imgW="228501" imgH="215806" progId="Equation.3">
                      <p:embed/>
                      <p:pic>
                        <p:nvPicPr>
                          <p:cNvPr id="0" name="Object 1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04" y="336"/>
                            <a:ext cx="247" cy="23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279" name="Line 38">
                <a:extLst>
                  <a:ext uri="{FF2B5EF4-FFF2-40B4-BE49-F238E27FC236}">
                    <a16:creationId xmlns:a16="http://schemas.microsoft.com/office/drawing/2014/main" id="{2C0C74A3-E4DD-9B08-F2FC-DA46BC7512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4" y="38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07" name="Group 43">
              <a:extLst>
                <a:ext uri="{FF2B5EF4-FFF2-40B4-BE49-F238E27FC236}">
                  <a16:creationId xmlns:a16="http://schemas.microsoft.com/office/drawing/2014/main" id="{3126B952-AEFB-6B3B-D675-0AA63E8A9B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88" y="288"/>
              <a:ext cx="260" cy="233"/>
              <a:chOff x="4506" y="336"/>
              <a:chExt cx="260" cy="233"/>
            </a:xfrm>
          </p:grpSpPr>
          <p:graphicFrame>
            <p:nvGraphicFramePr>
              <p:cNvPr id="8276" name="Object 41">
                <a:extLst>
                  <a:ext uri="{FF2B5EF4-FFF2-40B4-BE49-F238E27FC236}">
                    <a16:creationId xmlns:a16="http://schemas.microsoft.com/office/drawing/2014/main" id="{3083325C-0C24-FC32-8DC6-7247C6438457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506" y="336"/>
              <a:ext cx="260" cy="23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2" imgW="241091" imgH="215713" progId="Equation.3">
                      <p:embed/>
                    </p:oleObj>
                  </mc:Choice>
                  <mc:Fallback>
                    <p:oleObj name="Equation" r:id="rId12" imgW="241091" imgH="215713" progId="Equation.3">
                      <p:embed/>
                      <p:pic>
                        <p:nvPicPr>
                          <p:cNvPr id="0" name="Object 4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06" y="336"/>
                            <a:ext cx="260" cy="23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277" name="Line 42">
                <a:extLst>
                  <a:ext uri="{FF2B5EF4-FFF2-40B4-BE49-F238E27FC236}">
                    <a16:creationId xmlns:a16="http://schemas.microsoft.com/office/drawing/2014/main" id="{7414BDF7-E61E-B403-C4FC-3B9D5F6B35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2" y="38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aphicFrame>
          <p:nvGraphicFramePr>
            <p:cNvPr id="8208" name="Object 44">
              <a:extLst>
                <a:ext uri="{FF2B5EF4-FFF2-40B4-BE49-F238E27FC236}">
                  <a16:creationId xmlns:a16="http://schemas.microsoft.com/office/drawing/2014/main" id="{BB8813BE-6410-EDDC-3666-64625DB676E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0" y="528"/>
            <a:ext cx="445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457002" imgH="215806" progId="Equation.3">
                    <p:embed/>
                  </p:oleObj>
                </mc:Choice>
                <mc:Fallback>
                  <p:oleObj name="Equation" r:id="rId4" imgW="457002" imgH="215806" progId="Equation.3">
                    <p:embed/>
                    <p:pic>
                      <p:nvPicPr>
                        <p:cNvPr id="0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" y="528"/>
                          <a:ext cx="445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8209" name="Group 45">
              <a:extLst>
                <a:ext uri="{FF2B5EF4-FFF2-40B4-BE49-F238E27FC236}">
                  <a16:creationId xmlns:a16="http://schemas.microsoft.com/office/drawing/2014/main" id="{31EA3396-CF8A-5DE3-5519-64673ECCDD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16" y="480"/>
              <a:ext cx="247" cy="233"/>
              <a:chOff x="2304" y="336"/>
              <a:chExt cx="247" cy="233"/>
            </a:xfrm>
          </p:grpSpPr>
          <p:graphicFrame>
            <p:nvGraphicFramePr>
              <p:cNvPr id="8274" name="Object 46">
                <a:extLst>
                  <a:ext uri="{FF2B5EF4-FFF2-40B4-BE49-F238E27FC236}">
                    <a16:creationId xmlns:a16="http://schemas.microsoft.com/office/drawing/2014/main" id="{6DC21DE8-4798-2185-C692-3D8F1522FAF4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304" y="336"/>
              <a:ext cx="247" cy="23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0" imgW="228501" imgH="215806" progId="Equation.3">
                      <p:embed/>
                    </p:oleObj>
                  </mc:Choice>
                  <mc:Fallback>
                    <p:oleObj name="Equation" r:id="rId10" imgW="228501" imgH="215806" progId="Equation.3">
                      <p:embed/>
                      <p:pic>
                        <p:nvPicPr>
                          <p:cNvPr id="0" name="Object 4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04" y="336"/>
                            <a:ext cx="247" cy="23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275" name="Line 47">
                <a:extLst>
                  <a:ext uri="{FF2B5EF4-FFF2-40B4-BE49-F238E27FC236}">
                    <a16:creationId xmlns:a16="http://schemas.microsoft.com/office/drawing/2014/main" id="{6E652BBF-6C37-EB49-5484-73108E2BEF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4" y="38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10" name="Group 48">
              <a:extLst>
                <a:ext uri="{FF2B5EF4-FFF2-40B4-BE49-F238E27FC236}">
                  <a16:creationId xmlns:a16="http://schemas.microsoft.com/office/drawing/2014/main" id="{6FB91E26-BDEE-D15B-A55E-8F0381B6ED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04" y="528"/>
              <a:ext cx="260" cy="233"/>
              <a:chOff x="4506" y="336"/>
              <a:chExt cx="260" cy="233"/>
            </a:xfrm>
          </p:grpSpPr>
          <p:graphicFrame>
            <p:nvGraphicFramePr>
              <p:cNvPr id="8272" name="Object 49">
                <a:extLst>
                  <a:ext uri="{FF2B5EF4-FFF2-40B4-BE49-F238E27FC236}">
                    <a16:creationId xmlns:a16="http://schemas.microsoft.com/office/drawing/2014/main" id="{B64FE243-D37C-AB8F-B466-8F7E9459B966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506" y="336"/>
              <a:ext cx="260" cy="23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2" imgW="241091" imgH="215713" progId="Equation.3">
                      <p:embed/>
                    </p:oleObj>
                  </mc:Choice>
                  <mc:Fallback>
                    <p:oleObj name="Equation" r:id="rId12" imgW="241091" imgH="215713" progId="Equation.3">
                      <p:embed/>
                      <p:pic>
                        <p:nvPicPr>
                          <p:cNvPr id="0" name="Object 4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06" y="336"/>
                            <a:ext cx="260" cy="23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273" name="Line 50">
                <a:extLst>
                  <a:ext uri="{FF2B5EF4-FFF2-40B4-BE49-F238E27FC236}">
                    <a16:creationId xmlns:a16="http://schemas.microsoft.com/office/drawing/2014/main" id="{C8B84305-3ABE-909C-AE92-6DF626CD13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2" y="38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11" name="Line 51">
              <a:extLst>
                <a:ext uri="{FF2B5EF4-FFF2-40B4-BE49-F238E27FC236}">
                  <a16:creationId xmlns:a16="http://schemas.microsoft.com/office/drawing/2014/main" id="{59A60DCA-3716-00CD-9688-07BF87DED8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08" y="768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2" name="Line 52">
              <a:extLst>
                <a:ext uri="{FF2B5EF4-FFF2-40B4-BE49-F238E27FC236}">
                  <a16:creationId xmlns:a16="http://schemas.microsoft.com/office/drawing/2014/main" id="{30593CA7-104C-3ED3-B9B3-10ABD2E4CE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1680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3" name="Text Box 61">
              <a:extLst>
                <a:ext uri="{FF2B5EF4-FFF2-40B4-BE49-F238E27FC236}">
                  <a16:creationId xmlns:a16="http://schemas.microsoft.com/office/drawing/2014/main" id="{38E76758-7033-C6C4-F47C-D5624E965D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1680"/>
              <a:ext cx="38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>
                  <a:latin typeface="Times New Roman" panose="02020603050405020304" pitchFamily="18" charset="0"/>
                </a:rPr>
                <a:t>(0,0)</a:t>
              </a:r>
            </a:p>
          </p:txBody>
        </p:sp>
        <p:sp>
          <p:nvSpPr>
            <p:cNvPr id="8214" name="Text Box 62">
              <a:extLst>
                <a:ext uri="{FF2B5EF4-FFF2-40B4-BE49-F238E27FC236}">
                  <a16:creationId xmlns:a16="http://schemas.microsoft.com/office/drawing/2014/main" id="{F3C9A8B5-E64D-A443-97B7-15D52C1E7E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672"/>
              <a:ext cx="38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>
                  <a:latin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8215" name="Text Box 63">
              <a:extLst>
                <a:ext uri="{FF2B5EF4-FFF2-40B4-BE49-F238E27FC236}">
                  <a16:creationId xmlns:a16="http://schemas.microsoft.com/office/drawing/2014/main" id="{D2D75382-3C8C-813A-D440-4CEE25EEEE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72" y="1632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8216" name="Text Box 67">
              <a:extLst>
                <a:ext uri="{FF2B5EF4-FFF2-40B4-BE49-F238E27FC236}">
                  <a16:creationId xmlns:a16="http://schemas.microsoft.com/office/drawing/2014/main" id="{9C108572-E954-4C4C-15B4-1F837618A7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1296"/>
              <a:ext cx="1104" cy="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sz="1600">
                  <a:latin typeface="Times New Roman" panose="02020603050405020304" pitchFamily="18" charset="0"/>
                </a:rPr>
                <a:t>Prohibited for </a:t>
              </a:r>
            </a:p>
            <a:p>
              <a:pPr eaLnBrk="1" hangingPunct="1">
                <a:lnSpc>
                  <a:spcPct val="7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sz="1600">
                  <a:latin typeface="Times New Roman" panose="02020603050405020304" pitchFamily="18" charset="0"/>
                </a:rPr>
                <a:t>If          is clockwise from  </a:t>
              </a:r>
            </a:p>
          </p:txBody>
        </p:sp>
        <p:grpSp>
          <p:nvGrpSpPr>
            <p:cNvPr id="8217" name="Group 68">
              <a:extLst>
                <a:ext uri="{FF2B5EF4-FFF2-40B4-BE49-F238E27FC236}">
                  <a16:creationId xmlns:a16="http://schemas.microsoft.com/office/drawing/2014/main" id="{BE9B65E2-C403-35E5-989E-13C44D31F0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0" y="1248"/>
              <a:ext cx="247" cy="233"/>
              <a:chOff x="2304" y="336"/>
              <a:chExt cx="247" cy="233"/>
            </a:xfrm>
          </p:grpSpPr>
          <p:graphicFrame>
            <p:nvGraphicFramePr>
              <p:cNvPr id="8270" name="Object 69">
                <a:extLst>
                  <a:ext uri="{FF2B5EF4-FFF2-40B4-BE49-F238E27FC236}">
                    <a16:creationId xmlns:a16="http://schemas.microsoft.com/office/drawing/2014/main" id="{969EFE63-CF38-2F72-4204-0BCA87013859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304" y="336"/>
              <a:ext cx="247" cy="23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0" imgW="228501" imgH="215806" progId="Equation.3">
                      <p:embed/>
                    </p:oleObj>
                  </mc:Choice>
                  <mc:Fallback>
                    <p:oleObj name="Equation" r:id="rId10" imgW="228501" imgH="215806" progId="Equation.3">
                      <p:embed/>
                      <p:pic>
                        <p:nvPicPr>
                          <p:cNvPr id="0" name="Object 6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04" y="336"/>
                            <a:ext cx="247" cy="23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271" name="Line 70">
                <a:extLst>
                  <a:ext uri="{FF2B5EF4-FFF2-40B4-BE49-F238E27FC236}">
                    <a16:creationId xmlns:a16="http://schemas.microsoft.com/office/drawing/2014/main" id="{50747607-AF9F-7827-1618-098A364588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4" y="38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18" name="Group 71">
              <a:extLst>
                <a:ext uri="{FF2B5EF4-FFF2-40B4-BE49-F238E27FC236}">
                  <a16:creationId xmlns:a16="http://schemas.microsoft.com/office/drawing/2014/main" id="{49668DBF-6C63-0FD2-E692-C5A6EEC0EB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44" y="1392"/>
              <a:ext cx="247" cy="233"/>
              <a:chOff x="2304" y="336"/>
              <a:chExt cx="247" cy="233"/>
            </a:xfrm>
          </p:grpSpPr>
          <p:graphicFrame>
            <p:nvGraphicFramePr>
              <p:cNvPr id="8268" name="Object 72">
                <a:extLst>
                  <a:ext uri="{FF2B5EF4-FFF2-40B4-BE49-F238E27FC236}">
                    <a16:creationId xmlns:a16="http://schemas.microsoft.com/office/drawing/2014/main" id="{F0BECEFC-852A-C583-8304-76FCE6CFE76E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304" y="336"/>
              <a:ext cx="247" cy="23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4" imgW="228501" imgH="215806" progId="Equation.3">
                      <p:embed/>
                    </p:oleObj>
                  </mc:Choice>
                  <mc:Fallback>
                    <p:oleObj name="Equation" r:id="rId14" imgW="228501" imgH="215806" progId="Equation.3">
                      <p:embed/>
                      <p:pic>
                        <p:nvPicPr>
                          <p:cNvPr id="0" name="Object 7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04" y="336"/>
                            <a:ext cx="247" cy="23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269" name="Line 73">
                <a:extLst>
                  <a:ext uri="{FF2B5EF4-FFF2-40B4-BE49-F238E27FC236}">
                    <a16:creationId xmlns:a16="http://schemas.microsoft.com/office/drawing/2014/main" id="{6151573E-AEF3-77F7-7F9C-BE620C7601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4" y="38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19" name="Group 74">
              <a:extLst>
                <a:ext uri="{FF2B5EF4-FFF2-40B4-BE49-F238E27FC236}">
                  <a16:creationId xmlns:a16="http://schemas.microsoft.com/office/drawing/2014/main" id="{1C2C8517-DA4D-EDC9-225B-BC36BB1006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48" y="1728"/>
              <a:ext cx="260" cy="233"/>
              <a:chOff x="4506" y="336"/>
              <a:chExt cx="260" cy="233"/>
            </a:xfrm>
          </p:grpSpPr>
          <p:graphicFrame>
            <p:nvGraphicFramePr>
              <p:cNvPr id="8266" name="Object 75">
                <a:extLst>
                  <a:ext uri="{FF2B5EF4-FFF2-40B4-BE49-F238E27FC236}">
                    <a16:creationId xmlns:a16="http://schemas.microsoft.com/office/drawing/2014/main" id="{F17E6F71-E2CF-3DCD-C55F-8211199F60B3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506" y="336"/>
              <a:ext cx="260" cy="23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5" imgW="241091" imgH="215713" progId="Equation.3">
                      <p:embed/>
                    </p:oleObj>
                  </mc:Choice>
                  <mc:Fallback>
                    <p:oleObj name="Equation" r:id="rId15" imgW="241091" imgH="215713" progId="Equation.3">
                      <p:embed/>
                      <p:pic>
                        <p:nvPicPr>
                          <p:cNvPr id="0" name="Object 7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06" y="336"/>
                            <a:ext cx="260" cy="23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267" name="Line 76">
                <a:extLst>
                  <a:ext uri="{FF2B5EF4-FFF2-40B4-BE49-F238E27FC236}">
                    <a16:creationId xmlns:a16="http://schemas.microsoft.com/office/drawing/2014/main" id="{C0533E9E-96C8-8C3D-2474-651647C25A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2" y="38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aphicFrame>
          <p:nvGraphicFramePr>
            <p:cNvPr id="8220" name="Object 77">
              <a:extLst>
                <a:ext uri="{FF2B5EF4-FFF2-40B4-BE49-F238E27FC236}">
                  <a16:creationId xmlns:a16="http://schemas.microsoft.com/office/drawing/2014/main" id="{4913DC5A-CE4A-FDE5-C494-BD35AE335B9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0" y="768"/>
            <a:ext cx="705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723586" imgH="215806" progId="Equation.3">
                    <p:embed/>
                  </p:oleObj>
                </mc:Choice>
                <mc:Fallback>
                  <p:oleObj name="Equation" r:id="rId16" imgW="723586" imgH="215806" progId="Equation.3">
                    <p:embed/>
                    <p:pic>
                      <p:nvPicPr>
                        <p:cNvPr id="0" name="Object 7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" y="768"/>
                          <a:ext cx="705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8221" name="Group 78">
              <a:extLst>
                <a:ext uri="{FF2B5EF4-FFF2-40B4-BE49-F238E27FC236}">
                  <a16:creationId xmlns:a16="http://schemas.microsoft.com/office/drawing/2014/main" id="{718F69F0-1904-4884-A11C-1F156FA932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84" y="720"/>
              <a:ext cx="247" cy="233"/>
              <a:chOff x="2304" y="336"/>
              <a:chExt cx="247" cy="233"/>
            </a:xfrm>
          </p:grpSpPr>
          <p:graphicFrame>
            <p:nvGraphicFramePr>
              <p:cNvPr id="8264" name="Object 79">
                <a:extLst>
                  <a:ext uri="{FF2B5EF4-FFF2-40B4-BE49-F238E27FC236}">
                    <a16:creationId xmlns:a16="http://schemas.microsoft.com/office/drawing/2014/main" id="{A041DC94-1B7B-242C-A35E-BDF4B986BEFC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304" y="336"/>
              <a:ext cx="247" cy="23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4" imgW="228501" imgH="215806" progId="Equation.3">
                      <p:embed/>
                    </p:oleObj>
                  </mc:Choice>
                  <mc:Fallback>
                    <p:oleObj name="Equation" r:id="rId14" imgW="228501" imgH="215806" progId="Equation.3">
                      <p:embed/>
                      <p:pic>
                        <p:nvPicPr>
                          <p:cNvPr id="0" name="Object 7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04" y="336"/>
                            <a:ext cx="247" cy="23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265" name="Line 80">
                <a:extLst>
                  <a:ext uri="{FF2B5EF4-FFF2-40B4-BE49-F238E27FC236}">
                    <a16:creationId xmlns:a16="http://schemas.microsoft.com/office/drawing/2014/main" id="{F4AAB072-107A-B87C-DC9A-F29B56256D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4" y="38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22" name="Group 81">
              <a:extLst>
                <a:ext uri="{FF2B5EF4-FFF2-40B4-BE49-F238E27FC236}">
                  <a16:creationId xmlns:a16="http://schemas.microsoft.com/office/drawing/2014/main" id="{6AC21E6B-967A-05EF-402F-7935EFE423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0" y="720"/>
              <a:ext cx="260" cy="233"/>
              <a:chOff x="4506" y="336"/>
              <a:chExt cx="260" cy="233"/>
            </a:xfrm>
          </p:grpSpPr>
          <p:graphicFrame>
            <p:nvGraphicFramePr>
              <p:cNvPr id="8262" name="Object 82">
                <a:extLst>
                  <a:ext uri="{FF2B5EF4-FFF2-40B4-BE49-F238E27FC236}">
                    <a16:creationId xmlns:a16="http://schemas.microsoft.com/office/drawing/2014/main" id="{0C919DC9-7FC9-C144-D1AE-AE9618B8D1D2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506" y="336"/>
              <a:ext cx="260" cy="23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5" imgW="241091" imgH="215713" progId="Equation.3">
                      <p:embed/>
                    </p:oleObj>
                  </mc:Choice>
                  <mc:Fallback>
                    <p:oleObj name="Equation" r:id="rId15" imgW="241091" imgH="215713" progId="Equation.3">
                      <p:embed/>
                      <p:pic>
                        <p:nvPicPr>
                          <p:cNvPr id="0" name="Object 8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06" y="336"/>
                            <a:ext cx="260" cy="23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263" name="Line 83">
                <a:extLst>
                  <a:ext uri="{FF2B5EF4-FFF2-40B4-BE49-F238E27FC236}">
                    <a16:creationId xmlns:a16="http://schemas.microsoft.com/office/drawing/2014/main" id="{E87C66B0-7260-7737-03FF-F8A76A74AE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2" y="38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23" name="Text Box 84">
              <a:extLst>
                <a:ext uri="{FF2B5EF4-FFF2-40B4-BE49-F238E27FC236}">
                  <a16:creationId xmlns:a16="http://schemas.microsoft.com/office/drawing/2014/main" id="{68BD80D0-8CE2-C9F1-F224-8FF216D27F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1008"/>
              <a:ext cx="3360" cy="1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Char char="•"/>
              </a:pPr>
              <a:r>
                <a:rPr lang="en-US" altLang="en-US" sz="2400">
                  <a:latin typeface="Times New Roman" panose="02020603050405020304" pitchFamily="18" charset="0"/>
                </a:rPr>
                <a:t> </a:t>
              </a:r>
              <a:r>
                <a:rPr lang="en-US" altLang="en-US" sz="2000">
                  <a:latin typeface="Times New Roman" panose="02020603050405020304" pitchFamily="18" charset="0"/>
                </a:rPr>
                <a:t>To determine if            is clockwise from          , we  translate     to the origin and consider               where</a:t>
              </a:r>
            </a:p>
            <a:p>
              <a:pPr eaLnBrk="1" hangingPunct="1">
                <a:spcBef>
                  <a:spcPct val="50000"/>
                </a:spcBef>
                <a:buFontTx/>
                <a:buChar char="•"/>
              </a:pPr>
              <a:endParaRPr lang="en-US" altLang="en-US" sz="2000">
                <a:latin typeface="Times New Roman" panose="02020603050405020304" pitchFamily="18" charset="0"/>
              </a:endParaRPr>
            </a:p>
            <a:p>
              <a:pPr eaLnBrk="1" hangingPunct="1">
                <a:spcBef>
                  <a:spcPct val="50000"/>
                </a:spcBef>
                <a:buFontTx/>
                <a:buChar char="•"/>
              </a:pPr>
              <a:r>
                <a:rPr lang="en-US" altLang="en-US" sz="2000">
                  <a:latin typeface="Times New Roman" panose="02020603050405020304" pitchFamily="18" charset="0"/>
                </a:rPr>
                <a:t> Consider now whether two consecutive line segments           and           turn </a:t>
              </a:r>
              <a:r>
                <a:rPr lang="en-US" altLang="en-US" sz="2000" b="1" i="1">
                  <a:latin typeface="Times New Roman" panose="02020603050405020304" pitchFamily="18" charset="0"/>
                </a:rPr>
                <a:t>left </a:t>
              </a:r>
              <a:r>
                <a:rPr lang="en-US" altLang="en-US" sz="2000">
                  <a:latin typeface="Times New Roman" panose="02020603050405020304" pitchFamily="18" charset="0"/>
                </a:rPr>
                <a:t>or </a:t>
              </a:r>
              <a:r>
                <a:rPr lang="en-US" altLang="en-US" sz="2000" b="1" i="1">
                  <a:latin typeface="Times New Roman" panose="02020603050405020304" pitchFamily="18" charset="0"/>
                </a:rPr>
                <a:t>right </a:t>
              </a:r>
              <a:r>
                <a:rPr lang="en-US" altLang="en-US" sz="2000">
                  <a:latin typeface="Times New Roman" panose="02020603050405020304" pitchFamily="18" charset="0"/>
                </a:rPr>
                <a:t>at      . </a:t>
              </a:r>
            </a:p>
            <a:p>
              <a:pPr lvl="1" eaLnBrk="1" hangingPunct="1">
                <a:spcBef>
                  <a:spcPct val="50000"/>
                </a:spcBef>
                <a:buFontTx/>
                <a:buChar char="•"/>
              </a:pPr>
              <a:r>
                <a:rPr lang="en-US" altLang="en-US" sz="2000">
                  <a:latin typeface="Times New Roman" panose="02020603050405020304" pitchFamily="18" charset="0"/>
                </a:rPr>
                <a:t> Check whether            is clockwise from       </a:t>
              </a:r>
            </a:p>
          </p:txBody>
        </p:sp>
        <p:grpSp>
          <p:nvGrpSpPr>
            <p:cNvPr id="8224" name="Group 86">
              <a:extLst>
                <a:ext uri="{FF2B5EF4-FFF2-40B4-BE49-F238E27FC236}">
                  <a16:creationId xmlns:a16="http://schemas.microsoft.com/office/drawing/2014/main" id="{69E8A2B2-89D9-A7A1-2D45-99BDFD5728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92" y="1056"/>
              <a:ext cx="343" cy="246"/>
              <a:chOff x="1392" y="1104"/>
              <a:chExt cx="343" cy="246"/>
            </a:xfrm>
          </p:grpSpPr>
          <p:graphicFrame>
            <p:nvGraphicFramePr>
              <p:cNvPr id="8260" name="Object 15">
                <a:extLst>
                  <a:ext uri="{FF2B5EF4-FFF2-40B4-BE49-F238E27FC236}">
                    <a16:creationId xmlns:a16="http://schemas.microsoft.com/office/drawing/2014/main" id="{48C360D7-445D-5CBD-3B6E-96B1DEE7AF5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392" y="1104"/>
              <a:ext cx="343" cy="24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8" imgW="317362" imgH="228501" progId="Equation.3">
                      <p:embed/>
                    </p:oleObj>
                  </mc:Choice>
                  <mc:Fallback>
                    <p:oleObj name="Equation" r:id="rId18" imgW="317362" imgH="228501" progId="Equation.3">
                      <p:embed/>
                      <p:pic>
                        <p:nvPicPr>
                          <p:cNvPr id="0" name="Object 1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392" y="1104"/>
                            <a:ext cx="343" cy="24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261" name="Line 85">
                <a:extLst>
                  <a:ext uri="{FF2B5EF4-FFF2-40B4-BE49-F238E27FC236}">
                    <a16:creationId xmlns:a16="http://schemas.microsoft.com/office/drawing/2014/main" id="{8BD566C9-FC4B-0B8F-A266-4A677C6178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0" y="115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25" name="Group 90">
              <a:extLst>
                <a:ext uri="{FF2B5EF4-FFF2-40B4-BE49-F238E27FC236}">
                  <a16:creationId xmlns:a16="http://schemas.microsoft.com/office/drawing/2014/main" id="{6122BCA3-704F-C55E-474F-D57BB50616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6" y="1056"/>
              <a:ext cx="370" cy="246"/>
              <a:chOff x="3011" y="1104"/>
              <a:chExt cx="370" cy="246"/>
            </a:xfrm>
          </p:grpSpPr>
          <p:graphicFrame>
            <p:nvGraphicFramePr>
              <p:cNvPr id="8258" name="Object 88">
                <a:extLst>
                  <a:ext uri="{FF2B5EF4-FFF2-40B4-BE49-F238E27FC236}">
                    <a16:creationId xmlns:a16="http://schemas.microsoft.com/office/drawing/2014/main" id="{09F4D636-AD5C-8F73-9CCE-590A64DB08DA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011" y="1104"/>
              <a:ext cx="370" cy="24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0" imgW="342751" imgH="228501" progId="Equation.3">
                      <p:embed/>
                    </p:oleObj>
                  </mc:Choice>
                  <mc:Fallback>
                    <p:oleObj name="Equation" r:id="rId20" imgW="342751" imgH="228501" progId="Equation.3">
                      <p:embed/>
                      <p:pic>
                        <p:nvPicPr>
                          <p:cNvPr id="0" name="Object 8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11" y="1104"/>
                            <a:ext cx="370" cy="24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259" name="Line 89">
                <a:extLst>
                  <a:ext uri="{FF2B5EF4-FFF2-40B4-BE49-F238E27FC236}">
                    <a16:creationId xmlns:a16="http://schemas.microsoft.com/office/drawing/2014/main" id="{DEE518C7-CA5D-0593-4A25-AC771C2664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72" y="115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aphicFrame>
          <p:nvGraphicFramePr>
            <p:cNvPr id="8226" name="Object 91">
              <a:extLst>
                <a:ext uri="{FF2B5EF4-FFF2-40B4-BE49-F238E27FC236}">
                  <a16:creationId xmlns:a16="http://schemas.microsoft.com/office/drawing/2014/main" id="{CF2C4F50-C022-1689-9FDC-DBD638294DA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928" y="1248"/>
            <a:ext cx="454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469696" imgH="215806" progId="Equation.3">
                    <p:embed/>
                  </p:oleObj>
                </mc:Choice>
                <mc:Fallback>
                  <p:oleObj name="Equation" r:id="rId22" imgW="469696" imgH="215806" progId="Equation.3">
                    <p:embed/>
                    <p:pic>
                      <p:nvPicPr>
                        <p:cNvPr id="0" name="Object 9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28" y="1248"/>
                          <a:ext cx="454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27" name="Object 92">
              <a:extLst>
                <a:ext uri="{FF2B5EF4-FFF2-40B4-BE49-F238E27FC236}">
                  <a16:creationId xmlns:a16="http://schemas.microsoft.com/office/drawing/2014/main" id="{9C7DEE99-0E47-9D6C-1714-A84A8222BD6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72" y="1440"/>
            <a:ext cx="1620" cy="2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1676400" imgH="228600" progId="Equation.3">
                    <p:embed/>
                  </p:oleObj>
                </mc:Choice>
                <mc:Fallback>
                  <p:oleObj name="Equation" r:id="rId24" imgW="1676400" imgH="228600" progId="Equation.3">
                    <p:embed/>
                    <p:pic>
                      <p:nvPicPr>
                        <p:cNvPr id="0" name="Object 9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2" y="1440"/>
                          <a:ext cx="1620" cy="2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28" name="Object 93">
              <a:extLst>
                <a:ext uri="{FF2B5EF4-FFF2-40B4-BE49-F238E27FC236}">
                  <a16:creationId xmlns:a16="http://schemas.microsoft.com/office/drawing/2014/main" id="{2A6DE3E4-0F71-4E65-A170-2A06612C738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2" y="1728"/>
            <a:ext cx="2749" cy="2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2844800" imgH="228600" progId="Equation.3">
                    <p:embed/>
                  </p:oleObj>
                </mc:Choice>
                <mc:Fallback>
                  <p:oleObj name="Equation" r:id="rId26" imgW="2844800" imgH="228600" progId="Equation.3">
                    <p:embed/>
                    <p:pic>
                      <p:nvPicPr>
                        <p:cNvPr id="0" name="Object 9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" y="1728"/>
                          <a:ext cx="2749" cy="2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8229" name="Group 104">
              <a:extLst>
                <a:ext uri="{FF2B5EF4-FFF2-40B4-BE49-F238E27FC236}">
                  <a16:creationId xmlns:a16="http://schemas.microsoft.com/office/drawing/2014/main" id="{EBC4E1A7-1580-A6A7-BA7B-016EBA8B37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2208"/>
              <a:ext cx="343" cy="246"/>
              <a:chOff x="912" y="2256"/>
              <a:chExt cx="343" cy="246"/>
            </a:xfrm>
          </p:grpSpPr>
          <p:graphicFrame>
            <p:nvGraphicFramePr>
              <p:cNvPr id="8256" name="Object 95">
                <a:extLst>
                  <a:ext uri="{FF2B5EF4-FFF2-40B4-BE49-F238E27FC236}">
                    <a16:creationId xmlns:a16="http://schemas.microsoft.com/office/drawing/2014/main" id="{6FC551EC-26AA-530A-25DE-8B7398373A86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912" y="2256"/>
              <a:ext cx="343" cy="24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8" imgW="317362" imgH="228501" progId="Equation.3">
                      <p:embed/>
                    </p:oleObj>
                  </mc:Choice>
                  <mc:Fallback>
                    <p:oleObj name="Equation" r:id="rId28" imgW="317362" imgH="228501" progId="Equation.3">
                      <p:embed/>
                      <p:pic>
                        <p:nvPicPr>
                          <p:cNvPr id="0" name="Object 9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12" y="2256"/>
                            <a:ext cx="343" cy="24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257" name="Line 96">
                <a:extLst>
                  <a:ext uri="{FF2B5EF4-FFF2-40B4-BE49-F238E27FC236}">
                    <a16:creationId xmlns:a16="http://schemas.microsoft.com/office/drawing/2014/main" id="{A9D4C923-658D-9510-F2E5-8ACC151A37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2304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30" name="Group 100">
              <a:extLst>
                <a:ext uri="{FF2B5EF4-FFF2-40B4-BE49-F238E27FC236}">
                  <a16:creationId xmlns:a16="http://schemas.microsoft.com/office/drawing/2014/main" id="{4A34A2D2-49D5-6FE9-86A7-6596F56D81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43" y="2215"/>
              <a:ext cx="356" cy="232"/>
              <a:chOff x="1543" y="2263"/>
              <a:chExt cx="356" cy="232"/>
            </a:xfrm>
          </p:grpSpPr>
          <p:graphicFrame>
            <p:nvGraphicFramePr>
              <p:cNvPr id="8254" name="Object 98">
                <a:extLst>
                  <a:ext uri="{FF2B5EF4-FFF2-40B4-BE49-F238E27FC236}">
                    <a16:creationId xmlns:a16="http://schemas.microsoft.com/office/drawing/2014/main" id="{4D8CBB00-F5FB-9FD9-7CB0-22638C5F28C8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543" y="2263"/>
              <a:ext cx="356" cy="23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30" imgW="330057" imgH="215806" progId="Equation.3">
                      <p:embed/>
                    </p:oleObj>
                  </mc:Choice>
                  <mc:Fallback>
                    <p:oleObj name="Equation" r:id="rId30" imgW="330057" imgH="215806" progId="Equation.3">
                      <p:embed/>
                      <p:pic>
                        <p:nvPicPr>
                          <p:cNvPr id="0" name="Object 9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43" y="2263"/>
                            <a:ext cx="356" cy="23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255" name="Line 99">
                <a:extLst>
                  <a:ext uri="{FF2B5EF4-FFF2-40B4-BE49-F238E27FC236}">
                    <a16:creationId xmlns:a16="http://schemas.microsoft.com/office/drawing/2014/main" id="{0DD8197E-EC53-002F-C562-647D828145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97" y="2304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aphicFrame>
          <p:nvGraphicFramePr>
            <p:cNvPr id="8231" name="Object 102">
              <a:extLst>
                <a:ext uri="{FF2B5EF4-FFF2-40B4-BE49-F238E27FC236}">
                  <a16:creationId xmlns:a16="http://schemas.microsoft.com/office/drawing/2014/main" id="{5F3969D9-2668-13E1-52A7-3947C0A27EC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168" y="2208"/>
            <a:ext cx="192" cy="2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2" imgW="177569" imgH="215619" progId="Equation.3">
                    <p:embed/>
                  </p:oleObj>
                </mc:Choice>
                <mc:Fallback>
                  <p:oleObj name="Equation" r:id="rId32" imgW="177569" imgH="215619" progId="Equation.3">
                    <p:embed/>
                    <p:pic>
                      <p:nvPicPr>
                        <p:cNvPr id="0" name="Object 10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68" y="2208"/>
                          <a:ext cx="192" cy="2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8232" name="Group 105">
              <a:extLst>
                <a:ext uri="{FF2B5EF4-FFF2-40B4-BE49-F238E27FC236}">
                  <a16:creationId xmlns:a16="http://schemas.microsoft.com/office/drawing/2014/main" id="{D9D63BD6-BBD0-AE0B-CEC9-E229EB7206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2496"/>
              <a:ext cx="370" cy="246"/>
              <a:chOff x="3011" y="1104"/>
              <a:chExt cx="370" cy="246"/>
            </a:xfrm>
          </p:grpSpPr>
          <p:graphicFrame>
            <p:nvGraphicFramePr>
              <p:cNvPr id="8252" name="Object 106">
                <a:extLst>
                  <a:ext uri="{FF2B5EF4-FFF2-40B4-BE49-F238E27FC236}">
                    <a16:creationId xmlns:a16="http://schemas.microsoft.com/office/drawing/2014/main" id="{BEBCB8F1-C80A-8B83-ED08-5CCA72880E2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011" y="1104"/>
              <a:ext cx="370" cy="24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0" imgW="342751" imgH="228501" progId="Equation.3">
                      <p:embed/>
                    </p:oleObj>
                  </mc:Choice>
                  <mc:Fallback>
                    <p:oleObj name="Equation" r:id="rId20" imgW="342751" imgH="228501" progId="Equation.3">
                      <p:embed/>
                      <p:pic>
                        <p:nvPicPr>
                          <p:cNvPr id="0" name="Object 10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11" y="1104"/>
                            <a:ext cx="370" cy="24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253" name="Line 107">
                <a:extLst>
                  <a:ext uri="{FF2B5EF4-FFF2-40B4-BE49-F238E27FC236}">
                    <a16:creationId xmlns:a16="http://schemas.microsoft.com/office/drawing/2014/main" id="{32571C88-3C32-661C-F679-92624A876F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72" y="115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33" name="Group 108">
              <a:extLst>
                <a:ext uri="{FF2B5EF4-FFF2-40B4-BE49-F238E27FC236}">
                  <a16:creationId xmlns:a16="http://schemas.microsoft.com/office/drawing/2014/main" id="{8CDC2275-1B51-0515-D12C-6E0786C148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64" y="2496"/>
              <a:ext cx="343" cy="246"/>
              <a:chOff x="912" y="2256"/>
              <a:chExt cx="343" cy="246"/>
            </a:xfrm>
          </p:grpSpPr>
          <p:graphicFrame>
            <p:nvGraphicFramePr>
              <p:cNvPr id="8250" name="Object 109">
                <a:extLst>
                  <a:ext uri="{FF2B5EF4-FFF2-40B4-BE49-F238E27FC236}">
                    <a16:creationId xmlns:a16="http://schemas.microsoft.com/office/drawing/2014/main" id="{F9ED5EC3-B846-5075-36D9-7F273847653B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912" y="2256"/>
              <a:ext cx="343" cy="24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8" imgW="317362" imgH="228501" progId="Equation.3">
                      <p:embed/>
                    </p:oleObj>
                  </mc:Choice>
                  <mc:Fallback>
                    <p:oleObj name="Equation" r:id="rId28" imgW="317362" imgH="228501" progId="Equation.3">
                      <p:embed/>
                      <p:pic>
                        <p:nvPicPr>
                          <p:cNvPr id="0" name="Object 10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12" y="2256"/>
                            <a:ext cx="343" cy="24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251" name="Line 110">
                <a:extLst>
                  <a:ext uri="{FF2B5EF4-FFF2-40B4-BE49-F238E27FC236}">
                    <a16:creationId xmlns:a16="http://schemas.microsoft.com/office/drawing/2014/main" id="{6B21D4FD-A370-25DB-90B9-5F72E5A6BA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2304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34" name="Line 111">
              <a:extLst>
                <a:ext uri="{FF2B5EF4-FFF2-40B4-BE49-F238E27FC236}">
                  <a16:creationId xmlns:a16="http://schemas.microsoft.com/office/drawing/2014/main" id="{E60A07E6-304F-F311-4901-4E6E4756CA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" y="3504"/>
              <a:ext cx="62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5" name="Line 112">
              <a:extLst>
                <a:ext uri="{FF2B5EF4-FFF2-40B4-BE49-F238E27FC236}">
                  <a16:creationId xmlns:a16="http://schemas.microsoft.com/office/drawing/2014/main" id="{22847AB8-33F7-B5DD-0EA1-5478A3C97E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6" y="2880"/>
              <a:ext cx="67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6" name="Line 113">
              <a:extLst>
                <a:ext uri="{FF2B5EF4-FFF2-40B4-BE49-F238E27FC236}">
                  <a16:creationId xmlns:a16="http://schemas.microsoft.com/office/drawing/2014/main" id="{5B29276D-EA55-AB1C-533B-F27FFE5C97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6" y="2880"/>
              <a:ext cx="48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8237" name="Object 114">
              <a:extLst>
                <a:ext uri="{FF2B5EF4-FFF2-40B4-BE49-F238E27FC236}">
                  <a16:creationId xmlns:a16="http://schemas.microsoft.com/office/drawing/2014/main" id="{EC27161F-FE6E-1CB7-53C2-CE7B4E651A0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56" y="3360"/>
            <a:ext cx="173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5" imgW="177569" imgH="215619" progId="Equation.3">
                    <p:embed/>
                  </p:oleObj>
                </mc:Choice>
                <mc:Fallback>
                  <p:oleObj name="Equation" r:id="rId35" imgW="177569" imgH="215619" progId="Equation.3">
                    <p:embed/>
                    <p:pic>
                      <p:nvPicPr>
                        <p:cNvPr id="0" name="Object 1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6" y="3360"/>
                          <a:ext cx="173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38" name="Object 115">
              <a:extLst>
                <a:ext uri="{FF2B5EF4-FFF2-40B4-BE49-F238E27FC236}">
                  <a16:creationId xmlns:a16="http://schemas.microsoft.com/office/drawing/2014/main" id="{55315C49-DD25-D470-B5CF-69106507047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4" y="2736"/>
            <a:ext cx="185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6" imgW="190335" imgH="215713" progId="Equation.3">
                    <p:embed/>
                  </p:oleObj>
                </mc:Choice>
                <mc:Fallback>
                  <p:oleObj name="Equation" r:id="rId36" imgW="190335" imgH="215713" progId="Equation.3">
                    <p:embed/>
                    <p:pic>
                      <p:nvPicPr>
                        <p:cNvPr id="0" name="Object 1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" y="2736"/>
                          <a:ext cx="185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39" name="Object 116">
              <a:extLst>
                <a:ext uri="{FF2B5EF4-FFF2-40B4-BE49-F238E27FC236}">
                  <a16:creationId xmlns:a16="http://schemas.microsoft.com/office/drawing/2014/main" id="{73D0B463-7194-030D-4A53-4BD293FD8B5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0" y="3744"/>
            <a:ext cx="186" cy="2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7" imgW="190500" imgH="228600" progId="Equation.3">
                    <p:embed/>
                  </p:oleObj>
                </mc:Choice>
                <mc:Fallback>
                  <p:oleObj name="Equation" r:id="rId37" imgW="190500" imgH="228600" progId="Equation.3">
                    <p:embed/>
                    <p:pic>
                      <p:nvPicPr>
                        <p:cNvPr id="0" name="Object 1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" y="3744"/>
                          <a:ext cx="186" cy="2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40" name="Line 117">
              <a:extLst>
                <a:ext uri="{FF2B5EF4-FFF2-40B4-BE49-F238E27FC236}">
                  <a16:creationId xmlns:a16="http://schemas.microsoft.com/office/drawing/2014/main" id="{ECF39ADD-2D32-E396-8CEC-6CDA48990C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120" y="3360"/>
              <a:ext cx="336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1" name="Line 118">
              <a:extLst>
                <a:ext uri="{FF2B5EF4-FFF2-40B4-BE49-F238E27FC236}">
                  <a16:creationId xmlns:a16="http://schemas.microsoft.com/office/drawing/2014/main" id="{7C664929-69A3-01A7-E543-89DB2F03FE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2976"/>
              <a:ext cx="288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2" name="Line 119">
              <a:extLst>
                <a:ext uri="{FF2B5EF4-FFF2-40B4-BE49-F238E27FC236}">
                  <a16:creationId xmlns:a16="http://schemas.microsoft.com/office/drawing/2014/main" id="{39B20202-81CD-7536-DA5B-A78EA64E36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08" y="2976"/>
              <a:ext cx="48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8243" name="Object 120">
              <a:extLst>
                <a:ext uri="{FF2B5EF4-FFF2-40B4-BE49-F238E27FC236}">
                  <a16:creationId xmlns:a16="http://schemas.microsoft.com/office/drawing/2014/main" id="{34A1178A-68ED-5DC9-B4D4-3CC44B0C37F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928" y="3264"/>
            <a:ext cx="173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5" imgW="177569" imgH="215619" progId="Equation.3">
                    <p:embed/>
                  </p:oleObj>
                </mc:Choice>
                <mc:Fallback>
                  <p:oleObj name="Equation" r:id="rId35" imgW="177569" imgH="215619" progId="Equation.3">
                    <p:embed/>
                    <p:pic>
                      <p:nvPicPr>
                        <p:cNvPr id="0" name="Object 1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28" y="3264"/>
                          <a:ext cx="173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44" name="Object 121">
              <a:extLst>
                <a:ext uri="{FF2B5EF4-FFF2-40B4-BE49-F238E27FC236}">
                  <a16:creationId xmlns:a16="http://schemas.microsoft.com/office/drawing/2014/main" id="{98E14F03-744B-4AB6-6A55-11FFA9E75F2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456" y="2832"/>
            <a:ext cx="185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6" imgW="190335" imgH="215713" progId="Equation.3">
                    <p:embed/>
                  </p:oleObj>
                </mc:Choice>
                <mc:Fallback>
                  <p:oleObj name="Equation" r:id="rId36" imgW="190335" imgH="215713" progId="Equation.3">
                    <p:embed/>
                    <p:pic>
                      <p:nvPicPr>
                        <p:cNvPr id="0" name="Object 1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56" y="2832"/>
                          <a:ext cx="185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45" name="Object 122">
              <a:extLst>
                <a:ext uri="{FF2B5EF4-FFF2-40B4-BE49-F238E27FC236}">
                  <a16:creationId xmlns:a16="http://schemas.microsoft.com/office/drawing/2014/main" id="{D7E2E37D-F043-6940-2A1B-CEEF819808B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456" y="3792"/>
            <a:ext cx="186" cy="2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7" imgW="190500" imgH="228600" progId="Equation.3">
                    <p:embed/>
                  </p:oleObj>
                </mc:Choice>
                <mc:Fallback>
                  <p:oleObj name="Equation" r:id="rId37" imgW="190500" imgH="228600" progId="Equation.3">
                    <p:embed/>
                    <p:pic>
                      <p:nvPicPr>
                        <p:cNvPr id="0" name="Object 1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56" y="3792"/>
                          <a:ext cx="186" cy="2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46" name="Object 123">
              <a:extLst>
                <a:ext uri="{FF2B5EF4-FFF2-40B4-BE49-F238E27FC236}">
                  <a16:creationId xmlns:a16="http://schemas.microsoft.com/office/drawing/2014/main" id="{DB9FF58C-B570-E73B-DEC3-F647A8417C3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44" y="2880"/>
            <a:ext cx="1436" cy="2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9" imgW="1485900" imgH="228600" progId="Equation.3">
                    <p:embed/>
                  </p:oleObj>
                </mc:Choice>
                <mc:Fallback>
                  <p:oleObj name="Equation" r:id="rId39" imgW="1485900" imgH="228600" progId="Equation.3">
                    <p:embed/>
                    <p:pic>
                      <p:nvPicPr>
                        <p:cNvPr id="0" name="Object 1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4" y="2880"/>
                          <a:ext cx="1436" cy="2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47" name="Text Box 124">
              <a:extLst>
                <a:ext uri="{FF2B5EF4-FFF2-40B4-BE49-F238E27FC236}">
                  <a16:creationId xmlns:a16="http://schemas.microsoft.com/office/drawing/2014/main" id="{8DFED682-8A50-F4CE-5FFB-591D4FF38B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3072"/>
              <a:ext cx="14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So, counterclockwise or </a:t>
              </a:r>
              <a:r>
                <a:rPr lang="en-US" altLang="en-US" sz="1800" b="1" i="1">
                  <a:latin typeface="Times New Roman" panose="02020603050405020304" pitchFamily="18" charset="0"/>
                </a:rPr>
                <a:t>left turn</a:t>
              </a:r>
            </a:p>
          </p:txBody>
        </p:sp>
        <p:graphicFrame>
          <p:nvGraphicFramePr>
            <p:cNvPr id="8248" name="Object 125">
              <a:extLst>
                <a:ext uri="{FF2B5EF4-FFF2-40B4-BE49-F238E27FC236}">
                  <a16:creationId xmlns:a16="http://schemas.microsoft.com/office/drawing/2014/main" id="{39BD1A17-0B8C-983F-6F26-DC12489A426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936" y="2880"/>
            <a:ext cx="1436" cy="2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1" imgW="1485900" imgH="228600" progId="Equation.3">
                    <p:embed/>
                  </p:oleObj>
                </mc:Choice>
                <mc:Fallback>
                  <p:oleObj name="Equation" r:id="rId41" imgW="1485900" imgH="228600" progId="Equation.3">
                    <p:embed/>
                    <p:pic>
                      <p:nvPicPr>
                        <p:cNvPr id="0" name="Object 1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6" y="2880"/>
                          <a:ext cx="1436" cy="2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49" name="Text Box 126">
              <a:extLst>
                <a:ext uri="{FF2B5EF4-FFF2-40B4-BE49-F238E27FC236}">
                  <a16:creationId xmlns:a16="http://schemas.microsoft.com/office/drawing/2014/main" id="{8965E3D0-E7A7-944E-5A7B-FE57135EF8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" y="3072"/>
              <a:ext cx="14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So, clockwise or </a:t>
              </a:r>
              <a:r>
                <a:rPr lang="en-US" altLang="en-US" sz="1800" b="1" i="1">
                  <a:latin typeface="Times New Roman" panose="02020603050405020304" pitchFamily="18" charset="0"/>
                </a:rPr>
                <a:t>right turn</a:t>
              </a:r>
            </a:p>
          </p:txBody>
        </p:sp>
      </p:grpSp>
      <p:sp>
        <p:nvSpPr>
          <p:cNvPr id="8195" name="Rectangle 129">
            <a:extLst>
              <a:ext uri="{FF2B5EF4-FFF2-40B4-BE49-F238E27FC236}">
                <a16:creationId xmlns:a16="http://schemas.microsoft.com/office/drawing/2014/main" id="{D37361A5-05DE-1E97-5B65-50FC0F8623E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514600" y="0"/>
            <a:ext cx="3786188" cy="579438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en-US" sz="32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B0604030504040204" pitchFamily="18" charset="-120"/>
                <a:cs typeface="+mn-cs"/>
              </a:rPr>
              <a:t>Cross products (cont.)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9">
            <a:extLst>
              <a:ext uri="{FF2B5EF4-FFF2-40B4-BE49-F238E27FC236}">
                <a16:creationId xmlns:a16="http://schemas.microsoft.com/office/drawing/2014/main" id="{12AFBFD2-F5C7-C884-9EEF-DF723BEE841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493838" y="0"/>
            <a:ext cx="5581650" cy="579438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en-US" sz="32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B0604030504040204" pitchFamily="18" charset="-120"/>
                <a:cs typeface="+mn-cs"/>
              </a:rPr>
              <a:t>Intersection of two line segments</a:t>
            </a:r>
          </a:p>
        </p:txBody>
      </p:sp>
      <p:grpSp>
        <p:nvGrpSpPr>
          <p:cNvPr id="9219" name="Group 96" descr="Gives an example of two segments that will not pass the quick rejection test. ">
            <a:extLst>
              <a:ext uri="{FF2B5EF4-FFF2-40B4-BE49-F238E27FC236}">
                <a16:creationId xmlns:a16="http://schemas.microsoft.com/office/drawing/2014/main" id="{D4435581-5136-054F-B097-9B71A029D9D4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533400"/>
            <a:ext cx="8686800" cy="5943600"/>
            <a:chOff x="192" y="336"/>
            <a:chExt cx="5472" cy="3744"/>
          </a:xfrm>
        </p:grpSpPr>
        <p:sp>
          <p:nvSpPr>
            <p:cNvPr id="9220" name="Text Box 4">
              <a:extLst>
                <a:ext uri="{FF2B5EF4-FFF2-40B4-BE49-F238E27FC236}">
                  <a16:creationId xmlns:a16="http://schemas.microsoft.com/office/drawing/2014/main" id="{1089868C-652C-2630-1E0C-FFFF8F77B9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336"/>
              <a:ext cx="5472" cy="30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r>
                <a:rPr lang="en-US" altLang="en-US" sz="2400">
                  <a:latin typeface="Times New Roman" panose="02020603050405020304" pitchFamily="18" charset="0"/>
                </a:rPr>
                <a:t> </a:t>
              </a:r>
              <a:r>
                <a:rPr lang="en-US" altLang="en-US" sz="2000">
                  <a:latin typeface="Times New Roman" panose="02020603050405020304" pitchFamily="18" charset="0"/>
                </a:rPr>
                <a:t>A two stage process is used. The first stage is called </a:t>
              </a:r>
              <a:r>
                <a:rPr lang="en-US" altLang="en-US" sz="2000" b="1" i="1">
                  <a:latin typeface="Times New Roman" panose="02020603050405020304" pitchFamily="18" charset="0"/>
                </a:rPr>
                <a:t>quick-rejection.</a:t>
              </a:r>
            </a:p>
            <a:p>
              <a:pPr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r>
                <a:rPr lang="en-US" altLang="en-US" sz="2000" b="1" i="1">
                  <a:latin typeface="Times New Roman" panose="02020603050405020304" pitchFamily="18" charset="0"/>
                </a:rPr>
                <a:t> Bounding Box: </a:t>
              </a:r>
              <a:r>
                <a:rPr lang="en-US" altLang="en-US" sz="2000">
                  <a:latin typeface="Times New Roman" panose="02020603050405020304" pitchFamily="18" charset="0"/>
                </a:rPr>
                <a:t>The bounding box of a geometric figure is the smallest rectangle that contains the figure and whose segments are parallel to </a:t>
              </a:r>
              <a:r>
                <a:rPr lang="en-US" altLang="en-US" sz="2000" i="1">
                  <a:latin typeface="Times New Roman" panose="02020603050405020304" pitchFamily="18" charset="0"/>
                </a:rPr>
                <a:t>x</a:t>
              </a:r>
              <a:r>
                <a:rPr lang="en-US" altLang="en-US" sz="2000">
                  <a:latin typeface="Times New Roman" panose="02020603050405020304" pitchFamily="18" charset="0"/>
                </a:rPr>
                <a:t> and </a:t>
              </a:r>
              <a:r>
                <a:rPr lang="en-US" altLang="en-US" sz="2000" i="1">
                  <a:latin typeface="Times New Roman" panose="02020603050405020304" pitchFamily="18" charset="0"/>
                </a:rPr>
                <a:t>y </a:t>
              </a:r>
              <a:r>
                <a:rPr lang="en-US" altLang="en-US" sz="2000">
                  <a:latin typeface="Times New Roman" panose="02020603050405020304" pitchFamily="18" charset="0"/>
                </a:rPr>
                <a:t>axis. </a:t>
              </a:r>
            </a:p>
            <a:p>
              <a:pPr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r>
                <a:rPr lang="en-US" altLang="en-US" sz="2000">
                  <a:latin typeface="Times New Roman" panose="02020603050405020304" pitchFamily="18" charset="0"/>
                </a:rPr>
                <a:t> The bounding box               of the line segment           is the box with lower left- hand point                     where </a:t>
              </a:r>
            </a:p>
            <a:p>
              <a:pPr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endParaRPr lang="en-US" altLang="en-US" sz="2000">
                <a:latin typeface="Times New Roman" panose="02020603050405020304" pitchFamily="18" charset="0"/>
              </a:endParaRPr>
            </a:p>
            <a:p>
              <a:pPr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endParaRPr lang="en-US" altLang="en-US" sz="2000">
                <a:latin typeface="Times New Roman" panose="02020603050405020304" pitchFamily="18" charset="0"/>
              </a:endParaRPr>
            </a:p>
            <a:p>
              <a:pPr eaLnBrk="1" hangingPunct="1">
                <a:lnSpc>
                  <a:spcPct val="75000"/>
                </a:lnSpc>
                <a:spcBef>
                  <a:spcPct val="40000"/>
                </a:spcBef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and with upper right-hand point                     where</a:t>
              </a:r>
            </a:p>
            <a:p>
              <a:pPr eaLnBrk="1" hangingPunct="1">
                <a:lnSpc>
                  <a:spcPct val="75000"/>
                </a:lnSpc>
                <a:spcBef>
                  <a:spcPct val="40000"/>
                </a:spcBef>
                <a:buFontTx/>
                <a:buNone/>
              </a:pPr>
              <a:endParaRPr lang="en-US" altLang="en-US" sz="2000">
                <a:latin typeface="Times New Roman" panose="02020603050405020304" pitchFamily="18" charset="0"/>
              </a:endParaRPr>
            </a:p>
            <a:p>
              <a:pPr eaLnBrk="1" hangingPunct="1">
                <a:lnSpc>
                  <a:spcPct val="75000"/>
                </a:lnSpc>
                <a:spcBef>
                  <a:spcPct val="40000"/>
                </a:spcBef>
                <a:buFontTx/>
                <a:buNone/>
              </a:pPr>
              <a:endParaRPr lang="en-US" altLang="en-US" sz="2000">
                <a:latin typeface="Times New Roman" panose="02020603050405020304" pitchFamily="18" charset="0"/>
              </a:endParaRPr>
            </a:p>
            <a:p>
              <a:pPr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r>
                <a:rPr lang="en-US" altLang="en-US" sz="2000">
                  <a:latin typeface="Times New Roman" panose="02020603050405020304" pitchFamily="18" charset="0"/>
                </a:rPr>
                <a:t> Intersection of bounding boxes: Rectangles               and               intersect if and only if the following is true: </a:t>
              </a:r>
            </a:p>
            <a:p>
              <a:pPr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endParaRPr lang="en-US" altLang="en-US" sz="2000">
                <a:latin typeface="Times New Roman" panose="02020603050405020304" pitchFamily="18" charset="0"/>
              </a:endParaRPr>
            </a:p>
            <a:p>
              <a:pPr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endParaRPr lang="en-US" altLang="en-US" sz="2000">
                <a:latin typeface="Times New Roman" panose="02020603050405020304" pitchFamily="18" charset="0"/>
              </a:endParaRPr>
            </a:p>
            <a:p>
              <a:pPr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r>
                <a:rPr lang="en-US" altLang="en-US" sz="2000">
                  <a:latin typeface="Times New Roman" panose="02020603050405020304" pitchFamily="18" charset="0"/>
                </a:rPr>
                <a:t> this will not pass the quick rejection test</a:t>
              </a:r>
            </a:p>
          </p:txBody>
        </p:sp>
        <p:graphicFrame>
          <p:nvGraphicFramePr>
            <p:cNvPr id="9221" name="Object 24">
              <a:extLst>
                <a:ext uri="{FF2B5EF4-FFF2-40B4-BE49-F238E27FC236}">
                  <a16:creationId xmlns:a16="http://schemas.microsoft.com/office/drawing/2014/main" id="{C1A73815-CEB3-955D-34B7-46ED6EC351F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536" y="960"/>
            <a:ext cx="495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507780" imgH="215806" progId="Equation.3">
                    <p:embed/>
                  </p:oleObj>
                </mc:Choice>
                <mc:Fallback>
                  <p:oleObj name="Equation" r:id="rId2" imgW="507780" imgH="215806" progId="Equation.3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36" y="960"/>
                          <a:ext cx="495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9222" name="Group 41">
              <a:extLst>
                <a:ext uri="{FF2B5EF4-FFF2-40B4-BE49-F238E27FC236}">
                  <a16:creationId xmlns:a16="http://schemas.microsoft.com/office/drawing/2014/main" id="{DAB20A72-004E-4B39-BEB9-DFF0FD61FF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0" y="960"/>
              <a:ext cx="321" cy="209"/>
              <a:chOff x="3360" y="960"/>
              <a:chExt cx="321" cy="209"/>
            </a:xfrm>
          </p:grpSpPr>
          <p:graphicFrame>
            <p:nvGraphicFramePr>
              <p:cNvPr id="9262" name="Object 23">
                <a:extLst>
                  <a:ext uri="{FF2B5EF4-FFF2-40B4-BE49-F238E27FC236}">
                    <a16:creationId xmlns:a16="http://schemas.microsoft.com/office/drawing/2014/main" id="{D52C2199-5778-129E-4FD3-AC9E2BB2DED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360" y="960"/>
              <a:ext cx="321" cy="20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4" imgW="330057" imgH="215806" progId="Equation.3">
                      <p:embed/>
                    </p:oleObj>
                  </mc:Choice>
                  <mc:Fallback>
                    <p:oleObj name="Equation" r:id="rId4" imgW="330057" imgH="215806" progId="Equation.3">
                      <p:embed/>
                      <p:pic>
                        <p:nvPicPr>
                          <p:cNvPr id="0" name="Object 2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60" y="960"/>
                            <a:ext cx="321" cy="20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263" name="Line 40">
                <a:extLst>
                  <a:ext uri="{FF2B5EF4-FFF2-40B4-BE49-F238E27FC236}">
                    <a16:creationId xmlns:a16="http://schemas.microsoft.com/office/drawing/2014/main" id="{A43D005E-87A7-BC60-8897-CEF4301C19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60" y="960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aphicFrame>
          <p:nvGraphicFramePr>
            <p:cNvPr id="9223" name="Object 42">
              <a:extLst>
                <a:ext uri="{FF2B5EF4-FFF2-40B4-BE49-F238E27FC236}">
                  <a16:creationId xmlns:a16="http://schemas.microsoft.com/office/drawing/2014/main" id="{E09DA216-EC74-2A1B-EBCB-C26DC2443BA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60" y="1104"/>
            <a:ext cx="767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787058" imgH="215806" progId="Equation.3">
                    <p:embed/>
                  </p:oleObj>
                </mc:Choice>
                <mc:Fallback>
                  <p:oleObj name="Equation" r:id="rId6" imgW="787058" imgH="215806" progId="Equation.3">
                    <p:embed/>
                    <p:pic>
                      <p:nvPicPr>
                        <p:cNvPr id="0" name="Object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0" y="1104"/>
                          <a:ext cx="767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24" name="Object 43">
              <a:extLst>
                <a:ext uri="{FF2B5EF4-FFF2-40B4-BE49-F238E27FC236}">
                  <a16:creationId xmlns:a16="http://schemas.microsoft.com/office/drawing/2014/main" id="{475EE73E-052B-134A-B61A-168EB4993CE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280" y="1728"/>
            <a:ext cx="816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837836" imgH="215806" progId="Equation.3">
                    <p:embed/>
                  </p:oleObj>
                </mc:Choice>
                <mc:Fallback>
                  <p:oleObj name="Equation" r:id="rId8" imgW="837836" imgH="215806" progId="Equation.3">
                    <p:embed/>
                    <p:pic>
                      <p:nvPicPr>
                        <p:cNvPr id="0" name="Object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0" y="1728"/>
                          <a:ext cx="816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25" name="Object 44">
              <a:extLst>
                <a:ext uri="{FF2B5EF4-FFF2-40B4-BE49-F238E27FC236}">
                  <a16:creationId xmlns:a16="http://schemas.microsoft.com/office/drawing/2014/main" id="{06FF936D-EBB5-E8C5-CE6E-D17153DE5E2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256" y="1248"/>
            <a:ext cx="977" cy="3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002865" imgH="406224" progId="Equation.3">
                    <p:embed/>
                  </p:oleObj>
                </mc:Choice>
                <mc:Fallback>
                  <p:oleObj name="Equation" r:id="rId10" imgW="1002865" imgH="406224" progId="Equation.3">
                    <p:embed/>
                    <p:pic>
                      <p:nvPicPr>
                        <p:cNvPr id="0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56" y="1248"/>
                          <a:ext cx="977" cy="3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26" name="Object 45">
              <a:extLst>
                <a:ext uri="{FF2B5EF4-FFF2-40B4-BE49-F238E27FC236}">
                  <a16:creationId xmlns:a16="http://schemas.microsoft.com/office/drawing/2014/main" id="{8D966949-CE40-136F-67D4-F53DDF06BE2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334" y="1968"/>
            <a:ext cx="1014" cy="3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040948" imgH="406224" progId="Equation.3">
                    <p:embed/>
                  </p:oleObj>
                </mc:Choice>
                <mc:Fallback>
                  <p:oleObj name="Equation" r:id="rId12" imgW="1040948" imgH="406224" progId="Equation.3">
                    <p:embed/>
                    <p:pic>
                      <p:nvPicPr>
                        <p:cNvPr id="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34" y="1968"/>
                          <a:ext cx="1014" cy="3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27" name="Object 46">
              <a:extLst>
                <a:ext uri="{FF2B5EF4-FFF2-40B4-BE49-F238E27FC236}">
                  <a16:creationId xmlns:a16="http://schemas.microsoft.com/office/drawing/2014/main" id="{EEBEFBC5-C848-9D64-F763-63063273A79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984" y="2400"/>
            <a:ext cx="508" cy="2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520700" imgH="228600" progId="Equation.3">
                    <p:embed/>
                  </p:oleObj>
                </mc:Choice>
                <mc:Fallback>
                  <p:oleObj name="Equation" r:id="rId14" imgW="520700" imgH="228600" progId="Equation.3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84" y="2400"/>
                          <a:ext cx="508" cy="2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28" name="Object 47">
              <a:extLst>
                <a:ext uri="{FF2B5EF4-FFF2-40B4-BE49-F238E27FC236}">
                  <a16:creationId xmlns:a16="http://schemas.microsoft.com/office/drawing/2014/main" id="{ADB80ECE-9CDC-205C-4C6B-B477BD06310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168" y="2400"/>
            <a:ext cx="495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507780" imgH="215806" progId="Equation.3">
                    <p:embed/>
                  </p:oleObj>
                </mc:Choice>
                <mc:Fallback>
                  <p:oleObj name="Equation" r:id="rId16" imgW="507780" imgH="215806" progId="Equation.3">
                    <p:embed/>
                    <p:pic>
                      <p:nvPicPr>
                        <p:cNvPr id="0" name="Object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68" y="2400"/>
                          <a:ext cx="495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29" name="Line 54">
              <a:extLst>
                <a:ext uri="{FF2B5EF4-FFF2-40B4-BE49-F238E27FC236}">
                  <a16:creationId xmlns:a16="http://schemas.microsoft.com/office/drawing/2014/main" id="{F75D3FAA-FC9F-3965-AE41-D3BB06682E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4" y="2688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Line 55">
              <a:extLst>
                <a:ext uri="{FF2B5EF4-FFF2-40B4-BE49-F238E27FC236}">
                  <a16:creationId xmlns:a16="http://schemas.microsoft.com/office/drawing/2014/main" id="{5BCE9543-FAEF-3C7F-BB8B-B6F22139A5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3840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Text Box 56">
              <a:extLst>
                <a:ext uri="{FF2B5EF4-FFF2-40B4-BE49-F238E27FC236}">
                  <a16:creationId xmlns:a16="http://schemas.microsoft.com/office/drawing/2014/main" id="{B406519B-3512-6BB3-F17F-D20A2C8CF7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3840"/>
              <a:ext cx="38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>
                  <a:latin typeface="Times New Roman" panose="02020603050405020304" pitchFamily="18" charset="0"/>
                </a:rPr>
                <a:t>(0,0)</a:t>
              </a:r>
            </a:p>
          </p:txBody>
        </p:sp>
        <p:sp>
          <p:nvSpPr>
            <p:cNvPr id="9232" name="Line 62">
              <a:extLst>
                <a:ext uri="{FF2B5EF4-FFF2-40B4-BE49-F238E27FC236}">
                  <a16:creationId xmlns:a16="http://schemas.microsoft.com/office/drawing/2014/main" id="{F1024979-FF8C-D2CC-4499-49957705A1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44" y="2880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3" name="Line 63">
              <a:extLst>
                <a:ext uri="{FF2B5EF4-FFF2-40B4-BE49-F238E27FC236}">
                  <a16:creationId xmlns:a16="http://schemas.microsoft.com/office/drawing/2014/main" id="{E95D9537-FD79-4F97-6B0E-1E82F31617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2880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Line 64">
              <a:extLst>
                <a:ext uri="{FF2B5EF4-FFF2-40B4-BE49-F238E27FC236}">
                  <a16:creationId xmlns:a16="http://schemas.microsoft.com/office/drawing/2014/main" id="{0393C2DD-031A-03D0-E0E2-5ABBAAFB5B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2880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5" name="Line 65">
              <a:extLst>
                <a:ext uri="{FF2B5EF4-FFF2-40B4-BE49-F238E27FC236}">
                  <a16:creationId xmlns:a16="http://schemas.microsoft.com/office/drawing/2014/main" id="{5936177E-06A6-8552-13FC-0C6D1EA728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364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6" name="Line 66">
              <a:extLst>
                <a:ext uri="{FF2B5EF4-FFF2-40B4-BE49-F238E27FC236}">
                  <a16:creationId xmlns:a16="http://schemas.microsoft.com/office/drawing/2014/main" id="{E9A821C1-FB5D-AF96-5330-D911C60582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312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7" name="Line 67">
              <a:extLst>
                <a:ext uri="{FF2B5EF4-FFF2-40B4-BE49-F238E27FC236}">
                  <a16:creationId xmlns:a16="http://schemas.microsoft.com/office/drawing/2014/main" id="{6D6417D5-947B-A42C-46A5-59B1D6B6B4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3120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Line 68">
              <a:extLst>
                <a:ext uri="{FF2B5EF4-FFF2-40B4-BE49-F238E27FC236}">
                  <a16:creationId xmlns:a16="http://schemas.microsoft.com/office/drawing/2014/main" id="{FFB100DE-B4AE-20D4-4DF0-F6D1408883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3504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9" name="Line 69">
              <a:extLst>
                <a:ext uri="{FF2B5EF4-FFF2-40B4-BE49-F238E27FC236}">
                  <a16:creationId xmlns:a16="http://schemas.microsoft.com/office/drawing/2014/main" id="{67849A0B-5B03-F865-998D-2E1D0849DC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3120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9240" name="Object 70">
              <a:extLst>
                <a:ext uri="{FF2B5EF4-FFF2-40B4-BE49-F238E27FC236}">
                  <a16:creationId xmlns:a16="http://schemas.microsoft.com/office/drawing/2014/main" id="{5E0B3822-C8BD-2E33-B749-0668FE18594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4" y="2784"/>
            <a:ext cx="2436" cy="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2501900" imgH="228600" progId="Equation.3">
                    <p:embed/>
                  </p:oleObj>
                </mc:Choice>
                <mc:Fallback>
                  <p:oleObj name="Equation" r:id="rId17" imgW="2501900" imgH="228600" progId="Equation.3">
                    <p:embed/>
                    <p:pic>
                      <p:nvPicPr>
                        <p:cNvPr id="0" name="Object 7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" y="2784"/>
                          <a:ext cx="2436" cy="2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41" name="Object 71">
              <a:extLst>
                <a:ext uri="{FF2B5EF4-FFF2-40B4-BE49-F238E27FC236}">
                  <a16:creationId xmlns:a16="http://schemas.microsoft.com/office/drawing/2014/main" id="{53B911B2-6BE4-7FE9-5F01-EECBE9D04E2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16" y="3504"/>
            <a:ext cx="495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507780" imgH="215806" progId="Equation.3">
                    <p:embed/>
                  </p:oleObj>
                </mc:Choice>
                <mc:Fallback>
                  <p:oleObj name="Equation" r:id="rId16" imgW="507780" imgH="215806" progId="Equation.3">
                    <p:embed/>
                    <p:pic>
                      <p:nvPicPr>
                        <p:cNvPr id="0" name="Object 7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6" y="3504"/>
                          <a:ext cx="495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42" name="Object 72">
              <a:extLst>
                <a:ext uri="{FF2B5EF4-FFF2-40B4-BE49-F238E27FC236}">
                  <a16:creationId xmlns:a16="http://schemas.microsoft.com/office/drawing/2014/main" id="{9A9B918F-0BD2-1852-DE71-258BDD2999A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224" y="2688"/>
            <a:ext cx="508" cy="2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9" imgW="520700" imgH="228600" progId="Equation.3">
                    <p:embed/>
                  </p:oleObj>
                </mc:Choice>
                <mc:Fallback>
                  <p:oleObj name="Equation" r:id="rId19" imgW="520700" imgH="228600" progId="Equation.3">
                    <p:embed/>
                    <p:pic>
                      <p:nvPicPr>
                        <p:cNvPr id="0" name="Object 7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24" y="2688"/>
                          <a:ext cx="508" cy="2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43" name="Object 73">
              <a:extLst>
                <a:ext uri="{FF2B5EF4-FFF2-40B4-BE49-F238E27FC236}">
                  <a16:creationId xmlns:a16="http://schemas.microsoft.com/office/drawing/2014/main" id="{ABC55645-C245-41C2-DD2B-1C0BEBA9DD8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34" y="3840"/>
            <a:ext cx="149" cy="2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152268" imgH="215713" progId="Equation.3">
                    <p:embed/>
                  </p:oleObj>
                </mc:Choice>
                <mc:Fallback>
                  <p:oleObj name="Equation" r:id="rId20" imgW="152268" imgH="215713" progId="Equation.3">
                    <p:embed/>
                    <p:pic>
                      <p:nvPicPr>
                        <p:cNvPr id="0" name="Object 7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34" y="3840"/>
                          <a:ext cx="149" cy="2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44" name="Object 74">
              <a:extLst>
                <a:ext uri="{FF2B5EF4-FFF2-40B4-BE49-F238E27FC236}">
                  <a16:creationId xmlns:a16="http://schemas.microsoft.com/office/drawing/2014/main" id="{989B0F97-3DA5-4B1B-0517-96E19465E10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12" y="3024"/>
            <a:ext cx="173" cy="2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177569" imgH="215619" progId="Equation.3">
                    <p:embed/>
                  </p:oleObj>
                </mc:Choice>
                <mc:Fallback>
                  <p:oleObj name="Equation" r:id="rId22" imgW="177569" imgH="215619" progId="Equation.3">
                    <p:embed/>
                    <p:pic>
                      <p:nvPicPr>
                        <p:cNvPr id="0" name="Object 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2" y="3024"/>
                          <a:ext cx="173" cy="2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45" name="Object 75">
              <a:extLst>
                <a:ext uri="{FF2B5EF4-FFF2-40B4-BE49-F238E27FC236}">
                  <a16:creationId xmlns:a16="http://schemas.microsoft.com/office/drawing/2014/main" id="{EDFD8CA1-4F6F-B6B3-55E8-FAB8898F10C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12" y="2784"/>
            <a:ext cx="173" cy="2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177569" imgH="215619" progId="Equation.3">
                    <p:embed/>
                  </p:oleObj>
                </mc:Choice>
                <mc:Fallback>
                  <p:oleObj name="Equation" r:id="rId24" imgW="177569" imgH="215619" progId="Equation.3">
                    <p:embed/>
                    <p:pic>
                      <p:nvPicPr>
                        <p:cNvPr id="0" name="Object 7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2" y="2784"/>
                          <a:ext cx="173" cy="2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46" name="Object 76">
              <a:extLst>
                <a:ext uri="{FF2B5EF4-FFF2-40B4-BE49-F238E27FC236}">
                  <a16:creationId xmlns:a16="http://schemas.microsoft.com/office/drawing/2014/main" id="{6CBB3CE3-A5EC-9239-24A6-667CF77BDC4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18" y="3360"/>
            <a:ext cx="161" cy="2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164885" imgH="215619" progId="Equation.3">
                    <p:embed/>
                  </p:oleObj>
                </mc:Choice>
                <mc:Fallback>
                  <p:oleObj name="Equation" r:id="rId26" imgW="164885" imgH="215619" progId="Equation.3">
                    <p:embed/>
                    <p:pic>
                      <p:nvPicPr>
                        <p:cNvPr id="0" name="Object 7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8" y="3360"/>
                          <a:ext cx="161" cy="2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47" name="Object 77">
              <a:extLst>
                <a:ext uri="{FF2B5EF4-FFF2-40B4-BE49-F238E27FC236}">
                  <a16:creationId xmlns:a16="http://schemas.microsoft.com/office/drawing/2014/main" id="{29A11D62-1014-E800-C787-104E85A7502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12" y="3546"/>
            <a:ext cx="173" cy="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177646" imgH="228402" progId="Equation.3">
                    <p:embed/>
                  </p:oleObj>
                </mc:Choice>
                <mc:Fallback>
                  <p:oleObj name="Equation" r:id="rId28" imgW="177646" imgH="228402" progId="Equation.3">
                    <p:embed/>
                    <p:pic>
                      <p:nvPicPr>
                        <p:cNvPr id="0" name="Object 7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2" y="3546"/>
                          <a:ext cx="173" cy="2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48" name="Object 78">
              <a:extLst>
                <a:ext uri="{FF2B5EF4-FFF2-40B4-BE49-F238E27FC236}">
                  <a16:creationId xmlns:a16="http://schemas.microsoft.com/office/drawing/2014/main" id="{D767634F-9257-9195-AAD6-7A004C047B6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704" y="3840"/>
            <a:ext cx="161" cy="2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0" imgW="164885" imgH="215619" progId="Equation.3">
                    <p:embed/>
                  </p:oleObj>
                </mc:Choice>
                <mc:Fallback>
                  <p:oleObj name="Equation" r:id="rId30" imgW="164885" imgH="215619" progId="Equation.3">
                    <p:embed/>
                    <p:pic>
                      <p:nvPicPr>
                        <p:cNvPr id="0" name="Object 7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04" y="3840"/>
                          <a:ext cx="161" cy="2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49" name="Object 79">
              <a:extLst>
                <a:ext uri="{FF2B5EF4-FFF2-40B4-BE49-F238E27FC236}">
                  <a16:creationId xmlns:a16="http://schemas.microsoft.com/office/drawing/2014/main" id="{D35FA877-A765-179D-4000-DE567D17C73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272" y="3840"/>
            <a:ext cx="161" cy="2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2" imgW="164885" imgH="215619" progId="Equation.3">
                    <p:embed/>
                  </p:oleObj>
                </mc:Choice>
                <mc:Fallback>
                  <p:oleObj name="Equation" r:id="rId32" imgW="164885" imgH="215619" progId="Equation.3">
                    <p:embed/>
                    <p:pic>
                      <p:nvPicPr>
                        <p:cNvPr id="0" name="Object 7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72" y="3840"/>
                          <a:ext cx="161" cy="2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50" name="Object 80">
              <a:extLst>
                <a:ext uri="{FF2B5EF4-FFF2-40B4-BE49-F238E27FC236}">
                  <a16:creationId xmlns:a16="http://schemas.microsoft.com/office/drawing/2014/main" id="{148822C0-8721-B5CE-2FA6-242C73C6BF2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96" y="3834"/>
            <a:ext cx="161" cy="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4" imgW="165028" imgH="228501" progId="Equation.3">
                    <p:embed/>
                  </p:oleObj>
                </mc:Choice>
                <mc:Fallback>
                  <p:oleObj name="Equation" r:id="rId34" imgW="165028" imgH="228501" progId="Equation.3">
                    <p:embed/>
                    <p:pic>
                      <p:nvPicPr>
                        <p:cNvPr id="0" name="Object 8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6" y="3834"/>
                          <a:ext cx="161" cy="2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51" name="Line 83">
              <a:extLst>
                <a:ext uri="{FF2B5EF4-FFF2-40B4-BE49-F238E27FC236}">
                  <a16:creationId xmlns:a16="http://schemas.microsoft.com/office/drawing/2014/main" id="{7CE66C0A-0D12-C10C-D7A8-33363FA098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2" y="3888"/>
              <a:ext cx="24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2" name="Line 84">
              <a:extLst>
                <a:ext uri="{FF2B5EF4-FFF2-40B4-BE49-F238E27FC236}">
                  <a16:creationId xmlns:a16="http://schemas.microsoft.com/office/drawing/2014/main" id="{7C5797B7-C333-D86D-61DD-0D079C2F9B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36" y="3600"/>
              <a:ext cx="432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3" name="Line 86">
              <a:extLst>
                <a:ext uri="{FF2B5EF4-FFF2-40B4-BE49-F238E27FC236}">
                  <a16:creationId xmlns:a16="http://schemas.microsoft.com/office/drawing/2014/main" id="{3D74F294-D9F2-1EB3-D468-A64E635B8E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3984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4" name="Line 87">
              <a:extLst>
                <a:ext uri="{FF2B5EF4-FFF2-40B4-BE49-F238E27FC236}">
                  <a16:creationId xmlns:a16="http://schemas.microsoft.com/office/drawing/2014/main" id="{10C42646-F5F0-5D96-2B92-92FDA67144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52" y="388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5" name="Line 88">
              <a:extLst>
                <a:ext uri="{FF2B5EF4-FFF2-40B4-BE49-F238E27FC236}">
                  <a16:creationId xmlns:a16="http://schemas.microsoft.com/office/drawing/2014/main" id="{4B852DA0-1971-88D3-9328-B175DE3FD2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12" y="3888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6" name="Line 89">
              <a:extLst>
                <a:ext uri="{FF2B5EF4-FFF2-40B4-BE49-F238E27FC236}">
                  <a16:creationId xmlns:a16="http://schemas.microsoft.com/office/drawing/2014/main" id="{805B649B-7FC2-B54E-FE93-05BF77A59B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388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7" name="Line 91">
              <a:extLst>
                <a:ext uri="{FF2B5EF4-FFF2-40B4-BE49-F238E27FC236}">
                  <a16:creationId xmlns:a16="http://schemas.microsoft.com/office/drawing/2014/main" id="{5FDCEB81-3674-A9C6-E296-3CE4D71667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2" y="3504"/>
              <a:ext cx="1536" cy="576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8" name="Line 92">
              <a:extLst>
                <a:ext uri="{FF2B5EF4-FFF2-40B4-BE49-F238E27FC236}">
                  <a16:creationId xmlns:a16="http://schemas.microsoft.com/office/drawing/2014/main" id="{681270D7-1747-2A2A-C8C9-650156DF70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3744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9" name="Line 93">
              <a:extLst>
                <a:ext uri="{FF2B5EF4-FFF2-40B4-BE49-F238E27FC236}">
                  <a16:creationId xmlns:a16="http://schemas.microsoft.com/office/drawing/2014/main" id="{0571FFAB-745B-5FCB-8C05-B643B15173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8" y="360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0" name="Line 94">
              <a:extLst>
                <a:ext uri="{FF2B5EF4-FFF2-40B4-BE49-F238E27FC236}">
                  <a16:creationId xmlns:a16="http://schemas.microsoft.com/office/drawing/2014/main" id="{F39F2214-08CC-0E7E-9273-E8CAE091C2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36" y="3600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1" name="Line 95">
              <a:extLst>
                <a:ext uri="{FF2B5EF4-FFF2-40B4-BE49-F238E27FC236}">
                  <a16:creationId xmlns:a16="http://schemas.microsoft.com/office/drawing/2014/main" id="{ADC1D9CF-5DBC-D27C-C5A9-7A257FC3EF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360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F2C9B412-7FAE-DF7D-C98F-74735880E47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09638" y="0"/>
            <a:ext cx="6754812" cy="579438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B0604030504040204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en-US" sz="32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B0604030504040204" pitchFamily="18" charset="-120"/>
                <a:cs typeface="+mn-cs"/>
              </a:rPr>
              <a:t>Intersection of two line segments (cont.)</a:t>
            </a:r>
          </a:p>
        </p:txBody>
      </p:sp>
      <p:grpSp>
        <p:nvGrpSpPr>
          <p:cNvPr id="10243" name="Group 1133" descr="Shows examples when a segment straddles a line. &#10;Provides also some boundary cases.   ">
            <a:extLst>
              <a:ext uri="{FF2B5EF4-FFF2-40B4-BE49-F238E27FC236}">
                <a16:creationId xmlns:a16="http://schemas.microsoft.com/office/drawing/2014/main" id="{70FFF634-7A17-5704-2204-44F7FB4015DC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533400"/>
            <a:ext cx="8686800" cy="6096000"/>
            <a:chOff x="192" y="336"/>
            <a:chExt cx="5472" cy="3840"/>
          </a:xfrm>
        </p:grpSpPr>
        <p:sp>
          <p:nvSpPr>
            <p:cNvPr id="10244" name="Text Box 1028">
              <a:extLst>
                <a:ext uri="{FF2B5EF4-FFF2-40B4-BE49-F238E27FC236}">
                  <a16:creationId xmlns:a16="http://schemas.microsoft.com/office/drawing/2014/main" id="{8F80100A-96EB-7A05-D2D8-BA5974E994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336"/>
              <a:ext cx="5472" cy="15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r>
                <a:rPr lang="en-US" altLang="en-US" sz="2400">
                  <a:latin typeface="Times New Roman" panose="02020603050405020304" pitchFamily="18" charset="0"/>
                </a:rPr>
                <a:t> </a:t>
              </a:r>
              <a:r>
                <a:rPr lang="en-US" altLang="en-US" sz="2000">
                  <a:latin typeface="Times New Roman" panose="02020603050405020304" pitchFamily="18" charset="0"/>
                </a:rPr>
                <a:t>Second stage: Decide whether each segment meets (“straddles”) the line containing the other. </a:t>
              </a:r>
            </a:p>
            <a:p>
              <a:pPr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r>
                <a:rPr lang="en-US" altLang="en-US" sz="2000">
                  <a:latin typeface="Times New Roman" panose="02020603050405020304" pitchFamily="18" charset="0"/>
                </a:rPr>
                <a:t> A segment           straddles a line if         lies on one side of the line and      on the other side. (the segment straddles the line also if        or        lies on the line)</a:t>
              </a:r>
            </a:p>
            <a:p>
              <a:pPr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r>
                <a:rPr lang="en-US" altLang="en-US" sz="2000">
                  <a:latin typeface="Times New Roman" panose="02020603050405020304" pitchFamily="18" charset="0"/>
                </a:rPr>
                <a:t> </a:t>
              </a:r>
              <a:r>
                <a:rPr lang="en-US" altLang="en-US" sz="2000" b="1" i="1">
                  <a:latin typeface="Times New Roman" panose="02020603050405020304" pitchFamily="18" charset="0"/>
                </a:rPr>
                <a:t>Observation:</a:t>
              </a:r>
              <a:r>
                <a:rPr lang="en-US" altLang="en-US" sz="2000">
                  <a:latin typeface="Times New Roman" panose="02020603050405020304" pitchFamily="18" charset="0"/>
                </a:rPr>
                <a:t> Two segments intersect iff they pass the quick rejection test and each segment straddles the other. </a:t>
              </a:r>
            </a:p>
            <a:p>
              <a:pPr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r>
                <a:rPr lang="en-US" altLang="en-US" sz="2000">
                  <a:latin typeface="Times New Roman" panose="02020603050405020304" pitchFamily="18" charset="0"/>
                </a:rPr>
                <a:t> Testing straddle with cross products: </a:t>
              </a:r>
            </a:p>
            <a:p>
              <a:pPr lvl="1" eaLnBrk="1" hangingPunct="1">
                <a:lnSpc>
                  <a:spcPct val="75000"/>
                </a:lnSpc>
                <a:spcBef>
                  <a:spcPct val="40000"/>
                </a:spcBef>
                <a:buFontTx/>
                <a:buChar char="•"/>
              </a:pPr>
              <a:r>
                <a:rPr lang="en-US" altLang="en-US" sz="2000">
                  <a:latin typeface="Times New Roman" panose="02020603050405020304" pitchFamily="18" charset="0"/>
                </a:rPr>
                <a:t> we show how to check if          straddles the line </a:t>
              </a:r>
              <a:r>
                <a:rPr lang="en-US" altLang="en-US" sz="2000" i="1">
                  <a:latin typeface="Times New Roman" panose="02020603050405020304" pitchFamily="18" charset="0"/>
                </a:rPr>
                <a:t>L</a:t>
              </a:r>
              <a:r>
                <a:rPr lang="en-US" altLang="en-US" sz="2000">
                  <a:latin typeface="Times New Roman" panose="02020603050405020304" pitchFamily="18" charset="0"/>
                </a:rPr>
                <a:t> determined by      and </a:t>
              </a:r>
            </a:p>
          </p:txBody>
        </p:sp>
        <p:grpSp>
          <p:nvGrpSpPr>
            <p:cNvPr id="10245" name="Group 1030">
              <a:extLst>
                <a:ext uri="{FF2B5EF4-FFF2-40B4-BE49-F238E27FC236}">
                  <a16:creationId xmlns:a16="http://schemas.microsoft.com/office/drawing/2014/main" id="{5753D9AB-BDD0-E925-6FEA-E80813CA99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6" y="720"/>
              <a:ext cx="321" cy="209"/>
              <a:chOff x="3360" y="960"/>
              <a:chExt cx="321" cy="209"/>
            </a:xfrm>
          </p:grpSpPr>
          <p:graphicFrame>
            <p:nvGraphicFramePr>
              <p:cNvPr id="10302" name="Object 1031">
                <a:extLst>
                  <a:ext uri="{FF2B5EF4-FFF2-40B4-BE49-F238E27FC236}">
                    <a16:creationId xmlns:a16="http://schemas.microsoft.com/office/drawing/2014/main" id="{4DCEFC65-2A16-D018-AE19-3919254F857E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360" y="960"/>
              <a:ext cx="321" cy="20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" imgW="330057" imgH="215806" progId="Equation.3">
                      <p:embed/>
                    </p:oleObj>
                  </mc:Choice>
                  <mc:Fallback>
                    <p:oleObj name="Equation" r:id="rId2" imgW="330057" imgH="215806" progId="Equation.3">
                      <p:embed/>
                      <p:pic>
                        <p:nvPicPr>
                          <p:cNvPr id="0" name="Object 103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60" y="960"/>
                            <a:ext cx="321" cy="20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303" name="Line 1032">
                <a:extLst>
                  <a:ext uri="{FF2B5EF4-FFF2-40B4-BE49-F238E27FC236}">
                    <a16:creationId xmlns:a16="http://schemas.microsoft.com/office/drawing/2014/main" id="{7B47959C-E54C-D2A9-E86B-581B007426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60" y="960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aphicFrame>
          <p:nvGraphicFramePr>
            <p:cNvPr id="10246" name="Object 1061">
              <a:extLst>
                <a:ext uri="{FF2B5EF4-FFF2-40B4-BE49-F238E27FC236}">
                  <a16:creationId xmlns:a16="http://schemas.microsoft.com/office/drawing/2014/main" id="{53800E6F-5A84-7031-79BE-BDA342CDCA9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96" y="720"/>
            <a:ext cx="206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90335" imgH="215713" progId="Equation.3">
                    <p:embed/>
                  </p:oleObj>
                </mc:Choice>
                <mc:Fallback>
                  <p:oleObj name="Equation" r:id="rId4" imgW="190335" imgH="215713" progId="Equation.3">
                    <p:embed/>
                    <p:pic>
                      <p:nvPicPr>
                        <p:cNvPr id="0" name="Object 106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96" y="720"/>
                          <a:ext cx="206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47" name="Object 1062">
              <a:extLst>
                <a:ext uri="{FF2B5EF4-FFF2-40B4-BE49-F238E27FC236}">
                  <a16:creationId xmlns:a16="http://schemas.microsoft.com/office/drawing/2014/main" id="{400E0FA7-04D6-25F3-11BD-280CDEE7EF2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640" y="720"/>
            <a:ext cx="192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77569" imgH="215619" progId="Equation.3">
                    <p:embed/>
                  </p:oleObj>
                </mc:Choice>
                <mc:Fallback>
                  <p:oleObj name="Equation" r:id="rId6" imgW="177569" imgH="215619" progId="Equation.3">
                    <p:embed/>
                    <p:pic>
                      <p:nvPicPr>
                        <p:cNvPr id="0" name="Object 106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0" y="720"/>
                          <a:ext cx="192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48" name="Object 1063">
              <a:extLst>
                <a:ext uri="{FF2B5EF4-FFF2-40B4-BE49-F238E27FC236}">
                  <a16:creationId xmlns:a16="http://schemas.microsoft.com/office/drawing/2014/main" id="{9F665658-6380-30B5-00BE-4599FBBA302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40" y="864"/>
            <a:ext cx="206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90335" imgH="215713" progId="Equation.3">
                    <p:embed/>
                  </p:oleObj>
                </mc:Choice>
                <mc:Fallback>
                  <p:oleObj name="Equation" r:id="rId4" imgW="190335" imgH="215713" progId="Equation.3">
                    <p:embed/>
                    <p:pic>
                      <p:nvPicPr>
                        <p:cNvPr id="0" name="Object 106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0" y="864"/>
                          <a:ext cx="206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49" name="Object 1064">
              <a:extLst>
                <a:ext uri="{FF2B5EF4-FFF2-40B4-BE49-F238E27FC236}">
                  <a16:creationId xmlns:a16="http://schemas.microsoft.com/office/drawing/2014/main" id="{70B6D303-10B2-F79B-6114-5B38B8C6654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408" y="864"/>
            <a:ext cx="192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77569" imgH="215619" progId="Equation.3">
                    <p:embed/>
                  </p:oleObj>
                </mc:Choice>
                <mc:Fallback>
                  <p:oleObj name="Equation" r:id="rId6" imgW="177569" imgH="215619" progId="Equation.3">
                    <p:embed/>
                    <p:pic>
                      <p:nvPicPr>
                        <p:cNvPr id="0" name="Object 10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8" y="864"/>
                          <a:ext cx="192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0250" name="Group 1068">
              <a:extLst>
                <a:ext uri="{FF2B5EF4-FFF2-40B4-BE49-F238E27FC236}">
                  <a16:creationId xmlns:a16="http://schemas.microsoft.com/office/drawing/2014/main" id="{D4C8525E-67D8-9DAD-B57B-76CB61816D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56" y="1680"/>
              <a:ext cx="321" cy="221"/>
              <a:chOff x="2304" y="1674"/>
              <a:chExt cx="321" cy="221"/>
            </a:xfrm>
          </p:grpSpPr>
          <p:graphicFrame>
            <p:nvGraphicFramePr>
              <p:cNvPr id="10300" name="Object 1066">
                <a:extLst>
                  <a:ext uri="{FF2B5EF4-FFF2-40B4-BE49-F238E27FC236}">
                    <a16:creationId xmlns:a16="http://schemas.microsoft.com/office/drawing/2014/main" id="{E3D71A76-11A6-C97D-D9DE-13313A07EEFB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304" y="1674"/>
              <a:ext cx="321" cy="22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8" imgW="330200" imgH="228600" progId="Equation.3">
                      <p:embed/>
                    </p:oleObj>
                  </mc:Choice>
                  <mc:Fallback>
                    <p:oleObj name="Equation" r:id="rId8" imgW="330200" imgH="228600" progId="Equation.3">
                      <p:embed/>
                      <p:pic>
                        <p:nvPicPr>
                          <p:cNvPr id="0" name="Object 106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04" y="1674"/>
                            <a:ext cx="321" cy="22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301" name="Line 1067">
                <a:extLst>
                  <a:ext uri="{FF2B5EF4-FFF2-40B4-BE49-F238E27FC236}">
                    <a16:creationId xmlns:a16="http://schemas.microsoft.com/office/drawing/2014/main" id="{CB1C539B-0100-D066-550A-B311F7BDB2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4" y="1680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aphicFrame>
          <p:nvGraphicFramePr>
            <p:cNvPr id="10251" name="Object 1069">
              <a:extLst>
                <a:ext uri="{FF2B5EF4-FFF2-40B4-BE49-F238E27FC236}">
                  <a16:creationId xmlns:a16="http://schemas.microsoft.com/office/drawing/2014/main" id="{84FD0057-903E-E9A1-7D06-5B909E5E8E4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280" y="1632"/>
            <a:ext cx="206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90335" imgH="215713" progId="Equation.3">
                    <p:embed/>
                  </p:oleObj>
                </mc:Choice>
                <mc:Fallback>
                  <p:oleObj name="Equation" r:id="rId4" imgW="190335" imgH="215713" progId="Equation.3">
                    <p:embed/>
                    <p:pic>
                      <p:nvPicPr>
                        <p:cNvPr id="0" name="Object 106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80" y="1632"/>
                          <a:ext cx="206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52" name="Object 1070">
              <a:extLst>
                <a:ext uri="{FF2B5EF4-FFF2-40B4-BE49-F238E27FC236}">
                  <a16:creationId xmlns:a16="http://schemas.microsoft.com/office/drawing/2014/main" id="{2DC6DCB3-7CA9-2B36-3E8D-28B457A3CB5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00" y="1632"/>
            <a:ext cx="192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77569" imgH="215619" progId="Equation.3">
                    <p:embed/>
                  </p:oleObj>
                </mc:Choice>
                <mc:Fallback>
                  <p:oleObj name="Equation" r:id="rId6" imgW="177569" imgH="215619" progId="Equation.3">
                    <p:embed/>
                    <p:pic>
                      <p:nvPicPr>
                        <p:cNvPr id="0" name="Object 107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0" y="1632"/>
                          <a:ext cx="192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53" name="Line 1071">
              <a:extLst>
                <a:ext uri="{FF2B5EF4-FFF2-40B4-BE49-F238E27FC236}">
                  <a16:creationId xmlns:a16="http://schemas.microsoft.com/office/drawing/2014/main" id="{BD02BD9B-7095-18C1-54FC-08DECBADDD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" y="1968"/>
              <a:ext cx="1008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Line 1072">
              <a:extLst>
                <a:ext uri="{FF2B5EF4-FFF2-40B4-BE49-F238E27FC236}">
                  <a16:creationId xmlns:a16="http://schemas.microsoft.com/office/drawing/2014/main" id="{FF61E09E-75C7-83CB-2FC5-B78C3183B4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2304"/>
              <a:ext cx="33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5" name="Oval 1074">
              <a:extLst>
                <a:ext uri="{FF2B5EF4-FFF2-40B4-BE49-F238E27FC236}">
                  <a16:creationId xmlns:a16="http://schemas.microsoft.com/office/drawing/2014/main" id="{925083C9-186C-F76E-56D4-726714DBDC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2592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256" name="Oval 1075">
              <a:extLst>
                <a:ext uri="{FF2B5EF4-FFF2-40B4-BE49-F238E27FC236}">
                  <a16:creationId xmlns:a16="http://schemas.microsoft.com/office/drawing/2014/main" id="{DE954B82-ECCD-9D0D-B9B8-5932BD66D0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2160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257" name="Line 1076">
              <a:extLst>
                <a:ext uri="{FF2B5EF4-FFF2-40B4-BE49-F238E27FC236}">
                  <a16:creationId xmlns:a16="http://schemas.microsoft.com/office/drawing/2014/main" id="{C89EBCFF-7DC6-A066-1C55-A22359D698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2" y="1968"/>
              <a:ext cx="1008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8" name="Line 1077">
              <a:extLst>
                <a:ext uri="{FF2B5EF4-FFF2-40B4-BE49-F238E27FC236}">
                  <a16:creationId xmlns:a16="http://schemas.microsoft.com/office/drawing/2014/main" id="{292BF79C-D4C0-5788-6FC5-D43A7146B1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08" y="2016"/>
              <a:ext cx="384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9" name="Oval 1078">
              <a:extLst>
                <a:ext uri="{FF2B5EF4-FFF2-40B4-BE49-F238E27FC236}">
                  <a16:creationId xmlns:a16="http://schemas.microsoft.com/office/drawing/2014/main" id="{B6E8A082-2BFA-3DA4-0D6A-7AF8B0AA27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2592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260" name="Oval 1079">
              <a:extLst>
                <a:ext uri="{FF2B5EF4-FFF2-40B4-BE49-F238E27FC236}">
                  <a16:creationId xmlns:a16="http://schemas.microsoft.com/office/drawing/2014/main" id="{025FBC45-DA02-989E-3C05-DB9477FC64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2" y="2160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261" name="Object 1080">
              <a:extLst>
                <a:ext uri="{FF2B5EF4-FFF2-40B4-BE49-F238E27FC236}">
                  <a16:creationId xmlns:a16="http://schemas.microsoft.com/office/drawing/2014/main" id="{C1BCA0EF-54B5-20A7-AF4A-C01950AB8E5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40" y="2112"/>
            <a:ext cx="206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90335" imgH="215713" progId="Equation.3">
                    <p:embed/>
                  </p:oleObj>
                </mc:Choice>
                <mc:Fallback>
                  <p:oleObj name="Equation" r:id="rId4" imgW="190335" imgH="215713" progId="Equation.3">
                    <p:embed/>
                    <p:pic>
                      <p:nvPicPr>
                        <p:cNvPr id="0" name="Object 108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0" y="2112"/>
                          <a:ext cx="206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62" name="Object 1081">
              <a:extLst>
                <a:ext uri="{FF2B5EF4-FFF2-40B4-BE49-F238E27FC236}">
                  <a16:creationId xmlns:a16="http://schemas.microsoft.com/office/drawing/2014/main" id="{5C88DD86-44FE-59DF-9662-F3EF1083253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16" y="2592"/>
            <a:ext cx="192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77569" imgH="215619" progId="Equation.3">
                    <p:embed/>
                  </p:oleObj>
                </mc:Choice>
                <mc:Fallback>
                  <p:oleObj name="Equation" r:id="rId6" imgW="177569" imgH="215619" progId="Equation.3">
                    <p:embed/>
                    <p:pic>
                      <p:nvPicPr>
                        <p:cNvPr id="0" name="Object 108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16" y="2592"/>
                          <a:ext cx="192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63" name="Object 1082">
              <a:extLst>
                <a:ext uri="{FF2B5EF4-FFF2-40B4-BE49-F238E27FC236}">
                  <a16:creationId xmlns:a16="http://schemas.microsoft.com/office/drawing/2014/main" id="{2D0E4D5F-4077-B8D7-4861-F1DA598FEA1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704" y="2592"/>
            <a:ext cx="192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77569" imgH="215619" progId="Equation.3">
                    <p:embed/>
                  </p:oleObj>
                </mc:Choice>
                <mc:Fallback>
                  <p:oleObj name="Equation" r:id="rId6" imgW="177569" imgH="215619" progId="Equation.3">
                    <p:embed/>
                    <p:pic>
                      <p:nvPicPr>
                        <p:cNvPr id="0" name="Object 108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04" y="2592"/>
                          <a:ext cx="192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64" name="Object 1083">
              <a:extLst>
                <a:ext uri="{FF2B5EF4-FFF2-40B4-BE49-F238E27FC236}">
                  <a16:creationId xmlns:a16="http://schemas.microsoft.com/office/drawing/2014/main" id="{DFB79A5D-5DFA-A92B-904B-7844F1735CE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280" y="2112"/>
            <a:ext cx="206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90335" imgH="215713" progId="Equation.3">
                    <p:embed/>
                  </p:oleObj>
                </mc:Choice>
                <mc:Fallback>
                  <p:oleObj name="Equation" r:id="rId4" imgW="190335" imgH="215713" progId="Equation.3">
                    <p:embed/>
                    <p:pic>
                      <p:nvPicPr>
                        <p:cNvPr id="0" name="Object 108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80" y="2112"/>
                          <a:ext cx="206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65" name="Object 1093">
              <a:extLst>
                <a:ext uri="{FF2B5EF4-FFF2-40B4-BE49-F238E27FC236}">
                  <a16:creationId xmlns:a16="http://schemas.microsoft.com/office/drawing/2014/main" id="{FFF6667E-1C16-CC15-6AEA-09F4541D8DF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16" y="2064"/>
            <a:ext cx="206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90500" imgH="228600" progId="Equation.3">
                    <p:embed/>
                  </p:oleObj>
                </mc:Choice>
                <mc:Fallback>
                  <p:oleObj name="Equation" r:id="rId10" imgW="190500" imgH="228600" progId="Equation.3">
                    <p:embed/>
                    <p:pic>
                      <p:nvPicPr>
                        <p:cNvPr id="0" name="Object 109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16" y="2064"/>
                          <a:ext cx="206" cy="2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66" name="Object 1094">
              <a:extLst>
                <a:ext uri="{FF2B5EF4-FFF2-40B4-BE49-F238E27FC236}">
                  <a16:creationId xmlns:a16="http://schemas.microsoft.com/office/drawing/2014/main" id="{9C7C8277-1A03-F0FC-9928-6016290C5F0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48" y="2400"/>
            <a:ext cx="206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90335" imgH="215713" progId="Equation.3">
                    <p:embed/>
                  </p:oleObj>
                </mc:Choice>
                <mc:Fallback>
                  <p:oleObj name="Equation" r:id="rId12" imgW="190335" imgH="215713" progId="Equation.3">
                    <p:embed/>
                    <p:pic>
                      <p:nvPicPr>
                        <p:cNvPr id="0" name="Object 109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8" y="2400"/>
                          <a:ext cx="206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67" name="Object 1095">
              <a:extLst>
                <a:ext uri="{FF2B5EF4-FFF2-40B4-BE49-F238E27FC236}">
                  <a16:creationId xmlns:a16="http://schemas.microsoft.com/office/drawing/2014/main" id="{22AED1B8-A5E8-C09D-CAF8-7B5CAAD80FA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00" y="1824"/>
            <a:ext cx="206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90335" imgH="215713" progId="Equation.3">
                    <p:embed/>
                  </p:oleObj>
                </mc:Choice>
                <mc:Fallback>
                  <p:oleObj name="Equation" r:id="rId12" imgW="190335" imgH="215713" progId="Equation.3">
                    <p:embed/>
                    <p:pic>
                      <p:nvPicPr>
                        <p:cNvPr id="0" name="Object 109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0" y="1824"/>
                          <a:ext cx="206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68" name="Object 1096">
              <a:extLst>
                <a:ext uri="{FF2B5EF4-FFF2-40B4-BE49-F238E27FC236}">
                  <a16:creationId xmlns:a16="http://schemas.microsoft.com/office/drawing/2014/main" id="{2F824FDB-4AAA-325C-BC2D-AC5D1879835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16" y="1920"/>
            <a:ext cx="206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190500" imgH="228600" progId="Equation.3">
                    <p:embed/>
                  </p:oleObj>
                </mc:Choice>
                <mc:Fallback>
                  <p:oleObj name="Equation" r:id="rId14" imgW="190500" imgH="228600" progId="Equation.3">
                    <p:embed/>
                    <p:pic>
                      <p:nvPicPr>
                        <p:cNvPr id="0" name="Object 109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6" y="1920"/>
                          <a:ext cx="206" cy="2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69" name="Line 1097">
              <a:extLst>
                <a:ext uri="{FF2B5EF4-FFF2-40B4-BE49-F238E27FC236}">
                  <a16:creationId xmlns:a16="http://schemas.microsoft.com/office/drawing/2014/main" id="{B13E2AF5-30FA-5E0A-2AA9-5BCF117019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16" y="2304"/>
              <a:ext cx="96" cy="28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0" name="Line 1098">
              <a:extLst>
                <a:ext uri="{FF2B5EF4-FFF2-40B4-BE49-F238E27FC236}">
                  <a16:creationId xmlns:a16="http://schemas.microsoft.com/office/drawing/2014/main" id="{8164E332-B857-ABD5-8AE1-C1E72F54E2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8" y="2496"/>
              <a:ext cx="43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1" name="Line 1100">
              <a:extLst>
                <a:ext uri="{FF2B5EF4-FFF2-40B4-BE49-F238E27FC236}">
                  <a16:creationId xmlns:a16="http://schemas.microsoft.com/office/drawing/2014/main" id="{A6F373B9-045B-E098-0429-5E34FF97E2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608" y="2160"/>
              <a:ext cx="48" cy="48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2" name="Line 1101">
              <a:extLst>
                <a:ext uri="{FF2B5EF4-FFF2-40B4-BE49-F238E27FC236}">
                  <a16:creationId xmlns:a16="http://schemas.microsoft.com/office/drawing/2014/main" id="{ABCE7236-66D0-8D5F-14ED-B988721D0B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56" y="2016"/>
              <a:ext cx="336" cy="624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3" name="Text Box 1102">
              <a:extLst>
                <a:ext uri="{FF2B5EF4-FFF2-40B4-BE49-F238E27FC236}">
                  <a16:creationId xmlns:a16="http://schemas.microsoft.com/office/drawing/2014/main" id="{B952DAFC-D631-11C4-E7AD-C87E4B2680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2016"/>
              <a:ext cx="2064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If            does straddle the line containing       and      , then the following have different signs. </a:t>
              </a:r>
            </a:p>
          </p:txBody>
        </p:sp>
        <p:grpSp>
          <p:nvGrpSpPr>
            <p:cNvPr id="10274" name="Group 1103">
              <a:extLst>
                <a:ext uri="{FF2B5EF4-FFF2-40B4-BE49-F238E27FC236}">
                  <a16:creationId xmlns:a16="http://schemas.microsoft.com/office/drawing/2014/main" id="{EB0400AE-E4B5-A715-06D5-8FE0D93A64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2016"/>
              <a:ext cx="321" cy="221"/>
              <a:chOff x="2304" y="1674"/>
              <a:chExt cx="321" cy="221"/>
            </a:xfrm>
          </p:grpSpPr>
          <p:graphicFrame>
            <p:nvGraphicFramePr>
              <p:cNvPr id="10298" name="Object 1104">
                <a:extLst>
                  <a:ext uri="{FF2B5EF4-FFF2-40B4-BE49-F238E27FC236}">
                    <a16:creationId xmlns:a16="http://schemas.microsoft.com/office/drawing/2014/main" id="{0E5EB725-169E-0365-8E69-70DFFC7FF417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304" y="1674"/>
              <a:ext cx="321" cy="22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5" imgW="330200" imgH="228600" progId="Equation.3">
                      <p:embed/>
                    </p:oleObj>
                  </mc:Choice>
                  <mc:Fallback>
                    <p:oleObj name="Equation" r:id="rId15" imgW="330200" imgH="228600" progId="Equation.3">
                      <p:embed/>
                      <p:pic>
                        <p:nvPicPr>
                          <p:cNvPr id="0" name="Object 110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04" y="1674"/>
                            <a:ext cx="321" cy="22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299" name="Line 1105">
                <a:extLst>
                  <a:ext uri="{FF2B5EF4-FFF2-40B4-BE49-F238E27FC236}">
                    <a16:creationId xmlns:a16="http://schemas.microsoft.com/office/drawing/2014/main" id="{4C71FEA9-6D4D-F627-97DE-A71D1DE8CA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4" y="1680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aphicFrame>
          <p:nvGraphicFramePr>
            <p:cNvPr id="10275" name="Object 1106">
              <a:extLst>
                <a:ext uri="{FF2B5EF4-FFF2-40B4-BE49-F238E27FC236}">
                  <a16:creationId xmlns:a16="http://schemas.microsoft.com/office/drawing/2014/main" id="{208499B5-90E0-8026-F996-92C0C84A394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40" y="2208"/>
            <a:ext cx="192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77569" imgH="215619" progId="Equation.3">
                    <p:embed/>
                  </p:oleObj>
                </mc:Choice>
                <mc:Fallback>
                  <p:oleObj name="Equation" r:id="rId6" imgW="177569" imgH="215619" progId="Equation.3">
                    <p:embed/>
                    <p:pic>
                      <p:nvPicPr>
                        <p:cNvPr id="0" name="Object 110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0" y="2208"/>
                          <a:ext cx="192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6" name="Object 1107">
              <a:extLst>
                <a:ext uri="{FF2B5EF4-FFF2-40B4-BE49-F238E27FC236}">
                  <a16:creationId xmlns:a16="http://schemas.microsoft.com/office/drawing/2014/main" id="{9A066D10-F4B1-C9E3-FAB8-5C2DDD664D2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72" y="2208"/>
            <a:ext cx="206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90335" imgH="215713" progId="Equation.3">
                    <p:embed/>
                  </p:oleObj>
                </mc:Choice>
                <mc:Fallback>
                  <p:oleObj name="Equation" r:id="rId4" imgW="190335" imgH="215713" progId="Equation.3">
                    <p:embed/>
                    <p:pic>
                      <p:nvPicPr>
                        <p:cNvPr id="0" name="Object 110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72" y="2208"/>
                          <a:ext cx="206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7" name="Object 1108">
              <a:extLst>
                <a:ext uri="{FF2B5EF4-FFF2-40B4-BE49-F238E27FC236}">
                  <a16:creationId xmlns:a16="http://schemas.microsoft.com/office/drawing/2014/main" id="{C72EEE19-2416-DEAE-C33D-15C2B353EDC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60" y="2544"/>
            <a:ext cx="1203" cy="3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1244060" imgH="406224" progId="Equation.3">
                    <p:embed/>
                  </p:oleObj>
                </mc:Choice>
                <mc:Fallback>
                  <p:oleObj name="Equation" r:id="rId16" imgW="1244060" imgH="406224" progId="Equation.3">
                    <p:embed/>
                    <p:pic>
                      <p:nvPicPr>
                        <p:cNvPr id="0" name="Object 110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0" y="2544"/>
                          <a:ext cx="1203" cy="3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78" name="Line 1109">
              <a:extLst>
                <a:ext uri="{FF2B5EF4-FFF2-40B4-BE49-F238E27FC236}">
                  <a16:creationId xmlns:a16="http://schemas.microsoft.com/office/drawing/2014/main" id="{147B277C-9331-F498-3230-F2978A4BB4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" y="3120"/>
              <a:ext cx="1008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9" name="Line 1110">
              <a:extLst>
                <a:ext uri="{FF2B5EF4-FFF2-40B4-BE49-F238E27FC236}">
                  <a16:creationId xmlns:a16="http://schemas.microsoft.com/office/drawing/2014/main" id="{FB141D4C-2535-6418-5939-3B24D244C1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3552"/>
              <a:ext cx="33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0" name="Oval 1111">
              <a:extLst>
                <a:ext uri="{FF2B5EF4-FFF2-40B4-BE49-F238E27FC236}">
                  <a16:creationId xmlns:a16="http://schemas.microsoft.com/office/drawing/2014/main" id="{DF947214-49E9-3869-14F7-4661B43279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3744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281" name="Oval 1112">
              <a:extLst>
                <a:ext uri="{FF2B5EF4-FFF2-40B4-BE49-F238E27FC236}">
                  <a16:creationId xmlns:a16="http://schemas.microsoft.com/office/drawing/2014/main" id="{6EE159B9-575F-E2CC-93EF-2BC2996C7E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312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282" name="Line 1113">
              <a:extLst>
                <a:ext uri="{FF2B5EF4-FFF2-40B4-BE49-F238E27FC236}">
                  <a16:creationId xmlns:a16="http://schemas.microsoft.com/office/drawing/2014/main" id="{59D502FE-504C-E56C-007A-86DD98CD39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8" y="3120"/>
              <a:ext cx="1392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3" name="Line 1114">
              <a:extLst>
                <a:ext uri="{FF2B5EF4-FFF2-40B4-BE49-F238E27FC236}">
                  <a16:creationId xmlns:a16="http://schemas.microsoft.com/office/drawing/2014/main" id="{482B70C8-8873-3034-5D99-2A86C85A52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2" y="3600"/>
              <a:ext cx="384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4" name="Oval 1115">
              <a:extLst>
                <a:ext uri="{FF2B5EF4-FFF2-40B4-BE49-F238E27FC236}">
                  <a16:creationId xmlns:a16="http://schemas.microsoft.com/office/drawing/2014/main" id="{FE52A891-2A17-F4BB-18AD-6C8924CC51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3744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285" name="Oval 1116">
              <a:extLst>
                <a:ext uri="{FF2B5EF4-FFF2-40B4-BE49-F238E27FC236}">
                  <a16:creationId xmlns:a16="http://schemas.microsoft.com/office/drawing/2014/main" id="{28E2C62F-F423-CD7E-7D14-4C68602F74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2" y="3312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286" name="Object 1117">
              <a:extLst>
                <a:ext uri="{FF2B5EF4-FFF2-40B4-BE49-F238E27FC236}">
                  <a16:creationId xmlns:a16="http://schemas.microsoft.com/office/drawing/2014/main" id="{DD511A8F-0921-D9BD-259B-2BA9BC61C65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40" y="3264"/>
            <a:ext cx="206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90335" imgH="215713" progId="Equation.3">
                    <p:embed/>
                  </p:oleObj>
                </mc:Choice>
                <mc:Fallback>
                  <p:oleObj name="Equation" r:id="rId4" imgW="190335" imgH="215713" progId="Equation.3">
                    <p:embed/>
                    <p:pic>
                      <p:nvPicPr>
                        <p:cNvPr id="0" name="Object 11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0" y="3264"/>
                          <a:ext cx="206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87" name="Object 1118">
              <a:extLst>
                <a:ext uri="{FF2B5EF4-FFF2-40B4-BE49-F238E27FC236}">
                  <a16:creationId xmlns:a16="http://schemas.microsoft.com/office/drawing/2014/main" id="{AF46DC1C-AFD8-58F3-8F06-91F854F2EF1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16" y="3744"/>
            <a:ext cx="192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77569" imgH="215619" progId="Equation.3">
                    <p:embed/>
                  </p:oleObj>
                </mc:Choice>
                <mc:Fallback>
                  <p:oleObj name="Equation" r:id="rId6" imgW="177569" imgH="215619" progId="Equation.3">
                    <p:embed/>
                    <p:pic>
                      <p:nvPicPr>
                        <p:cNvPr id="0" name="Object 11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16" y="3744"/>
                          <a:ext cx="192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88" name="Object 1119">
              <a:extLst>
                <a:ext uri="{FF2B5EF4-FFF2-40B4-BE49-F238E27FC236}">
                  <a16:creationId xmlns:a16="http://schemas.microsoft.com/office/drawing/2014/main" id="{264D0E9D-DF8E-FAE1-3D43-956FEFA5FC3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704" y="3744"/>
            <a:ext cx="192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77569" imgH="215619" progId="Equation.3">
                    <p:embed/>
                  </p:oleObj>
                </mc:Choice>
                <mc:Fallback>
                  <p:oleObj name="Equation" r:id="rId6" imgW="177569" imgH="215619" progId="Equation.3">
                    <p:embed/>
                    <p:pic>
                      <p:nvPicPr>
                        <p:cNvPr id="0" name="Object 11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04" y="3744"/>
                          <a:ext cx="192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89" name="Object 1120">
              <a:extLst>
                <a:ext uri="{FF2B5EF4-FFF2-40B4-BE49-F238E27FC236}">
                  <a16:creationId xmlns:a16="http://schemas.microsoft.com/office/drawing/2014/main" id="{89B67B57-746A-AC1E-6A03-9E355B024BA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280" y="3264"/>
            <a:ext cx="206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90335" imgH="215713" progId="Equation.3">
                    <p:embed/>
                  </p:oleObj>
                </mc:Choice>
                <mc:Fallback>
                  <p:oleObj name="Equation" r:id="rId4" imgW="190335" imgH="215713" progId="Equation.3">
                    <p:embed/>
                    <p:pic>
                      <p:nvPicPr>
                        <p:cNvPr id="0" name="Object 11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80" y="3264"/>
                          <a:ext cx="206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90" name="Object 1121">
              <a:extLst>
                <a:ext uri="{FF2B5EF4-FFF2-40B4-BE49-F238E27FC236}">
                  <a16:creationId xmlns:a16="http://schemas.microsoft.com/office/drawing/2014/main" id="{827234DE-E411-4D72-8221-F3630235089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12" y="3312"/>
            <a:ext cx="206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190500" imgH="228600" progId="Equation.3">
                    <p:embed/>
                  </p:oleObj>
                </mc:Choice>
                <mc:Fallback>
                  <p:oleObj name="Equation" r:id="rId14" imgW="190500" imgH="228600" progId="Equation.3">
                    <p:embed/>
                    <p:pic>
                      <p:nvPicPr>
                        <p:cNvPr id="0" name="Object 11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2" y="3312"/>
                          <a:ext cx="206" cy="2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91" name="Object 1122">
              <a:extLst>
                <a:ext uri="{FF2B5EF4-FFF2-40B4-BE49-F238E27FC236}">
                  <a16:creationId xmlns:a16="http://schemas.microsoft.com/office/drawing/2014/main" id="{3B1FF6E9-4054-6674-9EE4-933F19799D3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40" y="3648"/>
            <a:ext cx="206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90335" imgH="215713" progId="Equation.3">
                    <p:embed/>
                  </p:oleObj>
                </mc:Choice>
                <mc:Fallback>
                  <p:oleObj name="Equation" r:id="rId12" imgW="190335" imgH="215713" progId="Equation.3">
                    <p:embed/>
                    <p:pic>
                      <p:nvPicPr>
                        <p:cNvPr id="0" name="Object 11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0" y="3648"/>
                          <a:ext cx="206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92" name="Object 1123">
              <a:extLst>
                <a:ext uri="{FF2B5EF4-FFF2-40B4-BE49-F238E27FC236}">
                  <a16:creationId xmlns:a16="http://schemas.microsoft.com/office/drawing/2014/main" id="{D1F74114-66FD-B968-AF66-6527C9E48B9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704" y="3360"/>
            <a:ext cx="206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190500" imgH="228600" progId="Equation.3">
                    <p:embed/>
                  </p:oleObj>
                </mc:Choice>
                <mc:Fallback>
                  <p:oleObj name="Equation" r:id="rId14" imgW="190500" imgH="228600" progId="Equation.3">
                    <p:embed/>
                    <p:pic>
                      <p:nvPicPr>
                        <p:cNvPr id="0" name="Object 11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04" y="3360"/>
                          <a:ext cx="206" cy="2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93" name="Object 1128">
              <a:extLst>
                <a:ext uri="{FF2B5EF4-FFF2-40B4-BE49-F238E27FC236}">
                  <a16:creationId xmlns:a16="http://schemas.microsoft.com/office/drawing/2014/main" id="{A24A6CB1-6371-5ACD-FA4F-25F60720DAB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16" y="3840"/>
            <a:ext cx="206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90335" imgH="215713" progId="Equation.3">
                    <p:embed/>
                  </p:oleObj>
                </mc:Choice>
                <mc:Fallback>
                  <p:oleObj name="Equation" r:id="rId12" imgW="190335" imgH="215713" progId="Equation.3">
                    <p:embed/>
                    <p:pic>
                      <p:nvPicPr>
                        <p:cNvPr id="0" name="Object 11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6" y="3840"/>
                          <a:ext cx="206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94" name="Text Box 1129">
              <a:extLst>
                <a:ext uri="{FF2B5EF4-FFF2-40B4-BE49-F238E27FC236}">
                  <a16:creationId xmlns:a16="http://schemas.microsoft.com/office/drawing/2014/main" id="{57CD0219-5430-109E-ACD7-D8674860FC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3120"/>
              <a:ext cx="2688" cy="5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新細明體" panose="020B0604030504040204" pitchFamily="18" charset="-12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Boundary cases where          straddles </a:t>
              </a:r>
              <a:r>
                <a:rPr lang="en-US" altLang="en-US" sz="2000" i="1">
                  <a:latin typeface="Times New Roman" panose="02020603050405020304" pitchFamily="18" charset="0"/>
                </a:rPr>
                <a:t>L</a:t>
              </a:r>
            </a:p>
            <a:p>
              <a:pPr eaLnBrk="1" hangingPunct="1">
                <a:lnSpc>
                  <a:spcPct val="7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At least one cross product is zero. Both cases pass the quick rejection test. </a:t>
              </a:r>
            </a:p>
          </p:txBody>
        </p:sp>
        <p:grpSp>
          <p:nvGrpSpPr>
            <p:cNvPr id="10295" name="Group 1130">
              <a:extLst>
                <a:ext uri="{FF2B5EF4-FFF2-40B4-BE49-F238E27FC236}">
                  <a16:creationId xmlns:a16="http://schemas.microsoft.com/office/drawing/2014/main" id="{3E87C7CA-7911-B6FD-09B1-8BF6C71378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72" y="3120"/>
              <a:ext cx="321" cy="221"/>
              <a:chOff x="2304" y="1674"/>
              <a:chExt cx="321" cy="221"/>
            </a:xfrm>
          </p:grpSpPr>
          <p:graphicFrame>
            <p:nvGraphicFramePr>
              <p:cNvPr id="10296" name="Object 1131">
                <a:extLst>
                  <a:ext uri="{FF2B5EF4-FFF2-40B4-BE49-F238E27FC236}">
                    <a16:creationId xmlns:a16="http://schemas.microsoft.com/office/drawing/2014/main" id="{554B9BE8-7C06-C5C7-F944-74CD941485F9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304" y="1674"/>
              <a:ext cx="321" cy="22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5" imgW="330200" imgH="228600" progId="Equation.3">
                      <p:embed/>
                    </p:oleObj>
                  </mc:Choice>
                  <mc:Fallback>
                    <p:oleObj name="Equation" r:id="rId15" imgW="330200" imgH="228600" progId="Equation.3">
                      <p:embed/>
                      <p:pic>
                        <p:nvPicPr>
                          <p:cNvPr id="0" name="Object 113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04" y="1674"/>
                            <a:ext cx="321" cy="22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297" name="Line 1132">
                <a:extLst>
                  <a:ext uri="{FF2B5EF4-FFF2-40B4-BE49-F238E27FC236}">
                    <a16:creationId xmlns:a16="http://schemas.microsoft.com/office/drawing/2014/main" id="{6B85B793-B7C0-E56B-0F96-9D3EFBA24B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4" y="1680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4791</TotalTime>
  <Words>584</Words>
  <Application>Microsoft Office PowerPoint</Application>
  <PresentationFormat>On-screen Show (4:3)</PresentationFormat>
  <Paragraphs>71</Paragraphs>
  <Slides>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新細明體</vt:lpstr>
      <vt:lpstr>Arial</vt:lpstr>
      <vt:lpstr>Calibri</vt:lpstr>
      <vt:lpstr>Times New Roman</vt:lpstr>
      <vt:lpstr>Office Theme</vt:lpstr>
      <vt:lpstr>Equation</vt:lpstr>
      <vt:lpstr>Computational Geometry (intro)</vt:lpstr>
      <vt:lpstr>Cross products</vt:lpstr>
      <vt:lpstr>Cross products (cont.)</vt:lpstr>
      <vt:lpstr>Intersection of two line segments</vt:lpstr>
      <vt:lpstr>Intersection of two line segments (cont.)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Algorithms</dc:title>
  <dc:creator>Feodor F. Dragan</dc:creator>
  <cp:lastModifiedBy>Dragan, Feodor</cp:lastModifiedBy>
  <cp:revision>266</cp:revision>
  <cp:lastPrinted>1998-09-29T00:21:09Z</cp:lastPrinted>
  <dcterms:created xsi:type="dcterms:W3CDTF">1998-09-22T12:02:26Z</dcterms:created>
  <dcterms:modified xsi:type="dcterms:W3CDTF">2026-04-08T20:44:11Z</dcterms:modified>
</cp:coreProperties>
</file>