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9" r:id="rId4"/>
    <p:sldId id="270" r:id="rId5"/>
    <p:sldId id="271" r:id="rId6"/>
    <p:sldId id="272" r:id="rId7"/>
    <p:sldId id="274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B16A-630D-4A29-9C76-2B280A361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E8DC6-3DA3-40D6-BBAA-9F6D50731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14A75-FF61-49E2-9D20-D8800D7F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EC042-BE1B-4F87-95B3-340AB2EC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CF36A-2497-460C-A497-91B4502E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A28C-C72A-420C-ADD7-45A3D166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7268C-71D0-4AE5-81E7-C6AA067A7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188FF-F07E-47CE-AE74-CC00F65A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78270-125E-402A-849B-4D74D6F2A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CD8C-01CC-431C-9A02-A474203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8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DF420-FA54-4D3F-AA59-373A3287C4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E7740-DDAC-4AFA-AC79-8C0BFDBBF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89608-5AE4-4354-98A8-6567EBD9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2E52E-4D03-43D9-8AC0-D968D15D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B63E7-8BEF-401B-B38A-6D4C5BA2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6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64028-D71A-4E9A-8429-540EBB1E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374F5-3537-4629-828B-C51CAFCDF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9724F-E3EF-4AA7-ACBC-3B72885FD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3ED6C-472C-4F78-A380-1D4B5DD1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3B908-C46E-4E9D-8547-DD26AAB0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1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1A76-FFB4-4BC0-AE4E-CBEA49C8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1D6FC-9200-434D-B19D-867D43742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6398A-7BA9-4D10-BCA6-EAAB688B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EC6D-D0D3-4492-BAD0-43D28628F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C2E5-2ED3-4F59-B224-ABCD534A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2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FE17-069F-4407-B782-EA581EA3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8B41-FF22-4ABD-B570-9C3803771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7CB82-90EA-4558-8D59-7CA20CC57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CF681C-9AC6-4560-B89D-8F1B2949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8B3CF-A6DD-4FF9-A8B2-DE232068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73587C-F6D1-4455-8CDA-5EDB9540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0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3BBE-3FFE-4BD4-8677-824842F1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BBC7C-5961-466C-BDDB-3653D0FC1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34105-B1A8-45AF-9009-1C882C000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C0C46-925E-450C-9B13-13CC61EBD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FAD1E4-410C-4718-B062-C3CBC50E49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34E2D-5266-4B71-A238-3BBC0FF2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8C9B5-C29A-4411-BC4F-B2E7B516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FEA4DA-FB99-47F0-871F-879F0C49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6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D2E46-CF20-4984-95FF-822344D5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69732-DC0F-41BC-8158-BCCFB5EC6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29021F-DAAA-4168-8158-C79DABE8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17C72-ACB8-4F0B-8236-351D7C70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9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33592B-52D0-4173-896E-CC14AADB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D115D0-8DC6-4B78-B224-9CAC3B2E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DF9BC-A90B-4BA3-8EF3-09C8BA7D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1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3462B-CC1D-4647-8F59-CACECFB7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BA71-C6F8-4CBE-9016-C8680E06C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5EB7A9-41D6-4789-B695-C76E85220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C54B6-9A9D-402C-864F-51D3FA28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CC682-31EB-42EA-8335-9B52F6D3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87551-53F2-4F33-9FD9-1404BFFF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6F3DB-1D13-415D-ACA5-F05FD673B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CDC64F-A1F6-4BD0-8C20-4E72A7A9D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80749-62A6-4F73-A3EA-C8F127CD9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DEB4-5383-490A-8393-E04D6449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AE2DB-1B2C-4941-8716-4295598E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3C74B-EE07-40E4-8F28-11C5F141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231282-128B-4124-8A40-43DE8577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4673A-5EB7-43E3-822F-5BD306A20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8579B-82FE-4EC0-BF7F-220D80867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7C8AD-9708-4E76-B596-47512A540AC3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7966A-0EB4-4DA7-B45F-37AD654A2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EFA53-4030-4E96-99BF-EF7596E41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83CC0-6D0F-459B-BFF3-112FF0E5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3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5B6CF2-5376-4922-BAF4-D3FD0E6A1B7C}"/>
              </a:ext>
            </a:extLst>
          </p:cNvPr>
          <p:cNvSpPr/>
          <p:nvPr/>
        </p:nvSpPr>
        <p:spPr>
          <a:xfrm>
            <a:off x="279817" y="455608"/>
            <a:ext cx="7230256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700" dirty="0">
                <a:solidFill>
                  <a:srgbClr val="000000"/>
                </a:solidFill>
                <a:latin typeface="Times-Roman"/>
              </a:rPr>
              <a:t>Knowing Where You Are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00"/>
              </a:solidFill>
              <a:latin typeface="Times-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Times-Roman"/>
              </a:rPr>
              <a:t> Given a map and a query point </a:t>
            </a:r>
            <a:r>
              <a:rPr lang="en-US" sz="3000" i="1" dirty="0">
                <a:solidFill>
                  <a:srgbClr val="000000"/>
                </a:solidFill>
                <a:latin typeface="Times-Italic"/>
              </a:rPr>
              <a:t>q </a:t>
            </a:r>
            <a:r>
              <a:rPr lang="en-US" sz="3000" dirty="0">
                <a:solidFill>
                  <a:srgbClr val="000000"/>
                </a:solidFill>
                <a:latin typeface="Times-Roman"/>
              </a:rPr>
              <a:t>specified by its coordinates, find the region of the map containing </a:t>
            </a:r>
            <a:r>
              <a:rPr lang="en-US" sz="3000" i="1" dirty="0">
                <a:solidFill>
                  <a:srgbClr val="000000"/>
                </a:solidFill>
                <a:latin typeface="Times-Italic"/>
              </a:rPr>
              <a:t>q.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Times-Roman"/>
              </a:rPr>
              <a:t>A map can be treated as a subdivision of the plane into regions, or planar subdivision.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Times-Roman"/>
              </a:rPr>
              <a:t>A map can be stored electronically for query preprocessing to answer point location query fast and display the map interactively.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4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288E1-6222-48E1-9CBD-F16821D9F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01" y="132245"/>
            <a:ext cx="7239000" cy="1838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C5E1BF-5F2D-4192-8949-BE0230F20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949" y="108432"/>
            <a:ext cx="2952750" cy="3724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68E9F-2986-4F84-AB60-F13BA0266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01" y="1970569"/>
            <a:ext cx="4810125" cy="3371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3656E0-A4AC-4869-8EF6-40B5281F3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937" y="4447069"/>
            <a:ext cx="7086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1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78450-F96D-404E-8AC3-AE812001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32"/>
            <a:ext cx="9248775" cy="437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CAB64-41F4-4183-9114-34494CDC8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684" y="1094648"/>
            <a:ext cx="59150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3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78450-F96D-404E-8AC3-AE812001F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42" y="367484"/>
            <a:ext cx="9248775" cy="4371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0BF12E-6131-4158-9197-E09C38AC0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42" y="1390892"/>
            <a:ext cx="9391650" cy="3495675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E4860116-44F1-4A4E-B59D-12F260D1795B}"/>
              </a:ext>
            </a:extLst>
          </p:cNvPr>
          <p:cNvSpPr/>
          <p:nvPr/>
        </p:nvSpPr>
        <p:spPr>
          <a:xfrm rot="10800000" flipH="1" flipV="1">
            <a:off x="306829" y="1217217"/>
            <a:ext cx="142875" cy="34042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6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Up 2">
            <a:extLst>
              <a:ext uri="{FF2B5EF4-FFF2-40B4-BE49-F238E27FC236}">
                <a16:creationId xmlns:a16="http://schemas.microsoft.com/office/drawing/2014/main" id="{E4860116-44F1-4A4E-B59D-12F260D1795B}"/>
              </a:ext>
            </a:extLst>
          </p:cNvPr>
          <p:cNvSpPr/>
          <p:nvPr/>
        </p:nvSpPr>
        <p:spPr>
          <a:xfrm flipH="1" flipV="1">
            <a:off x="337826" y="1325705"/>
            <a:ext cx="142875" cy="34042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E95D9C-F892-4A22-8E85-56839CB0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631" y="166687"/>
            <a:ext cx="88868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3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3DCF1-14CF-428D-BAAE-0AC093C0D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398" y="144344"/>
            <a:ext cx="7134225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DA678-C0D2-46EE-9422-B165D0D83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51" y="1978689"/>
            <a:ext cx="10153269" cy="43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3CD8AC-E0EE-41F9-8954-2F0C724E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047" y="288798"/>
            <a:ext cx="6267450" cy="2714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A1ED7F-A264-4100-AF25-86B6B8283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27" y="3003423"/>
            <a:ext cx="8500491" cy="3854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D69264-72EC-4F0A-B775-5DB3658F8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831" y="2905125"/>
            <a:ext cx="33242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8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74A212-F13F-4111-BD65-4EEC7C6E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92" y="167817"/>
            <a:ext cx="6991350" cy="4600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B6B2F0-D1E5-4CE7-B4CD-A03E98B67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915" y="2905125"/>
            <a:ext cx="3324225" cy="3952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57FAE-9427-486B-939C-4D15E1A42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674" y="2097678"/>
            <a:ext cx="4695825" cy="4181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BDA17-E624-4058-A6C2-C14AC4FEA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477" y="46490"/>
            <a:ext cx="2540127" cy="225914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810E644-F43F-41EA-BE94-04895F4B3D3F}"/>
              </a:ext>
            </a:extLst>
          </p:cNvPr>
          <p:cNvCxnSpPr>
            <a:cxnSpLocks/>
          </p:cNvCxnSpPr>
          <p:nvPr/>
        </p:nvCxnSpPr>
        <p:spPr>
          <a:xfrm flipH="1">
            <a:off x="9667477" y="1813302"/>
            <a:ext cx="452916" cy="49232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3E630DD-376B-4B05-A40F-25EECE379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9286" y="1018897"/>
            <a:ext cx="1143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76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935361-DF32-46E1-93B0-6557DB9E2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45" y="122453"/>
            <a:ext cx="9734550" cy="450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16E3B4-5293-4B36-9314-60BC5BC3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373" y="4627778"/>
            <a:ext cx="77914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52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AAA023-3355-48DB-95B4-DA6E85FD6ADF}"/>
              </a:ext>
            </a:extLst>
          </p:cNvPr>
          <p:cNvSpPr/>
          <p:nvPr/>
        </p:nvSpPr>
        <p:spPr>
          <a:xfrm>
            <a:off x="164893" y="587768"/>
            <a:ext cx="869429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700" dirty="0">
                <a:solidFill>
                  <a:srgbClr val="000000"/>
                </a:solidFill>
                <a:latin typeface="Times-Roman~16"/>
              </a:rPr>
              <a:t>Planar Point Location</a:t>
            </a:r>
          </a:p>
          <a:p>
            <a:br>
              <a:rPr lang="en-US" sz="4700" dirty="0">
                <a:solidFill>
                  <a:srgbClr val="000000"/>
                </a:solidFill>
                <a:latin typeface="Times-Roman~16"/>
              </a:rPr>
            </a:br>
            <a:r>
              <a:rPr lang="en-US" sz="2800" dirty="0">
                <a:solidFill>
                  <a:srgbClr val="000000"/>
                </a:solidFill>
                <a:latin typeface="Times-Roman~16"/>
              </a:rPr>
              <a:t>• Let </a:t>
            </a:r>
            <a:r>
              <a:rPr lang="en-US" sz="2800" i="1" dirty="0">
                <a:solidFill>
                  <a:srgbClr val="000000"/>
                </a:solidFill>
                <a:latin typeface="Times-Italic~19"/>
              </a:rPr>
              <a:t>S </a:t>
            </a:r>
            <a:r>
              <a:rPr lang="en-US" sz="2800" dirty="0">
                <a:solidFill>
                  <a:srgbClr val="000000"/>
                </a:solidFill>
                <a:latin typeface="Times-Roman~16"/>
              </a:rPr>
              <a:t>be a planar subdivision with </a:t>
            </a:r>
            <a:r>
              <a:rPr lang="en-US" sz="2800" i="1" dirty="0">
                <a:solidFill>
                  <a:srgbClr val="000000"/>
                </a:solidFill>
                <a:latin typeface="Times-Italic~19"/>
              </a:rPr>
              <a:t>n </a:t>
            </a:r>
            <a:r>
              <a:rPr lang="en-US" sz="2800" dirty="0">
                <a:solidFill>
                  <a:srgbClr val="000000"/>
                </a:solidFill>
                <a:latin typeface="Times-Roman~16"/>
              </a:rPr>
              <a:t>edges. The planar point location problem is to store </a:t>
            </a:r>
            <a:r>
              <a:rPr lang="en-US" sz="2800" i="1" dirty="0">
                <a:solidFill>
                  <a:srgbClr val="000000"/>
                </a:solidFill>
                <a:latin typeface="Times-Italic~19"/>
              </a:rPr>
              <a:t>S </a:t>
            </a:r>
            <a:r>
              <a:rPr lang="en-US" sz="2800" dirty="0">
                <a:solidFill>
                  <a:srgbClr val="000000"/>
                </a:solidFill>
                <a:latin typeface="Times-Roman~16"/>
              </a:rPr>
              <a:t>in such a way that we can answer: given a query point </a:t>
            </a:r>
            <a:r>
              <a:rPr lang="en-US" sz="2800" i="1" dirty="0">
                <a:solidFill>
                  <a:srgbClr val="000000"/>
                </a:solidFill>
                <a:latin typeface="Times-Italic~19"/>
              </a:rPr>
              <a:t>q</a:t>
            </a:r>
            <a:r>
              <a:rPr lang="en-US" sz="2800" dirty="0">
                <a:solidFill>
                  <a:srgbClr val="000000"/>
                </a:solidFill>
                <a:latin typeface="Times-Roman~16"/>
              </a:rPr>
              <a:t>, report the face </a:t>
            </a:r>
            <a:r>
              <a:rPr lang="en-US" sz="2800" i="1" dirty="0">
                <a:solidFill>
                  <a:srgbClr val="000000"/>
                </a:solidFill>
                <a:latin typeface="Times-Italic~19"/>
              </a:rPr>
              <a:t>f </a:t>
            </a:r>
            <a:r>
              <a:rPr lang="en-US" sz="2800" dirty="0">
                <a:solidFill>
                  <a:srgbClr val="000000"/>
                </a:solidFill>
                <a:latin typeface="Times-Roman~16"/>
              </a:rPr>
              <a:t>of </a:t>
            </a:r>
            <a:r>
              <a:rPr lang="en-US" sz="2800" i="1" dirty="0">
                <a:solidFill>
                  <a:srgbClr val="000000"/>
                </a:solidFill>
                <a:latin typeface="Times-Italic~19"/>
              </a:rPr>
              <a:t>S </a:t>
            </a:r>
            <a:r>
              <a:rPr lang="en-US" sz="2800" dirty="0">
                <a:solidFill>
                  <a:srgbClr val="000000"/>
                </a:solidFill>
                <a:latin typeface="Times-Roman~16"/>
              </a:rPr>
              <a:t>that contains </a:t>
            </a:r>
            <a:r>
              <a:rPr lang="en-US" sz="2800" i="1" dirty="0">
                <a:solidFill>
                  <a:srgbClr val="000000"/>
                </a:solidFill>
                <a:latin typeface="Times-Italic~19"/>
              </a:rPr>
              <a:t>q</a:t>
            </a:r>
            <a:r>
              <a:rPr lang="en-US" sz="2800" dirty="0">
                <a:solidFill>
                  <a:srgbClr val="000000"/>
                </a:solidFill>
                <a:latin typeface="Times-Roman~16"/>
              </a:rPr>
              <a:t>. If </a:t>
            </a:r>
            <a:r>
              <a:rPr lang="en-US" sz="2800" i="1" dirty="0">
                <a:solidFill>
                  <a:srgbClr val="000000"/>
                </a:solidFill>
                <a:latin typeface="Times-Italic~19"/>
              </a:rPr>
              <a:t>q </a:t>
            </a:r>
            <a:r>
              <a:rPr lang="en-US" sz="2800" dirty="0">
                <a:solidFill>
                  <a:srgbClr val="000000"/>
                </a:solidFill>
                <a:latin typeface="Times-Roman~16"/>
              </a:rPr>
              <a:t>lies on an edge or a vertex, report so.</a:t>
            </a:r>
          </a:p>
          <a:p>
            <a:endParaRPr lang="en-US" sz="2800" dirty="0">
              <a:solidFill>
                <a:srgbClr val="000000"/>
              </a:solidFill>
              <a:latin typeface="Times-Roman~16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3DDE2C"/>
                </a:solidFill>
                <a:latin typeface="Times-Roman~16"/>
              </a:rPr>
              <a:t>Partition the plane into horizontal slabs.</a:t>
            </a:r>
            <a:br>
              <a:rPr lang="en-US" sz="2800" dirty="0">
                <a:solidFill>
                  <a:srgbClr val="3DDE2C"/>
                </a:solidFill>
                <a:latin typeface="Times-Roman~16"/>
              </a:rPr>
            </a:br>
            <a:r>
              <a:rPr lang="en-US" sz="2800" dirty="0">
                <a:solidFill>
                  <a:srgbClr val="3DDE2C"/>
                </a:solidFill>
                <a:latin typeface="Times-Roman~16"/>
              </a:rPr>
              <a:t>Store the </a:t>
            </a:r>
            <a:r>
              <a:rPr lang="en-US" sz="2800" i="1" dirty="0">
                <a:solidFill>
                  <a:srgbClr val="3DDE2C"/>
                </a:solidFill>
                <a:latin typeface="Times-Italic~19"/>
              </a:rPr>
              <a:t>y</a:t>
            </a:r>
            <a:r>
              <a:rPr lang="en-US" sz="2800" dirty="0">
                <a:solidFill>
                  <a:srgbClr val="3DDE2C"/>
                </a:solidFill>
                <a:latin typeface="Times-Roman~16"/>
              </a:rPr>
              <a:t>-coordinates of the vertices in the</a:t>
            </a:r>
            <a:br>
              <a:rPr lang="en-US" sz="2800" dirty="0">
                <a:solidFill>
                  <a:srgbClr val="3DDE2C"/>
                </a:solidFill>
                <a:latin typeface="Times-Roman~16"/>
              </a:rPr>
            </a:br>
            <a:r>
              <a:rPr lang="en-US" sz="2800" dirty="0">
                <a:solidFill>
                  <a:srgbClr val="3DDE2C"/>
                </a:solidFill>
                <a:latin typeface="Times-Roman~16"/>
              </a:rPr>
              <a:t>sorted order in an array. This makes it</a:t>
            </a:r>
            <a:br>
              <a:rPr lang="en-US" sz="2800" dirty="0">
                <a:solidFill>
                  <a:srgbClr val="3DDE2C"/>
                </a:solidFill>
                <a:latin typeface="Times-Roman~16"/>
              </a:rPr>
            </a:br>
            <a:r>
              <a:rPr lang="en-US" sz="2800" dirty="0">
                <a:solidFill>
                  <a:srgbClr val="3DDE2C"/>
                </a:solidFill>
                <a:latin typeface="Times-Roman~16"/>
              </a:rPr>
              <a:t>possible to determine in O(</a:t>
            </a:r>
            <a:r>
              <a:rPr lang="en-US" sz="2800" i="1" dirty="0">
                <a:solidFill>
                  <a:srgbClr val="3DDE2C"/>
                </a:solidFill>
                <a:latin typeface="Times-Italic~19"/>
              </a:rPr>
              <a:t>log n</a:t>
            </a:r>
            <a:r>
              <a:rPr lang="en-US" sz="2800" dirty="0">
                <a:solidFill>
                  <a:srgbClr val="3DDE2C"/>
                </a:solidFill>
                <a:latin typeface="Times-Roman~16"/>
              </a:rPr>
              <a:t>) time the</a:t>
            </a:r>
            <a:br>
              <a:rPr lang="en-US" sz="2800" dirty="0">
                <a:solidFill>
                  <a:srgbClr val="3DDE2C"/>
                </a:solidFill>
                <a:latin typeface="Times-Roman~16"/>
              </a:rPr>
            </a:br>
            <a:r>
              <a:rPr lang="en-US" sz="2800" dirty="0">
                <a:solidFill>
                  <a:srgbClr val="3DDE2C"/>
                </a:solidFill>
                <a:latin typeface="Times-Roman~16"/>
              </a:rPr>
              <a:t>slab containing a query point </a:t>
            </a:r>
            <a:r>
              <a:rPr lang="en-US" sz="2800" i="1" dirty="0">
                <a:solidFill>
                  <a:srgbClr val="3DDE2C"/>
                </a:solidFill>
                <a:latin typeface="Times-Italic~19"/>
              </a:rPr>
              <a:t>q</a:t>
            </a:r>
            <a:r>
              <a:rPr lang="en-US" sz="2800" dirty="0">
                <a:solidFill>
                  <a:srgbClr val="3DDE2C"/>
                </a:solidFill>
                <a:latin typeface="Times-Roman~16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822AE7-EA2E-46E2-AFF8-4E99521E5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747" y="3810000"/>
            <a:ext cx="3332812" cy="27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6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6F200-3521-4343-A4A1-640D86241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98042"/>
            <a:ext cx="10905066" cy="46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13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C5F4F-F09D-4192-8D09-DF02C120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5" y="152400"/>
            <a:ext cx="7105650" cy="3171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F2A83C-DEA6-4AA7-8F82-2D470223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152400"/>
            <a:ext cx="4705350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7F74C-4FB8-41D9-947E-5D8542C04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18" y="3429000"/>
            <a:ext cx="4686300" cy="3371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5AFA7-8431-45D9-BB66-C13141C2A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541" y="3324225"/>
            <a:ext cx="46863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8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5C5F4F-F09D-4192-8D09-DF02C1208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35" y="152400"/>
            <a:ext cx="7105650" cy="3171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17F74C-4FB8-41D9-947E-5D8542C04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35" y="1179975"/>
            <a:ext cx="4686300" cy="3371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A5AFA7-8431-45D9-BB66-C13141C2A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485" y="1137111"/>
            <a:ext cx="4686300" cy="3457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4FC1F6-3E25-4A04-BF09-265AD5DB0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162" y="4802864"/>
            <a:ext cx="7305675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A77FAF-7BF5-4FE7-A761-8F3DDB649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1610" y="1413337"/>
            <a:ext cx="204787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06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A77FAF-7BF5-4FE7-A761-8F3DDB64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10" y="1413337"/>
            <a:ext cx="2047875" cy="290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5AA60C-46C0-4ECD-ACEA-83CA1DB4F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537037"/>
            <a:ext cx="108966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D43D6E-7C5C-4A28-B88F-017B11E83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8450" y="1841150"/>
            <a:ext cx="65151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6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132DD2-C094-494B-88B1-99EB1DFE5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324"/>
            <a:ext cx="8820150" cy="4591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DB908F-2608-42E1-8441-F7DC70AC3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18" y="206626"/>
            <a:ext cx="7305675" cy="1733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C97EF-FC58-4182-9CE4-5A2EBC2C0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700" y="2669924"/>
            <a:ext cx="46863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A77FAF-7BF5-4FE7-A761-8F3DDB64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10" y="1413337"/>
            <a:ext cx="2047875" cy="290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34813B-AAF1-427B-8ED0-A44BD2348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207" y="123949"/>
            <a:ext cx="704850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7D1EF9-9F67-4922-9AED-4F975AF7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070" y="4008411"/>
            <a:ext cx="7181850" cy="2476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C37874-48A0-42DD-B837-15669F233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5" y="571624"/>
            <a:ext cx="465772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8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A77FAF-7BF5-4FE7-A761-8F3DDB64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10" y="1413337"/>
            <a:ext cx="2047875" cy="2905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D0815E-7C07-4CF3-9A96-83803C8C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70" y="204080"/>
            <a:ext cx="7581900" cy="4448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91A8ED-3D8C-4861-B701-3418A2963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08" y="4869202"/>
            <a:ext cx="71723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4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176</Words>
  <Application>Microsoft Office PowerPoint</Application>
  <PresentationFormat>Widescreen</PresentationFormat>
  <Paragraphs>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Times-Italic</vt:lpstr>
      <vt:lpstr>Times-Italic~19</vt:lpstr>
      <vt:lpstr>Times-Roman</vt:lpstr>
      <vt:lpstr>Times-Roman~16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DRAGAN, FEODOR</dc:creator>
  <cp:lastModifiedBy>DRAGAN, FEODOR</cp:lastModifiedBy>
  <cp:revision>17</cp:revision>
  <dcterms:created xsi:type="dcterms:W3CDTF">2021-02-09T21:00:10Z</dcterms:created>
  <dcterms:modified xsi:type="dcterms:W3CDTF">2021-02-10T20:19:37Z</dcterms:modified>
</cp:coreProperties>
</file>