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750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>
            <a:alphaModFix amt="38000"/>
          </a:blip>
          <a:stretch>
            <a:fillRect/>
          </a:stretch>
        </p:blipFill>
        <p:spPr>
          <a:xfrm>
            <a:off x="6126480" y="640080"/>
            <a:ext cx="3840480" cy="384048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868680"/>
            <a:ext cx="2286000" cy="457200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86868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MODULE 2 OF 4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40080" y="160020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· MODULE 2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03504" y="1965960"/>
            <a:ext cx="7955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5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Usual Suspects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61188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Meet the vulnerabilities attackers reach for first — and the one-line fixes that shut them down.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640080" y="470916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1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Secure Python  ·  A Hands-On Course for Curious Coders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Run programs without a shell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os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 = input("file: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shell parses the whole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string, specials and all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os.system("cat " + f)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f = 'x; rm -rf ~'  = bad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subprocess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 = input("file: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args as a list, no shell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subprocess.run(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["cat", f],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shell=False  # the default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list of arguments with shell=False means the filename stays a filename — it can't sprout new commands.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11D4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TWO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Dangerous Functions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built-ins are powerful enough to be a backdoor. Handle with care.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EVAL() &amp; EXEC()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They turn text into live, running code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they do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eval() runs any expression in a string; exec() runs whole statements. Total power.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it's scary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eval(user_input) lets a visitor run any Python they want — read files, open the network, anything.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tempting trap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use eval() to turn '3 + 4' into a number. Convenient — and a giant security hole.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rule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Almost never use eval/exec on anything a user can influence. There's nearly always a safer tool.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Parse data without running it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raw = input("data: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runs WHATEVER they type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 = eval(raw)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raw = "__import__('os')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 .system('rm -rf ~')"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...game over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json, ast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raw = input("data: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safe: only literals,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never executes code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value = ast.literal_eval(raw)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or json.loads(raw) for JSON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ast.literal_eval only understands safe literals (numbers, lists, dicts). It can't run commands the way eval can.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DANGEROUS FUNCTIONS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pickle: the trust trap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80467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pickle saves Python objects to a file and loads them back. Super handy — but loading a pickle can run code hidden inside it.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423160"/>
            <a:ext cx="393192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22960" y="2697480"/>
            <a:ext cx="640080" cy="640080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782" y="2870302"/>
            <a:ext cx="294437" cy="294437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822960" y="342900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unpickle untrusted data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822960" y="379476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downloaded or uploaded .pkl file can execute commands the moment you load it.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4663440" y="2423160"/>
            <a:ext cx="393192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2" name="Shape 9"/>
          <p:cNvSpPr/>
          <p:nvPr/>
        </p:nvSpPr>
        <p:spPr>
          <a:xfrm>
            <a:off x="4937760" y="2697480"/>
            <a:ext cx="640080" cy="640080"/>
          </a:xfrm>
          <a:prstGeom prst="ellipse">
            <a:avLst/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0582" y="2870302"/>
            <a:ext cx="294437" cy="294437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937760" y="3429000"/>
            <a:ext cx="3383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JSON for data exchange</a:t>
            </a:r>
            <a:endParaRPr lang="en-US" sz="1550" dirty="0"/>
          </a:p>
        </p:txBody>
      </p:sp>
      <p:sp>
        <p:nvSpPr>
          <p:cNvPr id="15" name="Text 11"/>
          <p:cNvSpPr/>
          <p:nvPr/>
        </p:nvSpPr>
        <p:spPr>
          <a:xfrm>
            <a:off x="4937760" y="379476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JSON stores plain data with no hidden code — perfect for anything from outside.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11D4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THREE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Files &amp; Paths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users name a file, they might be aiming somewhere off-limits.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FILES &amp; PATHS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Path traversal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app serves files from an uploads/ folder. A user asks for a file by name — so what happens if they ask for this?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8046720" cy="822960"/>
          </a:xfrm>
          <a:prstGeom prst="roundRect">
            <a:avLst>
              <a:gd name="adj" fmla="val 11111"/>
            </a:avLst>
          </a:prstGeom>
          <a:solidFill>
            <a:srgbClr val="1118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77240" y="2194560"/>
            <a:ext cx="75895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uploads/ + "../../etc/passwd"  →  reads a system file!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48640" y="315468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5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“..” means “go up a folder.” Stack enough of them and the path escapes your safe directory entirely, reaching files you never meant to share.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548640" y="4023360"/>
            <a:ext cx="8046720" cy="640080"/>
          </a:xfrm>
          <a:prstGeom prst="roundRect">
            <a:avLst>
              <a:gd name="adj" fmla="val 14286"/>
            </a:avLst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777240" y="4023360"/>
            <a:ext cx="7589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fix:  </a:t>
            </a:r>
            <a:r>
              <a:rPr lang="en-US" sz="135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 the final path and confirm it still lives inside your safe folder.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Keep file access inside the lines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 = input("file: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trusts the name fully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path = "uploads/" + name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open(path).read()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name = '../../secret'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escapes the folder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from pathlib import Path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base = Path("uploads").resolve()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 = (base / name).resolve()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must stay inside base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if base in p.parents: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  p.read_text()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Resolve the full path, then verify it's still inside your base folder before opening it. Escapes get rejected.</a:t>
            </a:r>
            <a:endParaRPr lang="en-US" sz="13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11D4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FOUR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If You Build for the Web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Browsers add a whole new class of attacks. Here's the starter pack.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CROSS-SITE SCRIPTING (XSS)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When a website runs an attacker's JavaScript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setup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site shows user content (a comment, a name) on the page without cleaning it first.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attack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posts &lt;script&gt;...&lt;/script&gt;. Every visitor's browser runs it — stealing cookies or sessions.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Escape user content so &lt; becomes &amp;lt;. Modern templates (like Jinja2) auto-escape by default.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CATCHING 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From mindset to specific attacks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Last time you learned the mindset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trust input, validate at the boundary, prefer allowlists, and fail closed.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time: the attacks themselves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Injection, dangerous functions, unsafe deserialization, and path traversal.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good news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of these have a simple, well-known fix. Knowing the pattern is half the battle.</a:t>
            </a:r>
            <a:endParaRPr lang="en-US" sz="13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MORE TO KNOW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Quick intros to common web traps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324612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SSRF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let a user supply a URL your server fetches. They point it at internal systems they shouldn't reach. Allowlist the destinations.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3246120"/>
          </a:xfrm>
          <a:prstGeom prst="roundRect">
            <a:avLst>
              <a:gd name="adj" fmla="val 281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redirect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“next=” link sends users wherever the URL says — including a phishing site. Only redirect to URLs you approve.</a:t>
            </a:r>
            <a:endParaRPr lang="en-US" sz="13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Show user text without running it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comment = get_comment()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dumps raw HTML to page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html = "&lt;p&gt;" + comment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html += "&lt;/p&gt;"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&lt;script&gt; runs in browser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 html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import html as h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comment = get_comment()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escape before display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safe = h.escape(comment)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&lt; becomes &amp;lt; etc.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 f"&lt;p&gt;{safe}&lt;/p&gt;"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Escaping turns markup into harmless text, so a comment can show '&lt;script&gt;' on screen without ever executing it.</a:t>
            </a:r>
            <a:endParaRPr lang="en-US" sz="13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457200"/>
            <a:ext cx="603504" cy="603504"/>
          </a:xfrm>
          <a:prstGeom prst="ellipse">
            <a:avLst/>
          </a:prstGeom>
          <a:solidFill>
            <a:srgbClr val="E11D4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026" y="620146"/>
            <a:ext cx="277612" cy="2776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371600" y="457200"/>
            <a:ext cx="64008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 QUIZ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640080" y="1188720"/>
            <a:ext cx="78638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Your code runs: cur.execute("... WHERE id = '" + uid + "'"). What's the fix?</a:t>
            </a:r>
            <a:endParaRPr lang="en-US" sz="2100" dirty="0"/>
          </a:p>
        </p:txBody>
      </p:sp>
      <p:sp>
        <p:nvSpPr>
          <p:cNvPr id="6" name="Shape 3"/>
          <p:cNvSpPr/>
          <p:nvPr/>
        </p:nvSpPr>
        <p:spPr>
          <a:xfrm>
            <a:off x="640080" y="2212848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868680" y="2304288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68680" y="230428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1298448" y="2212848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Remove all apostrophes from uid first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40080" y="2798064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E11D48"/>
          </a:solidFill>
          <a:ln w="19050">
            <a:solidFill>
              <a:srgbClr val="FFE4E6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868680" y="2889504"/>
            <a:ext cx="292608" cy="292608"/>
          </a:xfrm>
          <a:prstGeom prst="ellipse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868680" y="28895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98448" y="2798064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a parameterized query with a ? placeholder</a:t>
            </a:r>
            <a:endParaRPr lang="en-US" sz="14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2440" y="2898648"/>
            <a:ext cx="274320" cy="274320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40080" y="3383280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68680" y="3474720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3"/>
          <p:cNvSpPr/>
          <p:nvPr/>
        </p:nvSpPr>
        <p:spPr>
          <a:xfrm>
            <a:off x="868680" y="347472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4"/>
          <p:cNvSpPr/>
          <p:nvPr/>
        </p:nvSpPr>
        <p:spPr>
          <a:xfrm>
            <a:off x="1298448" y="3383280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 it in a try / except block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640080" y="3968496"/>
            <a:ext cx="7863840" cy="475488"/>
          </a:xfrm>
          <a:prstGeom prst="roundRect">
            <a:avLst>
              <a:gd name="adj" fmla="val 19231"/>
            </a:avLst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Shape 16"/>
          <p:cNvSpPr/>
          <p:nvPr/>
        </p:nvSpPr>
        <p:spPr>
          <a:xfrm>
            <a:off x="868680" y="4059936"/>
            <a:ext cx="292608" cy="292608"/>
          </a:xfrm>
          <a:prstGeom prst="ellipse">
            <a:avLst/>
          </a:prstGeom>
          <a:solidFill>
            <a:srgbClr val="334155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7"/>
          <p:cNvSpPr/>
          <p:nvPr/>
        </p:nvSpPr>
        <p:spPr>
          <a:xfrm>
            <a:off x="868680" y="40599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8"/>
          <p:cNvSpPr/>
          <p:nvPr/>
        </p:nvSpPr>
        <p:spPr>
          <a:xfrm>
            <a:off x="1298448" y="3968496"/>
            <a:ext cx="64922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Rename the variable to something safer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640080" y="4590288"/>
            <a:ext cx="78638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</a:t>
            </a: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placeholders and pass uid as data. Stripping characters is a fragile blocklist; parameterized queries make injection structurally impossible.</a:t>
            </a:r>
            <a:endParaRPr lang="en-US" sz="1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SUSPECT LINEUP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Your quick-reference cheat sheet</a:t>
            </a:r>
            <a:endParaRPr lang="en-US" sz="29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6002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7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attack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How it sneaks in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Your defense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72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SQL injection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Input glued into a query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Parameterized queries (?)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Command injection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Input in os.system()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subprocess list, shell=False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eval / exec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Running input as code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ast.literal_eval / json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Unsafe pickle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Loading untrusted objects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Use JSON instead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Path traversal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“..” in a filename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Resolve + check base folder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4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XSS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Raw user HTML on a page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334155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Escape output / auto-escape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38100" marB="38100" anchor="ctr">
                    <a:lnL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03504" y="822960"/>
            <a:ext cx="79552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Module 2 in a Nutshell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22960" y="1938528"/>
            <a:ext cx="329184" cy="32918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027408"/>
            <a:ext cx="151425" cy="15142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828800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= data treated as code. Keep them on separate tracks.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640080" y="2505456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6"/>
          <p:cNvSpPr/>
          <p:nvPr/>
        </p:nvSpPr>
        <p:spPr>
          <a:xfrm>
            <a:off x="822960" y="2615184"/>
            <a:ext cx="329184" cy="32918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2704064"/>
            <a:ext cx="151425" cy="1514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505456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Parameterize SQL; use subprocess lists instead of os.system.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640080" y="3182112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22960" y="3291840"/>
            <a:ext cx="329184" cy="32918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3380720"/>
            <a:ext cx="151425" cy="15142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182112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eval/exec/pickle on anything a user can touch.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640080" y="3858768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2"/>
          <p:cNvSpPr/>
          <p:nvPr/>
        </p:nvSpPr>
        <p:spPr>
          <a:xfrm>
            <a:off x="822960" y="3968496"/>
            <a:ext cx="329184" cy="32918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057376"/>
            <a:ext cx="151425" cy="151425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3858768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 path traversal by resolving paths and checking the base.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640080" y="4535424"/>
            <a:ext cx="7863840" cy="548640"/>
          </a:xfrm>
          <a:prstGeom prst="roundRect">
            <a:avLst>
              <a:gd name="adj" fmla="val 15000"/>
            </a:avLst>
          </a:prstGeom>
          <a:solidFill>
            <a:srgbClr val="1E29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822960" y="4645152"/>
            <a:ext cx="329184" cy="32918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840" y="4734032"/>
            <a:ext cx="151425" cy="151425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325880" y="4535424"/>
            <a:ext cx="7132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4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web: escape output and allowlist URLs.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640080" y="5285232"/>
            <a:ext cx="7863840" cy="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 spot the classic bugs now. Next: protecting the secrets they're after.</a:t>
            </a:r>
            <a:endParaRPr lang="en-US" sz="13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49040" y="1005840"/>
            <a:ext cx="1645920" cy="1645920"/>
          </a:xfrm>
          <a:prstGeom prst="ellipse">
            <a:avLst/>
          </a:prstGeom>
          <a:solidFill>
            <a:srgbClr val="E11D4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438" y="1450238"/>
            <a:ext cx="757123" cy="7571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288036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 NEXT · MODULE 3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640080" y="3246120"/>
            <a:ext cx="7863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Keeping Secrets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640080" y="4023360"/>
            <a:ext cx="7863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Passwords, hashing, randomness, and where to hide your keys.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MOST WANTED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OWASP tracks the risks that hurt most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804672" y="1810512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618" y="1973458"/>
            <a:ext cx="277612" cy="2776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Untrusted data tricks a system into running commands it shouldn't.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686300" y="1554480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4942332" y="1810512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5278" y="1973458"/>
            <a:ext cx="277612" cy="2776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942332" y="2468880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Broken access control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942332" y="2816352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reaching data or actions that should be off-limits to them.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54864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804672" y="3534156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18" y="3697102"/>
            <a:ext cx="277612" cy="2776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Crypto failures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0467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 or missing protection for passwords and sensitive data (Module 3!).</a:t>
            </a:r>
            <a:endParaRPr lang="en-US" sz="1300" dirty="0"/>
          </a:p>
        </p:txBody>
      </p:sp>
      <p:sp>
        <p:nvSpPr>
          <p:cNvPr id="20" name="Shape 15"/>
          <p:cNvSpPr/>
          <p:nvPr/>
        </p:nvSpPr>
        <p:spPr>
          <a:xfrm>
            <a:off x="4686300" y="3278124"/>
            <a:ext cx="3909060" cy="1522476"/>
          </a:xfrm>
          <a:prstGeom prst="roundRect">
            <a:avLst>
              <a:gd name="adj" fmla="val 6006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1" name="Shape 16"/>
          <p:cNvSpPr/>
          <p:nvPr/>
        </p:nvSpPr>
        <p:spPr>
          <a:xfrm>
            <a:off x="4942332" y="3534156"/>
            <a:ext cx="603504" cy="603504"/>
          </a:xfrm>
          <a:prstGeom prst="ellipse">
            <a:avLst/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5278" y="3697102"/>
            <a:ext cx="277612" cy="2776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4942332" y="4192524"/>
            <a:ext cx="33969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Vulnerable components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4942332" y="4539996"/>
            <a:ext cx="3396996" cy="1508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8000"/>
              </a:lnSpc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Outdated or malicious libraries you pulled in (Module 4!).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1691640"/>
            <a:ext cx="1371600" cy="1371600"/>
          </a:xfrm>
          <a:prstGeom prst="ellipse">
            <a:avLst/>
          </a:prstGeom>
          <a:solidFill>
            <a:srgbClr val="E11D4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412" y="2061972"/>
            <a:ext cx="630936" cy="6309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31720" y="1600200"/>
            <a:ext cx="5486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ONE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2286000" y="196596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Injection Attacks</a:t>
            </a:r>
            <a:endParaRPr lang="en-US" sz="3800" dirty="0"/>
          </a:p>
        </p:txBody>
      </p:sp>
      <p:sp>
        <p:nvSpPr>
          <p:cNvPr id="6" name="Text 3"/>
          <p:cNvSpPr/>
          <p:nvPr/>
        </p:nvSpPr>
        <p:spPr>
          <a:xfrm>
            <a:off x="2331720" y="3063240"/>
            <a:ext cx="6035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#1 classic. It happens when data and code get mixed together.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IDEA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What is injection?</a:t>
            </a:r>
            <a:endParaRPr lang="en-US" sz="29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happens when your program builds a command by gluing in untrusted text. The system can't tell your instructions apart from the attacker's data — so it runs both.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548640" y="2514600"/>
            <a:ext cx="8046720" cy="2103120"/>
          </a:xfrm>
          <a:prstGeom prst="roundRect">
            <a:avLst>
              <a:gd name="adj" fmla="val 5217"/>
            </a:avLst>
          </a:prstGeom>
          <a:solidFill>
            <a:srgbClr val="0F172A"/>
          </a:solidFill>
          <a:ln/>
          <a:effectLst>
            <a:outerShdw blurRad="101600" dist="38100" dir="5400000" algn="bl" rotWithShape="0">
              <a:srgbClr val="000000">
                <a:alpha val="16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68680" y="2788920"/>
            <a:ext cx="777240" cy="777240"/>
          </a:xfrm>
          <a:prstGeom prst="ellipse">
            <a:avLst/>
          </a:prstGeom>
          <a:solidFill>
            <a:srgbClr val="E11D48"/>
          </a:solidFill>
          <a:ln/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35" y="2998775"/>
            <a:ext cx="357530" cy="35753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788920"/>
            <a:ext cx="6400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of a fill-in-the-blank note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1874520" y="3200400"/>
            <a:ext cx="6400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05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write: “Dear ____, your order shipped.” If someone fills the blank with “Sam. P.S. Give the bearer $1000” — and the reader obeys the whole thing — that's injection. The blank was meant for a name, not new instructions.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SQL INJECTION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The most famous member of the family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Databases speak SQL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app sends text commands like SELECT * FROM users WHERE name = '...' to fetch data.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mistake: gluing in input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paste the user's text straight into that command, they can rewrite what the database does.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damage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Attackers can read every account, bypass logins, or delete entire tables — from one input box.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Stop SQL injection with parameters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498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498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✕  VULNERABLE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498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 = input("name: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input glued into the query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q = ("SELECT * FROM users 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f"WHERE name = '{name}'")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cur.execute(q)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attacker controls the SQL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1554480"/>
            <a:ext cx="3931920" cy="2697480"/>
          </a:xfrm>
          <a:prstGeom prst="roundRect">
            <a:avLst>
              <a:gd name="adj" fmla="val 3390"/>
            </a:avLst>
          </a:prstGeom>
          <a:solidFill>
            <a:srgbClr val="111827"/>
          </a:solidFill>
          <a:ln/>
          <a:effectLst>
            <a:outerShdw blurRad="101600" dist="38100" dir="54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4864608" y="1737360"/>
            <a:ext cx="1783080" cy="384048"/>
          </a:xfrm>
          <a:prstGeom prst="roundRect">
            <a:avLst>
              <a:gd name="adj" fmla="val 50000"/>
            </a:avLst>
          </a:prstGeom>
          <a:solidFill>
            <a:srgbClr val="10B98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4864608" y="1737360"/>
            <a:ext cx="1783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kern="0" spc="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SECURE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864608" y="2267712"/>
            <a:ext cx="352958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 = input("name: ")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i="1" dirty="0">
                <a:solidFill>
                  <a:srgbClr val="7C8A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# ? is a safe placeholder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cur.execute(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"SELECT * FROM users "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"WHERE name = ?",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(name,)  # passed as data</a:t>
            </a:r>
            <a:endParaRPr lang="en-US" sz="1050" dirty="0"/>
          </a:p>
          <a:p>
            <a:pPr marL="0" indent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E2E8F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4416552"/>
            <a:ext cx="8046720" cy="676656"/>
          </a:xfrm>
          <a:prstGeom prst="roundRect">
            <a:avLst>
              <a:gd name="adj" fmla="val 13514"/>
            </a:avLst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777240" y="4416552"/>
            <a:ext cx="763524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5000"/>
              </a:lnSpc>
              <a:buNone/>
            </a:pPr>
            <a:r>
              <a:rPr lang="en-US" sz="1300" b="1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matters:  </a:t>
            </a:r>
            <a:r>
              <a:rPr lang="en-US" sz="13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Parameterized queries send your SQL and the user's data on separate tracks. The input can never become code.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601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kern="0" spc="300" dirty="0">
                <a:solidFill>
                  <a:srgbClr val="FFE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CLASSIC PAYLOAD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03504" y="1325880"/>
            <a:ext cx="7955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' OR '1'='1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640080" y="2468880"/>
            <a:ext cx="7863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that into a vulnerable login box and the password check becomes “where password is anything OR 1 equals 1” — which is always true. The door swings open with no password at all.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3703320"/>
            <a:ext cx="7863840" cy="777240"/>
          </a:xfrm>
          <a:prstGeom prst="roundRect">
            <a:avLst>
              <a:gd name="adj" fmla="val 11765"/>
            </a:avLst>
          </a:prstGeom>
          <a:solidFill>
            <a:srgbClr val="9F123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68680" y="3703320"/>
            <a:ext cx="7406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Parameterized queries make this payload just a weird-looking (and harmless) username.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11480"/>
            <a:ext cx="146304" cy="146304"/>
          </a:xfrm>
          <a:prstGeom prst="roundRect">
            <a:avLst>
              <a:gd name="adj" fmla="val 50000"/>
            </a:avLst>
          </a:prstGeom>
          <a:solidFill>
            <a:srgbClr val="E11D4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777240" y="36576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9F123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COMMAND INJECTION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530352" y="640080"/>
            <a:ext cx="8092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97000"/>
              </a:lnSpc>
              <a:buNone/>
            </a:pPr>
            <a:r>
              <a:rPr lang="en-US" sz="2900" b="1" dirty="0">
                <a:solidFill>
                  <a:srgbClr val="0F172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Same idea, scarier target: the operating system</a:t>
            </a:r>
            <a:endParaRPr lang="en-US" sz="2900" dirty="0"/>
          </a:p>
        </p:txBody>
      </p:sp>
      <p:sp>
        <p:nvSpPr>
          <p:cNvPr id="5" name="Shape 3"/>
          <p:cNvSpPr/>
          <p:nvPr/>
        </p:nvSpPr>
        <p:spPr>
          <a:xfrm>
            <a:off x="548640" y="1600200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777240" y="1741932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1919691"/>
            <a:ext cx="302849" cy="30284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18488" y="1709928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os.system runs a shell string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18488" y="2057400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shell interprets special characters like ; &amp;&amp; | $( ) — chaining extra commands you never intended.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548640" y="2706624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777240" y="2848356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999" y="3026115"/>
            <a:ext cx="302849" cy="30284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618488" y="2816352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semicolon, total control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1618488" y="3163824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filename like report.txt; rm -rf / can delete everything after your command finishes.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548640" y="3813048"/>
            <a:ext cx="8046720" cy="941832"/>
          </a:xfrm>
          <a:prstGeom prst="roundRect">
            <a:avLst>
              <a:gd name="adj" fmla="val 7767"/>
            </a:avLst>
          </a:prstGeom>
          <a:solidFill>
            <a:srgbClr val="FFFFFF"/>
          </a:solidFill>
          <a:ln/>
          <a:effectLst>
            <a:outerShdw blurRad="762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6" name="Shape 12"/>
          <p:cNvSpPr/>
          <p:nvPr/>
        </p:nvSpPr>
        <p:spPr>
          <a:xfrm>
            <a:off x="777240" y="3954780"/>
            <a:ext cx="658368" cy="658368"/>
          </a:xfrm>
          <a:prstGeom prst="ellipse">
            <a:avLst/>
          </a:prstGeom>
          <a:solidFill>
            <a:srgbClr val="FFE4E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999" y="4132539"/>
            <a:ext cx="302849" cy="302849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18488" y="3922776"/>
            <a:ext cx="670255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fix: skip the shell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18488" y="4270248"/>
            <a:ext cx="6702552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135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subprocess with a list of arguments so input is treated as data, never as commands.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1831</Words>
  <Application>Microsoft Macintosh PowerPoint</Application>
  <PresentationFormat>On-screen Show (16:9)</PresentationFormat>
  <Paragraphs>254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Bookman Old Style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2 — The Usual Suspects</dc:title>
  <dc:subject>PptxGenJS Presentation</dc:subject>
  <dc:creator>Secure Python Course</dc:creator>
  <cp:lastModifiedBy>Allouzi, Maha</cp:lastModifiedBy>
  <cp:revision>2</cp:revision>
  <dcterms:created xsi:type="dcterms:W3CDTF">2026-06-18T11:12:49Z</dcterms:created>
  <dcterms:modified xsi:type="dcterms:W3CDTF">2026-06-18T11:43:31Z</dcterms:modified>
</cp:coreProperties>
</file>