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26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95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38000"/>
          </a:blip>
          <a:stretch>
            <a:fillRect/>
          </a:stretch>
        </p:blipFill>
        <p:spPr>
          <a:xfrm>
            <a:off x="6126480" y="640080"/>
            <a:ext cx="3840480" cy="38404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868680"/>
            <a:ext cx="2286000" cy="457200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40080" y="86868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OF 4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40080" y="160020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FFED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PROGRAMMING · MODULE 2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03504" y="1965960"/>
            <a:ext cx="7955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Variables &amp; Data</a:t>
            </a:r>
            <a:endParaRPr lang="en-US" sz="5000" dirty="0"/>
          </a:p>
        </p:txBody>
      </p:sp>
      <p:sp>
        <p:nvSpPr>
          <p:cNvPr id="7" name="Text 4"/>
          <p:cNvSpPr/>
          <p:nvPr/>
        </p:nvSpPr>
        <p:spPr>
          <a:xfrm>
            <a:off x="640080" y="361188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programs remember information, the kinds of data Python knows, and how to do math and work with text.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40080" y="470916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Programming  ·  A Beginner-Friendly Course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TYPE IS IT?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type() tells you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print(type(42))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print(type(3.14))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print(type("hi"))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print(type(True))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&lt;class 'int'&gt;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&lt;class 'float'&gt;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&lt;class 'str'&gt;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&lt;class 'bool'&gt;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FED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Quotes make it a string. 42 is an int but "42" is text — that difference matters a lot.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TYPE MATTERS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Numbers vs text that looks like numbers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TEXT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"2"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 = "3"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print(a + b)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23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strings just join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end to end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NUMBERS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2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 = 3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print(a + b)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5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real numbers add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FED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"2" + "3" glues text into "23". 2 + 3 adds to 5. Always know which one you have.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EA580C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FFED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THREE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Talking to the User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questions, convert answers, build something interactive.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ASKING QUESTIONS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input() reads what the user types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 = input("Your name? 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print("Hi, " + name + "!")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Your name? Maya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Hi, Maya!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FED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input() shows a prompt, waits for the user to type, and hands back whatever they entered.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CLASSIC TRAP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input() always gives you text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BUG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 = input("Age? 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print(age + 1)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TypeError!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age is text "15",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can't add 1 to text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FIXED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 = input("Age? 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 = int(age)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print(age + 1)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works: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converts to a number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FED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Whatever input() returns is a string. Convert it with int() or float() before doing math.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CONVERTING TYPES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Turn one type into another</a:t>
            </a:r>
            <a:endParaRPr lang="en-US" sz="29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002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Function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Turns into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Example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int(x)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whole number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int("42")  -&gt;  42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float(x)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decimal number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float("3.5")  -&gt;  3.5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str(x)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text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str(42)  -&gt;  "42"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bool(x)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 or False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bool(0)  -&gt;  False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EA580C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FFED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FOUR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Math &amp; Text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Operators: the verbs of your data.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MATH OPERATORS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Doing arithmetic in Python</a:t>
            </a:r>
            <a:endParaRPr lang="en-US" sz="29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002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Operator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 ? 2 =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   -   *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add, subtract, multiply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7,  3,  10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/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divide (always a decimal)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//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divide and drop the remainder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%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remainder only (modulo)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**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power / exponent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MATH IN ACTION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 quick calculation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price = 8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quantity = 3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total = price * quantity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print("Total:", total)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is it even?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print(total % 2 == 0)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Total: 24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True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FED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 is great for 'is this even?' and 'every Nth time' — a remainder of 0 means it divides cleanly.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WITH TEXT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Strings can be combined and measured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first = "Grace"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last = "Hopper"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full = first + " " + last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print(full)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print(len(full))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print(full.upper())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Grace Hopper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GRACE HOPPER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FED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joins strings, len() counts characters, and .upper() shouts. Try .lower() too.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ARE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From printing to remembering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FFEDD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Last module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ran code, used print(), and learned that errors are just feedback. Nice work.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FFEDD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module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Programs need to remember things — a score, a name, an answer. That's what variables are for.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FFEDD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then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We'll do math, work with text, and ask the user questions with input().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CLEAN WAY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f-strings beat gluing with +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CLUNKY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 = "Sam"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 = 15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print("I am " + n +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 and " + str(age))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lots of + and str()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f-STRING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 = "Sam"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 = 15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print(f"I am {n} and {age}")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clean and readable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FED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 f before the quote, then drop variables straight into {curly braces}. No str() needed.</a:t>
            </a:r>
            <a:endParaRPr lang="en-US" sz="1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PUTTING IT TOGETHER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 tiny interactive program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 = input("Name? 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year = input("Birth year? ")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 = 2026 - int(year)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print(f"Hi {name}, you are about {age}.")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Name? Alex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Birth year? 2010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Hi Alex, you are about 16.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FED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input, convert with int(), do math, show it with an f-string. Every idea from this module.</a:t>
            </a:r>
            <a:endParaRPr lang="en-US" sz="13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603504" cy="603504"/>
          </a:xfrm>
          <a:prstGeom prst="ellipse">
            <a:avLst/>
          </a:prstGeom>
          <a:solidFill>
            <a:srgbClr val="EA580C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026" y="620146"/>
            <a:ext cx="277612" cy="2776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71600" y="457200"/>
            <a:ext cx="6400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FFED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 QUIZ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40080" y="1188720"/>
            <a:ext cx="7863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What does input() always give back?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640080" y="2212848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868680" y="2304288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68680" y="230428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298448" y="2212848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whole number (int)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40080" y="2798064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868680" y="2889504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68680" y="28895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98448" y="2798064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decimal (float)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640080" y="3383280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EA580C"/>
          </a:solidFill>
          <a:ln w="19050">
            <a:solidFill>
              <a:srgbClr val="FFED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868680" y="3474720"/>
            <a:ext cx="292608" cy="292608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868680" y="34747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1298448" y="3383280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string (text)</a:t>
            </a:r>
            <a:endParaRPr lang="en-US" sz="1400" dirty="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440" y="3483864"/>
            <a:ext cx="274320" cy="274320"/>
          </a:xfrm>
          <a:prstGeom prst="rect">
            <a:avLst/>
          </a:prstGeom>
        </p:spPr>
      </p:pic>
      <p:sp>
        <p:nvSpPr>
          <p:cNvPr id="19" name="Shape 15"/>
          <p:cNvSpPr/>
          <p:nvPr/>
        </p:nvSpPr>
        <p:spPr>
          <a:xfrm>
            <a:off x="640080" y="3968496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868680" y="4059936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868680" y="405993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1298448" y="3968496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Whatever type you ask for</a:t>
            </a:r>
            <a:endParaRPr lang="en-US" sz="1400" dirty="0"/>
          </a:p>
        </p:txBody>
      </p:sp>
      <p:sp>
        <p:nvSpPr>
          <p:cNvPr id="23" name="Text 19"/>
          <p:cNvSpPr/>
          <p:nvPr/>
        </p:nvSpPr>
        <p:spPr>
          <a:xfrm>
            <a:off x="640080" y="4590288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ED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</a:t>
            </a: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input() always returns a string, even if the user typed digits. Convert it with int() or float() to do math.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CHEAT SHEET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Module 2 vocabulary</a:t>
            </a:r>
            <a:endParaRPr lang="en-US" sz="29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00200"/>
          <a:ext cx="8046720" cy="914400"/>
        </p:xfrm>
        <a:graphic>
          <a:graphicData uri="http://schemas.openxmlformats.org/drawingml/2006/table">
            <a:tbl>
              <a:tblPr/>
              <a:tblGrid>
                <a:gridCol w="402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Means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Variable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named box that stores a value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= (assignment)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Stores the right value into the left name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 / float / str / bool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four basic data types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input()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Reads text typed by the user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f-string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f"...{var}..." — drops values into text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D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FFED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03504" y="822960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Module 2 in a Nutshell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22960" y="1938528"/>
            <a:ext cx="329184" cy="329184"/>
          </a:xfrm>
          <a:prstGeom prst="ellipse">
            <a:avLst/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2027408"/>
            <a:ext cx="151425" cy="1514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5880" y="1828800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variable is a named box; = stores a value into it.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40080" y="2505456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822960" y="2615184"/>
            <a:ext cx="329184" cy="329184"/>
          </a:xfrm>
          <a:prstGeom prst="ellipse">
            <a:avLst/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2704064"/>
            <a:ext cx="151425" cy="15142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325880" y="2505456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value has a type: int, float, str, or bool.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640080" y="3182112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822960" y="3291840"/>
            <a:ext cx="329184" cy="329184"/>
          </a:xfrm>
          <a:prstGeom prst="ellipse">
            <a:avLst/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3380720"/>
            <a:ext cx="151425" cy="15142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325880" y="3182112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"42" is text; 42 is a number — the difference matters.</a:t>
            </a:r>
            <a:endParaRPr lang="en-US" sz="1400" dirty="0"/>
          </a:p>
        </p:txBody>
      </p:sp>
      <p:sp>
        <p:nvSpPr>
          <p:cNvPr id="16" name="Shape 11"/>
          <p:cNvSpPr/>
          <p:nvPr/>
        </p:nvSpPr>
        <p:spPr>
          <a:xfrm>
            <a:off x="640080" y="3858768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2"/>
          <p:cNvSpPr/>
          <p:nvPr/>
        </p:nvSpPr>
        <p:spPr>
          <a:xfrm>
            <a:off x="822960" y="3968496"/>
            <a:ext cx="329184" cy="329184"/>
          </a:xfrm>
          <a:prstGeom prst="ellipse">
            <a:avLst/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4057376"/>
            <a:ext cx="151425" cy="15142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325880" y="3858768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input() always returns a string; convert it for math.</a:t>
            </a:r>
            <a:endParaRPr lang="en-US" sz="1400" dirty="0"/>
          </a:p>
        </p:txBody>
      </p:sp>
      <p:sp>
        <p:nvSpPr>
          <p:cNvPr id="20" name="Shape 14"/>
          <p:cNvSpPr/>
          <p:nvPr/>
        </p:nvSpPr>
        <p:spPr>
          <a:xfrm>
            <a:off x="640080" y="4535424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822960" y="4645152"/>
            <a:ext cx="329184" cy="329184"/>
          </a:xfrm>
          <a:prstGeom prst="ellipse">
            <a:avLst/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4734032"/>
            <a:ext cx="151425" cy="151425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325880" y="4535424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f-strings drop variables into text with {braces}.</a:t>
            </a:r>
            <a:endParaRPr lang="en-US" sz="1400" dirty="0"/>
          </a:p>
        </p:txBody>
      </p:sp>
      <p:sp>
        <p:nvSpPr>
          <p:cNvPr id="24" name="Text 17"/>
          <p:cNvSpPr/>
          <p:nvPr/>
        </p:nvSpPr>
        <p:spPr>
          <a:xfrm>
            <a:off x="640080" y="5285232"/>
            <a:ext cx="7863840" cy="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ED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up — Module 3: making decisions and repeating work with if-statements and loops.</a:t>
            </a:r>
            <a:endParaRPr lang="en-US" sz="13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EA580C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FFED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NEXT · MODULE 3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Logic &amp; Loops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choices and repeat actions automatically.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EA580C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FFED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ONE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Variables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Labeled boxes that hold your data.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IDEA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 variable is a labeled box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FFEDD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stores a value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 something in the box now, take it out later by name. The box keeps it for you.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FFEDD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name is the label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score, name, age — you choose a name, and Python remembers what's inside it.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FFEDD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can change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That's why it's called a variable — the value inside can vary as your program runs.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MAKING A VARIABLE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= sign means 'store this'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score = 0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 = "Sam"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print(name)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print(score)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Sam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FED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does NOT mean equals here. It means: put the right-hand value into the box on the left.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UPDATING A VALUE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Variables can change over time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4983480" cy="2404872"/>
          </a:xfrm>
          <a:prstGeom prst="roundRect">
            <a:avLst>
              <a:gd name="adj" fmla="val 3802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9808" y="2231136"/>
            <a:ext cx="458114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score = 0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print(score)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score = score + 10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print(score)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score = score + 5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print(score)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554480"/>
            <a:ext cx="2834640" cy="2404872"/>
          </a:xfrm>
          <a:prstGeom prst="roundRect">
            <a:avLst>
              <a:gd name="adj" fmla="val 380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961888" y="173736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61888" y="173736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61888" y="2231136"/>
            <a:ext cx="2432304" cy="1581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</a:t>
            </a:r>
            <a:endParaRPr lang="en-US" sz="11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15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4123944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FED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123944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= score + 10 reads the old value, adds 10, and stores the result back.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NAMING THINGS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Good names vs broken names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WON'T WORK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2nd_place = 5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can't start with a digit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my score = 5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no spaces allowed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class = 5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'class' is reserved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GOOD STYLE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second_place = 5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my_score = 5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use underscores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student_class = 5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clear and legal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FED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lowercase words joined by underscores. Make names describe what they hold.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EA580C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FFED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TWO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Data Types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sorts every value into a type.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241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BIG FOUR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Four types you'll use constantly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 — whole numbers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Counts and quantities with no decimal point: 0, 42, -7, 1000.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float — decimals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Numbers with a decimal point: 3.14, 0.5, -2.0. Use for measurements and money.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 — text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Letters and words wrapped in quotes: "hello", "A", "Room 101".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bool — true/false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 two values: True or False. The basis of every decision a program makes.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1541</Words>
  <Application>Microsoft Macintosh PowerPoint</Application>
  <PresentationFormat>On-screen Show (16:9)</PresentationFormat>
  <Paragraphs>305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Bookman Old Style</vt:lpstr>
      <vt:lpstr>Calibri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Allouzi, Maha</cp:lastModifiedBy>
  <cp:revision>2</cp:revision>
  <dcterms:created xsi:type="dcterms:W3CDTF">2026-06-18T11:36:05Z</dcterms:created>
  <dcterms:modified xsi:type="dcterms:W3CDTF">2026-06-18T11:44:42Z</dcterms:modified>
</cp:coreProperties>
</file>