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61" d="100"/>
          <a:sy n="161" d="100"/>
        </p:scale>
        <p:origin x="26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8782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4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38000"/>
          </a:blip>
          <a:stretch>
            <a:fillRect/>
          </a:stretch>
        </p:blipFill>
        <p:spPr>
          <a:xfrm>
            <a:off x="6126480" y="640080"/>
            <a:ext cx="3840480" cy="384048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40080" y="868680"/>
            <a:ext cx="2286000" cy="457200"/>
          </a:xfrm>
          <a:prstGeom prst="roundRect">
            <a:avLst>
              <a:gd name="adj" fmla="val 50000"/>
            </a:avLst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640080" y="86868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3 OF 4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640080" y="1600200"/>
            <a:ext cx="7863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300" dirty="0">
                <a:solidFill>
                  <a:srgbClr val="EDE9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 PYTHON · MODULE 3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603504" y="1965960"/>
            <a:ext cx="79552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50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Keeping Secrets</a:t>
            </a:r>
            <a:endParaRPr lang="en-US" sz="5000" dirty="0"/>
          </a:p>
        </p:txBody>
      </p:sp>
      <p:sp>
        <p:nvSpPr>
          <p:cNvPr id="7" name="Text 4"/>
          <p:cNvSpPr/>
          <p:nvPr/>
        </p:nvSpPr>
        <p:spPr>
          <a:xfrm>
            <a:off x="640080" y="3611880"/>
            <a:ext cx="7680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Passwords, hashing, randomness, and API keys — how to protect the things attackers actually want.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640080" y="470916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 Python  ·  A Hands-On Course for Curious Coders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5B21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 RIGHT HASH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Not all hashes are built for passwords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804672" y="1810512"/>
            <a:ext cx="603504" cy="603504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618" y="1973458"/>
            <a:ext cx="277612" cy="27761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04672" y="2468880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MD5 / SHA-1 ✕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804672" y="2816352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 and broken. Built for speed, which is exactly what helps attackers guess.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686300" y="1554480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4942332" y="1810512"/>
            <a:ext cx="603504" cy="603504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278" y="1973458"/>
            <a:ext cx="277612" cy="27761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942332" y="2468880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Plain SHA-256 ✕</a:t>
            </a:r>
            <a:endParaRPr lang="en-US" sz="1550" dirty="0"/>
          </a:p>
        </p:txBody>
      </p:sp>
      <p:sp>
        <p:nvSpPr>
          <p:cNvPr id="14" name="Text 10"/>
          <p:cNvSpPr/>
          <p:nvPr/>
        </p:nvSpPr>
        <p:spPr>
          <a:xfrm>
            <a:off x="4942332" y="2816352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Great for file checksums, too fast for passwords. Don't use it raw for auth.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48640" y="3278124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804672" y="3534156"/>
            <a:ext cx="603504" cy="603504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618" y="3697102"/>
            <a:ext cx="277612" cy="27761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04672" y="4192524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bcrypt / argon2 ✓</a:t>
            </a:r>
            <a:endParaRPr lang="en-US" sz="1550" dirty="0"/>
          </a:p>
        </p:txBody>
      </p:sp>
      <p:sp>
        <p:nvSpPr>
          <p:cNvPr id="19" name="Text 14"/>
          <p:cNvSpPr/>
          <p:nvPr/>
        </p:nvSpPr>
        <p:spPr>
          <a:xfrm>
            <a:off x="804672" y="4539996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Designed for passwords: deliberately slow and salted, so brute force crawls.</a:t>
            </a:r>
            <a:endParaRPr lang="en-US" sz="1300" dirty="0"/>
          </a:p>
        </p:txBody>
      </p:sp>
      <p:sp>
        <p:nvSpPr>
          <p:cNvPr id="20" name="Shape 15"/>
          <p:cNvSpPr/>
          <p:nvPr/>
        </p:nvSpPr>
        <p:spPr>
          <a:xfrm>
            <a:off x="4686300" y="3278124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6"/>
          <p:cNvSpPr/>
          <p:nvPr/>
        </p:nvSpPr>
        <p:spPr>
          <a:xfrm>
            <a:off x="4942332" y="3534156"/>
            <a:ext cx="603504" cy="603504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5278" y="3697102"/>
            <a:ext cx="277612" cy="277612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4942332" y="4192524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takeaway</a:t>
            </a:r>
            <a:endParaRPr lang="en-US" sz="1550" dirty="0"/>
          </a:p>
        </p:txBody>
      </p:sp>
      <p:sp>
        <p:nvSpPr>
          <p:cNvPr id="24" name="Text 18"/>
          <p:cNvSpPr/>
          <p:nvPr/>
        </p:nvSpPr>
        <p:spPr>
          <a:xfrm>
            <a:off x="4942332" y="4539996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Slow is a feature here. Reach for a real password-hashing library.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5B21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PRACTICE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Slow-by-design beats fast-and-weak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 VULNERABLE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498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import hashlib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fast = easy to brute force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and no salt at all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 = hashlib.md5(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pw.encode()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).hexdigest()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6634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8646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10B98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8646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SECURE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8646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import bcrypt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slow + auto-salted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 = bcrypt.hashpw(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pw.encode(),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bcrypt.gensalt())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verify with checkpw()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48640" y="4416552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EDE9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6552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5B21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bcrypt and argon2 are intentionally slow and salt for you, turning a seconds-long crack into years of effort.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1691640"/>
            <a:ext cx="1371600" cy="1371600"/>
          </a:xfrm>
          <a:prstGeom prst="ellipse">
            <a:avLst/>
          </a:prstGeom>
          <a:solidFill>
            <a:srgbClr val="7C3AED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" y="2061972"/>
            <a:ext cx="630936" cy="6309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331720" y="16002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EDE9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TWO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2286000" y="1965960"/>
            <a:ext cx="6309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Randomness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2331720" y="3063240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randomness guards a secret, “pretty random” isn't good enough.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5B21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RANDOM VS SECRETS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Two modules, two very different jobs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1741932"/>
            <a:ext cx="658368" cy="658368"/>
          </a:xfrm>
          <a:prstGeom prst="ellipse">
            <a:avLst/>
          </a:prstGeom>
          <a:solidFill>
            <a:srgbClr val="EDE9F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999" y="1919691"/>
            <a:ext cx="302849" cy="30284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18488" y="1709928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random is predictable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618488" y="2057400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Great for games and shuffling. But its sequence can be reproduced — never use it for security.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48640" y="2706624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777240" y="2848356"/>
            <a:ext cx="658368" cy="658368"/>
          </a:xfrm>
          <a:prstGeom prst="ellipse">
            <a:avLst/>
          </a:prstGeom>
          <a:solidFill>
            <a:srgbClr val="EDE9F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999" y="3026115"/>
            <a:ext cx="302849" cy="30284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18488" y="2816352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secrets is unpredictable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1618488" y="3163824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for tokens, passwords, and keys. Uses your OS's cryptographically secure generator.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548640" y="3813048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777240" y="3954780"/>
            <a:ext cx="658368" cy="658368"/>
          </a:xfrm>
          <a:prstGeom prst="ellipse">
            <a:avLst/>
          </a:prstGeom>
          <a:solidFill>
            <a:srgbClr val="EDE9F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999" y="4132539"/>
            <a:ext cx="302849" cy="302849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618488" y="3922776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rule of thumb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1618488" y="4270248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guessing the value would let someone in, use secrets — not random.</a:t>
            </a:r>
            <a:endParaRPr lang="en-US" sz="13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5B21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PRACTICE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Generate tokens the secure way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 VULNERABLE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498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import random, string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predictable generator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tok = "".join(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random.choice(string.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ascii_letters)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for _ in range(16))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6634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8646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10B98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8646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SECURE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8646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import secrets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cryptographically secure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tok = secrets.token_urlsafe(16)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also: secrets.choice(),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secrets.token_hex()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48640" y="4416552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EDE9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6552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5B21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secrets uses the OS's secure randomness, so reset tokens and session IDs can't be guessed or replayed.</a:t>
            </a:r>
            <a:endParaRPr lang="en-US" sz="13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1691640"/>
            <a:ext cx="1371600" cy="1371600"/>
          </a:xfrm>
          <a:prstGeom prst="ellipse">
            <a:avLst/>
          </a:prstGeom>
          <a:solidFill>
            <a:srgbClr val="7C3AED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" y="2061972"/>
            <a:ext cx="630936" cy="6309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331720" y="16002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EDE9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THREE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2286000" y="1965960"/>
            <a:ext cx="6309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Managing Secrets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2331720" y="3063240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you put a key matters as much as how strong it is.</a:t>
            </a:r>
            <a:endParaRPr lang="en-US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5B21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MANAGING SECRETS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Don't hardcode secrets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548640" y="1463040"/>
            <a:ext cx="8046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Typing an API key straight into your code feels easy — until that code lands on GitHub. Bots scan public repos for keys within minutes.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2423160"/>
            <a:ext cx="8046720" cy="2148840"/>
          </a:xfrm>
          <a:prstGeom prst="roundRect">
            <a:avLst>
              <a:gd name="adj" fmla="val 5106"/>
            </a:avLst>
          </a:prstGeom>
          <a:solidFill>
            <a:srgbClr val="0F172A"/>
          </a:solidFill>
          <a:ln/>
          <a:effectLst>
            <a:outerShdw blurRad="101600" dist="38100" dir="54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868680" y="2697480"/>
            <a:ext cx="777240" cy="777240"/>
          </a:xfrm>
          <a:prstGeom prst="ellipse">
            <a:avLst/>
          </a:prstGeom>
          <a:solidFill>
            <a:srgbClr val="7C3AED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535" y="2907335"/>
            <a:ext cx="357530" cy="35753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874520" y="2724912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hardcoded key is a leaked key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1874520" y="3154680"/>
            <a:ext cx="6400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 if you delete it later, git remembers every old version. Once a secret has been committed, treat it as compromised and rotate (replace) it immediately.</a:t>
            </a:r>
            <a:endParaRPr lang="en-US" sz="1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5B21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PRACTICE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Read secrets from the environment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 VULNERABLE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498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secret lives in the code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API_KEY = "sk-12ab34cd..."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now it's in git history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and on every machine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the repo is cloned to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client = connect(API_KEY)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6634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8646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10B98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8646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SECURE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8646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import os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secret lives outside code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key = os.environ["API_KEY"]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set it in your shell or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a .env file (gitignored)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client = connect(key)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48640" y="4416552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EDE9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6552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5B21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secrets out of source code. The environment holds the value; your repo just references it by name.</a:t>
            </a:r>
            <a:endParaRPr lang="en-US" sz="13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5B21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.ENV FILES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 tidy home for local secrets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1741932"/>
            <a:ext cx="658368" cy="658368"/>
          </a:xfrm>
          <a:prstGeom prst="ellipse">
            <a:avLst/>
          </a:prstGeom>
          <a:solidFill>
            <a:srgbClr val="EDE9F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999" y="1919691"/>
            <a:ext cx="302849" cy="30284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18488" y="1709928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Put secrets in a .env file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618488" y="2057400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KEY=value lines, loaded with a library like python-dotenv. Keeps them out of your code.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48640" y="2706624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777240" y="2848356"/>
            <a:ext cx="658368" cy="658368"/>
          </a:xfrm>
          <a:prstGeom prst="ellipse">
            <a:avLst/>
          </a:prstGeom>
          <a:solidFill>
            <a:srgbClr val="EDE9F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999" y="3026115"/>
            <a:ext cx="302849" cy="30284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18488" y="2816352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.env to .gitignore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1618488" y="3163824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the crucial step — it stops the file from ever being committed and pushed.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548640" y="3813048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777240" y="3954780"/>
            <a:ext cx="658368" cy="658368"/>
          </a:xfrm>
          <a:prstGeom prst="ellipse">
            <a:avLst/>
          </a:prstGeom>
          <a:solidFill>
            <a:srgbClr val="EDE9F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999" y="4132539"/>
            <a:ext cx="302849" cy="302849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618488" y="3922776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a .env.example instead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1618488" y="4270248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 a template with empty values so teammates know which keys they need, minus the secrets.</a:t>
            </a:r>
            <a:endParaRPr lang="en-US" sz="13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5B21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 KEY HYGIENE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Treat keys like house keys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804672" y="1810512"/>
            <a:ext cx="603504" cy="603504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618" y="1973458"/>
            <a:ext cx="277612" cy="27761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04672" y="2468880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Least privilege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804672" y="2816352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 each key only the permissions it needs — read-only when that's all it does.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686300" y="1554480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4942332" y="1810512"/>
            <a:ext cx="603504" cy="603504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278" y="1973458"/>
            <a:ext cx="277612" cy="27761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942332" y="2468880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Rotate regularly</a:t>
            </a:r>
            <a:endParaRPr lang="en-US" sz="1550" dirty="0"/>
          </a:p>
        </p:txBody>
      </p:sp>
      <p:sp>
        <p:nvSpPr>
          <p:cNvPr id="14" name="Text 10"/>
          <p:cNvSpPr/>
          <p:nvPr/>
        </p:nvSpPr>
        <p:spPr>
          <a:xfrm>
            <a:off x="4942332" y="2816352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Replace keys on a schedule, and immediately if one might have leaked.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48640" y="3278124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804672" y="3534156"/>
            <a:ext cx="603504" cy="603504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618" y="3697102"/>
            <a:ext cx="277612" cy="27761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04672" y="4192524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 log them</a:t>
            </a:r>
            <a:endParaRPr lang="en-US" sz="1550" dirty="0"/>
          </a:p>
        </p:txBody>
      </p:sp>
      <p:sp>
        <p:nvSpPr>
          <p:cNvPr id="19" name="Text 14"/>
          <p:cNvSpPr/>
          <p:nvPr/>
        </p:nvSpPr>
        <p:spPr>
          <a:xfrm>
            <a:off x="804672" y="4539996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Keys in log files or error messages are leaks waiting to happen (more in Module 4).</a:t>
            </a:r>
            <a:endParaRPr lang="en-US" sz="1300" dirty="0"/>
          </a:p>
        </p:txBody>
      </p:sp>
      <p:sp>
        <p:nvSpPr>
          <p:cNvPr id="20" name="Shape 15"/>
          <p:cNvSpPr/>
          <p:nvPr/>
        </p:nvSpPr>
        <p:spPr>
          <a:xfrm>
            <a:off x="4686300" y="3278124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6"/>
          <p:cNvSpPr/>
          <p:nvPr/>
        </p:nvSpPr>
        <p:spPr>
          <a:xfrm>
            <a:off x="4942332" y="3534156"/>
            <a:ext cx="603504" cy="603504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5278" y="3697102"/>
            <a:ext cx="277612" cy="277612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4942332" y="4192524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 by environment</a:t>
            </a:r>
            <a:endParaRPr lang="en-US" sz="1550" dirty="0"/>
          </a:p>
        </p:txBody>
      </p:sp>
      <p:sp>
        <p:nvSpPr>
          <p:cNvPr id="24" name="Text 18"/>
          <p:cNvSpPr/>
          <p:nvPr/>
        </p:nvSpPr>
        <p:spPr>
          <a:xfrm>
            <a:off x="4942332" y="4539996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separate keys for testing and production so a test leak can't touch real data.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5B21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CATCHING UP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From spotting attacks to guarding the treasure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1741932"/>
            <a:ext cx="658368" cy="658368"/>
          </a:xfrm>
          <a:prstGeom prst="ellipse">
            <a:avLst/>
          </a:prstGeom>
          <a:solidFill>
            <a:srgbClr val="EDE9F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999" y="1919691"/>
            <a:ext cx="302849" cy="30284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18488" y="1709928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can spot the attacks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618488" y="2057400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Injection, eval, pickle, traversal — you know the patterns and the fixes.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48640" y="2706624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777240" y="2848356"/>
            <a:ext cx="658368" cy="658368"/>
          </a:xfrm>
          <a:prstGeom prst="ellipse">
            <a:avLst/>
          </a:prstGeom>
          <a:solidFill>
            <a:srgbClr val="EDE9F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999" y="3026115"/>
            <a:ext cx="302849" cy="30284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18488" y="2816352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Now: what they're after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1618488" y="3163824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attacks aim at one prize — secrets. Passwords, tokens, and keys.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548640" y="3813048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777240" y="3954780"/>
            <a:ext cx="658368" cy="658368"/>
          </a:xfrm>
          <a:prstGeom prst="ellipse">
            <a:avLst/>
          </a:prstGeom>
          <a:solidFill>
            <a:srgbClr val="EDE9F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999" y="4132539"/>
            <a:ext cx="302849" cy="302849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618488" y="3922776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plan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1618488" y="4270248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Hashing vs encryption, storing passwords right, secure randomness, and key management.</a:t>
            </a:r>
            <a:endParaRPr lang="en-US" sz="13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1691640"/>
            <a:ext cx="1371600" cy="1371600"/>
          </a:xfrm>
          <a:prstGeom prst="ellipse">
            <a:avLst/>
          </a:prstGeom>
          <a:solidFill>
            <a:srgbClr val="7C3AED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" y="2061972"/>
            <a:ext cx="630936" cy="6309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331720" y="16002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EDE9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FOUR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2286000" y="1965960"/>
            <a:ext cx="6309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Crypto, Briefly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2331720" y="3063240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don't need to be a cryptographer — you need to know two rules.</a:t>
            </a:r>
            <a:endParaRPr lang="en-US" sz="1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5B21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FLAVORS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Symmetric vs asymmetric encryption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804672" y="1810512"/>
            <a:ext cx="603504" cy="603504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618" y="1973458"/>
            <a:ext cx="277612" cy="27761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04672" y="2468880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Symmetric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804672" y="2816352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shared key locks and unlocks. Fast, but both sides must share the same secret safely.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686300" y="1554480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4942332" y="1810512"/>
            <a:ext cx="603504" cy="603504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278" y="1973458"/>
            <a:ext cx="277612" cy="27761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942332" y="2468880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Asymmetric</a:t>
            </a:r>
            <a:endParaRPr lang="en-US" sz="1550" dirty="0"/>
          </a:p>
        </p:txBody>
      </p:sp>
      <p:sp>
        <p:nvSpPr>
          <p:cNvPr id="14" name="Text 10"/>
          <p:cNvSpPr/>
          <p:nvPr/>
        </p:nvSpPr>
        <p:spPr>
          <a:xfrm>
            <a:off x="4942332" y="2816352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public key locks, a private key unlocks. Lets strangers send you secrets safely.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48640" y="3278124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804672" y="3534156"/>
            <a:ext cx="603504" cy="603504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618" y="3697102"/>
            <a:ext cx="277612" cy="27761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04672" y="4192524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 uses both</a:t>
            </a:r>
            <a:endParaRPr lang="en-US" sz="1550" dirty="0"/>
          </a:p>
        </p:txBody>
      </p:sp>
      <p:sp>
        <p:nvSpPr>
          <p:cNvPr id="19" name="Text 14"/>
          <p:cNvSpPr/>
          <p:nvPr/>
        </p:nvSpPr>
        <p:spPr>
          <a:xfrm>
            <a:off x="804672" y="4539996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Asymmetric to swap a key safely, then fast symmetric for the rest of the conversation.</a:t>
            </a:r>
            <a:endParaRPr lang="en-US" sz="1300" dirty="0"/>
          </a:p>
        </p:txBody>
      </p:sp>
      <p:sp>
        <p:nvSpPr>
          <p:cNvPr id="20" name="Shape 15"/>
          <p:cNvSpPr/>
          <p:nvPr/>
        </p:nvSpPr>
        <p:spPr>
          <a:xfrm>
            <a:off x="4686300" y="3278124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6"/>
          <p:cNvSpPr/>
          <p:nvPr/>
        </p:nvSpPr>
        <p:spPr>
          <a:xfrm>
            <a:off x="4942332" y="3534156"/>
            <a:ext cx="603504" cy="603504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5278" y="3697102"/>
            <a:ext cx="277612" cy="277612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4942332" y="4192524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rarely choose</a:t>
            </a:r>
            <a:endParaRPr lang="en-US" sz="1550" dirty="0"/>
          </a:p>
        </p:txBody>
      </p:sp>
      <p:sp>
        <p:nvSpPr>
          <p:cNvPr id="24" name="Text 18"/>
          <p:cNvSpPr/>
          <p:nvPr/>
        </p:nvSpPr>
        <p:spPr>
          <a:xfrm>
            <a:off x="4942332" y="4539996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Good libraries pick sensible defaults. Your job is to use them correctly, not invent them.</a:t>
            </a:r>
            <a:endParaRPr lang="en-US" sz="13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40000"/>
          </a:blip>
          <a:stretch>
            <a:fillRect/>
          </a:stretch>
        </p:blipFill>
        <p:spPr>
          <a:xfrm>
            <a:off x="6126480" y="914400"/>
            <a:ext cx="3200400" cy="32004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128016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EDE9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GOLDEN RULE OF CRYPTO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03504" y="1645920"/>
            <a:ext cx="60350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Don't roll your own crypto.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640080" y="3063240"/>
            <a:ext cx="54864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Homemade encryption looks fine until an expert breaks it in minutes. Use vetted libraries — cryptography, bcrypt, the secrets module — that thousands of experts have already attacked and hardened.</a:t>
            </a:r>
            <a:endParaRPr lang="en-US" sz="1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603504" cy="603504"/>
          </a:xfrm>
          <a:prstGeom prst="ellipse">
            <a:avLst/>
          </a:prstGeom>
          <a:solidFill>
            <a:srgbClr val="7C3AED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026" y="620146"/>
            <a:ext cx="277612" cy="27761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71600" y="457200"/>
            <a:ext cx="64008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EDE9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 QUIZ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640080" y="1188720"/>
            <a:ext cx="7863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You need to store user passwords. Which approach is safest?</a:t>
            </a:r>
            <a:endParaRPr lang="en-US" sz="2100" dirty="0"/>
          </a:p>
        </p:txBody>
      </p:sp>
      <p:sp>
        <p:nvSpPr>
          <p:cNvPr id="6" name="Shape 3"/>
          <p:cNvSpPr/>
          <p:nvPr/>
        </p:nvSpPr>
        <p:spPr>
          <a:xfrm>
            <a:off x="640080" y="2212848"/>
            <a:ext cx="7863840" cy="475488"/>
          </a:xfrm>
          <a:prstGeom prst="roundRect">
            <a:avLst>
              <a:gd name="adj" fmla="val 19231"/>
            </a:avLst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868680" y="2304288"/>
            <a:ext cx="292608" cy="292608"/>
          </a:xfrm>
          <a:prstGeom prst="ellipse">
            <a:avLst/>
          </a:prstGeom>
          <a:solidFill>
            <a:srgbClr val="33415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868680" y="2304288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298448" y="2212848"/>
            <a:ext cx="6492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Encrypt them so you can decrypt if needed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640080" y="2798064"/>
            <a:ext cx="7863840" cy="475488"/>
          </a:xfrm>
          <a:prstGeom prst="roundRect">
            <a:avLst>
              <a:gd name="adj" fmla="val 19231"/>
            </a:avLst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868680" y="2889504"/>
            <a:ext cx="292608" cy="292608"/>
          </a:xfrm>
          <a:prstGeom prst="ellipse">
            <a:avLst/>
          </a:prstGeom>
          <a:solidFill>
            <a:srgbClr val="33415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868680" y="2889504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298448" y="2798064"/>
            <a:ext cx="6492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Hash with MD5 to keep it fast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640080" y="3383280"/>
            <a:ext cx="7863840" cy="475488"/>
          </a:xfrm>
          <a:prstGeom prst="roundRect">
            <a:avLst>
              <a:gd name="adj" fmla="val 19231"/>
            </a:avLst>
          </a:prstGeom>
          <a:solidFill>
            <a:srgbClr val="7C3AED"/>
          </a:solidFill>
          <a:ln w="19050">
            <a:solidFill>
              <a:srgbClr val="EDE9F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868680" y="3474720"/>
            <a:ext cx="292608" cy="292608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868680" y="347472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5B21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1298448" y="3383280"/>
            <a:ext cx="6492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Hash with bcrypt or argon2 (salted)</a:t>
            </a:r>
            <a:endParaRPr lang="en-US" sz="1400" dirty="0"/>
          </a:p>
        </p:txBody>
      </p:sp>
      <p:pic>
        <p:nvPicPr>
          <p:cNvPr id="1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2440" y="3483864"/>
            <a:ext cx="274320" cy="274320"/>
          </a:xfrm>
          <a:prstGeom prst="rect">
            <a:avLst/>
          </a:prstGeom>
        </p:spPr>
      </p:pic>
      <p:sp>
        <p:nvSpPr>
          <p:cNvPr id="19" name="Shape 15"/>
          <p:cNvSpPr/>
          <p:nvPr/>
        </p:nvSpPr>
        <p:spPr>
          <a:xfrm>
            <a:off x="640080" y="3968496"/>
            <a:ext cx="7863840" cy="475488"/>
          </a:xfrm>
          <a:prstGeom prst="roundRect">
            <a:avLst>
              <a:gd name="adj" fmla="val 19231"/>
            </a:avLst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6"/>
          <p:cNvSpPr/>
          <p:nvPr/>
        </p:nvSpPr>
        <p:spPr>
          <a:xfrm>
            <a:off x="868680" y="4059936"/>
            <a:ext cx="292608" cy="292608"/>
          </a:xfrm>
          <a:prstGeom prst="ellipse">
            <a:avLst/>
          </a:prstGeom>
          <a:solidFill>
            <a:srgbClr val="33415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7"/>
          <p:cNvSpPr/>
          <p:nvPr/>
        </p:nvSpPr>
        <p:spPr>
          <a:xfrm>
            <a:off x="868680" y="4059936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200" dirty="0"/>
          </a:p>
        </p:txBody>
      </p:sp>
      <p:sp>
        <p:nvSpPr>
          <p:cNvPr id="22" name="Text 18"/>
          <p:cNvSpPr/>
          <p:nvPr/>
        </p:nvSpPr>
        <p:spPr>
          <a:xfrm>
            <a:off x="1298448" y="3968496"/>
            <a:ext cx="6492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Store them, but in a hidden file</a:t>
            </a:r>
            <a:endParaRPr lang="en-US" sz="1400" dirty="0"/>
          </a:p>
        </p:txBody>
      </p:sp>
      <p:sp>
        <p:nvSpPr>
          <p:cNvPr id="23" name="Text 19"/>
          <p:cNvSpPr/>
          <p:nvPr/>
        </p:nvSpPr>
        <p:spPr>
          <a:xfrm>
            <a:off x="640080" y="4590288"/>
            <a:ext cx="7863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EDE9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Answer: </a:t>
            </a: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Passwords should be salted and hashed with a slow algorithm like bcrypt or argon2. You never need to read them back — just hash the login attempt and compare.</a:t>
            </a:r>
            <a:endParaRPr lang="en-US" sz="1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EDE9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03504" y="822960"/>
            <a:ext cx="7955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Module 3 in a Nutshell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7863840" cy="548640"/>
          </a:xfrm>
          <a:prstGeom prst="roundRect">
            <a:avLst>
              <a:gd name="adj" fmla="val 15000"/>
            </a:avLst>
          </a:prstGeom>
          <a:solidFill>
            <a:srgbClr val="1E29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822960" y="1938528"/>
            <a:ext cx="329184" cy="329184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40" y="2027408"/>
            <a:ext cx="151425" cy="1514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25880" y="1828800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4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Encoding ≠ encryption ≠ hashing — know which job each does.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640080" y="2505456"/>
            <a:ext cx="7863840" cy="548640"/>
          </a:xfrm>
          <a:prstGeom prst="roundRect">
            <a:avLst>
              <a:gd name="adj" fmla="val 15000"/>
            </a:avLst>
          </a:prstGeom>
          <a:solidFill>
            <a:srgbClr val="1E29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822960" y="2615184"/>
            <a:ext cx="329184" cy="329184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40" y="2704064"/>
            <a:ext cx="151425" cy="151425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325880" y="2505456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4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 store plaintext passwords; salt and hash with bcrypt/argon2.</a:t>
            </a:r>
            <a:endParaRPr lang="en-US" sz="1400" dirty="0"/>
          </a:p>
        </p:txBody>
      </p:sp>
      <p:sp>
        <p:nvSpPr>
          <p:cNvPr id="12" name="Shape 8"/>
          <p:cNvSpPr/>
          <p:nvPr/>
        </p:nvSpPr>
        <p:spPr>
          <a:xfrm>
            <a:off x="640080" y="3182112"/>
            <a:ext cx="7863840" cy="548640"/>
          </a:xfrm>
          <a:prstGeom prst="roundRect">
            <a:avLst>
              <a:gd name="adj" fmla="val 15000"/>
            </a:avLst>
          </a:prstGeom>
          <a:solidFill>
            <a:srgbClr val="1E29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822960" y="3291840"/>
            <a:ext cx="329184" cy="329184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40" y="3380720"/>
            <a:ext cx="151425" cy="151425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325880" y="3182112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4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 secrets module (not random) for anything security-related.</a:t>
            </a:r>
            <a:endParaRPr lang="en-US" sz="1400" dirty="0"/>
          </a:p>
        </p:txBody>
      </p:sp>
      <p:sp>
        <p:nvSpPr>
          <p:cNvPr id="16" name="Shape 11"/>
          <p:cNvSpPr/>
          <p:nvPr/>
        </p:nvSpPr>
        <p:spPr>
          <a:xfrm>
            <a:off x="640080" y="3858768"/>
            <a:ext cx="7863840" cy="548640"/>
          </a:xfrm>
          <a:prstGeom prst="roundRect">
            <a:avLst>
              <a:gd name="adj" fmla="val 15000"/>
            </a:avLst>
          </a:prstGeom>
          <a:solidFill>
            <a:srgbClr val="1E29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2"/>
          <p:cNvSpPr/>
          <p:nvPr/>
        </p:nvSpPr>
        <p:spPr>
          <a:xfrm>
            <a:off x="822960" y="3968496"/>
            <a:ext cx="329184" cy="329184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40" y="4057376"/>
            <a:ext cx="151425" cy="151425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325880" y="3858768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4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keys out of code — use environment variables and .env files.</a:t>
            </a:r>
            <a:endParaRPr lang="en-US" sz="1400" dirty="0"/>
          </a:p>
        </p:txBody>
      </p:sp>
      <p:sp>
        <p:nvSpPr>
          <p:cNvPr id="20" name="Shape 14"/>
          <p:cNvSpPr/>
          <p:nvPr/>
        </p:nvSpPr>
        <p:spPr>
          <a:xfrm>
            <a:off x="640080" y="4535424"/>
            <a:ext cx="7863840" cy="548640"/>
          </a:xfrm>
          <a:prstGeom prst="roundRect">
            <a:avLst>
              <a:gd name="adj" fmla="val 15000"/>
            </a:avLst>
          </a:prstGeom>
          <a:solidFill>
            <a:srgbClr val="1E29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5"/>
          <p:cNvSpPr/>
          <p:nvPr/>
        </p:nvSpPr>
        <p:spPr>
          <a:xfrm>
            <a:off x="822960" y="4645152"/>
            <a:ext cx="329184" cy="329184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40" y="4734032"/>
            <a:ext cx="151425" cy="151425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1325880" y="4535424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4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trusted crypto libraries; never invent your own.</a:t>
            </a:r>
            <a:endParaRPr lang="en-US" sz="1400" dirty="0"/>
          </a:p>
        </p:txBody>
      </p:sp>
      <p:sp>
        <p:nvSpPr>
          <p:cNvPr id="24" name="Text 17"/>
          <p:cNvSpPr/>
          <p:nvPr/>
        </p:nvSpPr>
        <p:spPr>
          <a:xfrm>
            <a:off x="640080" y="5285232"/>
            <a:ext cx="7863840" cy="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EDE9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secrets are locked down. Last stop: shipping the whole thing safely.</a:t>
            </a:r>
            <a:endParaRPr lang="en-US" sz="13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749040" y="1005840"/>
            <a:ext cx="1645920" cy="1645920"/>
          </a:xfrm>
          <a:prstGeom prst="ellipse">
            <a:avLst/>
          </a:prstGeom>
          <a:solidFill>
            <a:srgbClr val="7C3AED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3438" y="1450238"/>
            <a:ext cx="757123" cy="75712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2880360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300" dirty="0">
                <a:solidFill>
                  <a:srgbClr val="EDE9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 NEXT · MODULE 4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640080" y="3246120"/>
            <a:ext cx="7863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Defense in Depth</a:t>
            </a:r>
            <a:endParaRPr lang="en-US" sz="3600" dirty="0"/>
          </a:p>
        </p:txBody>
      </p:sp>
      <p:sp>
        <p:nvSpPr>
          <p:cNvPr id="6" name="Text 3"/>
          <p:cNvSpPr/>
          <p:nvPr/>
        </p:nvSpPr>
        <p:spPr>
          <a:xfrm>
            <a:off x="640080" y="4023360"/>
            <a:ext cx="7863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Dependencies, logging, and the habits that ship secure software.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5B21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SECRETS MATTER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One leaked secret unlocks the rest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548640" y="1508760"/>
            <a:ext cx="8046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reuse passwords everywhere. So one leak from a tiny site can open someone's email, bank, and school account.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2606040"/>
            <a:ext cx="2499360" cy="1920240"/>
          </a:xfrm>
          <a:prstGeom prst="roundRect">
            <a:avLst>
              <a:gd name="adj" fmla="val 5714"/>
            </a:avLst>
          </a:prstGeom>
          <a:solidFill>
            <a:srgbClr val="0F172A"/>
          </a:solidFill>
          <a:ln/>
          <a:effectLst>
            <a:outerShdw blurRad="101600" dist="38100" dir="54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" y="2926080"/>
            <a:ext cx="2225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EDE9F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65%</a:t>
            </a:r>
            <a:endParaRPr lang="en-US" sz="4200" dirty="0"/>
          </a:p>
        </p:txBody>
      </p:sp>
      <p:sp>
        <p:nvSpPr>
          <p:cNvPr id="8" name="Text 6"/>
          <p:cNvSpPr/>
          <p:nvPr/>
        </p:nvSpPr>
        <p:spPr>
          <a:xfrm>
            <a:off x="731520" y="3749040"/>
            <a:ext cx="2133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2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people reuse the same password across accounts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3322320" y="2606040"/>
            <a:ext cx="2499360" cy="1920240"/>
          </a:xfrm>
          <a:prstGeom prst="roundRect">
            <a:avLst>
              <a:gd name="adj" fmla="val 5714"/>
            </a:avLst>
          </a:prstGeom>
          <a:solidFill>
            <a:srgbClr val="0F172A"/>
          </a:solidFill>
          <a:ln/>
          <a:effectLst>
            <a:outerShdw blurRad="101600" dist="38100" dir="54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459480" y="2926080"/>
            <a:ext cx="2225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EDE9F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billions</a:t>
            </a:r>
            <a:endParaRPr lang="en-US" sz="4200" dirty="0"/>
          </a:p>
        </p:txBody>
      </p:sp>
      <p:sp>
        <p:nvSpPr>
          <p:cNvPr id="11" name="Text 9"/>
          <p:cNvSpPr/>
          <p:nvPr/>
        </p:nvSpPr>
        <p:spPr>
          <a:xfrm>
            <a:off x="3505200" y="3749040"/>
            <a:ext cx="2133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2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leaked passwords sit in public breach databases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6096000" y="2606040"/>
            <a:ext cx="2499360" cy="1920240"/>
          </a:xfrm>
          <a:prstGeom prst="roundRect">
            <a:avLst>
              <a:gd name="adj" fmla="val 5714"/>
            </a:avLst>
          </a:prstGeom>
          <a:solidFill>
            <a:srgbClr val="0F172A"/>
          </a:solidFill>
          <a:ln/>
          <a:effectLst>
            <a:outerShdw blurRad="101600" dist="38100" dir="54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233160" y="2926080"/>
            <a:ext cx="2225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EDE9F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&lt;1s</a:t>
            </a:r>
            <a:endParaRPr lang="en-US" sz="4200" dirty="0"/>
          </a:p>
        </p:txBody>
      </p:sp>
      <p:sp>
        <p:nvSpPr>
          <p:cNvPr id="14" name="Text 12"/>
          <p:cNvSpPr/>
          <p:nvPr/>
        </p:nvSpPr>
        <p:spPr>
          <a:xfrm>
            <a:off x="6278880" y="3749040"/>
            <a:ext cx="2133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2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crack a weak, unsalted hash with modern tools</a:t>
            </a:r>
            <a:endParaRPr lang="en-US" sz="12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1691640"/>
            <a:ext cx="1371600" cy="1371600"/>
          </a:xfrm>
          <a:prstGeom prst="ellipse">
            <a:avLst/>
          </a:prstGeom>
          <a:solidFill>
            <a:srgbClr val="7C3AED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" y="2061972"/>
            <a:ext cx="630936" cy="6309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331720" y="16002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EDE9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ONE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2286000" y="1965960"/>
            <a:ext cx="6309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Hashing vs Encryption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2331720" y="3063240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words people mix up constantly. Get them straight and you're ahead.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5B21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LOOKALIKES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Encoding, encryption, and hashing are NOT the same</a:t>
            </a:r>
            <a:endParaRPr lang="en-US" sz="29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6002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7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7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Technique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Reversible?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it's for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Encoding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9F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Yes, trivially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9F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Formatting data (Base64). NOT security — anyone can decode it.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9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Encryption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Yes, with the key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Hiding data you need to read back later (messages, files).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Hashing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9F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 — one-way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9F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Fingerprinting data. Perfect for password checks.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9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5B21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A HASH?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 one-way fingerprint for data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1741932"/>
            <a:ext cx="658368" cy="658368"/>
          </a:xfrm>
          <a:prstGeom prst="ellipse">
            <a:avLst/>
          </a:prstGeom>
          <a:solidFill>
            <a:srgbClr val="EDE9F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999" y="1919691"/>
            <a:ext cx="302849" cy="30284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18488" y="1709928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input → same output, always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618488" y="2057400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“hunter2” always hashes to the same long string. That's how you can compare without storing the original.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48640" y="2706624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777240" y="2848356"/>
            <a:ext cx="658368" cy="658368"/>
          </a:xfrm>
          <a:prstGeom prst="ellipse">
            <a:avLst/>
          </a:prstGeom>
          <a:solidFill>
            <a:srgbClr val="EDE9F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999" y="3026115"/>
            <a:ext cx="302849" cy="30284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18488" y="2816352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One-way by design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1618488" y="3163824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can't run a hash backward to recover the password. You can only hash a guess and compare.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548640" y="3813048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777240" y="3954780"/>
            <a:ext cx="658368" cy="658368"/>
          </a:xfrm>
          <a:prstGeom prst="ellipse">
            <a:avLst/>
          </a:prstGeom>
          <a:solidFill>
            <a:srgbClr val="EDE9F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999" y="4132539"/>
            <a:ext cx="302849" cy="302849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618488" y="3922776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Tiny change → totally different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1618488" y="4270248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“hunter2” and “hunter3” produce wildly different hashes. No patterns leak out.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40000"/>
          </a:blip>
          <a:stretch>
            <a:fillRect/>
          </a:stretch>
        </p:blipFill>
        <p:spPr>
          <a:xfrm>
            <a:off x="6126480" y="914400"/>
            <a:ext cx="3200400" cy="32004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128016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EDE9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 ZERO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03504" y="1645920"/>
            <a:ext cx="60350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Never store passwords as plain text.</a:t>
            </a:r>
            <a:endParaRPr lang="en-US" sz="3800" dirty="0"/>
          </a:p>
        </p:txBody>
      </p:sp>
      <p:sp>
        <p:nvSpPr>
          <p:cNvPr id="5" name="Text 2"/>
          <p:cNvSpPr/>
          <p:nvPr/>
        </p:nvSpPr>
        <p:spPr>
          <a:xfrm>
            <a:off x="640080" y="3200400"/>
            <a:ext cx="5486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your database leaks — and someday something always leaks — plaintext passwords hand attackers every account instantly. Store a salted hash instead, so a leak reveals nothing useful.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5B21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PRACTICE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Store a hash, not the password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 VULNERABLE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498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pw = input("password: ")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stores the real password!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db.save(user, pw)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a leak = every account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is instantly compromised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6634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8646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10B98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8646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BETTER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8646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import bcrypt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pw = input("password: ")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salted, slow, one-way hash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 = bcrypt.hashpw(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pw.encode(),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bcrypt.gensalt())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db.save(user, h)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48640" y="4416552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EDE9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6552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5B21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Store the hash. To log someone in, hash their guess and compare — you never need the real password again.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5B21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SALTING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Why a plain hash still isn't enough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1741932"/>
            <a:ext cx="658368" cy="658368"/>
          </a:xfrm>
          <a:prstGeom prst="ellipse">
            <a:avLst/>
          </a:prstGeom>
          <a:solidFill>
            <a:srgbClr val="EDE9F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999" y="1919691"/>
            <a:ext cx="302849" cy="30284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18488" y="1709928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Identical passwords hash the same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618488" y="2057400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salt, everyone who picked “123456” shares one hash — attackers crack them all at once.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48640" y="2706624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777240" y="2848356"/>
            <a:ext cx="658368" cy="658368"/>
          </a:xfrm>
          <a:prstGeom prst="ellipse">
            <a:avLst/>
          </a:prstGeom>
          <a:solidFill>
            <a:srgbClr val="EDE9F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999" y="3026115"/>
            <a:ext cx="302849" cy="30284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18488" y="2816352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salt is random data per user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1618488" y="3163824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a unique salt before hashing, so identical passwords produce totally different hashes.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548640" y="3813048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777240" y="3954780"/>
            <a:ext cx="658368" cy="658368"/>
          </a:xfrm>
          <a:prstGeom prst="ellipse">
            <a:avLst/>
          </a:prstGeom>
          <a:solidFill>
            <a:srgbClr val="EDE9F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999" y="4132539"/>
            <a:ext cx="302849" cy="302849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618488" y="3922776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beats rainbow tables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1618488" y="4270248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Precomputed “hash dictionaries” become useless when every password is salted uniquely.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1644</Words>
  <Application>Microsoft Macintosh PowerPoint</Application>
  <PresentationFormat>On-screen Show (16:9)</PresentationFormat>
  <Paragraphs>235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Bookman Old Style</vt:lpstr>
      <vt:lpstr>Calibri</vt:lpstr>
      <vt:lpstr>Courier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3 — Keeping Secrets</dc:title>
  <dc:subject>PptxGenJS Presentation</dc:subject>
  <dc:creator>Secure Python Course</dc:creator>
  <cp:lastModifiedBy>Allouzi, Maha</cp:lastModifiedBy>
  <cp:revision>2</cp:revision>
  <dcterms:created xsi:type="dcterms:W3CDTF">2026-06-18T11:12:49Z</dcterms:created>
  <dcterms:modified xsi:type="dcterms:W3CDTF">2026-06-18T11:45:45Z</dcterms:modified>
</cp:coreProperties>
</file>