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2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8889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>
            <a:off x="6126480" y="640080"/>
            <a:ext cx="3840480" cy="38404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868680"/>
            <a:ext cx="2286000" cy="457200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40080" y="86868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 OF 4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40080" y="160020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CFF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PROGRAMMING · MODULE 3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03504" y="1965960"/>
            <a:ext cx="7955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Logic &amp; Loops</a:t>
            </a:r>
            <a:endParaRPr lang="en-US" sz="5000" dirty="0"/>
          </a:p>
        </p:txBody>
      </p:sp>
      <p:sp>
        <p:nvSpPr>
          <p:cNvPr id="7" name="Text 4"/>
          <p:cNvSpPr/>
          <p:nvPr/>
        </p:nvSpPr>
        <p:spPr>
          <a:xfrm>
            <a:off x="640080" y="361188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 your programs to make decisions with if-statements and to repeat work automatically with loops.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0080" y="470916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Programming  ·  A Beginner-Friendly Course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/ ELSE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Choose between two paths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temp = 12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 temp &gt; 20: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print("Warm")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else: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print("Cool")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Cool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CFF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else covers everything the if didn't. Exactly one of the two blocks always runs.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/ ELIF / ELSE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Pick from many options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score = 75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 score &gt;= 90: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print("A")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elif score &gt;= 80: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print("B")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elif score &gt;= 70: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print("C")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else: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print("Keep trying")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CFF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checks each elif in order and stops at the first True one. Order matters!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0891B2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FF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THREE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Loops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 work without copy-pasting.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 LOOP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Repeat a set number of times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for i in range(5):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print(i)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CFF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range(5) counts 0,1,2,3,4 — five numbers starting at 0. The loop body runs once for each.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COUNTING WITH RANGE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range() in three forms</a:t>
            </a:r>
            <a:endParaRPr lang="en-US" sz="29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Call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Produces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Use for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range(5)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0 1 2 3 4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 something 5 times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range(1, 6)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1 2 3 4 5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start at a number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range(0, 10, 2)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0 2 4 6 8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skip by a step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range(3, 0, -1)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3 2 1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count backwards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LOOPING OVER ITEMS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for works on lists of things too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fruits = ["apple", "kiwi", "fig"]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for fruit in fruits: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print("I like", fruit)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 like apple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 like kiwi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 like fig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CFF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loop variable (fruit) takes each value in turn. No counting needed — Python handles it.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WHILE LOOP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Repeat until a condition changes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count = 3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while count &gt; 0: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print(count)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count = count - 1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print("Liftoff!")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Liftoff!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CFF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while keeps looping as long as its condition is True. Something inside MUST change toward False.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INFINITE-LOOP TRAP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Always move toward the exit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NEVER ENDS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= 5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while n &gt; 0: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print(n)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 never changes,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so this loops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forever!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ENDS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= 5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while n &gt; 0: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print(n)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n = n - 1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 shrinks,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loop ends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CFF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while condition never becomes False, the program hangs. Make sure the loop makes progress.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0891B2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FF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FOUR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Steering Loops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 out early or skip an item.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CONTROLS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break and continue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Stops the loop immediately and moves on. Great for 'found it, no need to keep looking'.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continue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Skips the rest of this turn and jumps to the next one. Good for 'ignore this one item'.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them sparingly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They're handy, but too many make loops hard to follow. Reach for them when they truly simplify.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work in both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 and continue work the same in for loops and while loops.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Programs that think and repeat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CFF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decisions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far code ran top to bottom, every line. Now it can choose: do this OR that, based on a condition.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CFF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 work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Instead of copy-pasting a line 100 times, a loop runs it 100 times for you. This is real power.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CFF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where it gets fun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plus repetition let you build games, quizzes, and tools that actually react to the world.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 IN ACTION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Stop as soon as you find it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for n in range(1, 100):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if n * n &gt; 30: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print("First:", n)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break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First: 6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CFF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loop would go to 99, but break stops it the instant n*n passes 30 (at n = 6).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PUTTING IT TOGETHER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 loop inside an if inside a loop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for n in range(1, 6):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if n % 2 == 0: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print(n, "is even")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else: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print(n, "is odd")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 is odd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 is even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 is odd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 is even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 is odd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CFF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and loops combine naturally. This checks each number 1–5 and labels it.</a:t>
            </a:r>
            <a:endParaRPr lang="en-US" sz="13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603504" cy="603504"/>
          </a:xfrm>
          <a:prstGeom prst="ellipse">
            <a:avLst/>
          </a:prstGeom>
          <a:solidFill>
            <a:srgbClr val="0891B2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26" y="620146"/>
            <a:ext cx="277612" cy="2776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71600" y="457200"/>
            <a:ext cx="6400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CFF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 QUIZ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40080" y="1188720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How many lines does range(3) make a loop run?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640080" y="2212848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868680" y="2304288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68680" y="230428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298448" y="2212848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times (1, 2)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40080" y="2798064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0891B2"/>
          </a:solidFill>
          <a:ln w="19050">
            <a:solidFill>
              <a:srgbClr val="CFFAF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868680" y="2889504"/>
            <a:ext cx="292608" cy="29260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68680" y="28895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98448" y="2798064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times (0, 1, 2)</a:t>
            </a:r>
            <a:endParaRPr lang="en-US" sz="140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440" y="2898648"/>
            <a:ext cx="274320" cy="274320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640080" y="3383280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68680" y="3474720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868680" y="34747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1298448" y="3383280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times (1, 2, 3)</a:t>
            </a:r>
            <a:endParaRPr lang="en-US" sz="1400" dirty="0"/>
          </a:p>
        </p:txBody>
      </p:sp>
      <p:sp>
        <p:nvSpPr>
          <p:cNvPr id="19" name="Shape 15"/>
          <p:cNvSpPr/>
          <p:nvPr/>
        </p:nvSpPr>
        <p:spPr>
          <a:xfrm>
            <a:off x="640080" y="3968496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868680" y="4059936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868680" y="405993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1298448" y="3968496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times (0, 1, 2, 3)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640080" y="4590288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CFF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</a:t>
            </a: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range(3) produces 0, 1, 2 — it starts at 0 and stops BEFORE 3, so the loop body runs 3 times.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CHEAT SHEET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Module 3 vocabulary</a:t>
            </a:r>
            <a:endParaRPr lang="en-US" sz="29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8046720" cy="914400"/>
        </p:xfrm>
        <a:graphic>
          <a:graphicData uri="http://schemas.openxmlformats.org/drawingml/2006/table">
            <a:tbl>
              <a:tblPr/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Means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Condition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 expression that is True or False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if / elif / else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Choose which block of code to run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Indentation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spaces that group code under a line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 loop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Repeat once per item / count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while loop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Repeat as long as a condition holds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CFF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03504" y="822960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Module 3 in a Nutshell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22960" y="1938528"/>
            <a:ext cx="329184" cy="329184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2027408"/>
            <a:ext cx="151425" cy="1514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828800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Comparisons (==, !=, &lt;, &gt;) give True or False.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" y="2505456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822960" y="2615184"/>
            <a:ext cx="329184" cy="329184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2704064"/>
            <a:ext cx="151425" cy="15142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325880" y="2505456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 conditions with and, or, not.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40080" y="3182112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822960" y="3291840"/>
            <a:ext cx="329184" cy="329184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3380720"/>
            <a:ext cx="151425" cy="15142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325880" y="3182112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/ elif / else choose which code runs.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640080" y="3858768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822960" y="3968496"/>
            <a:ext cx="329184" cy="329184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4057376"/>
            <a:ext cx="151425" cy="15142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325880" y="3858768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Indentation (4 spaces) groups code — and it's required.</a:t>
            </a:r>
            <a:endParaRPr lang="en-US" sz="1400" dirty="0"/>
          </a:p>
        </p:txBody>
      </p:sp>
      <p:sp>
        <p:nvSpPr>
          <p:cNvPr id="20" name="Shape 14"/>
          <p:cNvSpPr/>
          <p:nvPr/>
        </p:nvSpPr>
        <p:spPr>
          <a:xfrm>
            <a:off x="640080" y="4535424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822960" y="4645152"/>
            <a:ext cx="329184" cy="329184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4734032"/>
            <a:ext cx="151425" cy="15142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325880" y="4535424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repeats a set number of times; while repeats until done.</a:t>
            </a:r>
            <a:endParaRPr lang="en-US" sz="1400" dirty="0"/>
          </a:p>
        </p:txBody>
      </p:sp>
      <p:sp>
        <p:nvSpPr>
          <p:cNvPr id="24" name="Text 17"/>
          <p:cNvSpPr/>
          <p:nvPr/>
        </p:nvSpPr>
        <p:spPr>
          <a:xfrm>
            <a:off x="640080" y="5285232"/>
            <a:ext cx="7863840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FF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up — Module 4: organizing data with lists and packaging code into functions.</a:t>
            </a:r>
            <a:endParaRPr lang="en-US" sz="13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0891B2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FF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NEXT · MODULE 4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Lists &amp; Functions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your data and reuse your code.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0891B2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FF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ONE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True or False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decision starts with a yes/no question.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ASKING QUESTIONS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Comparison operators give True or False</a:t>
            </a:r>
            <a:endParaRPr lang="en-US" sz="2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8046720" cy="2514600"/>
        </p:xfrm>
        <a:graphic>
          <a:graphicData uri="http://schemas.openxmlformats.org/drawingml/2006/table">
            <a:tbl>
              <a:tblPr/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Operator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Asks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 ? 3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==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are they equal?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!=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are they different?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&gt;   &lt;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greater / less than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 / False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A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&gt;=   &lt;=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greater-or-equal / less-or-equal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 / False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Comparisons are just questions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 = 16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print(age &gt;= 18)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print(age == 16)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print(age != 16)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False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True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False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CFF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out: == asks 'are these equal?' while a single = stores a value. Mixing them is a top beginner bug.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COMBINING QUESTIONS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and · or · not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CFF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— both must be true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 &gt;= 13 and age &lt;= 19  →  True only when the value is in the teen range. Every part must hold.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CFF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— at least one is true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== "Sat" or day == "Sun"  →  True if either one matches. Only one needs to hold.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CFFAF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— flips it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raining  →  turns True into False and False into True. Reverses the answer.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0891B2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FF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TWO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if Statements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code only when a condition is true.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IF STATEMENT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Run code only when true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 = 20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 age &gt;= 18: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print("You can vote!")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print("Done.")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You can vote!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Done.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CFF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 the colon : and the indent. The indented line runs only when the condition is True.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INDENTATION IS THE RULE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Spacing decides what's inside the if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ERROR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 score &gt; 10: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print("win")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IndentationError: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the body must be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indented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CORRECT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 score &gt; 10: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print("win")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the 4-space indent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marks what belongs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to the if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CFFA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uses indentation (4 spaces) instead of braces to group code. Line things up carefully.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1454</Words>
  <Application>Microsoft Macintosh PowerPoint</Application>
  <PresentationFormat>On-screen Show (16:9)</PresentationFormat>
  <Paragraphs>290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Bookman Old Style</vt:lpstr>
      <vt:lpstr>Calibri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Allouzi, Maha</cp:lastModifiedBy>
  <cp:revision>2</cp:revision>
  <dcterms:created xsi:type="dcterms:W3CDTF">2026-06-18T11:37:00Z</dcterms:created>
  <dcterms:modified xsi:type="dcterms:W3CDTF">2026-06-18T11:45:29Z</dcterms:modified>
</cp:coreProperties>
</file>