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907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6126480" y="640080"/>
            <a:ext cx="384048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868680"/>
            <a:ext cx="2286000" cy="45720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868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OF 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C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PROGRAMMING · MODULE 4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3504" y="1965960"/>
            <a:ext cx="7955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Lists &amp; Functions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many values in one place, and package code into reusable functions — the two tools that make real programs possible.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Programming  ·  A Beginner-Friendly Course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QUICK PEEK: DICTIONARIES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Store pairs of key -&gt; value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{"Sam": 15, "Mia": 16}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print(age["Sam"])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age["Leo"] = 14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print(age)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{'Sam': 15, 'Mia': 16, 'Leo': 14}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dict when each value has a label. Look things up by key instead of by position.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DB277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C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Functions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once, name it, use it everywhere.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BOTHER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Functions earn their keep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repeat yourself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Copy-pasting the same code is a recipe for bugs. Write it once in a function and call it by name.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it in one place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a bug? Fix the function once and every place that uses it is fixed too.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with blocks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let you think in big pieces — 'greet the user', 'check the answer' — not endless lines.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DEFINING A FUNCTION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def gives a block of code a name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 greet():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print("Hello there!")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print("Welcome.")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greet()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greet()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 there!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Welcome.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 there!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Welcome.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 names it; the indented lines are its body. Nothing runs until you CALL it with greet().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Pass information into a function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 greet(name):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print(f"Hi, {name}!")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greet("Ada")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greet("Leo")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Hi, Ada!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Hi, Leo!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is a parameter — a placeholder filled in each time you call. One function, many uses.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VALUES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Functions can hand a value back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 add(a, b):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return a + b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 = add(3, 4)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print(total)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print(add(10, 5))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sends a result back to whoever called the function, so you can store or reuse it.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KEY DISTINCTION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print shows · return gives back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ONLY PRINTS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 double(n):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print(n * 2)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= double(5)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print(x + 1)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TypeError: x is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None, not a number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RETURNS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 double(n):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return n * 2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= double(5)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print(x + 1)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11 — x holds 10,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ready to reuse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 just displays text. To use a result later in your code, the function must return it.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VARIABLES LIVE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quick word on scope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stays local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variable made inside a function exists only there. Outside the function, it's gone.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data in and out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values in through parameters; get results out through return. That's the clean way.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it's good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don't accidentally mess with each other's variables. Each one is its own tidy workspace.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DB277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C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Build Something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from the whole course, in one program.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NUMBER-GUESSING HELPER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Lists, loops, functions, logic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 average(nums):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return sum(nums) / len(nums)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scores = [88, 92, 79, 95]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avg = average(scores)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s in scores: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tag = "above" if s &gt; avg else "below"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print(s, tag, "average")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88 below average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92 above average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79 below average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95 above average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function, a list, a loop, and a decision — working together. You can read every line now.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MODULE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Two tools that change everything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Lists hold many values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variable held one thing. A list holds a whole collection — a class of students, every high score.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package code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 chunk of code once, give it a name, and reuse it anywhere. Stop repeating yourself.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you build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these, plus everything so far, you can write programs that do genuinely useful work.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GOING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Projects you can build now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Guessing game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 secret number; loop until the player guesses it, giving 'higher/lower' hints.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To-do list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 tasks to a list, print them, and remove ones that are done.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scorer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questions and answers, loop through them, and tally a score with a function.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you want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now have the core building blocks. Pick something you'd actually use and build it.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GROWING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Habits of good programmers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small, build often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Tiny finished programs teach more than huge unfinished ones. Ship something every week.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other people's code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Looking at how others solve problems is one of the fastest ways to level up.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a question list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Stuck? Write it down, search it, learn it. Every solved question makes the next one easier.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LEARN MORE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Free places to keep going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python.org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official tutorial and docs — surprisingly readable and always correct.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sites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Replit, Codecademy, and freeCodeCamp let you practice right in the browser.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Communities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r/learnpython and Stack Overflow have answered almost every beginner question already.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puzzles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Codewars or Advent of Code to sharpen skills with fun, bite-sized challenges.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603504" cy="603504"/>
          </a:xfrm>
          <a:prstGeom prst="ellipse">
            <a:avLst/>
          </a:prstGeom>
          <a:solidFill>
            <a:srgbClr val="DB277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6" y="620146"/>
            <a:ext cx="277612" cy="2776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457200"/>
            <a:ext cx="6400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FC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is the index of the FIRST item in a list?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640080" y="2212848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68680" y="2304288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304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2212848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2798064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DB2777"/>
          </a:solidFill>
          <a:ln w="19050">
            <a:solidFill>
              <a:srgbClr val="FCE7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68680" y="2889504"/>
            <a:ext cx="292608" cy="29260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680" y="28895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98448" y="2798064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4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2898648"/>
            <a:ext cx="274320" cy="274320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40080" y="3383280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68680" y="3474720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868680" y="3474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1298448" y="338328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640080" y="3968496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68680" y="4059936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68680" y="40599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98448" y="3968496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depends on the list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640080" y="459028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C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</a:t>
            </a: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lists start counting at 0, so the first item is list[0]. The last is list[-1] or list[len-1].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FC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Whole Course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938528"/>
            <a:ext cx="329184" cy="32918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027408"/>
            <a:ext cx="151425" cy="1514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8288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1: print, comments, and reading errors.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505456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822960" y="2615184"/>
            <a:ext cx="329184" cy="32918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704064"/>
            <a:ext cx="151425" cy="1514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505456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2: variables, data types, input, and f-strings.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182112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22960" y="3291840"/>
            <a:ext cx="329184" cy="32918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3380720"/>
            <a:ext cx="151425" cy="1514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3182112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3: if-statements and for/while loops.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40080" y="3858768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822960" y="3968496"/>
            <a:ext cx="329184" cy="32918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057376"/>
            <a:ext cx="151425" cy="1514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85876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4: lists to hold data, functions to reuse code.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4535424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822960" y="4645152"/>
            <a:ext cx="329184" cy="32918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734032"/>
            <a:ext cx="151425" cy="1514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325880" y="4535424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now read and write real Python programs.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40080" y="5285232"/>
            <a:ext cx="786384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C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started by printing 'Hello'. Now you can build. Keep going — write something today.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DB277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C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COMPLETE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Now go build.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have the fundamentals. The best way to learn more is to make something.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DB277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C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Lists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variable, many values, kept in order.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A LIST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Square brackets, items separated by commas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scores = [90, 85, 72, 100]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names = ["Ada", "Alan", "Grace"]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print(scores)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print(len(names))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[90, 85, 72, 100]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list keeps items in order. len() counts how many are inside. Lists can hold any type.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REACHING IN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Index positions start at 0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 = ["red", "green", "blue"]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print(p[0])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print(p[2])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print(p[-1])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red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blue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blue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item is p[0], not p[1]. Negative indexes count from the end: p[-1] is the last item.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OFF-BY-ONE TRAP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Counting from zero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ERROR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["x", "y", "z"]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print(a[3])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IndexError!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valid spots are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0, 1, 2 — not 3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CORRECT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["x", "y", "z"]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print(a[2])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'z'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3 items live at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index 0, 1, 2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list of 3 items has indexes 0, 1, 2. The highest index is always length minus one.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CHANGING LISTS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Common list methods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.append(x)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Adds x to the end of the list. The most common way a list grows.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.remove(x)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Deletes the first matching item x from the list.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.sort()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Reorders the list in place — smallest to largest, or A to Z.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in list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Asks True/False: is x somewhere in the list? Great for checking membership.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 IN ACTION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Building up a list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todo = []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todo.append("eat")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todo.append("code")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todo.append("sleep")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print(todo)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print("code" in todo)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['eat', 'code', 'sleep']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True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empty, append items one by one. This pattern shows up in almost every program.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LISTS LOVE LOOPS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for runs once per item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DB27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scores = [90, 85, 100]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 = 0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s in scores: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total = total + s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print("Total:", total)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print("Average:", total / 3)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Total: 275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Average: 91.666...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C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D1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Loop through, add each to a running total. Lists + loops is the heart of data processing.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1701</Words>
  <Application>Microsoft Macintosh PowerPoint</Application>
  <PresentationFormat>On-screen Show (16:9)</PresentationFormat>
  <Paragraphs>282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Bookman Old Style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Allouzi, Maha</cp:lastModifiedBy>
  <cp:revision>2</cp:revision>
  <dcterms:created xsi:type="dcterms:W3CDTF">2026-06-18T11:38:00Z</dcterms:created>
  <dcterms:modified xsi:type="dcterms:W3CDTF">2026-06-18T11:47:14Z</dcterms:modified>
</cp:coreProperties>
</file>