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0" r:id="rId7"/>
    <p:sldId id="264" r:id="rId8"/>
    <p:sldId id="263" r:id="rId9"/>
    <p:sldId id="261" r:id="rId10"/>
    <p:sldId id="266" r:id="rId11"/>
    <p:sldId id="267" r:id="rId12"/>
    <p:sldId id="268" r:id="rId13"/>
    <p:sldId id="269" r:id="rId14"/>
    <p:sldId id="265" r:id="rId15"/>
    <p:sldId id="272" r:id="rId16"/>
  </p:sldIdLst>
  <p:sldSz cx="9144000" cy="5143500" type="screen16x9"/>
  <p:notesSz cx="6858000" cy="9144000"/>
  <p:embeddedFontLst>
    <p:embeddedFont>
      <p:font typeface="Nunit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20" y="7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6db5f2415_1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6db5f2415_1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a3d92a3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a3d92a3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0560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a3d92a3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a3d92a3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946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a3d92a3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a3d92a3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965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a3d92a3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a3d92a3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310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a3d92a3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a3d92a3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74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a3d92a3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a3d92a3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41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5023323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5023323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dceb3f51a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dceb3f51a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6db5f2415_1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6db5f2415_1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a3d92a3d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a3d92a3d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464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a3d92a3d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a3d92a3d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a3d92a3d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a3d92a3d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3226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a3d92a3d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a3d92a3d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600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a3d92a3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a3d92a3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733425" y="1565574"/>
            <a:ext cx="7848599" cy="17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ST: Graph and Social Network Analysis</a:t>
            </a:r>
            <a:endParaRPr sz="4000"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053068"/>
            <a:ext cx="53613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Nunito"/>
                <a:ea typeface="Nunito"/>
                <a:cs typeface="Nunito"/>
                <a:sym typeface="Nunito"/>
              </a:rPr>
              <a:t>CS 43118 &amp; CS 53118</a:t>
            </a:r>
            <a:endParaRPr sz="32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Nunito"/>
                <a:ea typeface="Nunito"/>
                <a:cs typeface="Nunito"/>
                <a:sym typeface="Nunito"/>
              </a:rPr>
              <a:t>Fall 2020</a:t>
            </a:r>
            <a:endParaRPr sz="320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" name="Google Shape;130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 idx="4294967295"/>
          </p:nvPr>
        </p:nvSpPr>
        <p:spPr>
          <a:xfrm>
            <a:off x="819149" y="778675"/>
            <a:ext cx="4114801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Graph Networks</a:t>
            </a:r>
            <a:endParaRPr sz="3600" dirty="0"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819149" y="1446713"/>
            <a:ext cx="4804856" cy="30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Network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17500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of social actors</a:t>
            </a:r>
          </a:p>
          <a:p>
            <a:pPr lvl="1" indent="-317500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Vertices = Individuals , Edges = friendships/ connection / followers</a:t>
            </a:r>
          </a:p>
          <a:p>
            <a:pPr lvl="1" indent="-317500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Facebook, Twitter, Instagram,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etc.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89" y="1054791"/>
            <a:ext cx="3653920" cy="277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70934" y="3879898"/>
            <a:ext cx="282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: Example of social network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4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 idx="4294967295"/>
          </p:nvPr>
        </p:nvSpPr>
        <p:spPr>
          <a:xfrm>
            <a:off x="721669" y="664375"/>
            <a:ext cx="4231331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Graph Networks</a:t>
            </a:r>
            <a:endParaRPr sz="3600" dirty="0"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535022" y="1253268"/>
            <a:ext cx="5162193" cy="30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Biological Network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17500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of social actors</a:t>
            </a:r>
          </a:p>
          <a:p>
            <a:pPr lvl="1" indent="-317500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Vertices = Units (e.g. proteins) , Edges = interaction between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units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17500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Protein-Protein Interaction (PPI) Network, DNA-Protein Interaction network, Neuronal Network, etc.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594817" y="3845383"/>
            <a:ext cx="3172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: Example of biological network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66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7215" y="1019175"/>
            <a:ext cx="3070265" cy="2516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3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 idx="4294967295"/>
          </p:nvPr>
        </p:nvSpPr>
        <p:spPr>
          <a:xfrm>
            <a:off x="740719" y="521500"/>
            <a:ext cx="3878906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Graph Networks</a:t>
            </a:r>
            <a:endParaRPr sz="3600" dirty="0"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674603" y="1168116"/>
            <a:ext cx="7855713" cy="1460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Road Network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17500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of roads / streets / highways</a:t>
            </a:r>
          </a:p>
          <a:p>
            <a:pPr lvl="1" indent="-317500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Vertices = Intersection / POI , Edges =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road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17500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Applications: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 Maps, GPS, Community Search, etc.</a:t>
            </a:r>
          </a:p>
        </p:txBody>
      </p:sp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424184" y="4533025"/>
            <a:ext cx="271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: Example of road network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6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001" y="2809875"/>
            <a:ext cx="2893173" cy="168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758" y="2784048"/>
            <a:ext cx="2459218" cy="172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 idx="4294967295"/>
          </p:nvPr>
        </p:nvSpPr>
        <p:spPr>
          <a:xfrm>
            <a:off x="809624" y="516958"/>
            <a:ext cx="6019801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Graph Queries / Algorithms</a:t>
            </a:r>
            <a:endParaRPr sz="3600" dirty="0"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523876" y="1171407"/>
            <a:ext cx="7791449" cy="34770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Source shortest path query</a:t>
            </a:r>
          </a:p>
          <a:p>
            <a:pPr lvl="1" indent="-317500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Finds the shortest path from a source vertex to all other vertices in the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  <a:endParaRPr lang="en-US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All-pair shortest path query</a:t>
            </a:r>
          </a:p>
          <a:p>
            <a:pPr lvl="1" indent="-3175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Finds the shortest path from each vertex in the graph to all other vertices in the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  <a:endParaRPr lang="en-US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Coloring Algorithm</a:t>
            </a:r>
          </a:p>
          <a:p>
            <a:pPr lvl="1" indent="-3175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 each vertex with minimum no. of colors such that no two adjacent vertex has same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</a:t>
            </a:r>
            <a:endParaRPr lang="en-US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175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in map coloring of countries, scheduling problems (class, sports match, etc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</a:t>
            </a:r>
            <a:endParaRPr lang="en-US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317500"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Search / Detection Algorithm</a:t>
            </a:r>
            <a:endParaRPr lang="en-US"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175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Given a community property (e.g. k-core,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k-clique),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 all the communities of find a particular community in the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  <a:endParaRPr lang="en-US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5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 idx="4294967295"/>
          </p:nvPr>
        </p:nvSpPr>
        <p:spPr>
          <a:xfrm>
            <a:off x="486721" y="474334"/>
            <a:ext cx="5833251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Graph Queries / Algorithms</a:t>
            </a:r>
            <a:endParaRPr sz="3600" dirty="0"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809724" y="1333333"/>
            <a:ext cx="4782870" cy="1277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Source shortest path query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 Source = P in the given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Min(P, R) = 2, min(P, T) = 2, and </a:t>
            </a:r>
            <a:r>
              <a:rPr lang="en-US" sz="200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</a:t>
            </a:r>
            <a:r>
              <a:rPr lang="en-US" sz="200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" name="Google Shape;569;p34"/>
          <p:cNvSpPr/>
          <p:nvPr/>
        </p:nvSpPr>
        <p:spPr>
          <a:xfrm>
            <a:off x="6488126" y="442842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70;p34"/>
          <p:cNvSpPr/>
          <p:nvPr/>
        </p:nvSpPr>
        <p:spPr>
          <a:xfrm>
            <a:off x="7915778" y="442842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71;p34"/>
          <p:cNvSpPr/>
          <p:nvPr/>
        </p:nvSpPr>
        <p:spPr>
          <a:xfrm>
            <a:off x="6488126" y="1196816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72;p34"/>
          <p:cNvSpPr/>
          <p:nvPr/>
        </p:nvSpPr>
        <p:spPr>
          <a:xfrm>
            <a:off x="7915778" y="1196816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" name="Google Shape;574;p34"/>
          <p:cNvCxnSpPr>
            <a:stCxn id="9" idx="2"/>
            <a:endCxn id="8" idx="6"/>
          </p:cNvCxnSpPr>
          <p:nvPr/>
        </p:nvCxnSpPr>
        <p:spPr>
          <a:xfrm rot="10800000">
            <a:off x="6679778" y="533142"/>
            <a:ext cx="12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575;p34"/>
          <p:cNvCxnSpPr>
            <a:stCxn id="11" idx="2"/>
            <a:endCxn id="10" idx="6"/>
          </p:cNvCxnSpPr>
          <p:nvPr/>
        </p:nvCxnSpPr>
        <p:spPr>
          <a:xfrm rot="10800000">
            <a:off x="6679778" y="1287116"/>
            <a:ext cx="12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576;p34"/>
          <p:cNvCxnSpPr>
            <a:stCxn id="11" idx="1"/>
            <a:endCxn id="8" idx="5"/>
          </p:cNvCxnSpPr>
          <p:nvPr/>
        </p:nvCxnSpPr>
        <p:spPr>
          <a:xfrm rot="10800000">
            <a:off x="6651752" y="596864"/>
            <a:ext cx="1292100" cy="6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577;p34"/>
          <p:cNvCxnSpPr>
            <a:stCxn id="10" idx="7"/>
            <a:endCxn id="9" idx="3"/>
          </p:cNvCxnSpPr>
          <p:nvPr/>
        </p:nvCxnSpPr>
        <p:spPr>
          <a:xfrm rot="10800000" flipH="1">
            <a:off x="6651752" y="596864"/>
            <a:ext cx="1292100" cy="6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578;p34"/>
          <p:cNvCxnSpPr>
            <a:stCxn id="10" idx="0"/>
            <a:endCxn id="8" idx="4"/>
          </p:cNvCxnSpPr>
          <p:nvPr/>
        </p:nvCxnSpPr>
        <p:spPr>
          <a:xfrm rot="10800000">
            <a:off x="6583976" y="623516"/>
            <a:ext cx="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579;p34"/>
          <p:cNvCxnSpPr>
            <a:stCxn id="11" idx="6"/>
            <a:endCxn id="84" idx="3"/>
          </p:cNvCxnSpPr>
          <p:nvPr/>
        </p:nvCxnSpPr>
        <p:spPr>
          <a:xfrm flipV="1">
            <a:off x="8107478" y="924405"/>
            <a:ext cx="549023" cy="36271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580;p34"/>
          <p:cNvCxnSpPr>
            <a:stCxn id="9" idx="5"/>
            <a:endCxn id="84" idx="1"/>
          </p:cNvCxnSpPr>
          <p:nvPr/>
        </p:nvCxnSpPr>
        <p:spPr>
          <a:xfrm>
            <a:off x="8079404" y="596994"/>
            <a:ext cx="577097" cy="19970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581;p34"/>
          <p:cNvCxnSpPr>
            <a:stCxn id="11" idx="0"/>
            <a:endCxn id="9" idx="4"/>
          </p:cNvCxnSpPr>
          <p:nvPr/>
        </p:nvCxnSpPr>
        <p:spPr>
          <a:xfrm rot="10800000">
            <a:off x="8011628" y="623516"/>
            <a:ext cx="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584;p34"/>
          <p:cNvSpPr txBox="1"/>
          <p:nvPr/>
        </p:nvSpPr>
        <p:spPr>
          <a:xfrm>
            <a:off x="8660855" y="451913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585;p34"/>
          <p:cNvSpPr txBox="1"/>
          <p:nvPr/>
        </p:nvSpPr>
        <p:spPr>
          <a:xfrm>
            <a:off x="6495273" y="1279266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586;p34"/>
          <p:cNvSpPr txBox="1"/>
          <p:nvPr/>
        </p:nvSpPr>
        <p:spPr>
          <a:xfrm>
            <a:off x="7896532" y="1279266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Google Shape;587;p34"/>
          <p:cNvSpPr txBox="1"/>
          <p:nvPr/>
        </p:nvSpPr>
        <p:spPr>
          <a:xfrm>
            <a:off x="7138708" y="249779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588;p34"/>
          <p:cNvSpPr txBox="1"/>
          <p:nvPr/>
        </p:nvSpPr>
        <p:spPr>
          <a:xfrm>
            <a:off x="6273160" y="721318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589;p34"/>
          <p:cNvSpPr txBox="1"/>
          <p:nvPr/>
        </p:nvSpPr>
        <p:spPr>
          <a:xfrm>
            <a:off x="6857551" y="545243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590;p34"/>
          <p:cNvSpPr txBox="1"/>
          <p:nvPr/>
        </p:nvSpPr>
        <p:spPr>
          <a:xfrm>
            <a:off x="7457176" y="525564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591;p34"/>
          <p:cNvSpPr txBox="1"/>
          <p:nvPr/>
        </p:nvSpPr>
        <p:spPr>
          <a:xfrm>
            <a:off x="8348886" y="1008187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592;p34"/>
          <p:cNvSpPr txBox="1"/>
          <p:nvPr/>
        </p:nvSpPr>
        <p:spPr>
          <a:xfrm>
            <a:off x="8335011" y="476297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593;p34"/>
          <p:cNvSpPr txBox="1"/>
          <p:nvPr/>
        </p:nvSpPr>
        <p:spPr>
          <a:xfrm>
            <a:off x="7188526" y="1234705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594;p34"/>
          <p:cNvSpPr txBox="1"/>
          <p:nvPr/>
        </p:nvSpPr>
        <p:spPr>
          <a:xfrm>
            <a:off x="7952849" y="752082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582;p34"/>
          <p:cNvSpPr txBox="1"/>
          <p:nvPr/>
        </p:nvSpPr>
        <p:spPr>
          <a:xfrm>
            <a:off x="6368813" y="164622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583;p34"/>
          <p:cNvSpPr txBox="1"/>
          <p:nvPr/>
        </p:nvSpPr>
        <p:spPr>
          <a:xfrm>
            <a:off x="7781411" y="146503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570;p34"/>
          <p:cNvSpPr/>
          <p:nvPr/>
        </p:nvSpPr>
        <p:spPr>
          <a:xfrm>
            <a:off x="8628427" y="770253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569;p34"/>
          <p:cNvSpPr/>
          <p:nvPr/>
        </p:nvSpPr>
        <p:spPr>
          <a:xfrm>
            <a:off x="6198525" y="1830450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570;p34"/>
          <p:cNvSpPr/>
          <p:nvPr/>
        </p:nvSpPr>
        <p:spPr>
          <a:xfrm>
            <a:off x="7626177" y="1830450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571;p34"/>
          <p:cNvSpPr/>
          <p:nvPr/>
        </p:nvSpPr>
        <p:spPr>
          <a:xfrm>
            <a:off x="6198525" y="2584424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572;p34"/>
          <p:cNvSpPr/>
          <p:nvPr/>
        </p:nvSpPr>
        <p:spPr>
          <a:xfrm>
            <a:off x="7626177" y="2584424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574;p34"/>
          <p:cNvCxnSpPr>
            <a:stCxn id="126" idx="2"/>
            <a:endCxn id="125" idx="6"/>
          </p:cNvCxnSpPr>
          <p:nvPr/>
        </p:nvCxnSpPr>
        <p:spPr>
          <a:xfrm rot="10800000">
            <a:off x="6390177" y="1920750"/>
            <a:ext cx="12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575;p34"/>
          <p:cNvCxnSpPr>
            <a:stCxn id="128" idx="2"/>
            <a:endCxn id="127" idx="6"/>
          </p:cNvCxnSpPr>
          <p:nvPr/>
        </p:nvCxnSpPr>
        <p:spPr>
          <a:xfrm rot="10800000">
            <a:off x="6390177" y="2674724"/>
            <a:ext cx="12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576;p34"/>
          <p:cNvCxnSpPr>
            <a:stCxn id="128" idx="1"/>
            <a:endCxn id="125" idx="5"/>
          </p:cNvCxnSpPr>
          <p:nvPr/>
        </p:nvCxnSpPr>
        <p:spPr>
          <a:xfrm rot="10800000">
            <a:off x="6362151" y="1984472"/>
            <a:ext cx="1292100" cy="6264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577;p34"/>
          <p:cNvCxnSpPr>
            <a:stCxn id="127" idx="7"/>
            <a:endCxn id="126" idx="3"/>
          </p:cNvCxnSpPr>
          <p:nvPr/>
        </p:nvCxnSpPr>
        <p:spPr>
          <a:xfrm rot="10800000" flipH="1">
            <a:off x="6362151" y="1984472"/>
            <a:ext cx="1292100" cy="6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578;p34"/>
          <p:cNvCxnSpPr>
            <a:stCxn id="127" idx="0"/>
            <a:endCxn id="125" idx="4"/>
          </p:cNvCxnSpPr>
          <p:nvPr/>
        </p:nvCxnSpPr>
        <p:spPr>
          <a:xfrm rot="10800000">
            <a:off x="6294375" y="2011124"/>
            <a:ext cx="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579;p34"/>
          <p:cNvCxnSpPr>
            <a:stCxn id="128" idx="6"/>
            <a:endCxn id="150" idx="3"/>
          </p:cNvCxnSpPr>
          <p:nvPr/>
        </p:nvCxnSpPr>
        <p:spPr>
          <a:xfrm flipV="1">
            <a:off x="7817877" y="2312013"/>
            <a:ext cx="549023" cy="36271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580;p34"/>
          <p:cNvCxnSpPr>
            <a:stCxn id="126" idx="5"/>
            <a:endCxn id="150" idx="1"/>
          </p:cNvCxnSpPr>
          <p:nvPr/>
        </p:nvCxnSpPr>
        <p:spPr>
          <a:xfrm>
            <a:off x="7789803" y="1984602"/>
            <a:ext cx="577097" cy="19970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581;p34"/>
          <p:cNvCxnSpPr>
            <a:stCxn id="128" idx="0"/>
            <a:endCxn id="126" idx="4"/>
          </p:cNvCxnSpPr>
          <p:nvPr/>
        </p:nvCxnSpPr>
        <p:spPr>
          <a:xfrm rot="10800000">
            <a:off x="7722027" y="2011124"/>
            <a:ext cx="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584;p34"/>
          <p:cNvSpPr txBox="1"/>
          <p:nvPr/>
        </p:nvSpPr>
        <p:spPr>
          <a:xfrm>
            <a:off x="8371254" y="1839521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585;p34"/>
          <p:cNvSpPr txBox="1"/>
          <p:nvPr/>
        </p:nvSpPr>
        <p:spPr>
          <a:xfrm>
            <a:off x="6205672" y="2666874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586;p34"/>
          <p:cNvSpPr txBox="1"/>
          <p:nvPr/>
        </p:nvSpPr>
        <p:spPr>
          <a:xfrm>
            <a:off x="7606931" y="2666874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587;p34"/>
          <p:cNvSpPr txBox="1"/>
          <p:nvPr/>
        </p:nvSpPr>
        <p:spPr>
          <a:xfrm>
            <a:off x="6849107" y="1637387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588;p34"/>
          <p:cNvSpPr txBox="1"/>
          <p:nvPr/>
        </p:nvSpPr>
        <p:spPr>
          <a:xfrm>
            <a:off x="5983559" y="2108926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589;p34"/>
          <p:cNvSpPr txBox="1"/>
          <p:nvPr/>
        </p:nvSpPr>
        <p:spPr>
          <a:xfrm>
            <a:off x="6567950" y="1932851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590;p34"/>
          <p:cNvSpPr txBox="1"/>
          <p:nvPr/>
        </p:nvSpPr>
        <p:spPr>
          <a:xfrm>
            <a:off x="7167575" y="1913172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591;p34"/>
          <p:cNvSpPr txBox="1"/>
          <p:nvPr/>
        </p:nvSpPr>
        <p:spPr>
          <a:xfrm>
            <a:off x="8059285" y="2395795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592;p34"/>
          <p:cNvSpPr txBox="1"/>
          <p:nvPr/>
        </p:nvSpPr>
        <p:spPr>
          <a:xfrm>
            <a:off x="8045410" y="1863905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593;p34"/>
          <p:cNvSpPr txBox="1"/>
          <p:nvPr/>
        </p:nvSpPr>
        <p:spPr>
          <a:xfrm>
            <a:off x="6898925" y="2622313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594;p34"/>
          <p:cNvSpPr txBox="1"/>
          <p:nvPr/>
        </p:nvSpPr>
        <p:spPr>
          <a:xfrm>
            <a:off x="7663248" y="2139690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582;p34"/>
          <p:cNvSpPr txBox="1"/>
          <p:nvPr/>
        </p:nvSpPr>
        <p:spPr>
          <a:xfrm>
            <a:off x="6205672" y="1542496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583;p34"/>
          <p:cNvSpPr txBox="1"/>
          <p:nvPr/>
        </p:nvSpPr>
        <p:spPr>
          <a:xfrm>
            <a:off x="7569630" y="1504924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570;p34"/>
          <p:cNvSpPr/>
          <p:nvPr/>
        </p:nvSpPr>
        <p:spPr>
          <a:xfrm>
            <a:off x="8338826" y="2157861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569;p34"/>
          <p:cNvSpPr/>
          <p:nvPr/>
        </p:nvSpPr>
        <p:spPr>
          <a:xfrm>
            <a:off x="6224467" y="3257181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570;p34"/>
          <p:cNvSpPr/>
          <p:nvPr/>
        </p:nvSpPr>
        <p:spPr>
          <a:xfrm>
            <a:off x="7652119" y="3257181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571;p34"/>
          <p:cNvSpPr/>
          <p:nvPr/>
        </p:nvSpPr>
        <p:spPr>
          <a:xfrm>
            <a:off x="6224467" y="4011155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572;p34"/>
          <p:cNvSpPr/>
          <p:nvPr/>
        </p:nvSpPr>
        <p:spPr>
          <a:xfrm>
            <a:off x="7652119" y="4011155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5" name="Google Shape;574;p34"/>
          <p:cNvCxnSpPr>
            <a:stCxn id="152" idx="2"/>
            <a:endCxn id="151" idx="6"/>
          </p:cNvCxnSpPr>
          <p:nvPr/>
        </p:nvCxnSpPr>
        <p:spPr>
          <a:xfrm rot="10800000">
            <a:off x="6416119" y="3347481"/>
            <a:ext cx="12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575;p34"/>
          <p:cNvCxnSpPr>
            <a:stCxn id="154" idx="2"/>
            <a:endCxn id="153" idx="6"/>
          </p:cNvCxnSpPr>
          <p:nvPr/>
        </p:nvCxnSpPr>
        <p:spPr>
          <a:xfrm rot="10800000">
            <a:off x="6416119" y="4101455"/>
            <a:ext cx="12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576;p34"/>
          <p:cNvCxnSpPr>
            <a:stCxn id="154" idx="1"/>
            <a:endCxn id="151" idx="5"/>
          </p:cNvCxnSpPr>
          <p:nvPr/>
        </p:nvCxnSpPr>
        <p:spPr>
          <a:xfrm rot="10800000">
            <a:off x="6388093" y="3411203"/>
            <a:ext cx="1292100" cy="6264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577;p34"/>
          <p:cNvCxnSpPr>
            <a:stCxn id="153" idx="7"/>
            <a:endCxn id="152" idx="3"/>
          </p:cNvCxnSpPr>
          <p:nvPr/>
        </p:nvCxnSpPr>
        <p:spPr>
          <a:xfrm rot="10800000" flipH="1">
            <a:off x="6388093" y="3411203"/>
            <a:ext cx="1292100" cy="6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578;p34"/>
          <p:cNvCxnSpPr>
            <a:stCxn id="153" idx="0"/>
            <a:endCxn id="151" idx="4"/>
          </p:cNvCxnSpPr>
          <p:nvPr/>
        </p:nvCxnSpPr>
        <p:spPr>
          <a:xfrm rot="10800000">
            <a:off x="6320317" y="3437855"/>
            <a:ext cx="0" cy="5733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579;p34"/>
          <p:cNvCxnSpPr>
            <a:stCxn id="154" idx="6"/>
            <a:endCxn id="181" idx="3"/>
          </p:cNvCxnSpPr>
          <p:nvPr/>
        </p:nvCxnSpPr>
        <p:spPr>
          <a:xfrm flipV="1">
            <a:off x="7843819" y="3738744"/>
            <a:ext cx="549023" cy="36271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580;p34"/>
          <p:cNvCxnSpPr>
            <a:stCxn id="152" idx="5"/>
            <a:endCxn id="181" idx="1"/>
          </p:cNvCxnSpPr>
          <p:nvPr/>
        </p:nvCxnSpPr>
        <p:spPr>
          <a:xfrm>
            <a:off x="7815745" y="3411333"/>
            <a:ext cx="577097" cy="19970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581;p34"/>
          <p:cNvCxnSpPr>
            <a:stCxn id="154" idx="0"/>
            <a:endCxn id="152" idx="4"/>
          </p:cNvCxnSpPr>
          <p:nvPr/>
        </p:nvCxnSpPr>
        <p:spPr>
          <a:xfrm rot="10800000">
            <a:off x="7747969" y="3437855"/>
            <a:ext cx="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Google Shape;584;p34"/>
          <p:cNvSpPr txBox="1"/>
          <p:nvPr/>
        </p:nvSpPr>
        <p:spPr>
          <a:xfrm>
            <a:off x="8397196" y="3266252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585;p34"/>
          <p:cNvSpPr txBox="1"/>
          <p:nvPr/>
        </p:nvSpPr>
        <p:spPr>
          <a:xfrm>
            <a:off x="6231614" y="4093605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586;p34"/>
          <p:cNvSpPr txBox="1"/>
          <p:nvPr/>
        </p:nvSpPr>
        <p:spPr>
          <a:xfrm>
            <a:off x="7632873" y="4093605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587;p34"/>
          <p:cNvSpPr txBox="1"/>
          <p:nvPr/>
        </p:nvSpPr>
        <p:spPr>
          <a:xfrm>
            <a:off x="6875049" y="3064118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588;p34"/>
          <p:cNvSpPr txBox="1"/>
          <p:nvPr/>
        </p:nvSpPr>
        <p:spPr>
          <a:xfrm>
            <a:off x="6009501" y="3535657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589;p34"/>
          <p:cNvSpPr txBox="1"/>
          <p:nvPr/>
        </p:nvSpPr>
        <p:spPr>
          <a:xfrm>
            <a:off x="6593892" y="3359582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590;p34"/>
          <p:cNvSpPr txBox="1"/>
          <p:nvPr/>
        </p:nvSpPr>
        <p:spPr>
          <a:xfrm>
            <a:off x="7193517" y="3339903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591;p34"/>
          <p:cNvSpPr txBox="1"/>
          <p:nvPr/>
        </p:nvSpPr>
        <p:spPr>
          <a:xfrm>
            <a:off x="8085227" y="3822526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592;p34"/>
          <p:cNvSpPr txBox="1"/>
          <p:nvPr/>
        </p:nvSpPr>
        <p:spPr>
          <a:xfrm>
            <a:off x="8071352" y="3290636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593;p34"/>
          <p:cNvSpPr txBox="1"/>
          <p:nvPr/>
        </p:nvSpPr>
        <p:spPr>
          <a:xfrm>
            <a:off x="6924867" y="4049044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594;p34"/>
          <p:cNvSpPr txBox="1"/>
          <p:nvPr/>
        </p:nvSpPr>
        <p:spPr>
          <a:xfrm>
            <a:off x="7689190" y="3566421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582;p34"/>
          <p:cNvSpPr txBox="1"/>
          <p:nvPr/>
        </p:nvSpPr>
        <p:spPr>
          <a:xfrm>
            <a:off x="6231614" y="2969227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570;p34"/>
          <p:cNvSpPr/>
          <p:nvPr/>
        </p:nvSpPr>
        <p:spPr>
          <a:xfrm>
            <a:off x="8364768" y="3584592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583;p34"/>
          <p:cNvSpPr txBox="1"/>
          <p:nvPr/>
        </p:nvSpPr>
        <p:spPr>
          <a:xfrm>
            <a:off x="7576110" y="2941379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569;p34"/>
          <p:cNvSpPr/>
          <p:nvPr/>
        </p:nvSpPr>
        <p:spPr>
          <a:xfrm>
            <a:off x="3429376" y="3244213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570;p34"/>
          <p:cNvSpPr/>
          <p:nvPr/>
        </p:nvSpPr>
        <p:spPr>
          <a:xfrm>
            <a:off x="4857028" y="3244213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571;p34"/>
          <p:cNvSpPr/>
          <p:nvPr/>
        </p:nvSpPr>
        <p:spPr>
          <a:xfrm>
            <a:off x="3429376" y="3998187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572;p34"/>
          <p:cNvSpPr/>
          <p:nvPr/>
        </p:nvSpPr>
        <p:spPr>
          <a:xfrm>
            <a:off x="4857028" y="3998187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8" name="Google Shape;574;p34"/>
          <p:cNvCxnSpPr>
            <a:stCxn id="185" idx="2"/>
            <a:endCxn id="184" idx="6"/>
          </p:cNvCxnSpPr>
          <p:nvPr/>
        </p:nvCxnSpPr>
        <p:spPr>
          <a:xfrm rot="10800000">
            <a:off x="3621028" y="3334513"/>
            <a:ext cx="1236000" cy="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575;p34"/>
          <p:cNvCxnSpPr>
            <a:stCxn id="187" idx="2"/>
            <a:endCxn id="186" idx="6"/>
          </p:cNvCxnSpPr>
          <p:nvPr/>
        </p:nvCxnSpPr>
        <p:spPr>
          <a:xfrm rot="10800000">
            <a:off x="3621028" y="4088487"/>
            <a:ext cx="12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576;p34"/>
          <p:cNvCxnSpPr>
            <a:stCxn id="187" idx="1"/>
            <a:endCxn id="184" idx="5"/>
          </p:cNvCxnSpPr>
          <p:nvPr/>
        </p:nvCxnSpPr>
        <p:spPr>
          <a:xfrm rot="10800000">
            <a:off x="3593002" y="3398235"/>
            <a:ext cx="1292100" cy="6264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577;p34"/>
          <p:cNvCxnSpPr>
            <a:stCxn id="186" idx="7"/>
            <a:endCxn id="185" idx="3"/>
          </p:cNvCxnSpPr>
          <p:nvPr/>
        </p:nvCxnSpPr>
        <p:spPr>
          <a:xfrm rot="10800000" flipH="1">
            <a:off x="3593002" y="3398235"/>
            <a:ext cx="1292100" cy="6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578;p34"/>
          <p:cNvCxnSpPr>
            <a:stCxn id="186" idx="0"/>
            <a:endCxn id="184" idx="4"/>
          </p:cNvCxnSpPr>
          <p:nvPr/>
        </p:nvCxnSpPr>
        <p:spPr>
          <a:xfrm rot="10800000">
            <a:off x="3525226" y="3424887"/>
            <a:ext cx="0" cy="5733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579;p34"/>
          <p:cNvCxnSpPr>
            <a:stCxn id="187" idx="6"/>
            <a:endCxn id="208" idx="3"/>
          </p:cNvCxnSpPr>
          <p:nvPr/>
        </p:nvCxnSpPr>
        <p:spPr>
          <a:xfrm flipV="1">
            <a:off x="5048728" y="3725776"/>
            <a:ext cx="549023" cy="36271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580;p34"/>
          <p:cNvCxnSpPr>
            <a:stCxn id="185" idx="5"/>
            <a:endCxn id="208" idx="1"/>
          </p:cNvCxnSpPr>
          <p:nvPr/>
        </p:nvCxnSpPr>
        <p:spPr>
          <a:xfrm>
            <a:off x="5020654" y="3398365"/>
            <a:ext cx="577097" cy="19970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581;p34"/>
          <p:cNvCxnSpPr>
            <a:stCxn id="187" idx="0"/>
            <a:endCxn id="185" idx="4"/>
          </p:cNvCxnSpPr>
          <p:nvPr/>
        </p:nvCxnSpPr>
        <p:spPr>
          <a:xfrm rot="10800000">
            <a:off x="4952878" y="3424887"/>
            <a:ext cx="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" name="Google Shape;584;p34"/>
          <p:cNvSpPr txBox="1"/>
          <p:nvPr/>
        </p:nvSpPr>
        <p:spPr>
          <a:xfrm>
            <a:off x="5602105" y="3253284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585;p34"/>
          <p:cNvSpPr txBox="1"/>
          <p:nvPr/>
        </p:nvSpPr>
        <p:spPr>
          <a:xfrm>
            <a:off x="3436523" y="4080637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586;p34"/>
          <p:cNvSpPr txBox="1"/>
          <p:nvPr/>
        </p:nvSpPr>
        <p:spPr>
          <a:xfrm>
            <a:off x="4837782" y="4080637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587;p34"/>
          <p:cNvSpPr txBox="1"/>
          <p:nvPr/>
        </p:nvSpPr>
        <p:spPr>
          <a:xfrm>
            <a:off x="4079958" y="3051150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588;p34"/>
          <p:cNvSpPr txBox="1"/>
          <p:nvPr/>
        </p:nvSpPr>
        <p:spPr>
          <a:xfrm>
            <a:off x="3214410" y="3522689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589;p34"/>
          <p:cNvSpPr txBox="1"/>
          <p:nvPr/>
        </p:nvSpPr>
        <p:spPr>
          <a:xfrm>
            <a:off x="3798801" y="3346614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590;p34"/>
          <p:cNvSpPr txBox="1"/>
          <p:nvPr/>
        </p:nvSpPr>
        <p:spPr>
          <a:xfrm>
            <a:off x="4398426" y="3326935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591;p34"/>
          <p:cNvSpPr txBox="1"/>
          <p:nvPr/>
        </p:nvSpPr>
        <p:spPr>
          <a:xfrm>
            <a:off x="5290136" y="3809558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592;p34"/>
          <p:cNvSpPr txBox="1"/>
          <p:nvPr/>
        </p:nvSpPr>
        <p:spPr>
          <a:xfrm>
            <a:off x="5276261" y="3277668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593;p34"/>
          <p:cNvSpPr txBox="1"/>
          <p:nvPr/>
        </p:nvSpPr>
        <p:spPr>
          <a:xfrm>
            <a:off x="4129776" y="4036076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594;p34"/>
          <p:cNvSpPr txBox="1"/>
          <p:nvPr/>
        </p:nvSpPr>
        <p:spPr>
          <a:xfrm>
            <a:off x="4894099" y="3553453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582;p34"/>
          <p:cNvSpPr txBox="1"/>
          <p:nvPr/>
        </p:nvSpPr>
        <p:spPr>
          <a:xfrm>
            <a:off x="3436523" y="2956259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570;p34"/>
          <p:cNvSpPr/>
          <p:nvPr/>
        </p:nvSpPr>
        <p:spPr>
          <a:xfrm>
            <a:off x="5569677" y="3571624"/>
            <a:ext cx="191700" cy="1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583;p34"/>
          <p:cNvSpPr txBox="1"/>
          <p:nvPr/>
        </p:nvSpPr>
        <p:spPr>
          <a:xfrm>
            <a:off x="4781019" y="2928411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569;p34"/>
          <p:cNvSpPr/>
          <p:nvPr/>
        </p:nvSpPr>
        <p:spPr>
          <a:xfrm>
            <a:off x="618072" y="3244216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570;p34"/>
          <p:cNvSpPr/>
          <p:nvPr/>
        </p:nvSpPr>
        <p:spPr>
          <a:xfrm>
            <a:off x="2045724" y="3244216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571;p34"/>
          <p:cNvSpPr/>
          <p:nvPr/>
        </p:nvSpPr>
        <p:spPr>
          <a:xfrm>
            <a:off x="618072" y="3998190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572;p34"/>
          <p:cNvSpPr/>
          <p:nvPr/>
        </p:nvSpPr>
        <p:spPr>
          <a:xfrm>
            <a:off x="2045724" y="3998190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4" name="Google Shape;574;p34"/>
          <p:cNvCxnSpPr>
            <a:stCxn id="211" idx="2"/>
            <a:endCxn id="210" idx="6"/>
          </p:cNvCxnSpPr>
          <p:nvPr/>
        </p:nvCxnSpPr>
        <p:spPr>
          <a:xfrm rot="10800000">
            <a:off x="809724" y="3334516"/>
            <a:ext cx="1236000" cy="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575;p34"/>
          <p:cNvCxnSpPr>
            <a:stCxn id="213" idx="2"/>
            <a:endCxn id="212" idx="6"/>
          </p:cNvCxnSpPr>
          <p:nvPr/>
        </p:nvCxnSpPr>
        <p:spPr>
          <a:xfrm rot="10800000">
            <a:off x="809724" y="4088490"/>
            <a:ext cx="12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" name="Google Shape;576;p34"/>
          <p:cNvCxnSpPr>
            <a:stCxn id="213" idx="1"/>
            <a:endCxn id="210" idx="5"/>
          </p:cNvCxnSpPr>
          <p:nvPr/>
        </p:nvCxnSpPr>
        <p:spPr>
          <a:xfrm rot="10800000">
            <a:off x="781698" y="3398238"/>
            <a:ext cx="1292100" cy="6264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Google Shape;577;p34"/>
          <p:cNvCxnSpPr>
            <a:stCxn id="212" idx="7"/>
            <a:endCxn id="211" idx="3"/>
          </p:cNvCxnSpPr>
          <p:nvPr/>
        </p:nvCxnSpPr>
        <p:spPr>
          <a:xfrm rot="10800000" flipH="1">
            <a:off x="781698" y="3398238"/>
            <a:ext cx="1292100" cy="6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Google Shape;578;p34"/>
          <p:cNvCxnSpPr>
            <a:stCxn id="212" idx="0"/>
            <a:endCxn id="210" idx="4"/>
          </p:cNvCxnSpPr>
          <p:nvPr/>
        </p:nvCxnSpPr>
        <p:spPr>
          <a:xfrm rot="10800000">
            <a:off x="713922" y="3424890"/>
            <a:ext cx="0" cy="5733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579;p34"/>
          <p:cNvCxnSpPr>
            <a:stCxn id="213" idx="6"/>
            <a:endCxn id="234" idx="3"/>
          </p:cNvCxnSpPr>
          <p:nvPr/>
        </p:nvCxnSpPr>
        <p:spPr>
          <a:xfrm flipV="1">
            <a:off x="2237424" y="3725779"/>
            <a:ext cx="549023" cy="36271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580;p34"/>
          <p:cNvCxnSpPr>
            <a:stCxn id="211" idx="5"/>
            <a:endCxn id="234" idx="1"/>
          </p:cNvCxnSpPr>
          <p:nvPr/>
        </p:nvCxnSpPr>
        <p:spPr>
          <a:xfrm>
            <a:off x="2209350" y="3398368"/>
            <a:ext cx="577097" cy="199707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581;p34"/>
          <p:cNvCxnSpPr>
            <a:stCxn id="213" idx="0"/>
            <a:endCxn id="211" idx="4"/>
          </p:cNvCxnSpPr>
          <p:nvPr/>
        </p:nvCxnSpPr>
        <p:spPr>
          <a:xfrm rot="10800000">
            <a:off x="2141574" y="3424890"/>
            <a:ext cx="0" cy="57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2" name="Google Shape;584;p34"/>
          <p:cNvSpPr txBox="1"/>
          <p:nvPr/>
        </p:nvSpPr>
        <p:spPr>
          <a:xfrm>
            <a:off x="2790801" y="3253287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585;p34"/>
          <p:cNvSpPr txBox="1"/>
          <p:nvPr/>
        </p:nvSpPr>
        <p:spPr>
          <a:xfrm>
            <a:off x="625219" y="4080640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586;p34"/>
          <p:cNvSpPr txBox="1"/>
          <p:nvPr/>
        </p:nvSpPr>
        <p:spPr>
          <a:xfrm>
            <a:off x="2026478" y="4080640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587;p34"/>
          <p:cNvSpPr txBox="1"/>
          <p:nvPr/>
        </p:nvSpPr>
        <p:spPr>
          <a:xfrm>
            <a:off x="1268654" y="3051153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588;p34"/>
          <p:cNvSpPr txBox="1"/>
          <p:nvPr/>
        </p:nvSpPr>
        <p:spPr>
          <a:xfrm>
            <a:off x="403106" y="3522692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589;p34"/>
          <p:cNvSpPr txBox="1"/>
          <p:nvPr/>
        </p:nvSpPr>
        <p:spPr>
          <a:xfrm>
            <a:off x="987497" y="3346617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590;p34"/>
          <p:cNvSpPr txBox="1"/>
          <p:nvPr/>
        </p:nvSpPr>
        <p:spPr>
          <a:xfrm>
            <a:off x="1587122" y="3326938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591;p34"/>
          <p:cNvSpPr txBox="1"/>
          <p:nvPr/>
        </p:nvSpPr>
        <p:spPr>
          <a:xfrm>
            <a:off x="2478832" y="3809561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592;p34"/>
          <p:cNvSpPr txBox="1"/>
          <p:nvPr/>
        </p:nvSpPr>
        <p:spPr>
          <a:xfrm>
            <a:off x="2464957" y="3277671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593;p34"/>
          <p:cNvSpPr txBox="1"/>
          <p:nvPr/>
        </p:nvSpPr>
        <p:spPr>
          <a:xfrm>
            <a:off x="1318472" y="4036079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594;p34"/>
          <p:cNvSpPr txBox="1"/>
          <p:nvPr/>
        </p:nvSpPr>
        <p:spPr>
          <a:xfrm>
            <a:off x="2082795" y="3553456"/>
            <a:ext cx="2559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582;p34"/>
          <p:cNvSpPr txBox="1"/>
          <p:nvPr/>
        </p:nvSpPr>
        <p:spPr>
          <a:xfrm>
            <a:off x="625219" y="2956262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570;p34"/>
          <p:cNvSpPr/>
          <p:nvPr/>
        </p:nvSpPr>
        <p:spPr>
          <a:xfrm>
            <a:off x="2758373" y="3571627"/>
            <a:ext cx="191700" cy="180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583;p34"/>
          <p:cNvSpPr txBox="1"/>
          <p:nvPr/>
        </p:nvSpPr>
        <p:spPr>
          <a:xfrm>
            <a:off x="1969715" y="2928414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372978" y="4418182"/>
            <a:ext cx="676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: Example of Single source shortest path solution using Dijkstra’s algorithm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 idx="4294967295"/>
          </p:nvPr>
        </p:nvSpPr>
        <p:spPr>
          <a:xfrm>
            <a:off x="809724" y="598463"/>
            <a:ext cx="5833251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References</a:t>
            </a:r>
            <a:endParaRPr sz="3600" dirty="0"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809724" y="1333333"/>
            <a:ext cx="7581010" cy="2543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Graph Theory – Robin J. Wilson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Fourth Edition.</a:t>
            </a:r>
            <a:endParaRPr lang="en-US" sz="1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69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+mj-lt"/>
              <a:buAutoNum type="arabicPeriod"/>
            </a:pPr>
            <a:endParaRPr lang="en-US" sz="1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1" name="Google Shape;584;p34"/>
          <p:cNvSpPr txBox="1"/>
          <p:nvPr/>
        </p:nvSpPr>
        <p:spPr>
          <a:xfrm>
            <a:off x="8660855" y="451913"/>
            <a:ext cx="3048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3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838199" y="391200"/>
            <a:ext cx="2562225" cy="4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Syllabus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438150" y="1005225"/>
            <a:ext cx="3962400" cy="3747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100"/>
              <a:buFont typeface="Times New Roman"/>
              <a:buAutoNum type="arabi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Graphs and Networks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100"/>
              <a:buFont typeface="Times New Roman"/>
              <a:buAutoNum type="arabi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Terminologies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100"/>
              <a:buFont typeface="Times New Roman"/>
              <a:buAutoNum type="alphaL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Models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100"/>
              <a:buFont typeface="Times New Roman"/>
              <a:buAutoNum type="alphaL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Representation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AutoNum type="alphaL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Properties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AutoNum type="alphaL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Visualization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AutoNum type="alphaL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Problems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AutoNum type="romanL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matching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AutoNum type="romanL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isomorphism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AutoNum type="alphaL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Algorithms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AutoNum type="romanL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source shortest path query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AutoNum type="romanL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All-pair shortest path queries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1"/>
          </p:nvPr>
        </p:nvSpPr>
        <p:spPr>
          <a:xfrm>
            <a:off x="4305425" y="443250"/>
            <a:ext cx="4448050" cy="4243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just">
              <a:lnSpc>
                <a:spcPct val="100000"/>
              </a:lnSpc>
              <a:buClr>
                <a:srgbClr val="000000"/>
              </a:buClr>
              <a:buSzPts val="1100"/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Types </a:t>
            </a:r>
            <a:r>
              <a:rPr lang="en-US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Networks and its Applications</a:t>
            </a:r>
          </a:p>
          <a:p>
            <a:pPr marL="1016000" lvl="1" indent="-40005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romanLcPeriod"/>
            </a:pPr>
            <a:r>
              <a:rPr lang="en-US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Road Networks</a:t>
            </a:r>
          </a:p>
          <a:p>
            <a:pPr marL="1016000" lvl="1" indent="-40005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romanLcPeriod"/>
            </a:pPr>
            <a:r>
              <a:rPr lang="en-US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Biological Networks</a:t>
            </a:r>
          </a:p>
          <a:p>
            <a:pPr marL="1016000" lvl="1" indent="-40005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romanLcPeriod"/>
            </a:pPr>
            <a:r>
              <a:rPr lang="en-US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Networks</a:t>
            </a:r>
          </a:p>
          <a:p>
            <a:pPr marL="1016000" lvl="1" indent="-40005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romanLcPeriod"/>
            </a:pPr>
            <a:r>
              <a:rPr lang="en-US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Bibliography Networks</a:t>
            </a:r>
          </a:p>
          <a:p>
            <a:pPr marL="1016000" lvl="1" indent="-40005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romanLcPeriod"/>
            </a:pPr>
            <a:r>
              <a:rPr lang="en-US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Geo-social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Networks</a:t>
            </a:r>
            <a:endParaRPr lang="en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Introduction </a:t>
            </a: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Social Network Analysis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 Application </a:t>
            </a: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Social Network Analysis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 Properties </a:t>
            </a: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Social Networks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 Algorithms </a:t>
            </a: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Social Networks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0" lvl="1" indent="-400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romanL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Detection 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0" lvl="1" indent="-400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romanL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Search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0" lvl="1" indent="-400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romanL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Influence Maximization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 Data </a:t>
            </a: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mining in Social Networks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0" lvl="1" indent="-400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romanL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Clustering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0" lvl="1" indent="-400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romanLcPeriod"/>
            </a:pPr>
            <a:r>
              <a:rPr lang="en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Pattern Matching</a:t>
            </a: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ctrTitle"/>
          </p:nvPr>
        </p:nvSpPr>
        <p:spPr>
          <a:xfrm>
            <a:off x="558400" y="1106925"/>
            <a:ext cx="8166900" cy="13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CS 43118 &amp; CS 53118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ST: Graph and Social Network Analysis</a:t>
            </a:r>
            <a:endParaRPr sz="3600" dirty="0"/>
          </a:p>
        </p:txBody>
      </p:sp>
      <p:sp>
        <p:nvSpPr>
          <p:cNvPr id="144" name="Google Shape;144;p15"/>
          <p:cNvSpPr txBox="1">
            <a:spLocks noGrp="1"/>
          </p:cNvSpPr>
          <p:nvPr>
            <p:ph type="subTitle" idx="1"/>
          </p:nvPr>
        </p:nvSpPr>
        <p:spPr>
          <a:xfrm>
            <a:off x="1186600" y="2464425"/>
            <a:ext cx="6910500" cy="15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1: Introduction to Graph and Network</a:t>
            </a:r>
            <a:endParaRPr sz="2800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Niranjan Rai</a:t>
            </a:r>
            <a:endParaRPr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Computer Science</a:t>
            </a:r>
            <a:endParaRPr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Kent State University</a:t>
            </a:r>
            <a:endParaRPr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819150" y="705641"/>
            <a:ext cx="302895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/>
              <a:t>Objectives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1"/>
          </p:nvPr>
        </p:nvSpPr>
        <p:spPr>
          <a:xfrm>
            <a:off x="819150" y="1559000"/>
            <a:ext cx="7734300" cy="28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>
              <a:buClr>
                <a:srgbClr val="202122"/>
              </a:buClr>
              <a:buSzPts val="1400"/>
            </a:pPr>
            <a:r>
              <a:rPr lang="en" sz="2400" dirty="0" smtClean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chapter, you will get familiar with the introduction of graph:</a:t>
            </a:r>
          </a:p>
          <a:p>
            <a:pPr marL="1397000" lvl="2" indent="-342900">
              <a:spcBef>
                <a:spcPts val="0"/>
              </a:spcBef>
              <a:buClr>
                <a:srgbClr val="202122"/>
              </a:buClr>
              <a:buSzPts val="1400"/>
            </a:pPr>
            <a:r>
              <a:rPr lang="en" sz="2000" dirty="0" smtClean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 </a:t>
            </a:r>
            <a:r>
              <a:rPr lang="en" sz="2000" dirty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2000" dirty="0" smtClean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endParaRPr sz="2000" dirty="0">
              <a:solidFill>
                <a:srgbClr val="2021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0" lvl="2" indent="-342900">
              <a:spcBef>
                <a:spcPts val="0"/>
              </a:spcBef>
              <a:buClr>
                <a:srgbClr val="202122"/>
              </a:buClr>
              <a:buSzPts val="1400"/>
            </a:pPr>
            <a:r>
              <a:rPr lang="en" sz="2000" dirty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</a:t>
            </a:r>
            <a:r>
              <a:rPr lang="en" sz="2000" dirty="0" smtClean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theory</a:t>
            </a:r>
            <a:endParaRPr lang="en" sz="2000" dirty="0">
              <a:solidFill>
                <a:srgbClr val="2021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0" lvl="2" indent="-342900">
              <a:spcBef>
                <a:spcPts val="0"/>
              </a:spcBef>
              <a:buClr>
                <a:srgbClr val="202122"/>
              </a:buClr>
              <a:buSzPts val="1400"/>
            </a:pPr>
            <a:r>
              <a:rPr lang="en-US" sz="2000" dirty="0" smtClean="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Application of graphs</a:t>
            </a:r>
          </a:p>
          <a:p>
            <a:pPr marL="1397000" lvl="2" indent="-342900">
              <a:spcBef>
                <a:spcPts val="0"/>
              </a:spcBef>
              <a:buClr>
                <a:srgbClr val="202122"/>
              </a:buClr>
              <a:buSzPts val="1400"/>
            </a:pPr>
            <a:r>
              <a:rPr lang="en-US" sz="2000" dirty="0" smtClean="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Algorithms in graphs</a:t>
            </a:r>
            <a:endParaRPr sz="2000" dirty="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spcBef>
                <a:spcPts val="1600"/>
              </a:spcBef>
              <a:spcAft>
                <a:spcPts val="1600"/>
              </a:spcAft>
            </a:pPr>
            <a:endParaRPr sz="2400" dirty="0">
              <a:solidFill>
                <a:srgbClr val="59585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703750" y="416225"/>
            <a:ext cx="305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Graph</a:t>
            </a:r>
            <a:endParaRPr sz="3600" dirty="0"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522172" y="957499"/>
            <a:ext cx="5716704" cy="3776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Definition: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simple graph G consists of non-empty finite set V(G) of elements called vertices (or nodes), and a finite set E(G) of distinct unordered pairs of distinct elements of V(G) called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egdes</a:t>
            </a:r>
            <a:r>
              <a:rPr lang="en" sz="2000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</a:t>
            </a:r>
            <a:r>
              <a:rPr lang="en" sz="2000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simple terms, it is a pair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sets. </a:t>
            </a:r>
            <a:r>
              <a:rPr lang="e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 = (</a:t>
            </a:r>
            <a:r>
              <a:rPr lang="en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V, </a:t>
            </a:r>
            <a:r>
              <a:rPr lang="e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V(G) 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set of </a:t>
            </a:r>
            <a:r>
              <a:rPr lang="en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vertices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E(G)</a:t>
            </a:r>
            <a:r>
              <a:rPr lang="en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set of </a:t>
            </a:r>
            <a:r>
              <a:rPr lang="en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edges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is made up of pairs of elements from </a:t>
            </a:r>
            <a:r>
              <a:rPr lang="en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8876" y="1103225"/>
            <a:ext cx="2405025" cy="25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 txBox="1"/>
          <p:nvPr/>
        </p:nvSpPr>
        <p:spPr>
          <a:xfrm>
            <a:off x="6789817" y="2118275"/>
            <a:ext cx="1098958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Fig: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1.1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6875542" y="3695231"/>
            <a:ext cx="1098958" cy="49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Fig: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1.2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97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694224" y="599276"/>
            <a:ext cx="35920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Graph (cont’d)</a:t>
            </a:r>
            <a:endParaRPr sz="3600" dirty="0"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522172" y="1343024"/>
            <a:ext cx="7507404" cy="1641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 </a:t>
            </a:r>
            <a:r>
              <a:rPr lang="en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V = {P, Q, R, S, T} and E = {PQ, QR, PT, TS, PS, SR, SQ, TQ</a:t>
            </a:r>
            <a:r>
              <a:rPr lang="en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lang="en" sz="20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b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Graph theory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is the study of </a:t>
            </a:r>
            <a:r>
              <a:rPr lang="en-US" sz="2000" i="1" dirty="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graphs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which are mathematical structures used to model pairwise relations between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objects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5275" y="2872507"/>
            <a:ext cx="3257246" cy="184708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"/>
          <p:cNvSpPr txBox="1">
            <a:spLocks noGrp="1"/>
          </p:cNvSpPr>
          <p:nvPr>
            <p:ph type="sldNum" idx="12"/>
          </p:nvPr>
        </p:nvSpPr>
        <p:spPr>
          <a:xfrm>
            <a:off x="8334912" y="449628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750749" y="2952263"/>
            <a:ext cx="40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0721" y="3265459"/>
            <a:ext cx="40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3459" y="4050576"/>
            <a:ext cx="40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7776" y="4358353"/>
            <a:ext cx="40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06553" y="3345564"/>
            <a:ext cx="40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5275" y="3648915"/>
            <a:ext cx="40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3510" y="3648915"/>
            <a:ext cx="40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83025" y="3300544"/>
            <a:ext cx="401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703750" y="530525"/>
            <a:ext cx="305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Graph Types</a:t>
            </a:r>
            <a:endParaRPr sz="3600" dirty="0"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727543" y="1235750"/>
            <a:ext cx="7317966" cy="1549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 can be divided into different types based on the properties of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-US" sz="2000" b="1" i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For example:</a:t>
            </a:r>
            <a:r>
              <a:rPr lang="en-US" sz="2000" i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000" i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imple graph vs. multigraph, directed graph vs. undirected graph, regular graph vs. loop graph, </a:t>
            </a:r>
            <a:r>
              <a:rPr lang="en-US" sz="2000" i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etc.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37" name="Oval 36"/>
          <p:cNvSpPr/>
          <p:nvPr/>
        </p:nvSpPr>
        <p:spPr>
          <a:xfrm>
            <a:off x="6414742" y="3043934"/>
            <a:ext cx="223736" cy="233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41465" y="3043934"/>
            <a:ext cx="223736" cy="233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14742" y="3916181"/>
            <a:ext cx="223736" cy="233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43086" y="3916181"/>
            <a:ext cx="223736" cy="233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stCxn id="37" idx="6"/>
            <a:endCxn id="38" idx="2"/>
          </p:cNvCxnSpPr>
          <p:nvPr/>
        </p:nvCxnSpPr>
        <p:spPr>
          <a:xfrm>
            <a:off x="6638478" y="3160666"/>
            <a:ext cx="1202987" cy="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7" idx="4"/>
            <a:endCxn id="39" idx="0"/>
          </p:cNvCxnSpPr>
          <p:nvPr/>
        </p:nvCxnSpPr>
        <p:spPr>
          <a:xfrm>
            <a:off x="6526610" y="3277398"/>
            <a:ext cx="0" cy="638783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9" idx="6"/>
            <a:endCxn id="40" idx="2"/>
          </p:cNvCxnSpPr>
          <p:nvPr/>
        </p:nvCxnSpPr>
        <p:spPr>
          <a:xfrm>
            <a:off x="6638478" y="4032913"/>
            <a:ext cx="1204608" cy="0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0" idx="0"/>
            <a:endCxn id="38" idx="4"/>
          </p:cNvCxnSpPr>
          <p:nvPr/>
        </p:nvCxnSpPr>
        <p:spPr>
          <a:xfrm flipH="1" flipV="1">
            <a:off x="7953333" y="3277398"/>
            <a:ext cx="1621" cy="638783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71646" y="4295257"/>
            <a:ext cx="269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1.6: Simple directed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61297" y="3073439"/>
            <a:ext cx="223736" cy="233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88020" y="3073439"/>
            <a:ext cx="223736" cy="233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561297" y="3945686"/>
            <a:ext cx="223736" cy="233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89641" y="3945686"/>
            <a:ext cx="223736" cy="233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6" idx="6"/>
            <a:endCxn id="47" idx="2"/>
          </p:cNvCxnSpPr>
          <p:nvPr/>
        </p:nvCxnSpPr>
        <p:spPr>
          <a:xfrm>
            <a:off x="3785033" y="3190171"/>
            <a:ext cx="1202987" cy="0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6" idx="4"/>
            <a:endCxn id="48" idx="0"/>
          </p:cNvCxnSpPr>
          <p:nvPr/>
        </p:nvCxnSpPr>
        <p:spPr>
          <a:xfrm>
            <a:off x="3673165" y="3306903"/>
            <a:ext cx="0" cy="638783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8" idx="6"/>
            <a:endCxn id="49" idx="2"/>
          </p:cNvCxnSpPr>
          <p:nvPr/>
        </p:nvCxnSpPr>
        <p:spPr>
          <a:xfrm>
            <a:off x="3785033" y="4062418"/>
            <a:ext cx="1204608" cy="0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9" idx="0"/>
            <a:endCxn id="47" idx="4"/>
          </p:cNvCxnSpPr>
          <p:nvPr/>
        </p:nvCxnSpPr>
        <p:spPr>
          <a:xfrm flipH="1" flipV="1">
            <a:off x="5099888" y="3306903"/>
            <a:ext cx="1621" cy="638783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084222" y="4310882"/>
            <a:ext cx="2590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1.5: Directed multi graph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931587" y="3064032"/>
            <a:ext cx="223736" cy="233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358310" y="3064032"/>
            <a:ext cx="223736" cy="233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931587" y="3936279"/>
            <a:ext cx="223736" cy="233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359931" y="3936279"/>
            <a:ext cx="223736" cy="233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64" idx="6"/>
            <a:endCxn id="65" idx="2"/>
          </p:cNvCxnSpPr>
          <p:nvPr/>
        </p:nvCxnSpPr>
        <p:spPr>
          <a:xfrm>
            <a:off x="1155323" y="3180764"/>
            <a:ext cx="120298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4"/>
            <a:endCxn id="66" idx="0"/>
          </p:cNvCxnSpPr>
          <p:nvPr/>
        </p:nvCxnSpPr>
        <p:spPr>
          <a:xfrm>
            <a:off x="1043455" y="3297496"/>
            <a:ext cx="0" cy="63878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6" idx="6"/>
            <a:endCxn id="67" idx="2"/>
          </p:cNvCxnSpPr>
          <p:nvPr/>
        </p:nvCxnSpPr>
        <p:spPr>
          <a:xfrm>
            <a:off x="1155323" y="4053011"/>
            <a:ext cx="120460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7" idx="0"/>
            <a:endCxn id="65" idx="4"/>
          </p:cNvCxnSpPr>
          <p:nvPr/>
        </p:nvCxnSpPr>
        <p:spPr>
          <a:xfrm flipH="1" flipV="1">
            <a:off x="2470178" y="3297496"/>
            <a:ext cx="1621" cy="63878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06515" y="4305041"/>
            <a:ext cx="2194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1.4: Complete graph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>
            <a:stCxn id="64" idx="5"/>
            <a:endCxn id="67" idx="1"/>
          </p:cNvCxnSpPr>
          <p:nvPr/>
        </p:nvCxnSpPr>
        <p:spPr>
          <a:xfrm>
            <a:off x="1122558" y="3263306"/>
            <a:ext cx="1270138" cy="70716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6" idx="7"/>
            <a:endCxn id="65" idx="3"/>
          </p:cNvCxnSpPr>
          <p:nvPr/>
        </p:nvCxnSpPr>
        <p:spPr>
          <a:xfrm flipV="1">
            <a:off x="1122558" y="3263306"/>
            <a:ext cx="1268517" cy="70716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7" idx="5"/>
            <a:endCxn id="49" idx="7"/>
          </p:cNvCxnSpPr>
          <p:nvPr/>
        </p:nvCxnSpPr>
        <p:spPr>
          <a:xfrm>
            <a:off x="5178991" y="3272713"/>
            <a:ext cx="1621" cy="707163"/>
          </a:xfrm>
          <a:prstGeom prst="line">
            <a:avLst/>
          </a:prstGeom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8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05" y="1129936"/>
            <a:ext cx="1416079" cy="14160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66" y="2698658"/>
            <a:ext cx="1692367" cy="1692367"/>
          </a:xfrm>
          <a:prstGeom prst="rect">
            <a:avLst/>
          </a:prstGeom>
        </p:spPr>
      </p:pic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703749" y="470265"/>
            <a:ext cx="453945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Graph Applications</a:t>
            </a:r>
            <a:endParaRPr sz="3600" dirty="0"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433573" y="1085443"/>
            <a:ext cx="7014977" cy="3458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>
              <a:lnSpc>
                <a:spcPct val="100000"/>
              </a:lnSpc>
              <a:buClr>
                <a:schemeClr val="lt1"/>
              </a:buClr>
              <a:buSzPts val="1400"/>
            </a:pP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Widely used to study and model various applications, in different areas such as:</a:t>
            </a:r>
          </a:p>
          <a:p>
            <a:pPr marL="882650" lvl="1" indent="-28575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-US" sz="1800" b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computer science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graphs are used to represent the flow of computation</a:t>
            </a:r>
          </a:p>
          <a:p>
            <a:pPr marL="882650" lvl="1" indent="-28575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Google maps 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uses graphs for calculating the shortest path between two 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vertices/locations</a:t>
            </a:r>
            <a:endParaRPr lang="en-US" sz="1800" dirty="0" smtClean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2650" lvl="1" indent="-28575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-US" sz="1800" b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Facebook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i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Facebooks friend suggestion algorithm 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uses graph 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theory</a:t>
            </a:r>
            <a:endParaRPr lang="en-US" sz="1800" dirty="0" smtClean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2650" lvl="1" indent="-28575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-US" sz="1800" b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World Wide Web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i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Google Page Ranking Algorithm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uses the webpages as vertices and link from page u to page v as edge.</a:t>
            </a:r>
          </a:p>
          <a:p>
            <a:pPr marL="882650" lvl="1" indent="-28575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-US" sz="1800" b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Chemistry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graph is used to study of molecules, construction of bonds, and study of atoms, </a:t>
            </a:r>
            <a:r>
              <a:rPr lang="en-US" sz="1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etc.</a:t>
            </a:r>
            <a:endParaRPr lang="en-US" sz="1800" dirty="0" smtClean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21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 idx="4294967295"/>
          </p:nvPr>
        </p:nvSpPr>
        <p:spPr>
          <a:xfrm>
            <a:off x="819148" y="559600"/>
            <a:ext cx="4629151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Graph Networks</a:t>
            </a:r>
            <a:endParaRPr sz="3600" dirty="0"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819148" y="1337875"/>
            <a:ext cx="7448552" cy="2891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" sz="2000" b="1" dirty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Network: </a:t>
            </a:r>
            <a:r>
              <a:rPr lang="en" sz="2000" dirty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graph in which nodes and/or edges have </a:t>
            </a:r>
            <a:r>
              <a:rPr lang="en" sz="2000" dirty="0" smtClean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attributes</a:t>
            </a:r>
            <a:endParaRPr lang="en" sz="2000" dirty="0" smtClean="0">
              <a:solidFill>
                <a:srgbClr val="2021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" sz="2000" i="1" dirty="0" smtClean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 sz="2000" i="1" dirty="0">
              <a:solidFill>
                <a:srgbClr val="2021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indent="-317500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" sz="2000" i="1" dirty="0" smtClean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Network</a:t>
            </a:r>
          </a:p>
          <a:p>
            <a:pPr lvl="1" indent="-317500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" sz="2000" i="1" dirty="0" smtClean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Biological Network</a:t>
            </a:r>
          </a:p>
          <a:p>
            <a:pPr lvl="1" indent="-317500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" sz="2000" i="1" dirty="0" smtClean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Regulatory Network</a:t>
            </a:r>
          </a:p>
          <a:p>
            <a:pPr lvl="1" indent="-317500">
              <a:spcBef>
                <a:spcPts val="0"/>
              </a:spcBef>
              <a:buClr>
                <a:schemeClr val="lt1"/>
              </a:buClr>
              <a:buSzPts val="1400"/>
              <a:buFont typeface="Times New Roman"/>
              <a:buChar char="●"/>
            </a:pPr>
            <a:r>
              <a:rPr lang="en" sz="2000" i="1" dirty="0" smtClean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Road Network</a:t>
            </a:r>
            <a:r>
              <a:rPr lang="en" sz="2000" dirty="0" smtClean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etc</a:t>
            </a:r>
            <a:r>
              <a:rPr lang="en" sz="2000" dirty="0" smtClean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14945</TotalTime>
  <Words>874</Words>
  <Application>Microsoft Office PowerPoint</Application>
  <PresentationFormat>On-screen Show (16:9)</PresentationFormat>
  <Paragraphs>198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Nunito</vt:lpstr>
      <vt:lpstr>Times New Roman</vt:lpstr>
      <vt:lpstr>Arial</vt:lpstr>
      <vt:lpstr>Calibri</vt:lpstr>
      <vt:lpstr>Shift</vt:lpstr>
      <vt:lpstr>ST: Graph and Social Network Analysis</vt:lpstr>
      <vt:lpstr>Syllabus  </vt:lpstr>
      <vt:lpstr>CS 43118 &amp; CS 53118 ST: Graph and Social Network Analysis</vt:lpstr>
      <vt:lpstr>Objectives  </vt:lpstr>
      <vt:lpstr>Graph</vt:lpstr>
      <vt:lpstr>Graph (cont’d)</vt:lpstr>
      <vt:lpstr>Graph Types</vt:lpstr>
      <vt:lpstr>Graph Applications</vt:lpstr>
      <vt:lpstr>Graph Networks</vt:lpstr>
      <vt:lpstr>Graph Networks</vt:lpstr>
      <vt:lpstr>Graph Networks</vt:lpstr>
      <vt:lpstr>Graph Networks</vt:lpstr>
      <vt:lpstr>Graph Queries / Algorithms</vt:lpstr>
      <vt:lpstr>Graph Queries / Algorithms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ST: Graph and Social Network Analysis</dc:title>
  <cp:lastModifiedBy>nrai</cp:lastModifiedBy>
  <cp:revision>276</cp:revision>
  <dcterms:modified xsi:type="dcterms:W3CDTF">2020-08-28T00:53:33Z</dcterms:modified>
</cp:coreProperties>
</file>