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62" r:id="rId2"/>
    <p:sldId id="263" r:id="rId3"/>
    <p:sldId id="264" r:id="rId4"/>
    <p:sldId id="265" r:id="rId5"/>
    <p:sldId id="282" r:id="rId6"/>
    <p:sldId id="266" r:id="rId7"/>
    <p:sldId id="283" r:id="rId8"/>
    <p:sldId id="284" r:id="rId9"/>
    <p:sldId id="267" r:id="rId10"/>
    <p:sldId id="268" r:id="rId11"/>
    <p:sldId id="285" r:id="rId12"/>
    <p:sldId id="278" r:id="rId13"/>
    <p:sldId id="279" r:id="rId14"/>
    <p:sldId id="269" r:id="rId15"/>
    <p:sldId id="286" r:id="rId16"/>
    <p:sldId id="270" r:id="rId17"/>
    <p:sldId id="271" r:id="rId18"/>
    <p:sldId id="272" r:id="rId19"/>
    <p:sldId id="274" r:id="rId20"/>
    <p:sldId id="280" r:id="rId21"/>
    <p:sldId id="281" r:id="rId22"/>
    <p:sldId id="275" r:id="rId23"/>
    <p:sldId id="276" r:id="rId24"/>
    <p:sldId id="288" r:id="rId25"/>
    <p:sldId id="287" r:id="rId26"/>
    <p:sldId id="289" r:id="rId27"/>
    <p:sldId id="291" r:id="rId28"/>
    <p:sldId id="292" r:id="rId29"/>
    <p:sldId id="290" r:id="rId30"/>
  </p:sldIdLst>
  <p:sldSz cx="9144000" cy="5143500" type="screen16x9"/>
  <p:notesSz cx="6858000" cy="9144000"/>
  <p:embeddedFontLst>
    <p:embeddedFont>
      <p:font typeface="Roboto" panose="020B0604020202020204" charset="0"/>
      <p:regular r:id="rId32"/>
      <p:bold r:id="rId33"/>
      <p:italic r:id="rId34"/>
      <p:boldItalic r:id="rId35"/>
    </p:embeddedFont>
    <p:embeddedFont>
      <p:font typeface="Nunito" panose="020B0604020202020204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219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.ehu.es/acwbecae/ikerkuntza/these/Ch2.pdf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Graph_isomorphism" TargetMode="Externa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.ehu.es/acwbecae/ikerkuntza/these/Ch2.pdf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Graph_isomorphism" TargetMode="Externa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hbrown.github.io/kdd-2013-usb/kdd/p998.pdf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jeffe.cs.illinois.edu/teaching/algorithms/book/09-apsp.pdf" TargetMode="Externa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dceb3f51a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8dceb3f51a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8dceb3f51a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8dceb3f51a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8dceb3f51a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8dceb3f51a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3558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8dceb3f51a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8dceb3f51a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533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8dceb3f51a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8dceb3f51a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3901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8a3d92a3d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8a3d92a3d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8a3d92a3d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8a3d92a3d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3474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8a3d92a3d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8a3d92a3d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86db5f2415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86db5f2415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86db5f2415_1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86db5f2415_1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86db5f2415_1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86db5f2415_1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1e6f66aa7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1e6f66aa7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86db5f2415_1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86db5f2415_1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92836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86db5f2415_1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86db5f2415_1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95894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8a3d92a3d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8a3d92a3d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8a3d92a3d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8a3d92a3d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[1] 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http://www.sc.ehu.es/acwbecae/ikerkuntza/these/Ch2.pdf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[2]. 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https://en.wikipedia.org/wiki/Graph_isomorphism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8a3d92a3d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8a3d92a3d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3281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8a3d92a3d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8a3d92a3d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[1] 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http://www.sc.ehu.es/acwbecae/ikerkuntza/these/Ch2.pdf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[2]. 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https://en.wikipedia.org/wiki/Graph_isomorphism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612433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8a3d92a3de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8a3d92a3de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[3].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http://chbrown.github.io/kdd-2013-usb/kdd/p998.pdf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[4].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https://jeffe.cs.illinois.edu/teaching/algorithms/book/09-apsp.pdf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445234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a3d92a3d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a3d92a3d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55798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8a3d92a3de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8a3d92a3de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47976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8a3d92a3de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8a3d92a3de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9026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a3d92a3d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8a3d92a3d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8dceb3f51a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8dceb3f51a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8dceb3f51a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8dceb3f51a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4406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8dceb3f51a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8dceb3f51a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other different types of graphs? H.W.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8dceb3f51a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8dceb3f51a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other different types of graphs? H.W.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54564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8dceb3f51a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8dceb3f51a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3649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8dceb3f51a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8dceb3f51a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647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6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.ehu.es/acwbecae/ikerkuntza/these/Ch2.pd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jeffe.cs.illinois.edu/teaching/algorithms/book/09-apsp.pdf" TargetMode="External"/><Relationship Id="rId5" Type="http://schemas.openxmlformats.org/officeDocument/2006/relationships/hyperlink" Target="http://chbrown.github.io/kdd-2013-usb/kdd/p998.pdf" TargetMode="External"/><Relationship Id="rId4" Type="http://schemas.openxmlformats.org/officeDocument/2006/relationships/hyperlink" Target="https://en.wikipedia.org/wiki/Graph_isomorphis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"/>
          <p:cNvSpPr txBox="1">
            <a:spLocks noGrp="1"/>
          </p:cNvSpPr>
          <p:nvPr>
            <p:ph type="ctrTitle"/>
          </p:nvPr>
        </p:nvSpPr>
        <p:spPr>
          <a:xfrm>
            <a:off x="498184" y="1214250"/>
            <a:ext cx="8166900" cy="13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CS 43118 &amp; CS 53118</a:t>
            </a:r>
            <a:endParaRPr sz="3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ST: Graph and Social Network Analysis</a:t>
            </a:r>
            <a:endParaRPr sz="3600" dirty="0"/>
          </a:p>
        </p:txBody>
      </p:sp>
      <p:sp>
        <p:nvSpPr>
          <p:cNvPr id="180" name="Google Shape;180;p19"/>
          <p:cNvSpPr txBox="1">
            <a:spLocks noGrp="1"/>
          </p:cNvSpPr>
          <p:nvPr>
            <p:ph type="subTitle" idx="1"/>
          </p:nvPr>
        </p:nvSpPr>
        <p:spPr>
          <a:xfrm>
            <a:off x="1233150" y="2571750"/>
            <a:ext cx="5986800" cy="15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2: Graph Terminologies</a:t>
            </a:r>
            <a:endParaRPr sz="3200" u="sng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Niranjan Rai</a:t>
            </a:r>
            <a:endParaRPr sz="20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of Computer Science</a:t>
            </a:r>
            <a:endParaRPr sz="20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Kent State University</a:t>
            </a:r>
            <a:endParaRPr sz="20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1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5"/>
          <p:cNvSpPr txBox="1">
            <a:spLocks noGrp="1"/>
          </p:cNvSpPr>
          <p:nvPr>
            <p:ph type="title"/>
          </p:nvPr>
        </p:nvSpPr>
        <p:spPr>
          <a:xfrm>
            <a:off x="652200" y="467200"/>
            <a:ext cx="51141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Regular </a:t>
            </a:r>
            <a:r>
              <a:rPr lang="en" sz="3600" dirty="0" smtClean="0"/>
              <a:t>Graph</a:t>
            </a:r>
            <a:endParaRPr sz="3600" dirty="0"/>
          </a:p>
        </p:txBody>
      </p:sp>
      <p:sp>
        <p:nvSpPr>
          <p:cNvPr id="345" name="Google Shape;345;p25"/>
          <p:cNvSpPr txBox="1">
            <a:spLocks noGrp="1"/>
          </p:cNvSpPr>
          <p:nvPr>
            <p:ph type="body" idx="1"/>
          </p:nvPr>
        </p:nvSpPr>
        <p:spPr>
          <a:xfrm>
            <a:off x="819149" y="1190900"/>
            <a:ext cx="7296151" cy="11070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indent="-342900">
              <a:lnSpc>
                <a:spcPct val="100000"/>
              </a:lnSpc>
              <a:buClr>
                <a:srgbClr val="000000"/>
              </a:buClr>
              <a:buSzPts val="1400"/>
            </a:pPr>
            <a:r>
              <a:rPr lang="en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" sz="2000" dirty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simple graph with all </a:t>
            </a:r>
            <a:r>
              <a:rPr lang="en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vertices </a:t>
            </a:r>
            <a:r>
              <a:rPr lang="en" sz="2000" dirty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having </a:t>
            </a:r>
            <a:r>
              <a:rPr lang="en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same degree</a:t>
            </a:r>
            <a:endParaRPr sz="2000" dirty="0">
              <a:solidFill>
                <a:srgbClr val="000000"/>
              </a:solidFill>
              <a:highlight>
                <a:schemeClr val="dk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82600" indent="-342900">
              <a:lnSpc>
                <a:spcPct val="100000"/>
              </a:lnSpc>
              <a:buClr>
                <a:srgbClr val="000000"/>
              </a:buClr>
              <a:buSzPts val="1400"/>
            </a:pPr>
            <a:r>
              <a:rPr lang="en" sz="2000" dirty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lang="en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Fig 2.7, all vertices in (a) has degree 1, (b) has </a:t>
            </a:r>
            <a:r>
              <a:rPr lang="en" sz="2000" dirty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degree </a:t>
            </a:r>
            <a:r>
              <a:rPr lang="en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2, and (c) has degree 3</a:t>
            </a:r>
            <a:endParaRPr sz="2000" dirty="0">
              <a:solidFill>
                <a:srgbClr val="000000"/>
              </a:solidFill>
              <a:highlight>
                <a:schemeClr val="dk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indent="-285750">
              <a:spcBef>
                <a:spcPts val="1600"/>
              </a:spcBef>
              <a:spcAft>
                <a:spcPts val="1600"/>
              </a:spcAft>
            </a:pPr>
            <a:endParaRPr sz="1600" dirty="0">
              <a:solidFill>
                <a:srgbClr val="000000"/>
              </a:solidFill>
              <a:highlight>
                <a:schemeClr val="dk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3" name="Google Shape;373;p2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32" name="Google Shape;346;p25"/>
          <p:cNvSpPr/>
          <p:nvPr/>
        </p:nvSpPr>
        <p:spPr>
          <a:xfrm>
            <a:off x="5244492" y="2762117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47;p25"/>
          <p:cNvSpPr/>
          <p:nvPr/>
        </p:nvSpPr>
        <p:spPr>
          <a:xfrm>
            <a:off x="6587724" y="3187369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8;p25"/>
          <p:cNvSpPr/>
          <p:nvPr/>
        </p:nvSpPr>
        <p:spPr>
          <a:xfrm>
            <a:off x="5244492" y="3595417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49;p25"/>
          <p:cNvSpPr/>
          <p:nvPr/>
        </p:nvSpPr>
        <p:spPr>
          <a:xfrm>
            <a:off x="6952467" y="3595417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50;p25"/>
          <p:cNvSpPr/>
          <p:nvPr/>
        </p:nvSpPr>
        <p:spPr>
          <a:xfrm>
            <a:off x="6583992" y="2645209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" name="Google Shape;351;p25"/>
          <p:cNvCxnSpPr>
            <a:stCxn id="35" idx="2"/>
            <a:endCxn id="34" idx="6"/>
          </p:cNvCxnSpPr>
          <p:nvPr/>
        </p:nvCxnSpPr>
        <p:spPr>
          <a:xfrm rot="10800000">
            <a:off x="5473767" y="3695167"/>
            <a:ext cx="1478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52;p25"/>
          <p:cNvCxnSpPr>
            <a:stCxn id="34" idx="0"/>
            <a:endCxn id="32" idx="4"/>
          </p:cNvCxnSpPr>
          <p:nvPr/>
        </p:nvCxnSpPr>
        <p:spPr>
          <a:xfrm rot="10800000">
            <a:off x="5359092" y="2961517"/>
            <a:ext cx="0" cy="63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53;p25"/>
          <p:cNvCxnSpPr>
            <a:stCxn id="35" idx="6"/>
            <a:endCxn id="84" idx="3"/>
          </p:cNvCxnSpPr>
          <p:nvPr/>
        </p:nvCxnSpPr>
        <p:spPr>
          <a:xfrm flipV="1">
            <a:off x="7181667" y="3372183"/>
            <a:ext cx="655506" cy="32298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59;p25"/>
          <p:cNvCxnSpPr>
            <a:stCxn id="33" idx="1"/>
            <a:endCxn id="32" idx="6"/>
          </p:cNvCxnSpPr>
          <p:nvPr/>
        </p:nvCxnSpPr>
        <p:spPr>
          <a:xfrm flipH="1" flipV="1">
            <a:off x="5473692" y="2861867"/>
            <a:ext cx="1147598" cy="35471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Google Shape;346;p25"/>
          <p:cNvSpPr/>
          <p:nvPr/>
        </p:nvSpPr>
        <p:spPr>
          <a:xfrm>
            <a:off x="1091838" y="2737449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347;p25"/>
          <p:cNvSpPr/>
          <p:nvPr/>
        </p:nvSpPr>
        <p:spPr>
          <a:xfrm>
            <a:off x="2799813" y="2737449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348;p25"/>
          <p:cNvSpPr/>
          <p:nvPr/>
        </p:nvSpPr>
        <p:spPr>
          <a:xfrm>
            <a:off x="1091838" y="3570749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349;p25"/>
          <p:cNvSpPr/>
          <p:nvPr/>
        </p:nvSpPr>
        <p:spPr>
          <a:xfrm>
            <a:off x="2799813" y="3570749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350;p25"/>
          <p:cNvSpPr/>
          <p:nvPr/>
        </p:nvSpPr>
        <p:spPr>
          <a:xfrm>
            <a:off x="3705738" y="3102149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4" name="Google Shape;352;p25"/>
          <p:cNvCxnSpPr>
            <a:stCxn id="50" idx="0"/>
            <a:endCxn id="48" idx="4"/>
          </p:cNvCxnSpPr>
          <p:nvPr/>
        </p:nvCxnSpPr>
        <p:spPr>
          <a:xfrm rot="10800000">
            <a:off x="1206438" y="2936849"/>
            <a:ext cx="0" cy="63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353;p25"/>
          <p:cNvCxnSpPr>
            <a:stCxn id="51" idx="6"/>
            <a:endCxn id="52" idx="3"/>
          </p:cNvCxnSpPr>
          <p:nvPr/>
        </p:nvCxnSpPr>
        <p:spPr>
          <a:xfrm rot="10800000" flipH="1">
            <a:off x="3029013" y="3272399"/>
            <a:ext cx="710400" cy="39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354;p25"/>
          <p:cNvCxnSpPr>
            <a:stCxn id="49" idx="5"/>
            <a:endCxn id="52" idx="1"/>
          </p:cNvCxnSpPr>
          <p:nvPr/>
        </p:nvCxnSpPr>
        <p:spPr>
          <a:xfrm>
            <a:off x="2995447" y="2907733"/>
            <a:ext cx="744000" cy="22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358;p25"/>
          <p:cNvSpPr txBox="1"/>
          <p:nvPr/>
        </p:nvSpPr>
        <p:spPr>
          <a:xfrm>
            <a:off x="3460126" y="4173749"/>
            <a:ext cx="230617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Fig </a:t>
            </a:r>
            <a:r>
              <a:rPr lang="en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2.7: </a:t>
            </a: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Regular Graph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1" name="Google Shape;359;p25"/>
          <p:cNvCxnSpPr>
            <a:stCxn id="49" idx="4"/>
            <a:endCxn id="51" idx="0"/>
          </p:cNvCxnSpPr>
          <p:nvPr/>
        </p:nvCxnSpPr>
        <p:spPr>
          <a:xfrm>
            <a:off x="2914413" y="2936949"/>
            <a:ext cx="0" cy="63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352;p25"/>
          <p:cNvCxnSpPr>
            <a:stCxn id="35" idx="1"/>
            <a:endCxn id="33" idx="5"/>
          </p:cNvCxnSpPr>
          <p:nvPr/>
        </p:nvCxnSpPr>
        <p:spPr>
          <a:xfrm flipH="1" flipV="1">
            <a:off x="6783358" y="3357653"/>
            <a:ext cx="202675" cy="2669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352;p25"/>
          <p:cNvCxnSpPr>
            <a:stCxn id="36" idx="2"/>
            <a:endCxn id="32" idx="7"/>
          </p:cNvCxnSpPr>
          <p:nvPr/>
        </p:nvCxnSpPr>
        <p:spPr>
          <a:xfrm flipH="1">
            <a:off x="5440126" y="2744959"/>
            <a:ext cx="1143866" cy="4637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" name="Google Shape;352;p25"/>
          <p:cNvCxnSpPr>
            <a:stCxn id="34" idx="7"/>
            <a:endCxn id="36" idx="3"/>
          </p:cNvCxnSpPr>
          <p:nvPr/>
        </p:nvCxnSpPr>
        <p:spPr>
          <a:xfrm flipV="1">
            <a:off x="5440126" y="2815493"/>
            <a:ext cx="1177432" cy="80914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" name="Google Shape;350;p25"/>
          <p:cNvSpPr/>
          <p:nvPr/>
        </p:nvSpPr>
        <p:spPr>
          <a:xfrm>
            <a:off x="7803607" y="3201899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7" name="Google Shape;353;p25"/>
          <p:cNvCxnSpPr>
            <a:stCxn id="36" idx="5"/>
            <a:endCxn id="84" idx="1"/>
          </p:cNvCxnSpPr>
          <p:nvPr/>
        </p:nvCxnSpPr>
        <p:spPr>
          <a:xfrm>
            <a:off x="6779626" y="2815493"/>
            <a:ext cx="1057547" cy="41562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359;p25"/>
          <p:cNvCxnSpPr>
            <a:stCxn id="84" idx="2"/>
            <a:endCxn id="33" idx="6"/>
          </p:cNvCxnSpPr>
          <p:nvPr/>
        </p:nvCxnSpPr>
        <p:spPr>
          <a:xfrm flipH="1" flipV="1">
            <a:off x="6816924" y="3287119"/>
            <a:ext cx="986683" cy="1453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" name="Google Shape;358;p25"/>
          <p:cNvSpPr txBox="1"/>
          <p:nvPr/>
        </p:nvSpPr>
        <p:spPr>
          <a:xfrm>
            <a:off x="1091838" y="3794917"/>
            <a:ext cx="439638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(a)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358;p25"/>
          <p:cNvSpPr txBox="1"/>
          <p:nvPr/>
        </p:nvSpPr>
        <p:spPr>
          <a:xfrm>
            <a:off x="3328762" y="3747595"/>
            <a:ext cx="439638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(b)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358;p25"/>
          <p:cNvSpPr txBox="1"/>
          <p:nvPr/>
        </p:nvSpPr>
        <p:spPr>
          <a:xfrm>
            <a:off x="6373554" y="3712371"/>
            <a:ext cx="439638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(c)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5"/>
          <p:cNvSpPr txBox="1">
            <a:spLocks noGrp="1"/>
          </p:cNvSpPr>
          <p:nvPr>
            <p:ph type="title"/>
          </p:nvPr>
        </p:nvSpPr>
        <p:spPr>
          <a:xfrm>
            <a:off x="652200" y="467200"/>
            <a:ext cx="51141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Null </a:t>
            </a:r>
            <a:r>
              <a:rPr lang="en" sz="3600" dirty="0"/>
              <a:t>Graphs</a:t>
            </a:r>
            <a:endParaRPr sz="3600" dirty="0"/>
          </a:p>
        </p:txBody>
      </p:sp>
      <p:sp>
        <p:nvSpPr>
          <p:cNvPr id="345" name="Google Shape;345;p25"/>
          <p:cNvSpPr txBox="1">
            <a:spLocks noGrp="1"/>
          </p:cNvSpPr>
          <p:nvPr>
            <p:ph type="body" idx="1"/>
          </p:nvPr>
        </p:nvSpPr>
        <p:spPr>
          <a:xfrm>
            <a:off x="819150" y="1190900"/>
            <a:ext cx="5929122" cy="8847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indent="-342900">
              <a:lnSpc>
                <a:spcPct val="100000"/>
              </a:lnSpc>
              <a:buClr>
                <a:srgbClr val="000000"/>
              </a:buClr>
              <a:buSzPts val="1400"/>
            </a:pPr>
            <a:r>
              <a:rPr lang="en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Has no edges</a:t>
            </a:r>
            <a:endParaRPr sz="2000" dirty="0">
              <a:solidFill>
                <a:srgbClr val="000000"/>
              </a:solidFill>
              <a:highlight>
                <a:schemeClr val="dk1"/>
              </a:highlight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342900" indent="-342900">
              <a:spcBef>
                <a:spcPts val="1600"/>
              </a:spcBef>
              <a:spcAft>
                <a:spcPts val="1600"/>
              </a:spcAft>
            </a:pPr>
            <a:endParaRPr sz="2000" dirty="0">
              <a:solidFill>
                <a:srgbClr val="000000"/>
              </a:solidFill>
              <a:highlight>
                <a:schemeClr val="dk1"/>
              </a:highlight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362" name="Google Shape;362;p25"/>
          <p:cNvSpPr/>
          <p:nvPr/>
        </p:nvSpPr>
        <p:spPr>
          <a:xfrm>
            <a:off x="3003618" y="2081439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5"/>
          <p:cNvSpPr/>
          <p:nvPr/>
        </p:nvSpPr>
        <p:spPr>
          <a:xfrm>
            <a:off x="4711593" y="2081439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5"/>
          <p:cNvSpPr/>
          <p:nvPr/>
        </p:nvSpPr>
        <p:spPr>
          <a:xfrm>
            <a:off x="3003618" y="2914739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5"/>
          <p:cNvSpPr/>
          <p:nvPr/>
        </p:nvSpPr>
        <p:spPr>
          <a:xfrm>
            <a:off x="4711593" y="2914739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5"/>
          <p:cNvSpPr/>
          <p:nvPr/>
        </p:nvSpPr>
        <p:spPr>
          <a:xfrm>
            <a:off x="5617518" y="2446139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5"/>
          <p:cNvSpPr txBox="1"/>
          <p:nvPr/>
        </p:nvSpPr>
        <p:spPr>
          <a:xfrm>
            <a:off x="5602968" y="2091464"/>
            <a:ext cx="3645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" name="Google Shape;368;p25"/>
          <p:cNvSpPr txBox="1"/>
          <p:nvPr/>
        </p:nvSpPr>
        <p:spPr>
          <a:xfrm>
            <a:off x="2935968" y="3005864"/>
            <a:ext cx="3645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9" name="Google Shape;369;p25"/>
          <p:cNvSpPr txBox="1"/>
          <p:nvPr/>
        </p:nvSpPr>
        <p:spPr>
          <a:xfrm>
            <a:off x="4688568" y="3005864"/>
            <a:ext cx="3645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0" name="Google Shape;370;p25"/>
          <p:cNvSpPr txBox="1"/>
          <p:nvPr/>
        </p:nvSpPr>
        <p:spPr>
          <a:xfrm>
            <a:off x="3426318" y="3586039"/>
            <a:ext cx="19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Fig </a:t>
            </a:r>
            <a:r>
              <a:rPr lang="en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2.8: </a:t>
            </a: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Null Graph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1" name="Google Shape;371;p25"/>
          <p:cNvSpPr txBox="1"/>
          <p:nvPr/>
        </p:nvSpPr>
        <p:spPr>
          <a:xfrm>
            <a:off x="2935968" y="1763189"/>
            <a:ext cx="3645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2" name="Google Shape;372;p25"/>
          <p:cNvSpPr txBox="1"/>
          <p:nvPr/>
        </p:nvSpPr>
        <p:spPr>
          <a:xfrm>
            <a:off x="4643943" y="1721664"/>
            <a:ext cx="3645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3" name="Google Shape;373;p2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344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5"/>
          <p:cNvSpPr txBox="1">
            <a:spLocks noGrp="1"/>
          </p:cNvSpPr>
          <p:nvPr>
            <p:ph type="title"/>
          </p:nvPr>
        </p:nvSpPr>
        <p:spPr>
          <a:xfrm>
            <a:off x="642674" y="629200"/>
            <a:ext cx="5739075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Hyper graph</a:t>
            </a:r>
            <a:endParaRPr sz="3600" dirty="0"/>
          </a:p>
        </p:txBody>
      </p:sp>
      <p:sp>
        <p:nvSpPr>
          <p:cNvPr id="345" name="Google Shape;345;p25"/>
          <p:cNvSpPr txBox="1">
            <a:spLocks noGrp="1"/>
          </p:cNvSpPr>
          <p:nvPr>
            <p:ph type="body" idx="1"/>
          </p:nvPr>
        </p:nvSpPr>
        <p:spPr>
          <a:xfrm>
            <a:off x="764286" y="1279300"/>
            <a:ext cx="4740402" cy="2635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25450" indent="-285750">
              <a:lnSpc>
                <a:spcPct val="100000"/>
              </a:lnSpc>
              <a:buClr>
                <a:srgbClr val="000000"/>
              </a:buClr>
              <a:buSzPts val="1400"/>
            </a:pPr>
            <a:r>
              <a:rPr lang="en-US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Graph where edge can connect multiple vertices</a:t>
            </a:r>
          </a:p>
          <a:p>
            <a:pPr marL="425450" indent="-285750">
              <a:lnSpc>
                <a:spcPct val="100000"/>
              </a:lnSpc>
              <a:buClr>
                <a:srgbClr val="000000"/>
              </a:buClr>
              <a:buSzPts val="1400"/>
            </a:pPr>
            <a:r>
              <a:rPr lang="en-US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Usually, one edge connects two vertices, but in hyper graph an edge can join any number of vertices</a:t>
            </a:r>
          </a:p>
          <a:p>
            <a:pPr marL="425450" indent="-285750">
              <a:lnSpc>
                <a:spcPct val="100000"/>
              </a:lnSpc>
              <a:buClr>
                <a:srgbClr val="000000"/>
              </a:buClr>
              <a:buSzPts val="1400"/>
            </a:pPr>
            <a:r>
              <a:rPr lang="en-US" sz="2000" dirty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US" sz="2000" baseline="-25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= {v</a:t>
            </a:r>
            <a:r>
              <a:rPr lang="en-US" sz="2000" baseline="-25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,v</a:t>
            </a:r>
            <a:r>
              <a:rPr lang="en-US" sz="2000" baseline="-25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v</a:t>
            </a:r>
            <a:r>
              <a:rPr lang="en-US" sz="2000" baseline="-25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}, e</a:t>
            </a:r>
            <a:r>
              <a:rPr lang="en-US" sz="2000" baseline="-25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= {v</a:t>
            </a:r>
            <a:r>
              <a:rPr lang="en-US" sz="2000" baseline="-25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v</a:t>
            </a:r>
            <a:r>
              <a:rPr lang="en-US" sz="2000" baseline="-25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}, e</a:t>
            </a:r>
            <a:r>
              <a:rPr lang="en-US" sz="2000" baseline="-25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= {v</a:t>
            </a:r>
            <a:r>
              <a:rPr lang="en-US" sz="2000" baseline="-25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v</a:t>
            </a:r>
            <a:r>
              <a:rPr lang="en-US" sz="2000" baseline="-25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-US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v</a:t>
            </a:r>
            <a:r>
              <a:rPr lang="en-US" sz="2000" baseline="-25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en-US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}, e</a:t>
            </a:r>
            <a:r>
              <a:rPr lang="en-US" sz="2000" baseline="-25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= {v</a:t>
            </a:r>
            <a:r>
              <a:rPr lang="en-US" sz="2000" baseline="-25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}</a:t>
            </a:r>
            <a:endParaRPr sz="2000" baseline="-25000" dirty="0">
              <a:solidFill>
                <a:srgbClr val="000000"/>
              </a:solidFill>
              <a:highlight>
                <a:schemeClr val="dk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0" name="Google Shape;370;p25"/>
          <p:cNvSpPr txBox="1"/>
          <p:nvPr/>
        </p:nvSpPr>
        <p:spPr>
          <a:xfrm>
            <a:off x="6258744" y="4022299"/>
            <a:ext cx="19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Fig 2.9: Hyper </a:t>
            </a: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Graph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3" name="Google Shape;373;p2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688" y="1435579"/>
            <a:ext cx="3145833" cy="226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4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5"/>
          <p:cNvSpPr txBox="1">
            <a:spLocks noGrp="1"/>
          </p:cNvSpPr>
          <p:nvPr>
            <p:ph type="title"/>
          </p:nvPr>
        </p:nvSpPr>
        <p:spPr>
          <a:xfrm>
            <a:off x="652199" y="467200"/>
            <a:ext cx="3864937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Bipartite graph</a:t>
            </a:r>
            <a:endParaRPr sz="3600" dirty="0"/>
          </a:p>
        </p:txBody>
      </p:sp>
      <p:sp>
        <p:nvSpPr>
          <p:cNvPr id="345" name="Google Shape;345;p25"/>
          <p:cNvSpPr txBox="1">
            <a:spLocks noGrp="1"/>
          </p:cNvSpPr>
          <p:nvPr>
            <p:ph type="body" idx="1"/>
          </p:nvPr>
        </p:nvSpPr>
        <p:spPr>
          <a:xfrm>
            <a:off x="819150" y="1143275"/>
            <a:ext cx="6459474" cy="861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-US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Can be divided into two sets U and V such that every edge connects a vertex in U to one in V</a:t>
            </a:r>
            <a:endParaRPr sz="2000" dirty="0">
              <a:solidFill>
                <a:srgbClr val="000000"/>
              </a:solidFill>
              <a:highlight>
                <a:schemeClr val="dk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3" name="Google Shape;373;p2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56" name="Google Shape;370;p25"/>
          <p:cNvSpPr txBox="1"/>
          <p:nvPr/>
        </p:nvSpPr>
        <p:spPr>
          <a:xfrm>
            <a:off x="4780821" y="4108332"/>
            <a:ext cx="2567208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(b) Complete bipartite graph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444;p29"/>
          <p:cNvSpPr/>
          <p:nvPr/>
        </p:nvSpPr>
        <p:spPr>
          <a:xfrm>
            <a:off x="5148138" y="2479026"/>
            <a:ext cx="177000" cy="1791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445;p29"/>
          <p:cNvSpPr/>
          <p:nvPr/>
        </p:nvSpPr>
        <p:spPr>
          <a:xfrm>
            <a:off x="6467968" y="2479026"/>
            <a:ext cx="177000" cy="1791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446;p29"/>
          <p:cNvSpPr/>
          <p:nvPr/>
        </p:nvSpPr>
        <p:spPr>
          <a:xfrm>
            <a:off x="5174230" y="3069411"/>
            <a:ext cx="177000" cy="1791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447;p29"/>
          <p:cNvSpPr/>
          <p:nvPr/>
        </p:nvSpPr>
        <p:spPr>
          <a:xfrm>
            <a:off x="6467968" y="3226813"/>
            <a:ext cx="177000" cy="1791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448;p29"/>
          <p:cNvSpPr/>
          <p:nvPr/>
        </p:nvSpPr>
        <p:spPr>
          <a:xfrm>
            <a:off x="6455530" y="2852919"/>
            <a:ext cx="177000" cy="1791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2" name="Google Shape;449;p29"/>
          <p:cNvCxnSpPr>
            <a:stCxn id="58" idx="3"/>
            <a:endCxn id="57" idx="6"/>
          </p:cNvCxnSpPr>
          <p:nvPr/>
        </p:nvCxnSpPr>
        <p:spPr>
          <a:xfrm flipH="1" flipV="1">
            <a:off x="5325138" y="2568576"/>
            <a:ext cx="1168751" cy="6332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450;p29"/>
          <p:cNvCxnSpPr>
            <a:stCxn id="60" idx="2"/>
            <a:endCxn id="59" idx="6"/>
          </p:cNvCxnSpPr>
          <p:nvPr/>
        </p:nvCxnSpPr>
        <p:spPr>
          <a:xfrm flipH="1" flipV="1">
            <a:off x="5351230" y="3158961"/>
            <a:ext cx="1116738" cy="15740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451;p29"/>
          <p:cNvCxnSpPr>
            <a:stCxn id="60" idx="1"/>
            <a:endCxn id="57" idx="6"/>
          </p:cNvCxnSpPr>
          <p:nvPr/>
        </p:nvCxnSpPr>
        <p:spPr>
          <a:xfrm flipH="1" flipV="1">
            <a:off x="5325138" y="2568576"/>
            <a:ext cx="1168751" cy="68446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452;p29"/>
          <p:cNvCxnSpPr>
            <a:stCxn id="59" idx="6"/>
            <a:endCxn id="58" idx="3"/>
          </p:cNvCxnSpPr>
          <p:nvPr/>
        </p:nvCxnSpPr>
        <p:spPr>
          <a:xfrm flipV="1">
            <a:off x="5351230" y="2631897"/>
            <a:ext cx="1142659" cy="52706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461;p29"/>
          <p:cNvCxnSpPr>
            <a:stCxn id="61" idx="2"/>
            <a:endCxn id="59" idx="6"/>
          </p:cNvCxnSpPr>
          <p:nvPr/>
        </p:nvCxnSpPr>
        <p:spPr>
          <a:xfrm flipH="1">
            <a:off x="5351230" y="2942469"/>
            <a:ext cx="1104300" cy="21649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Google Shape;447;p29"/>
          <p:cNvSpPr/>
          <p:nvPr/>
        </p:nvSpPr>
        <p:spPr>
          <a:xfrm>
            <a:off x="6481357" y="3644589"/>
            <a:ext cx="177000" cy="1791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447;p29"/>
          <p:cNvSpPr/>
          <p:nvPr/>
        </p:nvSpPr>
        <p:spPr>
          <a:xfrm>
            <a:off x="5174230" y="3664327"/>
            <a:ext cx="177000" cy="1791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" name="Google Shape;450;p29"/>
          <p:cNvCxnSpPr>
            <a:stCxn id="67" idx="2"/>
            <a:endCxn id="68" idx="6"/>
          </p:cNvCxnSpPr>
          <p:nvPr/>
        </p:nvCxnSpPr>
        <p:spPr>
          <a:xfrm flipH="1">
            <a:off x="5351230" y="3734139"/>
            <a:ext cx="1130127" cy="1973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450;p29"/>
          <p:cNvCxnSpPr>
            <a:stCxn id="60" idx="3"/>
            <a:endCxn id="68" idx="6"/>
          </p:cNvCxnSpPr>
          <p:nvPr/>
        </p:nvCxnSpPr>
        <p:spPr>
          <a:xfrm flipH="1">
            <a:off x="5351230" y="3379684"/>
            <a:ext cx="1142659" cy="37419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Google Shape;370;p25"/>
          <p:cNvSpPr txBox="1"/>
          <p:nvPr/>
        </p:nvSpPr>
        <p:spPr>
          <a:xfrm>
            <a:off x="2019588" y="4108332"/>
            <a:ext cx="19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(a) Bipartite graph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444;p29"/>
          <p:cNvSpPr/>
          <p:nvPr/>
        </p:nvSpPr>
        <p:spPr>
          <a:xfrm>
            <a:off x="2019588" y="2498725"/>
            <a:ext cx="177000" cy="1791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445;p29"/>
          <p:cNvSpPr/>
          <p:nvPr/>
        </p:nvSpPr>
        <p:spPr>
          <a:xfrm>
            <a:off x="3339418" y="2498725"/>
            <a:ext cx="177000" cy="1791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446;p29"/>
          <p:cNvSpPr/>
          <p:nvPr/>
        </p:nvSpPr>
        <p:spPr>
          <a:xfrm>
            <a:off x="2045680" y="3089110"/>
            <a:ext cx="177000" cy="1791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447;p29"/>
          <p:cNvSpPr/>
          <p:nvPr/>
        </p:nvSpPr>
        <p:spPr>
          <a:xfrm>
            <a:off x="3339418" y="3246512"/>
            <a:ext cx="177000" cy="1791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448;p29"/>
          <p:cNvSpPr/>
          <p:nvPr/>
        </p:nvSpPr>
        <p:spPr>
          <a:xfrm>
            <a:off x="3326980" y="2872618"/>
            <a:ext cx="177000" cy="1791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7" name="Google Shape;449;p29"/>
          <p:cNvCxnSpPr>
            <a:stCxn id="73" idx="2"/>
            <a:endCxn id="72" idx="6"/>
          </p:cNvCxnSpPr>
          <p:nvPr/>
        </p:nvCxnSpPr>
        <p:spPr>
          <a:xfrm rot="10800000">
            <a:off x="2196718" y="2588275"/>
            <a:ext cx="114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Google Shape;450;p29"/>
          <p:cNvCxnSpPr>
            <a:stCxn id="75" idx="2"/>
            <a:endCxn id="74" idx="6"/>
          </p:cNvCxnSpPr>
          <p:nvPr/>
        </p:nvCxnSpPr>
        <p:spPr>
          <a:xfrm flipH="1" flipV="1">
            <a:off x="2222680" y="3178660"/>
            <a:ext cx="1116738" cy="15740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" name="Google Shape;451;p29"/>
          <p:cNvCxnSpPr>
            <a:stCxn id="75" idx="1"/>
            <a:endCxn id="72" idx="5"/>
          </p:cNvCxnSpPr>
          <p:nvPr/>
        </p:nvCxnSpPr>
        <p:spPr>
          <a:xfrm rot="10800000">
            <a:off x="2170739" y="2651741"/>
            <a:ext cx="1194600" cy="62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" name="Google Shape;452;p29"/>
          <p:cNvCxnSpPr>
            <a:stCxn id="74" idx="7"/>
            <a:endCxn id="73" idx="3"/>
          </p:cNvCxnSpPr>
          <p:nvPr/>
        </p:nvCxnSpPr>
        <p:spPr>
          <a:xfrm flipV="1">
            <a:off x="2196759" y="2651596"/>
            <a:ext cx="1168580" cy="46374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Google Shape;461;p29"/>
          <p:cNvCxnSpPr>
            <a:stCxn id="76" idx="2"/>
            <a:endCxn id="74" idx="7"/>
          </p:cNvCxnSpPr>
          <p:nvPr/>
        </p:nvCxnSpPr>
        <p:spPr>
          <a:xfrm flipH="1">
            <a:off x="2196759" y="2962168"/>
            <a:ext cx="1130221" cy="15317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Google Shape;447;p29"/>
          <p:cNvSpPr/>
          <p:nvPr/>
        </p:nvSpPr>
        <p:spPr>
          <a:xfrm>
            <a:off x="3352807" y="3664288"/>
            <a:ext cx="177000" cy="1791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447;p29"/>
          <p:cNvSpPr/>
          <p:nvPr/>
        </p:nvSpPr>
        <p:spPr>
          <a:xfrm>
            <a:off x="2045680" y="3684026"/>
            <a:ext cx="177000" cy="1791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4" name="Google Shape;450;p29"/>
          <p:cNvCxnSpPr>
            <a:stCxn id="82" idx="2"/>
            <a:endCxn id="83" idx="6"/>
          </p:cNvCxnSpPr>
          <p:nvPr/>
        </p:nvCxnSpPr>
        <p:spPr>
          <a:xfrm flipH="1">
            <a:off x="2222680" y="3753838"/>
            <a:ext cx="1130127" cy="1973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450;p29"/>
          <p:cNvCxnSpPr>
            <a:stCxn id="75" idx="3"/>
            <a:endCxn id="83" idx="7"/>
          </p:cNvCxnSpPr>
          <p:nvPr/>
        </p:nvCxnSpPr>
        <p:spPr>
          <a:xfrm flipH="1">
            <a:off x="2196759" y="3399383"/>
            <a:ext cx="1168580" cy="31087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450;p29"/>
          <p:cNvCxnSpPr>
            <a:stCxn id="61" idx="2"/>
            <a:endCxn id="68" idx="6"/>
          </p:cNvCxnSpPr>
          <p:nvPr/>
        </p:nvCxnSpPr>
        <p:spPr>
          <a:xfrm flipH="1">
            <a:off x="5351230" y="2942469"/>
            <a:ext cx="1104300" cy="81140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450;p29"/>
          <p:cNvCxnSpPr>
            <a:stCxn id="58" idx="3"/>
            <a:endCxn id="68" idx="6"/>
          </p:cNvCxnSpPr>
          <p:nvPr/>
        </p:nvCxnSpPr>
        <p:spPr>
          <a:xfrm flipH="1">
            <a:off x="5351230" y="2631897"/>
            <a:ext cx="1142659" cy="11219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" name="Google Shape;450;p29"/>
          <p:cNvCxnSpPr>
            <a:stCxn id="61" idx="2"/>
            <a:endCxn id="57" idx="6"/>
          </p:cNvCxnSpPr>
          <p:nvPr/>
        </p:nvCxnSpPr>
        <p:spPr>
          <a:xfrm flipH="1" flipV="1">
            <a:off x="5325138" y="2568576"/>
            <a:ext cx="1130392" cy="37389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450;p29"/>
          <p:cNvCxnSpPr>
            <a:stCxn id="67" idx="2"/>
            <a:endCxn id="57" idx="6"/>
          </p:cNvCxnSpPr>
          <p:nvPr/>
        </p:nvCxnSpPr>
        <p:spPr>
          <a:xfrm flipH="1" flipV="1">
            <a:off x="5325138" y="2568576"/>
            <a:ext cx="1156219" cy="116556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450;p29"/>
          <p:cNvCxnSpPr>
            <a:stCxn id="67" idx="2"/>
            <a:endCxn id="59" idx="6"/>
          </p:cNvCxnSpPr>
          <p:nvPr/>
        </p:nvCxnSpPr>
        <p:spPr>
          <a:xfrm flipH="1" flipV="1">
            <a:off x="5351230" y="3158961"/>
            <a:ext cx="1130127" cy="57517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6" name="Oval 325"/>
          <p:cNvSpPr/>
          <p:nvPr/>
        </p:nvSpPr>
        <p:spPr>
          <a:xfrm>
            <a:off x="1779888" y="2170030"/>
            <a:ext cx="685800" cy="193830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893738" y="2150331"/>
            <a:ext cx="685800" cy="193830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065839" y="2119959"/>
            <a:ext cx="685800" cy="193830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6188170" y="2100260"/>
            <a:ext cx="685800" cy="193830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TextBox 326"/>
          <p:cNvSpPr txBox="1"/>
          <p:nvPr/>
        </p:nvSpPr>
        <p:spPr>
          <a:xfrm>
            <a:off x="1950833" y="1841390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096659" y="1802774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249409" y="1819171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377959" y="1814664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16" name="Google Shape;370;p25"/>
          <p:cNvSpPr txBox="1"/>
          <p:nvPr/>
        </p:nvSpPr>
        <p:spPr>
          <a:xfrm>
            <a:off x="2787743" y="4446844"/>
            <a:ext cx="3315193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Fig </a:t>
            </a:r>
            <a:r>
              <a:rPr lang="en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2.10: Example of Bipartite graphs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5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6"/>
          <p:cNvSpPr txBox="1">
            <a:spLocks noGrp="1"/>
          </p:cNvSpPr>
          <p:nvPr>
            <p:ph type="title"/>
          </p:nvPr>
        </p:nvSpPr>
        <p:spPr>
          <a:xfrm>
            <a:off x="539924" y="586325"/>
            <a:ext cx="4984575" cy="6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Graph Representation</a:t>
            </a:r>
            <a:endParaRPr sz="3600" dirty="0"/>
          </a:p>
        </p:txBody>
      </p:sp>
      <p:sp>
        <p:nvSpPr>
          <p:cNvPr id="379" name="Google Shape;379;p26"/>
          <p:cNvSpPr txBox="1">
            <a:spLocks noGrp="1"/>
          </p:cNvSpPr>
          <p:nvPr>
            <p:ph type="body" idx="1"/>
          </p:nvPr>
        </p:nvSpPr>
        <p:spPr>
          <a:xfrm>
            <a:off x="539924" y="1322725"/>
            <a:ext cx="4544140" cy="1173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Adjacency Matrix</a:t>
            </a:r>
            <a:endParaRPr sz="20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Matrix representation of a </a:t>
            </a: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 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Square m</a:t>
            </a: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atrix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0" name="Google Shape;38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9917" y="2496312"/>
            <a:ext cx="2788234" cy="1466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0986" y="1695450"/>
            <a:ext cx="2944813" cy="2261943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2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8" name="Google Shape;370;p25"/>
          <p:cNvSpPr txBox="1"/>
          <p:nvPr/>
        </p:nvSpPr>
        <p:spPr>
          <a:xfrm>
            <a:off x="2512875" y="4109940"/>
            <a:ext cx="4509228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Fig </a:t>
            </a:r>
            <a:r>
              <a:rPr lang="en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2.11: Adjacency matrix representaion of graph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6"/>
          <p:cNvSpPr txBox="1">
            <a:spLocks noGrp="1"/>
          </p:cNvSpPr>
          <p:nvPr>
            <p:ph type="title"/>
          </p:nvPr>
        </p:nvSpPr>
        <p:spPr>
          <a:xfrm>
            <a:off x="539924" y="586325"/>
            <a:ext cx="5270325" cy="6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Graph Representation</a:t>
            </a:r>
            <a:endParaRPr sz="3600" dirty="0"/>
          </a:p>
        </p:txBody>
      </p:sp>
      <p:sp>
        <p:nvSpPr>
          <p:cNvPr id="379" name="Google Shape;379;p26"/>
          <p:cNvSpPr txBox="1">
            <a:spLocks noGrp="1"/>
          </p:cNvSpPr>
          <p:nvPr>
            <p:ph type="body" idx="1"/>
          </p:nvPr>
        </p:nvSpPr>
        <p:spPr>
          <a:xfrm>
            <a:off x="539925" y="1155078"/>
            <a:ext cx="7177611" cy="15173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Adjacency </a:t>
            </a:r>
            <a:r>
              <a:rPr lang="e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</a:t>
            </a:r>
            <a:endParaRPr sz="20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an </a:t>
            </a:r>
            <a:r>
              <a:rPr lang="en" sz="20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adjacency list</a:t>
            </a: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is a collection of unordered lists used to represent a finite </a:t>
            </a:r>
            <a:r>
              <a:rPr lang="en" sz="2000" dirty="0" smtClean="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graph</a:t>
            </a:r>
            <a:endParaRPr sz="20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Each list describes the set of neighbors of a </a:t>
            </a: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vertex</a:t>
            </a: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in the </a:t>
            </a:r>
            <a:r>
              <a:rPr lang="en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graph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0" name="Google Shape;38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8768" y="3054660"/>
            <a:ext cx="2835607" cy="132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2061" y="2672423"/>
            <a:ext cx="3436613" cy="1629008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2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8" name="Google Shape;370;p25"/>
          <p:cNvSpPr txBox="1"/>
          <p:nvPr/>
        </p:nvSpPr>
        <p:spPr>
          <a:xfrm>
            <a:off x="2637447" y="4311108"/>
            <a:ext cx="4509228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Fig </a:t>
            </a:r>
            <a:r>
              <a:rPr lang="en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2.11: Adjacency list representaion of graph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348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7"/>
          <p:cNvSpPr txBox="1">
            <a:spLocks noGrp="1"/>
          </p:cNvSpPr>
          <p:nvPr>
            <p:ph type="title"/>
          </p:nvPr>
        </p:nvSpPr>
        <p:spPr>
          <a:xfrm>
            <a:off x="644649" y="592675"/>
            <a:ext cx="4584575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Graph Properties</a:t>
            </a:r>
            <a:endParaRPr sz="3600"/>
          </a:p>
        </p:txBody>
      </p:sp>
      <p:sp>
        <p:nvSpPr>
          <p:cNvPr id="389" name="Google Shape;389;p27"/>
          <p:cNvSpPr txBox="1">
            <a:spLocks noGrp="1"/>
          </p:cNvSpPr>
          <p:nvPr>
            <p:ph type="body" idx="1"/>
          </p:nvPr>
        </p:nvSpPr>
        <p:spPr>
          <a:xfrm>
            <a:off x="521425" y="1259725"/>
            <a:ext cx="7006200" cy="28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0" indent="-3175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Some of the graph properties are: </a:t>
            </a:r>
            <a:endParaRPr sz="20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AutoNum type="alphaLcPeriod"/>
            </a:pP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Connectedness</a:t>
            </a:r>
            <a:endParaRPr sz="2000" u="sng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AutoNum type="alphaLcPeriod"/>
            </a:pP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Bipartite</a:t>
            </a:r>
            <a:endParaRPr sz="20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AutoNum type="alphaLcPeriod"/>
            </a:pP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Planarity</a:t>
            </a:r>
            <a:endParaRPr sz="20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AutoNum type="alphaLcPeriod"/>
            </a:pPr>
            <a:r>
              <a:rPr lang="en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Eccentricity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AutoNum type="alphaLcPeriod"/>
            </a:pPr>
            <a:r>
              <a:rPr lang="en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Radius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AutoNum type="alphaLcPeriod"/>
            </a:pPr>
            <a:r>
              <a:rPr lang="en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Diameter</a:t>
            </a:r>
            <a:endParaRPr sz="20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spcBef>
                <a:spcPts val="600"/>
              </a:spcBef>
              <a:spcAft>
                <a:spcPts val="100"/>
              </a:spcAft>
              <a:buNone/>
            </a:pPr>
            <a:endParaRPr sz="20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0" name="Google Shape;390;p2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8"/>
          <p:cNvSpPr txBox="1">
            <a:spLocks noGrp="1"/>
          </p:cNvSpPr>
          <p:nvPr>
            <p:ph type="title"/>
          </p:nvPr>
        </p:nvSpPr>
        <p:spPr>
          <a:xfrm>
            <a:off x="644649" y="592675"/>
            <a:ext cx="6010617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Graph </a:t>
            </a:r>
            <a:r>
              <a:rPr lang="en" sz="3600" dirty="0" smtClean="0"/>
              <a:t>Properties (cont’d)</a:t>
            </a:r>
            <a:endParaRPr sz="3600" dirty="0"/>
          </a:p>
        </p:txBody>
      </p:sp>
      <p:sp>
        <p:nvSpPr>
          <p:cNvPr id="396" name="Google Shape;396;p28"/>
          <p:cNvSpPr txBox="1">
            <a:spLocks noGrp="1"/>
          </p:cNvSpPr>
          <p:nvPr>
            <p:ph type="body" idx="1"/>
          </p:nvPr>
        </p:nvSpPr>
        <p:spPr>
          <a:xfrm>
            <a:off x="607788" y="1156610"/>
            <a:ext cx="6555012" cy="1112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0" indent="-3175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20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Graph Planarity:</a:t>
            </a:r>
            <a:endParaRPr sz="2000" b="1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Can be embedded in a </a:t>
            </a:r>
            <a:r>
              <a:rPr lang="en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plane</a:t>
            </a:r>
            <a:endParaRPr sz="20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Can be drawn with no edges crossing each </a:t>
            </a:r>
            <a:r>
              <a:rPr lang="en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other</a:t>
            </a:r>
            <a:endParaRPr sz="20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7" name="Google Shape;397;p28"/>
          <p:cNvSpPr/>
          <p:nvPr/>
        </p:nvSpPr>
        <p:spPr>
          <a:xfrm>
            <a:off x="1743113" y="2729781"/>
            <a:ext cx="177000" cy="179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8"/>
          <p:cNvSpPr/>
          <p:nvPr/>
        </p:nvSpPr>
        <p:spPr>
          <a:xfrm>
            <a:off x="3062943" y="2729781"/>
            <a:ext cx="177000" cy="179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8"/>
          <p:cNvSpPr/>
          <p:nvPr/>
        </p:nvSpPr>
        <p:spPr>
          <a:xfrm>
            <a:off x="1743113" y="3477568"/>
            <a:ext cx="177000" cy="179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8"/>
          <p:cNvSpPr/>
          <p:nvPr/>
        </p:nvSpPr>
        <p:spPr>
          <a:xfrm>
            <a:off x="3062943" y="3477568"/>
            <a:ext cx="177000" cy="179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8"/>
          <p:cNvSpPr/>
          <p:nvPr/>
        </p:nvSpPr>
        <p:spPr>
          <a:xfrm>
            <a:off x="3762992" y="3057056"/>
            <a:ext cx="177000" cy="179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2" name="Google Shape;402;p28"/>
          <p:cNvCxnSpPr>
            <a:stCxn id="398" idx="2"/>
            <a:endCxn id="397" idx="6"/>
          </p:cNvCxnSpPr>
          <p:nvPr/>
        </p:nvCxnSpPr>
        <p:spPr>
          <a:xfrm rot="10800000">
            <a:off x="1920243" y="2819331"/>
            <a:ext cx="114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3" name="Google Shape;403;p28"/>
          <p:cNvCxnSpPr>
            <a:stCxn id="400" idx="2"/>
            <a:endCxn id="399" idx="6"/>
          </p:cNvCxnSpPr>
          <p:nvPr/>
        </p:nvCxnSpPr>
        <p:spPr>
          <a:xfrm rot="10800000">
            <a:off x="1920243" y="3567118"/>
            <a:ext cx="114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4" name="Google Shape;404;p28"/>
          <p:cNvCxnSpPr>
            <a:stCxn id="400" idx="1"/>
            <a:endCxn id="397" idx="5"/>
          </p:cNvCxnSpPr>
          <p:nvPr/>
        </p:nvCxnSpPr>
        <p:spPr>
          <a:xfrm rot="10800000">
            <a:off x="1894264" y="2882797"/>
            <a:ext cx="1194600" cy="62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5" name="Google Shape;405;p28"/>
          <p:cNvCxnSpPr>
            <a:stCxn id="399" idx="7"/>
            <a:endCxn id="398" idx="3"/>
          </p:cNvCxnSpPr>
          <p:nvPr/>
        </p:nvCxnSpPr>
        <p:spPr>
          <a:xfrm rot="10800000" flipH="1">
            <a:off x="1894192" y="2882797"/>
            <a:ext cx="1194600" cy="62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6" name="Google Shape;406;p28"/>
          <p:cNvCxnSpPr>
            <a:stCxn id="400" idx="6"/>
            <a:endCxn id="401" idx="3"/>
          </p:cNvCxnSpPr>
          <p:nvPr/>
        </p:nvCxnSpPr>
        <p:spPr>
          <a:xfrm rot="10800000" flipH="1">
            <a:off x="3239943" y="3209818"/>
            <a:ext cx="549000" cy="35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7" name="Google Shape;407;p28"/>
          <p:cNvCxnSpPr>
            <a:stCxn id="398" idx="5"/>
            <a:endCxn id="401" idx="1"/>
          </p:cNvCxnSpPr>
          <p:nvPr/>
        </p:nvCxnSpPr>
        <p:spPr>
          <a:xfrm>
            <a:off x="3214022" y="2882653"/>
            <a:ext cx="574800" cy="20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8" name="Google Shape;408;p28"/>
          <p:cNvCxnSpPr>
            <a:stCxn id="400" idx="0"/>
            <a:endCxn id="398" idx="4"/>
          </p:cNvCxnSpPr>
          <p:nvPr/>
        </p:nvCxnSpPr>
        <p:spPr>
          <a:xfrm rot="10800000">
            <a:off x="3151443" y="2908768"/>
            <a:ext cx="0" cy="56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9" name="Google Shape;409;p28"/>
          <p:cNvSpPr txBox="1"/>
          <p:nvPr/>
        </p:nvSpPr>
        <p:spPr>
          <a:xfrm>
            <a:off x="1749720" y="2444190"/>
            <a:ext cx="2817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0" name="Google Shape;410;p28"/>
          <p:cNvSpPr txBox="1"/>
          <p:nvPr/>
        </p:nvSpPr>
        <p:spPr>
          <a:xfrm>
            <a:off x="3751748" y="2738778"/>
            <a:ext cx="2817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1" name="Google Shape;411;p28"/>
          <p:cNvSpPr txBox="1"/>
          <p:nvPr/>
        </p:nvSpPr>
        <p:spPr>
          <a:xfrm>
            <a:off x="1690837" y="3559342"/>
            <a:ext cx="2817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2" name="Google Shape;412;p28"/>
          <p:cNvSpPr txBox="1"/>
          <p:nvPr/>
        </p:nvSpPr>
        <p:spPr>
          <a:xfrm>
            <a:off x="3045150" y="3559342"/>
            <a:ext cx="2817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3" name="Google Shape;413;p28"/>
          <p:cNvSpPr txBox="1"/>
          <p:nvPr/>
        </p:nvSpPr>
        <p:spPr>
          <a:xfrm>
            <a:off x="1609725" y="3828040"/>
            <a:ext cx="2059039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(a)  </a:t>
            </a: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Non-planar graph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14" name="Google Shape;414;p28"/>
          <p:cNvCxnSpPr>
            <a:stCxn id="401" idx="2"/>
            <a:endCxn id="397" idx="5"/>
          </p:cNvCxnSpPr>
          <p:nvPr/>
        </p:nvCxnSpPr>
        <p:spPr>
          <a:xfrm rot="10800000">
            <a:off x="1894292" y="2882606"/>
            <a:ext cx="1868700" cy="26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5" name="Google Shape;415;p28"/>
          <p:cNvCxnSpPr>
            <a:stCxn id="401" idx="2"/>
            <a:endCxn id="399" idx="7"/>
          </p:cNvCxnSpPr>
          <p:nvPr/>
        </p:nvCxnSpPr>
        <p:spPr>
          <a:xfrm flipH="1">
            <a:off x="1894292" y="3146606"/>
            <a:ext cx="1868700" cy="35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6" name="Google Shape;416;p28"/>
          <p:cNvCxnSpPr/>
          <p:nvPr/>
        </p:nvCxnSpPr>
        <p:spPr>
          <a:xfrm rot="10800000">
            <a:off x="1831670" y="2908768"/>
            <a:ext cx="0" cy="56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7" name="Google Shape;417;p28"/>
          <p:cNvSpPr txBox="1"/>
          <p:nvPr/>
        </p:nvSpPr>
        <p:spPr>
          <a:xfrm>
            <a:off x="3021289" y="2402665"/>
            <a:ext cx="3645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8" name="Google Shape;418;p28"/>
          <p:cNvSpPr/>
          <p:nvPr/>
        </p:nvSpPr>
        <p:spPr>
          <a:xfrm>
            <a:off x="5069272" y="2732331"/>
            <a:ext cx="190800" cy="174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8"/>
          <p:cNvSpPr/>
          <p:nvPr/>
        </p:nvSpPr>
        <p:spPr>
          <a:xfrm>
            <a:off x="6492409" y="2732331"/>
            <a:ext cx="190800" cy="174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8"/>
          <p:cNvSpPr/>
          <p:nvPr/>
        </p:nvSpPr>
        <p:spPr>
          <a:xfrm>
            <a:off x="5069272" y="3459521"/>
            <a:ext cx="190800" cy="174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8"/>
          <p:cNvSpPr/>
          <p:nvPr/>
        </p:nvSpPr>
        <p:spPr>
          <a:xfrm>
            <a:off x="6492409" y="3459521"/>
            <a:ext cx="190800" cy="174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8"/>
          <p:cNvSpPr/>
          <p:nvPr/>
        </p:nvSpPr>
        <p:spPr>
          <a:xfrm>
            <a:off x="7247254" y="3050592"/>
            <a:ext cx="190800" cy="174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3" name="Google Shape;423;p28"/>
          <p:cNvCxnSpPr>
            <a:stCxn id="419" idx="2"/>
            <a:endCxn id="418" idx="6"/>
          </p:cNvCxnSpPr>
          <p:nvPr/>
        </p:nvCxnSpPr>
        <p:spPr>
          <a:xfrm rot="10800000">
            <a:off x="5260009" y="2819331"/>
            <a:ext cx="1232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4" name="Google Shape;424;p28"/>
          <p:cNvCxnSpPr>
            <a:stCxn id="421" idx="2"/>
            <a:endCxn id="420" idx="6"/>
          </p:cNvCxnSpPr>
          <p:nvPr/>
        </p:nvCxnSpPr>
        <p:spPr>
          <a:xfrm rot="10800000">
            <a:off x="5260009" y="3546521"/>
            <a:ext cx="1232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5" name="Google Shape;425;p28"/>
          <p:cNvCxnSpPr>
            <a:stCxn id="421" idx="1"/>
            <a:endCxn id="418" idx="5"/>
          </p:cNvCxnSpPr>
          <p:nvPr/>
        </p:nvCxnSpPr>
        <p:spPr>
          <a:xfrm rot="10800000">
            <a:off x="5232151" y="2880803"/>
            <a:ext cx="1288200" cy="60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6" name="Google Shape;426;p28"/>
          <p:cNvCxnSpPr>
            <a:stCxn id="420" idx="7"/>
            <a:endCxn id="419" idx="3"/>
          </p:cNvCxnSpPr>
          <p:nvPr/>
        </p:nvCxnSpPr>
        <p:spPr>
          <a:xfrm rot="10800000" flipH="1">
            <a:off x="5232130" y="2880803"/>
            <a:ext cx="1288200" cy="60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7" name="Google Shape;427;p28"/>
          <p:cNvCxnSpPr>
            <a:stCxn id="420" idx="0"/>
            <a:endCxn id="418" idx="4"/>
          </p:cNvCxnSpPr>
          <p:nvPr/>
        </p:nvCxnSpPr>
        <p:spPr>
          <a:xfrm rot="10800000">
            <a:off x="5164672" y="2906321"/>
            <a:ext cx="0" cy="55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8" name="Google Shape;428;p28"/>
          <p:cNvCxnSpPr>
            <a:stCxn id="421" idx="6"/>
            <a:endCxn id="422" idx="3"/>
          </p:cNvCxnSpPr>
          <p:nvPr/>
        </p:nvCxnSpPr>
        <p:spPr>
          <a:xfrm rot="10800000" flipH="1">
            <a:off x="6683209" y="3199121"/>
            <a:ext cx="591900" cy="34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9" name="Google Shape;429;p28"/>
          <p:cNvCxnSpPr>
            <a:stCxn id="419" idx="5"/>
            <a:endCxn id="422" idx="1"/>
          </p:cNvCxnSpPr>
          <p:nvPr/>
        </p:nvCxnSpPr>
        <p:spPr>
          <a:xfrm>
            <a:off x="6655267" y="2880850"/>
            <a:ext cx="619800" cy="19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0" name="Google Shape;430;p28"/>
          <p:cNvCxnSpPr>
            <a:stCxn id="421" idx="0"/>
            <a:endCxn id="419" idx="4"/>
          </p:cNvCxnSpPr>
          <p:nvPr/>
        </p:nvCxnSpPr>
        <p:spPr>
          <a:xfrm rot="10800000">
            <a:off x="6587809" y="2906321"/>
            <a:ext cx="0" cy="55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1" name="Google Shape;431;p28"/>
          <p:cNvSpPr txBox="1"/>
          <p:nvPr/>
        </p:nvSpPr>
        <p:spPr>
          <a:xfrm>
            <a:off x="5076396" y="2454606"/>
            <a:ext cx="3036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2" name="Google Shape;432;p28"/>
          <p:cNvSpPr txBox="1"/>
          <p:nvPr/>
        </p:nvSpPr>
        <p:spPr>
          <a:xfrm>
            <a:off x="6436041" y="2418369"/>
            <a:ext cx="3036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3" name="Google Shape;433;p28"/>
          <p:cNvSpPr txBox="1"/>
          <p:nvPr/>
        </p:nvSpPr>
        <p:spPr>
          <a:xfrm>
            <a:off x="7235130" y="2741080"/>
            <a:ext cx="3036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4" name="Google Shape;434;p28"/>
          <p:cNvSpPr txBox="1"/>
          <p:nvPr/>
        </p:nvSpPr>
        <p:spPr>
          <a:xfrm>
            <a:off x="5076396" y="3539043"/>
            <a:ext cx="3036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5" name="Google Shape;435;p28"/>
          <p:cNvSpPr txBox="1"/>
          <p:nvPr/>
        </p:nvSpPr>
        <p:spPr>
          <a:xfrm>
            <a:off x="6473224" y="3539043"/>
            <a:ext cx="3036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6" name="Google Shape;436;p28"/>
          <p:cNvSpPr txBox="1"/>
          <p:nvPr/>
        </p:nvSpPr>
        <p:spPr>
          <a:xfrm>
            <a:off x="5228196" y="3824925"/>
            <a:ext cx="16497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(b)  </a:t>
            </a: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Planar Graph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7" name="Google Shape;437;p2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45" name="Google Shape;436;p28"/>
          <p:cNvSpPr txBox="1"/>
          <p:nvPr/>
        </p:nvSpPr>
        <p:spPr>
          <a:xfrm>
            <a:off x="2171700" y="4246312"/>
            <a:ext cx="4608448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Fig 2.12: Examples of planar and </a:t>
            </a: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on-planar graphs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9"/>
          <p:cNvSpPr txBox="1">
            <a:spLocks noGrp="1"/>
          </p:cNvSpPr>
          <p:nvPr>
            <p:ph type="title"/>
          </p:nvPr>
        </p:nvSpPr>
        <p:spPr>
          <a:xfrm>
            <a:off x="644649" y="592675"/>
            <a:ext cx="5576087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3600" dirty="0"/>
              <a:t>Graph Properties (cont’d)</a:t>
            </a:r>
            <a:endParaRPr sz="3600" dirty="0"/>
          </a:p>
        </p:txBody>
      </p:sp>
      <p:sp>
        <p:nvSpPr>
          <p:cNvPr id="443" name="Google Shape;443;p29"/>
          <p:cNvSpPr txBox="1">
            <a:spLocks noGrp="1"/>
          </p:cNvSpPr>
          <p:nvPr>
            <p:ph type="body" idx="1"/>
          </p:nvPr>
        </p:nvSpPr>
        <p:spPr>
          <a:xfrm>
            <a:off x="611775" y="1259725"/>
            <a:ext cx="5608962" cy="30353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0" indent="-3175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20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Graph Connectedness / Connected Graph:</a:t>
            </a:r>
            <a:endParaRPr sz="2000" b="1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Can get from every vertex to all other vertices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through a series of edges</a:t>
            </a:r>
            <a:endParaRPr sz="20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There exists a path to all the vertices</a:t>
            </a:r>
            <a:endParaRPr sz="20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 sz="2000" b="1" i="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Connectivity</a:t>
            </a: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is the measure of minimum number of edges/nodes that </a:t>
            </a:r>
            <a:r>
              <a:rPr lang="en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need </a:t>
            </a: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to be removed to make the graph </a:t>
            </a:r>
            <a:r>
              <a:rPr lang="en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disconnected</a:t>
            </a:r>
            <a:endParaRPr sz="20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4" name="Google Shape;444;p29"/>
          <p:cNvSpPr/>
          <p:nvPr/>
        </p:nvSpPr>
        <p:spPr>
          <a:xfrm>
            <a:off x="6662100" y="1088578"/>
            <a:ext cx="177000" cy="179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9"/>
          <p:cNvSpPr/>
          <p:nvPr/>
        </p:nvSpPr>
        <p:spPr>
          <a:xfrm>
            <a:off x="7981930" y="1088578"/>
            <a:ext cx="177000" cy="179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9"/>
          <p:cNvSpPr/>
          <p:nvPr/>
        </p:nvSpPr>
        <p:spPr>
          <a:xfrm>
            <a:off x="6662100" y="1836365"/>
            <a:ext cx="177000" cy="179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9"/>
          <p:cNvSpPr/>
          <p:nvPr/>
        </p:nvSpPr>
        <p:spPr>
          <a:xfrm>
            <a:off x="7981930" y="1836365"/>
            <a:ext cx="177000" cy="179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9" name="Google Shape;449;p29"/>
          <p:cNvCxnSpPr>
            <a:stCxn id="445" idx="2"/>
            <a:endCxn id="444" idx="6"/>
          </p:cNvCxnSpPr>
          <p:nvPr/>
        </p:nvCxnSpPr>
        <p:spPr>
          <a:xfrm rot="10800000">
            <a:off x="6839230" y="1178128"/>
            <a:ext cx="114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0" name="Google Shape;450;p29"/>
          <p:cNvCxnSpPr>
            <a:stCxn id="447" idx="2"/>
            <a:endCxn id="446" idx="6"/>
          </p:cNvCxnSpPr>
          <p:nvPr/>
        </p:nvCxnSpPr>
        <p:spPr>
          <a:xfrm rot="10800000">
            <a:off x="6839230" y="1925915"/>
            <a:ext cx="114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5" name="Google Shape;455;p29"/>
          <p:cNvCxnSpPr>
            <a:stCxn id="447" idx="0"/>
            <a:endCxn id="445" idx="4"/>
          </p:cNvCxnSpPr>
          <p:nvPr/>
        </p:nvCxnSpPr>
        <p:spPr>
          <a:xfrm rot="10800000">
            <a:off x="8070430" y="1267565"/>
            <a:ext cx="0" cy="56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6" name="Google Shape;456;p29"/>
          <p:cNvSpPr txBox="1"/>
          <p:nvPr/>
        </p:nvSpPr>
        <p:spPr>
          <a:xfrm>
            <a:off x="6618099" y="756991"/>
            <a:ext cx="2817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8" name="Google Shape;458;p29"/>
          <p:cNvSpPr txBox="1"/>
          <p:nvPr/>
        </p:nvSpPr>
        <p:spPr>
          <a:xfrm>
            <a:off x="6457424" y="1918139"/>
            <a:ext cx="2817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9" name="Google Shape;459;p29"/>
          <p:cNvSpPr txBox="1"/>
          <p:nvPr/>
        </p:nvSpPr>
        <p:spPr>
          <a:xfrm>
            <a:off x="8116537" y="1841939"/>
            <a:ext cx="2817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62" name="Google Shape;462;p29"/>
          <p:cNvCxnSpPr/>
          <p:nvPr/>
        </p:nvCxnSpPr>
        <p:spPr>
          <a:xfrm rot="10800000">
            <a:off x="6750657" y="1267565"/>
            <a:ext cx="0" cy="56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3" name="Google Shape;463;p29"/>
          <p:cNvSpPr txBox="1"/>
          <p:nvPr/>
        </p:nvSpPr>
        <p:spPr>
          <a:xfrm>
            <a:off x="7916291" y="740847"/>
            <a:ext cx="3645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4" name="Google Shape;464;p29"/>
          <p:cNvSpPr/>
          <p:nvPr/>
        </p:nvSpPr>
        <p:spPr>
          <a:xfrm>
            <a:off x="6469976" y="2457906"/>
            <a:ext cx="190800" cy="174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9"/>
          <p:cNvSpPr/>
          <p:nvPr/>
        </p:nvSpPr>
        <p:spPr>
          <a:xfrm>
            <a:off x="7893113" y="2457906"/>
            <a:ext cx="190800" cy="174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9"/>
          <p:cNvSpPr/>
          <p:nvPr/>
        </p:nvSpPr>
        <p:spPr>
          <a:xfrm>
            <a:off x="6469976" y="3185096"/>
            <a:ext cx="190800" cy="174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9"/>
          <p:cNvSpPr/>
          <p:nvPr/>
        </p:nvSpPr>
        <p:spPr>
          <a:xfrm>
            <a:off x="7893113" y="3185096"/>
            <a:ext cx="190800" cy="174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9"/>
          <p:cNvSpPr/>
          <p:nvPr/>
        </p:nvSpPr>
        <p:spPr>
          <a:xfrm>
            <a:off x="8306290" y="2837841"/>
            <a:ext cx="190800" cy="174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69" name="Google Shape;469;p29"/>
          <p:cNvCxnSpPr>
            <a:stCxn id="465" idx="2"/>
            <a:endCxn id="464" idx="6"/>
          </p:cNvCxnSpPr>
          <p:nvPr/>
        </p:nvCxnSpPr>
        <p:spPr>
          <a:xfrm rot="10800000">
            <a:off x="6660713" y="2544906"/>
            <a:ext cx="1232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9"/>
          <p:cNvCxnSpPr>
            <a:stCxn id="467" idx="2"/>
            <a:endCxn id="466" idx="6"/>
          </p:cNvCxnSpPr>
          <p:nvPr/>
        </p:nvCxnSpPr>
        <p:spPr>
          <a:xfrm rot="10800000">
            <a:off x="6660713" y="3272096"/>
            <a:ext cx="1232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9"/>
          <p:cNvCxnSpPr>
            <a:stCxn id="467" idx="1"/>
            <a:endCxn id="464" idx="5"/>
          </p:cNvCxnSpPr>
          <p:nvPr/>
        </p:nvCxnSpPr>
        <p:spPr>
          <a:xfrm rot="10800000">
            <a:off x="6632855" y="2606378"/>
            <a:ext cx="1288200" cy="60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9"/>
          <p:cNvCxnSpPr>
            <a:stCxn id="466" idx="7"/>
            <a:endCxn id="465" idx="3"/>
          </p:cNvCxnSpPr>
          <p:nvPr/>
        </p:nvCxnSpPr>
        <p:spPr>
          <a:xfrm rot="10800000" flipH="1">
            <a:off x="6632834" y="2606378"/>
            <a:ext cx="1288200" cy="60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9"/>
          <p:cNvCxnSpPr>
            <a:stCxn id="466" idx="0"/>
            <a:endCxn id="464" idx="4"/>
          </p:cNvCxnSpPr>
          <p:nvPr/>
        </p:nvCxnSpPr>
        <p:spPr>
          <a:xfrm rot="10800000">
            <a:off x="6565376" y="2631896"/>
            <a:ext cx="0" cy="55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4" name="Google Shape;474;p29"/>
          <p:cNvCxnSpPr>
            <a:stCxn id="467" idx="6"/>
            <a:endCxn id="468" idx="3"/>
          </p:cNvCxnSpPr>
          <p:nvPr/>
        </p:nvCxnSpPr>
        <p:spPr>
          <a:xfrm flipV="1">
            <a:off x="8083913" y="2986359"/>
            <a:ext cx="250319" cy="28573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5" name="Google Shape;475;p29"/>
          <p:cNvCxnSpPr>
            <a:stCxn id="465" idx="5"/>
            <a:endCxn id="468" idx="1"/>
          </p:cNvCxnSpPr>
          <p:nvPr/>
        </p:nvCxnSpPr>
        <p:spPr>
          <a:xfrm>
            <a:off x="8055971" y="2606424"/>
            <a:ext cx="278261" cy="2568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6" name="Google Shape;476;p29"/>
          <p:cNvCxnSpPr>
            <a:stCxn id="467" idx="0"/>
            <a:endCxn id="465" idx="4"/>
          </p:cNvCxnSpPr>
          <p:nvPr/>
        </p:nvCxnSpPr>
        <p:spPr>
          <a:xfrm rot="10800000">
            <a:off x="7988513" y="2631896"/>
            <a:ext cx="0" cy="55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7" name="Google Shape;477;p29"/>
          <p:cNvSpPr txBox="1"/>
          <p:nvPr/>
        </p:nvSpPr>
        <p:spPr>
          <a:xfrm>
            <a:off x="6248500" y="2256381"/>
            <a:ext cx="3036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8" name="Google Shape;478;p29"/>
          <p:cNvSpPr txBox="1"/>
          <p:nvPr/>
        </p:nvSpPr>
        <p:spPr>
          <a:xfrm>
            <a:off x="7912945" y="2143944"/>
            <a:ext cx="3036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9" name="Google Shape;479;p29"/>
          <p:cNvSpPr txBox="1"/>
          <p:nvPr/>
        </p:nvSpPr>
        <p:spPr>
          <a:xfrm>
            <a:off x="8313603" y="2554941"/>
            <a:ext cx="3036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0" name="Google Shape;480;p29"/>
          <p:cNvSpPr txBox="1"/>
          <p:nvPr/>
        </p:nvSpPr>
        <p:spPr>
          <a:xfrm>
            <a:off x="6477100" y="3264618"/>
            <a:ext cx="3036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1" name="Google Shape;481;p29"/>
          <p:cNvSpPr txBox="1"/>
          <p:nvPr/>
        </p:nvSpPr>
        <p:spPr>
          <a:xfrm>
            <a:off x="7873928" y="3264618"/>
            <a:ext cx="3036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82" name="Google Shape;482;p29"/>
          <p:cNvCxnSpPr>
            <a:stCxn id="446" idx="4"/>
            <a:endCxn id="464" idx="0"/>
          </p:cNvCxnSpPr>
          <p:nvPr/>
        </p:nvCxnSpPr>
        <p:spPr>
          <a:xfrm flipH="1">
            <a:off x="6565376" y="2015465"/>
            <a:ext cx="185224" cy="442441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483" name="Google Shape;483;p29"/>
          <p:cNvCxnSpPr>
            <a:stCxn id="447" idx="4"/>
            <a:endCxn id="465" idx="0"/>
          </p:cNvCxnSpPr>
          <p:nvPr/>
        </p:nvCxnSpPr>
        <p:spPr>
          <a:xfrm flipH="1">
            <a:off x="7988513" y="2015465"/>
            <a:ext cx="81917" cy="442441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84" name="Google Shape;484;p2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45" name="Google Shape;436;p28"/>
          <p:cNvSpPr txBox="1"/>
          <p:nvPr/>
        </p:nvSpPr>
        <p:spPr>
          <a:xfrm>
            <a:off x="6388711" y="3649522"/>
            <a:ext cx="2276353" cy="653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Fig: 2.13: Example of a connected graph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1"/>
          <p:cNvSpPr txBox="1">
            <a:spLocks noGrp="1"/>
          </p:cNvSpPr>
          <p:nvPr>
            <p:ph type="title"/>
          </p:nvPr>
        </p:nvSpPr>
        <p:spPr>
          <a:xfrm>
            <a:off x="644649" y="592675"/>
            <a:ext cx="5803775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3600" dirty="0"/>
              <a:t>Graph Properties (cont’d)</a:t>
            </a:r>
            <a:endParaRPr sz="3600" dirty="0"/>
          </a:p>
        </p:txBody>
      </p:sp>
      <p:sp>
        <p:nvSpPr>
          <p:cNvPr id="518" name="Google Shape;518;p31"/>
          <p:cNvSpPr txBox="1">
            <a:spLocks noGrp="1"/>
          </p:cNvSpPr>
          <p:nvPr>
            <p:ph type="body" idx="1"/>
          </p:nvPr>
        </p:nvSpPr>
        <p:spPr>
          <a:xfrm>
            <a:off x="611774" y="1259725"/>
            <a:ext cx="6575409" cy="15898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20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Eccentricity:</a:t>
            </a:r>
            <a:endParaRPr sz="2000" b="1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Maximum distance (hops) between a vertex to all other </a:t>
            </a:r>
            <a:r>
              <a:rPr lang="en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vertices</a:t>
            </a:r>
            <a:endParaRPr sz="20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Here, eccentricity of P, e(P) = 2 and e(R) = </a:t>
            </a:r>
            <a:r>
              <a:rPr lang="en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0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9" name="Google Shape;519;p31"/>
          <p:cNvSpPr/>
          <p:nvPr/>
        </p:nvSpPr>
        <p:spPr>
          <a:xfrm>
            <a:off x="3423854" y="3208787"/>
            <a:ext cx="190800" cy="174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1"/>
          <p:cNvSpPr/>
          <p:nvPr/>
        </p:nvSpPr>
        <p:spPr>
          <a:xfrm>
            <a:off x="4846991" y="3208787"/>
            <a:ext cx="190800" cy="174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1"/>
          <p:cNvSpPr/>
          <p:nvPr/>
        </p:nvSpPr>
        <p:spPr>
          <a:xfrm>
            <a:off x="3423854" y="3935977"/>
            <a:ext cx="190800" cy="174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1"/>
          <p:cNvSpPr/>
          <p:nvPr/>
        </p:nvSpPr>
        <p:spPr>
          <a:xfrm>
            <a:off x="4846991" y="3935977"/>
            <a:ext cx="190800" cy="174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1"/>
          <p:cNvSpPr/>
          <p:nvPr/>
        </p:nvSpPr>
        <p:spPr>
          <a:xfrm>
            <a:off x="5601836" y="3527048"/>
            <a:ext cx="190800" cy="174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24" name="Google Shape;524;p31"/>
          <p:cNvCxnSpPr>
            <a:stCxn id="520" idx="2"/>
            <a:endCxn id="519" idx="6"/>
          </p:cNvCxnSpPr>
          <p:nvPr/>
        </p:nvCxnSpPr>
        <p:spPr>
          <a:xfrm rot="10800000">
            <a:off x="3614591" y="3295787"/>
            <a:ext cx="1232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5" name="Google Shape;525;p31"/>
          <p:cNvCxnSpPr>
            <a:stCxn id="522" idx="2"/>
            <a:endCxn id="521" idx="6"/>
          </p:cNvCxnSpPr>
          <p:nvPr/>
        </p:nvCxnSpPr>
        <p:spPr>
          <a:xfrm rot="10800000">
            <a:off x="3614591" y="4022977"/>
            <a:ext cx="1232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6" name="Google Shape;526;p31"/>
          <p:cNvCxnSpPr>
            <a:stCxn id="522" idx="1"/>
            <a:endCxn id="519" idx="5"/>
          </p:cNvCxnSpPr>
          <p:nvPr/>
        </p:nvCxnSpPr>
        <p:spPr>
          <a:xfrm rot="10800000">
            <a:off x="3586733" y="3357259"/>
            <a:ext cx="1288200" cy="60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7" name="Google Shape;527;p31"/>
          <p:cNvCxnSpPr>
            <a:stCxn id="521" idx="7"/>
            <a:endCxn id="520" idx="3"/>
          </p:cNvCxnSpPr>
          <p:nvPr/>
        </p:nvCxnSpPr>
        <p:spPr>
          <a:xfrm rot="10800000" flipH="1">
            <a:off x="3586712" y="3357259"/>
            <a:ext cx="1288200" cy="60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8" name="Google Shape;528;p31"/>
          <p:cNvCxnSpPr>
            <a:stCxn id="522" idx="6"/>
            <a:endCxn id="523" idx="3"/>
          </p:cNvCxnSpPr>
          <p:nvPr/>
        </p:nvCxnSpPr>
        <p:spPr>
          <a:xfrm rot="10800000" flipH="1">
            <a:off x="5037791" y="3675577"/>
            <a:ext cx="591900" cy="34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9" name="Google Shape;529;p31"/>
          <p:cNvCxnSpPr>
            <a:stCxn id="520" idx="5"/>
            <a:endCxn id="523" idx="1"/>
          </p:cNvCxnSpPr>
          <p:nvPr/>
        </p:nvCxnSpPr>
        <p:spPr>
          <a:xfrm>
            <a:off x="5009849" y="3357306"/>
            <a:ext cx="619800" cy="19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0" name="Google Shape;530;p31"/>
          <p:cNvCxnSpPr>
            <a:stCxn id="522" idx="0"/>
            <a:endCxn id="520" idx="4"/>
          </p:cNvCxnSpPr>
          <p:nvPr/>
        </p:nvCxnSpPr>
        <p:spPr>
          <a:xfrm rot="10800000">
            <a:off x="4942391" y="3382777"/>
            <a:ext cx="0" cy="55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1" name="Google Shape;531;p31"/>
          <p:cNvSpPr txBox="1"/>
          <p:nvPr/>
        </p:nvSpPr>
        <p:spPr>
          <a:xfrm>
            <a:off x="3240101" y="2936566"/>
            <a:ext cx="3036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2" name="Google Shape;532;p31"/>
          <p:cNvSpPr txBox="1"/>
          <p:nvPr/>
        </p:nvSpPr>
        <p:spPr>
          <a:xfrm>
            <a:off x="4858049" y="2913432"/>
            <a:ext cx="3036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3" name="Google Shape;533;p31"/>
          <p:cNvSpPr txBox="1"/>
          <p:nvPr/>
        </p:nvSpPr>
        <p:spPr>
          <a:xfrm>
            <a:off x="5589712" y="3217536"/>
            <a:ext cx="3036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4" name="Google Shape;534;p31"/>
          <p:cNvSpPr txBox="1"/>
          <p:nvPr/>
        </p:nvSpPr>
        <p:spPr>
          <a:xfrm>
            <a:off x="3226590" y="3723894"/>
            <a:ext cx="3036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5" name="Google Shape;535;p31"/>
          <p:cNvSpPr txBox="1"/>
          <p:nvPr/>
        </p:nvSpPr>
        <p:spPr>
          <a:xfrm>
            <a:off x="4995138" y="3925028"/>
            <a:ext cx="3036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36" name="Google Shape;536;p31"/>
          <p:cNvCxnSpPr>
            <a:stCxn id="521" idx="0"/>
            <a:endCxn id="519" idx="4"/>
          </p:cNvCxnSpPr>
          <p:nvPr/>
        </p:nvCxnSpPr>
        <p:spPr>
          <a:xfrm rot="10800000">
            <a:off x="3519254" y="3382777"/>
            <a:ext cx="0" cy="55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8" name="Google Shape;538;p3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4" name="Google Shape;436;p28"/>
          <p:cNvSpPr txBox="1"/>
          <p:nvPr/>
        </p:nvSpPr>
        <p:spPr>
          <a:xfrm>
            <a:off x="3230351" y="4293268"/>
            <a:ext cx="2662961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Fig: 2.14: Graph Eccentricity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 txBox="1">
            <a:spLocks noGrp="1"/>
          </p:cNvSpPr>
          <p:nvPr>
            <p:ph type="title"/>
          </p:nvPr>
        </p:nvSpPr>
        <p:spPr>
          <a:xfrm>
            <a:off x="622475" y="560500"/>
            <a:ext cx="5864050" cy="6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Chapter 2: Terminologies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187" name="Google Shape;187;p20"/>
          <p:cNvSpPr txBox="1">
            <a:spLocks noGrp="1"/>
          </p:cNvSpPr>
          <p:nvPr>
            <p:ph type="body" idx="1"/>
          </p:nvPr>
        </p:nvSpPr>
        <p:spPr>
          <a:xfrm>
            <a:off x="689775" y="1078675"/>
            <a:ext cx="5278200" cy="3540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 Models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 Representation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 Properties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 Visualization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 Problems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 matching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 isomorphism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 Algorithms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 source shortest path query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All-pair shortest path queries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2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1"/>
          <p:cNvSpPr txBox="1">
            <a:spLocks noGrp="1"/>
          </p:cNvSpPr>
          <p:nvPr>
            <p:ph type="title"/>
          </p:nvPr>
        </p:nvSpPr>
        <p:spPr>
          <a:xfrm>
            <a:off x="644649" y="592675"/>
            <a:ext cx="4565525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Graph Properties</a:t>
            </a:r>
            <a:endParaRPr sz="3600"/>
          </a:p>
        </p:txBody>
      </p:sp>
      <p:sp>
        <p:nvSpPr>
          <p:cNvPr id="518" name="Google Shape;518;p31"/>
          <p:cNvSpPr txBox="1">
            <a:spLocks noGrp="1"/>
          </p:cNvSpPr>
          <p:nvPr>
            <p:ph type="body" idx="1"/>
          </p:nvPr>
        </p:nvSpPr>
        <p:spPr>
          <a:xfrm>
            <a:off x="611774" y="1259724"/>
            <a:ext cx="7352649" cy="18200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Radius</a:t>
            </a:r>
            <a:r>
              <a:rPr lang="en" sz="20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000" b="1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Minimum eccentricity from all the </a:t>
            </a:r>
            <a:r>
              <a:rPr lang="en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vertices</a:t>
            </a:r>
            <a:endParaRPr sz="20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minimum among all the maximum distances between a vertex to all other </a:t>
            </a:r>
            <a:r>
              <a:rPr lang="en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vertices</a:t>
            </a:r>
            <a:endParaRPr sz="20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Radius of graph G, r(G) = </a:t>
            </a:r>
            <a:r>
              <a:rPr lang="en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0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p3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4" name="Google Shape;519;p31"/>
          <p:cNvSpPr/>
          <p:nvPr/>
        </p:nvSpPr>
        <p:spPr>
          <a:xfrm>
            <a:off x="5105994" y="3018287"/>
            <a:ext cx="190800" cy="174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520;p31"/>
          <p:cNvSpPr/>
          <p:nvPr/>
        </p:nvSpPr>
        <p:spPr>
          <a:xfrm>
            <a:off x="6529131" y="3018287"/>
            <a:ext cx="190800" cy="174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521;p31"/>
          <p:cNvSpPr/>
          <p:nvPr/>
        </p:nvSpPr>
        <p:spPr>
          <a:xfrm>
            <a:off x="5105994" y="3745477"/>
            <a:ext cx="190800" cy="174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522;p31"/>
          <p:cNvSpPr/>
          <p:nvPr/>
        </p:nvSpPr>
        <p:spPr>
          <a:xfrm>
            <a:off x="6529131" y="3745477"/>
            <a:ext cx="190800" cy="174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523;p31"/>
          <p:cNvSpPr/>
          <p:nvPr/>
        </p:nvSpPr>
        <p:spPr>
          <a:xfrm>
            <a:off x="7283976" y="3336548"/>
            <a:ext cx="190800" cy="174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" name="Google Shape;524;p31"/>
          <p:cNvCxnSpPr>
            <a:stCxn id="25" idx="2"/>
            <a:endCxn id="24" idx="6"/>
          </p:cNvCxnSpPr>
          <p:nvPr/>
        </p:nvCxnSpPr>
        <p:spPr>
          <a:xfrm rot="10800000">
            <a:off x="5296731" y="3105287"/>
            <a:ext cx="1232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525;p31"/>
          <p:cNvCxnSpPr>
            <a:stCxn id="27" idx="2"/>
            <a:endCxn id="26" idx="6"/>
          </p:cNvCxnSpPr>
          <p:nvPr/>
        </p:nvCxnSpPr>
        <p:spPr>
          <a:xfrm rot="10800000">
            <a:off x="5296731" y="3832477"/>
            <a:ext cx="1232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526;p31"/>
          <p:cNvCxnSpPr>
            <a:stCxn id="27" idx="1"/>
            <a:endCxn id="24" idx="5"/>
          </p:cNvCxnSpPr>
          <p:nvPr/>
        </p:nvCxnSpPr>
        <p:spPr>
          <a:xfrm rot="10800000">
            <a:off x="5268873" y="3166759"/>
            <a:ext cx="1288200" cy="60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527;p31"/>
          <p:cNvCxnSpPr>
            <a:stCxn id="26" idx="7"/>
            <a:endCxn id="25" idx="3"/>
          </p:cNvCxnSpPr>
          <p:nvPr/>
        </p:nvCxnSpPr>
        <p:spPr>
          <a:xfrm rot="10800000" flipH="1">
            <a:off x="5268852" y="3166759"/>
            <a:ext cx="1288200" cy="60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528;p31"/>
          <p:cNvCxnSpPr>
            <a:stCxn id="27" idx="6"/>
            <a:endCxn id="28" idx="3"/>
          </p:cNvCxnSpPr>
          <p:nvPr/>
        </p:nvCxnSpPr>
        <p:spPr>
          <a:xfrm rot="10800000" flipH="1">
            <a:off x="6719931" y="3485077"/>
            <a:ext cx="591900" cy="34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529;p31"/>
          <p:cNvCxnSpPr>
            <a:stCxn id="25" idx="5"/>
            <a:endCxn id="28" idx="1"/>
          </p:cNvCxnSpPr>
          <p:nvPr/>
        </p:nvCxnSpPr>
        <p:spPr>
          <a:xfrm>
            <a:off x="6691989" y="3166806"/>
            <a:ext cx="619800" cy="19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530;p31"/>
          <p:cNvCxnSpPr>
            <a:stCxn id="27" idx="0"/>
            <a:endCxn id="25" idx="4"/>
          </p:cNvCxnSpPr>
          <p:nvPr/>
        </p:nvCxnSpPr>
        <p:spPr>
          <a:xfrm rot="10800000">
            <a:off x="6624531" y="3192277"/>
            <a:ext cx="0" cy="55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536;p31"/>
          <p:cNvCxnSpPr>
            <a:stCxn id="26" idx="0"/>
            <a:endCxn id="24" idx="4"/>
          </p:cNvCxnSpPr>
          <p:nvPr/>
        </p:nvCxnSpPr>
        <p:spPr>
          <a:xfrm rot="10800000">
            <a:off x="5201394" y="3192277"/>
            <a:ext cx="0" cy="55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436;p28"/>
          <p:cNvSpPr txBox="1"/>
          <p:nvPr/>
        </p:nvSpPr>
        <p:spPr>
          <a:xfrm>
            <a:off x="5087268" y="4122364"/>
            <a:ext cx="2662961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Times New Roman"/>
                <a:ea typeface="Times New Roman"/>
                <a:cs typeface="Times New Roman"/>
                <a:sym typeface="Times New Roman"/>
              </a:rPr>
              <a:t>Fig: 2.15: Graph Radius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87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1"/>
          <p:cNvSpPr txBox="1">
            <a:spLocks noGrp="1"/>
          </p:cNvSpPr>
          <p:nvPr>
            <p:ph type="title"/>
          </p:nvPr>
        </p:nvSpPr>
        <p:spPr>
          <a:xfrm>
            <a:off x="644650" y="592675"/>
            <a:ext cx="428663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Graph Properties</a:t>
            </a:r>
            <a:endParaRPr sz="3600"/>
          </a:p>
        </p:txBody>
      </p:sp>
      <p:sp>
        <p:nvSpPr>
          <p:cNvPr id="518" name="Google Shape;518;p31"/>
          <p:cNvSpPr txBox="1">
            <a:spLocks noGrp="1"/>
          </p:cNvSpPr>
          <p:nvPr>
            <p:ph type="body" idx="1"/>
          </p:nvPr>
        </p:nvSpPr>
        <p:spPr>
          <a:xfrm>
            <a:off x="611774" y="1259724"/>
            <a:ext cx="6392529" cy="12236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Diameter</a:t>
            </a:r>
            <a:endParaRPr sz="2000" b="1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Maximum eccentricity from all the </a:t>
            </a:r>
            <a:r>
              <a:rPr lang="en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vertices</a:t>
            </a:r>
            <a:endParaRPr sz="20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Diameter of graph G, d(G) = </a:t>
            </a:r>
            <a:r>
              <a:rPr lang="en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0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p3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24" name="Google Shape;519;p31"/>
          <p:cNvSpPr/>
          <p:nvPr/>
        </p:nvSpPr>
        <p:spPr>
          <a:xfrm>
            <a:off x="3480222" y="2761112"/>
            <a:ext cx="190800" cy="174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520;p31"/>
          <p:cNvSpPr/>
          <p:nvPr/>
        </p:nvSpPr>
        <p:spPr>
          <a:xfrm>
            <a:off x="4903359" y="2761112"/>
            <a:ext cx="190800" cy="174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521;p31"/>
          <p:cNvSpPr/>
          <p:nvPr/>
        </p:nvSpPr>
        <p:spPr>
          <a:xfrm>
            <a:off x="3480222" y="3488302"/>
            <a:ext cx="190800" cy="174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522;p31"/>
          <p:cNvSpPr/>
          <p:nvPr/>
        </p:nvSpPr>
        <p:spPr>
          <a:xfrm>
            <a:off x="4903359" y="3488302"/>
            <a:ext cx="190800" cy="174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523;p31"/>
          <p:cNvSpPr/>
          <p:nvPr/>
        </p:nvSpPr>
        <p:spPr>
          <a:xfrm>
            <a:off x="5658204" y="3079373"/>
            <a:ext cx="190800" cy="174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" name="Google Shape;524;p31"/>
          <p:cNvCxnSpPr>
            <a:stCxn id="25" idx="2"/>
            <a:endCxn id="24" idx="6"/>
          </p:cNvCxnSpPr>
          <p:nvPr/>
        </p:nvCxnSpPr>
        <p:spPr>
          <a:xfrm rot="10800000">
            <a:off x="3670959" y="2848112"/>
            <a:ext cx="1232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525;p31"/>
          <p:cNvCxnSpPr>
            <a:stCxn id="27" idx="2"/>
            <a:endCxn id="26" idx="6"/>
          </p:cNvCxnSpPr>
          <p:nvPr/>
        </p:nvCxnSpPr>
        <p:spPr>
          <a:xfrm rot="10800000">
            <a:off x="3670959" y="3575302"/>
            <a:ext cx="1232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526;p31"/>
          <p:cNvCxnSpPr>
            <a:stCxn id="27" idx="1"/>
            <a:endCxn id="24" idx="5"/>
          </p:cNvCxnSpPr>
          <p:nvPr/>
        </p:nvCxnSpPr>
        <p:spPr>
          <a:xfrm rot="10800000">
            <a:off x="3643101" y="2909584"/>
            <a:ext cx="1288200" cy="60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527;p31"/>
          <p:cNvCxnSpPr>
            <a:stCxn id="26" idx="7"/>
            <a:endCxn id="25" idx="3"/>
          </p:cNvCxnSpPr>
          <p:nvPr/>
        </p:nvCxnSpPr>
        <p:spPr>
          <a:xfrm rot="10800000" flipH="1">
            <a:off x="3643080" y="2909584"/>
            <a:ext cx="1288200" cy="60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528;p31"/>
          <p:cNvCxnSpPr>
            <a:stCxn id="27" idx="6"/>
            <a:endCxn id="28" idx="3"/>
          </p:cNvCxnSpPr>
          <p:nvPr/>
        </p:nvCxnSpPr>
        <p:spPr>
          <a:xfrm rot="10800000" flipH="1">
            <a:off x="5094159" y="3227902"/>
            <a:ext cx="591900" cy="34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529;p31"/>
          <p:cNvCxnSpPr>
            <a:stCxn id="25" idx="5"/>
            <a:endCxn id="28" idx="1"/>
          </p:cNvCxnSpPr>
          <p:nvPr/>
        </p:nvCxnSpPr>
        <p:spPr>
          <a:xfrm>
            <a:off x="5066217" y="2909631"/>
            <a:ext cx="619800" cy="19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530;p31"/>
          <p:cNvCxnSpPr>
            <a:stCxn id="27" idx="0"/>
            <a:endCxn id="25" idx="4"/>
          </p:cNvCxnSpPr>
          <p:nvPr/>
        </p:nvCxnSpPr>
        <p:spPr>
          <a:xfrm rot="10800000">
            <a:off x="4998759" y="2935102"/>
            <a:ext cx="0" cy="55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Google Shape;531;p31"/>
          <p:cNvSpPr txBox="1"/>
          <p:nvPr/>
        </p:nvSpPr>
        <p:spPr>
          <a:xfrm>
            <a:off x="3487346" y="2483387"/>
            <a:ext cx="3036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533;p31"/>
          <p:cNvSpPr txBox="1"/>
          <p:nvPr/>
        </p:nvSpPr>
        <p:spPr>
          <a:xfrm>
            <a:off x="5646080" y="2769861"/>
            <a:ext cx="3036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" name="Google Shape;534;p31"/>
          <p:cNvSpPr txBox="1"/>
          <p:nvPr/>
        </p:nvSpPr>
        <p:spPr>
          <a:xfrm>
            <a:off x="3487346" y="3567824"/>
            <a:ext cx="3036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" name="Google Shape;535;p31"/>
          <p:cNvSpPr txBox="1"/>
          <p:nvPr/>
        </p:nvSpPr>
        <p:spPr>
          <a:xfrm>
            <a:off x="4884174" y="3567824"/>
            <a:ext cx="3036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0" name="Google Shape;536;p31"/>
          <p:cNvCxnSpPr>
            <a:stCxn id="26" idx="0"/>
            <a:endCxn id="24" idx="4"/>
          </p:cNvCxnSpPr>
          <p:nvPr/>
        </p:nvCxnSpPr>
        <p:spPr>
          <a:xfrm rot="10800000">
            <a:off x="3575622" y="2935102"/>
            <a:ext cx="0" cy="55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436;p28"/>
          <p:cNvSpPr txBox="1"/>
          <p:nvPr/>
        </p:nvSpPr>
        <p:spPr>
          <a:xfrm>
            <a:off x="3286719" y="4041493"/>
            <a:ext cx="2662961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Fig: 2.16: Graph Diameter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" name="Google Shape;533;p31"/>
          <p:cNvSpPr txBox="1"/>
          <p:nvPr/>
        </p:nvSpPr>
        <p:spPr>
          <a:xfrm>
            <a:off x="4884174" y="2474473"/>
            <a:ext cx="3036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64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2"/>
          <p:cNvSpPr txBox="1">
            <a:spLocks noGrp="1"/>
          </p:cNvSpPr>
          <p:nvPr>
            <p:ph type="title"/>
          </p:nvPr>
        </p:nvSpPr>
        <p:spPr>
          <a:xfrm>
            <a:off x="819150" y="636050"/>
            <a:ext cx="4838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Graph Visualization</a:t>
            </a:r>
            <a:endParaRPr sz="3600" dirty="0"/>
          </a:p>
        </p:txBody>
      </p:sp>
      <p:sp>
        <p:nvSpPr>
          <p:cNvPr id="544" name="Google Shape;544;p32"/>
          <p:cNvSpPr txBox="1">
            <a:spLocks noGrp="1"/>
          </p:cNvSpPr>
          <p:nvPr>
            <p:ph type="body" idx="1"/>
          </p:nvPr>
        </p:nvSpPr>
        <p:spPr>
          <a:xfrm>
            <a:off x="819150" y="1282200"/>
            <a:ext cx="5085399" cy="28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Intersection of geometric graph theory and information </a:t>
            </a: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visualization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Visual representation of </a:t>
            </a: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graphs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Helps reveal structures and anomalies that may be present in the </a:t>
            </a: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Helps understand and analyze the underlying </a:t>
            </a: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 Visualization Tools: </a:t>
            </a:r>
            <a:r>
              <a:rPr lang="en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GraphViz, Neo4j, D3.js etc.</a:t>
            </a:r>
            <a:endParaRPr sz="2000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45" name="Google Shape;54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9725" y="337175"/>
            <a:ext cx="2912601" cy="200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1400" y="2507200"/>
            <a:ext cx="2458800" cy="192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32"/>
          <p:cNvSpPr/>
          <p:nvPr/>
        </p:nvSpPr>
        <p:spPr>
          <a:xfrm>
            <a:off x="6322025" y="2846250"/>
            <a:ext cx="289200" cy="2193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32"/>
          <p:cNvSpPr/>
          <p:nvPr/>
        </p:nvSpPr>
        <p:spPr>
          <a:xfrm>
            <a:off x="8074625" y="2998650"/>
            <a:ext cx="289200" cy="2193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49" name="Google Shape;549;p32"/>
          <p:cNvCxnSpPr>
            <a:endCxn id="548" idx="2"/>
          </p:cNvCxnSpPr>
          <p:nvPr/>
        </p:nvCxnSpPr>
        <p:spPr>
          <a:xfrm>
            <a:off x="6627425" y="2959200"/>
            <a:ext cx="1447200" cy="149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50" name="Google Shape;550;p3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3"/>
          <p:cNvSpPr txBox="1">
            <a:spLocks noGrp="1"/>
          </p:cNvSpPr>
          <p:nvPr>
            <p:ph type="title"/>
          </p:nvPr>
        </p:nvSpPr>
        <p:spPr>
          <a:xfrm>
            <a:off x="601895" y="591339"/>
            <a:ext cx="38448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Graph Problems</a:t>
            </a:r>
            <a:endParaRPr sz="3600" dirty="0"/>
          </a:p>
        </p:txBody>
      </p:sp>
      <p:sp>
        <p:nvSpPr>
          <p:cNvPr id="556" name="Google Shape;556;p33"/>
          <p:cNvSpPr txBox="1">
            <a:spLocks noGrp="1"/>
          </p:cNvSpPr>
          <p:nvPr>
            <p:ph type="body" idx="1"/>
          </p:nvPr>
        </p:nvSpPr>
        <p:spPr>
          <a:xfrm>
            <a:off x="790686" y="1300464"/>
            <a:ext cx="7708934" cy="1273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 </a:t>
            </a:r>
            <a:r>
              <a:rPr lang="en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Matching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 Isomorphism</a:t>
            </a:r>
            <a:endParaRPr sz="20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2" name="Google Shape;562;p3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3"/>
          <p:cNvSpPr txBox="1">
            <a:spLocks noGrp="1"/>
          </p:cNvSpPr>
          <p:nvPr>
            <p:ph type="title"/>
          </p:nvPr>
        </p:nvSpPr>
        <p:spPr>
          <a:xfrm>
            <a:off x="556175" y="453249"/>
            <a:ext cx="38448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Graph </a:t>
            </a:r>
            <a:r>
              <a:rPr lang="en" sz="3600" dirty="0" smtClean="0"/>
              <a:t>Matching</a:t>
            </a:r>
            <a:endParaRPr sz="3600" dirty="0"/>
          </a:p>
        </p:txBody>
      </p:sp>
      <p:pic>
        <p:nvPicPr>
          <p:cNvPr id="558" name="Google Shape;55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1657" y="2287939"/>
            <a:ext cx="4421167" cy="2227154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33"/>
          <p:cNvSpPr txBox="1"/>
          <p:nvPr/>
        </p:nvSpPr>
        <p:spPr>
          <a:xfrm>
            <a:off x="3723057" y="4515093"/>
            <a:ext cx="3249596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Fig </a:t>
            </a:r>
            <a:r>
              <a:rPr lang="en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2.17: </a:t>
            </a: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Graph Matching Tree </a:t>
            </a:r>
            <a:r>
              <a:rPr lang="en" sz="1600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[1]</a:t>
            </a:r>
            <a:endParaRPr sz="1600" baseline="30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2" name="Google Shape;562;p3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556" name="Google Shape;556;p33"/>
          <p:cNvSpPr txBox="1">
            <a:spLocks noGrp="1"/>
          </p:cNvSpPr>
          <p:nvPr>
            <p:ph type="body" idx="1"/>
          </p:nvPr>
        </p:nvSpPr>
        <p:spPr>
          <a:xfrm>
            <a:off x="681800" y="1038549"/>
            <a:ext cx="7776400" cy="16856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95300" indent="-342900">
              <a:buSzPts val="1200"/>
            </a:pPr>
            <a:r>
              <a:rPr lang="en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 </a:t>
            </a:r>
            <a:r>
              <a:rPr lang="e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Matching </a:t>
            </a: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the problem of finding </a:t>
            </a: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similar graphs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95300" indent="-342900">
              <a:buSzPts val="1200"/>
            </a:pP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Important tool </a:t>
            </a: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lang="en" sz="20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computer </a:t>
            </a:r>
            <a:r>
              <a:rPr lang="en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vision, pattern recognition, etc.</a:t>
            </a:r>
            <a:endParaRPr sz="2000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82600" indent="-342900">
              <a:buSzPts val="1400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case of exact graph matching is known as </a:t>
            </a:r>
            <a:r>
              <a:rPr lang="en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 isomorphism </a:t>
            </a:r>
            <a:r>
              <a:rPr lang="en" sz="20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3"/>
          <p:cNvSpPr txBox="1">
            <a:spLocks noGrp="1"/>
          </p:cNvSpPr>
          <p:nvPr>
            <p:ph type="title"/>
          </p:nvPr>
        </p:nvSpPr>
        <p:spPr>
          <a:xfrm>
            <a:off x="556174" y="489825"/>
            <a:ext cx="4720675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Graph </a:t>
            </a:r>
            <a:r>
              <a:rPr lang="en" sz="3600" dirty="0" smtClean="0"/>
              <a:t>Isomorphism</a:t>
            </a:r>
            <a:endParaRPr sz="3600" dirty="0"/>
          </a:p>
        </p:txBody>
      </p:sp>
      <p:sp>
        <p:nvSpPr>
          <p:cNvPr id="556" name="Google Shape;556;p33"/>
          <p:cNvSpPr txBox="1">
            <a:spLocks noGrp="1"/>
          </p:cNvSpPr>
          <p:nvPr>
            <p:ph type="body" idx="1"/>
          </p:nvPr>
        </p:nvSpPr>
        <p:spPr>
          <a:xfrm>
            <a:off x="681800" y="1152475"/>
            <a:ext cx="7401496" cy="15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95300" indent="-342900">
              <a:buSzPts val="1200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case of exact graph matching is known as 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 isomorphism 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  <a:endParaRPr lang="en-US"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95300" indent="-342900">
              <a:buSzPts val="1200"/>
            </a:pP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</a:t>
            </a: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graphs with </a:t>
            </a: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same </a:t>
            </a: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 of graph vertices </a:t>
            </a: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connecting </a:t>
            </a: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same way are </a:t>
            </a: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isomorphic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57" name="Google Shape;55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5459" y="2313432"/>
            <a:ext cx="3408492" cy="2152559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33"/>
          <p:cNvSpPr txBox="1"/>
          <p:nvPr/>
        </p:nvSpPr>
        <p:spPr>
          <a:xfrm>
            <a:off x="5082853" y="4436182"/>
            <a:ext cx="2873703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Fig </a:t>
            </a:r>
            <a:r>
              <a:rPr lang="en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2.18: </a:t>
            </a: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Graph Isomorphism </a:t>
            </a:r>
            <a:r>
              <a:rPr lang="en" sz="1600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[2]</a:t>
            </a:r>
            <a:endParaRPr sz="1600" baseline="30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2" name="Google Shape;562;p3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198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4"/>
          <p:cNvSpPr txBox="1">
            <a:spLocks noGrp="1"/>
          </p:cNvSpPr>
          <p:nvPr>
            <p:ph type="title"/>
          </p:nvPr>
        </p:nvSpPr>
        <p:spPr>
          <a:xfrm>
            <a:off x="742950" y="540800"/>
            <a:ext cx="459105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Graph Algorithms</a:t>
            </a:r>
            <a:endParaRPr sz="3600"/>
          </a:p>
        </p:txBody>
      </p:sp>
      <p:sp>
        <p:nvSpPr>
          <p:cNvPr id="568" name="Google Shape;568;p34"/>
          <p:cNvSpPr txBox="1">
            <a:spLocks noGrp="1"/>
          </p:cNvSpPr>
          <p:nvPr>
            <p:ph type="body" idx="1"/>
          </p:nvPr>
        </p:nvSpPr>
        <p:spPr>
          <a:xfrm>
            <a:off x="666750" y="1216625"/>
            <a:ext cx="5136600" cy="12705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 </a:t>
            </a:r>
            <a:r>
              <a:rPr lang="en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 </a:t>
            </a:r>
            <a:r>
              <a:rPr lang="e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shortest path query </a:t>
            </a:r>
            <a:endParaRPr sz="2000" baseline="30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All-pair </a:t>
            </a:r>
            <a:r>
              <a:rPr lang="e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shortest path query </a:t>
            </a:r>
            <a:endParaRPr sz="2000" baseline="30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5" name="Google Shape;595;p3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7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>
            <a:spLocks noGrp="1"/>
          </p:cNvSpPr>
          <p:nvPr>
            <p:ph type="title" idx="4294967295"/>
          </p:nvPr>
        </p:nvSpPr>
        <p:spPr>
          <a:xfrm>
            <a:off x="648911" y="377118"/>
            <a:ext cx="5023349" cy="8427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3600" dirty="0"/>
              <a:t>Single </a:t>
            </a:r>
            <a:r>
              <a:rPr lang="en" sz="3600" dirty="0" smtClean="0"/>
              <a:t>source </a:t>
            </a:r>
            <a:r>
              <a:rPr lang="en" sz="3600" dirty="0"/>
              <a:t>shortest path query</a:t>
            </a:r>
            <a:endParaRPr sz="3600" dirty="0"/>
          </a:p>
        </p:txBody>
      </p:sp>
      <p:sp>
        <p:nvSpPr>
          <p:cNvPr id="170" name="Google Shape;170;p18"/>
          <p:cNvSpPr txBox="1">
            <a:spLocks noGrp="1"/>
          </p:cNvSpPr>
          <p:nvPr>
            <p:ph type="body" idx="1"/>
          </p:nvPr>
        </p:nvSpPr>
        <p:spPr>
          <a:xfrm>
            <a:off x="972201" y="1459955"/>
            <a:ext cx="4925327" cy="16381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Char char="●"/>
            </a:pPr>
            <a:r>
              <a:rPr lang="en-US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Problem: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given source = P, find shortest path to all other vertices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Char char="●"/>
            </a:pPr>
            <a:r>
              <a:rPr lang="en-US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Solutions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Dijkstra’s algorithm, Bellman-Ford algorithm, Floyd-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Warshall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algorithms,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etc.</a:t>
            </a:r>
            <a:endParaRPr lang="en-US"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1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8" name="Google Shape;569;p34"/>
          <p:cNvSpPr/>
          <p:nvPr/>
        </p:nvSpPr>
        <p:spPr>
          <a:xfrm>
            <a:off x="6230951" y="452367"/>
            <a:ext cx="191700" cy="1806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570;p34"/>
          <p:cNvSpPr/>
          <p:nvPr/>
        </p:nvSpPr>
        <p:spPr>
          <a:xfrm>
            <a:off x="7658603" y="452367"/>
            <a:ext cx="191700" cy="1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71;p34"/>
          <p:cNvSpPr/>
          <p:nvPr/>
        </p:nvSpPr>
        <p:spPr>
          <a:xfrm>
            <a:off x="6230951" y="1206341"/>
            <a:ext cx="191700" cy="1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572;p34"/>
          <p:cNvSpPr/>
          <p:nvPr/>
        </p:nvSpPr>
        <p:spPr>
          <a:xfrm>
            <a:off x="7658603" y="1206341"/>
            <a:ext cx="191700" cy="1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" name="Google Shape;574;p34"/>
          <p:cNvCxnSpPr>
            <a:stCxn id="9" idx="2"/>
            <a:endCxn id="8" idx="6"/>
          </p:cNvCxnSpPr>
          <p:nvPr/>
        </p:nvCxnSpPr>
        <p:spPr>
          <a:xfrm rot="10800000">
            <a:off x="6422603" y="542667"/>
            <a:ext cx="1236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575;p34"/>
          <p:cNvCxnSpPr>
            <a:stCxn id="11" idx="2"/>
            <a:endCxn id="10" idx="6"/>
          </p:cNvCxnSpPr>
          <p:nvPr/>
        </p:nvCxnSpPr>
        <p:spPr>
          <a:xfrm rot="10800000">
            <a:off x="6422603" y="1296641"/>
            <a:ext cx="1236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576;p34"/>
          <p:cNvCxnSpPr>
            <a:stCxn id="11" idx="1"/>
            <a:endCxn id="8" idx="5"/>
          </p:cNvCxnSpPr>
          <p:nvPr/>
        </p:nvCxnSpPr>
        <p:spPr>
          <a:xfrm rot="10800000">
            <a:off x="6394577" y="606389"/>
            <a:ext cx="1292100" cy="62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577;p34"/>
          <p:cNvCxnSpPr>
            <a:stCxn id="10" idx="7"/>
            <a:endCxn id="9" idx="3"/>
          </p:cNvCxnSpPr>
          <p:nvPr/>
        </p:nvCxnSpPr>
        <p:spPr>
          <a:xfrm rot="10800000" flipH="1">
            <a:off x="6394577" y="606389"/>
            <a:ext cx="1292100" cy="62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578;p34"/>
          <p:cNvCxnSpPr>
            <a:stCxn id="10" idx="0"/>
            <a:endCxn id="8" idx="4"/>
          </p:cNvCxnSpPr>
          <p:nvPr/>
        </p:nvCxnSpPr>
        <p:spPr>
          <a:xfrm rot="10800000">
            <a:off x="6326801" y="633041"/>
            <a:ext cx="0" cy="57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579;p34"/>
          <p:cNvCxnSpPr>
            <a:stCxn id="11" idx="6"/>
            <a:endCxn id="84" idx="3"/>
          </p:cNvCxnSpPr>
          <p:nvPr/>
        </p:nvCxnSpPr>
        <p:spPr>
          <a:xfrm flipV="1">
            <a:off x="7850303" y="933930"/>
            <a:ext cx="549023" cy="36271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580;p34"/>
          <p:cNvCxnSpPr>
            <a:stCxn id="9" idx="5"/>
            <a:endCxn id="84" idx="1"/>
          </p:cNvCxnSpPr>
          <p:nvPr/>
        </p:nvCxnSpPr>
        <p:spPr>
          <a:xfrm>
            <a:off x="7822229" y="606519"/>
            <a:ext cx="577097" cy="19970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581;p34"/>
          <p:cNvCxnSpPr>
            <a:stCxn id="11" idx="0"/>
            <a:endCxn id="9" idx="4"/>
          </p:cNvCxnSpPr>
          <p:nvPr/>
        </p:nvCxnSpPr>
        <p:spPr>
          <a:xfrm rot="10800000">
            <a:off x="7754453" y="633041"/>
            <a:ext cx="0" cy="57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584;p34"/>
          <p:cNvSpPr txBox="1"/>
          <p:nvPr/>
        </p:nvSpPr>
        <p:spPr>
          <a:xfrm>
            <a:off x="8403680" y="461438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" name="Google Shape;585;p34"/>
          <p:cNvSpPr txBox="1"/>
          <p:nvPr/>
        </p:nvSpPr>
        <p:spPr>
          <a:xfrm>
            <a:off x="6238098" y="1288791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" name="Google Shape;586;p34"/>
          <p:cNvSpPr txBox="1"/>
          <p:nvPr/>
        </p:nvSpPr>
        <p:spPr>
          <a:xfrm>
            <a:off x="7639357" y="1288791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" name="Google Shape;587;p34"/>
          <p:cNvSpPr txBox="1"/>
          <p:nvPr/>
        </p:nvSpPr>
        <p:spPr>
          <a:xfrm>
            <a:off x="6881533" y="259304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588;p34"/>
          <p:cNvSpPr txBox="1"/>
          <p:nvPr/>
        </p:nvSpPr>
        <p:spPr>
          <a:xfrm>
            <a:off x="6015985" y="730843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" name="Google Shape;589;p34"/>
          <p:cNvSpPr txBox="1"/>
          <p:nvPr/>
        </p:nvSpPr>
        <p:spPr>
          <a:xfrm>
            <a:off x="6600376" y="554768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" name="Google Shape;590;p34"/>
          <p:cNvSpPr txBox="1"/>
          <p:nvPr/>
        </p:nvSpPr>
        <p:spPr>
          <a:xfrm>
            <a:off x="7200001" y="535089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" name="Google Shape;591;p34"/>
          <p:cNvSpPr txBox="1"/>
          <p:nvPr/>
        </p:nvSpPr>
        <p:spPr>
          <a:xfrm>
            <a:off x="8091711" y="1017712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" name="Google Shape;592;p34"/>
          <p:cNvSpPr txBox="1"/>
          <p:nvPr/>
        </p:nvSpPr>
        <p:spPr>
          <a:xfrm>
            <a:off x="8077836" y="485822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" name="Google Shape;593;p34"/>
          <p:cNvSpPr txBox="1"/>
          <p:nvPr/>
        </p:nvSpPr>
        <p:spPr>
          <a:xfrm>
            <a:off x="6931351" y="1244230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" name="Google Shape;594;p34"/>
          <p:cNvSpPr txBox="1"/>
          <p:nvPr/>
        </p:nvSpPr>
        <p:spPr>
          <a:xfrm>
            <a:off x="7695674" y="761607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" name="Google Shape;582;p34"/>
          <p:cNvSpPr txBox="1"/>
          <p:nvPr/>
        </p:nvSpPr>
        <p:spPr>
          <a:xfrm>
            <a:off x="6111638" y="174147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" name="Google Shape;583;p34"/>
          <p:cNvSpPr txBox="1"/>
          <p:nvPr/>
        </p:nvSpPr>
        <p:spPr>
          <a:xfrm>
            <a:off x="7524236" y="156028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570;p34"/>
          <p:cNvSpPr/>
          <p:nvPr/>
        </p:nvSpPr>
        <p:spPr>
          <a:xfrm>
            <a:off x="8371252" y="779778"/>
            <a:ext cx="191700" cy="1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569;p34"/>
          <p:cNvSpPr/>
          <p:nvPr/>
        </p:nvSpPr>
        <p:spPr>
          <a:xfrm>
            <a:off x="6198525" y="1830450"/>
            <a:ext cx="191700" cy="1806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570;p34"/>
          <p:cNvSpPr/>
          <p:nvPr/>
        </p:nvSpPr>
        <p:spPr>
          <a:xfrm>
            <a:off x="7626177" y="1830450"/>
            <a:ext cx="191700" cy="1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571;p34"/>
          <p:cNvSpPr/>
          <p:nvPr/>
        </p:nvSpPr>
        <p:spPr>
          <a:xfrm>
            <a:off x="6198525" y="2584424"/>
            <a:ext cx="191700" cy="1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572;p34"/>
          <p:cNvSpPr/>
          <p:nvPr/>
        </p:nvSpPr>
        <p:spPr>
          <a:xfrm>
            <a:off x="7626177" y="2584424"/>
            <a:ext cx="191700" cy="1806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9" name="Google Shape;574;p34"/>
          <p:cNvCxnSpPr>
            <a:stCxn id="126" idx="2"/>
            <a:endCxn id="125" idx="6"/>
          </p:cNvCxnSpPr>
          <p:nvPr/>
        </p:nvCxnSpPr>
        <p:spPr>
          <a:xfrm rot="10800000">
            <a:off x="6390177" y="1920750"/>
            <a:ext cx="1236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575;p34"/>
          <p:cNvCxnSpPr>
            <a:stCxn id="128" idx="2"/>
            <a:endCxn id="127" idx="6"/>
          </p:cNvCxnSpPr>
          <p:nvPr/>
        </p:nvCxnSpPr>
        <p:spPr>
          <a:xfrm rot="10800000">
            <a:off x="6390177" y="2674724"/>
            <a:ext cx="1236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576;p34"/>
          <p:cNvCxnSpPr>
            <a:stCxn id="128" idx="1"/>
            <a:endCxn id="125" idx="5"/>
          </p:cNvCxnSpPr>
          <p:nvPr/>
        </p:nvCxnSpPr>
        <p:spPr>
          <a:xfrm rot="10800000">
            <a:off x="6362151" y="1984472"/>
            <a:ext cx="1292100" cy="626400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577;p34"/>
          <p:cNvCxnSpPr>
            <a:stCxn id="127" idx="7"/>
            <a:endCxn id="126" idx="3"/>
          </p:cNvCxnSpPr>
          <p:nvPr/>
        </p:nvCxnSpPr>
        <p:spPr>
          <a:xfrm rot="10800000" flipH="1">
            <a:off x="6362151" y="1984472"/>
            <a:ext cx="1292100" cy="62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578;p34"/>
          <p:cNvCxnSpPr>
            <a:stCxn id="127" idx="0"/>
            <a:endCxn id="125" idx="4"/>
          </p:cNvCxnSpPr>
          <p:nvPr/>
        </p:nvCxnSpPr>
        <p:spPr>
          <a:xfrm rot="10800000">
            <a:off x="6294375" y="2011124"/>
            <a:ext cx="0" cy="57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579;p34"/>
          <p:cNvCxnSpPr>
            <a:stCxn id="128" idx="6"/>
            <a:endCxn id="150" idx="3"/>
          </p:cNvCxnSpPr>
          <p:nvPr/>
        </p:nvCxnSpPr>
        <p:spPr>
          <a:xfrm flipV="1">
            <a:off x="7817877" y="2312013"/>
            <a:ext cx="549023" cy="36271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580;p34"/>
          <p:cNvCxnSpPr>
            <a:stCxn id="126" idx="5"/>
            <a:endCxn id="150" idx="1"/>
          </p:cNvCxnSpPr>
          <p:nvPr/>
        </p:nvCxnSpPr>
        <p:spPr>
          <a:xfrm>
            <a:off x="7789803" y="1984602"/>
            <a:ext cx="577097" cy="19970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581;p34"/>
          <p:cNvCxnSpPr>
            <a:stCxn id="128" idx="0"/>
            <a:endCxn id="126" idx="4"/>
          </p:cNvCxnSpPr>
          <p:nvPr/>
        </p:nvCxnSpPr>
        <p:spPr>
          <a:xfrm rot="10800000">
            <a:off x="7722027" y="2011124"/>
            <a:ext cx="0" cy="57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" name="Google Shape;584;p34"/>
          <p:cNvSpPr txBox="1"/>
          <p:nvPr/>
        </p:nvSpPr>
        <p:spPr>
          <a:xfrm>
            <a:off x="8371254" y="1839521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585;p34"/>
          <p:cNvSpPr txBox="1"/>
          <p:nvPr/>
        </p:nvSpPr>
        <p:spPr>
          <a:xfrm>
            <a:off x="6205672" y="2666874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586;p34"/>
          <p:cNvSpPr txBox="1"/>
          <p:nvPr/>
        </p:nvSpPr>
        <p:spPr>
          <a:xfrm>
            <a:off x="7606931" y="2666874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587;p34"/>
          <p:cNvSpPr txBox="1"/>
          <p:nvPr/>
        </p:nvSpPr>
        <p:spPr>
          <a:xfrm>
            <a:off x="6849107" y="1637387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588;p34"/>
          <p:cNvSpPr txBox="1"/>
          <p:nvPr/>
        </p:nvSpPr>
        <p:spPr>
          <a:xfrm>
            <a:off x="5983559" y="2108926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589;p34"/>
          <p:cNvSpPr txBox="1"/>
          <p:nvPr/>
        </p:nvSpPr>
        <p:spPr>
          <a:xfrm>
            <a:off x="6567950" y="1932851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590;p34"/>
          <p:cNvSpPr txBox="1"/>
          <p:nvPr/>
        </p:nvSpPr>
        <p:spPr>
          <a:xfrm>
            <a:off x="7167575" y="1913172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591;p34"/>
          <p:cNvSpPr txBox="1"/>
          <p:nvPr/>
        </p:nvSpPr>
        <p:spPr>
          <a:xfrm>
            <a:off x="8059285" y="2395795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592;p34"/>
          <p:cNvSpPr txBox="1"/>
          <p:nvPr/>
        </p:nvSpPr>
        <p:spPr>
          <a:xfrm>
            <a:off x="8045410" y="1863905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593;p34"/>
          <p:cNvSpPr txBox="1"/>
          <p:nvPr/>
        </p:nvSpPr>
        <p:spPr>
          <a:xfrm>
            <a:off x="6898925" y="2622313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594;p34"/>
          <p:cNvSpPr txBox="1"/>
          <p:nvPr/>
        </p:nvSpPr>
        <p:spPr>
          <a:xfrm>
            <a:off x="7663248" y="2139690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582;p34"/>
          <p:cNvSpPr txBox="1"/>
          <p:nvPr/>
        </p:nvSpPr>
        <p:spPr>
          <a:xfrm>
            <a:off x="6205672" y="1542496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583;p34"/>
          <p:cNvSpPr txBox="1"/>
          <p:nvPr/>
        </p:nvSpPr>
        <p:spPr>
          <a:xfrm>
            <a:off x="7569630" y="1504924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570;p34"/>
          <p:cNvSpPr/>
          <p:nvPr/>
        </p:nvSpPr>
        <p:spPr>
          <a:xfrm>
            <a:off x="8338826" y="2157861"/>
            <a:ext cx="191700" cy="1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569;p34"/>
          <p:cNvSpPr/>
          <p:nvPr/>
        </p:nvSpPr>
        <p:spPr>
          <a:xfrm>
            <a:off x="6224467" y="3257181"/>
            <a:ext cx="191700" cy="1806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570;p34"/>
          <p:cNvSpPr/>
          <p:nvPr/>
        </p:nvSpPr>
        <p:spPr>
          <a:xfrm>
            <a:off x="7652119" y="3257181"/>
            <a:ext cx="191700" cy="1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571;p34"/>
          <p:cNvSpPr/>
          <p:nvPr/>
        </p:nvSpPr>
        <p:spPr>
          <a:xfrm>
            <a:off x="6224467" y="4011155"/>
            <a:ext cx="191700" cy="1806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572;p34"/>
          <p:cNvSpPr/>
          <p:nvPr/>
        </p:nvSpPr>
        <p:spPr>
          <a:xfrm>
            <a:off x="7652119" y="4011155"/>
            <a:ext cx="191700" cy="1806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5" name="Google Shape;574;p34"/>
          <p:cNvCxnSpPr>
            <a:stCxn id="152" idx="2"/>
            <a:endCxn id="151" idx="6"/>
          </p:cNvCxnSpPr>
          <p:nvPr/>
        </p:nvCxnSpPr>
        <p:spPr>
          <a:xfrm rot="10800000">
            <a:off x="6416119" y="3347481"/>
            <a:ext cx="1236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" name="Google Shape;575;p34"/>
          <p:cNvCxnSpPr>
            <a:stCxn id="154" idx="2"/>
            <a:endCxn id="153" idx="6"/>
          </p:cNvCxnSpPr>
          <p:nvPr/>
        </p:nvCxnSpPr>
        <p:spPr>
          <a:xfrm rot="10800000">
            <a:off x="6416119" y="4101455"/>
            <a:ext cx="1236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" name="Google Shape;576;p34"/>
          <p:cNvCxnSpPr>
            <a:stCxn id="154" idx="1"/>
            <a:endCxn id="151" idx="5"/>
          </p:cNvCxnSpPr>
          <p:nvPr/>
        </p:nvCxnSpPr>
        <p:spPr>
          <a:xfrm rot="10800000">
            <a:off x="6388093" y="3411203"/>
            <a:ext cx="1292100" cy="626400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" name="Google Shape;577;p34"/>
          <p:cNvCxnSpPr>
            <a:stCxn id="153" idx="7"/>
            <a:endCxn id="152" idx="3"/>
          </p:cNvCxnSpPr>
          <p:nvPr/>
        </p:nvCxnSpPr>
        <p:spPr>
          <a:xfrm rot="10800000" flipH="1">
            <a:off x="6388093" y="3411203"/>
            <a:ext cx="1292100" cy="62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" name="Google Shape;578;p34"/>
          <p:cNvCxnSpPr>
            <a:stCxn id="153" idx="0"/>
            <a:endCxn id="151" idx="4"/>
          </p:cNvCxnSpPr>
          <p:nvPr/>
        </p:nvCxnSpPr>
        <p:spPr>
          <a:xfrm rot="10800000">
            <a:off x="6320317" y="3437855"/>
            <a:ext cx="0" cy="573300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" name="Google Shape;579;p34"/>
          <p:cNvCxnSpPr>
            <a:stCxn id="154" idx="6"/>
            <a:endCxn id="181" idx="3"/>
          </p:cNvCxnSpPr>
          <p:nvPr/>
        </p:nvCxnSpPr>
        <p:spPr>
          <a:xfrm flipV="1">
            <a:off x="7843819" y="3738744"/>
            <a:ext cx="549023" cy="36271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" name="Google Shape;580;p34"/>
          <p:cNvCxnSpPr>
            <a:stCxn id="152" idx="5"/>
            <a:endCxn id="181" idx="1"/>
          </p:cNvCxnSpPr>
          <p:nvPr/>
        </p:nvCxnSpPr>
        <p:spPr>
          <a:xfrm>
            <a:off x="7815745" y="3411333"/>
            <a:ext cx="577097" cy="19970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" name="Google Shape;581;p34"/>
          <p:cNvCxnSpPr>
            <a:stCxn id="154" idx="0"/>
            <a:endCxn id="152" idx="4"/>
          </p:cNvCxnSpPr>
          <p:nvPr/>
        </p:nvCxnSpPr>
        <p:spPr>
          <a:xfrm rot="10800000">
            <a:off x="7747969" y="3437855"/>
            <a:ext cx="0" cy="57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3" name="Google Shape;584;p34"/>
          <p:cNvSpPr txBox="1"/>
          <p:nvPr/>
        </p:nvSpPr>
        <p:spPr>
          <a:xfrm>
            <a:off x="8397196" y="3266252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585;p34"/>
          <p:cNvSpPr txBox="1"/>
          <p:nvPr/>
        </p:nvSpPr>
        <p:spPr>
          <a:xfrm>
            <a:off x="6231614" y="4093605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586;p34"/>
          <p:cNvSpPr txBox="1"/>
          <p:nvPr/>
        </p:nvSpPr>
        <p:spPr>
          <a:xfrm>
            <a:off x="7632873" y="4093605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587;p34"/>
          <p:cNvSpPr txBox="1"/>
          <p:nvPr/>
        </p:nvSpPr>
        <p:spPr>
          <a:xfrm>
            <a:off x="6875049" y="3064118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588;p34"/>
          <p:cNvSpPr txBox="1"/>
          <p:nvPr/>
        </p:nvSpPr>
        <p:spPr>
          <a:xfrm>
            <a:off x="6009501" y="3535657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589;p34"/>
          <p:cNvSpPr txBox="1"/>
          <p:nvPr/>
        </p:nvSpPr>
        <p:spPr>
          <a:xfrm>
            <a:off x="6593892" y="3359582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590;p34"/>
          <p:cNvSpPr txBox="1"/>
          <p:nvPr/>
        </p:nvSpPr>
        <p:spPr>
          <a:xfrm>
            <a:off x="7193517" y="3339903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591;p34"/>
          <p:cNvSpPr txBox="1"/>
          <p:nvPr/>
        </p:nvSpPr>
        <p:spPr>
          <a:xfrm>
            <a:off x="8085227" y="3822526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592;p34"/>
          <p:cNvSpPr txBox="1"/>
          <p:nvPr/>
        </p:nvSpPr>
        <p:spPr>
          <a:xfrm>
            <a:off x="8071352" y="3290636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593;p34"/>
          <p:cNvSpPr txBox="1"/>
          <p:nvPr/>
        </p:nvSpPr>
        <p:spPr>
          <a:xfrm>
            <a:off x="6924867" y="4049044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594;p34"/>
          <p:cNvSpPr txBox="1"/>
          <p:nvPr/>
        </p:nvSpPr>
        <p:spPr>
          <a:xfrm>
            <a:off x="7689190" y="3566421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582;p34"/>
          <p:cNvSpPr txBox="1"/>
          <p:nvPr/>
        </p:nvSpPr>
        <p:spPr>
          <a:xfrm>
            <a:off x="6231614" y="2969227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570;p34"/>
          <p:cNvSpPr/>
          <p:nvPr/>
        </p:nvSpPr>
        <p:spPr>
          <a:xfrm>
            <a:off x="8364768" y="3584592"/>
            <a:ext cx="191700" cy="1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583;p34"/>
          <p:cNvSpPr txBox="1"/>
          <p:nvPr/>
        </p:nvSpPr>
        <p:spPr>
          <a:xfrm>
            <a:off x="7576110" y="2941379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569;p34"/>
          <p:cNvSpPr/>
          <p:nvPr/>
        </p:nvSpPr>
        <p:spPr>
          <a:xfrm>
            <a:off x="3429376" y="3244213"/>
            <a:ext cx="191700" cy="1806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570;p34"/>
          <p:cNvSpPr/>
          <p:nvPr/>
        </p:nvSpPr>
        <p:spPr>
          <a:xfrm>
            <a:off x="4857028" y="3244213"/>
            <a:ext cx="191700" cy="1806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571;p34"/>
          <p:cNvSpPr/>
          <p:nvPr/>
        </p:nvSpPr>
        <p:spPr>
          <a:xfrm>
            <a:off x="3429376" y="3998187"/>
            <a:ext cx="191700" cy="1806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572;p34"/>
          <p:cNvSpPr/>
          <p:nvPr/>
        </p:nvSpPr>
        <p:spPr>
          <a:xfrm>
            <a:off x="4857028" y="3998187"/>
            <a:ext cx="191700" cy="1806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8" name="Google Shape;574;p34"/>
          <p:cNvCxnSpPr>
            <a:stCxn id="185" idx="2"/>
            <a:endCxn id="184" idx="6"/>
          </p:cNvCxnSpPr>
          <p:nvPr/>
        </p:nvCxnSpPr>
        <p:spPr>
          <a:xfrm rot="10800000">
            <a:off x="3621028" y="3334513"/>
            <a:ext cx="1236000" cy="0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575;p34"/>
          <p:cNvCxnSpPr>
            <a:stCxn id="187" idx="2"/>
            <a:endCxn id="186" idx="6"/>
          </p:cNvCxnSpPr>
          <p:nvPr/>
        </p:nvCxnSpPr>
        <p:spPr>
          <a:xfrm rot="10800000">
            <a:off x="3621028" y="4088487"/>
            <a:ext cx="1236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" name="Google Shape;576;p34"/>
          <p:cNvCxnSpPr>
            <a:stCxn id="187" idx="1"/>
            <a:endCxn id="184" idx="5"/>
          </p:cNvCxnSpPr>
          <p:nvPr/>
        </p:nvCxnSpPr>
        <p:spPr>
          <a:xfrm rot="10800000">
            <a:off x="3593002" y="3398235"/>
            <a:ext cx="1292100" cy="626400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" name="Google Shape;577;p34"/>
          <p:cNvCxnSpPr>
            <a:stCxn id="186" idx="7"/>
            <a:endCxn id="185" idx="3"/>
          </p:cNvCxnSpPr>
          <p:nvPr/>
        </p:nvCxnSpPr>
        <p:spPr>
          <a:xfrm rot="10800000" flipH="1">
            <a:off x="3593002" y="3398235"/>
            <a:ext cx="1292100" cy="62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2" name="Google Shape;578;p34"/>
          <p:cNvCxnSpPr>
            <a:stCxn id="186" idx="0"/>
            <a:endCxn id="184" idx="4"/>
          </p:cNvCxnSpPr>
          <p:nvPr/>
        </p:nvCxnSpPr>
        <p:spPr>
          <a:xfrm rot="10800000">
            <a:off x="3525226" y="3424887"/>
            <a:ext cx="0" cy="573300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3" name="Google Shape;579;p34"/>
          <p:cNvCxnSpPr>
            <a:stCxn id="187" idx="6"/>
            <a:endCxn id="208" idx="3"/>
          </p:cNvCxnSpPr>
          <p:nvPr/>
        </p:nvCxnSpPr>
        <p:spPr>
          <a:xfrm flipV="1">
            <a:off x="5048728" y="3725776"/>
            <a:ext cx="549023" cy="36271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4" name="Google Shape;580;p34"/>
          <p:cNvCxnSpPr>
            <a:stCxn id="185" idx="5"/>
            <a:endCxn id="208" idx="1"/>
          </p:cNvCxnSpPr>
          <p:nvPr/>
        </p:nvCxnSpPr>
        <p:spPr>
          <a:xfrm>
            <a:off x="5020654" y="3398365"/>
            <a:ext cx="577097" cy="19970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" name="Google Shape;581;p34"/>
          <p:cNvCxnSpPr>
            <a:stCxn id="187" idx="0"/>
            <a:endCxn id="185" idx="4"/>
          </p:cNvCxnSpPr>
          <p:nvPr/>
        </p:nvCxnSpPr>
        <p:spPr>
          <a:xfrm rot="10800000">
            <a:off x="4952878" y="3424887"/>
            <a:ext cx="0" cy="57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6" name="Google Shape;584;p34"/>
          <p:cNvSpPr txBox="1"/>
          <p:nvPr/>
        </p:nvSpPr>
        <p:spPr>
          <a:xfrm>
            <a:off x="5602105" y="3253284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585;p34"/>
          <p:cNvSpPr txBox="1"/>
          <p:nvPr/>
        </p:nvSpPr>
        <p:spPr>
          <a:xfrm>
            <a:off x="3436523" y="4080637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586;p34"/>
          <p:cNvSpPr txBox="1"/>
          <p:nvPr/>
        </p:nvSpPr>
        <p:spPr>
          <a:xfrm>
            <a:off x="4837782" y="4080637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587;p34"/>
          <p:cNvSpPr txBox="1"/>
          <p:nvPr/>
        </p:nvSpPr>
        <p:spPr>
          <a:xfrm>
            <a:off x="4079958" y="3051150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588;p34"/>
          <p:cNvSpPr txBox="1"/>
          <p:nvPr/>
        </p:nvSpPr>
        <p:spPr>
          <a:xfrm>
            <a:off x="3214410" y="3522689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589;p34"/>
          <p:cNvSpPr txBox="1"/>
          <p:nvPr/>
        </p:nvSpPr>
        <p:spPr>
          <a:xfrm>
            <a:off x="3798801" y="3346614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590;p34"/>
          <p:cNvSpPr txBox="1"/>
          <p:nvPr/>
        </p:nvSpPr>
        <p:spPr>
          <a:xfrm>
            <a:off x="4398426" y="3326935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591;p34"/>
          <p:cNvSpPr txBox="1"/>
          <p:nvPr/>
        </p:nvSpPr>
        <p:spPr>
          <a:xfrm>
            <a:off x="5290136" y="3809558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592;p34"/>
          <p:cNvSpPr txBox="1"/>
          <p:nvPr/>
        </p:nvSpPr>
        <p:spPr>
          <a:xfrm>
            <a:off x="5276261" y="3277668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593;p34"/>
          <p:cNvSpPr txBox="1"/>
          <p:nvPr/>
        </p:nvSpPr>
        <p:spPr>
          <a:xfrm>
            <a:off x="4129776" y="4036076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594;p34"/>
          <p:cNvSpPr txBox="1"/>
          <p:nvPr/>
        </p:nvSpPr>
        <p:spPr>
          <a:xfrm>
            <a:off x="4894099" y="3553453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582;p34"/>
          <p:cNvSpPr txBox="1"/>
          <p:nvPr/>
        </p:nvSpPr>
        <p:spPr>
          <a:xfrm>
            <a:off x="3436523" y="2956259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570;p34"/>
          <p:cNvSpPr/>
          <p:nvPr/>
        </p:nvSpPr>
        <p:spPr>
          <a:xfrm>
            <a:off x="5569677" y="3571624"/>
            <a:ext cx="191700" cy="1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583;p34"/>
          <p:cNvSpPr txBox="1"/>
          <p:nvPr/>
        </p:nvSpPr>
        <p:spPr>
          <a:xfrm>
            <a:off x="4781019" y="2928411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569;p34"/>
          <p:cNvSpPr/>
          <p:nvPr/>
        </p:nvSpPr>
        <p:spPr>
          <a:xfrm>
            <a:off x="618072" y="3244216"/>
            <a:ext cx="191700" cy="1806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570;p34"/>
          <p:cNvSpPr/>
          <p:nvPr/>
        </p:nvSpPr>
        <p:spPr>
          <a:xfrm>
            <a:off x="2045724" y="3244216"/>
            <a:ext cx="191700" cy="1806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571;p34"/>
          <p:cNvSpPr/>
          <p:nvPr/>
        </p:nvSpPr>
        <p:spPr>
          <a:xfrm>
            <a:off x="618072" y="3998190"/>
            <a:ext cx="191700" cy="1806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572;p34"/>
          <p:cNvSpPr/>
          <p:nvPr/>
        </p:nvSpPr>
        <p:spPr>
          <a:xfrm>
            <a:off x="2045724" y="3998190"/>
            <a:ext cx="191700" cy="1806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4" name="Google Shape;574;p34"/>
          <p:cNvCxnSpPr>
            <a:stCxn id="211" idx="2"/>
            <a:endCxn id="210" idx="6"/>
          </p:cNvCxnSpPr>
          <p:nvPr/>
        </p:nvCxnSpPr>
        <p:spPr>
          <a:xfrm rot="10800000">
            <a:off x="809724" y="3334516"/>
            <a:ext cx="1236000" cy="0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" name="Google Shape;575;p34"/>
          <p:cNvCxnSpPr>
            <a:stCxn id="213" idx="2"/>
            <a:endCxn id="212" idx="6"/>
          </p:cNvCxnSpPr>
          <p:nvPr/>
        </p:nvCxnSpPr>
        <p:spPr>
          <a:xfrm rot="10800000">
            <a:off x="809724" y="4088490"/>
            <a:ext cx="1236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6" name="Google Shape;576;p34"/>
          <p:cNvCxnSpPr>
            <a:stCxn id="213" idx="1"/>
            <a:endCxn id="210" idx="5"/>
          </p:cNvCxnSpPr>
          <p:nvPr/>
        </p:nvCxnSpPr>
        <p:spPr>
          <a:xfrm rot="10800000">
            <a:off x="781698" y="3398238"/>
            <a:ext cx="1292100" cy="626400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7" name="Google Shape;577;p34"/>
          <p:cNvCxnSpPr>
            <a:stCxn id="212" idx="7"/>
            <a:endCxn id="211" idx="3"/>
          </p:cNvCxnSpPr>
          <p:nvPr/>
        </p:nvCxnSpPr>
        <p:spPr>
          <a:xfrm rot="10800000" flipH="1">
            <a:off x="781698" y="3398238"/>
            <a:ext cx="1292100" cy="62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8" name="Google Shape;578;p34"/>
          <p:cNvCxnSpPr>
            <a:stCxn id="212" idx="0"/>
            <a:endCxn id="210" idx="4"/>
          </p:cNvCxnSpPr>
          <p:nvPr/>
        </p:nvCxnSpPr>
        <p:spPr>
          <a:xfrm rot="10800000">
            <a:off x="713922" y="3424890"/>
            <a:ext cx="0" cy="573300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9" name="Google Shape;579;p34"/>
          <p:cNvCxnSpPr>
            <a:stCxn id="213" idx="6"/>
            <a:endCxn id="234" idx="3"/>
          </p:cNvCxnSpPr>
          <p:nvPr/>
        </p:nvCxnSpPr>
        <p:spPr>
          <a:xfrm flipV="1">
            <a:off x="2237424" y="3725779"/>
            <a:ext cx="549023" cy="36271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0" name="Google Shape;580;p34"/>
          <p:cNvCxnSpPr>
            <a:stCxn id="211" idx="5"/>
            <a:endCxn id="234" idx="1"/>
          </p:cNvCxnSpPr>
          <p:nvPr/>
        </p:nvCxnSpPr>
        <p:spPr>
          <a:xfrm>
            <a:off x="2209350" y="3398368"/>
            <a:ext cx="577097" cy="199707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1" name="Google Shape;581;p34"/>
          <p:cNvCxnSpPr>
            <a:stCxn id="213" idx="0"/>
            <a:endCxn id="211" idx="4"/>
          </p:cNvCxnSpPr>
          <p:nvPr/>
        </p:nvCxnSpPr>
        <p:spPr>
          <a:xfrm rot="10800000">
            <a:off x="2141574" y="3424890"/>
            <a:ext cx="0" cy="57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2" name="Google Shape;584;p34"/>
          <p:cNvSpPr txBox="1"/>
          <p:nvPr/>
        </p:nvSpPr>
        <p:spPr>
          <a:xfrm>
            <a:off x="2790801" y="3253287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585;p34"/>
          <p:cNvSpPr txBox="1"/>
          <p:nvPr/>
        </p:nvSpPr>
        <p:spPr>
          <a:xfrm>
            <a:off x="625219" y="4080640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586;p34"/>
          <p:cNvSpPr txBox="1"/>
          <p:nvPr/>
        </p:nvSpPr>
        <p:spPr>
          <a:xfrm>
            <a:off x="2026478" y="4080640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587;p34"/>
          <p:cNvSpPr txBox="1"/>
          <p:nvPr/>
        </p:nvSpPr>
        <p:spPr>
          <a:xfrm>
            <a:off x="1268654" y="3051153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588;p34"/>
          <p:cNvSpPr txBox="1"/>
          <p:nvPr/>
        </p:nvSpPr>
        <p:spPr>
          <a:xfrm>
            <a:off x="403106" y="3522692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589;p34"/>
          <p:cNvSpPr txBox="1"/>
          <p:nvPr/>
        </p:nvSpPr>
        <p:spPr>
          <a:xfrm>
            <a:off x="987497" y="3346617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590;p34"/>
          <p:cNvSpPr txBox="1"/>
          <p:nvPr/>
        </p:nvSpPr>
        <p:spPr>
          <a:xfrm>
            <a:off x="1587122" y="3326938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591;p34"/>
          <p:cNvSpPr txBox="1"/>
          <p:nvPr/>
        </p:nvSpPr>
        <p:spPr>
          <a:xfrm>
            <a:off x="2478832" y="3809561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592;p34"/>
          <p:cNvSpPr txBox="1"/>
          <p:nvPr/>
        </p:nvSpPr>
        <p:spPr>
          <a:xfrm>
            <a:off x="2464957" y="3277671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593;p34"/>
          <p:cNvSpPr txBox="1"/>
          <p:nvPr/>
        </p:nvSpPr>
        <p:spPr>
          <a:xfrm>
            <a:off x="1318472" y="4036079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594;p34"/>
          <p:cNvSpPr txBox="1"/>
          <p:nvPr/>
        </p:nvSpPr>
        <p:spPr>
          <a:xfrm>
            <a:off x="2082795" y="3553456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582;p34"/>
          <p:cNvSpPr txBox="1"/>
          <p:nvPr/>
        </p:nvSpPr>
        <p:spPr>
          <a:xfrm>
            <a:off x="625219" y="2956262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570;p34"/>
          <p:cNvSpPr/>
          <p:nvPr/>
        </p:nvSpPr>
        <p:spPr>
          <a:xfrm>
            <a:off x="2758373" y="3571627"/>
            <a:ext cx="191700" cy="1806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583;p34"/>
          <p:cNvSpPr txBox="1"/>
          <p:nvPr/>
        </p:nvSpPr>
        <p:spPr>
          <a:xfrm>
            <a:off x="1969715" y="2928414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1345784" y="4415161"/>
            <a:ext cx="6764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 : Example of single source shortest paths solution using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dijkstra’s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algorithm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9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4"/>
          <p:cNvSpPr txBox="1">
            <a:spLocks noGrp="1"/>
          </p:cNvSpPr>
          <p:nvPr>
            <p:ph type="title"/>
          </p:nvPr>
        </p:nvSpPr>
        <p:spPr>
          <a:xfrm>
            <a:off x="742950" y="540800"/>
            <a:ext cx="6166878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All-pair shortest path query</a:t>
            </a:r>
            <a:endParaRPr sz="3600" dirty="0"/>
          </a:p>
        </p:txBody>
      </p:sp>
      <p:sp>
        <p:nvSpPr>
          <p:cNvPr id="568" name="Google Shape;568;p34"/>
          <p:cNvSpPr txBox="1">
            <a:spLocks noGrp="1"/>
          </p:cNvSpPr>
          <p:nvPr>
            <p:ph type="body" idx="1"/>
          </p:nvPr>
        </p:nvSpPr>
        <p:spPr>
          <a:xfrm>
            <a:off x="923925" y="1226150"/>
            <a:ext cx="6819900" cy="33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indent="-342900">
              <a:buSzPts val="1400"/>
            </a:pPr>
            <a:r>
              <a:rPr lang="en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  <a:r>
              <a:rPr lang="en" sz="20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finding the shortest (weighted) path between all pairs of vertices / </a:t>
            </a:r>
            <a:r>
              <a:rPr lang="en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nodes</a:t>
            </a:r>
            <a:endParaRPr sz="20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82600" indent="-342900">
              <a:buSzPts val="1400"/>
            </a:pPr>
            <a:r>
              <a:rPr lang="en" sz="20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Solutions:</a:t>
            </a: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Dijkstra’s algorithm, Floyd-Warshall </a:t>
            </a:r>
            <a:r>
              <a:rPr lang="en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algorithm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5" name="Google Shape;595;p3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79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4"/>
          <p:cNvSpPr txBox="1">
            <a:spLocks noGrp="1"/>
          </p:cNvSpPr>
          <p:nvPr>
            <p:ph type="title"/>
          </p:nvPr>
        </p:nvSpPr>
        <p:spPr>
          <a:xfrm>
            <a:off x="742950" y="540800"/>
            <a:ext cx="32571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References</a:t>
            </a:r>
            <a:endParaRPr sz="3600" dirty="0"/>
          </a:p>
        </p:txBody>
      </p:sp>
      <p:sp>
        <p:nvSpPr>
          <p:cNvPr id="568" name="Google Shape;568;p34"/>
          <p:cNvSpPr txBox="1">
            <a:spLocks noGrp="1"/>
          </p:cNvSpPr>
          <p:nvPr>
            <p:ph type="body" idx="1"/>
          </p:nvPr>
        </p:nvSpPr>
        <p:spPr>
          <a:xfrm>
            <a:off x="666750" y="1216625"/>
            <a:ext cx="7800594" cy="30261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. </a:t>
            </a:r>
            <a:r>
              <a:rPr lang="en-US" sz="1800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http://www.sc.ehu.es/acwbecae/ikerkuntza/these/Ch2.pdf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[2].  </a:t>
            </a:r>
            <a:r>
              <a:rPr lang="en-US" sz="1800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https://en.wikipedia.org/wiki/Graph_isomorphism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3]. </a:t>
            </a:r>
            <a:r>
              <a:rPr lang="en-US" sz="1800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http://chbrown.github.io/kdd-2013-usb/kdd/p998.pdf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[4]. </a:t>
            </a:r>
            <a:r>
              <a:rPr lang="en-US" sz="1800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https://jeffe.cs.illinois.edu/teaching/algorithms/book/09-apsp.pdf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endParaRPr sz="1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95" name="Google Shape;595;p3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006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>
            <a:spLocks noGrp="1"/>
          </p:cNvSpPr>
          <p:nvPr>
            <p:ph type="title"/>
          </p:nvPr>
        </p:nvSpPr>
        <p:spPr>
          <a:xfrm>
            <a:off x="819149" y="512225"/>
            <a:ext cx="5286375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Graph Models / Types</a:t>
            </a:r>
            <a:endParaRPr sz="3600" dirty="0"/>
          </a:p>
        </p:txBody>
      </p:sp>
      <p:sp>
        <p:nvSpPr>
          <p:cNvPr id="194" name="Google Shape;194;p21"/>
          <p:cNvSpPr txBox="1">
            <a:spLocks noGrp="1"/>
          </p:cNvSpPr>
          <p:nvPr>
            <p:ph type="body" idx="1"/>
          </p:nvPr>
        </p:nvSpPr>
        <p:spPr>
          <a:xfrm>
            <a:off x="998157" y="1082975"/>
            <a:ext cx="6498018" cy="3565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Directed / Digraph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Undirected / non-digraphs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Simple Graph </a:t>
            </a:r>
            <a:endParaRPr lang="en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Multigraph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Complete </a:t>
            </a: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Loop </a:t>
            </a: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Regular Graph </a:t>
            </a:r>
            <a:endParaRPr lang="en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Null Graph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Hypergraph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Bipartite Graph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2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 txBox="1">
            <a:spLocks noGrp="1"/>
          </p:cNvSpPr>
          <p:nvPr>
            <p:ph type="title"/>
          </p:nvPr>
        </p:nvSpPr>
        <p:spPr>
          <a:xfrm>
            <a:off x="666749" y="693200"/>
            <a:ext cx="7029451" cy="5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Undirected graph / Non-digraph</a:t>
            </a:r>
            <a:endParaRPr sz="3600" dirty="0"/>
          </a:p>
        </p:txBody>
      </p:sp>
      <p:sp>
        <p:nvSpPr>
          <p:cNvPr id="201" name="Google Shape;201;p22"/>
          <p:cNvSpPr txBox="1">
            <a:spLocks noGrp="1"/>
          </p:cNvSpPr>
          <p:nvPr>
            <p:ph type="body" idx="1"/>
          </p:nvPr>
        </p:nvSpPr>
        <p:spPr>
          <a:xfrm>
            <a:off x="666750" y="1326974"/>
            <a:ext cx="5023198" cy="26354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25450" indent="-285750">
              <a:buClr>
                <a:srgbClr val="000000"/>
              </a:buClr>
              <a:buSzPts val="1400"/>
            </a:pPr>
            <a:r>
              <a:rPr lang="en-US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Edges </a:t>
            </a:r>
            <a:r>
              <a:rPr lang="en-US" sz="2000" dirty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are not </a:t>
            </a:r>
            <a:r>
              <a:rPr lang="en-US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directed</a:t>
            </a:r>
            <a:endParaRPr lang="en-US" sz="2000" dirty="0">
              <a:solidFill>
                <a:srgbClr val="000000"/>
              </a:solidFill>
              <a:highlight>
                <a:schemeClr val="dk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25450" indent="-285750">
              <a:buClr>
                <a:srgbClr val="000000"/>
              </a:buClr>
              <a:buSzPts val="1400"/>
            </a:pPr>
            <a:r>
              <a:rPr lang="en-US" sz="2000" dirty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If two vertices are connected by an edge both direction are </a:t>
            </a:r>
            <a:r>
              <a:rPr lang="en-US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accessible</a:t>
            </a:r>
            <a:endParaRPr lang="en-US" sz="2000" dirty="0">
              <a:solidFill>
                <a:srgbClr val="000000"/>
              </a:solidFill>
              <a:highlight>
                <a:schemeClr val="dk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25450" indent="-285750">
              <a:buClr>
                <a:srgbClr val="000000"/>
              </a:buClr>
              <a:buSzPts val="1400"/>
            </a:pPr>
            <a:r>
              <a:rPr lang="en-US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Each vertex has a degree</a:t>
            </a:r>
          </a:p>
          <a:p>
            <a:pPr marL="882650" lvl="1" indent="-285750">
              <a:spcBef>
                <a:spcPts val="0"/>
              </a:spcBef>
              <a:buClr>
                <a:srgbClr val="000000"/>
              </a:buClr>
              <a:buSzPts val="1400"/>
            </a:pPr>
            <a:r>
              <a:rPr lang="en-US" sz="1800" i="1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Degree: </a:t>
            </a:r>
            <a:r>
              <a:rPr lang="en-US" sz="18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number of edges connected to a vertex</a:t>
            </a:r>
            <a:endParaRPr lang="en-US" sz="1800" dirty="0">
              <a:solidFill>
                <a:srgbClr val="000000"/>
              </a:solidFill>
              <a:highlight>
                <a:schemeClr val="dk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202;p22"/>
          <p:cNvSpPr/>
          <p:nvPr/>
        </p:nvSpPr>
        <p:spPr>
          <a:xfrm>
            <a:off x="6432450" y="3258525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2"/>
          <p:cNvSpPr/>
          <p:nvPr/>
        </p:nvSpPr>
        <p:spPr>
          <a:xfrm>
            <a:off x="8140425" y="3258525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2"/>
          <p:cNvSpPr/>
          <p:nvPr/>
        </p:nvSpPr>
        <p:spPr>
          <a:xfrm>
            <a:off x="6432450" y="4091825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2"/>
          <p:cNvSpPr/>
          <p:nvPr/>
        </p:nvSpPr>
        <p:spPr>
          <a:xfrm>
            <a:off x="8140425" y="4091825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2"/>
          <p:cNvSpPr/>
          <p:nvPr/>
        </p:nvSpPr>
        <p:spPr>
          <a:xfrm>
            <a:off x="8448074" y="3678766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8" name="Google Shape;208;p22"/>
          <p:cNvCxnSpPr>
            <a:stCxn id="203" idx="2"/>
            <a:endCxn id="202" idx="6"/>
          </p:cNvCxnSpPr>
          <p:nvPr/>
        </p:nvCxnSpPr>
        <p:spPr>
          <a:xfrm rot="10800000">
            <a:off x="6661725" y="3358275"/>
            <a:ext cx="1478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9" name="Google Shape;209;p22"/>
          <p:cNvCxnSpPr>
            <a:stCxn id="205" idx="2"/>
            <a:endCxn id="204" idx="6"/>
          </p:cNvCxnSpPr>
          <p:nvPr/>
        </p:nvCxnSpPr>
        <p:spPr>
          <a:xfrm rot="10800000">
            <a:off x="6661725" y="4191575"/>
            <a:ext cx="1478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0" name="Google Shape;210;p22"/>
          <p:cNvCxnSpPr>
            <a:stCxn id="205" idx="1"/>
            <a:endCxn id="202" idx="5"/>
          </p:cNvCxnSpPr>
          <p:nvPr/>
        </p:nvCxnSpPr>
        <p:spPr>
          <a:xfrm rot="10800000">
            <a:off x="6628091" y="3428941"/>
            <a:ext cx="1545900" cy="69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1" name="Google Shape;211;p22"/>
          <p:cNvCxnSpPr>
            <a:stCxn id="204" idx="7"/>
            <a:endCxn id="203" idx="3"/>
          </p:cNvCxnSpPr>
          <p:nvPr/>
        </p:nvCxnSpPr>
        <p:spPr>
          <a:xfrm rot="10800000" flipH="1">
            <a:off x="6628084" y="3428941"/>
            <a:ext cx="1545900" cy="69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2" name="Google Shape;212;p22"/>
          <p:cNvCxnSpPr>
            <a:stCxn id="204" idx="0"/>
            <a:endCxn id="202" idx="4"/>
          </p:cNvCxnSpPr>
          <p:nvPr/>
        </p:nvCxnSpPr>
        <p:spPr>
          <a:xfrm rot="10800000">
            <a:off x="6547050" y="3457925"/>
            <a:ext cx="0" cy="63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3" name="Google Shape;213;p22"/>
          <p:cNvCxnSpPr>
            <a:stCxn id="205" idx="6"/>
            <a:endCxn id="206" idx="3"/>
          </p:cNvCxnSpPr>
          <p:nvPr/>
        </p:nvCxnSpPr>
        <p:spPr>
          <a:xfrm flipV="1">
            <a:off x="8369625" y="3849050"/>
            <a:ext cx="112015" cy="3425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4" name="Google Shape;214;p22"/>
          <p:cNvCxnSpPr>
            <a:stCxn id="203" idx="5"/>
            <a:endCxn id="206" idx="1"/>
          </p:cNvCxnSpPr>
          <p:nvPr/>
        </p:nvCxnSpPr>
        <p:spPr>
          <a:xfrm>
            <a:off x="8336059" y="3428809"/>
            <a:ext cx="145581" cy="27917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" name="Google Shape;215;p22"/>
          <p:cNvCxnSpPr>
            <a:stCxn id="205" idx="0"/>
            <a:endCxn id="203" idx="4"/>
          </p:cNvCxnSpPr>
          <p:nvPr/>
        </p:nvCxnSpPr>
        <p:spPr>
          <a:xfrm rot="10800000">
            <a:off x="8255025" y="3457925"/>
            <a:ext cx="0" cy="63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21" name="Google Shape;2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1841" y="1362364"/>
            <a:ext cx="2644880" cy="1440808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2"/>
          <p:cNvSpPr txBox="1"/>
          <p:nvPr/>
        </p:nvSpPr>
        <p:spPr>
          <a:xfrm>
            <a:off x="5964889" y="4481418"/>
            <a:ext cx="246413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Fig </a:t>
            </a:r>
            <a:r>
              <a:rPr lang="en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2.1</a:t>
            </a: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: Undirected </a:t>
            </a:r>
            <a:r>
              <a:rPr lang="en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graphs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2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7" name="Google Shape;202;p22"/>
          <p:cNvSpPr/>
          <p:nvPr/>
        </p:nvSpPr>
        <p:spPr>
          <a:xfrm>
            <a:off x="7286433" y="3675125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02;p22"/>
          <p:cNvSpPr/>
          <p:nvPr/>
        </p:nvSpPr>
        <p:spPr>
          <a:xfrm>
            <a:off x="5963382" y="3637691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02;p22"/>
          <p:cNvSpPr/>
          <p:nvPr/>
        </p:nvSpPr>
        <p:spPr>
          <a:xfrm>
            <a:off x="7529232" y="2965444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" name="Google Shape;215;p22"/>
          <p:cNvCxnSpPr>
            <a:stCxn id="203" idx="0"/>
            <a:endCxn id="29" idx="6"/>
          </p:cNvCxnSpPr>
          <p:nvPr/>
        </p:nvCxnSpPr>
        <p:spPr>
          <a:xfrm flipH="1" flipV="1">
            <a:off x="7758432" y="3065194"/>
            <a:ext cx="496593" cy="19333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215;p22"/>
          <p:cNvCxnSpPr>
            <a:stCxn id="202" idx="2"/>
            <a:endCxn id="28" idx="7"/>
          </p:cNvCxnSpPr>
          <p:nvPr/>
        </p:nvCxnSpPr>
        <p:spPr>
          <a:xfrm flipH="1">
            <a:off x="6159016" y="3358275"/>
            <a:ext cx="273434" cy="30863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215;p22"/>
          <p:cNvCxnSpPr>
            <a:stCxn id="204" idx="1"/>
            <a:endCxn id="28" idx="5"/>
          </p:cNvCxnSpPr>
          <p:nvPr/>
        </p:nvCxnSpPr>
        <p:spPr>
          <a:xfrm flipH="1" flipV="1">
            <a:off x="6159016" y="3807975"/>
            <a:ext cx="307000" cy="31306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TextBox 31"/>
          <p:cNvSpPr txBox="1"/>
          <p:nvPr/>
        </p:nvSpPr>
        <p:spPr>
          <a:xfrm>
            <a:off x="6971995" y="2578612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31073" y="4205114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 txBox="1">
            <a:spLocks noGrp="1"/>
          </p:cNvSpPr>
          <p:nvPr>
            <p:ph type="title"/>
          </p:nvPr>
        </p:nvSpPr>
        <p:spPr>
          <a:xfrm>
            <a:off x="666749" y="611056"/>
            <a:ext cx="6338095" cy="5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Directed graphs / Digraphs</a:t>
            </a:r>
            <a:endParaRPr sz="3600" dirty="0"/>
          </a:p>
        </p:txBody>
      </p:sp>
      <p:sp>
        <p:nvSpPr>
          <p:cNvPr id="201" name="Google Shape;201;p22"/>
          <p:cNvSpPr txBox="1">
            <a:spLocks noGrp="1"/>
          </p:cNvSpPr>
          <p:nvPr>
            <p:ph type="body" idx="1"/>
          </p:nvPr>
        </p:nvSpPr>
        <p:spPr>
          <a:xfrm>
            <a:off x="547162" y="1163335"/>
            <a:ext cx="5583784" cy="32657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indent="-342900">
              <a:buClr>
                <a:srgbClr val="000000"/>
              </a:buClr>
              <a:buSzPts val="1400"/>
            </a:pPr>
            <a:r>
              <a:rPr lang="en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Graph </a:t>
            </a:r>
            <a:r>
              <a:rPr lang="en" sz="2000" dirty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where edges are </a:t>
            </a:r>
            <a:r>
              <a:rPr lang="en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directed</a:t>
            </a:r>
            <a:endParaRPr sz="2000" dirty="0">
              <a:solidFill>
                <a:srgbClr val="000000"/>
              </a:solidFill>
              <a:highlight>
                <a:schemeClr val="dk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82600" indent="-342900">
              <a:buClr>
                <a:srgbClr val="000000"/>
              </a:buClr>
              <a:buSzPts val="1400"/>
            </a:pPr>
            <a:r>
              <a:rPr lang="en" sz="2000" dirty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Edge maps onto ordered pair of vertices (V</a:t>
            </a:r>
            <a:r>
              <a:rPr lang="en" sz="2000" baseline="-25000" dirty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 sz="2000" dirty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V</a:t>
            </a:r>
            <a:r>
              <a:rPr lang="en" sz="2000" baseline="-25000" dirty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</a:t>
            </a:r>
            <a:r>
              <a:rPr lang="en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000" dirty="0">
              <a:solidFill>
                <a:srgbClr val="000000"/>
              </a:solidFill>
              <a:highlight>
                <a:schemeClr val="dk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82600" indent="-342900">
              <a:buClr>
                <a:srgbClr val="000000"/>
              </a:buClr>
              <a:buSzPts val="1400"/>
            </a:pPr>
            <a:r>
              <a:rPr lang="en" sz="2000" dirty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 Fig </a:t>
            </a:r>
            <a:r>
              <a:rPr lang="en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2.2 (b), </a:t>
            </a:r>
            <a:r>
              <a:rPr lang="en" sz="2000" dirty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edge (Q, S) is available but not edge  (S, Q</a:t>
            </a:r>
            <a:r>
              <a:rPr lang="en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000" dirty="0">
              <a:solidFill>
                <a:srgbClr val="000000"/>
              </a:solidFill>
              <a:highlight>
                <a:schemeClr val="dk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82600" indent="-342900">
              <a:buClr>
                <a:srgbClr val="000000"/>
              </a:buClr>
              <a:buSzPts val="1400"/>
            </a:pPr>
            <a:r>
              <a:rPr lang="en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Each vertex has “indegree” </a:t>
            </a:r>
            <a:r>
              <a:rPr lang="en" sz="2000" dirty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“outdegree”.</a:t>
            </a:r>
          </a:p>
          <a:p>
            <a:pPr marL="882650" lvl="1" indent="-285750">
              <a:spcBef>
                <a:spcPts val="0"/>
              </a:spcBef>
              <a:buClr>
                <a:srgbClr val="000000"/>
              </a:buClr>
              <a:buSzPts val="1400"/>
            </a:pPr>
            <a:r>
              <a:rPr lang="en-US" sz="1800" i="1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 sz="1800" i="1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ndegree : </a:t>
            </a:r>
            <a:r>
              <a:rPr lang="en" sz="18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incoming edges</a:t>
            </a:r>
          </a:p>
          <a:p>
            <a:pPr marL="882650" lvl="1" indent="-285750">
              <a:spcBef>
                <a:spcPts val="0"/>
              </a:spcBef>
              <a:buClr>
                <a:srgbClr val="000000"/>
              </a:buClr>
              <a:buSzPts val="1400"/>
            </a:pPr>
            <a:r>
              <a:rPr lang="en" sz="1800" i="1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Outdegree : </a:t>
            </a:r>
            <a:r>
              <a:rPr lang="en" sz="18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outgoing edges</a:t>
            </a:r>
            <a:endParaRPr sz="1800" dirty="0">
              <a:solidFill>
                <a:srgbClr val="000000"/>
              </a:solidFill>
              <a:highlight>
                <a:schemeClr val="dk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82600" indent="-342900">
              <a:buClr>
                <a:srgbClr val="000000"/>
              </a:buClr>
              <a:buSzPts val="1400"/>
            </a:pPr>
            <a:r>
              <a:rPr lang="en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Example: In </a:t>
            </a:r>
            <a:r>
              <a:rPr lang="en" sz="2000" dirty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Fig </a:t>
            </a:r>
            <a:r>
              <a:rPr lang="en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2.2 (b):  </a:t>
            </a:r>
            <a:r>
              <a:rPr lang="en" sz="2000" dirty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S_in = 2, R_out = </a:t>
            </a:r>
            <a:r>
              <a:rPr lang="en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2000" dirty="0">
              <a:solidFill>
                <a:srgbClr val="000000"/>
              </a:solidFill>
              <a:highlight>
                <a:schemeClr val="dk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2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7" name="Google Shape;202;p22"/>
          <p:cNvSpPr/>
          <p:nvPr/>
        </p:nvSpPr>
        <p:spPr>
          <a:xfrm>
            <a:off x="6435189" y="2337082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03;p22"/>
          <p:cNvSpPr/>
          <p:nvPr/>
        </p:nvSpPr>
        <p:spPr>
          <a:xfrm>
            <a:off x="7728184" y="2337082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04;p22"/>
          <p:cNvSpPr/>
          <p:nvPr/>
        </p:nvSpPr>
        <p:spPr>
          <a:xfrm>
            <a:off x="6429668" y="3010843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205;p22"/>
          <p:cNvSpPr/>
          <p:nvPr/>
        </p:nvSpPr>
        <p:spPr>
          <a:xfrm>
            <a:off x="7728184" y="3010843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206;p22"/>
          <p:cNvSpPr/>
          <p:nvPr/>
        </p:nvSpPr>
        <p:spPr>
          <a:xfrm>
            <a:off x="8342662" y="2611126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" name="Google Shape;207;p22"/>
          <p:cNvCxnSpPr>
            <a:stCxn id="27" idx="7"/>
            <a:endCxn id="28" idx="1"/>
          </p:cNvCxnSpPr>
          <p:nvPr/>
        </p:nvCxnSpPr>
        <p:spPr>
          <a:xfrm>
            <a:off x="6630823" y="2366298"/>
            <a:ext cx="1130927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" name="Google Shape;208;p22"/>
          <p:cNvCxnSpPr>
            <a:stCxn id="28" idx="2"/>
            <a:endCxn id="27" idx="6"/>
          </p:cNvCxnSpPr>
          <p:nvPr/>
        </p:nvCxnSpPr>
        <p:spPr>
          <a:xfrm flipH="1">
            <a:off x="6664389" y="2436832"/>
            <a:ext cx="1063795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" name="Google Shape;209;p22"/>
          <p:cNvCxnSpPr>
            <a:stCxn id="30" idx="2"/>
            <a:endCxn id="29" idx="6"/>
          </p:cNvCxnSpPr>
          <p:nvPr/>
        </p:nvCxnSpPr>
        <p:spPr>
          <a:xfrm flipH="1">
            <a:off x="6658868" y="3110593"/>
            <a:ext cx="1069316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" name="Google Shape;210;p22"/>
          <p:cNvCxnSpPr>
            <a:stCxn id="30" idx="1"/>
            <a:endCxn id="27" idx="5"/>
          </p:cNvCxnSpPr>
          <p:nvPr/>
        </p:nvCxnSpPr>
        <p:spPr>
          <a:xfrm flipH="1" flipV="1">
            <a:off x="6630823" y="2507366"/>
            <a:ext cx="1130927" cy="53269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" name="Google Shape;211;p22"/>
          <p:cNvCxnSpPr>
            <a:stCxn id="29" idx="7"/>
            <a:endCxn id="28" idx="3"/>
          </p:cNvCxnSpPr>
          <p:nvPr/>
        </p:nvCxnSpPr>
        <p:spPr>
          <a:xfrm flipV="1">
            <a:off x="6625302" y="2507366"/>
            <a:ext cx="1136448" cy="53269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" name="Google Shape;212;p22"/>
          <p:cNvCxnSpPr>
            <a:stCxn id="29" idx="0"/>
            <a:endCxn id="27" idx="4"/>
          </p:cNvCxnSpPr>
          <p:nvPr/>
        </p:nvCxnSpPr>
        <p:spPr>
          <a:xfrm flipV="1">
            <a:off x="6544268" y="2536582"/>
            <a:ext cx="5521" cy="47426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" name="Google Shape;213;p22"/>
          <p:cNvCxnSpPr>
            <a:stCxn id="30" idx="6"/>
            <a:endCxn id="31" idx="3"/>
          </p:cNvCxnSpPr>
          <p:nvPr/>
        </p:nvCxnSpPr>
        <p:spPr>
          <a:xfrm flipV="1">
            <a:off x="7957384" y="2781410"/>
            <a:ext cx="418844" cy="32918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" name="Google Shape;214;p22"/>
          <p:cNvCxnSpPr>
            <a:stCxn id="28" idx="5"/>
            <a:endCxn id="31" idx="1"/>
          </p:cNvCxnSpPr>
          <p:nvPr/>
        </p:nvCxnSpPr>
        <p:spPr>
          <a:xfrm>
            <a:off x="7923818" y="2507366"/>
            <a:ext cx="452410" cy="13297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" name="Google Shape;215;p22"/>
          <p:cNvCxnSpPr>
            <a:stCxn id="30" idx="0"/>
            <a:endCxn id="28" idx="4"/>
          </p:cNvCxnSpPr>
          <p:nvPr/>
        </p:nvCxnSpPr>
        <p:spPr>
          <a:xfrm flipV="1">
            <a:off x="7842784" y="2536582"/>
            <a:ext cx="0" cy="47426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7" name="Google Shape;202;p22"/>
          <p:cNvSpPr/>
          <p:nvPr/>
        </p:nvSpPr>
        <p:spPr>
          <a:xfrm>
            <a:off x="6895231" y="630589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203;p22"/>
          <p:cNvSpPr/>
          <p:nvPr/>
        </p:nvSpPr>
        <p:spPr>
          <a:xfrm>
            <a:off x="8010631" y="630589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204;p22"/>
          <p:cNvSpPr/>
          <p:nvPr/>
        </p:nvSpPr>
        <p:spPr>
          <a:xfrm>
            <a:off x="6895231" y="1417518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205;p22"/>
          <p:cNvSpPr/>
          <p:nvPr/>
        </p:nvSpPr>
        <p:spPr>
          <a:xfrm>
            <a:off x="8010631" y="1417518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3" name="Google Shape;208;p22"/>
          <p:cNvCxnSpPr>
            <a:stCxn id="48" idx="2"/>
            <a:endCxn id="47" idx="6"/>
          </p:cNvCxnSpPr>
          <p:nvPr/>
        </p:nvCxnSpPr>
        <p:spPr>
          <a:xfrm flipH="1">
            <a:off x="7124431" y="730339"/>
            <a:ext cx="886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" name="Google Shape;209;p22"/>
          <p:cNvCxnSpPr>
            <a:stCxn id="50" idx="2"/>
            <a:endCxn id="49" idx="6"/>
          </p:cNvCxnSpPr>
          <p:nvPr/>
        </p:nvCxnSpPr>
        <p:spPr>
          <a:xfrm flipH="1">
            <a:off x="7124431" y="1517268"/>
            <a:ext cx="886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7" name="Google Shape;212;p22"/>
          <p:cNvCxnSpPr>
            <a:stCxn id="49" idx="0"/>
            <a:endCxn id="47" idx="4"/>
          </p:cNvCxnSpPr>
          <p:nvPr/>
        </p:nvCxnSpPr>
        <p:spPr>
          <a:xfrm flipV="1">
            <a:off x="7009831" y="830089"/>
            <a:ext cx="0" cy="58742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" name="Google Shape;215;p22"/>
          <p:cNvCxnSpPr>
            <a:stCxn id="50" idx="0"/>
            <a:endCxn id="48" idx="4"/>
          </p:cNvCxnSpPr>
          <p:nvPr/>
        </p:nvCxnSpPr>
        <p:spPr>
          <a:xfrm flipV="1">
            <a:off x="8125231" y="830089"/>
            <a:ext cx="0" cy="58742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6" name="Google Shape;223;p22"/>
          <p:cNvSpPr txBox="1"/>
          <p:nvPr/>
        </p:nvSpPr>
        <p:spPr>
          <a:xfrm>
            <a:off x="6349067" y="3945624"/>
            <a:ext cx="2380943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Fig </a:t>
            </a:r>
            <a:r>
              <a:rPr lang="en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2.2: </a:t>
            </a: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Directed </a:t>
            </a:r>
            <a:r>
              <a:rPr lang="en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graph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Google Shape;244;p23"/>
          <p:cNvSpPr txBox="1"/>
          <p:nvPr/>
        </p:nvSpPr>
        <p:spPr>
          <a:xfrm>
            <a:off x="6362018" y="2006853"/>
            <a:ext cx="3645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Google Shape;245;p23"/>
          <p:cNvSpPr txBox="1"/>
          <p:nvPr/>
        </p:nvSpPr>
        <p:spPr>
          <a:xfrm>
            <a:off x="7673724" y="1985571"/>
            <a:ext cx="3645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246;p23"/>
          <p:cNvSpPr txBox="1"/>
          <p:nvPr/>
        </p:nvSpPr>
        <p:spPr>
          <a:xfrm>
            <a:off x="8461045" y="2340231"/>
            <a:ext cx="3645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247;p23"/>
          <p:cNvSpPr txBox="1"/>
          <p:nvPr/>
        </p:nvSpPr>
        <p:spPr>
          <a:xfrm>
            <a:off x="6420143" y="3127517"/>
            <a:ext cx="3645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248;p23"/>
          <p:cNvSpPr txBox="1"/>
          <p:nvPr/>
        </p:nvSpPr>
        <p:spPr>
          <a:xfrm>
            <a:off x="7761750" y="3127517"/>
            <a:ext cx="3645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7325510" y="1774955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284588" y="3401457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9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"/>
          <p:cNvSpPr txBox="1">
            <a:spLocks noGrp="1"/>
          </p:cNvSpPr>
          <p:nvPr>
            <p:ph type="title"/>
          </p:nvPr>
        </p:nvSpPr>
        <p:spPr>
          <a:xfrm>
            <a:off x="713250" y="703075"/>
            <a:ext cx="4237800" cy="6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Simple </a:t>
            </a:r>
            <a:r>
              <a:rPr lang="en" sz="3600" dirty="0" smtClean="0"/>
              <a:t>Graph</a:t>
            </a:r>
            <a:endParaRPr sz="3600" dirty="0"/>
          </a:p>
        </p:txBody>
      </p:sp>
      <p:sp>
        <p:nvSpPr>
          <p:cNvPr id="230" name="Google Shape;230;p23"/>
          <p:cNvSpPr txBox="1">
            <a:spLocks noGrp="1"/>
          </p:cNvSpPr>
          <p:nvPr>
            <p:ph type="body" idx="1"/>
          </p:nvPr>
        </p:nvSpPr>
        <p:spPr>
          <a:xfrm>
            <a:off x="819150" y="1425425"/>
            <a:ext cx="6486906" cy="1421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25450" indent="-285750">
              <a:lnSpc>
                <a:spcPct val="100000"/>
              </a:lnSpc>
              <a:buClr>
                <a:srgbClr val="000000"/>
              </a:buClr>
              <a:buSzPts val="1400"/>
            </a:pPr>
            <a:r>
              <a:rPr lang="en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An </a:t>
            </a:r>
            <a:r>
              <a:rPr lang="en" sz="2000" dirty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undirected graph that has only one edge between two </a:t>
            </a:r>
            <a:r>
              <a:rPr lang="en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vertices</a:t>
            </a:r>
            <a:endParaRPr sz="2000" dirty="0">
              <a:solidFill>
                <a:srgbClr val="000000"/>
              </a:solidFill>
              <a:highlight>
                <a:schemeClr val="dk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25450" indent="-285750">
              <a:lnSpc>
                <a:spcPct val="100000"/>
              </a:lnSpc>
              <a:buClr>
                <a:srgbClr val="000000"/>
              </a:buClr>
              <a:buSzPts val="1400"/>
            </a:pPr>
            <a:r>
              <a:rPr lang="en" sz="2000" i="1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Example: </a:t>
            </a:r>
            <a:r>
              <a:rPr lang="en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Two atom in a chemical compound can be only connected by a single bond</a:t>
            </a:r>
            <a:endParaRPr sz="2000" dirty="0">
              <a:solidFill>
                <a:srgbClr val="000000"/>
              </a:solidFill>
              <a:highlight>
                <a:schemeClr val="dk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23"/>
          <p:cNvSpPr/>
          <p:nvPr/>
        </p:nvSpPr>
        <p:spPr>
          <a:xfrm>
            <a:off x="5174388" y="3053211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3"/>
          <p:cNvSpPr/>
          <p:nvPr/>
        </p:nvSpPr>
        <p:spPr>
          <a:xfrm>
            <a:off x="6882363" y="3053211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3"/>
          <p:cNvSpPr/>
          <p:nvPr/>
        </p:nvSpPr>
        <p:spPr>
          <a:xfrm>
            <a:off x="5174388" y="3886511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3"/>
          <p:cNvSpPr/>
          <p:nvPr/>
        </p:nvSpPr>
        <p:spPr>
          <a:xfrm>
            <a:off x="6882363" y="3886511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3"/>
          <p:cNvSpPr/>
          <p:nvPr/>
        </p:nvSpPr>
        <p:spPr>
          <a:xfrm>
            <a:off x="7788288" y="3417911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6" name="Google Shape;236;p23"/>
          <p:cNvCxnSpPr>
            <a:stCxn id="232" idx="2"/>
            <a:endCxn id="231" idx="6"/>
          </p:cNvCxnSpPr>
          <p:nvPr/>
        </p:nvCxnSpPr>
        <p:spPr>
          <a:xfrm rot="10800000">
            <a:off x="5403663" y="3152961"/>
            <a:ext cx="1478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7" name="Google Shape;237;p23"/>
          <p:cNvCxnSpPr>
            <a:stCxn id="234" idx="2"/>
            <a:endCxn id="233" idx="6"/>
          </p:cNvCxnSpPr>
          <p:nvPr/>
        </p:nvCxnSpPr>
        <p:spPr>
          <a:xfrm rot="10800000">
            <a:off x="5403663" y="3986261"/>
            <a:ext cx="1478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8" name="Google Shape;238;p23"/>
          <p:cNvCxnSpPr>
            <a:stCxn id="234" idx="1"/>
            <a:endCxn id="231" idx="5"/>
          </p:cNvCxnSpPr>
          <p:nvPr/>
        </p:nvCxnSpPr>
        <p:spPr>
          <a:xfrm rot="10800000">
            <a:off x="5370029" y="3223627"/>
            <a:ext cx="1545900" cy="69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Google Shape;239;p23"/>
          <p:cNvCxnSpPr>
            <a:stCxn id="233" idx="7"/>
            <a:endCxn id="232" idx="3"/>
          </p:cNvCxnSpPr>
          <p:nvPr/>
        </p:nvCxnSpPr>
        <p:spPr>
          <a:xfrm rot="10800000" flipH="1">
            <a:off x="5370022" y="3223627"/>
            <a:ext cx="1545900" cy="69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0" name="Google Shape;240;p23"/>
          <p:cNvCxnSpPr>
            <a:stCxn id="233" idx="0"/>
            <a:endCxn id="231" idx="4"/>
          </p:cNvCxnSpPr>
          <p:nvPr/>
        </p:nvCxnSpPr>
        <p:spPr>
          <a:xfrm rot="10800000">
            <a:off x="5288988" y="3252611"/>
            <a:ext cx="0" cy="63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1" name="Google Shape;241;p23"/>
          <p:cNvCxnSpPr>
            <a:stCxn id="234" idx="6"/>
            <a:endCxn id="235" idx="3"/>
          </p:cNvCxnSpPr>
          <p:nvPr/>
        </p:nvCxnSpPr>
        <p:spPr>
          <a:xfrm rot="10800000" flipH="1">
            <a:off x="7111563" y="3588161"/>
            <a:ext cx="710400" cy="39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2" name="Google Shape;242;p23"/>
          <p:cNvCxnSpPr>
            <a:stCxn id="232" idx="5"/>
            <a:endCxn id="235" idx="1"/>
          </p:cNvCxnSpPr>
          <p:nvPr/>
        </p:nvCxnSpPr>
        <p:spPr>
          <a:xfrm>
            <a:off x="7077997" y="3223495"/>
            <a:ext cx="744000" cy="22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3" name="Google Shape;243;p23"/>
          <p:cNvCxnSpPr>
            <a:stCxn id="234" idx="0"/>
            <a:endCxn id="232" idx="4"/>
          </p:cNvCxnSpPr>
          <p:nvPr/>
        </p:nvCxnSpPr>
        <p:spPr>
          <a:xfrm rot="10800000">
            <a:off x="6996963" y="3252611"/>
            <a:ext cx="0" cy="63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0" name="Google Shape;250;p23"/>
          <p:cNvSpPr/>
          <p:nvPr/>
        </p:nvSpPr>
        <p:spPr>
          <a:xfrm>
            <a:off x="1241607" y="3071600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3"/>
          <p:cNvSpPr/>
          <p:nvPr/>
        </p:nvSpPr>
        <p:spPr>
          <a:xfrm>
            <a:off x="2949582" y="3071600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3"/>
          <p:cNvSpPr/>
          <p:nvPr/>
        </p:nvSpPr>
        <p:spPr>
          <a:xfrm>
            <a:off x="1241607" y="3904900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3"/>
          <p:cNvSpPr/>
          <p:nvPr/>
        </p:nvSpPr>
        <p:spPr>
          <a:xfrm>
            <a:off x="2949582" y="3904900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3"/>
          <p:cNvSpPr/>
          <p:nvPr/>
        </p:nvSpPr>
        <p:spPr>
          <a:xfrm>
            <a:off x="3855507" y="3436300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9" name="Google Shape;259;p23"/>
          <p:cNvCxnSpPr>
            <a:stCxn id="252" idx="0"/>
            <a:endCxn id="250" idx="4"/>
          </p:cNvCxnSpPr>
          <p:nvPr/>
        </p:nvCxnSpPr>
        <p:spPr>
          <a:xfrm rot="10800000">
            <a:off x="1356207" y="3271000"/>
            <a:ext cx="0" cy="63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0" name="Google Shape;260;p23"/>
          <p:cNvCxnSpPr>
            <a:stCxn id="253" idx="6"/>
            <a:endCxn id="254" idx="3"/>
          </p:cNvCxnSpPr>
          <p:nvPr/>
        </p:nvCxnSpPr>
        <p:spPr>
          <a:xfrm rot="10800000" flipH="1">
            <a:off x="3178782" y="3606550"/>
            <a:ext cx="710400" cy="39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1" name="Google Shape;261;p23"/>
          <p:cNvCxnSpPr>
            <a:stCxn id="251" idx="6"/>
            <a:endCxn id="254" idx="1"/>
          </p:cNvCxnSpPr>
          <p:nvPr/>
        </p:nvCxnSpPr>
        <p:spPr>
          <a:xfrm>
            <a:off x="3178782" y="3171350"/>
            <a:ext cx="710291" cy="29416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2" name="Google Shape;262;p23"/>
          <p:cNvCxnSpPr>
            <a:stCxn id="253" idx="0"/>
            <a:endCxn id="251" idx="4"/>
          </p:cNvCxnSpPr>
          <p:nvPr/>
        </p:nvCxnSpPr>
        <p:spPr>
          <a:xfrm rot="10800000">
            <a:off x="3064182" y="3271000"/>
            <a:ext cx="0" cy="63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8" name="Google Shape;268;p23"/>
          <p:cNvSpPr txBox="1"/>
          <p:nvPr/>
        </p:nvSpPr>
        <p:spPr>
          <a:xfrm>
            <a:off x="3641850" y="4293550"/>
            <a:ext cx="23589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Fig </a:t>
            </a:r>
            <a:r>
              <a:rPr lang="en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2.3: </a:t>
            </a: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Simple </a:t>
            </a:r>
            <a:r>
              <a:rPr lang="en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graph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2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1160980" y="4065735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78781" y="4037981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00750" y="4035349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"/>
          <p:cNvSpPr txBox="1">
            <a:spLocks noGrp="1"/>
          </p:cNvSpPr>
          <p:nvPr>
            <p:ph type="title"/>
          </p:nvPr>
        </p:nvSpPr>
        <p:spPr>
          <a:xfrm>
            <a:off x="713250" y="703075"/>
            <a:ext cx="4237800" cy="6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Multi </a:t>
            </a:r>
            <a:r>
              <a:rPr lang="en" sz="3600" dirty="0"/>
              <a:t>Graph</a:t>
            </a:r>
            <a:endParaRPr sz="3600" dirty="0"/>
          </a:p>
        </p:txBody>
      </p:sp>
      <p:sp>
        <p:nvSpPr>
          <p:cNvPr id="230" name="Google Shape;230;p23"/>
          <p:cNvSpPr txBox="1">
            <a:spLocks noGrp="1"/>
          </p:cNvSpPr>
          <p:nvPr>
            <p:ph type="body" idx="1"/>
          </p:nvPr>
        </p:nvSpPr>
        <p:spPr>
          <a:xfrm>
            <a:off x="871759" y="1309973"/>
            <a:ext cx="6996000" cy="1336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25450" indent="-285750">
              <a:lnSpc>
                <a:spcPct val="100000"/>
              </a:lnSpc>
              <a:buClr>
                <a:srgbClr val="000000"/>
              </a:buClr>
              <a:buSzPts val="1400"/>
            </a:pPr>
            <a:r>
              <a:rPr lang="en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May </a:t>
            </a:r>
            <a:r>
              <a:rPr lang="en" sz="2000" dirty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have more than one </a:t>
            </a:r>
            <a:r>
              <a:rPr lang="en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edge (multiple path) </a:t>
            </a:r>
            <a:r>
              <a:rPr lang="en" sz="2000" dirty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between two </a:t>
            </a:r>
            <a:r>
              <a:rPr lang="en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vertices</a:t>
            </a:r>
            <a:endParaRPr sz="2000" dirty="0">
              <a:solidFill>
                <a:srgbClr val="000000"/>
              </a:solidFill>
              <a:highlight>
                <a:schemeClr val="dk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25450" indent="-285750">
              <a:lnSpc>
                <a:spcPct val="100000"/>
              </a:lnSpc>
              <a:buClr>
                <a:srgbClr val="000000"/>
              </a:buClr>
              <a:buSzPts val="1400"/>
            </a:pPr>
            <a:r>
              <a:rPr lang="en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Example: </a:t>
            </a:r>
            <a:r>
              <a:rPr lang="en" sz="2000" i="1" dirty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Road </a:t>
            </a:r>
            <a:r>
              <a:rPr lang="en" sz="2000" i="1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Networks</a:t>
            </a:r>
            <a:endParaRPr sz="2000" i="1" baseline="30000" dirty="0">
              <a:solidFill>
                <a:srgbClr val="000000"/>
              </a:solidFill>
              <a:highlight>
                <a:schemeClr val="dk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23"/>
          <p:cNvSpPr/>
          <p:nvPr/>
        </p:nvSpPr>
        <p:spPr>
          <a:xfrm>
            <a:off x="4885516" y="2933073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3"/>
          <p:cNvSpPr/>
          <p:nvPr/>
        </p:nvSpPr>
        <p:spPr>
          <a:xfrm>
            <a:off x="6593491" y="2933073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3"/>
          <p:cNvSpPr/>
          <p:nvPr/>
        </p:nvSpPr>
        <p:spPr>
          <a:xfrm>
            <a:off x="4885516" y="3766373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3"/>
          <p:cNvSpPr/>
          <p:nvPr/>
        </p:nvSpPr>
        <p:spPr>
          <a:xfrm>
            <a:off x="6593491" y="3766373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3"/>
          <p:cNvSpPr/>
          <p:nvPr/>
        </p:nvSpPr>
        <p:spPr>
          <a:xfrm>
            <a:off x="7499416" y="3297773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6" name="Google Shape;236;p23"/>
          <p:cNvCxnSpPr>
            <a:stCxn id="232" idx="2"/>
            <a:endCxn id="231" idx="6"/>
          </p:cNvCxnSpPr>
          <p:nvPr/>
        </p:nvCxnSpPr>
        <p:spPr>
          <a:xfrm rot="10800000">
            <a:off x="5114791" y="3032823"/>
            <a:ext cx="1478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7" name="Google Shape;237;p23"/>
          <p:cNvCxnSpPr>
            <a:stCxn id="234" idx="2"/>
            <a:endCxn id="233" idx="6"/>
          </p:cNvCxnSpPr>
          <p:nvPr/>
        </p:nvCxnSpPr>
        <p:spPr>
          <a:xfrm rot="10800000">
            <a:off x="5114791" y="3866123"/>
            <a:ext cx="1478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8" name="Google Shape;238;p23"/>
          <p:cNvCxnSpPr>
            <a:stCxn id="234" idx="1"/>
            <a:endCxn id="231" idx="5"/>
          </p:cNvCxnSpPr>
          <p:nvPr/>
        </p:nvCxnSpPr>
        <p:spPr>
          <a:xfrm rot="10800000">
            <a:off x="5081157" y="3103489"/>
            <a:ext cx="1545900" cy="69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Google Shape;239;p23"/>
          <p:cNvCxnSpPr>
            <a:stCxn id="233" idx="7"/>
            <a:endCxn id="232" idx="3"/>
          </p:cNvCxnSpPr>
          <p:nvPr/>
        </p:nvCxnSpPr>
        <p:spPr>
          <a:xfrm rot="10800000" flipH="1">
            <a:off x="5081150" y="3103489"/>
            <a:ext cx="1545900" cy="69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0" name="Google Shape;240;p23"/>
          <p:cNvCxnSpPr>
            <a:stCxn id="233" idx="0"/>
            <a:endCxn id="231" idx="4"/>
          </p:cNvCxnSpPr>
          <p:nvPr/>
        </p:nvCxnSpPr>
        <p:spPr>
          <a:xfrm rot="10800000">
            <a:off x="5000116" y="3132473"/>
            <a:ext cx="0" cy="63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1" name="Google Shape;241;p23"/>
          <p:cNvCxnSpPr>
            <a:stCxn id="234" idx="6"/>
            <a:endCxn id="235" idx="3"/>
          </p:cNvCxnSpPr>
          <p:nvPr/>
        </p:nvCxnSpPr>
        <p:spPr>
          <a:xfrm rot="10800000" flipH="1">
            <a:off x="6822691" y="3468023"/>
            <a:ext cx="710400" cy="39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2" name="Google Shape;242;p23"/>
          <p:cNvCxnSpPr>
            <a:stCxn id="232" idx="5"/>
            <a:endCxn id="235" idx="1"/>
          </p:cNvCxnSpPr>
          <p:nvPr/>
        </p:nvCxnSpPr>
        <p:spPr>
          <a:xfrm>
            <a:off x="6789125" y="3103357"/>
            <a:ext cx="744000" cy="22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3" name="Google Shape;243;p23"/>
          <p:cNvCxnSpPr>
            <a:stCxn id="234" idx="0"/>
            <a:endCxn id="232" idx="4"/>
          </p:cNvCxnSpPr>
          <p:nvPr/>
        </p:nvCxnSpPr>
        <p:spPr>
          <a:xfrm rot="10800000">
            <a:off x="6708091" y="3132473"/>
            <a:ext cx="0" cy="63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4" name="Google Shape;244;p23"/>
          <p:cNvSpPr txBox="1"/>
          <p:nvPr/>
        </p:nvSpPr>
        <p:spPr>
          <a:xfrm>
            <a:off x="4894066" y="2586248"/>
            <a:ext cx="3645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23"/>
          <p:cNvSpPr txBox="1"/>
          <p:nvPr/>
        </p:nvSpPr>
        <p:spPr>
          <a:xfrm>
            <a:off x="6525841" y="2563773"/>
            <a:ext cx="3645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p23"/>
          <p:cNvSpPr txBox="1"/>
          <p:nvPr/>
        </p:nvSpPr>
        <p:spPr>
          <a:xfrm>
            <a:off x="7225891" y="3208849"/>
            <a:ext cx="3645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23"/>
          <p:cNvSpPr txBox="1"/>
          <p:nvPr/>
        </p:nvSpPr>
        <p:spPr>
          <a:xfrm>
            <a:off x="4894066" y="3857498"/>
            <a:ext cx="3645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23"/>
          <p:cNvSpPr txBox="1"/>
          <p:nvPr/>
        </p:nvSpPr>
        <p:spPr>
          <a:xfrm>
            <a:off x="6570466" y="3857498"/>
            <a:ext cx="3645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23"/>
          <p:cNvSpPr txBox="1"/>
          <p:nvPr/>
        </p:nvSpPr>
        <p:spPr>
          <a:xfrm>
            <a:off x="3612262" y="4280909"/>
            <a:ext cx="19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Fig </a:t>
            </a:r>
            <a:r>
              <a:rPr lang="en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2.4: </a:t>
            </a: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Multi </a:t>
            </a:r>
            <a:r>
              <a:rPr lang="en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graph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p23"/>
          <p:cNvSpPr/>
          <p:nvPr/>
        </p:nvSpPr>
        <p:spPr>
          <a:xfrm>
            <a:off x="2358438" y="2937522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3"/>
          <p:cNvSpPr/>
          <p:nvPr/>
        </p:nvSpPr>
        <p:spPr>
          <a:xfrm>
            <a:off x="2358438" y="3770822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3"/>
          <p:cNvSpPr/>
          <p:nvPr/>
        </p:nvSpPr>
        <p:spPr>
          <a:xfrm>
            <a:off x="3264363" y="3302222"/>
            <a:ext cx="229200" cy="19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0" name="Google Shape;260;p23"/>
          <p:cNvCxnSpPr>
            <a:stCxn id="253" idx="6"/>
            <a:endCxn id="254" idx="3"/>
          </p:cNvCxnSpPr>
          <p:nvPr/>
        </p:nvCxnSpPr>
        <p:spPr>
          <a:xfrm rot="10800000" flipH="1">
            <a:off x="2587638" y="3472472"/>
            <a:ext cx="710400" cy="39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1" name="Google Shape;261;p23"/>
          <p:cNvCxnSpPr>
            <a:stCxn id="251" idx="5"/>
            <a:endCxn id="254" idx="1"/>
          </p:cNvCxnSpPr>
          <p:nvPr/>
        </p:nvCxnSpPr>
        <p:spPr>
          <a:xfrm>
            <a:off x="2554072" y="3107806"/>
            <a:ext cx="744000" cy="22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62" name="Google Shape;262;p23"/>
          <p:cNvCxnSpPr>
            <a:stCxn id="253" idx="0"/>
            <a:endCxn id="251" idx="4"/>
          </p:cNvCxnSpPr>
          <p:nvPr/>
        </p:nvCxnSpPr>
        <p:spPr>
          <a:xfrm rot="10800000">
            <a:off x="2473038" y="3136922"/>
            <a:ext cx="0" cy="63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69" name="Google Shape;269;p23"/>
          <p:cNvCxnSpPr>
            <a:stCxn id="231" idx="7"/>
            <a:endCxn id="235" idx="0"/>
          </p:cNvCxnSpPr>
          <p:nvPr/>
        </p:nvCxnSpPr>
        <p:spPr>
          <a:xfrm rot="16200000" flipH="1">
            <a:off x="6179841" y="1863598"/>
            <a:ext cx="335484" cy="2532866"/>
          </a:xfrm>
          <a:prstGeom prst="curvedConnector3">
            <a:avLst>
              <a:gd name="adj1" fmla="val -10524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0" name="Google Shape;270;p2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cxnSp>
        <p:nvCxnSpPr>
          <p:cNvPr id="55" name="Google Shape;269;p23"/>
          <p:cNvCxnSpPr>
            <a:stCxn id="251" idx="7"/>
            <a:endCxn id="254" idx="0"/>
          </p:cNvCxnSpPr>
          <p:nvPr/>
        </p:nvCxnSpPr>
        <p:spPr>
          <a:xfrm rot="16200000" flipH="1">
            <a:off x="2798775" y="2722035"/>
            <a:ext cx="335484" cy="824891"/>
          </a:xfrm>
          <a:prstGeom prst="curvedConnector3">
            <a:avLst>
              <a:gd name="adj1" fmla="val -870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9" name="Google Shape;269;p23"/>
          <p:cNvCxnSpPr>
            <a:stCxn id="253" idx="6"/>
            <a:endCxn id="254" idx="4"/>
          </p:cNvCxnSpPr>
          <p:nvPr/>
        </p:nvCxnSpPr>
        <p:spPr>
          <a:xfrm flipV="1">
            <a:off x="2587638" y="3501722"/>
            <a:ext cx="791325" cy="36885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7" name="TextBox 36"/>
          <p:cNvSpPr txBox="1"/>
          <p:nvPr/>
        </p:nvSpPr>
        <p:spPr>
          <a:xfrm>
            <a:off x="2638665" y="3923514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79288" y="3936656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15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4"/>
          <p:cNvSpPr txBox="1">
            <a:spLocks noGrp="1"/>
          </p:cNvSpPr>
          <p:nvPr>
            <p:ph type="title"/>
          </p:nvPr>
        </p:nvSpPr>
        <p:spPr>
          <a:xfrm>
            <a:off x="810525" y="551675"/>
            <a:ext cx="4726500" cy="7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Complete </a:t>
            </a:r>
            <a:r>
              <a:rPr lang="en" sz="3600" dirty="0" smtClean="0"/>
              <a:t>/ Full Graph</a:t>
            </a:r>
            <a:endParaRPr sz="3600" dirty="0"/>
          </a:p>
        </p:txBody>
      </p:sp>
      <p:sp>
        <p:nvSpPr>
          <p:cNvPr id="276" name="Google Shape;276;p24"/>
          <p:cNvSpPr txBox="1">
            <a:spLocks noGrp="1"/>
          </p:cNvSpPr>
          <p:nvPr>
            <p:ph type="body" idx="1"/>
          </p:nvPr>
        </p:nvSpPr>
        <p:spPr>
          <a:xfrm>
            <a:off x="819149" y="1316900"/>
            <a:ext cx="5888505" cy="9873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25450" indent="-285750">
              <a:lnSpc>
                <a:spcPct val="100000"/>
              </a:lnSpc>
              <a:buClr>
                <a:srgbClr val="000000"/>
              </a:buClr>
              <a:buSzPts val="1400"/>
            </a:pPr>
            <a:r>
              <a:rPr lang="en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" sz="2000" dirty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simple graph with each vertex connected to all other </a:t>
            </a:r>
            <a:r>
              <a:rPr lang="en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vertices</a:t>
            </a:r>
            <a:endParaRPr sz="2000" dirty="0">
              <a:solidFill>
                <a:srgbClr val="000000"/>
              </a:solidFill>
              <a:highlight>
                <a:schemeClr val="dk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7" name="Google Shape;277;p24"/>
          <p:cNvSpPr/>
          <p:nvPr/>
        </p:nvSpPr>
        <p:spPr>
          <a:xfrm>
            <a:off x="5445311" y="2633276"/>
            <a:ext cx="176400" cy="177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4"/>
          <p:cNvSpPr/>
          <p:nvPr/>
        </p:nvSpPr>
        <p:spPr>
          <a:xfrm>
            <a:off x="6759717" y="2633276"/>
            <a:ext cx="176400" cy="177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4"/>
          <p:cNvSpPr/>
          <p:nvPr/>
        </p:nvSpPr>
        <p:spPr>
          <a:xfrm>
            <a:off x="5445311" y="3372889"/>
            <a:ext cx="176400" cy="177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4"/>
          <p:cNvSpPr/>
          <p:nvPr/>
        </p:nvSpPr>
        <p:spPr>
          <a:xfrm>
            <a:off x="6759717" y="3372889"/>
            <a:ext cx="176400" cy="177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4"/>
          <p:cNvSpPr/>
          <p:nvPr/>
        </p:nvSpPr>
        <p:spPr>
          <a:xfrm>
            <a:off x="7456889" y="2956973"/>
            <a:ext cx="176400" cy="177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2" name="Google Shape;282;p24"/>
          <p:cNvCxnSpPr>
            <a:stCxn id="278" idx="2"/>
            <a:endCxn id="277" idx="6"/>
          </p:cNvCxnSpPr>
          <p:nvPr/>
        </p:nvCxnSpPr>
        <p:spPr>
          <a:xfrm rot="10800000">
            <a:off x="5621817" y="2721776"/>
            <a:ext cx="1137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24"/>
          <p:cNvCxnSpPr>
            <a:stCxn id="280" idx="2"/>
            <a:endCxn id="279" idx="6"/>
          </p:cNvCxnSpPr>
          <p:nvPr/>
        </p:nvCxnSpPr>
        <p:spPr>
          <a:xfrm rot="10800000">
            <a:off x="5621817" y="3461389"/>
            <a:ext cx="1137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24"/>
          <p:cNvCxnSpPr>
            <a:stCxn id="280" idx="1"/>
            <a:endCxn id="277" idx="5"/>
          </p:cNvCxnSpPr>
          <p:nvPr/>
        </p:nvCxnSpPr>
        <p:spPr>
          <a:xfrm rot="10800000">
            <a:off x="5595750" y="2784410"/>
            <a:ext cx="1189800" cy="61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24"/>
          <p:cNvCxnSpPr>
            <a:stCxn id="279" idx="7"/>
            <a:endCxn id="278" idx="3"/>
          </p:cNvCxnSpPr>
          <p:nvPr/>
        </p:nvCxnSpPr>
        <p:spPr>
          <a:xfrm rot="10800000" flipH="1">
            <a:off x="5595878" y="2784410"/>
            <a:ext cx="1189800" cy="61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24"/>
          <p:cNvCxnSpPr>
            <a:stCxn id="279" idx="0"/>
            <a:endCxn id="277" idx="4"/>
          </p:cNvCxnSpPr>
          <p:nvPr/>
        </p:nvCxnSpPr>
        <p:spPr>
          <a:xfrm rot="10800000">
            <a:off x="5533511" y="2810389"/>
            <a:ext cx="0" cy="56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24"/>
          <p:cNvCxnSpPr>
            <a:stCxn id="280" idx="6"/>
            <a:endCxn id="281" idx="3"/>
          </p:cNvCxnSpPr>
          <p:nvPr/>
        </p:nvCxnSpPr>
        <p:spPr>
          <a:xfrm rot="10800000" flipH="1">
            <a:off x="6936117" y="3107989"/>
            <a:ext cx="546600" cy="35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24"/>
          <p:cNvCxnSpPr>
            <a:stCxn id="278" idx="5"/>
            <a:endCxn id="281" idx="1"/>
          </p:cNvCxnSpPr>
          <p:nvPr/>
        </p:nvCxnSpPr>
        <p:spPr>
          <a:xfrm>
            <a:off x="6910284" y="2784355"/>
            <a:ext cx="572400" cy="19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24"/>
          <p:cNvCxnSpPr>
            <a:stCxn id="280" idx="0"/>
            <a:endCxn id="278" idx="4"/>
          </p:cNvCxnSpPr>
          <p:nvPr/>
        </p:nvCxnSpPr>
        <p:spPr>
          <a:xfrm rot="10800000">
            <a:off x="6847917" y="2810389"/>
            <a:ext cx="0" cy="56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5" name="Google Shape;295;p24"/>
          <p:cNvCxnSpPr>
            <a:stCxn id="281" idx="2"/>
            <a:endCxn id="277" idx="5"/>
          </p:cNvCxnSpPr>
          <p:nvPr/>
        </p:nvCxnSpPr>
        <p:spPr>
          <a:xfrm rot="10800000">
            <a:off x="5595989" y="2784473"/>
            <a:ext cx="1860900" cy="26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6" name="Google Shape;296;p24"/>
          <p:cNvCxnSpPr>
            <a:stCxn id="281" idx="2"/>
            <a:endCxn id="279" idx="7"/>
          </p:cNvCxnSpPr>
          <p:nvPr/>
        </p:nvCxnSpPr>
        <p:spPr>
          <a:xfrm flipH="1">
            <a:off x="5595989" y="3045473"/>
            <a:ext cx="1860900" cy="35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5" name="Google Shape;315;p24"/>
          <p:cNvSpPr txBox="1">
            <a:spLocks noGrp="1"/>
          </p:cNvSpPr>
          <p:nvPr>
            <p:ph type="sldNum" idx="12"/>
          </p:nvPr>
        </p:nvSpPr>
        <p:spPr>
          <a:xfrm>
            <a:off x="8314534" y="44674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16" name="Google Shape;316;p24"/>
          <p:cNvSpPr/>
          <p:nvPr/>
        </p:nvSpPr>
        <p:spPr>
          <a:xfrm>
            <a:off x="1406711" y="2633276"/>
            <a:ext cx="176400" cy="177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4"/>
          <p:cNvSpPr/>
          <p:nvPr/>
        </p:nvSpPr>
        <p:spPr>
          <a:xfrm>
            <a:off x="2721117" y="2633276"/>
            <a:ext cx="176400" cy="177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4"/>
          <p:cNvSpPr/>
          <p:nvPr/>
        </p:nvSpPr>
        <p:spPr>
          <a:xfrm>
            <a:off x="2721117" y="3372889"/>
            <a:ext cx="176400" cy="177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9" name="Google Shape;319;p24"/>
          <p:cNvCxnSpPr>
            <a:stCxn id="317" idx="2"/>
            <a:endCxn id="316" idx="6"/>
          </p:cNvCxnSpPr>
          <p:nvPr/>
        </p:nvCxnSpPr>
        <p:spPr>
          <a:xfrm rot="10800000">
            <a:off x="1583217" y="2721776"/>
            <a:ext cx="1137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0" name="Google Shape;320;p24"/>
          <p:cNvCxnSpPr>
            <a:stCxn id="318" idx="1"/>
            <a:endCxn id="316" idx="5"/>
          </p:cNvCxnSpPr>
          <p:nvPr/>
        </p:nvCxnSpPr>
        <p:spPr>
          <a:xfrm rot="10800000">
            <a:off x="1557150" y="2784410"/>
            <a:ext cx="1189800" cy="61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" name="Google Shape;321;p24"/>
          <p:cNvCxnSpPr>
            <a:stCxn id="318" idx="0"/>
            <a:endCxn id="317" idx="4"/>
          </p:cNvCxnSpPr>
          <p:nvPr/>
        </p:nvCxnSpPr>
        <p:spPr>
          <a:xfrm rot="10800000">
            <a:off x="2809317" y="2810389"/>
            <a:ext cx="0" cy="56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5" name="Google Shape;325;p24"/>
          <p:cNvSpPr/>
          <p:nvPr/>
        </p:nvSpPr>
        <p:spPr>
          <a:xfrm>
            <a:off x="3464111" y="2633276"/>
            <a:ext cx="176400" cy="177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4"/>
          <p:cNvSpPr/>
          <p:nvPr/>
        </p:nvSpPr>
        <p:spPr>
          <a:xfrm>
            <a:off x="4778517" y="2633276"/>
            <a:ext cx="176400" cy="177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4"/>
          <p:cNvSpPr/>
          <p:nvPr/>
        </p:nvSpPr>
        <p:spPr>
          <a:xfrm>
            <a:off x="3464111" y="3372889"/>
            <a:ext cx="176400" cy="177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4"/>
          <p:cNvSpPr/>
          <p:nvPr/>
        </p:nvSpPr>
        <p:spPr>
          <a:xfrm>
            <a:off x="4778517" y="3372889"/>
            <a:ext cx="176400" cy="177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9" name="Google Shape;329;p24"/>
          <p:cNvCxnSpPr>
            <a:stCxn id="326" idx="2"/>
            <a:endCxn id="325" idx="6"/>
          </p:cNvCxnSpPr>
          <p:nvPr/>
        </p:nvCxnSpPr>
        <p:spPr>
          <a:xfrm rot="10800000">
            <a:off x="3640617" y="2721776"/>
            <a:ext cx="1137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0" name="Google Shape;330;p24"/>
          <p:cNvCxnSpPr>
            <a:stCxn id="328" idx="2"/>
            <a:endCxn id="327" idx="6"/>
          </p:cNvCxnSpPr>
          <p:nvPr/>
        </p:nvCxnSpPr>
        <p:spPr>
          <a:xfrm rot="10800000">
            <a:off x="3640617" y="3461389"/>
            <a:ext cx="1137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1" name="Google Shape;331;p24"/>
          <p:cNvCxnSpPr>
            <a:stCxn id="328" idx="1"/>
            <a:endCxn id="325" idx="5"/>
          </p:cNvCxnSpPr>
          <p:nvPr/>
        </p:nvCxnSpPr>
        <p:spPr>
          <a:xfrm rot="10800000">
            <a:off x="3614550" y="2784410"/>
            <a:ext cx="1189800" cy="61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2" name="Google Shape;332;p24"/>
          <p:cNvCxnSpPr>
            <a:stCxn id="327" idx="7"/>
            <a:endCxn id="326" idx="3"/>
          </p:cNvCxnSpPr>
          <p:nvPr/>
        </p:nvCxnSpPr>
        <p:spPr>
          <a:xfrm rot="10800000" flipH="1">
            <a:off x="3614678" y="2784410"/>
            <a:ext cx="1189800" cy="61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3" name="Google Shape;333;p24"/>
          <p:cNvCxnSpPr>
            <a:stCxn id="327" idx="0"/>
            <a:endCxn id="325" idx="4"/>
          </p:cNvCxnSpPr>
          <p:nvPr/>
        </p:nvCxnSpPr>
        <p:spPr>
          <a:xfrm rot="10800000">
            <a:off x="3552311" y="2810389"/>
            <a:ext cx="0" cy="56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4" name="Google Shape;334;p24"/>
          <p:cNvCxnSpPr>
            <a:stCxn id="328" idx="0"/>
            <a:endCxn id="326" idx="4"/>
          </p:cNvCxnSpPr>
          <p:nvPr/>
        </p:nvCxnSpPr>
        <p:spPr>
          <a:xfrm rot="10800000">
            <a:off x="4866717" y="2810389"/>
            <a:ext cx="0" cy="56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9" name="Google Shape;339;p24"/>
          <p:cNvSpPr txBox="1"/>
          <p:nvPr/>
        </p:nvSpPr>
        <p:spPr>
          <a:xfrm>
            <a:off x="3084671" y="3968652"/>
            <a:ext cx="2249557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Fig </a:t>
            </a:r>
            <a:r>
              <a:rPr lang="en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2.5: </a:t>
            </a: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Complete Graph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08857" y="3497923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26658" y="3470169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55679" y="3470169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41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4"/>
          <p:cNvSpPr txBox="1">
            <a:spLocks noGrp="1"/>
          </p:cNvSpPr>
          <p:nvPr>
            <p:ph type="title"/>
          </p:nvPr>
        </p:nvSpPr>
        <p:spPr>
          <a:xfrm>
            <a:off x="810525" y="551675"/>
            <a:ext cx="4726500" cy="7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Loop </a:t>
            </a:r>
            <a:r>
              <a:rPr lang="en" sz="3600" dirty="0"/>
              <a:t>Graph</a:t>
            </a:r>
            <a:endParaRPr sz="3600" dirty="0"/>
          </a:p>
        </p:txBody>
      </p:sp>
      <p:sp>
        <p:nvSpPr>
          <p:cNvPr id="276" name="Google Shape;276;p24"/>
          <p:cNvSpPr txBox="1">
            <a:spLocks noGrp="1"/>
          </p:cNvSpPr>
          <p:nvPr>
            <p:ph type="body" idx="1"/>
          </p:nvPr>
        </p:nvSpPr>
        <p:spPr>
          <a:xfrm>
            <a:off x="819150" y="1316900"/>
            <a:ext cx="4406100" cy="7719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25450" indent="-285750">
              <a:lnSpc>
                <a:spcPct val="100000"/>
              </a:lnSpc>
              <a:buClr>
                <a:srgbClr val="000000"/>
              </a:buClr>
              <a:buSzPts val="1400"/>
            </a:pPr>
            <a:r>
              <a:rPr lang="en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Edge </a:t>
            </a:r>
            <a:r>
              <a:rPr lang="en" sz="2000" dirty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connects the same </a:t>
            </a:r>
            <a:r>
              <a:rPr lang="en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vertex</a:t>
            </a:r>
            <a:endParaRPr sz="2000" dirty="0">
              <a:solidFill>
                <a:srgbClr val="000000"/>
              </a:solidFill>
              <a:highlight>
                <a:schemeClr val="dk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25450" indent="-285750">
              <a:lnSpc>
                <a:spcPct val="100000"/>
              </a:lnSpc>
              <a:buClr>
                <a:srgbClr val="000000"/>
              </a:buClr>
              <a:buSzPts val="1400"/>
            </a:pPr>
            <a:r>
              <a:rPr lang="en" sz="2000" dirty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Contains a </a:t>
            </a:r>
            <a:r>
              <a:rPr lang="en" sz="2000" dirty="0" smtClean="0">
                <a:solidFill>
                  <a:srgbClr val="00000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loop</a:t>
            </a:r>
            <a:endParaRPr sz="1800" dirty="0">
              <a:solidFill>
                <a:srgbClr val="000000"/>
              </a:solidFill>
              <a:highlight>
                <a:schemeClr val="dk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7" name="Google Shape;297;p24"/>
          <p:cNvSpPr/>
          <p:nvPr/>
        </p:nvSpPr>
        <p:spPr>
          <a:xfrm>
            <a:off x="5636734" y="2413579"/>
            <a:ext cx="192300" cy="187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4"/>
          <p:cNvSpPr/>
          <p:nvPr/>
        </p:nvSpPr>
        <p:spPr>
          <a:xfrm>
            <a:off x="7068988" y="2413579"/>
            <a:ext cx="192300" cy="187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4"/>
          <p:cNvSpPr/>
          <p:nvPr/>
        </p:nvSpPr>
        <p:spPr>
          <a:xfrm>
            <a:off x="5636734" y="3196630"/>
            <a:ext cx="192300" cy="187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4"/>
          <p:cNvSpPr/>
          <p:nvPr/>
        </p:nvSpPr>
        <p:spPr>
          <a:xfrm>
            <a:off x="7068988" y="3196630"/>
            <a:ext cx="192300" cy="187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4"/>
          <p:cNvSpPr/>
          <p:nvPr/>
        </p:nvSpPr>
        <p:spPr>
          <a:xfrm>
            <a:off x="7828668" y="2756287"/>
            <a:ext cx="192300" cy="187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2" name="Google Shape;302;p24"/>
          <p:cNvCxnSpPr>
            <a:stCxn id="298" idx="2"/>
            <a:endCxn id="297" idx="6"/>
          </p:cNvCxnSpPr>
          <p:nvPr/>
        </p:nvCxnSpPr>
        <p:spPr>
          <a:xfrm rot="10800000">
            <a:off x="5829088" y="2507329"/>
            <a:ext cx="1239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3" name="Google Shape;303;p24"/>
          <p:cNvCxnSpPr>
            <a:stCxn id="300" idx="2"/>
            <a:endCxn id="299" idx="6"/>
          </p:cNvCxnSpPr>
          <p:nvPr/>
        </p:nvCxnSpPr>
        <p:spPr>
          <a:xfrm rot="10800000">
            <a:off x="5829088" y="3290380"/>
            <a:ext cx="1239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4" name="Google Shape;304;p24"/>
          <p:cNvCxnSpPr>
            <a:stCxn id="299" idx="0"/>
            <a:endCxn id="297" idx="4"/>
          </p:cNvCxnSpPr>
          <p:nvPr/>
        </p:nvCxnSpPr>
        <p:spPr>
          <a:xfrm rot="10800000">
            <a:off x="5732884" y="2601130"/>
            <a:ext cx="0" cy="59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5" name="Google Shape;305;p24"/>
          <p:cNvCxnSpPr>
            <a:stCxn id="300" idx="6"/>
            <a:endCxn id="301" idx="3"/>
          </p:cNvCxnSpPr>
          <p:nvPr/>
        </p:nvCxnSpPr>
        <p:spPr>
          <a:xfrm rot="10800000" flipH="1">
            <a:off x="7261288" y="2916280"/>
            <a:ext cx="595500" cy="37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6" name="Google Shape;306;p24"/>
          <p:cNvCxnSpPr>
            <a:stCxn id="298" idx="5"/>
            <a:endCxn id="301" idx="1"/>
          </p:cNvCxnSpPr>
          <p:nvPr/>
        </p:nvCxnSpPr>
        <p:spPr>
          <a:xfrm>
            <a:off x="7233126" y="2573620"/>
            <a:ext cx="623700" cy="21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7" name="Google Shape;307;p24"/>
          <p:cNvCxnSpPr>
            <a:stCxn id="300" idx="0"/>
            <a:endCxn id="298" idx="4"/>
          </p:cNvCxnSpPr>
          <p:nvPr/>
        </p:nvCxnSpPr>
        <p:spPr>
          <a:xfrm rot="10800000">
            <a:off x="7165138" y="2601130"/>
            <a:ext cx="0" cy="59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3" name="Google Shape;313;p24"/>
          <p:cNvSpPr txBox="1"/>
          <p:nvPr/>
        </p:nvSpPr>
        <p:spPr>
          <a:xfrm>
            <a:off x="2992798" y="4055031"/>
            <a:ext cx="2064262" cy="3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Fig </a:t>
            </a:r>
            <a:r>
              <a:rPr lang="en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2.6: </a:t>
            </a: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Loop Graph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14" name="Google Shape;314;p24"/>
          <p:cNvCxnSpPr>
            <a:stCxn id="297" idx="0"/>
            <a:endCxn id="297" idx="2"/>
          </p:cNvCxnSpPr>
          <p:nvPr/>
        </p:nvCxnSpPr>
        <p:spPr>
          <a:xfrm rot="5400000">
            <a:off x="5637934" y="2412529"/>
            <a:ext cx="93900" cy="96000"/>
          </a:xfrm>
          <a:prstGeom prst="bentConnector4">
            <a:avLst>
              <a:gd name="adj1" fmla="val -238363"/>
              <a:gd name="adj2" fmla="val 30778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15" name="Google Shape;315;p24"/>
          <p:cNvSpPr txBox="1">
            <a:spLocks noGrp="1"/>
          </p:cNvSpPr>
          <p:nvPr>
            <p:ph type="sldNum" idx="12"/>
          </p:nvPr>
        </p:nvSpPr>
        <p:spPr>
          <a:xfrm>
            <a:off x="8314534" y="44674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68" name="Google Shape;297;p24"/>
          <p:cNvSpPr/>
          <p:nvPr/>
        </p:nvSpPr>
        <p:spPr>
          <a:xfrm>
            <a:off x="1352727" y="2413528"/>
            <a:ext cx="192300" cy="187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298;p24"/>
          <p:cNvSpPr/>
          <p:nvPr/>
        </p:nvSpPr>
        <p:spPr>
          <a:xfrm>
            <a:off x="3169099" y="2341863"/>
            <a:ext cx="192300" cy="187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299;p24"/>
          <p:cNvSpPr/>
          <p:nvPr/>
        </p:nvSpPr>
        <p:spPr>
          <a:xfrm>
            <a:off x="1352727" y="3196579"/>
            <a:ext cx="192300" cy="187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300;p24"/>
          <p:cNvSpPr/>
          <p:nvPr/>
        </p:nvSpPr>
        <p:spPr>
          <a:xfrm>
            <a:off x="3169099" y="3124914"/>
            <a:ext cx="192300" cy="187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301;p24"/>
          <p:cNvSpPr/>
          <p:nvPr/>
        </p:nvSpPr>
        <p:spPr>
          <a:xfrm>
            <a:off x="3928779" y="2684571"/>
            <a:ext cx="192300" cy="187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5" name="Google Shape;304;p24"/>
          <p:cNvCxnSpPr>
            <a:stCxn id="70" idx="0"/>
            <a:endCxn id="68" idx="4"/>
          </p:cNvCxnSpPr>
          <p:nvPr/>
        </p:nvCxnSpPr>
        <p:spPr>
          <a:xfrm rot="10800000">
            <a:off x="1448877" y="2601079"/>
            <a:ext cx="0" cy="59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" name="Google Shape;305;p24"/>
          <p:cNvCxnSpPr>
            <a:stCxn id="71" idx="6"/>
            <a:endCxn id="72" idx="3"/>
          </p:cNvCxnSpPr>
          <p:nvPr/>
        </p:nvCxnSpPr>
        <p:spPr>
          <a:xfrm rot="10800000" flipH="1">
            <a:off x="3361399" y="2844564"/>
            <a:ext cx="595500" cy="37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" name="Google Shape;306;p24"/>
          <p:cNvCxnSpPr>
            <a:stCxn id="69" idx="5"/>
            <a:endCxn id="72" idx="1"/>
          </p:cNvCxnSpPr>
          <p:nvPr/>
        </p:nvCxnSpPr>
        <p:spPr>
          <a:xfrm>
            <a:off x="3333237" y="2501904"/>
            <a:ext cx="623700" cy="21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Google Shape;307;p24"/>
          <p:cNvCxnSpPr>
            <a:stCxn id="71" idx="0"/>
            <a:endCxn id="69" idx="4"/>
          </p:cNvCxnSpPr>
          <p:nvPr/>
        </p:nvCxnSpPr>
        <p:spPr>
          <a:xfrm rot="10800000">
            <a:off x="3265249" y="2529414"/>
            <a:ext cx="0" cy="59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314;p24"/>
          <p:cNvCxnSpPr>
            <a:stCxn id="68" idx="0"/>
            <a:endCxn id="68" idx="2"/>
          </p:cNvCxnSpPr>
          <p:nvPr/>
        </p:nvCxnSpPr>
        <p:spPr>
          <a:xfrm rot="5400000">
            <a:off x="1353927" y="2412478"/>
            <a:ext cx="93900" cy="96000"/>
          </a:xfrm>
          <a:prstGeom prst="bentConnector4">
            <a:avLst>
              <a:gd name="adj1" fmla="val -238363"/>
              <a:gd name="adj2" fmla="val 30778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85" name="Google Shape;314;p24"/>
          <p:cNvCxnSpPr>
            <a:stCxn id="72" idx="0"/>
            <a:endCxn id="72" idx="6"/>
          </p:cNvCxnSpPr>
          <p:nvPr/>
        </p:nvCxnSpPr>
        <p:spPr>
          <a:xfrm rot="16200000" flipH="1">
            <a:off x="4026129" y="2683371"/>
            <a:ext cx="93750" cy="96150"/>
          </a:xfrm>
          <a:prstGeom prst="bentConnector4">
            <a:avLst>
              <a:gd name="adj1" fmla="val -243840"/>
              <a:gd name="adj2" fmla="val 33775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29" name="TextBox 28"/>
          <p:cNvSpPr txBox="1"/>
          <p:nvPr/>
        </p:nvSpPr>
        <p:spPr>
          <a:xfrm>
            <a:off x="1272166" y="3495325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89967" y="3467571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42090" y="3467571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19673</TotalTime>
  <Words>1224</Words>
  <Application>Microsoft Office PowerPoint</Application>
  <PresentationFormat>On-screen Show (16:9)</PresentationFormat>
  <Paragraphs>323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Roboto</vt:lpstr>
      <vt:lpstr>Nunito</vt:lpstr>
      <vt:lpstr>Calibri</vt:lpstr>
      <vt:lpstr>Times New Roman</vt:lpstr>
      <vt:lpstr>Shift</vt:lpstr>
      <vt:lpstr>CS 43118 &amp; CS 53118 ST: Graph and Social Network Analysis</vt:lpstr>
      <vt:lpstr>Chapter 2: Terminologies </vt:lpstr>
      <vt:lpstr>Graph Models / Types</vt:lpstr>
      <vt:lpstr>Undirected graph / Non-digraph</vt:lpstr>
      <vt:lpstr>Directed graphs / Digraphs</vt:lpstr>
      <vt:lpstr>Simple Graph</vt:lpstr>
      <vt:lpstr>Multi Graph</vt:lpstr>
      <vt:lpstr>Complete / Full Graph</vt:lpstr>
      <vt:lpstr>Loop Graph</vt:lpstr>
      <vt:lpstr>Regular Graph</vt:lpstr>
      <vt:lpstr>Null Graphs</vt:lpstr>
      <vt:lpstr>Hyper graph</vt:lpstr>
      <vt:lpstr>Bipartite graph</vt:lpstr>
      <vt:lpstr>Graph Representation</vt:lpstr>
      <vt:lpstr>Graph Representation</vt:lpstr>
      <vt:lpstr>Graph Properties</vt:lpstr>
      <vt:lpstr>Graph Properties (cont’d)</vt:lpstr>
      <vt:lpstr>Graph Properties (cont’d)</vt:lpstr>
      <vt:lpstr>Graph Properties (cont’d)</vt:lpstr>
      <vt:lpstr>Graph Properties</vt:lpstr>
      <vt:lpstr>Graph Properties</vt:lpstr>
      <vt:lpstr>Graph Visualization</vt:lpstr>
      <vt:lpstr>Graph Problems</vt:lpstr>
      <vt:lpstr>Graph Matching</vt:lpstr>
      <vt:lpstr>Graph Isomorphism</vt:lpstr>
      <vt:lpstr>Graph Algorithms</vt:lpstr>
      <vt:lpstr>Single source shortest path query</vt:lpstr>
      <vt:lpstr>All-pair shortest path query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43118 &amp; CS 53118 ST: Graph and Social Network Analysis</dc:title>
  <dc:creator>nrai</dc:creator>
  <cp:lastModifiedBy>nrai</cp:lastModifiedBy>
  <cp:revision>357</cp:revision>
  <dcterms:modified xsi:type="dcterms:W3CDTF">2020-09-02T15:10:24Z</dcterms:modified>
</cp:coreProperties>
</file>