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Nuni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7" roundtripDataSignature="AMtx7mi1v9zcvkR0vPjub4hcfDxe1IXz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Nuni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Nunito-italic.fntdata"/><Relationship Id="rId12" Type="http://schemas.openxmlformats.org/officeDocument/2006/relationships/slide" Target="slides/slide7.xml"/><Relationship Id="rId34" Type="http://schemas.openxmlformats.org/officeDocument/2006/relationships/font" Target="fonts/Nunito-bold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https://www.researchgate.net/publication/258716463_Why_Social_Network_Analysis_is_Important_to_Air_Force_Applications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https://www.researchgate.net/publication/258716463_Why_Social_Network_Analysis_is_Important_to_Air_Force_Applications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Automated analysis of US presidential elections using Big Data and Network analysis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https://journals.sagepub.com/doi/10.1177/2053951715572916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Automated analysis of US presidential elections using Big Data and Network analysis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https://journals.sagepub.com/doi/10.1177/2053951715572916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Automated analysis of US presidential elections using Big Data and Network analysis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https://journals.sagepub.com/doi/10.1177/2053951715572916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/>
              <a:t>Automated analysis of US presidential elections using Big Data and Network analysis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https://journals.sagepub.com/doi/10.1177/2053951715572916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Social Network Analysis in Epidemiology: Current Trends and Perspectives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https://ieeexplore.ieee.org/stamp/stamp.jsp?tp=&amp;arnumber=6006866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Detecting criminal organizations in mobile phone networks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http://www.emilio.ferrara.name/2014/04/14/detecting-criminal-organizations-in-mobile-phone-networks/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http://www.informationr.net/ir/22-2/paper758.html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http://www.informationr.net/ir/22-2/paper758.html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Recommendation over a Heterogeneous Social Network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https://ieeexplore.ieee.org/stamp/stamp.jsp?tp=&amp;arnumber=4597029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Pink Links: Visualizing the Global LGBTQ Network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https://www.researchgate.net/publication/323756718_Pink_Links_Visualizing_the_Global_LGBTQ_Network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any organization, cooperation and information sharing among the workers is very important for the success of an organization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http://mgmtzone101.blogspot.com/2014/01/difference-between-organization.html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Figure source: https://www.slideshare.net/xiwangyang/on-topk-recommendation-using-social-networks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https://reader.elsevier.com/reader/sd/pii/S0167404817300639?token=C44B7684935F1E4817FE7CE6ADE15FDE25F1C19AFD5C43E55BEF87F86B1E7C74401C692C4E39CF97946CA9242134785D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https://implementationscience.biomedcentral.com/articles/10.1186/1748-5908-8-116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9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9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29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9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9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9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29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9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9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9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29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9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29"/>
          <p:cNvGrpSpPr/>
          <p:nvPr/>
        </p:nvGrpSpPr>
        <p:grpSpPr>
          <a:xfrm>
            <a:off x="199149" y="4055652"/>
            <a:ext cx="2795413" cy="1083308"/>
            <a:chOff x="6917201" y="0"/>
            <a:chExt cx="2227777" cy="863400"/>
          </a:xfrm>
        </p:grpSpPr>
        <p:sp>
          <p:nvSpPr>
            <p:cNvPr id="31" name="Google Shape;31;p2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29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9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38"/>
          <p:cNvGrpSpPr/>
          <p:nvPr/>
        </p:nvGrpSpPr>
        <p:grpSpPr>
          <a:xfrm>
            <a:off x="5959222" y="4119576"/>
            <a:ext cx="2520951" cy="1024165"/>
            <a:chOff x="6917201" y="0"/>
            <a:chExt cx="2227777" cy="863400"/>
          </a:xfrm>
        </p:grpSpPr>
        <p:sp>
          <p:nvSpPr>
            <p:cNvPr id="112" name="Google Shape;112;p3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3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3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38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116" name="Google Shape;116;p3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38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38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3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3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31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47" name="Google Shape;47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31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51" name="Google Shape;51;p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3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31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2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32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3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3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34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5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35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35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35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35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3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35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3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3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35"/>
          <p:cNvGrpSpPr/>
          <p:nvPr/>
        </p:nvGrpSpPr>
        <p:grpSpPr>
          <a:xfrm>
            <a:off x="5886353" y="1243"/>
            <a:ext cx="3257454" cy="1261514"/>
            <a:chOff x="6917201" y="0"/>
            <a:chExt cx="2227777" cy="863400"/>
          </a:xfrm>
        </p:grpSpPr>
        <p:sp>
          <p:nvSpPr>
            <p:cNvPr id="90" name="Google Shape;90;p3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3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35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3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6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36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36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3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Relationship Id="rId4" Type="http://schemas.openxmlformats.org/officeDocument/2006/relationships/image" Target="../media/image29.jpg"/><Relationship Id="rId5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Relationship Id="rId4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researchgate.net/publication/258716463_Why_Social_Network_Analysis_is_Important_to_Air_Force_Applications" TargetMode="External"/><Relationship Id="rId4" Type="http://schemas.openxmlformats.org/officeDocument/2006/relationships/hyperlink" Target="https://journals.sagepub.com/doi/10.1177/2053951715572916" TargetMode="External"/><Relationship Id="rId5" Type="http://schemas.openxmlformats.org/officeDocument/2006/relationships/hyperlink" Target="https://ieeexplore.ieee.org/stamp/stamp.jsp?tp=&amp;arnumber=6006866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"/>
          <p:cNvSpPr txBox="1"/>
          <p:nvPr/>
        </p:nvSpPr>
        <p:spPr>
          <a:xfrm>
            <a:off x="558400" y="1106925"/>
            <a:ext cx="816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CS 43118 &amp; CS 53118</a:t>
            </a:r>
            <a:endParaRPr b="0" i="0" sz="3600" u="none" cap="none" strike="noStrik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AF7B51"/>
                </a:solidFill>
                <a:latin typeface="Nunito"/>
                <a:ea typeface="Nunito"/>
                <a:cs typeface="Nunito"/>
                <a:sym typeface="Nunito"/>
              </a:rPr>
              <a:t>ST: Graph and Social Network Analysis</a:t>
            </a:r>
            <a:endParaRPr b="0" i="0" sz="3600" u="none" cap="none" strike="noStrike">
              <a:solidFill>
                <a:srgbClr val="AF7B5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471639" y="2292621"/>
            <a:ext cx="8133346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sng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5: Application of Social Network Analysis</a:t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Niranjan Rai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b="0" i="0" sz="20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7896" y="2257381"/>
            <a:ext cx="3696929" cy="24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0"/>
          <p:cNvSpPr txBox="1"/>
          <p:nvPr>
            <p:ph type="title"/>
          </p:nvPr>
        </p:nvSpPr>
        <p:spPr>
          <a:xfrm>
            <a:off x="819150" y="589346"/>
            <a:ext cx="4126476" cy="836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Air Force </a:t>
            </a:r>
            <a:r>
              <a:rPr baseline="30000" lang="en-US" sz="3600"/>
              <a:t>[4]</a:t>
            </a:r>
            <a:endParaRPr baseline="30000" sz="3600"/>
          </a:p>
        </p:txBody>
      </p:sp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956800" y="1425678"/>
            <a:ext cx="7518605" cy="9537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Air Force, there are network among soldiers and commanders 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robustly networked force improves information sharing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0635" y="1282218"/>
            <a:ext cx="3314603" cy="2934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1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SNA in Air Force </a:t>
            </a:r>
            <a:r>
              <a:rPr baseline="30000" lang="en-US" sz="3600"/>
              <a:t>[4]</a:t>
            </a:r>
            <a:endParaRPr baseline="30000" sz="3600"/>
          </a:p>
        </p:txBody>
      </p:sp>
      <p:sp>
        <p:nvSpPr>
          <p:cNvPr id="217" name="Google Shape;217;p11"/>
          <p:cNvSpPr txBox="1"/>
          <p:nvPr>
            <p:ph idx="1" type="body"/>
          </p:nvPr>
        </p:nvSpPr>
        <p:spPr>
          <a:xfrm>
            <a:off x="809317" y="1376518"/>
            <a:ext cx="4893393" cy="25931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sharing and collaboration enhance the quality of information and shared situation awareness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Shared situation awareness enables self-synchronization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These, in turn, dramatically increase mission effectiveness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5670791" y="4216457"/>
            <a:ext cx="29942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 Information flow in an air force network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Textual Analysis</a:t>
            </a:r>
            <a:endParaRPr baseline="30000" sz="3600"/>
          </a:p>
        </p:txBody>
      </p:sp>
      <p:sp>
        <p:nvSpPr>
          <p:cNvPr id="225" name="Google Shape;225;p12"/>
          <p:cNvSpPr txBox="1"/>
          <p:nvPr>
            <p:ph idx="1" type="body"/>
          </p:nvPr>
        </p:nvSpPr>
        <p:spPr>
          <a:xfrm>
            <a:off x="956800" y="1425678"/>
            <a:ext cx="7433933" cy="14748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Large text data can be turned into network and then analyzed with the help of social network analysis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example: </a:t>
            </a:r>
            <a:r>
              <a:rPr i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Automated analysis of US presidential elections using Big Data and Network analysis 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[5]</a:t>
            </a:r>
            <a:endParaRPr/>
          </a:p>
        </p:txBody>
      </p:sp>
      <p:sp>
        <p:nvSpPr>
          <p:cNvPr id="226" name="Google Shape;226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4930" y="1650749"/>
            <a:ext cx="3188180" cy="308971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3"/>
          <p:cNvSpPr txBox="1"/>
          <p:nvPr>
            <p:ph type="title"/>
          </p:nvPr>
        </p:nvSpPr>
        <p:spPr>
          <a:xfrm>
            <a:off x="734477" y="492314"/>
            <a:ext cx="7976903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Automated Analysis of US Elections</a:t>
            </a:r>
            <a:r>
              <a:rPr baseline="30000" lang="en-US" sz="3600"/>
              <a:t>[5]</a:t>
            </a:r>
            <a:endParaRPr baseline="30000" sz="3600"/>
          </a:p>
        </p:txBody>
      </p:sp>
      <p:sp>
        <p:nvSpPr>
          <p:cNvPr id="233" name="Google Shape;233;p13"/>
          <p:cNvSpPr txBox="1"/>
          <p:nvPr>
            <p:ph idx="1" type="body"/>
          </p:nvPr>
        </p:nvSpPr>
        <p:spPr>
          <a:xfrm>
            <a:off x="806310" y="1187237"/>
            <a:ext cx="7584423" cy="789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study is based on the automated analysis of 130,213 news articles related to the US presidential elections</a:t>
            </a:r>
            <a:endParaRPr/>
          </a:p>
        </p:txBody>
      </p:sp>
      <p:sp>
        <p:nvSpPr>
          <p:cNvPr id="234" name="Google Shape;234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5" name="Google Shape;2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77" y="2308401"/>
            <a:ext cx="1315368" cy="9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477" y="3507939"/>
            <a:ext cx="1315368" cy="9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9317" y="3456599"/>
            <a:ext cx="1315368" cy="928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5575" y="2261976"/>
            <a:ext cx="1315368" cy="928588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3"/>
          <p:cNvSpPr/>
          <p:nvPr/>
        </p:nvSpPr>
        <p:spPr>
          <a:xfrm>
            <a:off x="3827801" y="2997319"/>
            <a:ext cx="1288026" cy="74725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00584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0932" y="1189703"/>
            <a:ext cx="3670440" cy="335396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4"/>
          <p:cNvSpPr txBox="1"/>
          <p:nvPr>
            <p:ph type="title"/>
          </p:nvPr>
        </p:nvSpPr>
        <p:spPr>
          <a:xfrm>
            <a:off x="734477" y="492314"/>
            <a:ext cx="7976903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Automated Analysis of US Elections</a:t>
            </a:r>
            <a:r>
              <a:rPr baseline="30000" lang="en-US" sz="3600"/>
              <a:t>[5]</a:t>
            </a:r>
            <a:endParaRPr baseline="30000" sz="3600"/>
          </a:p>
        </p:txBody>
      </p:sp>
      <p:sp>
        <p:nvSpPr>
          <p:cNvPr id="246" name="Google Shape;246;p14"/>
          <p:cNvSpPr txBox="1"/>
          <p:nvPr>
            <p:ph idx="1" type="body"/>
          </p:nvPr>
        </p:nvSpPr>
        <p:spPr>
          <a:xfrm>
            <a:off x="816142" y="1356852"/>
            <a:ext cx="4758747" cy="33036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Applied different insights and techniques, including: graph partitioning, centrality, assortativity, hierarchy and structural balance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Helped observe fundamental split between the Republican and Democrat camps</a:t>
            </a:r>
            <a:endParaRPr/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Helped identify the most central nodes of the political camps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07702" y="1866773"/>
            <a:ext cx="3285923" cy="292997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5"/>
          <p:cNvSpPr txBox="1"/>
          <p:nvPr>
            <p:ph idx="1" type="body"/>
          </p:nvPr>
        </p:nvSpPr>
        <p:spPr>
          <a:xfrm>
            <a:off x="956801" y="1425678"/>
            <a:ext cx="6555044" cy="4410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Detecting the central actors in the semantic graphs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5" name="Google Shape;25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9488" y="1933198"/>
            <a:ext cx="3465103" cy="279713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5"/>
          <p:cNvSpPr txBox="1"/>
          <p:nvPr/>
        </p:nvSpPr>
        <p:spPr>
          <a:xfrm>
            <a:off x="719250" y="600468"/>
            <a:ext cx="7976903" cy="75638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Automated Analysis of US Elections</a:t>
            </a:r>
            <a:r>
              <a:rPr b="0" baseline="30000" i="0" lang="en-US" sz="36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[5]</a:t>
            </a:r>
            <a:endParaRPr b="0" baseline="30000" i="0" sz="3600" u="none" cap="none" strike="noStrike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/>
          <p:nvPr>
            <p:ph type="title"/>
          </p:nvPr>
        </p:nvSpPr>
        <p:spPr>
          <a:xfrm>
            <a:off x="819149" y="559850"/>
            <a:ext cx="6663199" cy="7255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SNA for Community Welfare</a:t>
            </a:r>
            <a:endParaRPr sz="3600"/>
          </a:p>
        </p:txBody>
      </p:sp>
      <p:sp>
        <p:nvSpPr>
          <p:cNvPr id="262" name="Google Shape;262;p16"/>
          <p:cNvSpPr txBox="1"/>
          <p:nvPr>
            <p:ph idx="1" type="body"/>
          </p:nvPr>
        </p:nvSpPr>
        <p:spPr>
          <a:xfrm>
            <a:off x="819150" y="1285375"/>
            <a:ext cx="7505700" cy="31052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 different types of relations such as communication patterns, physical contacts, sexual relationship etc.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networks which are made for strengthening community resilience against disasters (natural or human-made) can reveal vulnerabilities within a network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Reveal the patterns of human contact which may lead to spread of disease such as HIV in population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identify diffusion of epidemics and other diseases in society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0320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title"/>
          </p:nvPr>
        </p:nvSpPr>
        <p:spPr>
          <a:xfrm>
            <a:off x="819150" y="422199"/>
            <a:ext cx="7174476" cy="773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Diffusion of Epidemics / Contact Tracing</a:t>
            </a:r>
            <a:endParaRPr sz="3600"/>
          </a:p>
        </p:txBody>
      </p:sp>
      <p:sp>
        <p:nvSpPr>
          <p:cNvPr id="269" name="Google Shape;269;p17"/>
          <p:cNvSpPr txBox="1"/>
          <p:nvPr>
            <p:ph idx="1" type="body"/>
          </p:nvPr>
        </p:nvSpPr>
        <p:spPr>
          <a:xfrm>
            <a:off x="819150" y="1474839"/>
            <a:ext cx="7174476" cy="29638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trace information as it spreads?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efficiently detect epidemics and information outbreaks?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5810" y="2344745"/>
            <a:ext cx="3501155" cy="239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/>
          <p:nvPr>
            <p:ph type="title"/>
          </p:nvPr>
        </p:nvSpPr>
        <p:spPr>
          <a:xfrm>
            <a:off x="819149" y="559850"/>
            <a:ext cx="7756959" cy="541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Covert Networks</a:t>
            </a:r>
            <a:endParaRPr sz="3600"/>
          </a:p>
        </p:txBody>
      </p:sp>
      <p:sp>
        <p:nvSpPr>
          <p:cNvPr id="277" name="Google Shape;277;p18"/>
          <p:cNvSpPr txBox="1"/>
          <p:nvPr>
            <p:ph idx="1" type="body"/>
          </p:nvPr>
        </p:nvSpPr>
        <p:spPr>
          <a:xfrm>
            <a:off x="944778" y="1117412"/>
            <a:ext cx="7505700" cy="12351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Hidden networks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Actors do not disclose information to external world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300"/>
              <a:buChar char="●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terrorist and criminal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Google Shape;278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9" name="Google Shape;2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8903" y="2293637"/>
            <a:ext cx="3761930" cy="2317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/>
          <p:nvPr>
            <p:ph type="title"/>
          </p:nvPr>
        </p:nvSpPr>
        <p:spPr>
          <a:xfrm>
            <a:off x="819149" y="559850"/>
            <a:ext cx="7756959" cy="6942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SNA in Covert Networks</a:t>
            </a:r>
            <a:endParaRPr sz="3600"/>
          </a:p>
        </p:txBody>
      </p:sp>
      <p:sp>
        <p:nvSpPr>
          <p:cNvPr id="285" name="Google Shape;285;p19"/>
          <p:cNvSpPr txBox="1"/>
          <p:nvPr>
            <p:ph idx="1" type="body"/>
          </p:nvPr>
        </p:nvSpPr>
        <p:spPr>
          <a:xfrm>
            <a:off x="885034" y="1254122"/>
            <a:ext cx="7039766" cy="1144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understand covert cell operations and their organization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 interesting patterns and actors involved in an event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Predict terrorism activities</a:t>
            </a:r>
            <a:endParaRPr/>
          </a:p>
        </p:txBody>
      </p:sp>
      <p:sp>
        <p:nvSpPr>
          <p:cNvPr id="286" name="Google Shape;286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7" name="Google Shape;2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8285" y="2310580"/>
            <a:ext cx="3687823" cy="2360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398" y="2576915"/>
            <a:ext cx="3893230" cy="2189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691997" y="633138"/>
            <a:ext cx="762991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In this chapter, we will</a:t>
            </a:r>
            <a:endParaRPr sz="3600"/>
          </a:p>
        </p:txBody>
      </p:sp>
      <p:sp>
        <p:nvSpPr>
          <p:cNvPr id="136" name="Google Shape;136;p2"/>
          <p:cNvSpPr txBox="1"/>
          <p:nvPr>
            <p:ph idx="1" type="body"/>
          </p:nvPr>
        </p:nvSpPr>
        <p:spPr>
          <a:xfrm>
            <a:off x="1062872" y="1587738"/>
            <a:ext cx="7031973" cy="29559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 about where we can apply Social Network Analysis (SNA)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different real world organizations / entities use social network analysis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social network analysis helps us understand different features / trends of social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"/>
          <p:cNvSpPr txBox="1"/>
          <p:nvPr>
            <p:ph type="title"/>
          </p:nvPr>
        </p:nvSpPr>
        <p:spPr>
          <a:xfrm>
            <a:off x="622505" y="519932"/>
            <a:ext cx="5080206" cy="610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Collaboration Networks</a:t>
            </a:r>
            <a:endParaRPr sz="3600"/>
          </a:p>
        </p:txBody>
      </p:sp>
      <p:sp>
        <p:nvSpPr>
          <p:cNvPr id="294" name="Google Shape;294;p20"/>
          <p:cNvSpPr txBox="1"/>
          <p:nvPr>
            <p:ph idx="1" type="body"/>
          </p:nvPr>
        </p:nvSpPr>
        <p:spPr>
          <a:xfrm>
            <a:off x="885034" y="1170040"/>
            <a:ext cx="7505700" cy="19566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 network consists of groups of persons working together to perform particular activity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Studying human collaboration is an important topic in sociology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Co-authorship collaboration network and movie actor collaboration networks are widely studied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Google Shape;295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6" name="Google Shape;29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7057" y="2581487"/>
            <a:ext cx="4336027" cy="2158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 txBox="1"/>
          <p:nvPr>
            <p:ph type="title"/>
          </p:nvPr>
        </p:nvSpPr>
        <p:spPr>
          <a:xfrm>
            <a:off x="622505" y="367532"/>
            <a:ext cx="7194000" cy="6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SNA in Collaboration Networks</a:t>
            </a:r>
            <a:endParaRPr sz="3600"/>
          </a:p>
        </p:txBody>
      </p:sp>
      <p:sp>
        <p:nvSpPr>
          <p:cNvPr id="302" name="Google Shape;302;p21"/>
          <p:cNvSpPr txBox="1"/>
          <p:nvPr>
            <p:ph idx="1" type="body"/>
          </p:nvPr>
        </p:nvSpPr>
        <p:spPr>
          <a:xfrm>
            <a:off x="885034" y="964843"/>
            <a:ext cx="7505700" cy="20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study dynamics in patterns of interactions between educational entities or communities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study and understand the interdisciplinary research which is key factor for innovation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distribute the information about open-source software amongst community or users in knowledge collaboration network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4" name="Google Shape;30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5407" y="3033914"/>
            <a:ext cx="4619188" cy="1804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9750" y="2047844"/>
            <a:ext cx="4890450" cy="2692624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2"/>
          <p:cNvSpPr txBox="1"/>
          <p:nvPr>
            <p:ph type="title"/>
          </p:nvPr>
        </p:nvSpPr>
        <p:spPr>
          <a:xfrm>
            <a:off x="819149" y="579514"/>
            <a:ext cx="7756959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Co-citation Networks</a:t>
            </a:r>
            <a:endParaRPr/>
          </a:p>
        </p:txBody>
      </p:sp>
      <p:sp>
        <p:nvSpPr>
          <p:cNvPr id="311" name="Google Shape;311;p22"/>
          <p:cNvSpPr txBox="1"/>
          <p:nvPr>
            <p:ph idx="1" type="body"/>
          </p:nvPr>
        </p:nvSpPr>
        <p:spPr>
          <a:xfrm>
            <a:off x="819150" y="1236216"/>
            <a:ext cx="7646424" cy="12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Co-citation is used as a measure of similarity between two objects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Basic two approaches of co-citation are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 co-citation and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 co-citation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Google Shape;312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"/>
          <p:cNvSpPr txBox="1"/>
          <p:nvPr>
            <p:ph type="title"/>
          </p:nvPr>
        </p:nvSpPr>
        <p:spPr>
          <a:xfrm>
            <a:off x="819149" y="559850"/>
            <a:ext cx="7756959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SNA in Co-citation Networks</a:t>
            </a:r>
            <a:endParaRPr/>
          </a:p>
        </p:txBody>
      </p:sp>
      <p:sp>
        <p:nvSpPr>
          <p:cNvPr id="318" name="Google Shape;318;p23"/>
          <p:cNvSpPr txBox="1"/>
          <p:nvPr>
            <p:ph idx="1" type="body"/>
          </p:nvPr>
        </p:nvSpPr>
        <p:spPr>
          <a:xfrm>
            <a:off x="819150" y="1196888"/>
            <a:ext cx="7505700" cy="14381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to understand the status and structure of scientific research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reveal the research network consisting of different institutions linked to each other informally by having documents/papers with similar ongoing research</a:t>
            </a:r>
            <a:endParaRPr/>
          </a:p>
        </p:txBody>
      </p:sp>
      <p:sp>
        <p:nvSpPr>
          <p:cNvPr id="319" name="Google Shape;319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0" name="Google Shape;32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2762" y="2517059"/>
            <a:ext cx="4123006" cy="2262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1782" y="912418"/>
            <a:ext cx="2367885" cy="175096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4"/>
          <p:cNvSpPr txBox="1"/>
          <p:nvPr>
            <p:ph type="title"/>
          </p:nvPr>
        </p:nvSpPr>
        <p:spPr>
          <a:xfrm>
            <a:off x="819150" y="559850"/>
            <a:ext cx="6201082" cy="5806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Web Applications Network</a:t>
            </a:r>
            <a:endParaRPr sz="3600"/>
          </a:p>
        </p:txBody>
      </p:sp>
      <p:sp>
        <p:nvSpPr>
          <p:cNvPr id="327" name="Google Shape;327;p24"/>
          <p:cNvSpPr txBox="1"/>
          <p:nvPr>
            <p:ph idx="1" type="body"/>
          </p:nvPr>
        </p:nvSpPr>
        <p:spPr>
          <a:xfrm>
            <a:off x="885034" y="1209368"/>
            <a:ext cx="7505700" cy="9061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pages = nodes and hyperlinks = edges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Heterogeneous Web social network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Nodes = webpages or actors</a:t>
            </a:r>
            <a:endParaRPr/>
          </a:p>
          <a:p>
            <a:pPr indent="-285750" lvl="1" marL="7429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Edges = hyperlink or action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9" name="Google Shape;32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99330" y="2789599"/>
            <a:ext cx="2441780" cy="1627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01393" y="2663383"/>
            <a:ext cx="3136491" cy="1967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 txBox="1"/>
          <p:nvPr>
            <p:ph type="title"/>
          </p:nvPr>
        </p:nvSpPr>
        <p:spPr>
          <a:xfrm>
            <a:off x="819150" y="559850"/>
            <a:ext cx="5670140" cy="58069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SNA in Web Applications</a:t>
            </a:r>
            <a:endParaRPr sz="3600"/>
          </a:p>
        </p:txBody>
      </p:sp>
      <p:sp>
        <p:nvSpPr>
          <p:cNvPr id="336" name="Google Shape;336;p25"/>
          <p:cNvSpPr txBox="1"/>
          <p:nvPr>
            <p:ph idx="1" type="body"/>
          </p:nvPr>
        </p:nvSpPr>
        <p:spPr>
          <a:xfrm>
            <a:off x="885034" y="1170040"/>
            <a:ext cx="7505700" cy="1877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online behavior by individuals, organizations, and between websites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Analyze the connections between 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pages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to examine how information flows as individuals navigate the web</a:t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Hyperlink analysis to examine organizations within an issue community (e.g. LGBTQ community 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[7]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8" name="Google Shape;3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8343" y="3077498"/>
            <a:ext cx="710988" cy="71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03312" y="3985057"/>
            <a:ext cx="991018" cy="76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36" y="3077498"/>
            <a:ext cx="710988" cy="71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129" y="3077498"/>
            <a:ext cx="710988" cy="7109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5"/>
          <p:cNvCxnSpPr>
            <a:stCxn id="338" idx="3"/>
            <a:endCxn id="340" idx="1"/>
          </p:cNvCxnSpPr>
          <p:nvPr/>
        </p:nvCxnSpPr>
        <p:spPr>
          <a:xfrm>
            <a:off x="3569331" y="3432992"/>
            <a:ext cx="526500" cy="0"/>
          </a:xfrm>
          <a:prstGeom prst="straightConnector1">
            <a:avLst/>
          </a:prstGeom>
          <a:noFill/>
          <a:ln cap="flat" cmpd="sng" w="28575">
            <a:solidFill>
              <a:srgbClr val="0078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3" name="Google Shape;343;p25"/>
          <p:cNvCxnSpPr/>
          <p:nvPr/>
        </p:nvCxnSpPr>
        <p:spPr>
          <a:xfrm>
            <a:off x="4806724" y="3432992"/>
            <a:ext cx="526405" cy="0"/>
          </a:xfrm>
          <a:prstGeom prst="straightConnector1">
            <a:avLst/>
          </a:prstGeom>
          <a:noFill/>
          <a:ln cap="flat" cmpd="sng" w="28575">
            <a:solidFill>
              <a:srgbClr val="00786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4" name="Google Shape;344;p25"/>
          <p:cNvCxnSpPr>
            <a:stCxn id="339" idx="0"/>
            <a:endCxn id="338" idx="2"/>
          </p:cNvCxnSpPr>
          <p:nvPr/>
        </p:nvCxnSpPr>
        <p:spPr>
          <a:xfrm rot="10800000">
            <a:off x="3213821" y="3788557"/>
            <a:ext cx="585000" cy="196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25"/>
          <p:cNvCxnSpPr>
            <a:stCxn id="339" idx="0"/>
            <a:endCxn id="340" idx="2"/>
          </p:cNvCxnSpPr>
          <p:nvPr/>
        </p:nvCxnSpPr>
        <p:spPr>
          <a:xfrm flipH="1" rot="10800000">
            <a:off x="3798821" y="3788557"/>
            <a:ext cx="652500" cy="196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46" name="Google Shape;34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8780" y="3985057"/>
            <a:ext cx="991018" cy="766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" name="Google Shape;347;p25"/>
          <p:cNvCxnSpPr>
            <a:stCxn id="346" idx="0"/>
            <a:endCxn id="338" idx="2"/>
          </p:cNvCxnSpPr>
          <p:nvPr/>
        </p:nvCxnSpPr>
        <p:spPr>
          <a:xfrm rot="10800000">
            <a:off x="3213689" y="3788557"/>
            <a:ext cx="1950600" cy="196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8" name="Google Shape;348;p25"/>
          <p:cNvCxnSpPr>
            <a:stCxn id="346" idx="0"/>
            <a:endCxn id="341" idx="2"/>
          </p:cNvCxnSpPr>
          <p:nvPr/>
        </p:nvCxnSpPr>
        <p:spPr>
          <a:xfrm flipH="1" rot="10800000">
            <a:off x="5164289" y="3788557"/>
            <a:ext cx="524400" cy="19650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/>
          <p:nvPr>
            <p:ph type="title"/>
          </p:nvPr>
        </p:nvSpPr>
        <p:spPr>
          <a:xfrm>
            <a:off x="750324" y="559850"/>
            <a:ext cx="7505700" cy="7576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Organizational Issues</a:t>
            </a:r>
            <a:endParaRPr sz="3600"/>
          </a:p>
        </p:txBody>
      </p:sp>
      <p:sp>
        <p:nvSpPr>
          <p:cNvPr id="354" name="Google Shape;354;p26"/>
          <p:cNvSpPr txBox="1"/>
          <p:nvPr>
            <p:ph idx="1" type="body"/>
          </p:nvPr>
        </p:nvSpPr>
        <p:spPr>
          <a:xfrm>
            <a:off x="992404" y="1248697"/>
            <a:ext cx="7089711" cy="32949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25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How people, individuals, and groups act within an organization?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8255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Identify the key or central persons of an organization</a:t>
            </a:r>
            <a:endParaRPr/>
          </a:p>
          <a:p>
            <a:pPr indent="-8255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Understand important to go people in an organization for: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Team Formation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Improved Information sharing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Identifying bottlenecks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0"/>
              <a:buChar char="○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Hidden barriers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Google Shape;355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3146" y="2448322"/>
            <a:ext cx="3407588" cy="217673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6"/>
          <p:cNvSpPr txBox="1"/>
          <p:nvPr/>
        </p:nvSpPr>
        <p:spPr>
          <a:xfrm>
            <a:off x="4359484" y="4673438"/>
            <a:ext cx="415851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Source: http://mgmtzone101.blogspot.com/2014/01/difference-between-organization.html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"/>
          <p:cNvSpPr txBox="1"/>
          <p:nvPr>
            <p:ph type="title"/>
          </p:nvPr>
        </p:nvSpPr>
        <p:spPr>
          <a:xfrm>
            <a:off x="819150" y="490742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363" name="Google Shape;363;p27"/>
          <p:cNvSpPr txBox="1"/>
          <p:nvPr>
            <p:ph idx="1" type="body"/>
          </p:nvPr>
        </p:nvSpPr>
        <p:spPr>
          <a:xfrm>
            <a:off x="819150" y="968042"/>
            <a:ext cx="7505700" cy="38006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 of social network analysis in behavioral information security research: Concepts and empirical analysis – Duy Dang-Pham, Siddhi Pittayachawan, Vince Bruno.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Dang-Pham D, Pittayachawan S, Bruno V. 2014. Towards a complete understanding of information security misbehaviors: a proposal for future research with social network approach. In 25th  Australasian Conference on Information Systems (ACIS). Auckland, New Zealand.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 diagnostics: a tool for monitoring group interventions – S.B. Gesell, S. L. Barkin, T.W. Valente.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Why Social Network Analysis is Important to Air Force Applications 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Paul et. al. 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Automated analysis of the US presidential elections using Big Data and network analysis</a:t>
            </a: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S. Sudhahar et. al.</a:t>
            </a:r>
            <a:endParaRPr/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 Analysis in Epidemiology: Current Trends and Perspectives </a:t>
            </a:r>
            <a:r>
              <a:rPr lang="en-US" sz="14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https://ieeexplore.ieee.org/stamp/stamp.jsp?tp=&amp;arnumber=6006866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88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AutoNum type="arabicPeriod"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Pink Links: Visualizing the Global LGBTQ Network https://www.researchgate.net/publication/323756718_Pink_Links_Visualizing_the_Global_LGBTQ_Network</a:t>
            </a:r>
            <a:br>
              <a:rPr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"/>
          <p:cNvSpPr txBox="1"/>
          <p:nvPr>
            <p:ph type="title"/>
          </p:nvPr>
        </p:nvSpPr>
        <p:spPr>
          <a:xfrm>
            <a:off x="760824" y="387333"/>
            <a:ext cx="762991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Where can we use Social Network Analysis?</a:t>
            </a:r>
            <a:endParaRPr sz="3600"/>
          </a:p>
        </p:txBody>
      </p:sp>
      <p:sp>
        <p:nvSpPr>
          <p:cNvPr id="143" name="Google Shape;143;p3"/>
          <p:cNvSpPr txBox="1"/>
          <p:nvPr>
            <p:ph idx="1" type="body"/>
          </p:nvPr>
        </p:nvSpPr>
        <p:spPr>
          <a:xfrm>
            <a:off x="1358761" y="1441575"/>
            <a:ext cx="7031973" cy="32988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Businesses / Marketing / Advertising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 and Ecommerce systems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Behavioral Information Security Research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Air Force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Textual Analysis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Community Welfare and Public Health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Covert Networks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 and Co-citation Networks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 Applications Network and Organizational Issues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>
            <p:ph type="title"/>
          </p:nvPr>
        </p:nvSpPr>
        <p:spPr>
          <a:xfrm>
            <a:off x="760824" y="682300"/>
            <a:ext cx="762991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Businesses / Marketing / Advertising</a:t>
            </a:r>
            <a:endParaRPr sz="3600"/>
          </a:p>
        </p:txBody>
      </p:sp>
      <p:sp>
        <p:nvSpPr>
          <p:cNvPr id="150" name="Google Shape;150;p4"/>
          <p:cNvSpPr txBox="1"/>
          <p:nvPr>
            <p:ph idx="1" type="body"/>
          </p:nvPr>
        </p:nvSpPr>
        <p:spPr>
          <a:xfrm>
            <a:off x="894734" y="1406013"/>
            <a:ext cx="7177550" cy="13175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networks has influencers / celebrities followed by millions of people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are the influencers?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9224" y="2772742"/>
            <a:ext cx="3687742" cy="177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8514" y="2412658"/>
            <a:ext cx="3103769" cy="2069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4646" y="2131139"/>
            <a:ext cx="3430979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>
            <p:ph type="title"/>
          </p:nvPr>
        </p:nvSpPr>
        <p:spPr>
          <a:xfrm>
            <a:off x="760824" y="682300"/>
            <a:ext cx="762991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Businesses / Marketing / Advertising</a:t>
            </a:r>
            <a:endParaRPr sz="3600"/>
          </a:p>
        </p:txBody>
      </p:sp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894734" y="1376517"/>
            <a:ext cx="7344697" cy="14355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maximize influence?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to give free products to so that we create a network effect?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>
            <p:ph type="title"/>
          </p:nvPr>
        </p:nvSpPr>
        <p:spPr>
          <a:xfrm>
            <a:off x="819149" y="559850"/>
            <a:ext cx="7756959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Recommendation and E-commerce Systems</a:t>
            </a:r>
            <a:endParaRPr sz="3600"/>
          </a:p>
        </p:txBody>
      </p:sp>
      <p:sp>
        <p:nvSpPr>
          <p:cNvPr id="167" name="Google Shape;167;p6"/>
          <p:cNvSpPr txBox="1"/>
          <p:nvPr>
            <p:ph idx="1" type="body"/>
          </p:nvPr>
        </p:nvSpPr>
        <p:spPr>
          <a:xfrm>
            <a:off x="819149" y="1716397"/>
            <a:ext cx="7505700" cy="133160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kind of movies / products to recommend based on the social network?</a:t>
            </a:r>
            <a:endParaRPr/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 is s/he connected to? and what do they like?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Netflix, Amazon, EBay, etc.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159" y="3249947"/>
            <a:ext cx="1792099" cy="119473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6"/>
          <p:cNvSpPr txBox="1"/>
          <p:nvPr/>
        </p:nvSpPr>
        <p:spPr>
          <a:xfrm>
            <a:off x="4208206" y="346330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18777" y="3124919"/>
            <a:ext cx="915714" cy="915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8777" y="4040633"/>
            <a:ext cx="916552" cy="64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34491" y="3447122"/>
            <a:ext cx="1831428" cy="915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/>
          <p:nvPr>
            <p:ph idx="1" type="body"/>
          </p:nvPr>
        </p:nvSpPr>
        <p:spPr>
          <a:xfrm>
            <a:off x="875069" y="1602911"/>
            <a:ext cx="73446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A, B, C are friends, if A and B likes Movie1, recommend Movie1 to C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0580" y="2288145"/>
            <a:ext cx="4689988" cy="2467448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7"/>
          <p:cNvSpPr txBox="1"/>
          <p:nvPr>
            <p:ph type="title"/>
          </p:nvPr>
        </p:nvSpPr>
        <p:spPr>
          <a:xfrm>
            <a:off x="799485" y="530357"/>
            <a:ext cx="7756959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Recommendation and E-commerce Systems</a:t>
            </a:r>
            <a:endParaRPr sz="3600"/>
          </a:p>
        </p:txBody>
      </p:sp>
      <p:sp>
        <p:nvSpPr>
          <p:cNvPr id="182" name="Google Shape;182;p7"/>
          <p:cNvSpPr txBox="1"/>
          <p:nvPr/>
        </p:nvSpPr>
        <p:spPr>
          <a:xfrm>
            <a:off x="2402875" y="2146950"/>
            <a:ext cx="257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3766200" y="2211950"/>
            <a:ext cx="257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3947200" y="3499000"/>
            <a:ext cx="257400" cy="3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Behavioral Information Security Research</a:t>
            </a:r>
            <a:r>
              <a:rPr baseline="30000" lang="en-US" sz="3600"/>
              <a:t>[1]</a:t>
            </a:r>
            <a:endParaRPr baseline="30000" sz="3600"/>
          </a:p>
        </p:txBody>
      </p:sp>
      <p:sp>
        <p:nvSpPr>
          <p:cNvPr id="190" name="Google Shape;190;p8"/>
          <p:cNvSpPr txBox="1"/>
          <p:nvPr>
            <p:ph idx="1" type="body"/>
          </p:nvPr>
        </p:nvSpPr>
        <p:spPr>
          <a:xfrm>
            <a:off x="956800" y="1742569"/>
            <a:ext cx="4214968" cy="24436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 of information security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Vulnerable to cyber-attacks due to the stress at workplace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endParaRPr/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Feasible to find security champions rather than making training video and booklets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b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2" name="Google Shape;19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768" y="1796948"/>
            <a:ext cx="3644179" cy="238923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8"/>
          <p:cNvSpPr txBox="1"/>
          <p:nvPr/>
        </p:nvSpPr>
        <p:spPr>
          <a:xfrm>
            <a:off x="5645571" y="4302121"/>
            <a:ext cx="26965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Influence security network</a:t>
            </a:r>
            <a:r>
              <a:rPr b="1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0" baseline="3000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endParaRPr b="0" baseline="3000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819150" y="559850"/>
            <a:ext cx="7656256" cy="1121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/>
              <a:t>SNA in Behavioral Information Security Research</a:t>
            </a:r>
            <a:r>
              <a:rPr baseline="30000" lang="en-US" sz="3600"/>
              <a:t>[1]</a:t>
            </a:r>
            <a:endParaRPr sz="3600"/>
          </a:p>
        </p:txBody>
      </p:sp>
      <p:sp>
        <p:nvSpPr>
          <p:cNvPr id="199" name="Google Shape;199;p9"/>
          <p:cNvSpPr txBox="1"/>
          <p:nvPr>
            <p:ph idx="1" type="body"/>
          </p:nvPr>
        </p:nvSpPr>
        <p:spPr>
          <a:xfrm>
            <a:off x="956800" y="1651665"/>
            <a:ext cx="4696747" cy="26548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Examine and evaluate the social environment in a 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workplace</a:t>
            </a: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such as connectedness, reciprocity, transitivity, or hierarchy, etc.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 methods are suitable for designing change programs and interventions for organizational development purposes</a:t>
            </a:r>
            <a:r>
              <a:rPr baseline="30000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890" y="1848465"/>
            <a:ext cx="3156400" cy="224175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5791197" y="4199842"/>
            <a:ext cx="299429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“Influence security network” of Construction department 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