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63" r:id="rId3"/>
    <p:sldId id="257" r:id="rId4"/>
    <p:sldId id="258" r:id="rId5"/>
    <p:sldId id="261" r:id="rId6"/>
    <p:sldId id="262" r:id="rId7"/>
    <p:sldId id="264" r:id="rId8"/>
    <p:sldId id="265" r:id="rId9"/>
    <p:sldId id="266" r:id="rId10"/>
    <p:sldId id="267" r:id="rId11"/>
    <p:sldId id="268" r:id="rId12"/>
    <p:sldId id="269" r:id="rId13"/>
    <p:sldId id="270" r:id="rId14"/>
    <p:sldId id="271" r:id="rId15"/>
    <p:sldId id="272" r:id="rId16"/>
    <p:sldId id="273" r:id="rId17"/>
    <p:sldId id="274" r:id="rId18"/>
    <p:sldId id="276" r:id="rId19"/>
    <p:sldId id="277" r:id="rId20"/>
    <p:sldId id="278" r:id="rId21"/>
    <p:sldId id="279" r:id="rId22"/>
    <p:sldId id="280" r:id="rId23"/>
    <p:sldId id="281"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504"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E0E9382C-05BB-4A46-8F8E-2FB869C9A2F7}" type="datetimeFigureOut">
              <a:rPr lang="en-US" smtClean="0"/>
              <a:pPr/>
              <a:t>7/25/12</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7332B7D-BCF5-4014-B601-8BF0A6D99325}"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E9382C-05BB-4A46-8F8E-2FB869C9A2F7}" type="datetimeFigureOut">
              <a:rPr lang="en-US" smtClean="0"/>
              <a:pPr/>
              <a:t>7/25/12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32B7D-BCF5-4014-B601-8BF0A6D9932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E9382C-05BB-4A46-8F8E-2FB869C9A2F7}" type="datetimeFigureOut">
              <a:rPr lang="en-US" smtClean="0"/>
              <a:pPr/>
              <a:t>7/25/12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332B7D-BCF5-4014-B601-8BF0A6D9932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E0E9382C-05BB-4A46-8F8E-2FB869C9A2F7}" type="datetimeFigureOut">
              <a:rPr lang="en-US" smtClean="0"/>
              <a:pPr/>
              <a:t>7/25/12</a:t>
            </a:fld>
            <a:endParaRPr lang="en-US"/>
          </a:p>
        </p:txBody>
      </p:sp>
      <p:sp>
        <p:nvSpPr>
          <p:cNvPr id="9" name="Slide Number Placeholder 8"/>
          <p:cNvSpPr>
            <a:spLocks noGrp="1"/>
          </p:cNvSpPr>
          <p:nvPr>
            <p:ph type="sldNum" sz="quarter" idx="15"/>
          </p:nvPr>
        </p:nvSpPr>
        <p:spPr/>
        <p:txBody>
          <a:bodyPr rtlCol="0"/>
          <a:lstStyle/>
          <a:p>
            <a:fld id="{B7332B7D-BCF5-4014-B601-8BF0A6D99325}"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E0E9382C-05BB-4A46-8F8E-2FB869C9A2F7}" type="datetimeFigureOut">
              <a:rPr lang="en-US" smtClean="0"/>
              <a:pPr/>
              <a:t>7/25/12</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7332B7D-BCF5-4014-B601-8BF0A6D99325}"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E0E9382C-05BB-4A46-8F8E-2FB869C9A2F7}" type="datetimeFigureOut">
              <a:rPr lang="en-US" smtClean="0"/>
              <a:pPr/>
              <a:t>7/25/12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332B7D-BCF5-4014-B601-8BF0A6D99325}"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E0E9382C-05BB-4A46-8F8E-2FB869C9A2F7}" type="datetimeFigureOut">
              <a:rPr lang="en-US" smtClean="0"/>
              <a:pPr/>
              <a:t>7/25/12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332B7D-BCF5-4014-B601-8BF0A6D99325}"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E0E9382C-05BB-4A46-8F8E-2FB869C9A2F7}" type="datetimeFigureOut">
              <a:rPr lang="en-US" smtClean="0"/>
              <a:pPr/>
              <a:t>7/25/12</a:t>
            </a:fld>
            <a:endParaRPr lang="en-US"/>
          </a:p>
        </p:txBody>
      </p:sp>
      <p:sp>
        <p:nvSpPr>
          <p:cNvPr id="7" name="Slide Number Placeholder 6"/>
          <p:cNvSpPr>
            <a:spLocks noGrp="1"/>
          </p:cNvSpPr>
          <p:nvPr>
            <p:ph type="sldNum" sz="quarter" idx="11"/>
          </p:nvPr>
        </p:nvSpPr>
        <p:spPr/>
        <p:txBody>
          <a:bodyPr rtlCol="0"/>
          <a:lstStyle/>
          <a:p>
            <a:fld id="{B7332B7D-BCF5-4014-B601-8BF0A6D99325}"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E9382C-05BB-4A46-8F8E-2FB869C9A2F7}" type="datetimeFigureOut">
              <a:rPr lang="en-US" smtClean="0"/>
              <a:pPr/>
              <a:t>7/25/12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332B7D-BCF5-4014-B601-8BF0A6D99325}"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0E9382C-05BB-4A46-8F8E-2FB869C9A2F7}" type="datetimeFigureOut">
              <a:rPr lang="en-US" smtClean="0"/>
              <a:pPr/>
              <a:t>7/25/12</a:t>
            </a:fld>
            <a:endParaRPr lang="en-US"/>
          </a:p>
        </p:txBody>
      </p:sp>
      <p:sp>
        <p:nvSpPr>
          <p:cNvPr id="22" name="Slide Number Placeholder 21"/>
          <p:cNvSpPr>
            <a:spLocks noGrp="1"/>
          </p:cNvSpPr>
          <p:nvPr>
            <p:ph type="sldNum" sz="quarter" idx="15"/>
          </p:nvPr>
        </p:nvSpPr>
        <p:spPr/>
        <p:txBody>
          <a:bodyPr rtlCol="0"/>
          <a:lstStyle/>
          <a:p>
            <a:fld id="{B7332B7D-BCF5-4014-B601-8BF0A6D99325}"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E0E9382C-05BB-4A46-8F8E-2FB869C9A2F7}" type="datetimeFigureOut">
              <a:rPr lang="en-US" smtClean="0"/>
              <a:pPr/>
              <a:t>7/25/12</a:t>
            </a:fld>
            <a:endParaRPr lang="en-US"/>
          </a:p>
        </p:txBody>
      </p:sp>
      <p:sp>
        <p:nvSpPr>
          <p:cNvPr id="18" name="Slide Number Placeholder 17"/>
          <p:cNvSpPr>
            <a:spLocks noGrp="1"/>
          </p:cNvSpPr>
          <p:nvPr>
            <p:ph type="sldNum" sz="quarter" idx="11"/>
          </p:nvPr>
        </p:nvSpPr>
        <p:spPr/>
        <p:txBody>
          <a:bodyPr rtlCol="0"/>
          <a:lstStyle/>
          <a:p>
            <a:fld id="{B7332B7D-BCF5-4014-B601-8BF0A6D99325}"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E0E9382C-05BB-4A46-8F8E-2FB869C9A2F7}" type="datetimeFigureOut">
              <a:rPr lang="en-US" smtClean="0"/>
              <a:pPr/>
              <a:t>7/25/12</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7332B7D-BCF5-4014-B601-8BF0A6D9932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y1yy2@hotmail.com"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143000"/>
            <a:ext cx="7772400" cy="1447800"/>
          </a:xfrm>
        </p:spPr>
        <p:txBody>
          <a:bodyPr>
            <a:noAutofit/>
          </a:bodyPr>
          <a:lstStyle/>
          <a:p>
            <a:pPr algn="ctr"/>
            <a:r>
              <a:rPr lang="en-US" sz="5400" b="1" baseline="-25000" dirty="0" smtClean="0"/>
              <a:t>Method of providing Secure Network Channel among Secure OSs</a:t>
            </a:r>
            <a:endParaRPr lang="en-US" sz="5400" baseline="-25000" dirty="0"/>
          </a:p>
        </p:txBody>
      </p:sp>
      <p:sp>
        <p:nvSpPr>
          <p:cNvPr id="4" name="Rectangle 3"/>
          <p:cNvSpPr/>
          <p:nvPr/>
        </p:nvSpPr>
        <p:spPr>
          <a:xfrm>
            <a:off x="2286000" y="3581400"/>
            <a:ext cx="4572000" cy="1631216"/>
          </a:xfrm>
          <a:prstGeom prst="rect">
            <a:avLst/>
          </a:prstGeom>
        </p:spPr>
        <p:txBody>
          <a:bodyPr>
            <a:spAutoFit/>
          </a:bodyPr>
          <a:lstStyle/>
          <a:p>
            <a:r>
              <a:rPr lang="en-US" sz="2000" dirty="0" smtClean="0"/>
              <a:t>Jae-</a:t>
            </a:r>
            <a:r>
              <a:rPr lang="en-US" sz="2000" dirty="0" err="1" smtClean="0"/>
              <a:t>Deok</a:t>
            </a:r>
            <a:r>
              <a:rPr lang="en-US" sz="2000" dirty="0" smtClean="0"/>
              <a:t> Lim*, </a:t>
            </a:r>
            <a:r>
              <a:rPr lang="en-US" sz="2000" dirty="0" err="1" smtClean="0"/>
              <a:t>Joon-Suk</a:t>
            </a:r>
            <a:r>
              <a:rPr lang="en-US" sz="2000" dirty="0" smtClean="0"/>
              <a:t> Yu*, </a:t>
            </a:r>
            <a:r>
              <a:rPr lang="en-US" sz="2000" dirty="0" err="1" smtClean="0"/>
              <a:t>Jeong-Nyeo</a:t>
            </a:r>
            <a:r>
              <a:rPr lang="en-US" sz="2000" dirty="0" smtClean="0"/>
              <a:t> Kim*</a:t>
            </a:r>
          </a:p>
          <a:p>
            <a:endParaRPr lang="en-US" sz="2000" dirty="0" smtClean="0"/>
          </a:p>
          <a:p>
            <a:r>
              <a:rPr lang="en-US" sz="2000" dirty="0" smtClean="0"/>
              <a:t>*Electronics and Telecommunications Research Institute(ETRI) , KOREA</a:t>
            </a:r>
            <a:endParaRPr lang="en-US" sz="2000" dirty="0"/>
          </a:p>
        </p:txBody>
      </p:sp>
    </p:spTree>
  </p:cSld>
  <p:clrMapOvr>
    <a:masterClrMapping/>
  </p:clrMapOvr>
  <p:transition xmlns:p14="http://schemas.microsoft.com/office/powerpoint/2010/main" advTm="24148"/>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fontScale="77500" lnSpcReduction="20000"/>
          </a:bodyPr>
          <a:lstStyle/>
          <a:p>
            <a:pPr>
              <a:buNone/>
            </a:pPr>
            <a:r>
              <a:rPr lang="en-US" sz="2800" dirty="0" smtClean="0">
                <a:latin typeface="Arial Rounded MT Bold" pitchFamily="34" charset="0"/>
              </a:rPr>
              <a:t>1 )     </a:t>
            </a:r>
          </a:p>
          <a:p>
            <a:pPr>
              <a:buNone/>
            </a:pPr>
            <a:r>
              <a:rPr lang="en-US" sz="2800" dirty="0" smtClean="0">
                <a:latin typeface="Arial Rounded MT Bold" pitchFamily="34" charset="0"/>
              </a:rPr>
              <a:t>	</a:t>
            </a:r>
            <a:r>
              <a:rPr lang="en-US" sz="2800" b="1" dirty="0" smtClean="0">
                <a:latin typeface="Arial Rounded MT Bold" pitchFamily="34" charset="0"/>
              </a:rPr>
              <a:t>STIP</a:t>
            </a:r>
            <a:r>
              <a:rPr lang="en-US" sz="2800" dirty="0" smtClean="0">
                <a:latin typeface="Arial Rounded MT Bold" pitchFamily="34" charset="0"/>
              </a:rPr>
              <a:t>(SOSTC Initialization Part) loads the initial data needed for SOSTC into kernel memory at the system boot-time. The initial data are an encryption key for packet encryption, an authentication key for packet authentication and IP addresses of secure OS to be applied to SOSTC. An encryption key and an authentication key are self-encoded within kernel for increasing security before being loaded into kernel memory. The initial data are stored in their own file and these files can be protected with RBAC policy of secure OS. We assume that all the secure OSs which will deploy SOSTC have shared the IP addresses of secure OS, the algorithm and key for encryption and authentication in advance.</a:t>
            </a: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pPr>
              <a:buNone/>
            </a:pPr>
            <a:r>
              <a:rPr lang="en-US" sz="1800" dirty="0" smtClean="0"/>
              <a:t>2) </a:t>
            </a:r>
          </a:p>
          <a:p>
            <a:pPr>
              <a:buNone/>
            </a:pPr>
            <a:r>
              <a:rPr lang="en-US" sz="1800" dirty="0" smtClean="0"/>
              <a:t>     </a:t>
            </a:r>
            <a:r>
              <a:rPr lang="en-US" sz="1800" dirty="0" smtClean="0">
                <a:latin typeface="Arial Rounded MT Bold" pitchFamily="34" charset="0"/>
              </a:rPr>
              <a:t>STDP(SOSTC Decision Part) determines whether SOSTC is applied to packets. It is different that the procedures of STDP in input and output processing of packets respectively.</a:t>
            </a:r>
          </a:p>
          <a:p>
            <a:pPr>
              <a:buNone/>
            </a:pPr>
            <a:endParaRPr lang="en-US" sz="1800" dirty="0" smtClean="0">
              <a:latin typeface="Arial Rounded MT Bold" pitchFamily="34" charset="0"/>
            </a:endParaRPr>
          </a:p>
          <a:p>
            <a:pPr>
              <a:buNone/>
            </a:pPr>
            <a:r>
              <a:rPr lang="en-US" sz="1800" dirty="0" smtClean="0">
                <a:latin typeface="Arial Rounded MT Bold" pitchFamily="34" charset="0"/>
              </a:rPr>
              <a:t>	 In the output processing, if the destination address of a sending packet is one of the addresses of host loaded into kernel memory for applying SOSTC, that is, the destination of packet is secure OS, the packet is passed to STPP for SOSTC output processing. </a:t>
            </a:r>
          </a:p>
          <a:p>
            <a:pPr>
              <a:buNone/>
            </a:pPr>
            <a:endParaRPr lang="en-US" sz="1800" dirty="0" smtClean="0">
              <a:latin typeface="Arial Rounded MT Bold" pitchFamily="34" charset="0"/>
            </a:endParaRPr>
          </a:p>
          <a:p>
            <a:pPr>
              <a:buNone/>
            </a:pPr>
            <a:r>
              <a:rPr lang="en-US" sz="1800" dirty="0" smtClean="0">
                <a:latin typeface="Arial Rounded MT Bold" pitchFamily="34" charset="0"/>
              </a:rPr>
              <a:t>	In the input processing, if the ‘</a:t>
            </a:r>
            <a:r>
              <a:rPr lang="en-US" sz="1800" dirty="0" err="1" smtClean="0">
                <a:latin typeface="Arial Rounded MT Bold" pitchFamily="34" charset="0"/>
              </a:rPr>
              <a:t>next_protocol</a:t>
            </a:r>
            <a:r>
              <a:rPr lang="en-US" sz="1800" dirty="0" smtClean="0">
                <a:latin typeface="Arial Rounded MT Bold" pitchFamily="34" charset="0"/>
              </a:rPr>
              <a:t>’ field of IP header of a received packet is the value defined as SOSTC, the packet is passed to STPP for SOSTC input processing</a:t>
            </a:r>
          </a:p>
          <a:p>
            <a:pPr>
              <a:buNone/>
            </a:pPr>
            <a:endParaRPr lang="en-US" sz="1800" dirty="0"/>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lnSpcReduction="10000"/>
          </a:bodyPr>
          <a:lstStyle/>
          <a:p>
            <a:pPr>
              <a:buNone/>
            </a:pPr>
            <a:r>
              <a:rPr lang="en-US" dirty="0" smtClean="0"/>
              <a:t>3)</a:t>
            </a:r>
          </a:p>
          <a:p>
            <a:pPr>
              <a:buNone/>
            </a:pPr>
            <a:r>
              <a:rPr lang="en-US" sz="2400" dirty="0" smtClean="0">
                <a:latin typeface="Arial Rounded MT Bold" pitchFamily="34" charset="0"/>
              </a:rPr>
              <a:t>    STPP executes a SOSTC processing essentially. In the output processing, STPP makes a SOSTC packet with SOSTC header, executes an encryption of packet for confidentiality and computes an authentication data of packet for integrity.</a:t>
            </a:r>
          </a:p>
          <a:p>
            <a:pPr>
              <a:buNone/>
            </a:pPr>
            <a:endParaRPr lang="en-US" dirty="0" smtClean="0">
              <a:latin typeface="Arial Rounded MT Bold" pitchFamily="34" charset="0"/>
            </a:endParaRPr>
          </a:p>
          <a:p>
            <a:pPr>
              <a:buNone/>
            </a:pPr>
            <a:r>
              <a:rPr lang="en-US" sz="2400" dirty="0" smtClean="0">
                <a:latin typeface="Arial Rounded MT Bold" pitchFamily="34" charset="0"/>
              </a:rPr>
              <a:t> In the input processing, STPP checks the authentication data of packet for integrity and executes a decryption of packet and restores SOSTC packet to common IP packet by removing SOSTC header.</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Fig 2.jpg"/>
          <p:cNvPicPr>
            <a:picLocks noGrp="1" noChangeAspect="1"/>
          </p:cNvPicPr>
          <p:nvPr>
            <p:ph sz="quarter" idx="1"/>
          </p:nvPr>
        </p:nvPicPr>
        <p:blipFill>
          <a:blip r:embed="rId2" cstate="print"/>
          <a:stretch>
            <a:fillRect/>
          </a:stretch>
        </p:blipFill>
        <p:spPr>
          <a:xfrm>
            <a:off x="304800" y="533400"/>
            <a:ext cx="7772400" cy="5940425"/>
          </a:xfrm>
        </p:spPr>
      </p:pic>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762000" y="1371600"/>
            <a:ext cx="7772400" cy="4572000"/>
          </a:xfrm>
        </p:spPr>
        <p:txBody>
          <a:bodyPr>
            <a:normAutofit fontScale="92500" lnSpcReduction="10000"/>
          </a:bodyPr>
          <a:lstStyle/>
          <a:p>
            <a:pPr>
              <a:buNone/>
            </a:pPr>
            <a:r>
              <a:rPr lang="en-US" sz="2600" dirty="0" smtClean="0">
                <a:latin typeface="Arial Rounded MT Bold" pitchFamily="34" charset="0"/>
              </a:rPr>
              <a:t>    Fig. 2 shows the SOSTC header format for SOSTC communication and SOSTC packet. The shaded area indicates SOSTC header. </a:t>
            </a:r>
          </a:p>
          <a:p>
            <a:pPr>
              <a:buNone/>
            </a:pPr>
            <a:r>
              <a:rPr lang="en-US" sz="2600" dirty="0" smtClean="0">
                <a:latin typeface="Arial Rounded MT Bold" pitchFamily="34" charset="0"/>
              </a:rPr>
              <a:t>	SOSTC header consists of authentication data field for packet integrity, initial vector and padding length field for packet encryption, next protocol field for proper packet processing in the upper protocol level, and so on. Especially, it has MAC information filed to deliver MAC class and category of process(user) who tries to send a packet. This can maintain the consistency of security information in a network environment consisted of secure OSs.</a:t>
            </a: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How</a:t>
            </a:r>
            <a:r>
              <a:rPr lang="en-US" dirty="0" smtClean="0"/>
              <a:t> </a:t>
            </a:r>
            <a:r>
              <a:rPr lang="en-US" dirty="0" smtClean="0"/>
              <a:t>Is </a:t>
            </a:r>
            <a:r>
              <a:rPr lang="en-US" b="1" dirty="0" smtClean="0"/>
              <a:t>Packet </a:t>
            </a:r>
            <a:r>
              <a:rPr lang="en-US" b="1" dirty="0" smtClean="0"/>
              <a:t>Processing done ?</a:t>
            </a:r>
            <a:endParaRPr lang="en-US" dirty="0"/>
          </a:p>
        </p:txBody>
      </p:sp>
      <p:sp>
        <p:nvSpPr>
          <p:cNvPr id="3" name="Content Placeholder 2"/>
          <p:cNvSpPr>
            <a:spLocks noGrp="1"/>
          </p:cNvSpPr>
          <p:nvPr>
            <p:ph sz="quarter" idx="1"/>
          </p:nvPr>
        </p:nvSpPr>
        <p:spPr/>
        <p:txBody>
          <a:bodyPr/>
          <a:lstStyle/>
          <a:p>
            <a:pPr>
              <a:buNone/>
            </a:pPr>
            <a:r>
              <a:rPr lang="en-US" dirty="0" smtClean="0"/>
              <a:t>     </a:t>
            </a:r>
          </a:p>
          <a:p>
            <a:pPr>
              <a:buNone/>
            </a:pPr>
            <a:endParaRPr lang="en-US" dirty="0" smtClean="0"/>
          </a:p>
          <a:p>
            <a:pPr>
              <a:buNone/>
            </a:pPr>
            <a:r>
              <a:rPr lang="en-US" dirty="0" smtClean="0"/>
              <a:t>	The processing of SOSTC packet is done as follows in the input and output routine of IP layer respectively</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How</a:t>
            </a:r>
            <a:r>
              <a:rPr lang="en-US" dirty="0" smtClean="0"/>
              <a:t> </a:t>
            </a:r>
            <a:r>
              <a:rPr lang="en-US" b="1" dirty="0" smtClean="0"/>
              <a:t>Packet Processing done ?</a:t>
            </a:r>
            <a:endParaRPr lang="en-US" dirty="0"/>
          </a:p>
        </p:txBody>
      </p:sp>
      <p:sp>
        <p:nvSpPr>
          <p:cNvPr id="3" name="Content Placeholder 2"/>
          <p:cNvSpPr>
            <a:spLocks noGrp="1"/>
          </p:cNvSpPr>
          <p:nvPr>
            <p:ph sz="quarter" idx="1"/>
          </p:nvPr>
        </p:nvSpPr>
        <p:spPr/>
        <p:txBody>
          <a:bodyPr>
            <a:noAutofit/>
          </a:bodyPr>
          <a:lstStyle/>
          <a:p>
            <a:pPr>
              <a:buNone/>
            </a:pPr>
            <a:r>
              <a:rPr lang="en-US" sz="2400" dirty="0" smtClean="0">
                <a:latin typeface="Arial Rounded MT Bold" pitchFamily="34" charset="0"/>
              </a:rPr>
              <a:t>In the output processing, when the request of data sending from user process is issued, the relevant packet is passed to the IP output routine after processing in an upper protocol output routine, e.g. TCP output routine. </a:t>
            </a:r>
          </a:p>
          <a:p>
            <a:pPr>
              <a:buNone/>
            </a:pPr>
            <a:r>
              <a:rPr lang="en-US" sz="2400" dirty="0" smtClean="0">
                <a:latin typeface="Arial Rounded MT Bold" pitchFamily="34" charset="0"/>
              </a:rPr>
              <a:t>After packet processing except fragmentation is done in IP output routine, this packet is determined in STDP whether SOSTC is applied to it or not by comparing its destination IP address with secure OS IP address loaded into kernel memory at the boot-time. </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How</a:t>
            </a:r>
            <a:r>
              <a:rPr lang="en-US" dirty="0" smtClean="0"/>
              <a:t> </a:t>
            </a:r>
            <a:r>
              <a:rPr lang="en-US" b="1" dirty="0" smtClean="0"/>
              <a:t>Packet Processing done ?</a:t>
            </a:r>
            <a:endParaRPr lang="en-US" dirty="0"/>
          </a:p>
        </p:txBody>
      </p:sp>
      <p:sp>
        <p:nvSpPr>
          <p:cNvPr id="3" name="Content Placeholder 2"/>
          <p:cNvSpPr>
            <a:spLocks noGrp="1"/>
          </p:cNvSpPr>
          <p:nvPr>
            <p:ph sz="quarter" idx="1"/>
          </p:nvPr>
        </p:nvSpPr>
        <p:spPr/>
        <p:txBody>
          <a:bodyPr>
            <a:normAutofit/>
          </a:bodyPr>
          <a:lstStyle/>
          <a:p>
            <a:pPr>
              <a:buNone/>
            </a:pPr>
            <a:r>
              <a:rPr lang="en-US" dirty="0" smtClean="0">
                <a:latin typeface="Arial Rounded MT Bold" pitchFamily="34" charset="0"/>
              </a:rPr>
              <a:t>	If SOSTC is needed, the packet is passed to STPP and then SOSTC packet is created with SOSTC header. After this, SOSTC packet is configured completely by encrypting an encryption area and computing an authentication data with authentication area shown Fig. 2. After completing to configure a SOSTC packet, the remaining process of IP layer, namely fragmentation, is executed if needed. And then the packet is passed to the lower protocol output routine to be sent. If SOSTC is not applied, the packet to be sent is a common IP packet.</a:t>
            </a:r>
          </a:p>
          <a:p>
            <a:pPr>
              <a:buNone/>
            </a:pPr>
            <a:endParaRPr lang="en-US" dirty="0" smtClean="0">
              <a:latin typeface="Arial Rounded MT Bold"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How</a:t>
            </a:r>
            <a:r>
              <a:rPr lang="en-US" dirty="0" smtClean="0"/>
              <a:t> </a:t>
            </a:r>
            <a:r>
              <a:rPr lang="en-US" b="1" dirty="0" smtClean="0"/>
              <a:t>Packet Processing done ?</a:t>
            </a:r>
            <a:endParaRPr lang="en-US" dirty="0"/>
          </a:p>
        </p:txBody>
      </p:sp>
      <p:sp>
        <p:nvSpPr>
          <p:cNvPr id="3" name="Content Placeholder 2"/>
          <p:cNvSpPr>
            <a:spLocks noGrp="1"/>
          </p:cNvSpPr>
          <p:nvPr>
            <p:ph sz="quarter" idx="1"/>
          </p:nvPr>
        </p:nvSpPr>
        <p:spPr/>
        <p:txBody>
          <a:bodyPr/>
          <a:lstStyle/>
          <a:p>
            <a:pPr>
              <a:buNone/>
            </a:pPr>
            <a:r>
              <a:rPr lang="en-US" dirty="0" smtClean="0"/>
              <a:t>In STPP</a:t>
            </a:r>
            <a:r>
              <a:rPr lang="en-US" dirty="0" smtClean="0"/>
              <a:t>, the blowfish </a:t>
            </a:r>
            <a:r>
              <a:rPr lang="en-US" dirty="0" smtClean="0"/>
              <a:t>encryption algorithm </a:t>
            </a:r>
            <a:r>
              <a:rPr lang="en-US" dirty="0" smtClean="0"/>
              <a:t>is used with </a:t>
            </a:r>
            <a:r>
              <a:rPr lang="en-US" dirty="0" smtClean="0"/>
              <a:t>CBC(Cipher Block Chaining) mode for confidentiality of packet and HMAC-MD5 authentication algorithm for integrity of packet.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Performance	</a:t>
            </a:r>
            <a:endParaRPr lang="en-US" dirty="0"/>
          </a:p>
        </p:txBody>
      </p:sp>
      <p:sp>
        <p:nvSpPr>
          <p:cNvPr id="3" name="Content Placeholder 2"/>
          <p:cNvSpPr>
            <a:spLocks noGrp="1"/>
          </p:cNvSpPr>
          <p:nvPr>
            <p:ph sz="quarter" idx="1"/>
          </p:nvPr>
        </p:nvSpPr>
        <p:spPr/>
        <p:txBody>
          <a:bodyPr/>
          <a:lstStyle/>
          <a:p>
            <a:pPr>
              <a:buNone/>
            </a:pPr>
            <a:r>
              <a:rPr lang="en-US" dirty="0" smtClean="0"/>
              <a:t>	We can expect easily that the performance of network with SOSTC is not as good as that of  network without SOSTC, because when SOSTC is applied, additional processes related to encryption and authentication for </a:t>
            </a:r>
            <a:r>
              <a:rPr lang="en-US" dirty="0" smtClean="0"/>
              <a:t>packets </a:t>
            </a:r>
            <a:r>
              <a:rPr lang="en-US" dirty="0" smtClean="0"/>
              <a:t>are required essentially and these works may consume many computing resources.</a:t>
            </a:r>
          </a:p>
          <a:p>
            <a:pPr>
              <a:buNone/>
            </a:pP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990600" y="1143000"/>
            <a:ext cx="7772400" cy="1447800"/>
          </a:xfrm>
        </p:spPr>
        <p:txBody>
          <a:bodyPr>
            <a:noAutofit/>
          </a:bodyPr>
          <a:lstStyle/>
          <a:p>
            <a:pPr algn="ctr"/>
            <a:r>
              <a:rPr lang="en-US" sz="5400" b="1" baseline="-25000" dirty="0" smtClean="0"/>
              <a:t>Method of providing Secure Network Channel among Secure OSs</a:t>
            </a:r>
            <a:endParaRPr lang="en-US" sz="5400" baseline="-25000" dirty="0"/>
          </a:p>
        </p:txBody>
      </p:sp>
      <p:sp>
        <p:nvSpPr>
          <p:cNvPr id="4" name="Rectangle 3"/>
          <p:cNvSpPr/>
          <p:nvPr/>
        </p:nvSpPr>
        <p:spPr>
          <a:xfrm>
            <a:off x="2286000" y="3581400"/>
            <a:ext cx="4572000" cy="400110"/>
          </a:xfrm>
          <a:prstGeom prst="rect">
            <a:avLst/>
          </a:prstGeom>
        </p:spPr>
        <p:txBody>
          <a:bodyPr>
            <a:spAutoFit/>
          </a:bodyPr>
          <a:lstStyle/>
          <a:p>
            <a:endParaRPr lang="en-US" sz="2000" dirty="0"/>
          </a:p>
        </p:txBody>
      </p:sp>
      <p:sp>
        <p:nvSpPr>
          <p:cNvPr id="5" name="Rectangle 4"/>
          <p:cNvSpPr/>
          <p:nvPr/>
        </p:nvSpPr>
        <p:spPr>
          <a:xfrm>
            <a:off x="2286000" y="3886200"/>
            <a:ext cx="4572000" cy="1077218"/>
          </a:xfrm>
          <a:prstGeom prst="rect">
            <a:avLst/>
          </a:prstGeom>
        </p:spPr>
        <p:txBody>
          <a:bodyPr>
            <a:spAutoFit/>
          </a:bodyPr>
          <a:lstStyle/>
          <a:p>
            <a:pPr algn="ctr"/>
            <a:r>
              <a:rPr lang="en-US" sz="3200" b="1" dirty="0" smtClean="0">
                <a:solidFill>
                  <a:schemeClr val="accent2">
                    <a:lumMod val="75000"/>
                  </a:schemeClr>
                </a:solidFill>
              </a:rPr>
              <a:t>Prepared By:</a:t>
            </a:r>
          </a:p>
          <a:p>
            <a:pPr algn="ctr"/>
            <a:r>
              <a:rPr lang="en-US" sz="3200" b="1" dirty="0" smtClean="0">
                <a:solidFill>
                  <a:schemeClr val="accent2">
                    <a:lumMod val="75000"/>
                  </a:schemeClr>
                </a:solidFill>
              </a:rPr>
              <a:t>Ibrahim </a:t>
            </a:r>
            <a:r>
              <a:rPr lang="en-US" sz="3200" b="1" dirty="0" err="1" smtClean="0">
                <a:solidFill>
                  <a:schemeClr val="accent2">
                    <a:lumMod val="75000"/>
                  </a:schemeClr>
                </a:solidFill>
              </a:rPr>
              <a:t>Aljubayri</a:t>
            </a:r>
            <a:r>
              <a:rPr lang="en-US" sz="3200" b="1" dirty="0" smtClean="0">
                <a:solidFill>
                  <a:schemeClr val="accent2">
                    <a:lumMod val="75000"/>
                  </a:schemeClr>
                </a:solidFill>
              </a:rPr>
              <a:t> </a:t>
            </a:r>
            <a:endParaRPr lang="en-US" sz="3200" b="1" dirty="0">
              <a:solidFill>
                <a:schemeClr val="accent2">
                  <a:lumMod val="75000"/>
                </a:schemeClr>
              </a:solidFill>
            </a:endParaRPr>
          </a:p>
        </p:txBody>
      </p:sp>
    </p:spTree>
  </p:cSld>
  <p:clrMapOvr>
    <a:masterClrMapping/>
  </p:clrMapOvr>
  <p:transition xmlns:p14="http://schemas.microsoft.com/office/powerpoint/2010/main" advTm="2906"/>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4" name="Content Placeholder 3" descr="Fig 3.jpg"/>
          <p:cNvPicPr>
            <a:picLocks noGrp="1" noChangeAspect="1"/>
          </p:cNvPicPr>
          <p:nvPr>
            <p:ph sz="quarter" idx="1"/>
          </p:nvPr>
        </p:nvPicPr>
        <p:blipFill>
          <a:blip r:embed="rId2" cstate="print"/>
          <a:stretch>
            <a:fillRect/>
          </a:stretch>
        </p:blipFill>
        <p:spPr>
          <a:xfrm>
            <a:off x="0" y="0"/>
            <a:ext cx="9144000" cy="6858000"/>
          </a:xfrm>
        </p:spPr>
      </p:pic>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Conclusion</a:t>
            </a:r>
            <a:endParaRPr lang="en-US" dirty="0"/>
          </a:p>
        </p:txBody>
      </p:sp>
      <p:sp>
        <p:nvSpPr>
          <p:cNvPr id="3" name="Content Placeholder 2"/>
          <p:cNvSpPr>
            <a:spLocks noGrp="1"/>
          </p:cNvSpPr>
          <p:nvPr>
            <p:ph sz="quarter" idx="1"/>
          </p:nvPr>
        </p:nvSpPr>
        <p:spPr/>
        <p:txBody>
          <a:bodyPr>
            <a:normAutofit/>
          </a:bodyPr>
          <a:lstStyle/>
          <a:p>
            <a:pPr>
              <a:buNone/>
            </a:pPr>
            <a:r>
              <a:rPr lang="en-US" dirty="0" smtClean="0"/>
              <a:t>	In conclusion, the paper proposed a secure operating system trusted channel, SOSTC, that can provide secure communication to secure OSs. SOSTC can provide network traffic among secure OSs with integrity and confidentiality and can maintain consistency of security information by transferring security information of the subject</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533400"/>
            <a:ext cx="7467600" cy="5940552"/>
          </a:xfrm>
        </p:spPr>
        <p:txBody>
          <a:bodyPr>
            <a:normAutofit fontScale="55000" lnSpcReduction="20000"/>
          </a:bodyPr>
          <a:lstStyle/>
          <a:p>
            <a:r>
              <a:rPr lang="en-US" b="1" dirty="0" smtClean="0"/>
              <a:t>References</a:t>
            </a:r>
          </a:p>
          <a:p>
            <a:r>
              <a:rPr lang="en-US" dirty="0" smtClean="0"/>
              <a:t>[1] J. G. </a:t>
            </a:r>
            <a:r>
              <a:rPr lang="en-US" dirty="0" err="1" smtClean="0"/>
              <a:t>Ko</a:t>
            </a:r>
            <a:r>
              <a:rPr lang="en-US" dirty="0" smtClean="0"/>
              <a:t>, J. N. Kim, &amp; K. I. </a:t>
            </a:r>
            <a:r>
              <a:rPr lang="en-US" dirty="0" err="1" smtClean="0"/>
              <a:t>Jeong</a:t>
            </a:r>
            <a:r>
              <a:rPr lang="en-US" dirty="0" smtClean="0"/>
              <a:t>, “Access Control for Secure FreeBSD Operating</a:t>
            </a:r>
          </a:p>
          <a:p>
            <a:r>
              <a:rPr lang="en-US" dirty="0" smtClean="0"/>
              <a:t>System,” </a:t>
            </a:r>
            <a:r>
              <a:rPr lang="en-US" i="1" dirty="0" smtClean="0"/>
              <a:t>Proc. of WISA2001, The Second International Workshop on Information Security</a:t>
            </a:r>
          </a:p>
          <a:p>
            <a:r>
              <a:rPr lang="en-US" i="1" dirty="0" smtClean="0"/>
              <a:t>Applications, 2001.</a:t>
            </a:r>
          </a:p>
          <a:p>
            <a:r>
              <a:rPr lang="en-US" dirty="0" smtClean="0"/>
              <a:t>[2] Bell, David Elliott, &amp; Leonard J. La </a:t>
            </a:r>
            <a:r>
              <a:rPr lang="en-US" dirty="0" err="1" smtClean="0"/>
              <a:t>Padula</a:t>
            </a:r>
            <a:r>
              <a:rPr lang="en-US" dirty="0" smtClean="0"/>
              <a:t>, “Secure computer system: Unified exposition</a:t>
            </a:r>
          </a:p>
          <a:p>
            <a:r>
              <a:rPr lang="en-US" dirty="0" smtClean="0"/>
              <a:t>and </a:t>
            </a:r>
            <a:r>
              <a:rPr lang="en-US" dirty="0" err="1" smtClean="0"/>
              <a:t>multics</a:t>
            </a:r>
            <a:r>
              <a:rPr lang="en-US" dirty="0" smtClean="0"/>
              <a:t> interpretation,” </a:t>
            </a:r>
            <a:r>
              <a:rPr lang="en-US" i="1" dirty="0" smtClean="0"/>
              <a:t>MITRE Technical Report 2997, MITRE Corp, Bedford, MA,</a:t>
            </a:r>
          </a:p>
          <a:p>
            <a:r>
              <a:rPr lang="en-US" dirty="0" smtClean="0"/>
              <a:t>1975.</a:t>
            </a:r>
          </a:p>
          <a:p>
            <a:r>
              <a:rPr lang="en-US" dirty="0" smtClean="0"/>
              <a:t>[3] David F. </a:t>
            </a:r>
            <a:r>
              <a:rPr lang="en-US" dirty="0" err="1" smtClean="0"/>
              <a:t>Ferraiolo</a:t>
            </a:r>
            <a:r>
              <a:rPr lang="en-US" dirty="0" smtClean="0"/>
              <a:t>, Ravi </a:t>
            </a:r>
            <a:r>
              <a:rPr lang="en-US" dirty="0" err="1" smtClean="0"/>
              <a:t>Sandu</a:t>
            </a:r>
            <a:r>
              <a:rPr lang="en-US" dirty="0" smtClean="0"/>
              <a:t>, &amp; </a:t>
            </a:r>
            <a:r>
              <a:rPr lang="en-US" dirty="0" err="1" smtClean="0"/>
              <a:t>Serban</a:t>
            </a:r>
            <a:r>
              <a:rPr lang="en-US" dirty="0" smtClean="0"/>
              <a:t> </a:t>
            </a:r>
            <a:r>
              <a:rPr lang="en-US" dirty="0" err="1" smtClean="0"/>
              <a:t>Gavrila</a:t>
            </a:r>
            <a:r>
              <a:rPr lang="en-US" dirty="0" smtClean="0"/>
              <a:t>, “A Proposed Standard for Role-Based</a:t>
            </a:r>
          </a:p>
          <a:p>
            <a:r>
              <a:rPr lang="en-US" dirty="0" smtClean="0"/>
              <a:t>Access Control,” </a:t>
            </a:r>
            <a:r>
              <a:rPr lang="en-US" i="1" dirty="0" smtClean="0"/>
              <a:t>ACM transaction on Information and System Security, VOL.4, NO.3,</a:t>
            </a:r>
          </a:p>
          <a:p>
            <a:r>
              <a:rPr lang="en-US" dirty="0" smtClean="0"/>
              <a:t>pp.224-274, Aug. 2001.</a:t>
            </a:r>
          </a:p>
          <a:p>
            <a:r>
              <a:rPr lang="en-US" dirty="0" smtClean="0"/>
              <a:t>[4] “Class FTP: Trusted path/channels,” </a:t>
            </a:r>
            <a:r>
              <a:rPr lang="en-US" i="1" dirty="0" smtClean="0"/>
              <a:t>Common Criteria for Information Technology</a:t>
            </a:r>
          </a:p>
          <a:p>
            <a:r>
              <a:rPr lang="en-US" i="1" dirty="0" smtClean="0"/>
              <a:t>Security Evaluation, Part 2: Security functional requirements, Version 2.1, 1999.</a:t>
            </a:r>
          </a:p>
          <a:p>
            <a:r>
              <a:rPr lang="en-US" dirty="0" smtClean="0"/>
              <a:t>[5] S. Kent, R. Atkinson, “Security Architecture for the Internet Protocol,” </a:t>
            </a:r>
            <a:r>
              <a:rPr lang="en-US" i="1" dirty="0" smtClean="0"/>
              <a:t>RFC 2401, Nov.</a:t>
            </a:r>
          </a:p>
          <a:p>
            <a:r>
              <a:rPr lang="en-US" dirty="0" smtClean="0"/>
              <a:t>1998.</a:t>
            </a:r>
          </a:p>
          <a:p>
            <a:r>
              <a:rPr lang="en-US" dirty="0" smtClean="0"/>
              <a:t>[6] C. Kaufman, et al., “Code-preserving simplifications and improvements to IKE,” </a:t>
            </a:r>
            <a:r>
              <a:rPr lang="en-US" dirty="0" err="1" smtClean="0"/>
              <a:t>draftkaufman</a:t>
            </a:r>
            <a:r>
              <a:rPr lang="en-US" dirty="0" smtClean="0"/>
              <a:t>-</a:t>
            </a:r>
          </a:p>
          <a:p>
            <a:r>
              <a:rPr lang="en-US" dirty="0" smtClean="0"/>
              <a:t>ipsec-improveike-00.txt, 2001.</a:t>
            </a:r>
          </a:p>
          <a:p>
            <a:r>
              <a:rPr lang="en-US" dirty="0" smtClean="0"/>
              <a:t>[7] FreeBSD 4.3-RELEASE Source Code</a:t>
            </a:r>
          </a:p>
          <a:p>
            <a:r>
              <a:rPr lang="en-US" dirty="0" smtClean="0"/>
              <a:t>[8] </a:t>
            </a:r>
            <a:r>
              <a:rPr lang="en-US" dirty="0" err="1" smtClean="0"/>
              <a:t>Behrouz</a:t>
            </a:r>
            <a:r>
              <a:rPr lang="en-US" dirty="0" smtClean="0"/>
              <a:t> A. </a:t>
            </a:r>
            <a:r>
              <a:rPr lang="en-US" dirty="0" err="1" smtClean="0"/>
              <a:t>Forouzan</a:t>
            </a:r>
            <a:r>
              <a:rPr lang="en-US" dirty="0" smtClean="0"/>
              <a:t>, Sophia Chung </a:t>
            </a:r>
            <a:r>
              <a:rPr lang="en-US" dirty="0" err="1" smtClean="0"/>
              <a:t>Fegan</a:t>
            </a:r>
            <a:r>
              <a:rPr lang="en-US" dirty="0" smtClean="0"/>
              <a:t>, </a:t>
            </a:r>
            <a:r>
              <a:rPr lang="en-US" i="1" dirty="0" smtClean="0"/>
              <a:t>TCP/IP Protocol Suite, Boston : McGraw-</a:t>
            </a:r>
          </a:p>
          <a:p>
            <a:r>
              <a:rPr lang="en-US" dirty="0" smtClean="0"/>
              <a:t>Hill, 2000.</a:t>
            </a:r>
          </a:p>
          <a:p>
            <a:r>
              <a:rPr lang="en-US" dirty="0" smtClean="0"/>
              <a:t>[9] B. </a:t>
            </a:r>
            <a:r>
              <a:rPr lang="en-US" dirty="0" err="1" smtClean="0"/>
              <a:t>Schineier</a:t>
            </a:r>
            <a:r>
              <a:rPr lang="en-US" dirty="0" smtClean="0"/>
              <a:t>, </a:t>
            </a:r>
            <a:r>
              <a:rPr lang="en-US" i="1" dirty="0" smtClean="0"/>
              <a:t>Applied Cryptography, John Wiley &amp; Sons, 1996, pp. 336-339.</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pPr algn="ctr">
              <a:buNone/>
            </a:pPr>
            <a:r>
              <a:rPr lang="en-US" dirty="0" smtClean="0"/>
              <a:t>Thank you for your attention </a:t>
            </a:r>
          </a:p>
          <a:p>
            <a:pPr algn="ctr">
              <a:buNone/>
            </a:pPr>
            <a:endParaRPr lang="en-US" dirty="0" smtClean="0"/>
          </a:p>
          <a:p>
            <a:pPr algn="ctr">
              <a:buNone/>
            </a:pPr>
            <a:r>
              <a:rPr lang="en-US" dirty="0" smtClean="0"/>
              <a:t>If you have any question email me @ </a:t>
            </a:r>
          </a:p>
          <a:p>
            <a:pPr algn="ctr">
              <a:buNone/>
            </a:pPr>
            <a:r>
              <a:rPr lang="en-US" dirty="0" smtClean="0">
                <a:hlinkClick r:id="rId2"/>
              </a:rPr>
              <a:t>y1yy2@hotmail.com</a:t>
            </a:r>
            <a:r>
              <a:rPr lang="en-US" dirty="0" smtClean="0"/>
              <a:t> </a:t>
            </a:r>
          </a:p>
          <a:p>
            <a:pPr algn="ctr">
              <a:buNone/>
            </a:pPr>
            <a:endParaRPr lang="en-US" dirty="0" smtClean="0"/>
          </a:p>
          <a:p>
            <a:pPr algn="ctr">
              <a:buNone/>
            </a:pPr>
            <a:endParaRPr lang="en-US" dirty="0" smtClean="0"/>
          </a:p>
          <a:p>
            <a:pPr algn="ctr">
              <a:buNone/>
            </a:pPr>
            <a:endParaRPr lang="en-US" dirty="0" smtClean="0"/>
          </a:p>
          <a:p>
            <a:pPr algn="ctr">
              <a:buNone/>
            </a:pPr>
            <a:r>
              <a:rPr lang="en-US" dirty="0" smtClean="0"/>
              <a:t>Ibrahim</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
            </a:r>
            <a:br>
              <a:rPr lang="en-US" b="1" dirty="0" smtClean="0"/>
            </a:br>
            <a:r>
              <a:rPr lang="en-US" b="1" dirty="0" smtClean="0"/>
              <a:t>What is the paper about ?</a:t>
            </a:r>
            <a:endParaRPr lang="en-US" dirty="0"/>
          </a:p>
        </p:txBody>
      </p:sp>
      <p:sp>
        <p:nvSpPr>
          <p:cNvPr id="3" name="Content Placeholder 2"/>
          <p:cNvSpPr>
            <a:spLocks noGrp="1"/>
          </p:cNvSpPr>
          <p:nvPr>
            <p:ph sz="quarter" idx="1"/>
          </p:nvPr>
        </p:nvSpPr>
        <p:spPr/>
        <p:txBody>
          <a:bodyPr>
            <a:noAutofit/>
          </a:bodyPr>
          <a:lstStyle/>
          <a:p>
            <a:pPr>
              <a:buNone/>
            </a:pPr>
            <a:r>
              <a:rPr lang="en-US" sz="2400" dirty="0" smtClean="0"/>
              <a:t>	</a:t>
            </a:r>
          </a:p>
          <a:p>
            <a:pPr>
              <a:buNone/>
            </a:pPr>
            <a:endParaRPr lang="en-US" sz="2400" dirty="0" smtClean="0"/>
          </a:p>
          <a:p>
            <a:pPr>
              <a:buNone/>
            </a:pPr>
            <a:r>
              <a:rPr lang="en-US" sz="2400" dirty="0" smtClean="0"/>
              <a:t>	This paper propose a secure operating system trusted channel, SOSTC, as a prototype of a simple secure network protocol that can protect network traffic among secure operating systems and can transfer security information of the subject. It is significant that SOSTC can be used to extend a security range of secure operating system to the network environment.</a:t>
            </a:r>
          </a:p>
          <a:p>
            <a:pPr>
              <a:buNone/>
            </a:pPr>
            <a:endParaRPr lang="en-US" sz="2400" dirty="0"/>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a:t>
            </a:r>
            <a:endParaRPr lang="en-US" dirty="0"/>
          </a:p>
        </p:txBody>
      </p:sp>
      <p:sp>
        <p:nvSpPr>
          <p:cNvPr id="3" name="Content Placeholder 2"/>
          <p:cNvSpPr>
            <a:spLocks noGrp="1"/>
          </p:cNvSpPr>
          <p:nvPr>
            <p:ph sz="quarter" idx="1"/>
          </p:nvPr>
        </p:nvSpPr>
        <p:spPr/>
        <p:txBody>
          <a:bodyPr>
            <a:noAutofit/>
          </a:bodyPr>
          <a:lstStyle/>
          <a:p>
            <a:pPr>
              <a:buNone/>
            </a:pPr>
            <a:r>
              <a:rPr lang="en-US" sz="2400" dirty="0" smtClean="0"/>
              <a:t>      Many security systems are under development for protecting data and </a:t>
            </a:r>
            <a:r>
              <a:rPr lang="en-US" sz="2400" dirty="0" smtClean="0"/>
              <a:t>systems </a:t>
            </a:r>
            <a:r>
              <a:rPr lang="en-US" sz="2400" dirty="0" smtClean="0"/>
              <a:t>from </a:t>
            </a:r>
            <a:r>
              <a:rPr lang="en-US" sz="2400" dirty="0" smtClean="0"/>
              <a:t>intruders, </a:t>
            </a:r>
            <a:r>
              <a:rPr lang="en-US" sz="2400" dirty="0" smtClean="0"/>
              <a:t>such as IDS(Intrusion Detection System) and Firewall. But they are exposed to the limitation that the IDS </a:t>
            </a:r>
            <a:r>
              <a:rPr lang="en-US" sz="2400" dirty="0" smtClean="0"/>
              <a:t>does </a:t>
            </a:r>
            <a:r>
              <a:rPr lang="en-US" sz="2400" dirty="0" smtClean="0"/>
              <a:t>not protect from new attack methods, and the firewall is defenseless if the intruder is already in </a:t>
            </a:r>
            <a:r>
              <a:rPr lang="en-US" sz="2400" dirty="0" smtClean="0"/>
              <a:t>the system</a:t>
            </a:r>
            <a:r>
              <a:rPr lang="en-US" sz="2400" dirty="0" smtClean="0"/>
              <a:t>. And system security patches and version upgrades were being applied but </a:t>
            </a:r>
            <a:r>
              <a:rPr lang="en-US" sz="2400" dirty="0" smtClean="0"/>
              <a:t>they are </a:t>
            </a:r>
            <a:r>
              <a:rPr lang="en-US" sz="2400" dirty="0" smtClean="0"/>
              <a:t>also exposed to some limitations. </a:t>
            </a:r>
            <a:endParaRPr lang="en-US" sz="1100" dirty="0" smtClean="0"/>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Introduction …</a:t>
            </a:r>
            <a:endParaRPr lang="en-US" dirty="0"/>
          </a:p>
        </p:txBody>
      </p:sp>
      <p:sp>
        <p:nvSpPr>
          <p:cNvPr id="3" name="Content Placeholder 2"/>
          <p:cNvSpPr>
            <a:spLocks noGrp="1"/>
          </p:cNvSpPr>
          <p:nvPr>
            <p:ph sz="quarter" idx="1"/>
          </p:nvPr>
        </p:nvSpPr>
        <p:spPr/>
        <p:txBody>
          <a:bodyPr>
            <a:noAutofit/>
          </a:bodyPr>
          <a:lstStyle/>
          <a:p>
            <a:pPr>
              <a:buNone/>
            </a:pPr>
            <a:r>
              <a:rPr lang="en-US" sz="2400" dirty="0" smtClean="0"/>
              <a:t>     </a:t>
            </a:r>
          </a:p>
        </p:txBody>
      </p:sp>
      <p:sp>
        <p:nvSpPr>
          <p:cNvPr id="4" name="Rectangle 3"/>
          <p:cNvSpPr/>
          <p:nvPr/>
        </p:nvSpPr>
        <p:spPr>
          <a:xfrm>
            <a:off x="1295400" y="1859340"/>
            <a:ext cx="7162800" cy="3046988"/>
          </a:xfrm>
          <a:prstGeom prst="rect">
            <a:avLst/>
          </a:prstGeom>
        </p:spPr>
        <p:txBody>
          <a:bodyPr wrap="square">
            <a:spAutoFit/>
          </a:bodyPr>
          <a:lstStyle/>
          <a:p>
            <a:pPr>
              <a:buNone/>
            </a:pPr>
            <a:r>
              <a:rPr lang="en-US" sz="2400" dirty="0" smtClean="0"/>
              <a:t>But, even if secure OS is running under various access control policies, network traffic among these secure OSs can be captured and exposed easily by network monitoring tools like packet sniffer if there is no protection policy for network traffic among secure OSs. For this reason, protection for data within network traffic is as important as protection for data within</a:t>
            </a:r>
          </a:p>
          <a:p>
            <a:pPr>
              <a:buNone/>
            </a:pPr>
            <a:r>
              <a:rPr lang="en-US" sz="2400" dirty="0" smtClean="0"/>
              <a:t>local system.</a:t>
            </a:r>
            <a:endParaRPr lang="en-US" sz="2400" dirty="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655638" y="301625"/>
            <a:ext cx="7950200" cy="838200"/>
          </a:xfrm>
          <a:prstGeom prst="rect">
            <a:avLst/>
          </a:prstGeom>
        </p:spPr>
        <p:txBody>
          <a:bodyPr vert="horz" anchor="t">
            <a:no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4000" b="0" i="0" u="none" strike="noStrike" kern="1200" cap="none" spc="-100" normalizeH="0" baseline="0" noProof="0" dirty="0" smtClean="0">
                <a:ln>
                  <a:noFill/>
                </a:ln>
                <a:solidFill>
                  <a:schemeClr val="tx2">
                    <a:satMod val="200000"/>
                  </a:schemeClr>
                </a:solidFill>
                <a:effectLst/>
                <a:uLnTx/>
                <a:uFillTx/>
                <a:latin typeface="+mj-lt"/>
                <a:ea typeface="+mj-ea"/>
                <a:cs typeface="+mj-cs"/>
              </a:rPr>
              <a:t/>
            </a:r>
            <a:br>
              <a:rPr kumimoji="0" lang="en-US" sz="4000" b="0" i="0" u="none" strike="noStrike" kern="1200" cap="none" spc="-100" normalizeH="0" baseline="0" noProof="0" dirty="0" smtClean="0">
                <a:ln>
                  <a:noFill/>
                </a:ln>
                <a:solidFill>
                  <a:schemeClr val="tx2">
                    <a:satMod val="200000"/>
                  </a:schemeClr>
                </a:solidFill>
                <a:effectLst/>
                <a:uLnTx/>
                <a:uFillTx/>
                <a:latin typeface="+mj-lt"/>
                <a:ea typeface="+mj-ea"/>
                <a:cs typeface="+mj-cs"/>
              </a:rPr>
            </a:br>
            <a:r>
              <a:rPr kumimoji="0" lang="en-US" sz="4000" b="0" i="0" u="none" strike="noStrike" kern="1200" cap="none" spc="-100" normalizeH="0" baseline="0" noProof="0" dirty="0" smtClean="0">
                <a:ln>
                  <a:noFill/>
                </a:ln>
                <a:solidFill>
                  <a:schemeClr val="tx2">
                    <a:satMod val="200000"/>
                  </a:schemeClr>
                </a:solidFill>
                <a:effectLst/>
                <a:uLnTx/>
                <a:uFillTx/>
                <a:latin typeface="+mj-lt"/>
                <a:ea typeface="+mj-ea"/>
                <a:cs typeface="+mj-cs"/>
              </a:rPr>
              <a:t>What </a:t>
            </a:r>
            <a:r>
              <a:rPr lang="en-US" sz="4000" spc="-100" dirty="0" smtClean="0">
                <a:solidFill>
                  <a:schemeClr val="tx2">
                    <a:satMod val="200000"/>
                  </a:schemeClr>
                </a:solidFill>
                <a:latin typeface="+mj-lt"/>
                <a:ea typeface="+mj-ea"/>
                <a:cs typeface="+mj-cs"/>
              </a:rPr>
              <a:t>are</a:t>
            </a:r>
            <a:r>
              <a:rPr kumimoji="0" lang="en-US" sz="4000" b="0" i="0" u="none" strike="noStrike" kern="1200" cap="none" spc="-100" normalizeH="0" baseline="0" noProof="0" dirty="0" smtClean="0">
                <a:ln>
                  <a:noFill/>
                </a:ln>
                <a:solidFill>
                  <a:schemeClr val="tx2">
                    <a:satMod val="200000"/>
                  </a:schemeClr>
                </a:solidFill>
                <a:effectLst/>
                <a:uLnTx/>
                <a:uFillTx/>
                <a:latin typeface="+mj-lt"/>
                <a:ea typeface="+mj-ea"/>
                <a:cs typeface="+mj-cs"/>
              </a:rPr>
              <a:t> </a:t>
            </a:r>
            <a:r>
              <a:rPr kumimoji="0" lang="en-US" sz="4000" b="0" i="0" u="none" strike="noStrike" kern="1200" cap="none" spc="-100" normalizeH="0" baseline="0" noProof="0" dirty="0" smtClean="0">
                <a:ln>
                  <a:noFill/>
                </a:ln>
                <a:solidFill>
                  <a:schemeClr val="tx2">
                    <a:satMod val="200000"/>
                  </a:schemeClr>
                </a:solidFill>
                <a:effectLst/>
                <a:uLnTx/>
                <a:uFillTx/>
                <a:latin typeface="+mj-lt"/>
                <a:ea typeface="+mj-ea"/>
                <a:cs typeface="+mj-cs"/>
              </a:rPr>
              <a:t>Packet Sniffers</a:t>
            </a:r>
            <a:endParaRPr kumimoji="0" lang="en-US" sz="4000" b="0" i="0" u="none" strike="noStrike" kern="1200" cap="none" spc="-100" normalizeH="0" baseline="0" noProof="0" dirty="0">
              <a:ln>
                <a:noFill/>
              </a:ln>
              <a:solidFill>
                <a:schemeClr val="tx2">
                  <a:satMod val="200000"/>
                </a:schemeClr>
              </a:solidFill>
              <a:effectLst/>
              <a:uLnTx/>
              <a:uFillTx/>
              <a:latin typeface="+mj-lt"/>
              <a:ea typeface="+mj-ea"/>
              <a:cs typeface="+mj-cs"/>
            </a:endParaRPr>
          </a:p>
        </p:txBody>
      </p:sp>
      <p:sp>
        <p:nvSpPr>
          <p:cNvPr id="6" name="Rectangle 3"/>
          <p:cNvSpPr txBox="1">
            <a:spLocks noChangeArrowheads="1"/>
          </p:cNvSpPr>
          <p:nvPr/>
        </p:nvSpPr>
        <p:spPr>
          <a:xfrm>
            <a:off x="457200" y="3200400"/>
            <a:ext cx="8224838" cy="1709738"/>
          </a:xfrm>
          <a:prstGeom prst="rect">
            <a:avLst/>
          </a:prstGeom>
        </p:spPr>
        <p:txBody>
          <a:bodyPr/>
          <a:lstStyle/>
          <a:p>
            <a:pPr marL="411480" marR="0" lvl="0" indent="-342900" algn="l" defTabSz="914400" rtl="0" eaLnBrk="1" fontAlgn="auto" latinLnBrk="0" hangingPunct="1">
              <a:lnSpc>
                <a:spcPct val="85000"/>
              </a:lnSpc>
              <a:spcBef>
                <a:spcPts val="700"/>
              </a:spcBef>
              <a:spcAft>
                <a:spcPts val="0"/>
              </a:spcAft>
              <a:buClr>
                <a:schemeClr val="tx2"/>
              </a:buClr>
              <a:buSzPct val="95000"/>
              <a:buFont typeface="Wingdings"/>
              <a:buChar char=""/>
              <a:tabLst/>
              <a:defRPr/>
            </a:pPr>
            <a:r>
              <a:rPr kumimoji="0" lang="en-US" sz="1700" b="0" i="0" u="none" strike="noStrike" kern="1200" cap="none" spc="0" normalizeH="0" baseline="0" noProof="0" dirty="0" smtClean="0">
                <a:ln>
                  <a:noFill/>
                </a:ln>
                <a:solidFill>
                  <a:schemeClr val="tx1"/>
                </a:solidFill>
                <a:effectLst/>
                <a:uLnTx/>
                <a:uFillTx/>
                <a:latin typeface="+mn-lt"/>
                <a:ea typeface="+mn-ea"/>
                <a:cs typeface="+mn-cs"/>
              </a:rPr>
              <a:t>A packet sniffer is a software application that uses a network adapter card in promiscuous mode to capture all network packets. The following are the packet sniffer features:</a:t>
            </a:r>
          </a:p>
          <a:p>
            <a:pPr marL="740664" marR="0" lvl="1" indent="-285750" algn="l" defTabSz="914400" rtl="0" eaLnBrk="1" fontAlgn="auto" latinLnBrk="0" hangingPunct="1">
              <a:lnSpc>
                <a:spcPct val="85000"/>
              </a:lnSpc>
              <a:spcBef>
                <a:spcPct val="20000"/>
              </a:spcBef>
              <a:spcAft>
                <a:spcPts val="0"/>
              </a:spcAft>
              <a:buClr>
                <a:schemeClr val="accent2"/>
              </a:buClr>
              <a:buSzPct val="90000"/>
              <a:buFont typeface="Wingdings"/>
              <a:buChar char=""/>
              <a:tabLst/>
              <a:defRPr/>
            </a:pPr>
            <a:r>
              <a:rPr kumimoji="0" lang="en-US" sz="1500" b="0" i="0" u="none" strike="noStrike" kern="1200" cap="none" spc="0" normalizeH="0" baseline="0" noProof="0" dirty="0" smtClean="0">
                <a:ln>
                  <a:noFill/>
                </a:ln>
                <a:solidFill>
                  <a:schemeClr val="tx1"/>
                </a:solidFill>
                <a:effectLst/>
                <a:uLnTx/>
                <a:uFillTx/>
                <a:latin typeface="+mn-lt"/>
                <a:ea typeface="+mn-ea"/>
                <a:cs typeface="+mn-cs"/>
              </a:rPr>
              <a:t>Packet sniffers exploit information passed in clear text. Protocols that pass information in the clear include the following:</a:t>
            </a:r>
          </a:p>
          <a:p>
            <a:pPr marL="996696" marR="0" lvl="2" indent="-228600" algn="l" defTabSz="914400" rtl="0" eaLnBrk="1" fontAlgn="auto" latinLnBrk="0" hangingPunct="1">
              <a:lnSpc>
                <a:spcPct val="85000"/>
              </a:lnSpc>
              <a:spcBef>
                <a:spcPct val="20000"/>
              </a:spcBef>
              <a:spcAft>
                <a:spcPts val="0"/>
              </a:spcAft>
              <a:buClr>
                <a:schemeClr val="accent2"/>
              </a:buClr>
              <a:buSzTx/>
              <a:buFontTx/>
              <a:buChar char="•"/>
              <a:tabLst/>
              <a:defRPr/>
            </a:pPr>
            <a:r>
              <a:rPr kumimoji="0" lang="en-US" sz="1500" b="0" i="0" u="none" strike="noStrike" kern="1200" cap="none" spc="0" normalizeH="0" baseline="0" noProof="0" dirty="0" smtClean="0">
                <a:ln>
                  <a:noFill/>
                </a:ln>
                <a:solidFill>
                  <a:schemeClr val="tx1"/>
                </a:solidFill>
                <a:effectLst/>
                <a:uLnTx/>
                <a:uFillTx/>
                <a:latin typeface="+mn-lt"/>
                <a:ea typeface="+mn-ea"/>
                <a:cs typeface="+mn-cs"/>
              </a:rPr>
              <a:t>Telnet</a:t>
            </a:r>
          </a:p>
          <a:p>
            <a:pPr marL="996696" marR="0" lvl="2" indent="-228600" algn="l" defTabSz="914400" rtl="0" eaLnBrk="1" fontAlgn="auto" latinLnBrk="0" hangingPunct="1">
              <a:lnSpc>
                <a:spcPct val="85000"/>
              </a:lnSpc>
              <a:spcBef>
                <a:spcPct val="20000"/>
              </a:spcBef>
              <a:spcAft>
                <a:spcPts val="0"/>
              </a:spcAft>
              <a:buClr>
                <a:schemeClr val="accent2"/>
              </a:buClr>
              <a:buSzTx/>
              <a:buFontTx/>
              <a:buChar char="•"/>
              <a:tabLst/>
              <a:defRPr/>
            </a:pPr>
            <a:r>
              <a:rPr kumimoji="0" lang="en-US" sz="1500" b="0" i="0" u="none" strike="noStrike" kern="1200" cap="none" spc="0" normalizeH="0" baseline="0" noProof="0" dirty="0" smtClean="0">
                <a:ln>
                  <a:noFill/>
                </a:ln>
                <a:solidFill>
                  <a:schemeClr val="tx1"/>
                </a:solidFill>
                <a:effectLst/>
                <a:uLnTx/>
                <a:uFillTx/>
                <a:latin typeface="+mn-lt"/>
                <a:ea typeface="+mn-ea"/>
                <a:cs typeface="+mn-cs"/>
              </a:rPr>
              <a:t>FTP</a:t>
            </a:r>
          </a:p>
          <a:p>
            <a:pPr marL="996696" marR="0" lvl="2" indent="-228600" algn="l" defTabSz="914400" rtl="0" eaLnBrk="1" fontAlgn="auto" latinLnBrk="0" hangingPunct="1">
              <a:lnSpc>
                <a:spcPct val="85000"/>
              </a:lnSpc>
              <a:spcBef>
                <a:spcPct val="20000"/>
              </a:spcBef>
              <a:spcAft>
                <a:spcPts val="0"/>
              </a:spcAft>
              <a:buClr>
                <a:schemeClr val="accent2"/>
              </a:buClr>
              <a:buSzTx/>
              <a:buFontTx/>
              <a:buChar char="•"/>
              <a:tabLst/>
              <a:defRPr/>
            </a:pPr>
            <a:r>
              <a:rPr kumimoji="0" lang="en-US" sz="1500" b="0" i="0" u="none" strike="noStrike" kern="1200" cap="none" spc="0" normalizeH="0" baseline="0" noProof="0" dirty="0" smtClean="0">
                <a:ln>
                  <a:noFill/>
                </a:ln>
                <a:solidFill>
                  <a:schemeClr val="tx1"/>
                </a:solidFill>
                <a:effectLst/>
                <a:uLnTx/>
                <a:uFillTx/>
                <a:latin typeface="+mn-lt"/>
                <a:ea typeface="+mn-ea"/>
                <a:cs typeface="+mn-cs"/>
              </a:rPr>
              <a:t>SNMP</a:t>
            </a:r>
          </a:p>
          <a:p>
            <a:pPr marL="996696" marR="0" lvl="2" indent="-228600" algn="l" defTabSz="914400" rtl="0" eaLnBrk="1" fontAlgn="auto" latinLnBrk="0" hangingPunct="1">
              <a:lnSpc>
                <a:spcPct val="85000"/>
              </a:lnSpc>
              <a:spcBef>
                <a:spcPct val="20000"/>
              </a:spcBef>
              <a:spcAft>
                <a:spcPts val="0"/>
              </a:spcAft>
              <a:buClr>
                <a:schemeClr val="accent2"/>
              </a:buClr>
              <a:buSzTx/>
              <a:buFontTx/>
              <a:buChar char="•"/>
              <a:tabLst/>
              <a:defRPr/>
            </a:pPr>
            <a:r>
              <a:rPr kumimoji="0" lang="en-US" sz="1500" b="0" i="0" u="none" strike="noStrike" kern="1200" cap="none" spc="0" normalizeH="0" baseline="0" noProof="0" dirty="0" smtClean="0">
                <a:ln>
                  <a:noFill/>
                </a:ln>
                <a:solidFill>
                  <a:schemeClr val="tx1"/>
                </a:solidFill>
                <a:effectLst/>
                <a:uLnTx/>
                <a:uFillTx/>
                <a:latin typeface="+mn-lt"/>
                <a:ea typeface="+mn-ea"/>
                <a:cs typeface="+mn-cs"/>
              </a:rPr>
              <a:t>POP</a:t>
            </a:r>
          </a:p>
        </p:txBody>
      </p:sp>
      <p:grpSp>
        <p:nvGrpSpPr>
          <p:cNvPr id="7" name="Group 4"/>
          <p:cNvGrpSpPr>
            <a:grpSpLocks/>
          </p:cNvGrpSpPr>
          <p:nvPr/>
        </p:nvGrpSpPr>
        <p:grpSpPr bwMode="auto">
          <a:xfrm>
            <a:off x="3789363" y="1603375"/>
            <a:ext cx="854075" cy="919163"/>
            <a:chOff x="2387" y="1010"/>
            <a:chExt cx="538" cy="579"/>
          </a:xfrm>
        </p:grpSpPr>
        <p:grpSp>
          <p:nvGrpSpPr>
            <p:cNvPr id="8" name="Group 5"/>
            <p:cNvGrpSpPr>
              <a:grpSpLocks/>
            </p:cNvGrpSpPr>
            <p:nvPr/>
          </p:nvGrpSpPr>
          <p:grpSpPr bwMode="auto">
            <a:xfrm>
              <a:off x="2678" y="1148"/>
              <a:ext cx="247" cy="165"/>
              <a:chOff x="2678" y="1148"/>
              <a:chExt cx="247" cy="165"/>
            </a:xfrm>
          </p:grpSpPr>
          <p:grpSp>
            <p:nvGrpSpPr>
              <p:cNvPr id="53" name="Group 6"/>
              <p:cNvGrpSpPr>
                <a:grpSpLocks/>
              </p:cNvGrpSpPr>
              <p:nvPr/>
            </p:nvGrpSpPr>
            <p:grpSpPr bwMode="auto">
              <a:xfrm>
                <a:off x="2678" y="1214"/>
                <a:ext cx="114" cy="99"/>
                <a:chOff x="2678" y="1214"/>
                <a:chExt cx="114" cy="99"/>
              </a:xfrm>
            </p:grpSpPr>
            <p:sp>
              <p:nvSpPr>
                <p:cNvPr id="65" name="Freeform 7"/>
                <p:cNvSpPr>
                  <a:spLocks/>
                </p:cNvSpPr>
                <p:nvPr/>
              </p:nvSpPr>
              <p:spPr bwMode="auto">
                <a:xfrm>
                  <a:off x="2678" y="1214"/>
                  <a:ext cx="114" cy="98"/>
                </a:xfrm>
                <a:custGeom>
                  <a:avLst/>
                  <a:gdLst/>
                  <a:ahLst/>
                  <a:cxnLst>
                    <a:cxn ang="0">
                      <a:pos x="190" y="0"/>
                    </a:cxn>
                    <a:cxn ang="0">
                      <a:pos x="341" y="68"/>
                    </a:cxn>
                    <a:cxn ang="0">
                      <a:pos x="412" y="109"/>
                    </a:cxn>
                    <a:cxn ang="0">
                      <a:pos x="445" y="143"/>
                    </a:cxn>
                    <a:cxn ang="0">
                      <a:pos x="456" y="204"/>
                    </a:cxn>
                    <a:cxn ang="0">
                      <a:pos x="448" y="265"/>
                    </a:cxn>
                    <a:cxn ang="0">
                      <a:pos x="419" y="327"/>
                    </a:cxn>
                    <a:cxn ang="0">
                      <a:pos x="370" y="363"/>
                    </a:cxn>
                    <a:cxn ang="0">
                      <a:pos x="348" y="394"/>
                    </a:cxn>
                    <a:cxn ang="0">
                      <a:pos x="271" y="352"/>
                    </a:cxn>
                    <a:cxn ang="0">
                      <a:pos x="212" y="330"/>
                    </a:cxn>
                    <a:cxn ang="0">
                      <a:pos x="160" y="299"/>
                    </a:cxn>
                    <a:cxn ang="0">
                      <a:pos x="112" y="258"/>
                    </a:cxn>
                    <a:cxn ang="0">
                      <a:pos x="68" y="221"/>
                    </a:cxn>
                    <a:cxn ang="0">
                      <a:pos x="34" y="176"/>
                    </a:cxn>
                    <a:cxn ang="0">
                      <a:pos x="0" y="137"/>
                    </a:cxn>
                    <a:cxn ang="0">
                      <a:pos x="116" y="68"/>
                    </a:cxn>
                    <a:cxn ang="0">
                      <a:pos x="190" y="0"/>
                    </a:cxn>
                  </a:cxnLst>
                  <a:rect l="0" t="0" r="r" b="b"/>
                  <a:pathLst>
                    <a:path w="456" h="394">
                      <a:moveTo>
                        <a:pt x="190" y="0"/>
                      </a:moveTo>
                      <a:lnTo>
                        <a:pt x="341" y="68"/>
                      </a:lnTo>
                      <a:lnTo>
                        <a:pt x="412" y="109"/>
                      </a:lnTo>
                      <a:lnTo>
                        <a:pt x="445" y="143"/>
                      </a:lnTo>
                      <a:lnTo>
                        <a:pt x="456" y="204"/>
                      </a:lnTo>
                      <a:lnTo>
                        <a:pt x="448" y="265"/>
                      </a:lnTo>
                      <a:lnTo>
                        <a:pt x="419" y="327"/>
                      </a:lnTo>
                      <a:lnTo>
                        <a:pt x="370" y="363"/>
                      </a:lnTo>
                      <a:lnTo>
                        <a:pt x="348" y="394"/>
                      </a:lnTo>
                      <a:lnTo>
                        <a:pt x="271" y="352"/>
                      </a:lnTo>
                      <a:lnTo>
                        <a:pt x="212" y="330"/>
                      </a:lnTo>
                      <a:lnTo>
                        <a:pt x="160" y="299"/>
                      </a:lnTo>
                      <a:lnTo>
                        <a:pt x="112" y="258"/>
                      </a:lnTo>
                      <a:lnTo>
                        <a:pt x="68" y="221"/>
                      </a:lnTo>
                      <a:lnTo>
                        <a:pt x="34" y="176"/>
                      </a:lnTo>
                      <a:lnTo>
                        <a:pt x="0" y="137"/>
                      </a:lnTo>
                      <a:lnTo>
                        <a:pt x="116" y="68"/>
                      </a:lnTo>
                      <a:lnTo>
                        <a:pt x="190" y="0"/>
                      </a:lnTo>
                      <a:close/>
                    </a:path>
                  </a:pathLst>
                </a:custGeom>
                <a:solidFill>
                  <a:srgbClr val="0000FF"/>
                </a:solidFill>
                <a:ln w="3175">
                  <a:solidFill>
                    <a:srgbClr val="000000"/>
                  </a:solidFill>
                  <a:prstDash val="solid"/>
                  <a:round/>
                  <a:headEnd/>
                  <a:tailEnd/>
                </a:ln>
              </p:spPr>
              <p:txBody>
                <a:bodyPr/>
                <a:lstStyle/>
                <a:p>
                  <a:endParaRPr lang="en-US"/>
                </a:p>
              </p:txBody>
            </p:sp>
            <p:sp>
              <p:nvSpPr>
                <p:cNvPr id="66" name="Freeform 8"/>
                <p:cNvSpPr>
                  <a:spLocks/>
                </p:cNvSpPr>
                <p:nvPr/>
              </p:nvSpPr>
              <p:spPr bwMode="auto">
                <a:xfrm>
                  <a:off x="2758" y="1250"/>
                  <a:ext cx="32" cy="50"/>
                </a:xfrm>
                <a:custGeom>
                  <a:avLst/>
                  <a:gdLst/>
                  <a:ahLst/>
                  <a:cxnLst>
                    <a:cxn ang="0">
                      <a:pos x="53" y="27"/>
                    </a:cxn>
                    <a:cxn ang="0">
                      <a:pos x="85" y="4"/>
                    </a:cxn>
                    <a:cxn ang="0">
                      <a:pos x="112" y="0"/>
                    </a:cxn>
                    <a:cxn ang="0">
                      <a:pos x="127" y="5"/>
                    </a:cxn>
                    <a:cxn ang="0">
                      <a:pos x="95" y="43"/>
                    </a:cxn>
                    <a:cxn ang="0">
                      <a:pos x="78" y="78"/>
                    </a:cxn>
                    <a:cxn ang="0">
                      <a:pos x="69" y="120"/>
                    </a:cxn>
                    <a:cxn ang="0">
                      <a:pos x="75" y="140"/>
                    </a:cxn>
                    <a:cxn ang="0">
                      <a:pos x="101" y="167"/>
                    </a:cxn>
                    <a:cxn ang="0">
                      <a:pos x="67" y="186"/>
                    </a:cxn>
                    <a:cxn ang="0">
                      <a:pos x="37" y="185"/>
                    </a:cxn>
                    <a:cxn ang="0">
                      <a:pos x="4" y="198"/>
                    </a:cxn>
                    <a:cxn ang="0">
                      <a:pos x="0" y="154"/>
                    </a:cxn>
                    <a:cxn ang="0">
                      <a:pos x="7" y="118"/>
                    </a:cxn>
                    <a:cxn ang="0">
                      <a:pos x="28" y="67"/>
                    </a:cxn>
                    <a:cxn ang="0">
                      <a:pos x="53" y="27"/>
                    </a:cxn>
                  </a:cxnLst>
                  <a:rect l="0" t="0" r="r" b="b"/>
                  <a:pathLst>
                    <a:path w="127" h="198">
                      <a:moveTo>
                        <a:pt x="53" y="27"/>
                      </a:moveTo>
                      <a:lnTo>
                        <a:pt x="85" y="4"/>
                      </a:lnTo>
                      <a:lnTo>
                        <a:pt x="112" y="0"/>
                      </a:lnTo>
                      <a:lnTo>
                        <a:pt x="127" y="5"/>
                      </a:lnTo>
                      <a:lnTo>
                        <a:pt x="95" y="43"/>
                      </a:lnTo>
                      <a:lnTo>
                        <a:pt x="78" y="78"/>
                      </a:lnTo>
                      <a:lnTo>
                        <a:pt x="69" y="120"/>
                      </a:lnTo>
                      <a:lnTo>
                        <a:pt x="75" y="140"/>
                      </a:lnTo>
                      <a:lnTo>
                        <a:pt x="101" y="167"/>
                      </a:lnTo>
                      <a:lnTo>
                        <a:pt x="67" y="186"/>
                      </a:lnTo>
                      <a:lnTo>
                        <a:pt x="37" y="185"/>
                      </a:lnTo>
                      <a:lnTo>
                        <a:pt x="4" y="198"/>
                      </a:lnTo>
                      <a:lnTo>
                        <a:pt x="0" y="154"/>
                      </a:lnTo>
                      <a:lnTo>
                        <a:pt x="7" y="118"/>
                      </a:lnTo>
                      <a:lnTo>
                        <a:pt x="28" y="67"/>
                      </a:lnTo>
                      <a:lnTo>
                        <a:pt x="53" y="27"/>
                      </a:lnTo>
                      <a:close/>
                    </a:path>
                  </a:pathLst>
                </a:custGeom>
                <a:solidFill>
                  <a:srgbClr val="E0E0FF"/>
                </a:solidFill>
                <a:ln w="3175">
                  <a:solidFill>
                    <a:srgbClr val="000000"/>
                  </a:solidFill>
                  <a:prstDash val="solid"/>
                  <a:round/>
                  <a:headEnd/>
                  <a:tailEnd/>
                </a:ln>
              </p:spPr>
              <p:txBody>
                <a:bodyPr/>
                <a:lstStyle/>
                <a:p>
                  <a:endParaRPr lang="en-US"/>
                </a:p>
              </p:txBody>
            </p:sp>
            <p:sp>
              <p:nvSpPr>
                <p:cNvPr id="67" name="Freeform 9"/>
                <p:cNvSpPr>
                  <a:spLocks/>
                </p:cNvSpPr>
                <p:nvPr/>
              </p:nvSpPr>
              <p:spPr bwMode="auto">
                <a:xfrm>
                  <a:off x="2757" y="1249"/>
                  <a:ext cx="32" cy="64"/>
                </a:xfrm>
                <a:custGeom>
                  <a:avLst/>
                  <a:gdLst/>
                  <a:ahLst/>
                  <a:cxnLst>
                    <a:cxn ang="0">
                      <a:pos x="30" y="254"/>
                    </a:cxn>
                    <a:cxn ang="0">
                      <a:pos x="13" y="224"/>
                    </a:cxn>
                    <a:cxn ang="0">
                      <a:pos x="0" y="175"/>
                    </a:cxn>
                    <a:cxn ang="0">
                      <a:pos x="9" y="122"/>
                    </a:cxn>
                    <a:cxn ang="0">
                      <a:pos x="30" y="68"/>
                    </a:cxn>
                    <a:cxn ang="0">
                      <a:pos x="61" y="27"/>
                    </a:cxn>
                    <a:cxn ang="0">
                      <a:pos x="93" y="5"/>
                    </a:cxn>
                    <a:cxn ang="0">
                      <a:pos x="128" y="0"/>
                    </a:cxn>
                  </a:cxnLst>
                  <a:rect l="0" t="0" r="r" b="b"/>
                  <a:pathLst>
                    <a:path w="128" h="254">
                      <a:moveTo>
                        <a:pt x="30" y="254"/>
                      </a:moveTo>
                      <a:lnTo>
                        <a:pt x="13" y="224"/>
                      </a:lnTo>
                      <a:lnTo>
                        <a:pt x="0" y="175"/>
                      </a:lnTo>
                      <a:lnTo>
                        <a:pt x="9" y="122"/>
                      </a:lnTo>
                      <a:lnTo>
                        <a:pt x="30" y="68"/>
                      </a:lnTo>
                      <a:lnTo>
                        <a:pt x="61" y="27"/>
                      </a:lnTo>
                      <a:lnTo>
                        <a:pt x="93" y="5"/>
                      </a:lnTo>
                      <a:lnTo>
                        <a:pt x="128" y="0"/>
                      </a:lnTo>
                    </a:path>
                  </a:pathLst>
                </a:custGeom>
                <a:noFill/>
                <a:ln w="3175">
                  <a:solidFill>
                    <a:srgbClr val="000000"/>
                  </a:solidFill>
                  <a:prstDash val="solid"/>
                  <a:round/>
                  <a:headEnd/>
                  <a:tailEnd/>
                </a:ln>
              </p:spPr>
              <p:txBody>
                <a:bodyPr/>
                <a:lstStyle/>
                <a:p>
                  <a:endParaRPr lang="en-US"/>
                </a:p>
              </p:txBody>
            </p:sp>
          </p:grpSp>
          <p:grpSp>
            <p:nvGrpSpPr>
              <p:cNvPr id="54" name="Group 10"/>
              <p:cNvGrpSpPr>
                <a:grpSpLocks/>
              </p:cNvGrpSpPr>
              <p:nvPr/>
            </p:nvGrpSpPr>
            <p:grpSpPr bwMode="auto">
              <a:xfrm>
                <a:off x="2773" y="1148"/>
                <a:ext cx="152" cy="156"/>
                <a:chOff x="2773" y="1148"/>
                <a:chExt cx="152" cy="156"/>
              </a:xfrm>
            </p:grpSpPr>
            <p:sp>
              <p:nvSpPr>
                <p:cNvPr id="55" name="Freeform 11"/>
                <p:cNvSpPr>
                  <a:spLocks/>
                </p:cNvSpPr>
                <p:nvPr/>
              </p:nvSpPr>
              <p:spPr bwMode="auto">
                <a:xfrm>
                  <a:off x="2773" y="1210"/>
                  <a:ext cx="68" cy="88"/>
                </a:xfrm>
                <a:custGeom>
                  <a:avLst/>
                  <a:gdLst/>
                  <a:ahLst/>
                  <a:cxnLst>
                    <a:cxn ang="0">
                      <a:pos x="12" y="229"/>
                    </a:cxn>
                    <a:cxn ang="0">
                      <a:pos x="22" y="208"/>
                    </a:cxn>
                    <a:cxn ang="0">
                      <a:pos x="32" y="193"/>
                    </a:cxn>
                    <a:cxn ang="0">
                      <a:pos x="46" y="183"/>
                    </a:cxn>
                    <a:cxn ang="0">
                      <a:pos x="65" y="170"/>
                    </a:cxn>
                    <a:cxn ang="0">
                      <a:pos x="80" y="156"/>
                    </a:cxn>
                    <a:cxn ang="0">
                      <a:pos x="94" y="141"/>
                    </a:cxn>
                    <a:cxn ang="0">
                      <a:pos x="104" y="127"/>
                    </a:cxn>
                    <a:cxn ang="0">
                      <a:pos x="121" y="114"/>
                    </a:cxn>
                    <a:cxn ang="0">
                      <a:pos x="144" y="105"/>
                    </a:cxn>
                    <a:cxn ang="0">
                      <a:pos x="161" y="91"/>
                    </a:cxn>
                    <a:cxn ang="0">
                      <a:pos x="169" y="65"/>
                    </a:cxn>
                    <a:cxn ang="0">
                      <a:pos x="185" y="47"/>
                    </a:cxn>
                    <a:cxn ang="0">
                      <a:pos x="206" y="2"/>
                    </a:cxn>
                    <a:cxn ang="0">
                      <a:pos x="219" y="0"/>
                    </a:cxn>
                    <a:cxn ang="0">
                      <a:pos x="232" y="8"/>
                    </a:cxn>
                    <a:cxn ang="0">
                      <a:pos x="238" y="20"/>
                    </a:cxn>
                    <a:cxn ang="0">
                      <a:pos x="241" y="40"/>
                    </a:cxn>
                    <a:cxn ang="0">
                      <a:pos x="233" y="66"/>
                    </a:cxn>
                    <a:cxn ang="0">
                      <a:pos x="222" y="78"/>
                    </a:cxn>
                    <a:cxn ang="0">
                      <a:pos x="213" y="91"/>
                    </a:cxn>
                    <a:cxn ang="0">
                      <a:pos x="203" y="114"/>
                    </a:cxn>
                    <a:cxn ang="0">
                      <a:pos x="216" y="109"/>
                    </a:cxn>
                    <a:cxn ang="0">
                      <a:pos x="235" y="109"/>
                    </a:cxn>
                    <a:cxn ang="0">
                      <a:pos x="243" y="114"/>
                    </a:cxn>
                    <a:cxn ang="0">
                      <a:pos x="265" y="128"/>
                    </a:cxn>
                    <a:cxn ang="0">
                      <a:pos x="271" y="150"/>
                    </a:cxn>
                    <a:cxn ang="0">
                      <a:pos x="273" y="183"/>
                    </a:cxn>
                    <a:cxn ang="0">
                      <a:pos x="268" y="223"/>
                    </a:cxn>
                    <a:cxn ang="0">
                      <a:pos x="255" y="249"/>
                    </a:cxn>
                    <a:cxn ang="0">
                      <a:pos x="242" y="282"/>
                    </a:cxn>
                    <a:cxn ang="0">
                      <a:pos x="219" y="318"/>
                    </a:cxn>
                    <a:cxn ang="0">
                      <a:pos x="205" y="338"/>
                    </a:cxn>
                    <a:cxn ang="0">
                      <a:pos x="189" y="348"/>
                    </a:cxn>
                    <a:cxn ang="0">
                      <a:pos x="169" y="352"/>
                    </a:cxn>
                    <a:cxn ang="0">
                      <a:pos x="146" y="348"/>
                    </a:cxn>
                    <a:cxn ang="0">
                      <a:pos x="127" y="342"/>
                    </a:cxn>
                    <a:cxn ang="0">
                      <a:pos x="114" y="334"/>
                    </a:cxn>
                    <a:cxn ang="0">
                      <a:pos x="103" y="326"/>
                    </a:cxn>
                    <a:cxn ang="0">
                      <a:pos x="91" y="330"/>
                    </a:cxn>
                    <a:cxn ang="0">
                      <a:pos x="74" y="333"/>
                    </a:cxn>
                    <a:cxn ang="0">
                      <a:pos x="57" y="335"/>
                    </a:cxn>
                    <a:cxn ang="0">
                      <a:pos x="33" y="330"/>
                    </a:cxn>
                    <a:cxn ang="0">
                      <a:pos x="20" y="319"/>
                    </a:cxn>
                    <a:cxn ang="0">
                      <a:pos x="6" y="298"/>
                    </a:cxn>
                    <a:cxn ang="0">
                      <a:pos x="0" y="268"/>
                    </a:cxn>
                    <a:cxn ang="0">
                      <a:pos x="7" y="235"/>
                    </a:cxn>
                    <a:cxn ang="0">
                      <a:pos x="12" y="229"/>
                    </a:cxn>
                  </a:cxnLst>
                  <a:rect l="0" t="0" r="r" b="b"/>
                  <a:pathLst>
                    <a:path w="273" h="352">
                      <a:moveTo>
                        <a:pt x="12" y="229"/>
                      </a:moveTo>
                      <a:lnTo>
                        <a:pt x="22" y="208"/>
                      </a:lnTo>
                      <a:lnTo>
                        <a:pt x="32" y="193"/>
                      </a:lnTo>
                      <a:lnTo>
                        <a:pt x="46" y="183"/>
                      </a:lnTo>
                      <a:lnTo>
                        <a:pt x="65" y="170"/>
                      </a:lnTo>
                      <a:lnTo>
                        <a:pt x="80" y="156"/>
                      </a:lnTo>
                      <a:lnTo>
                        <a:pt x="94" y="141"/>
                      </a:lnTo>
                      <a:lnTo>
                        <a:pt x="104" y="127"/>
                      </a:lnTo>
                      <a:lnTo>
                        <a:pt x="121" y="114"/>
                      </a:lnTo>
                      <a:lnTo>
                        <a:pt x="144" y="105"/>
                      </a:lnTo>
                      <a:lnTo>
                        <a:pt x="161" y="91"/>
                      </a:lnTo>
                      <a:lnTo>
                        <a:pt x="169" y="65"/>
                      </a:lnTo>
                      <a:lnTo>
                        <a:pt x="185" y="47"/>
                      </a:lnTo>
                      <a:lnTo>
                        <a:pt x="206" y="2"/>
                      </a:lnTo>
                      <a:lnTo>
                        <a:pt x="219" y="0"/>
                      </a:lnTo>
                      <a:lnTo>
                        <a:pt x="232" y="8"/>
                      </a:lnTo>
                      <a:lnTo>
                        <a:pt x="238" y="20"/>
                      </a:lnTo>
                      <a:lnTo>
                        <a:pt x="241" y="40"/>
                      </a:lnTo>
                      <a:lnTo>
                        <a:pt x="233" y="66"/>
                      </a:lnTo>
                      <a:lnTo>
                        <a:pt x="222" y="78"/>
                      </a:lnTo>
                      <a:lnTo>
                        <a:pt x="213" y="91"/>
                      </a:lnTo>
                      <a:lnTo>
                        <a:pt x="203" y="114"/>
                      </a:lnTo>
                      <a:lnTo>
                        <a:pt x="216" y="109"/>
                      </a:lnTo>
                      <a:lnTo>
                        <a:pt x="235" y="109"/>
                      </a:lnTo>
                      <a:lnTo>
                        <a:pt x="243" y="114"/>
                      </a:lnTo>
                      <a:lnTo>
                        <a:pt x="265" y="128"/>
                      </a:lnTo>
                      <a:lnTo>
                        <a:pt x="271" y="150"/>
                      </a:lnTo>
                      <a:lnTo>
                        <a:pt x="273" y="183"/>
                      </a:lnTo>
                      <a:lnTo>
                        <a:pt x="268" y="223"/>
                      </a:lnTo>
                      <a:lnTo>
                        <a:pt x="255" y="249"/>
                      </a:lnTo>
                      <a:lnTo>
                        <a:pt x="242" y="282"/>
                      </a:lnTo>
                      <a:lnTo>
                        <a:pt x="219" y="318"/>
                      </a:lnTo>
                      <a:lnTo>
                        <a:pt x="205" y="338"/>
                      </a:lnTo>
                      <a:lnTo>
                        <a:pt x="189" y="348"/>
                      </a:lnTo>
                      <a:lnTo>
                        <a:pt x="169" y="352"/>
                      </a:lnTo>
                      <a:lnTo>
                        <a:pt x="146" y="348"/>
                      </a:lnTo>
                      <a:lnTo>
                        <a:pt x="127" y="342"/>
                      </a:lnTo>
                      <a:lnTo>
                        <a:pt x="114" y="334"/>
                      </a:lnTo>
                      <a:lnTo>
                        <a:pt x="103" y="326"/>
                      </a:lnTo>
                      <a:lnTo>
                        <a:pt x="91" y="330"/>
                      </a:lnTo>
                      <a:lnTo>
                        <a:pt x="74" y="333"/>
                      </a:lnTo>
                      <a:lnTo>
                        <a:pt x="57" y="335"/>
                      </a:lnTo>
                      <a:lnTo>
                        <a:pt x="33" y="330"/>
                      </a:lnTo>
                      <a:lnTo>
                        <a:pt x="20" y="319"/>
                      </a:lnTo>
                      <a:lnTo>
                        <a:pt x="6" y="298"/>
                      </a:lnTo>
                      <a:lnTo>
                        <a:pt x="0" y="268"/>
                      </a:lnTo>
                      <a:lnTo>
                        <a:pt x="7" y="235"/>
                      </a:lnTo>
                      <a:lnTo>
                        <a:pt x="12" y="229"/>
                      </a:lnTo>
                      <a:close/>
                    </a:path>
                  </a:pathLst>
                </a:custGeom>
                <a:solidFill>
                  <a:srgbClr val="E0A080"/>
                </a:solidFill>
                <a:ln w="3175">
                  <a:solidFill>
                    <a:srgbClr val="000000"/>
                  </a:solidFill>
                  <a:prstDash val="solid"/>
                  <a:round/>
                  <a:headEnd/>
                  <a:tailEnd/>
                </a:ln>
              </p:spPr>
              <p:txBody>
                <a:bodyPr/>
                <a:lstStyle/>
                <a:p>
                  <a:endParaRPr lang="en-US"/>
                </a:p>
              </p:txBody>
            </p:sp>
            <p:grpSp>
              <p:nvGrpSpPr>
                <p:cNvPr id="56" name="Group 12"/>
                <p:cNvGrpSpPr>
                  <a:grpSpLocks/>
                </p:cNvGrpSpPr>
                <p:nvPr/>
              </p:nvGrpSpPr>
              <p:grpSpPr bwMode="auto">
                <a:xfrm>
                  <a:off x="2789" y="1148"/>
                  <a:ext cx="136" cy="156"/>
                  <a:chOff x="2789" y="1148"/>
                  <a:chExt cx="136" cy="156"/>
                </a:xfrm>
              </p:grpSpPr>
              <p:grpSp>
                <p:nvGrpSpPr>
                  <p:cNvPr id="57" name="Group 13"/>
                  <p:cNvGrpSpPr>
                    <a:grpSpLocks/>
                  </p:cNvGrpSpPr>
                  <p:nvPr/>
                </p:nvGrpSpPr>
                <p:grpSpPr bwMode="auto">
                  <a:xfrm>
                    <a:off x="2789" y="1148"/>
                    <a:ext cx="136" cy="136"/>
                    <a:chOff x="2789" y="1148"/>
                    <a:chExt cx="136" cy="136"/>
                  </a:xfrm>
                </p:grpSpPr>
                <p:sp>
                  <p:nvSpPr>
                    <p:cNvPr id="63" name="Freeform 14"/>
                    <p:cNvSpPr>
                      <a:spLocks/>
                    </p:cNvSpPr>
                    <p:nvPr/>
                  </p:nvSpPr>
                  <p:spPr bwMode="auto">
                    <a:xfrm>
                      <a:off x="2789" y="1148"/>
                      <a:ext cx="136" cy="136"/>
                    </a:xfrm>
                    <a:custGeom>
                      <a:avLst/>
                      <a:gdLst/>
                      <a:ahLst/>
                      <a:cxnLst>
                        <a:cxn ang="0">
                          <a:pos x="7" y="484"/>
                        </a:cxn>
                        <a:cxn ang="0">
                          <a:pos x="34" y="447"/>
                        </a:cxn>
                        <a:cxn ang="0">
                          <a:pos x="75" y="397"/>
                        </a:cxn>
                        <a:cxn ang="0">
                          <a:pos x="124" y="349"/>
                        </a:cxn>
                        <a:cxn ang="0">
                          <a:pos x="162" y="320"/>
                        </a:cxn>
                        <a:cxn ang="0">
                          <a:pos x="191" y="308"/>
                        </a:cxn>
                        <a:cxn ang="0">
                          <a:pos x="212" y="303"/>
                        </a:cxn>
                        <a:cxn ang="0">
                          <a:pos x="225" y="288"/>
                        </a:cxn>
                        <a:cxn ang="0">
                          <a:pos x="221" y="254"/>
                        </a:cxn>
                        <a:cxn ang="0">
                          <a:pos x="229" y="216"/>
                        </a:cxn>
                        <a:cxn ang="0">
                          <a:pos x="248" y="180"/>
                        </a:cxn>
                        <a:cxn ang="0">
                          <a:pos x="277" y="140"/>
                        </a:cxn>
                        <a:cxn ang="0">
                          <a:pos x="320" y="98"/>
                        </a:cxn>
                        <a:cxn ang="0">
                          <a:pos x="366" y="59"/>
                        </a:cxn>
                        <a:cxn ang="0">
                          <a:pos x="409" y="27"/>
                        </a:cxn>
                        <a:cxn ang="0">
                          <a:pos x="457" y="6"/>
                        </a:cxn>
                        <a:cxn ang="0">
                          <a:pos x="490" y="0"/>
                        </a:cxn>
                        <a:cxn ang="0">
                          <a:pos x="519" y="10"/>
                        </a:cxn>
                        <a:cxn ang="0">
                          <a:pos x="536" y="29"/>
                        </a:cxn>
                        <a:cxn ang="0">
                          <a:pos x="544" y="56"/>
                        </a:cxn>
                        <a:cxn ang="0">
                          <a:pos x="541" y="93"/>
                        </a:cxn>
                        <a:cxn ang="0">
                          <a:pos x="526" y="134"/>
                        </a:cxn>
                        <a:cxn ang="0">
                          <a:pos x="507" y="169"/>
                        </a:cxn>
                        <a:cxn ang="0">
                          <a:pos x="478" y="208"/>
                        </a:cxn>
                        <a:cxn ang="0">
                          <a:pos x="446" y="240"/>
                        </a:cxn>
                        <a:cxn ang="0">
                          <a:pos x="402" y="276"/>
                        </a:cxn>
                        <a:cxn ang="0">
                          <a:pos x="361" y="306"/>
                        </a:cxn>
                        <a:cxn ang="0">
                          <a:pos x="326" y="323"/>
                        </a:cxn>
                        <a:cxn ang="0">
                          <a:pos x="294" y="325"/>
                        </a:cxn>
                        <a:cxn ang="0">
                          <a:pos x="264" y="322"/>
                        </a:cxn>
                        <a:cxn ang="0">
                          <a:pos x="245" y="329"/>
                        </a:cxn>
                        <a:cxn ang="0">
                          <a:pos x="232" y="347"/>
                        </a:cxn>
                        <a:cxn ang="0">
                          <a:pos x="222" y="379"/>
                        </a:cxn>
                        <a:cxn ang="0">
                          <a:pos x="196" y="414"/>
                        </a:cxn>
                        <a:cxn ang="0">
                          <a:pos x="156" y="453"/>
                        </a:cxn>
                        <a:cxn ang="0">
                          <a:pos x="125" y="486"/>
                        </a:cxn>
                        <a:cxn ang="0">
                          <a:pos x="97" y="515"/>
                        </a:cxn>
                        <a:cxn ang="0">
                          <a:pos x="72" y="534"/>
                        </a:cxn>
                        <a:cxn ang="0">
                          <a:pos x="44" y="543"/>
                        </a:cxn>
                        <a:cxn ang="0">
                          <a:pos x="20" y="544"/>
                        </a:cxn>
                        <a:cxn ang="0">
                          <a:pos x="1" y="534"/>
                        </a:cxn>
                        <a:cxn ang="0">
                          <a:pos x="0" y="509"/>
                        </a:cxn>
                        <a:cxn ang="0">
                          <a:pos x="7" y="484"/>
                        </a:cxn>
                      </a:cxnLst>
                      <a:rect l="0" t="0" r="r" b="b"/>
                      <a:pathLst>
                        <a:path w="544" h="544">
                          <a:moveTo>
                            <a:pt x="7" y="484"/>
                          </a:moveTo>
                          <a:lnTo>
                            <a:pt x="34" y="447"/>
                          </a:lnTo>
                          <a:lnTo>
                            <a:pt x="75" y="397"/>
                          </a:lnTo>
                          <a:lnTo>
                            <a:pt x="124" y="349"/>
                          </a:lnTo>
                          <a:lnTo>
                            <a:pt x="162" y="320"/>
                          </a:lnTo>
                          <a:lnTo>
                            <a:pt x="191" y="308"/>
                          </a:lnTo>
                          <a:lnTo>
                            <a:pt x="212" y="303"/>
                          </a:lnTo>
                          <a:lnTo>
                            <a:pt x="225" y="288"/>
                          </a:lnTo>
                          <a:lnTo>
                            <a:pt x="221" y="254"/>
                          </a:lnTo>
                          <a:lnTo>
                            <a:pt x="229" y="216"/>
                          </a:lnTo>
                          <a:lnTo>
                            <a:pt x="248" y="180"/>
                          </a:lnTo>
                          <a:lnTo>
                            <a:pt x="277" y="140"/>
                          </a:lnTo>
                          <a:lnTo>
                            <a:pt x="320" y="98"/>
                          </a:lnTo>
                          <a:lnTo>
                            <a:pt x="366" y="59"/>
                          </a:lnTo>
                          <a:lnTo>
                            <a:pt x="409" y="27"/>
                          </a:lnTo>
                          <a:lnTo>
                            <a:pt x="457" y="6"/>
                          </a:lnTo>
                          <a:lnTo>
                            <a:pt x="490" y="0"/>
                          </a:lnTo>
                          <a:lnTo>
                            <a:pt x="519" y="10"/>
                          </a:lnTo>
                          <a:lnTo>
                            <a:pt x="536" y="29"/>
                          </a:lnTo>
                          <a:lnTo>
                            <a:pt x="544" y="56"/>
                          </a:lnTo>
                          <a:lnTo>
                            <a:pt x="541" y="93"/>
                          </a:lnTo>
                          <a:lnTo>
                            <a:pt x="526" y="134"/>
                          </a:lnTo>
                          <a:lnTo>
                            <a:pt x="507" y="169"/>
                          </a:lnTo>
                          <a:lnTo>
                            <a:pt x="478" y="208"/>
                          </a:lnTo>
                          <a:lnTo>
                            <a:pt x="446" y="240"/>
                          </a:lnTo>
                          <a:lnTo>
                            <a:pt x="402" y="276"/>
                          </a:lnTo>
                          <a:lnTo>
                            <a:pt x="361" y="306"/>
                          </a:lnTo>
                          <a:lnTo>
                            <a:pt x="326" y="323"/>
                          </a:lnTo>
                          <a:lnTo>
                            <a:pt x="294" y="325"/>
                          </a:lnTo>
                          <a:lnTo>
                            <a:pt x="264" y="322"/>
                          </a:lnTo>
                          <a:lnTo>
                            <a:pt x="245" y="329"/>
                          </a:lnTo>
                          <a:lnTo>
                            <a:pt x="232" y="347"/>
                          </a:lnTo>
                          <a:lnTo>
                            <a:pt x="222" y="379"/>
                          </a:lnTo>
                          <a:lnTo>
                            <a:pt x="196" y="414"/>
                          </a:lnTo>
                          <a:lnTo>
                            <a:pt x="156" y="453"/>
                          </a:lnTo>
                          <a:lnTo>
                            <a:pt x="125" y="486"/>
                          </a:lnTo>
                          <a:lnTo>
                            <a:pt x="97" y="515"/>
                          </a:lnTo>
                          <a:lnTo>
                            <a:pt x="72" y="534"/>
                          </a:lnTo>
                          <a:lnTo>
                            <a:pt x="44" y="543"/>
                          </a:lnTo>
                          <a:lnTo>
                            <a:pt x="20" y="544"/>
                          </a:lnTo>
                          <a:lnTo>
                            <a:pt x="1" y="534"/>
                          </a:lnTo>
                          <a:lnTo>
                            <a:pt x="0" y="509"/>
                          </a:lnTo>
                          <a:lnTo>
                            <a:pt x="7" y="484"/>
                          </a:lnTo>
                          <a:close/>
                        </a:path>
                      </a:pathLst>
                    </a:custGeom>
                    <a:solidFill>
                      <a:srgbClr val="A0A0C0"/>
                    </a:solidFill>
                    <a:ln w="3175">
                      <a:solidFill>
                        <a:srgbClr val="000000"/>
                      </a:solidFill>
                      <a:prstDash val="solid"/>
                      <a:round/>
                      <a:headEnd/>
                      <a:tailEnd/>
                    </a:ln>
                  </p:spPr>
                  <p:txBody>
                    <a:bodyPr/>
                    <a:lstStyle/>
                    <a:p>
                      <a:endParaRPr lang="en-US"/>
                    </a:p>
                  </p:txBody>
                </p:sp>
                <p:sp>
                  <p:nvSpPr>
                    <p:cNvPr id="64" name="Freeform 15"/>
                    <p:cNvSpPr>
                      <a:spLocks/>
                    </p:cNvSpPr>
                    <p:nvPr/>
                  </p:nvSpPr>
                  <p:spPr bwMode="auto">
                    <a:xfrm>
                      <a:off x="2852" y="1156"/>
                      <a:ext cx="65" cy="65"/>
                    </a:xfrm>
                    <a:custGeom>
                      <a:avLst/>
                      <a:gdLst/>
                      <a:ahLst/>
                      <a:cxnLst>
                        <a:cxn ang="0">
                          <a:pos x="0" y="211"/>
                        </a:cxn>
                        <a:cxn ang="0">
                          <a:pos x="10" y="180"/>
                        </a:cxn>
                        <a:cxn ang="0">
                          <a:pos x="27" y="151"/>
                        </a:cxn>
                        <a:cxn ang="0">
                          <a:pos x="61" y="111"/>
                        </a:cxn>
                        <a:cxn ang="0">
                          <a:pos x="93" y="80"/>
                        </a:cxn>
                        <a:cxn ang="0">
                          <a:pos x="134" y="48"/>
                        </a:cxn>
                        <a:cxn ang="0">
                          <a:pos x="174" y="22"/>
                        </a:cxn>
                        <a:cxn ang="0">
                          <a:pos x="207" y="3"/>
                        </a:cxn>
                        <a:cxn ang="0">
                          <a:pos x="235" y="0"/>
                        </a:cxn>
                        <a:cxn ang="0">
                          <a:pos x="255" y="8"/>
                        </a:cxn>
                        <a:cxn ang="0">
                          <a:pos x="261" y="34"/>
                        </a:cxn>
                        <a:cxn ang="0">
                          <a:pos x="252" y="64"/>
                        </a:cxn>
                        <a:cxn ang="0">
                          <a:pos x="235" y="98"/>
                        </a:cxn>
                        <a:cxn ang="0">
                          <a:pos x="202" y="141"/>
                        </a:cxn>
                        <a:cxn ang="0">
                          <a:pos x="170" y="173"/>
                        </a:cxn>
                        <a:cxn ang="0">
                          <a:pos x="134" y="204"/>
                        </a:cxn>
                        <a:cxn ang="0">
                          <a:pos x="98" y="234"/>
                        </a:cxn>
                        <a:cxn ang="0">
                          <a:pos x="51" y="259"/>
                        </a:cxn>
                        <a:cxn ang="0">
                          <a:pos x="20" y="256"/>
                        </a:cxn>
                        <a:cxn ang="0">
                          <a:pos x="3" y="241"/>
                        </a:cxn>
                        <a:cxn ang="0">
                          <a:pos x="0" y="211"/>
                        </a:cxn>
                      </a:cxnLst>
                      <a:rect l="0" t="0" r="r" b="b"/>
                      <a:pathLst>
                        <a:path w="261" h="259">
                          <a:moveTo>
                            <a:pt x="0" y="211"/>
                          </a:moveTo>
                          <a:lnTo>
                            <a:pt x="10" y="180"/>
                          </a:lnTo>
                          <a:lnTo>
                            <a:pt x="27" y="151"/>
                          </a:lnTo>
                          <a:lnTo>
                            <a:pt x="61" y="111"/>
                          </a:lnTo>
                          <a:lnTo>
                            <a:pt x="93" y="80"/>
                          </a:lnTo>
                          <a:lnTo>
                            <a:pt x="134" y="48"/>
                          </a:lnTo>
                          <a:lnTo>
                            <a:pt x="174" y="22"/>
                          </a:lnTo>
                          <a:lnTo>
                            <a:pt x="207" y="3"/>
                          </a:lnTo>
                          <a:lnTo>
                            <a:pt x="235" y="0"/>
                          </a:lnTo>
                          <a:lnTo>
                            <a:pt x="255" y="8"/>
                          </a:lnTo>
                          <a:lnTo>
                            <a:pt x="261" y="34"/>
                          </a:lnTo>
                          <a:lnTo>
                            <a:pt x="252" y="64"/>
                          </a:lnTo>
                          <a:lnTo>
                            <a:pt x="235" y="98"/>
                          </a:lnTo>
                          <a:lnTo>
                            <a:pt x="202" y="141"/>
                          </a:lnTo>
                          <a:lnTo>
                            <a:pt x="170" y="173"/>
                          </a:lnTo>
                          <a:lnTo>
                            <a:pt x="134" y="204"/>
                          </a:lnTo>
                          <a:lnTo>
                            <a:pt x="98" y="234"/>
                          </a:lnTo>
                          <a:lnTo>
                            <a:pt x="51" y="259"/>
                          </a:lnTo>
                          <a:lnTo>
                            <a:pt x="20" y="256"/>
                          </a:lnTo>
                          <a:lnTo>
                            <a:pt x="3" y="241"/>
                          </a:lnTo>
                          <a:lnTo>
                            <a:pt x="0" y="211"/>
                          </a:lnTo>
                          <a:close/>
                        </a:path>
                      </a:pathLst>
                    </a:custGeom>
                    <a:solidFill>
                      <a:srgbClr val="E0E0FF"/>
                    </a:solidFill>
                    <a:ln w="3175">
                      <a:solidFill>
                        <a:srgbClr val="000000"/>
                      </a:solidFill>
                      <a:prstDash val="solid"/>
                      <a:round/>
                      <a:headEnd/>
                      <a:tailEnd/>
                    </a:ln>
                  </p:spPr>
                  <p:txBody>
                    <a:bodyPr/>
                    <a:lstStyle/>
                    <a:p>
                      <a:endParaRPr lang="en-US"/>
                    </a:p>
                  </p:txBody>
                </p:sp>
              </p:grpSp>
              <p:sp>
                <p:nvSpPr>
                  <p:cNvPr id="58" name="Freeform 16"/>
                  <p:cNvSpPr>
                    <a:spLocks/>
                  </p:cNvSpPr>
                  <p:nvPr/>
                </p:nvSpPr>
                <p:spPr bwMode="auto">
                  <a:xfrm>
                    <a:off x="2808" y="1245"/>
                    <a:ext cx="44" cy="59"/>
                  </a:xfrm>
                  <a:custGeom>
                    <a:avLst/>
                    <a:gdLst/>
                    <a:ahLst/>
                    <a:cxnLst>
                      <a:cxn ang="0">
                        <a:pos x="133" y="0"/>
                      </a:cxn>
                      <a:cxn ang="0">
                        <a:pos x="150" y="5"/>
                      </a:cxn>
                      <a:cxn ang="0">
                        <a:pos x="160" y="18"/>
                      </a:cxn>
                      <a:cxn ang="0">
                        <a:pos x="161" y="32"/>
                      </a:cxn>
                      <a:cxn ang="0">
                        <a:pos x="155" y="43"/>
                      </a:cxn>
                      <a:cxn ang="0">
                        <a:pos x="164" y="49"/>
                      </a:cxn>
                      <a:cxn ang="0">
                        <a:pos x="175" y="64"/>
                      </a:cxn>
                      <a:cxn ang="0">
                        <a:pos x="176" y="81"/>
                      </a:cxn>
                      <a:cxn ang="0">
                        <a:pos x="166" y="92"/>
                      </a:cxn>
                      <a:cxn ang="0">
                        <a:pos x="150" y="100"/>
                      </a:cxn>
                      <a:cxn ang="0">
                        <a:pos x="160" y="117"/>
                      </a:cxn>
                      <a:cxn ang="0">
                        <a:pos x="161" y="137"/>
                      </a:cxn>
                      <a:cxn ang="0">
                        <a:pos x="151" y="152"/>
                      </a:cxn>
                      <a:cxn ang="0">
                        <a:pos x="130" y="158"/>
                      </a:cxn>
                      <a:cxn ang="0">
                        <a:pos x="98" y="154"/>
                      </a:cxn>
                      <a:cxn ang="0">
                        <a:pos x="100" y="170"/>
                      </a:cxn>
                      <a:cxn ang="0">
                        <a:pos x="98" y="194"/>
                      </a:cxn>
                      <a:cxn ang="0">
                        <a:pos x="93" y="212"/>
                      </a:cxn>
                      <a:cxn ang="0">
                        <a:pos x="84" y="224"/>
                      </a:cxn>
                      <a:cxn ang="0">
                        <a:pos x="71" y="232"/>
                      </a:cxn>
                      <a:cxn ang="0">
                        <a:pos x="53" y="234"/>
                      </a:cxn>
                      <a:cxn ang="0">
                        <a:pos x="31" y="226"/>
                      </a:cxn>
                      <a:cxn ang="0">
                        <a:pos x="19" y="211"/>
                      </a:cxn>
                      <a:cxn ang="0">
                        <a:pos x="4" y="185"/>
                      </a:cxn>
                      <a:cxn ang="0">
                        <a:pos x="0" y="165"/>
                      </a:cxn>
                      <a:cxn ang="0">
                        <a:pos x="7" y="154"/>
                      </a:cxn>
                      <a:cxn ang="0">
                        <a:pos x="19" y="148"/>
                      </a:cxn>
                      <a:cxn ang="0">
                        <a:pos x="28" y="146"/>
                      </a:cxn>
                      <a:cxn ang="0">
                        <a:pos x="24" y="132"/>
                      </a:cxn>
                      <a:cxn ang="0">
                        <a:pos x="12" y="122"/>
                      </a:cxn>
                      <a:cxn ang="0">
                        <a:pos x="7" y="109"/>
                      </a:cxn>
                      <a:cxn ang="0">
                        <a:pos x="13" y="96"/>
                      </a:cxn>
                      <a:cxn ang="0">
                        <a:pos x="30" y="88"/>
                      </a:cxn>
                      <a:cxn ang="0">
                        <a:pos x="22" y="78"/>
                      </a:cxn>
                      <a:cxn ang="0">
                        <a:pos x="22" y="63"/>
                      </a:cxn>
                      <a:cxn ang="0">
                        <a:pos x="35" y="55"/>
                      </a:cxn>
                      <a:cxn ang="0">
                        <a:pos x="29" y="41"/>
                      </a:cxn>
                      <a:cxn ang="0">
                        <a:pos x="37" y="25"/>
                      </a:cxn>
                      <a:cxn ang="0">
                        <a:pos x="48" y="17"/>
                      </a:cxn>
                      <a:cxn ang="0">
                        <a:pos x="66" y="15"/>
                      </a:cxn>
                      <a:cxn ang="0">
                        <a:pos x="76" y="17"/>
                      </a:cxn>
                      <a:cxn ang="0">
                        <a:pos x="86" y="18"/>
                      </a:cxn>
                      <a:cxn ang="0">
                        <a:pos x="103" y="12"/>
                      </a:cxn>
                      <a:cxn ang="0">
                        <a:pos x="133" y="0"/>
                      </a:cxn>
                    </a:cxnLst>
                    <a:rect l="0" t="0" r="r" b="b"/>
                    <a:pathLst>
                      <a:path w="176" h="234">
                        <a:moveTo>
                          <a:pt x="133" y="0"/>
                        </a:moveTo>
                        <a:lnTo>
                          <a:pt x="150" y="5"/>
                        </a:lnTo>
                        <a:lnTo>
                          <a:pt x="160" y="18"/>
                        </a:lnTo>
                        <a:lnTo>
                          <a:pt x="161" y="32"/>
                        </a:lnTo>
                        <a:lnTo>
                          <a:pt x="155" y="43"/>
                        </a:lnTo>
                        <a:lnTo>
                          <a:pt x="164" y="49"/>
                        </a:lnTo>
                        <a:lnTo>
                          <a:pt x="175" y="64"/>
                        </a:lnTo>
                        <a:lnTo>
                          <a:pt x="176" y="81"/>
                        </a:lnTo>
                        <a:lnTo>
                          <a:pt x="166" y="92"/>
                        </a:lnTo>
                        <a:lnTo>
                          <a:pt x="150" y="100"/>
                        </a:lnTo>
                        <a:lnTo>
                          <a:pt x="160" y="117"/>
                        </a:lnTo>
                        <a:lnTo>
                          <a:pt x="161" y="137"/>
                        </a:lnTo>
                        <a:lnTo>
                          <a:pt x="151" y="152"/>
                        </a:lnTo>
                        <a:lnTo>
                          <a:pt x="130" y="158"/>
                        </a:lnTo>
                        <a:lnTo>
                          <a:pt x="98" y="154"/>
                        </a:lnTo>
                        <a:lnTo>
                          <a:pt x="100" y="170"/>
                        </a:lnTo>
                        <a:lnTo>
                          <a:pt x="98" y="194"/>
                        </a:lnTo>
                        <a:lnTo>
                          <a:pt x="93" y="212"/>
                        </a:lnTo>
                        <a:lnTo>
                          <a:pt x="84" y="224"/>
                        </a:lnTo>
                        <a:lnTo>
                          <a:pt x="71" y="232"/>
                        </a:lnTo>
                        <a:lnTo>
                          <a:pt x="53" y="234"/>
                        </a:lnTo>
                        <a:lnTo>
                          <a:pt x="31" y="226"/>
                        </a:lnTo>
                        <a:lnTo>
                          <a:pt x="19" y="211"/>
                        </a:lnTo>
                        <a:lnTo>
                          <a:pt x="4" y="185"/>
                        </a:lnTo>
                        <a:lnTo>
                          <a:pt x="0" y="165"/>
                        </a:lnTo>
                        <a:lnTo>
                          <a:pt x="7" y="154"/>
                        </a:lnTo>
                        <a:lnTo>
                          <a:pt x="19" y="148"/>
                        </a:lnTo>
                        <a:lnTo>
                          <a:pt x="28" y="146"/>
                        </a:lnTo>
                        <a:lnTo>
                          <a:pt x="24" y="132"/>
                        </a:lnTo>
                        <a:lnTo>
                          <a:pt x="12" y="122"/>
                        </a:lnTo>
                        <a:lnTo>
                          <a:pt x="7" y="109"/>
                        </a:lnTo>
                        <a:lnTo>
                          <a:pt x="13" y="96"/>
                        </a:lnTo>
                        <a:lnTo>
                          <a:pt x="30" y="88"/>
                        </a:lnTo>
                        <a:lnTo>
                          <a:pt x="22" y="78"/>
                        </a:lnTo>
                        <a:lnTo>
                          <a:pt x="22" y="63"/>
                        </a:lnTo>
                        <a:lnTo>
                          <a:pt x="35" y="55"/>
                        </a:lnTo>
                        <a:lnTo>
                          <a:pt x="29" y="41"/>
                        </a:lnTo>
                        <a:lnTo>
                          <a:pt x="37" y="25"/>
                        </a:lnTo>
                        <a:lnTo>
                          <a:pt x="48" y="17"/>
                        </a:lnTo>
                        <a:lnTo>
                          <a:pt x="66" y="15"/>
                        </a:lnTo>
                        <a:lnTo>
                          <a:pt x="76" y="17"/>
                        </a:lnTo>
                        <a:lnTo>
                          <a:pt x="86" y="18"/>
                        </a:lnTo>
                        <a:lnTo>
                          <a:pt x="103" y="12"/>
                        </a:lnTo>
                        <a:lnTo>
                          <a:pt x="133" y="0"/>
                        </a:lnTo>
                        <a:close/>
                      </a:path>
                    </a:pathLst>
                  </a:custGeom>
                  <a:solidFill>
                    <a:srgbClr val="E0A080"/>
                  </a:solidFill>
                  <a:ln w="3175">
                    <a:solidFill>
                      <a:srgbClr val="000000"/>
                    </a:solidFill>
                    <a:prstDash val="solid"/>
                    <a:round/>
                    <a:headEnd/>
                    <a:tailEnd/>
                  </a:ln>
                </p:spPr>
                <p:txBody>
                  <a:bodyPr/>
                  <a:lstStyle/>
                  <a:p>
                    <a:endParaRPr lang="en-US"/>
                  </a:p>
                </p:txBody>
              </p:sp>
              <p:sp>
                <p:nvSpPr>
                  <p:cNvPr id="59" name="Freeform 17"/>
                  <p:cNvSpPr>
                    <a:spLocks/>
                  </p:cNvSpPr>
                  <p:nvPr/>
                </p:nvSpPr>
                <p:spPr bwMode="auto">
                  <a:xfrm>
                    <a:off x="2824" y="1270"/>
                    <a:ext cx="22" cy="4"/>
                  </a:xfrm>
                  <a:custGeom>
                    <a:avLst/>
                    <a:gdLst/>
                    <a:ahLst/>
                    <a:cxnLst>
                      <a:cxn ang="0">
                        <a:pos x="0" y="3"/>
                      </a:cxn>
                      <a:cxn ang="0">
                        <a:pos x="14" y="10"/>
                      </a:cxn>
                      <a:cxn ang="0">
                        <a:pos x="35" y="16"/>
                      </a:cxn>
                      <a:cxn ang="0">
                        <a:pos x="56" y="13"/>
                      </a:cxn>
                      <a:cxn ang="0">
                        <a:pos x="76" y="7"/>
                      </a:cxn>
                      <a:cxn ang="0">
                        <a:pos x="89" y="0"/>
                      </a:cxn>
                    </a:cxnLst>
                    <a:rect l="0" t="0" r="r" b="b"/>
                    <a:pathLst>
                      <a:path w="89" h="16">
                        <a:moveTo>
                          <a:pt x="0" y="3"/>
                        </a:moveTo>
                        <a:lnTo>
                          <a:pt x="14" y="10"/>
                        </a:lnTo>
                        <a:lnTo>
                          <a:pt x="35" y="16"/>
                        </a:lnTo>
                        <a:lnTo>
                          <a:pt x="56" y="13"/>
                        </a:lnTo>
                        <a:lnTo>
                          <a:pt x="76" y="7"/>
                        </a:lnTo>
                        <a:lnTo>
                          <a:pt x="89" y="0"/>
                        </a:lnTo>
                      </a:path>
                    </a:pathLst>
                  </a:custGeom>
                  <a:noFill/>
                  <a:ln w="3175">
                    <a:solidFill>
                      <a:srgbClr val="000000"/>
                    </a:solidFill>
                    <a:prstDash val="solid"/>
                    <a:round/>
                    <a:headEnd/>
                    <a:tailEnd/>
                  </a:ln>
                </p:spPr>
                <p:txBody>
                  <a:bodyPr/>
                  <a:lstStyle/>
                  <a:p>
                    <a:endParaRPr lang="en-US"/>
                  </a:p>
                </p:txBody>
              </p:sp>
              <p:sp>
                <p:nvSpPr>
                  <p:cNvPr id="60" name="Freeform 18"/>
                  <p:cNvSpPr>
                    <a:spLocks/>
                  </p:cNvSpPr>
                  <p:nvPr/>
                </p:nvSpPr>
                <p:spPr bwMode="auto">
                  <a:xfrm>
                    <a:off x="2819" y="1280"/>
                    <a:ext cx="14" cy="4"/>
                  </a:xfrm>
                  <a:custGeom>
                    <a:avLst/>
                    <a:gdLst/>
                    <a:ahLst/>
                    <a:cxnLst>
                      <a:cxn ang="0">
                        <a:pos x="53" y="16"/>
                      </a:cxn>
                      <a:cxn ang="0">
                        <a:pos x="37" y="15"/>
                      </a:cxn>
                      <a:cxn ang="0">
                        <a:pos x="19" y="10"/>
                      </a:cxn>
                      <a:cxn ang="0">
                        <a:pos x="0" y="0"/>
                      </a:cxn>
                    </a:cxnLst>
                    <a:rect l="0" t="0" r="r" b="b"/>
                    <a:pathLst>
                      <a:path w="53" h="16">
                        <a:moveTo>
                          <a:pt x="53" y="16"/>
                        </a:moveTo>
                        <a:lnTo>
                          <a:pt x="37" y="15"/>
                        </a:lnTo>
                        <a:lnTo>
                          <a:pt x="19" y="10"/>
                        </a:lnTo>
                        <a:lnTo>
                          <a:pt x="0" y="0"/>
                        </a:lnTo>
                      </a:path>
                    </a:pathLst>
                  </a:custGeom>
                  <a:noFill/>
                  <a:ln w="3175">
                    <a:solidFill>
                      <a:srgbClr val="000000"/>
                    </a:solidFill>
                    <a:prstDash val="solid"/>
                    <a:round/>
                    <a:headEnd/>
                    <a:tailEnd/>
                  </a:ln>
                </p:spPr>
                <p:txBody>
                  <a:bodyPr/>
                  <a:lstStyle/>
                  <a:p>
                    <a:endParaRPr lang="en-US"/>
                  </a:p>
                </p:txBody>
              </p:sp>
              <p:sp>
                <p:nvSpPr>
                  <p:cNvPr id="61" name="Freeform 19"/>
                  <p:cNvSpPr>
                    <a:spLocks/>
                  </p:cNvSpPr>
                  <p:nvPr/>
                </p:nvSpPr>
                <p:spPr bwMode="auto">
                  <a:xfrm>
                    <a:off x="2818" y="1285"/>
                    <a:ext cx="13" cy="5"/>
                  </a:xfrm>
                  <a:custGeom>
                    <a:avLst/>
                    <a:gdLst/>
                    <a:ahLst/>
                    <a:cxnLst>
                      <a:cxn ang="0">
                        <a:pos x="49" y="23"/>
                      </a:cxn>
                      <a:cxn ang="0">
                        <a:pos x="36" y="16"/>
                      </a:cxn>
                      <a:cxn ang="0">
                        <a:pos x="23" y="16"/>
                      </a:cxn>
                      <a:cxn ang="0">
                        <a:pos x="11" y="23"/>
                      </a:cxn>
                      <a:cxn ang="0">
                        <a:pos x="7" y="12"/>
                      </a:cxn>
                      <a:cxn ang="0">
                        <a:pos x="0" y="0"/>
                      </a:cxn>
                    </a:cxnLst>
                    <a:rect l="0" t="0" r="r" b="b"/>
                    <a:pathLst>
                      <a:path w="49" h="23">
                        <a:moveTo>
                          <a:pt x="49" y="23"/>
                        </a:moveTo>
                        <a:lnTo>
                          <a:pt x="36" y="16"/>
                        </a:lnTo>
                        <a:lnTo>
                          <a:pt x="23" y="16"/>
                        </a:lnTo>
                        <a:lnTo>
                          <a:pt x="11" y="23"/>
                        </a:lnTo>
                        <a:lnTo>
                          <a:pt x="7" y="12"/>
                        </a:lnTo>
                        <a:lnTo>
                          <a:pt x="0" y="0"/>
                        </a:lnTo>
                      </a:path>
                    </a:pathLst>
                  </a:custGeom>
                  <a:noFill/>
                  <a:ln w="3175">
                    <a:solidFill>
                      <a:srgbClr val="000000"/>
                    </a:solidFill>
                    <a:prstDash val="solid"/>
                    <a:round/>
                    <a:headEnd/>
                    <a:tailEnd/>
                  </a:ln>
                </p:spPr>
                <p:txBody>
                  <a:bodyPr/>
                  <a:lstStyle/>
                  <a:p>
                    <a:endParaRPr lang="en-US"/>
                  </a:p>
                </p:txBody>
              </p:sp>
              <p:sp>
                <p:nvSpPr>
                  <p:cNvPr id="62" name="Freeform 20"/>
                  <p:cNvSpPr>
                    <a:spLocks/>
                  </p:cNvSpPr>
                  <p:nvPr/>
                </p:nvSpPr>
                <p:spPr bwMode="auto">
                  <a:xfrm>
                    <a:off x="2824" y="1257"/>
                    <a:ext cx="22" cy="5"/>
                  </a:xfrm>
                  <a:custGeom>
                    <a:avLst/>
                    <a:gdLst/>
                    <a:ahLst/>
                    <a:cxnLst>
                      <a:cxn ang="0">
                        <a:pos x="89" y="0"/>
                      </a:cxn>
                      <a:cxn ang="0">
                        <a:pos x="76" y="3"/>
                      </a:cxn>
                      <a:cxn ang="0">
                        <a:pos x="64" y="7"/>
                      </a:cxn>
                      <a:cxn ang="0">
                        <a:pos x="55" y="11"/>
                      </a:cxn>
                      <a:cxn ang="0">
                        <a:pos x="45" y="17"/>
                      </a:cxn>
                      <a:cxn ang="0">
                        <a:pos x="32" y="20"/>
                      </a:cxn>
                      <a:cxn ang="0">
                        <a:pos x="21" y="18"/>
                      </a:cxn>
                      <a:cxn ang="0">
                        <a:pos x="9" y="14"/>
                      </a:cxn>
                      <a:cxn ang="0">
                        <a:pos x="0" y="9"/>
                      </a:cxn>
                    </a:cxnLst>
                    <a:rect l="0" t="0" r="r" b="b"/>
                    <a:pathLst>
                      <a:path w="89" h="20">
                        <a:moveTo>
                          <a:pt x="89" y="0"/>
                        </a:moveTo>
                        <a:lnTo>
                          <a:pt x="76" y="3"/>
                        </a:lnTo>
                        <a:lnTo>
                          <a:pt x="64" y="7"/>
                        </a:lnTo>
                        <a:lnTo>
                          <a:pt x="55" y="11"/>
                        </a:lnTo>
                        <a:lnTo>
                          <a:pt x="45" y="17"/>
                        </a:lnTo>
                        <a:lnTo>
                          <a:pt x="32" y="20"/>
                        </a:lnTo>
                        <a:lnTo>
                          <a:pt x="21" y="18"/>
                        </a:lnTo>
                        <a:lnTo>
                          <a:pt x="9" y="14"/>
                        </a:lnTo>
                        <a:lnTo>
                          <a:pt x="0" y="9"/>
                        </a:lnTo>
                      </a:path>
                    </a:pathLst>
                  </a:custGeom>
                  <a:noFill/>
                  <a:ln w="3175">
                    <a:solidFill>
                      <a:srgbClr val="000000"/>
                    </a:solidFill>
                    <a:prstDash val="solid"/>
                    <a:round/>
                    <a:headEnd/>
                    <a:tailEnd/>
                  </a:ln>
                </p:spPr>
                <p:txBody>
                  <a:bodyPr/>
                  <a:lstStyle/>
                  <a:p>
                    <a:endParaRPr lang="en-US"/>
                  </a:p>
                </p:txBody>
              </p:sp>
            </p:grpSp>
          </p:grpSp>
        </p:grpSp>
        <p:grpSp>
          <p:nvGrpSpPr>
            <p:cNvPr id="9" name="Group 21"/>
            <p:cNvGrpSpPr>
              <a:grpSpLocks/>
            </p:cNvGrpSpPr>
            <p:nvPr/>
          </p:nvGrpSpPr>
          <p:grpSpPr bwMode="auto">
            <a:xfrm>
              <a:off x="2769" y="1053"/>
              <a:ext cx="108" cy="177"/>
              <a:chOff x="2769" y="1053"/>
              <a:chExt cx="108" cy="177"/>
            </a:xfrm>
          </p:grpSpPr>
          <p:grpSp>
            <p:nvGrpSpPr>
              <p:cNvPr id="40" name="Group 22"/>
              <p:cNvGrpSpPr>
                <a:grpSpLocks/>
              </p:cNvGrpSpPr>
              <p:nvPr/>
            </p:nvGrpSpPr>
            <p:grpSpPr bwMode="auto">
              <a:xfrm>
                <a:off x="2769" y="1081"/>
                <a:ext cx="91" cy="149"/>
                <a:chOff x="2769" y="1081"/>
                <a:chExt cx="91" cy="149"/>
              </a:xfrm>
            </p:grpSpPr>
            <p:sp>
              <p:nvSpPr>
                <p:cNvPr id="42" name="Freeform 23"/>
                <p:cNvSpPr>
                  <a:spLocks/>
                </p:cNvSpPr>
                <p:nvPr/>
              </p:nvSpPr>
              <p:spPr bwMode="auto">
                <a:xfrm>
                  <a:off x="2769" y="1081"/>
                  <a:ext cx="91" cy="149"/>
                </a:xfrm>
                <a:custGeom>
                  <a:avLst/>
                  <a:gdLst/>
                  <a:ahLst/>
                  <a:cxnLst>
                    <a:cxn ang="0">
                      <a:pos x="11" y="162"/>
                    </a:cxn>
                    <a:cxn ang="0">
                      <a:pos x="3" y="198"/>
                    </a:cxn>
                    <a:cxn ang="0">
                      <a:pos x="0" y="235"/>
                    </a:cxn>
                    <a:cxn ang="0">
                      <a:pos x="9" y="316"/>
                    </a:cxn>
                    <a:cxn ang="0">
                      <a:pos x="16" y="385"/>
                    </a:cxn>
                    <a:cxn ang="0">
                      <a:pos x="33" y="427"/>
                    </a:cxn>
                    <a:cxn ang="0">
                      <a:pos x="51" y="478"/>
                    </a:cxn>
                    <a:cxn ang="0">
                      <a:pos x="63" y="505"/>
                    </a:cxn>
                    <a:cxn ang="0">
                      <a:pos x="77" y="539"/>
                    </a:cxn>
                    <a:cxn ang="0">
                      <a:pos x="89" y="566"/>
                    </a:cxn>
                    <a:cxn ang="0">
                      <a:pos x="101" y="585"/>
                    </a:cxn>
                    <a:cxn ang="0">
                      <a:pos x="113" y="594"/>
                    </a:cxn>
                    <a:cxn ang="0">
                      <a:pos x="126" y="597"/>
                    </a:cxn>
                    <a:cxn ang="0">
                      <a:pos x="140" y="592"/>
                    </a:cxn>
                    <a:cxn ang="0">
                      <a:pos x="150" y="593"/>
                    </a:cxn>
                    <a:cxn ang="0">
                      <a:pos x="158" y="590"/>
                    </a:cxn>
                    <a:cxn ang="0">
                      <a:pos x="170" y="574"/>
                    </a:cxn>
                    <a:cxn ang="0">
                      <a:pos x="186" y="540"/>
                    </a:cxn>
                    <a:cxn ang="0">
                      <a:pos x="199" y="499"/>
                    </a:cxn>
                    <a:cxn ang="0">
                      <a:pos x="210" y="462"/>
                    </a:cxn>
                    <a:cxn ang="0">
                      <a:pos x="214" y="429"/>
                    </a:cxn>
                    <a:cxn ang="0">
                      <a:pos x="222" y="406"/>
                    </a:cxn>
                    <a:cxn ang="0">
                      <a:pos x="236" y="376"/>
                    </a:cxn>
                    <a:cxn ang="0">
                      <a:pos x="251" y="354"/>
                    </a:cxn>
                    <a:cxn ang="0">
                      <a:pos x="237" y="341"/>
                    </a:cxn>
                    <a:cxn ang="0">
                      <a:pos x="220" y="332"/>
                    </a:cxn>
                    <a:cxn ang="0">
                      <a:pos x="234" y="314"/>
                    </a:cxn>
                    <a:cxn ang="0">
                      <a:pos x="236" y="297"/>
                    </a:cxn>
                    <a:cxn ang="0">
                      <a:pos x="240" y="286"/>
                    </a:cxn>
                    <a:cxn ang="0">
                      <a:pos x="250" y="274"/>
                    </a:cxn>
                    <a:cxn ang="0">
                      <a:pos x="256" y="279"/>
                    </a:cxn>
                    <a:cxn ang="0">
                      <a:pos x="264" y="283"/>
                    </a:cxn>
                    <a:cxn ang="0">
                      <a:pos x="272" y="295"/>
                    </a:cxn>
                    <a:cxn ang="0">
                      <a:pos x="276" y="311"/>
                    </a:cxn>
                    <a:cxn ang="0">
                      <a:pos x="281" y="317"/>
                    </a:cxn>
                    <a:cxn ang="0">
                      <a:pos x="293" y="318"/>
                    </a:cxn>
                    <a:cxn ang="0">
                      <a:pos x="301" y="313"/>
                    </a:cxn>
                    <a:cxn ang="0">
                      <a:pos x="307" y="302"/>
                    </a:cxn>
                    <a:cxn ang="0">
                      <a:pos x="315" y="269"/>
                    </a:cxn>
                    <a:cxn ang="0">
                      <a:pos x="330" y="248"/>
                    </a:cxn>
                    <a:cxn ang="0">
                      <a:pos x="341" y="236"/>
                    </a:cxn>
                    <a:cxn ang="0">
                      <a:pos x="344" y="221"/>
                    </a:cxn>
                    <a:cxn ang="0">
                      <a:pos x="335" y="189"/>
                    </a:cxn>
                    <a:cxn ang="0">
                      <a:pos x="328" y="171"/>
                    </a:cxn>
                    <a:cxn ang="0">
                      <a:pos x="336" y="149"/>
                    </a:cxn>
                    <a:cxn ang="0">
                      <a:pos x="354" y="130"/>
                    </a:cxn>
                    <a:cxn ang="0">
                      <a:pos x="367" y="113"/>
                    </a:cxn>
                    <a:cxn ang="0">
                      <a:pos x="358" y="73"/>
                    </a:cxn>
                    <a:cxn ang="0">
                      <a:pos x="337" y="40"/>
                    </a:cxn>
                    <a:cxn ang="0">
                      <a:pos x="287" y="13"/>
                    </a:cxn>
                    <a:cxn ang="0">
                      <a:pos x="235" y="0"/>
                    </a:cxn>
                    <a:cxn ang="0">
                      <a:pos x="181" y="5"/>
                    </a:cxn>
                    <a:cxn ang="0">
                      <a:pos x="122" y="25"/>
                    </a:cxn>
                    <a:cxn ang="0">
                      <a:pos x="104" y="46"/>
                    </a:cxn>
                    <a:cxn ang="0">
                      <a:pos x="95" y="66"/>
                    </a:cxn>
                    <a:cxn ang="0">
                      <a:pos x="87" y="95"/>
                    </a:cxn>
                    <a:cxn ang="0">
                      <a:pos x="80" y="108"/>
                    </a:cxn>
                    <a:cxn ang="0">
                      <a:pos x="40" y="131"/>
                    </a:cxn>
                    <a:cxn ang="0">
                      <a:pos x="23" y="146"/>
                    </a:cxn>
                    <a:cxn ang="0">
                      <a:pos x="11" y="162"/>
                    </a:cxn>
                  </a:cxnLst>
                  <a:rect l="0" t="0" r="r" b="b"/>
                  <a:pathLst>
                    <a:path w="367" h="597">
                      <a:moveTo>
                        <a:pt x="11" y="162"/>
                      </a:moveTo>
                      <a:lnTo>
                        <a:pt x="3" y="198"/>
                      </a:lnTo>
                      <a:lnTo>
                        <a:pt x="0" y="235"/>
                      </a:lnTo>
                      <a:lnTo>
                        <a:pt x="9" y="316"/>
                      </a:lnTo>
                      <a:lnTo>
                        <a:pt x="16" y="385"/>
                      </a:lnTo>
                      <a:lnTo>
                        <a:pt x="33" y="427"/>
                      </a:lnTo>
                      <a:lnTo>
                        <a:pt x="51" y="478"/>
                      </a:lnTo>
                      <a:lnTo>
                        <a:pt x="63" y="505"/>
                      </a:lnTo>
                      <a:lnTo>
                        <a:pt x="77" y="539"/>
                      </a:lnTo>
                      <a:lnTo>
                        <a:pt x="89" y="566"/>
                      </a:lnTo>
                      <a:lnTo>
                        <a:pt x="101" y="585"/>
                      </a:lnTo>
                      <a:lnTo>
                        <a:pt x="113" y="594"/>
                      </a:lnTo>
                      <a:lnTo>
                        <a:pt x="126" y="597"/>
                      </a:lnTo>
                      <a:lnTo>
                        <a:pt x="140" y="592"/>
                      </a:lnTo>
                      <a:lnTo>
                        <a:pt x="150" y="593"/>
                      </a:lnTo>
                      <a:lnTo>
                        <a:pt x="158" y="590"/>
                      </a:lnTo>
                      <a:lnTo>
                        <a:pt x="170" y="574"/>
                      </a:lnTo>
                      <a:lnTo>
                        <a:pt x="186" y="540"/>
                      </a:lnTo>
                      <a:lnTo>
                        <a:pt x="199" y="499"/>
                      </a:lnTo>
                      <a:lnTo>
                        <a:pt x="210" y="462"/>
                      </a:lnTo>
                      <a:lnTo>
                        <a:pt x="214" y="429"/>
                      </a:lnTo>
                      <a:lnTo>
                        <a:pt x="222" y="406"/>
                      </a:lnTo>
                      <a:lnTo>
                        <a:pt x="236" y="376"/>
                      </a:lnTo>
                      <a:lnTo>
                        <a:pt x="251" y="354"/>
                      </a:lnTo>
                      <a:lnTo>
                        <a:pt x="237" y="341"/>
                      </a:lnTo>
                      <a:lnTo>
                        <a:pt x="220" y="332"/>
                      </a:lnTo>
                      <a:lnTo>
                        <a:pt x="234" y="314"/>
                      </a:lnTo>
                      <a:lnTo>
                        <a:pt x="236" y="297"/>
                      </a:lnTo>
                      <a:lnTo>
                        <a:pt x="240" y="286"/>
                      </a:lnTo>
                      <a:lnTo>
                        <a:pt x="250" y="274"/>
                      </a:lnTo>
                      <a:lnTo>
                        <a:pt x="256" y="279"/>
                      </a:lnTo>
                      <a:lnTo>
                        <a:pt x="264" y="283"/>
                      </a:lnTo>
                      <a:lnTo>
                        <a:pt x="272" y="295"/>
                      </a:lnTo>
                      <a:lnTo>
                        <a:pt x="276" y="311"/>
                      </a:lnTo>
                      <a:lnTo>
                        <a:pt x="281" y="317"/>
                      </a:lnTo>
                      <a:lnTo>
                        <a:pt x="293" y="318"/>
                      </a:lnTo>
                      <a:lnTo>
                        <a:pt x="301" y="313"/>
                      </a:lnTo>
                      <a:lnTo>
                        <a:pt x="307" y="302"/>
                      </a:lnTo>
                      <a:lnTo>
                        <a:pt x="315" y="269"/>
                      </a:lnTo>
                      <a:lnTo>
                        <a:pt x="330" y="248"/>
                      </a:lnTo>
                      <a:lnTo>
                        <a:pt x="341" y="236"/>
                      </a:lnTo>
                      <a:lnTo>
                        <a:pt x="344" y="221"/>
                      </a:lnTo>
                      <a:lnTo>
                        <a:pt x="335" y="189"/>
                      </a:lnTo>
                      <a:lnTo>
                        <a:pt x="328" y="171"/>
                      </a:lnTo>
                      <a:lnTo>
                        <a:pt x="336" y="149"/>
                      </a:lnTo>
                      <a:lnTo>
                        <a:pt x="354" y="130"/>
                      </a:lnTo>
                      <a:lnTo>
                        <a:pt x="367" y="113"/>
                      </a:lnTo>
                      <a:lnTo>
                        <a:pt x="358" y="73"/>
                      </a:lnTo>
                      <a:lnTo>
                        <a:pt x="337" y="40"/>
                      </a:lnTo>
                      <a:lnTo>
                        <a:pt x="287" y="13"/>
                      </a:lnTo>
                      <a:lnTo>
                        <a:pt x="235" y="0"/>
                      </a:lnTo>
                      <a:lnTo>
                        <a:pt x="181" y="5"/>
                      </a:lnTo>
                      <a:lnTo>
                        <a:pt x="122" y="25"/>
                      </a:lnTo>
                      <a:lnTo>
                        <a:pt x="104" y="46"/>
                      </a:lnTo>
                      <a:lnTo>
                        <a:pt x="95" y="66"/>
                      </a:lnTo>
                      <a:lnTo>
                        <a:pt x="87" y="95"/>
                      </a:lnTo>
                      <a:lnTo>
                        <a:pt x="80" y="108"/>
                      </a:lnTo>
                      <a:lnTo>
                        <a:pt x="40" y="131"/>
                      </a:lnTo>
                      <a:lnTo>
                        <a:pt x="23" y="146"/>
                      </a:lnTo>
                      <a:lnTo>
                        <a:pt x="11" y="162"/>
                      </a:lnTo>
                      <a:close/>
                    </a:path>
                  </a:pathLst>
                </a:custGeom>
                <a:solidFill>
                  <a:srgbClr val="E0A080"/>
                </a:solidFill>
                <a:ln w="3175">
                  <a:solidFill>
                    <a:srgbClr val="000000"/>
                  </a:solidFill>
                  <a:prstDash val="solid"/>
                  <a:round/>
                  <a:headEnd/>
                  <a:tailEnd/>
                </a:ln>
              </p:spPr>
              <p:txBody>
                <a:bodyPr/>
                <a:lstStyle/>
                <a:p>
                  <a:endParaRPr lang="en-US"/>
                </a:p>
              </p:txBody>
            </p:sp>
            <p:grpSp>
              <p:nvGrpSpPr>
                <p:cNvPr id="43" name="Group 24"/>
                <p:cNvGrpSpPr>
                  <a:grpSpLocks/>
                </p:cNvGrpSpPr>
                <p:nvPr/>
              </p:nvGrpSpPr>
              <p:grpSpPr bwMode="auto">
                <a:xfrm>
                  <a:off x="2780" y="1103"/>
                  <a:ext cx="71" cy="79"/>
                  <a:chOff x="2780" y="1103"/>
                  <a:chExt cx="71" cy="79"/>
                </a:xfrm>
              </p:grpSpPr>
              <p:grpSp>
                <p:nvGrpSpPr>
                  <p:cNvPr id="44" name="Group 25"/>
                  <p:cNvGrpSpPr>
                    <a:grpSpLocks/>
                  </p:cNvGrpSpPr>
                  <p:nvPr/>
                </p:nvGrpSpPr>
                <p:grpSpPr bwMode="auto">
                  <a:xfrm>
                    <a:off x="2780" y="1103"/>
                    <a:ext cx="71" cy="79"/>
                    <a:chOff x="2780" y="1103"/>
                    <a:chExt cx="71" cy="79"/>
                  </a:xfrm>
                </p:grpSpPr>
                <p:sp>
                  <p:nvSpPr>
                    <p:cNvPr id="46" name="Freeform 26"/>
                    <p:cNvSpPr>
                      <a:spLocks/>
                    </p:cNvSpPr>
                    <p:nvPr/>
                  </p:nvSpPr>
                  <p:spPr bwMode="auto">
                    <a:xfrm>
                      <a:off x="2780" y="1111"/>
                      <a:ext cx="21" cy="71"/>
                    </a:xfrm>
                    <a:custGeom>
                      <a:avLst/>
                      <a:gdLst/>
                      <a:ahLst/>
                      <a:cxnLst>
                        <a:cxn ang="0">
                          <a:pos x="3" y="284"/>
                        </a:cxn>
                        <a:cxn ang="0">
                          <a:pos x="14" y="256"/>
                        </a:cxn>
                        <a:cxn ang="0">
                          <a:pos x="21" y="237"/>
                        </a:cxn>
                        <a:cxn ang="0">
                          <a:pos x="17" y="203"/>
                        </a:cxn>
                        <a:cxn ang="0">
                          <a:pos x="7" y="172"/>
                        </a:cxn>
                        <a:cxn ang="0">
                          <a:pos x="0" y="137"/>
                        </a:cxn>
                        <a:cxn ang="0">
                          <a:pos x="3" y="108"/>
                        </a:cxn>
                        <a:cxn ang="0">
                          <a:pos x="20" y="79"/>
                        </a:cxn>
                        <a:cxn ang="0">
                          <a:pos x="37" y="59"/>
                        </a:cxn>
                        <a:cxn ang="0">
                          <a:pos x="62" y="41"/>
                        </a:cxn>
                        <a:cxn ang="0">
                          <a:pos x="86" y="32"/>
                        </a:cxn>
                        <a:cxn ang="0">
                          <a:pos x="72" y="31"/>
                        </a:cxn>
                        <a:cxn ang="0">
                          <a:pos x="63" y="27"/>
                        </a:cxn>
                        <a:cxn ang="0">
                          <a:pos x="57" y="21"/>
                        </a:cxn>
                        <a:cxn ang="0">
                          <a:pos x="53" y="8"/>
                        </a:cxn>
                        <a:cxn ang="0">
                          <a:pos x="55" y="0"/>
                        </a:cxn>
                      </a:cxnLst>
                      <a:rect l="0" t="0" r="r" b="b"/>
                      <a:pathLst>
                        <a:path w="86" h="284">
                          <a:moveTo>
                            <a:pt x="3" y="284"/>
                          </a:moveTo>
                          <a:lnTo>
                            <a:pt x="14" y="256"/>
                          </a:lnTo>
                          <a:lnTo>
                            <a:pt x="21" y="237"/>
                          </a:lnTo>
                          <a:lnTo>
                            <a:pt x="17" y="203"/>
                          </a:lnTo>
                          <a:lnTo>
                            <a:pt x="7" y="172"/>
                          </a:lnTo>
                          <a:lnTo>
                            <a:pt x="0" y="137"/>
                          </a:lnTo>
                          <a:lnTo>
                            <a:pt x="3" y="108"/>
                          </a:lnTo>
                          <a:lnTo>
                            <a:pt x="20" y="79"/>
                          </a:lnTo>
                          <a:lnTo>
                            <a:pt x="37" y="59"/>
                          </a:lnTo>
                          <a:lnTo>
                            <a:pt x="62" y="41"/>
                          </a:lnTo>
                          <a:lnTo>
                            <a:pt x="86" y="32"/>
                          </a:lnTo>
                          <a:lnTo>
                            <a:pt x="72" y="31"/>
                          </a:lnTo>
                          <a:lnTo>
                            <a:pt x="63" y="27"/>
                          </a:lnTo>
                          <a:lnTo>
                            <a:pt x="57" y="21"/>
                          </a:lnTo>
                          <a:lnTo>
                            <a:pt x="53" y="8"/>
                          </a:lnTo>
                          <a:lnTo>
                            <a:pt x="55" y="0"/>
                          </a:lnTo>
                        </a:path>
                      </a:pathLst>
                    </a:custGeom>
                    <a:noFill/>
                    <a:ln w="3175">
                      <a:solidFill>
                        <a:srgbClr val="000000"/>
                      </a:solidFill>
                      <a:prstDash val="solid"/>
                      <a:round/>
                      <a:headEnd/>
                      <a:tailEnd/>
                    </a:ln>
                  </p:spPr>
                  <p:txBody>
                    <a:bodyPr/>
                    <a:lstStyle/>
                    <a:p>
                      <a:endParaRPr lang="en-US"/>
                    </a:p>
                  </p:txBody>
                </p:sp>
                <p:sp>
                  <p:nvSpPr>
                    <p:cNvPr id="47" name="Freeform 27"/>
                    <p:cNvSpPr>
                      <a:spLocks/>
                    </p:cNvSpPr>
                    <p:nvPr/>
                  </p:nvSpPr>
                  <p:spPr bwMode="auto">
                    <a:xfrm>
                      <a:off x="2810" y="1123"/>
                      <a:ext cx="25" cy="10"/>
                    </a:xfrm>
                    <a:custGeom>
                      <a:avLst/>
                      <a:gdLst/>
                      <a:ahLst/>
                      <a:cxnLst>
                        <a:cxn ang="0">
                          <a:pos x="0" y="20"/>
                        </a:cxn>
                        <a:cxn ang="0">
                          <a:pos x="19" y="32"/>
                        </a:cxn>
                        <a:cxn ang="0">
                          <a:pos x="39" y="38"/>
                        </a:cxn>
                        <a:cxn ang="0">
                          <a:pos x="60" y="40"/>
                        </a:cxn>
                        <a:cxn ang="0">
                          <a:pos x="76" y="38"/>
                        </a:cxn>
                        <a:cxn ang="0">
                          <a:pos x="91" y="34"/>
                        </a:cxn>
                        <a:cxn ang="0">
                          <a:pos x="100" y="23"/>
                        </a:cxn>
                        <a:cxn ang="0">
                          <a:pos x="100" y="9"/>
                        </a:cxn>
                        <a:cxn ang="0">
                          <a:pos x="89" y="2"/>
                        </a:cxn>
                        <a:cxn ang="0">
                          <a:pos x="75" y="0"/>
                        </a:cxn>
                        <a:cxn ang="0">
                          <a:pos x="57" y="4"/>
                        </a:cxn>
                      </a:cxnLst>
                      <a:rect l="0" t="0" r="r" b="b"/>
                      <a:pathLst>
                        <a:path w="100" h="40">
                          <a:moveTo>
                            <a:pt x="0" y="20"/>
                          </a:moveTo>
                          <a:lnTo>
                            <a:pt x="19" y="32"/>
                          </a:lnTo>
                          <a:lnTo>
                            <a:pt x="39" y="38"/>
                          </a:lnTo>
                          <a:lnTo>
                            <a:pt x="60" y="40"/>
                          </a:lnTo>
                          <a:lnTo>
                            <a:pt x="76" y="38"/>
                          </a:lnTo>
                          <a:lnTo>
                            <a:pt x="91" y="34"/>
                          </a:lnTo>
                          <a:lnTo>
                            <a:pt x="100" y="23"/>
                          </a:lnTo>
                          <a:lnTo>
                            <a:pt x="100" y="9"/>
                          </a:lnTo>
                          <a:lnTo>
                            <a:pt x="89" y="2"/>
                          </a:lnTo>
                          <a:lnTo>
                            <a:pt x="75" y="0"/>
                          </a:lnTo>
                          <a:lnTo>
                            <a:pt x="57" y="4"/>
                          </a:lnTo>
                        </a:path>
                      </a:pathLst>
                    </a:custGeom>
                    <a:noFill/>
                    <a:ln w="3175">
                      <a:solidFill>
                        <a:srgbClr val="000000"/>
                      </a:solidFill>
                      <a:prstDash val="solid"/>
                      <a:round/>
                      <a:headEnd/>
                      <a:tailEnd/>
                    </a:ln>
                  </p:spPr>
                  <p:txBody>
                    <a:bodyPr/>
                    <a:lstStyle/>
                    <a:p>
                      <a:endParaRPr lang="en-US"/>
                    </a:p>
                  </p:txBody>
                </p:sp>
                <p:sp>
                  <p:nvSpPr>
                    <p:cNvPr id="48" name="Freeform 28"/>
                    <p:cNvSpPr>
                      <a:spLocks/>
                    </p:cNvSpPr>
                    <p:nvPr/>
                  </p:nvSpPr>
                  <p:spPr bwMode="auto">
                    <a:xfrm>
                      <a:off x="2804" y="1145"/>
                      <a:ext cx="11" cy="15"/>
                    </a:xfrm>
                    <a:custGeom>
                      <a:avLst/>
                      <a:gdLst/>
                      <a:ahLst/>
                      <a:cxnLst>
                        <a:cxn ang="0">
                          <a:pos x="46" y="0"/>
                        </a:cxn>
                        <a:cxn ang="0">
                          <a:pos x="27" y="8"/>
                        </a:cxn>
                        <a:cxn ang="0">
                          <a:pos x="13" y="21"/>
                        </a:cxn>
                        <a:cxn ang="0">
                          <a:pos x="3" y="41"/>
                        </a:cxn>
                        <a:cxn ang="0">
                          <a:pos x="0" y="59"/>
                        </a:cxn>
                      </a:cxnLst>
                      <a:rect l="0" t="0" r="r" b="b"/>
                      <a:pathLst>
                        <a:path w="46" h="59">
                          <a:moveTo>
                            <a:pt x="46" y="0"/>
                          </a:moveTo>
                          <a:lnTo>
                            <a:pt x="27" y="8"/>
                          </a:lnTo>
                          <a:lnTo>
                            <a:pt x="13" y="21"/>
                          </a:lnTo>
                          <a:lnTo>
                            <a:pt x="3" y="41"/>
                          </a:lnTo>
                          <a:lnTo>
                            <a:pt x="0" y="59"/>
                          </a:lnTo>
                        </a:path>
                      </a:pathLst>
                    </a:custGeom>
                    <a:noFill/>
                    <a:ln w="3175">
                      <a:solidFill>
                        <a:srgbClr val="000000"/>
                      </a:solidFill>
                      <a:prstDash val="solid"/>
                      <a:round/>
                      <a:headEnd/>
                      <a:tailEnd/>
                    </a:ln>
                  </p:spPr>
                  <p:txBody>
                    <a:bodyPr/>
                    <a:lstStyle/>
                    <a:p>
                      <a:endParaRPr lang="en-US"/>
                    </a:p>
                  </p:txBody>
                </p:sp>
                <p:sp>
                  <p:nvSpPr>
                    <p:cNvPr id="49" name="Freeform 29"/>
                    <p:cNvSpPr>
                      <a:spLocks/>
                    </p:cNvSpPr>
                    <p:nvPr/>
                  </p:nvSpPr>
                  <p:spPr bwMode="auto">
                    <a:xfrm>
                      <a:off x="2829" y="1109"/>
                      <a:ext cx="9" cy="12"/>
                    </a:xfrm>
                    <a:custGeom>
                      <a:avLst/>
                      <a:gdLst/>
                      <a:ahLst/>
                      <a:cxnLst>
                        <a:cxn ang="0">
                          <a:pos x="0" y="0"/>
                        </a:cxn>
                        <a:cxn ang="0">
                          <a:pos x="18" y="46"/>
                        </a:cxn>
                        <a:cxn ang="0">
                          <a:pos x="20" y="34"/>
                        </a:cxn>
                        <a:cxn ang="0">
                          <a:pos x="27" y="27"/>
                        </a:cxn>
                        <a:cxn ang="0">
                          <a:pos x="37" y="29"/>
                        </a:cxn>
                      </a:cxnLst>
                      <a:rect l="0" t="0" r="r" b="b"/>
                      <a:pathLst>
                        <a:path w="37" h="46">
                          <a:moveTo>
                            <a:pt x="0" y="0"/>
                          </a:moveTo>
                          <a:lnTo>
                            <a:pt x="18" y="46"/>
                          </a:lnTo>
                          <a:lnTo>
                            <a:pt x="20" y="34"/>
                          </a:lnTo>
                          <a:lnTo>
                            <a:pt x="27" y="27"/>
                          </a:lnTo>
                          <a:lnTo>
                            <a:pt x="37" y="29"/>
                          </a:lnTo>
                        </a:path>
                      </a:pathLst>
                    </a:custGeom>
                    <a:noFill/>
                    <a:ln w="3175">
                      <a:solidFill>
                        <a:srgbClr val="000000"/>
                      </a:solidFill>
                      <a:prstDash val="solid"/>
                      <a:round/>
                      <a:headEnd/>
                      <a:tailEnd/>
                    </a:ln>
                  </p:spPr>
                  <p:txBody>
                    <a:bodyPr/>
                    <a:lstStyle/>
                    <a:p>
                      <a:endParaRPr lang="en-US"/>
                    </a:p>
                  </p:txBody>
                </p:sp>
                <p:sp>
                  <p:nvSpPr>
                    <p:cNvPr id="50" name="Freeform 30"/>
                    <p:cNvSpPr>
                      <a:spLocks/>
                    </p:cNvSpPr>
                    <p:nvPr/>
                  </p:nvSpPr>
                  <p:spPr bwMode="auto">
                    <a:xfrm>
                      <a:off x="2836" y="1119"/>
                      <a:ext cx="4" cy="4"/>
                    </a:xfrm>
                    <a:custGeom>
                      <a:avLst/>
                      <a:gdLst/>
                      <a:ahLst/>
                      <a:cxnLst>
                        <a:cxn ang="0">
                          <a:pos x="7" y="15"/>
                        </a:cxn>
                        <a:cxn ang="0">
                          <a:pos x="2" y="11"/>
                        </a:cxn>
                        <a:cxn ang="0">
                          <a:pos x="0" y="8"/>
                        </a:cxn>
                        <a:cxn ang="0">
                          <a:pos x="0" y="3"/>
                        </a:cxn>
                        <a:cxn ang="0">
                          <a:pos x="3" y="0"/>
                        </a:cxn>
                        <a:cxn ang="0">
                          <a:pos x="8" y="0"/>
                        </a:cxn>
                        <a:cxn ang="0">
                          <a:pos x="12" y="2"/>
                        </a:cxn>
                        <a:cxn ang="0">
                          <a:pos x="15" y="5"/>
                        </a:cxn>
                        <a:cxn ang="0">
                          <a:pos x="15" y="10"/>
                        </a:cxn>
                        <a:cxn ang="0">
                          <a:pos x="16" y="15"/>
                        </a:cxn>
                        <a:cxn ang="0">
                          <a:pos x="17" y="17"/>
                        </a:cxn>
                        <a:cxn ang="0">
                          <a:pos x="12" y="16"/>
                        </a:cxn>
                        <a:cxn ang="0">
                          <a:pos x="7" y="15"/>
                        </a:cxn>
                      </a:cxnLst>
                      <a:rect l="0" t="0" r="r" b="b"/>
                      <a:pathLst>
                        <a:path w="17" h="17">
                          <a:moveTo>
                            <a:pt x="7" y="15"/>
                          </a:moveTo>
                          <a:lnTo>
                            <a:pt x="2" y="11"/>
                          </a:lnTo>
                          <a:lnTo>
                            <a:pt x="0" y="8"/>
                          </a:lnTo>
                          <a:lnTo>
                            <a:pt x="0" y="3"/>
                          </a:lnTo>
                          <a:lnTo>
                            <a:pt x="3" y="0"/>
                          </a:lnTo>
                          <a:lnTo>
                            <a:pt x="8" y="0"/>
                          </a:lnTo>
                          <a:lnTo>
                            <a:pt x="12" y="2"/>
                          </a:lnTo>
                          <a:lnTo>
                            <a:pt x="15" y="5"/>
                          </a:lnTo>
                          <a:lnTo>
                            <a:pt x="15" y="10"/>
                          </a:lnTo>
                          <a:lnTo>
                            <a:pt x="16" y="15"/>
                          </a:lnTo>
                          <a:lnTo>
                            <a:pt x="17" y="17"/>
                          </a:lnTo>
                          <a:lnTo>
                            <a:pt x="12" y="16"/>
                          </a:lnTo>
                          <a:lnTo>
                            <a:pt x="7" y="15"/>
                          </a:lnTo>
                          <a:close/>
                        </a:path>
                      </a:pathLst>
                    </a:custGeom>
                    <a:solidFill>
                      <a:srgbClr val="C08040"/>
                    </a:solidFill>
                    <a:ln w="3175">
                      <a:solidFill>
                        <a:srgbClr val="000000"/>
                      </a:solidFill>
                      <a:prstDash val="solid"/>
                      <a:round/>
                      <a:headEnd/>
                      <a:tailEnd/>
                    </a:ln>
                  </p:spPr>
                  <p:txBody>
                    <a:bodyPr/>
                    <a:lstStyle/>
                    <a:p>
                      <a:endParaRPr lang="en-US"/>
                    </a:p>
                  </p:txBody>
                </p:sp>
                <p:sp>
                  <p:nvSpPr>
                    <p:cNvPr id="51" name="Freeform 31"/>
                    <p:cNvSpPr>
                      <a:spLocks/>
                    </p:cNvSpPr>
                    <p:nvPr/>
                  </p:nvSpPr>
                  <p:spPr bwMode="auto">
                    <a:xfrm>
                      <a:off x="2839" y="1103"/>
                      <a:ext cx="12" cy="20"/>
                    </a:xfrm>
                    <a:custGeom>
                      <a:avLst/>
                      <a:gdLst/>
                      <a:ahLst/>
                      <a:cxnLst>
                        <a:cxn ang="0">
                          <a:pos x="49" y="80"/>
                        </a:cxn>
                        <a:cxn ang="0">
                          <a:pos x="48" y="55"/>
                        </a:cxn>
                        <a:cxn ang="0">
                          <a:pos x="39" y="33"/>
                        </a:cxn>
                        <a:cxn ang="0">
                          <a:pos x="21" y="26"/>
                        </a:cxn>
                        <a:cxn ang="0">
                          <a:pos x="2" y="15"/>
                        </a:cxn>
                        <a:cxn ang="0">
                          <a:pos x="0" y="0"/>
                        </a:cxn>
                      </a:cxnLst>
                      <a:rect l="0" t="0" r="r" b="b"/>
                      <a:pathLst>
                        <a:path w="49" h="80">
                          <a:moveTo>
                            <a:pt x="49" y="80"/>
                          </a:moveTo>
                          <a:lnTo>
                            <a:pt x="48" y="55"/>
                          </a:lnTo>
                          <a:lnTo>
                            <a:pt x="39" y="33"/>
                          </a:lnTo>
                          <a:lnTo>
                            <a:pt x="21" y="26"/>
                          </a:lnTo>
                          <a:lnTo>
                            <a:pt x="2" y="15"/>
                          </a:lnTo>
                          <a:lnTo>
                            <a:pt x="0" y="0"/>
                          </a:lnTo>
                        </a:path>
                      </a:pathLst>
                    </a:custGeom>
                    <a:noFill/>
                    <a:ln w="3175">
                      <a:solidFill>
                        <a:srgbClr val="000000"/>
                      </a:solidFill>
                      <a:prstDash val="solid"/>
                      <a:round/>
                      <a:headEnd/>
                      <a:tailEnd/>
                    </a:ln>
                  </p:spPr>
                  <p:txBody>
                    <a:bodyPr/>
                    <a:lstStyle/>
                    <a:p>
                      <a:endParaRPr lang="en-US"/>
                    </a:p>
                  </p:txBody>
                </p:sp>
                <p:sp>
                  <p:nvSpPr>
                    <p:cNvPr id="52" name="Freeform 32"/>
                    <p:cNvSpPr>
                      <a:spLocks/>
                    </p:cNvSpPr>
                    <p:nvPr/>
                  </p:nvSpPr>
                  <p:spPr bwMode="auto">
                    <a:xfrm>
                      <a:off x="2822" y="1131"/>
                      <a:ext cx="17" cy="19"/>
                    </a:xfrm>
                    <a:custGeom>
                      <a:avLst/>
                      <a:gdLst/>
                      <a:ahLst/>
                      <a:cxnLst>
                        <a:cxn ang="0">
                          <a:pos x="34" y="72"/>
                        </a:cxn>
                        <a:cxn ang="0">
                          <a:pos x="21" y="75"/>
                        </a:cxn>
                        <a:cxn ang="0">
                          <a:pos x="8" y="74"/>
                        </a:cxn>
                        <a:cxn ang="0">
                          <a:pos x="0" y="65"/>
                        </a:cxn>
                        <a:cxn ang="0">
                          <a:pos x="1" y="50"/>
                        </a:cxn>
                        <a:cxn ang="0">
                          <a:pos x="12" y="40"/>
                        </a:cxn>
                        <a:cxn ang="0">
                          <a:pos x="32" y="31"/>
                        </a:cxn>
                        <a:cxn ang="0">
                          <a:pos x="48" y="20"/>
                        </a:cxn>
                        <a:cxn ang="0">
                          <a:pos x="58" y="13"/>
                        </a:cxn>
                        <a:cxn ang="0">
                          <a:pos x="65" y="0"/>
                        </a:cxn>
                      </a:cxnLst>
                      <a:rect l="0" t="0" r="r" b="b"/>
                      <a:pathLst>
                        <a:path w="65" h="75">
                          <a:moveTo>
                            <a:pt x="34" y="72"/>
                          </a:moveTo>
                          <a:lnTo>
                            <a:pt x="21" y="75"/>
                          </a:lnTo>
                          <a:lnTo>
                            <a:pt x="8" y="74"/>
                          </a:lnTo>
                          <a:lnTo>
                            <a:pt x="0" y="65"/>
                          </a:lnTo>
                          <a:lnTo>
                            <a:pt x="1" y="50"/>
                          </a:lnTo>
                          <a:lnTo>
                            <a:pt x="12" y="40"/>
                          </a:lnTo>
                          <a:lnTo>
                            <a:pt x="32" y="31"/>
                          </a:lnTo>
                          <a:lnTo>
                            <a:pt x="48" y="20"/>
                          </a:lnTo>
                          <a:lnTo>
                            <a:pt x="58" y="13"/>
                          </a:lnTo>
                          <a:lnTo>
                            <a:pt x="65" y="0"/>
                          </a:lnTo>
                        </a:path>
                      </a:pathLst>
                    </a:custGeom>
                    <a:noFill/>
                    <a:ln w="3175">
                      <a:solidFill>
                        <a:srgbClr val="000000"/>
                      </a:solidFill>
                      <a:prstDash val="solid"/>
                      <a:round/>
                      <a:headEnd/>
                      <a:tailEnd/>
                    </a:ln>
                  </p:spPr>
                  <p:txBody>
                    <a:bodyPr/>
                    <a:lstStyle/>
                    <a:p>
                      <a:endParaRPr lang="en-US"/>
                    </a:p>
                  </p:txBody>
                </p:sp>
              </p:grpSp>
              <p:sp>
                <p:nvSpPr>
                  <p:cNvPr id="45" name="Line 33"/>
                  <p:cNvSpPr>
                    <a:spLocks noChangeShapeType="1"/>
                  </p:cNvSpPr>
                  <p:nvPr/>
                </p:nvSpPr>
                <p:spPr bwMode="auto">
                  <a:xfrm flipH="1" flipV="1">
                    <a:off x="2808" y="1151"/>
                    <a:ext cx="18" cy="14"/>
                  </a:xfrm>
                  <a:prstGeom prst="line">
                    <a:avLst/>
                  </a:prstGeom>
                  <a:noFill/>
                  <a:ln w="3175">
                    <a:solidFill>
                      <a:srgbClr val="000000"/>
                    </a:solidFill>
                    <a:round/>
                    <a:headEnd/>
                    <a:tailEnd/>
                  </a:ln>
                </p:spPr>
                <p:txBody>
                  <a:bodyPr/>
                  <a:lstStyle/>
                  <a:p>
                    <a:endParaRPr lang="en-US"/>
                  </a:p>
                </p:txBody>
              </p:sp>
            </p:grpSp>
          </p:grpSp>
          <p:sp>
            <p:nvSpPr>
              <p:cNvPr id="41" name="Freeform 34"/>
              <p:cNvSpPr>
                <a:spLocks/>
              </p:cNvSpPr>
              <p:nvPr/>
            </p:nvSpPr>
            <p:spPr bwMode="auto">
              <a:xfrm>
                <a:off x="2779" y="1053"/>
                <a:ext cx="98" cy="63"/>
              </a:xfrm>
              <a:custGeom>
                <a:avLst/>
                <a:gdLst/>
                <a:ahLst/>
                <a:cxnLst>
                  <a:cxn ang="0">
                    <a:pos x="14" y="251"/>
                  </a:cxn>
                  <a:cxn ang="0">
                    <a:pos x="40" y="238"/>
                  </a:cxn>
                  <a:cxn ang="0">
                    <a:pos x="55" y="219"/>
                  </a:cxn>
                  <a:cxn ang="0">
                    <a:pos x="64" y="193"/>
                  </a:cxn>
                  <a:cxn ang="0">
                    <a:pos x="69" y="169"/>
                  </a:cxn>
                  <a:cxn ang="0">
                    <a:pos x="79" y="152"/>
                  </a:cxn>
                  <a:cxn ang="0">
                    <a:pos x="94" y="141"/>
                  </a:cxn>
                  <a:cxn ang="0">
                    <a:pos x="112" y="135"/>
                  </a:cxn>
                  <a:cxn ang="0">
                    <a:pos x="129" y="139"/>
                  </a:cxn>
                  <a:cxn ang="0">
                    <a:pos x="143" y="151"/>
                  </a:cxn>
                  <a:cxn ang="0">
                    <a:pos x="153" y="171"/>
                  </a:cxn>
                  <a:cxn ang="0">
                    <a:pos x="147" y="194"/>
                  </a:cxn>
                  <a:cxn ang="0">
                    <a:pos x="133" y="226"/>
                  </a:cxn>
                  <a:cxn ang="0">
                    <a:pos x="164" y="234"/>
                  </a:cxn>
                  <a:cxn ang="0">
                    <a:pos x="167" y="219"/>
                  </a:cxn>
                  <a:cxn ang="0">
                    <a:pos x="183" y="206"/>
                  </a:cxn>
                  <a:cxn ang="0">
                    <a:pos x="196" y="190"/>
                  </a:cxn>
                  <a:cxn ang="0">
                    <a:pos x="203" y="176"/>
                  </a:cxn>
                  <a:cxn ang="0">
                    <a:pos x="206" y="163"/>
                  </a:cxn>
                  <a:cxn ang="0">
                    <a:pos x="216" y="169"/>
                  </a:cxn>
                  <a:cxn ang="0">
                    <a:pos x="230" y="173"/>
                  </a:cxn>
                  <a:cxn ang="0">
                    <a:pos x="243" y="175"/>
                  </a:cxn>
                  <a:cxn ang="0">
                    <a:pos x="254" y="173"/>
                  </a:cxn>
                  <a:cxn ang="0">
                    <a:pos x="264" y="171"/>
                  </a:cxn>
                  <a:cxn ang="0">
                    <a:pos x="273" y="184"/>
                  </a:cxn>
                  <a:cxn ang="0">
                    <a:pos x="286" y="201"/>
                  </a:cxn>
                  <a:cxn ang="0">
                    <a:pos x="304" y="216"/>
                  </a:cxn>
                  <a:cxn ang="0">
                    <a:pos x="319" y="225"/>
                  </a:cxn>
                  <a:cxn ang="0">
                    <a:pos x="338" y="233"/>
                  </a:cxn>
                  <a:cxn ang="0">
                    <a:pos x="360" y="235"/>
                  </a:cxn>
                  <a:cxn ang="0">
                    <a:pos x="377" y="230"/>
                  </a:cxn>
                  <a:cxn ang="0">
                    <a:pos x="391" y="214"/>
                  </a:cxn>
                  <a:cxn ang="0">
                    <a:pos x="394" y="196"/>
                  </a:cxn>
                  <a:cxn ang="0">
                    <a:pos x="388" y="180"/>
                  </a:cxn>
                  <a:cxn ang="0">
                    <a:pos x="379" y="157"/>
                  </a:cxn>
                  <a:cxn ang="0">
                    <a:pos x="373" y="136"/>
                  </a:cxn>
                  <a:cxn ang="0">
                    <a:pos x="366" y="123"/>
                  </a:cxn>
                  <a:cxn ang="0">
                    <a:pos x="347" y="106"/>
                  </a:cxn>
                  <a:cxn ang="0">
                    <a:pos x="330" y="100"/>
                  </a:cxn>
                  <a:cxn ang="0">
                    <a:pos x="313" y="97"/>
                  </a:cxn>
                  <a:cxn ang="0">
                    <a:pos x="302" y="99"/>
                  </a:cxn>
                  <a:cxn ang="0">
                    <a:pos x="288" y="73"/>
                  </a:cxn>
                  <a:cxn ang="0">
                    <a:pos x="268" y="51"/>
                  </a:cxn>
                  <a:cxn ang="0">
                    <a:pos x="233" y="28"/>
                  </a:cxn>
                  <a:cxn ang="0">
                    <a:pos x="189" y="10"/>
                  </a:cxn>
                  <a:cxn ang="0">
                    <a:pos x="145" y="0"/>
                  </a:cxn>
                  <a:cxn ang="0">
                    <a:pos x="113" y="4"/>
                  </a:cxn>
                  <a:cxn ang="0">
                    <a:pos x="106" y="15"/>
                  </a:cxn>
                  <a:cxn ang="0">
                    <a:pos x="98" y="25"/>
                  </a:cxn>
                  <a:cxn ang="0">
                    <a:pos x="82" y="35"/>
                  </a:cxn>
                  <a:cxn ang="0">
                    <a:pos x="61" y="45"/>
                  </a:cxn>
                  <a:cxn ang="0">
                    <a:pos x="45" y="54"/>
                  </a:cxn>
                  <a:cxn ang="0">
                    <a:pos x="34" y="65"/>
                  </a:cxn>
                  <a:cxn ang="0">
                    <a:pos x="24" y="82"/>
                  </a:cxn>
                  <a:cxn ang="0">
                    <a:pos x="16" y="99"/>
                  </a:cxn>
                  <a:cxn ang="0">
                    <a:pos x="14" y="117"/>
                  </a:cxn>
                  <a:cxn ang="0">
                    <a:pos x="8" y="139"/>
                  </a:cxn>
                  <a:cxn ang="0">
                    <a:pos x="2" y="163"/>
                  </a:cxn>
                  <a:cxn ang="0">
                    <a:pos x="0" y="191"/>
                  </a:cxn>
                  <a:cxn ang="0">
                    <a:pos x="1" y="213"/>
                  </a:cxn>
                  <a:cxn ang="0">
                    <a:pos x="6" y="234"/>
                  </a:cxn>
                  <a:cxn ang="0">
                    <a:pos x="14" y="251"/>
                  </a:cxn>
                </a:cxnLst>
                <a:rect l="0" t="0" r="r" b="b"/>
                <a:pathLst>
                  <a:path w="394" h="251">
                    <a:moveTo>
                      <a:pt x="14" y="251"/>
                    </a:moveTo>
                    <a:lnTo>
                      <a:pt x="40" y="238"/>
                    </a:lnTo>
                    <a:lnTo>
                      <a:pt x="55" y="219"/>
                    </a:lnTo>
                    <a:lnTo>
                      <a:pt x="64" y="193"/>
                    </a:lnTo>
                    <a:lnTo>
                      <a:pt x="69" y="169"/>
                    </a:lnTo>
                    <a:lnTo>
                      <a:pt x="79" y="152"/>
                    </a:lnTo>
                    <a:lnTo>
                      <a:pt x="94" y="141"/>
                    </a:lnTo>
                    <a:lnTo>
                      <a:pt x="112" y="135"/>
                    </a:lnTo>
                    <a:lnTo>
                      <a:pt x="129" y="139"/>
                    </a:lnTo>
                    <a:lnTo>
                      <a:pt x="143" y="151"/>
                    </a:lnTo>
                    <a:lnTo>
                      <a:pt x="153" y="171"/>
                    </a:lnTo>
                    <a:lnTo>
                      <a:pt x="147" y="194"/>
                    </a:lnTo>
                    <a:lnTo>
                      <a:pt x="133" y="226"/>
                    </a:lnTo>
                    <a:lnTo>
                      <a:pt x="164" y="234"/>
                    </a:lnTo>
                    <a:lnTo>
                      <a:pt x="167" y="219"/>
                    </a:lnTo>
                    <a:lnTo>
                      <a:pt x="183" y="206"/>
                    </a:lnTo>
                    <a:lnTo>
                      <a:pt x="196" y="190"/>
                    </a:lnTo>
                    <a:lnTo>
                      <a:pt x="203" y="176"/>
                    </a:lnTo>
                    <a:lnTo>
                      <a:pt x="206" y="163"/>
                    </a:lnTo>
                    <a:lnTo>
                      <a:pt x="216" y="169"/>
                    </a:lnTo>
                    <a:lnTo>
                      <a:pt x="230" y="173"/>
                    </a:lnTo>
                    <a:lnTo>
                      <a:pt x="243" y="175"/>
                    </a:lnTo>
                    <a:lnTo>
                      <a:pt x="254" y="173"/>
                    </a:lnTo>
                    <a:lnTo>
                      <a:pt x="264" y="171"/>
                    </a:lnTo>
                    <a:lnTo>
                      <a:pt x="273" y="184"/>
                    </a:lnTo>
                    <a:lnTo>
                      <a:pt x="286" y="201"/>
                    </a:lnTo>
                    <a:lnTo>
                      <a:pt x="304" y="216"/>
                    </a:lnTo>
                    <a:lnTo>
                      <a:pt x="319" y="225"/>
                    </a:lnTo>
                    <a:lnTo>
                      <a:pt x="338" y="233"/>
                    </a:lnTo>
                    <a:lnTo>
                      <a:pt x="360" y="235"/>
                    </a:lnTo>
                    <a:lnTo>
                      <a:pt x="377" y="230"/>
                    </a:lnTo>
                    <a:lnTo>
                      <a:pt x="391" y="214"/>
                    </a:lnTo>
                    <a:lnTo>
                      <a:pt x="394" y="196"/>
                    </a:lnTo>
                    <a:lnTo>
                      <a:pt x="388" y="180"/>
                    </a:lnTo>
                    <a:lnTo>
                      <a:pt x="379" y="157"/>
                    </a:lnTo>
                    <a:lnTo>
                      <a:pt x="373" y="136"/>
                    </a:lnTo>
                    <a:lnTo>
                      <a:pt x="366" y="123"/>
                    </a:lnTo>
                    <a:lnTo>
                      <a:pt x="347" y="106"/>
                    </a:lnTo>
                    <a:lnTo>
                      <a:pt x="330" y="100"/>
                    </a:lnTo>
                    <a:lnTo>
                      <a:pt x="313" y="97"/>
                    </a:lnTo>
                    <a:lnTo>
                      <a:pt x="302" y="99"/>
                    </a:lnTo>
                    <a:lnTo>
                      <a:pt x="288" y="73"/>
                    </a:lnTo>
                    <a:lnTo>
                      <a:pt x="268" y="51"/>
                    </a:lnTo>
                    <a:lnTo>
                      <a:pt x="233" y="28"/>
                    </a:lnTo>
                    <a:lnTo>
                      <a:pt x="189" y="10"/>
                    </a:lnTo>
                    <a:lnTo>
                      <a:pt x="145" y="0"/>
                    </a:lnTo>
                    <a:lnTo>
                      <a:pt x="113" y="4"/>
                    </a:lnTo>
                    <a:lnTo>
                      <a:pt x="106" y="15"/>
                    </a:lnTo>
                    <a:lnTo>
                      <a:pt x="98" y="25"/>
                    </a:lnTo>
                    <a:lnTo>
                      <a:pt x="82" y="35"/>
                    </a:lnTo>
                    <a:lnTo>
                      <a:pt x="61" y="45"/>
                    </a:lnTo>
                    <a:lnTo>
                      <a:pt x="45" y="54"/>
                    </a:lnTo>
                    <a:lnTo>
                      <a:pt x="34" y="65"/>
                    </a:lnTo>
                    <a:lnTo>
                      <a:pt x="24" y="82"/>
                    </a:lnTo>
                    <a:lnTo>
                      <a:pt x="16" y="99"/>
                    </a:lnTo>
                    <a:lnTo>
                      <a:pt x="14" y="117"/>
                    </a:lnTo>
                    <a:lnTo>
                      <a:pt x="8" y="139"/>
                    </a:lnTo>
                    <a:lnTo>
                      <a:pt x="2" y="163"/>
                    </a:lnTo>
                    <a:lnTo>
                      <a:pt x="0" y="191"/>
                    </a:lnTo>
                    <a:lnTo>
                      <a:pt x="1" y="213"/>
                    </a:lnTo>
                    <a:lnTo>
                      <a:pt x="6" y="234"/>
                    </a:lnTo>
                    <a:lnTo>
                      <a:pt x="14" y="251"/>
                    </a:lnTo>
                    <a:close/>
                  </a:path>
                </a:pathLst>
              </a:custGeom>
              <a:solidFill>
                <a:srgbClr val="A0A0A0"/>
              </a:solidFill>
              <a:ln w="3175">
                <a:solidFill>
                  <a:srgbClr val="000000"/>
                </a:solidFill>
                <a:prstDash val="solid"/>
                <a:round/>
                <a:headEnd/>
                <a:tailEnd/>
              </a:ln>
            </p:spPr>
            <p:txBody>
              <a:bodyPr/>
              <a:lstStyle/>
              <a:p>
                <a:endParaRPr lang="en-US"/>
              </a:p>
            </p:txBody>
          </p:sp>
        </p:grpSp>
        <p:grpSp>
          <p:nvGrpSpPr>
            <p:cNvPr id="10" name="Group 35"/>
            <p:cNvGrpSpPr>
              <a:grpSpLocks/>
            </p:cNvGrpSpPr>
            <p:nvPr/>
          </p:nvGrpSpPr>
          <p:grpSpPr bwMode="auto">
            <a:xfrm>
              <a:off x="2439" y="1533"/>
              <a:ext cx="184" cy="56"/>
              <a:chOff x="2439" y="1533"/>
              <a:chExt cx="184" cy="56"/>
            </a:xfrm>
          </p:grpSpPr>
          <p:sp>
            <p:nvSpPr>
              <p:cNvPr id="38" name="Freeform 36"/>
              <p:cNvSpPr>
                <a:spLocks/>
              </p:cNvSpPr>
              <p:nvPr/>
            </p:nvSpPr>
            <p:spPr bwMode="auto">
              <a:xfrm>
                <a:off x="2439" y="1533"/>
                <a:ext cx="181" cy="43"/>
              </a:xfrm>
              <a:custGeom>
                <a:avLst/>
                <a:gdLst/>
                <a:ahLst/>
                <a:cxnLst>
                  <a:cxn ang="0">
                    <a:pos x="345" y="0"/>
                  </a:cxn>
                  <a:cxn ang="0">
                    <a:pos x="392" y="7"/>
                  </a:cxn>
                  <a:cxn ang="0">
                    <a:pos x="429" y="20"/>
                  </a:cxn>
                  <a:cxn ang="0">
                    <a:pos x="469" y="37"/>
                  </a:cxn>
                  <a:cxn ang="0">
                    <a:pos x="527" y="54"/>
                  </a:cxn>
                  <a:cxn ang="0">
                    <a:pos x="568" y="54"/>
                  </a:cxn>
                  <a:cxn ang="0">
                    <a:pos x="624" y="67"/>
                  </a:cxn>
                  <a:cxn ang="0">
                    <a:pos x="671" y="81"/>
                  </a:cxn>
                  <a:cxn ang="0">
                    <a:pos x="720" y="100"/>
                  </a:cxn>
                  <a:cxn ang="0">
                    <a:pos x="723" y="124"/>
                  </a:cxn>
                  <a:cxn ang="0">
                    <a:pos x="703" y="149"/>
                  </a:cxn>
                  <a:cxn ang="0">
                    <a:pos x="661" y="166"/>
                  </a:cxn>
                  <a:cxn ang="0">
                    <a:pos x="608" y="169"/>
                  </a:cxn>
                  <a:cxn ang="0">
                    <a:pos x="432" y="171"/>
                  </a:cxn>
                  <a:cxn ang="0">
                    <a:pos x="365" y="166"/>
                  </a:cxn>
                  <a:cxn ang="0">
                    <a:pos x="300" y="160"/>
                  </a:cxn>
                  <a:cxn ang="0">
                    <a:pos x="240" y="143"/>
                  </a:cxn>
                  <a:cxn ang="0">
                    <a:pos x="205" y="135"/>
                  </a:cxn>
                  <a:cxn ang="0">
                    <a:pos x="205" y="157"/>
                  </a:cxn>
                  <a:cxn ang="0">
                    <a:pos x="43" y="158"/>
                  </a:cxn>
                  <a:cxn ang="0">
                    <a:pos x="18" y="136"/>
                  </a:cxn>
                  <a:cxn ang="0">
                    <a:pos x="3" y="100"/>
                  </a:cxn>
                  <a:cxn ang="0">
                    <a:pos x="0" y="73"/>
                  </a:cxn>
                  <a:cxn ang="0">
                    <a:pos x="3" y="34"/>
                  </a:cxn>
                  <a:cxn ang="0">
                    <a:pos x="9" y="6"/>
                  </a:cxn>
                  <a:cxn ang="0">
                    <a:pos x="48" y="6"/>
                  </a:cxn>
                  <a:cxn ang="0">
                    <a:pos x="98" y="24"/>
                  </a:cxn>
                  <a:cxn ang="0">
                    <a:pos x="151" y="41"/>
                  </a:cxn>
                  <a:cxn ang="0">
                    <a:pos x="190" y="42"/>
                  </a:cxn>
                  <a:cxn ang="0">
                    <a:pos x="232" y="34"/>
                  </a:cxn>
                  <a:cxn ang="0">
                    <a:pos x="280" y="24"/>
                  </a:cxn>
                  <a:cxn ang="0">
                    <a:pos x="368" y="36"/>
                  </a:cxn>
                  <a:cxn ang="0">
                    <a:pos x="345" y="0"/>
                  </a:cxn>
                </a:cxnLst>
                <a:rect l="0" t="0" r="r" b="b"/>
                <a:pathLst>
                  <a:path w="723" h="171">
                    <a:moveTo>
                      <a:pt x="345" y="0"/>
                    </a:moveTo>
                    <a:lnTo>
                      <a:pt x="392" y="7"/>
                    </a:lnTo>
                    <a:lnTo>
                      <a:pt x="429" y="20"/>
                    </a:lnTo>
                    <a:lnTo>
                      <a:pt x="469" y="37"/>
                    </a:lnTo>
                    <a:lnTo>
                      <a:pt x="527" y="54"/>
                    </a:lnTo>
                    <a:lnTo>
                      <a:pt x="568" y="54"/>
                    </a:lnTo>
                    <a:lnTo>
                      <a:pt x="624" y="67"/>
                    </a:lnTo>
                    <a:lnTo>
                      <a:pt x="671" y="81"/>
                    </a:lnTo>
                    <a:lnTo>
                      <a:pt x="720" y="100"/>
                    </a:lnTo>
                    <a:lnTo>
                      <a:pt x="723" y="124"/>
                    </a:lnTo>
                    <a:lnTo>
                      <a:pt x="703" y="149"/>
                    </a:lnTo>
                    <a:lnTo>
                      <a:pt x="661" y="166"/>
                    </a:lnTo>
                    <a:lnTo>
                      <a:pt x="608" y="169"/>
                    </a:lnTo>
                    <a:lnTo>
                      <a:pt x="432" y="171"/>
                    </a:lnTo>
                    <a:lnTo>
                      <a:pt x="365" y="166"/>
                    </a:lnTo>
                    <a:lnTo>
                      <a:pt x="300" y="160"/>
                    </a:lnTo>
                    <a:lnTo>
                      <a:pt x="240" y="143"/>
                    </a:lnTo>
                    <a:lnTo>
                      <a:pt x="205" y="135"/>
                    </a:lnTo>
                    <a:lnTo>
                      <a:pt x="205" y="157"/>
                    </a:lnTo>
                    <a:lnTo>
                      <a:pt x="43" y="158"/>
                    </a:lnTo>
                    <a:lnTo>
                      <a:pt x="18" y="136"/>
                    </a:lnTo>
                    <a:lnTo>
                      <a:pt x="3" y="100"/>
                    </a:lnTo>
                    <a:lnTo>
                      <a:pt x="0" y="73"/>
                    </a:lnTo>
                    <a:lnTo>
                      <a:pt x="3" y="34"/>
                    </a:lnTo>
                    <a:lnTo>
                      <a:pt x="9" y="6"/>
                    </a:lnTo>
                    <a:lnTo>
                      <a:pt x="48" y="6"/>
                    </a:lnTo>
                    <a:lnTo>
                      <a:pt x="98" y="24"/>
                    </a:lnTo>
                    <a:lnTo>
                      <a:pt x="151" y="41"/>
                    </a:lnTo>
                    <a:lnTo>
                      <a:pt x="190" y="42"/>
                    </a:lnTo>
                    <a:lnTo>
                      <a:pt x="232" y="34"/>
                    </a:lnTo>
                    <a:lnTo>
                      <a:pt x="280" y="24"/>
                    </a:lnTo>
                    <a:lnTo>
                      <a:pt x="368" y="36"/>
                    </a:lnTo>
                    <a:lnTo>
                      <a:pt x="345" y="0"/>
                    </a:lnTo>
                    <a:close/>
                  </a:path>
                </a:pathLst>
              </a:custGeom>
              <a:solidFill>
                <a:srgbClr val="606060"/>
              </a:solidFill>
              <a:ln w="3175">
                <a:solidFill>
                  <a:srgbClr val="000000"/>
                </a:solidFill>
                <a:prstDash val="solid"/>
                <a:round/>
                <a:headEnd/>
                <a:tailEnd/>
              </a:ln>
            </p:spPr>
            <p:txBody>
              <a:bodyPr/>
              <a:lstStyle/>
              <a:p>
                <a:endParaRPr lang="en-US"/>
              </a:p>
            </p:txBody>
          </p:sp>
          <p:sp>
            <p:nvSpPr>
              <p:cNvPr id="39" name="Freeform 37"/>
              <p:cNvSpPr>
                <a:spLocks/>
              </p:cNvSpPr>
              <p:nvPr/>
            </p:nvSpPr>
            <p:spPr bwMode="auto">
              <a:xfrm>
                <a:off x="2442" y="1546"/>
                <a:ext cx="181" cy="43"/>
              </a:xfrm>
              <a:custGeom>
                <a:avLst/>
                <a:gdLst/>
                <a:ahLst/>
                <a:cxnLst>
                  <a:cxn ang="0">
                    <a:pos x="345" y="0"/>
                  </a:cxn>
                  <a:cxn ang="0">
                    <a:pos x="392" y="7"/>
                  </a:cxn>
                  <a:cxn ang="0">
                    <a:pos x="429" y="21"/>
                  </a:cxn>
                  <a:cxn ang="0">
                    <a:pos x="469" y="38"/>
                  </a:cxn>
                  <a:cxn ang="0">
                    <a:pos x="527" y="55"/>
                  </a:cxn>
                  <a:cxn ang="0">
                    <a:pos x="567" y="55"/>
                  </a:cxn>
                  <a:cxn ang="0">
                    <a:pos x="624" y="67"/>
                  </a:cxn>
                  <a:cxn ang="0">
                    <a:pos x="671" y="81"/>
                  </a:cxn>
                  <a:cxn ang="0">
                    <a:pos x="720" y="100"/>
                  </a:cxn>
                  <a:cxn ang="0">
                    <a:pos x="723" y="123"/>
                  </a:cxn>
                  <a:cxn ang="0">
                    <a:pos x="703" y="148"/>
                  </a:cxn>
                  <a:cxn ang="0">
                    <a:pos x="661" y="164"/>
                  </a:cxn>
                  <a:cxn ang="0">
                    <a:pos x="608" y="169"/>
                  </a:cxn>
                  <a:cxn ang="0">
                    <a:pos x="432" y="170"/>
                  </a:cxn>
                  <a:cxn ang="0">
                    <a:pos x="364" y="165"/>
                  </a:cxn>
                  <a:cxn ang="0">
                    <a:pos x="301" y="159"/>
                  </a:cxn>
                  <a:cxn ang="0">
                    <a:pos x="240" y="143"/>
                  </a:cxn>
                  <a:cxn ang="0">
                    <a:pos x="205" y="135"/>
                  </a:cxn>
                  <a:cxn ang="0">
                    <a:pos x="205" y="155"/>
                  </a:cxn>
                  <a:cxn ang="0">
                    <a:pos x="43" y="156"/>
                  </a:cxn>
                  <a:cxn ang="0">
                    <a:pos x="18" y="136"/>
                  </a:cxn>
                  <a:cxn ang="0">
                    <a:pos x="3" y="100"/>
                  </a:cxn>
                  <a:cxn ang="0">
                    <a:pos x="0" y="73"/>
                  </a:cxn>
                  <a:cxn ang="0">
                    <a:pos x="3" y="34"/>
                  </a:cxn>
                  <a:cxn ang="0">
                    <a:pos x="9" y="6"/>
                  </a:cxn>
                  <a:cxn ang="0">
                    <a:pos x="48" y="6"/>
                  </a:cxn>
                  <a:cxn ang="0">
                    <a:pos x="98" y="24"/>
                  </a:cxn>
                  <a:cxn ang="0">
                    <a:pos x="151" y="41"/>
                  </a:cxn>
                  <a:cxn ang="0">
                    <a:pos x="190" y="42"/>
                  </a:cxn>
                  <a:cxn ang="0">
                    <a:pos x="232" y="34"/>
                  </a:cxn>
                  <a:cxn ang="0">
                    <a:pos x="280" y="24"/>
                  </a:cxn>
                  <a:cxn ang="0">
                    <a:pos x="367" y="37"/>
                  </a:cxn>
                  <a:cxn ang="0">
                    <a:pos x="345" y="0"/>
                  </a:cxn>
                </a:cxnLst>
                <a:rect l="0" t="0" r="r" b="b"/>
                <a:pathLst>
                  <a:path w="723" h="170">
                    <a:moveTo>
                      <a:pt x="345" y="0"/>
                    </a:moveTo>
                    <a:lnTo>
                      <a:pt x="392" y="7"/>
                    </a:lnTo>
                    <a:lnTo>
                      <a:pt x="429" y="21"/>
                    </a:lnTo>
                    <a:lnTo>
                      <a:pt x="469" y="38"/>
                    </a:lnTo>
                    <a:lnTo>
                      <a:pt x="527" y="55"/>
                    </a:lnTo>
                    <a:lnTo>
                      <a:pt x="567" y="55"/>
                    </a:lnTo>
                    <a:lnTo>
                      <a:pt x="624" y="67"/>
                    </a:lnTo>
                    <a:lnTo>
                      <a:pt x="671" y="81"/>
                    </a:lnTo>
                    <a:lnTo>
                      <a:pt x="720" y="100"/>
                    </a:lnTo>
                    <a:lnTo>
                      <a:pt x="723" y="123"/>
                    </a:lnTo>
                    <a:lnTo>
                      <a:pt x="703" y="148"/>
                    </a:lnTo>
                    <a:lnTo>
                      <a:pt x="661" y="164"/>
                    </a:lnTo>
                    <a:lnTo>
                      <a:pt x="608" y="169"/>
                    </a:lnTo>
                    <a:lnTo>
                      <a:pt x="432" y="170"/>
                    </a:lnTo>
                    <a:lnTo>
                      <a:pt x="364" y="165"/>
                    </a:lnTo>
                    <a:lnTo>
                      <a:pt x="301" y="159"/>
                    </a:lnTo>
                    <a:lnTo>
                      <a:pt x="240" y="143"/>
                    </a:lnTo>
                    <a:lnTo>
                      <a:pt x="205" y="135"/>
                    </a:lnTo>
                    <a:lnTo>
                      <a:pt x="205" y="155"/>
                    </a:lnTo>
                    <a:lnTo>
                      <a:pt x="43" y="156"/>
                    </a:lnTo>
                    <a:lnTo>
                      <a:pt x="18" y="136"/>
                    </a:lnTo>
                    <a:lnTo>
                      <a:pt x="3" y="100"/>
                    </a:lnTo>
                    <a:lnTo>
                      <a:pt x="0" y="73"/>
                    </a:lnTo>
                    <a:lnTo>
                      <a:pt x="3" y="34"/>
                    </a:lnTo>
                    <a:lnTo>
                      <a:pt x="9" y="6"/>
                    </a:lnTo>
                    <a:lnTo>
                      <a:pt x="48" y="6"/>
                    </a:lnTo>
                    <a:lnTo>
                      <a:pt x="98" y="24"/>
                    </a:lnTo>
                    <a:lnTo>
                      <a:pt x="151" y="41"/>
                    </a:lnTo>
                    <a:lnTo>
                      <a:pt x="190" y="42"/>
                    </a:lnTo>
                    <a:lnTo>
                      <a:pt x="232" y="34"/>
                    </a:lnTo>
                    <a:lnTo>
                      <a:pt x="280" y="24"/>
                    </a:lnTo>
                    <a:lnTo>
                      <a:pt x="367" y="37"/>
                    </a:lnTo>
                    <a:lnTo>
                      <a:pt x="345" y="0"/>
                    </a:lnTo>
                    <a:close/>
                  </a:path>
                </a:pathLst>
              </a:custGeom>
              <a:solidFill>
                <a:srgbClr val="808080"/>
              </a:solidFill>
              <a:ln w="3175">
                <a:solidFill>
                  <a:srgbClr val="000000"/>
                </a:solidFill>
                <a:prstDash val="solid"/>
                <a:round/>
                <a:headEnd/>
                <a:tailEnd/>
              </a:ln>
            </p:spPr>
            <p:txBody>
              <a:bodyPr/>
              <a:lstStyle/>
              <a:p>
                <a:endParaRPr lang="en-US"/>
              </a:p>
            </p:txBody>
          </p:sp>
        </p:grpSp>
        <p:grpSp>
          <p:nvGrpSpPr>
            <p:cNvPr id="11" name="Group 38"/>
            <p:cNvGrpSpPr>
              <a:grpSpLocks/>
            </p:cNvGrpSpPr>
            <p:nvPr/>
          </p:nvGrpSpPr>
          <p:grpSpPr bwMode="auto">
            <a:xfrm>
              <a:off x="2387" y="1039"/>
              <a:ext cx="144" cy="522"/>
              <a:chOff x="2387" y="1039"/>
              <a:chExt cx="144" cy="522"/>
            </a:xfrm>
          </p:grpSpPr>
          <p:sp>
            <p:nvSpPr>
              <p:cNvPr id="36" name="Freeform 39"/>
              <p:cNvSpPr>
                <a:spLocks/>
              </p:cNvSpPr>
              <p:nvPr/>
            </p:nvSpPr>
            <p:spPr bwMode="auto">
              <a:xfrm>
                <a:off x="2387" y="1039"/>
                <a:ext cx="144" cy="522"/>
              </a:xfrm>
              <a:custGeom>
                <a:avLst/>
                <a:gdLst/>
                <a:ahLst/>
                <a:cxnLst>
                  <a:cxn ang="0">
                    <a:pos x="163" y="0"/>
                  </a:cxn>
                  <a:cxn ang="0">
                    <a:pos x="223" y="89"/>
                  </a:cxn>
                  <a:cxn ang="0">
                    <a:pos x="270" y="171"/>
                  </a:cxn>
                  <a:cxn ang="0">
                    <a:pos x="291" y="231"/>
                  </a:cxn>
                  <a:cxn ang="0">
                    <a:pos x="411" y="491"/>
                  </a:cxn>
                  <a:cxn ang="0">
                    <a:pos x="459" y="647"/>
                  </a:cxn>
                  <a:cxn ang="0">
                    <a:pos x="466" y="796"/>
                  </a:cxn>
                  <a:cxn ang="0">
                    <a:pos x="473" y="1006"/>
                  </a:cxn>
                  <a:cxn ang="0">
                    <a:pos x="480" y="1123"/>
                  </a:cxn>
                  <a:cxn ang="0">
                    <a:pos x="504" y="1214"/>
                  </a:cxn>
                  <a:cxn ang="0">
                    <a:pos x="516" y="1293"/>
                  </a:cxn>
                  <a:cxn ang="0">
                    <a:pos x="514" y="1368"/>
                  </a:cxn>
                  <a:cxn ang="0">
                    <a:pos x="496" y="1423"/>
                  </a:cxn>
                  <a:cxn ang="0">
                    <a:pos x="487" y="1490"/>
                  </a:cxn>
                  <a:cxn ang="0">
                    <a:pos x="493" y="1598"/>
                  </a:cxn>
                  <a:cxn ang="0">
                    <a:pos x="497" y="1783"/>
                  </a:cxn>
                  <a:cxn ang="0">
                    <a:pos x="507" y="1871"/>
                  </a:cxn>
                  <a:cxn ang="0">
                    <a:pos x="536" y="1952"/>
                  </a:cxn>
                  <a:cxn ang="0">
                    <a:pos x="575" y="2034"/>
                  </a:cxn>
                  <a:cxn ang="0">
                    <a:pos x="500" y="2061"/>
                  </a:cxn>
                  <a:cxn ang="0">
                    <a:pos x="418" y="2088"/>
                  </a:cxn>
                  <a:cxn ang="0">
                    <a:pos x="358" y="2082"/>
                  </a:cxn>
                  <a:cxn ang="0">
                    <a:pos x="235" y="2054"/>
                  </a:cxn>
                  <a:cxn ang="0">
                    <a:pos x="220" y="1955"/>
                  </a:cxn>
                  <a:cxn ang="0">
                    <a:pos x="210" y="1870"/>
                  </a:cxn>
                  <a:cxn ang="0">
                    <a:pos x="216" y="1811"/>
                  </a:cxn>
                  <a:cxn ang="0">
                    <a:pos x="226" y="1729"/>
                  </a:cxn>
                  <a:cxn ang="0">
                    <a:pos x="216" y="1654"/>
                  </a:cxn>
                  <a:cxn ang="0">
                    <a:pos x="189" y="1579"/>
                  </a:cxn>
                  <a:cxn ang="0">
                    <a:pos x="170" y="1524"/>
                  </a:cxn>
                  <a:cxn ang="0">
                    <a:pos x="163" y="1435"/>
                  </a:cxn>
                  <a:cxn ang="0">
                    <a:pos x="149" y="1389"/>
                  </a:cxn>
                  <a:cxn ang="0">
                    <a:pos x="136" y="1218"/>
                  </a:cxn>
                  <a:cxn ang="0">
                    <a:pos x="115" y="1082"/>
                  </a:cxn>
                  <a:cxn ang="0">
                    <a:pos x="101" y="979"/>
                  </a:cxn>
                  <a:cxn ang="0">
                    <a:pos x="81" y="938"/>
                  </a:cxn>
                  <a:cxn ang="0">
                    <a:pos x="59" y="826"/>
                  </a:cxn>
                  <a:cxn ang="0">
                    <a:pos x="44" y="695"/>
                  </a:cxn>
                  <a:cxn ang="0">
                    <a:pos x="50" y="578"/>
                  </a:cxn>
                  <a:cxn ang="0">
                    <a:pos x="46" y="503"/>
                  </a:cxn>
                  <a:cxn ang="0">
                    <a:pos x="26" y="408"/>
                  </a:cxn>
                  <a:cxn ang="0">
                    <a:pos x="19" y="319"/>
                  </a:cxn>
                  <a:cxn ang="0">
                    <a:pos x="10" y="213"/>
                  </a:cxn>
                  <a:cxn ang="0">
                    <a:pos x="0" y="123"/>
                  </a:cxn>
                  <a:cxn ang="0">
                    <a:pos x="16" y="73"/>
                  </a:cxn>
                  <a:cxn ang="0">
                    <a:pos x="47" y="38"/>
                  </a:cxn>
                  <a:cxn ang="0">
                    <a:pos x="97" y="10"/>
                  </a:cxn>
                  <a:cxn ang="0">
                    <a:pos x="163" y="0"/>
                  </a:cxn>
                </a:cxnLst>
                <a:rect l="0" t="0" r="r" b="b"/>
                <a:pathLst>
                  <a:path w="575" h="2088">
                    <a:moveTo>
                      <a:pt x="163" y="0"/>
                    </a:moveTo>
                    <a:lnTo>
                      <a:pt x="223" y="89"/>
                    </a:lnTo>
                    <a:lnTo>
                      <a:pt x="270" y="171"/>
                    </a:lnTo>
                    <a:lnTo>
                      <a:pt x="291" y="231"/>
                    </a:lnTo>
                    <a:lnTo>
                      <a:pt x="411" y="491"/>
                    </a:lnTo>
                    <a:lnTo>
                      <a:pt x="459" y="647"/>
                    </a:lnTo>
                    <a:lnTo>
                      <a:pt x="466" y="796"/>
                    </a:lnTo>
                    <a:lnTo>
                      <a:pt x="473" y="1006"/>
                    </a:lnTo>
                    <a:lnTo>
                      <a:pt x="480" y="1123"/>
                    </a:lnTo>
                    <a:lnTo>
                      <a:pt x="504" y="1214"/>
                    </a:lnTo>
                    <a:lnTo>
                      <a:pt x="516" y="1293"/>
                    </a:lnTo>
                    <a:lnTo>
                      <a:pt x="514" y="1368"/>
                    </a:lnTo>
                    <a:lnTo>
                      <a:pt x="496" y="1423"/>
                    </a:lnTo>
                    <a:lnTo>
                      <a:pt x="487" y="1490"/>
                    </a:lnTo>
                    <a:lnTo>
                      <a:pt x="493" y="1598"/>
                    </a:lnTo>
                    <a:lnTo>
                      <a:pt x="497" y="1783"/>
                    </a:lnTo>
                    <a:lnTo>
                      <a:pt x="507" y="1871"/>
                    </a:lnTo>
                    <a:lnTo>
                      <a:pt x="536" y="1952"/>
                    </a:lnTo>
                    <a:lnTo>
                      <a:pt x="575" y="2034"/>
                    </a:lnTo>
                    <a:lnTo>
                      <a:pt x="500" y="2061"/>
                    </a:lnTo>
                    <a:lnTo>
                      <a:pt x="418" y="2088"/>
                    </a:lnTo>
                    <a:lnTo>
                      <a:pt x="358" y="2082"/>
                    </a:lnTo>
                    <a:lnTo>
                      <a:pt x="235" y="2054"/>
                    </a:lnTo>
                    <a:lnTo>
                      <a:pt x="220" y="1955"/>
                    </a:lnTo>
                    <a:lnTo>
                      <a:pt x="210" y="1870"/>
                    </a:lnTo>
                    <a:lnTo>
                      <a:pt x="216" y="1811"/>
                    </a:lnTo>
                    <a:lnTo>
                      <a:pt x="226" y="1729"/>
                    </a:lnTo>
                    <a:lnTo>
                      <a:pt x="216" y="1654"/>
                    </a:lnTo>
                    <a:lnTo>
                      <a:pt x="189" y="1579"/>
                    </a:lnTo>
                    <a:lnTo>
                      <a:pt x="170" y="1524"/>
                    </a:lnTo>
                    <a:lnTo>
                      <a:pt x="163" y="1435"/>
                    </a:lnTo>
                    <a:lnTo>
                      <a:pt x="149" y="1389"/>
                    </a:lnTo>
                    <a:lnTo>
                      <a:pt x="136" y="1218"/>
                    </a:lnTo>
                    <a:lnTo>
                      <a:pt x="115" y="1082"/>
                    </a:lnTo>
                    <a:lnTo>
                      <a:pt x="101" y="979"/>
                    </a:lnTo>
                    <a:lnTo>
                      <a:pt x="81" y="938"/>
                    </a:lnTo>
                    <a:lnTo>
                      <a:pt x="59" y="826"/>
                    </a:lnTo>
                    <a:lnTo>
                      <a:pt x="44" y="695"/>
                    </a:lnTo>
                    <a:lnTo>
                      <a:pt x="50" y="578"/>
                    </a:lnTo>
                    <a:lnTo>
                      <a:pt x="46" y="503"/>
                    </a:lnTo>
                    <a:lnTo>
                      <a:pt x="26" y="408"/>
                    </a:lnTo>
                    <a:lnTo>
                      <a:pt x="19" y="319"/>
                    </a:lnTo>
                    <a:lnTo>
                      <a:pt x="10" y="213"/>
                    </a:lnTo>
                    <a:lnTo>
                      <a:pt x="0" y="123"/>
                    </a:lnTo>
                    <a:lnTo>
                      <a:pt x="16" y="73"/>
                    </a:lnTo>
                    <a:lnTo>
                      <a:pt x="47" y="38"/>
                    </a:lnTo>
                    <a:lnTo>
                      <a:pt x="97" y="10"/>
                    </a:lnTo>
                    <a:lnTo>
                      <a:pt x="163" y="0"/>
                    </a:lnTo>
                    <a:close/>
                  </a:path>
                </a:pathLst>
              </a:custGeom>
              <a:solidFill>
                <a:srgbClr val="0000FF"/>
              </a:solidFill>
              <a:ln w="3175">
                <a:solidFill>
                  <a:srgbClr val="000000"/>
                </a:solidFill>
                <a:prstDash val="solid"/>
                <a:round/>
                <a:headEnd/>
                <a:tailEnd/>
              </a:ln>
            </p:spPr>
            <p:txBody>
              <a:bodyPr/>
              <a:lstStyle/>
              <a:p>
                <a:endParaRPr lang="en-US"/>
              </a:p>
            </p:txBody>
          </p:sp>
          <p:sp>
            <p:nvSpPr>
              <p:cNvPr id="37" name="Freeform 40"/>
              <p:cNvSpPr>
                <a:spLocks/>
              </p:cNvSpPr>
              <p:nvPr/>
            </p:nvSpPr>
            <p:spPr bwMode="auto">
              <a:xfrm>
                <a:off x="2406" y="1184"/>
                <a:ext cx="35" cy="216"/>
              </a:xfrm>
              <a:custGeom>
                <a:avLst/>
                <a:gdLst/>
                <a:ahLst/>
                <a:cxnLst>
                  <a:cxn ang="0">
                    <a:pos x="109" y="864"/>
                  </a:cxn>
                  <a:cxn ang="0">
                    <a:pos x="109" y="749"/>
                  </a:cxn>
                  <a:cxn ang="0">
                    <a:pos x="129" y="688"/>
                  </a:cxn>
                  <a:cxn ang="0">
                    <a:pos x="142" y="633"/>
                  </a:cxn>
                  <a:cxn ang="0">
                    <a:pos x="109" y="573"/>
                  </a:cxn>
                  <a:cxn ang="0">
                    <a:pos x="109" y="545"/>
                  </a:cxn>
                  <a:cxn ang="0">
                    <a:pos x="96" y="498"/>
                  </a:cxn>
                  <a:cxn ang="0">
                    <a:pos x="75" y="455"/>
                  </a:cxn>
                  <a:cxn ang="0">
                    <a:pos x="82" y="394"/>
                  </a:cxn>
                  <a:cxn ang="0">
                    <a:pos x="55" y="360"/>
                  </a:cxn>
                  <a:cxn ang="0">
                    <a:pos x="41" y="298"/>
                  </a:cxn>
                  <a:cxn ang="0">
                    <a:pos x="41" y="231"/>
                  </a:cxn>
                  <a:cxn ang="0">
                    <a:pos x="34" y="163"/>
                  </a:cxn>
                  <a:cxn ang="0">
                    <a:pos x="14" y="95"/>
                  </a:cxn>
                  <a:cxn ang="0">
                    <a:pos x="0" y="21"/>
                  </a:cxn>
                  <a:cxn ang="0">
                    <a:pos x="0" y="0"/>
                  </a:cxn>
                </a:cxnLst>
                <a:rect l="0" t="0" r="r" b="b"/>
                <a:pathLst>
                  <a:path w="142" h="864">
                    <a:moveTo>
                      <a:pt x="109" y="864"/>
                    </a:moveTo>
                    <a:lnTo>
                      <a:pt x="109" y="749"/>
                    </a:lnTo>
                    <a:lnTo>
                      <a:pt x="129" y="688"/>
                    </a:lnTo>
                    <a:lnTo>
                      <a:pt x="142" y="633"/>
                    </a:lnTo>
                    <a:lnTo>
                      <a:pt x="109" y="573"/>
                    </a:lnTo>
                    <a:lnTo>
                      <a:pt x="109" y="545"/>
                    </a:lnTo>
                    <a:lnTo>
                      <a:pt x="96" y="498"/>
                    </a:lnTo>
                    <a:lnTo>
                      <a:pt x="75" y="455"/>
                    </a:lnTo>
                    <a:lnTo>
                      <a:pt x="82" y="394"/>
                    </a:lnTo>
                    <a:lnTo>
                      <a:pt x="55" y="360"/>
                    </a:lnTo>
                    <a:lnTo>
                      <a:pt x="41" y="298"/>
                    </a:lnTo>
                    <a:lnTo>
                      <a:pt x="41" y="231"/>
                    </a:lnTo>
                    <a:lnTo>
                      <a:pt x="34" y="163"/>
                    </a:lnTo>
                    <a:lnTo>
                      <a:pt x="14" y="95"/>
                    </a:lnTo>
                    <a:lnTo>
                      <a:pt x="0" y="21"/>
                    </a:lnTo>
                    <a:lnTo>
                      <a:pt x="0" y="0"/>
                    </a:lnTo>
                  </a:path>
                </a:pathLst>
              </a:custGeom>
              <a:noFill/>
              <a:ln w="3175">
                <a:solidFill>
                  <a:srgbClr val="000000"/>
                </a:solidFill>
                <a:prstDash val="solid"/>
                <a:round/>
                <a:headEnd/>
                <a:tailEnd/>
              </a:ln>
            </p:spPr>
            <p:txBody>
              <a:bodyPr/>
              <a:lstStyle/>
              <a:p>
                <a:endParaRPr lang="en-US"/>
              </a:p>
            </p:txBody>
          </p:sp>
        </p:grpSp>
        <p:grpSp>
          <p:nvGrpSpPr>
            <p:cNvPr id="12" name="Group 41"/>
            <p:cNvGrpSpPr>
              <a:grpSpLocks/>
            </p:cNvGrpSpPr>
            <p:nvPr/>
          </p:nvGrpSpPr>
          <p:grpSpPr bwMode="auto">
            <a:xfrm>
              <a:off x="2415" y="1010"/>
              <a:ext cx="369" cy="284"/>
              <a:chOff x="2415" y="1010"/>
              <a:chExt cx="369" cy="284"/>
            </a:xfrm>
          </p:grpSpPr>
          <p:sp>
            <p:nvSpPr>
              <p:cNvPr id="13" name="Freeform 42"/>
              <p:cNvSpPr>
                <a:spLocks/>
              </p:cNvSpPr>
              <p:nvPr/>
            </p:nvSpPr>
            <p:spPr bwMode="auto">
              <a:xfrm>
                <a:off x="2639" y="1196"/>
                <a:ext cx="135" cy="75"/>
              </a:xfrm>
              <a:custGeom>
                <a:avLst/>
                <a:gdLst/>
                <a:ahLst/>
                <a:cxnLst>
                  <a:cxn ang="0">
                    <a:pos x="460" y="0"/>
                  </a:cxn>
                  <a:cxn ang="0">
                    <a:pos x="535" y="54"/>
                  </a:cxn>
                  <a:cxn ang="0">
                    <a:pos x="542" y="81"/>
                  </a:cxn>
                  <a:cxn ang="0">
                    <a:pos x="537" y="122"/>
                  </a:cxn>
                  <a:cxn ang="0">
                    <a:pos x="523" y="156"/>
                  </a:cxn>
                  <a:cxn ang="0">
                    <a:pos x="501" y="188"/>
                  </a:cxn>
                  <a:cxn ang="0">
                    <a:pos x="458" y="221"/>
                  </a:cxn>
                  <a:cxn ang="0">
                    <a:pos x="403" y="250"/>
                  </a:cxn>
                  <a:cxn ang="0">
                    <a:pos x="333" y="279"/>
                  </a:cxn>
                  <a:cxn ang="0">
                    <a:pos x="265" y="297"/>
                  </a:cxn>
                  <a:cxn ang="0">
                    <a:pos x="190" y="302"/>
                  </a:cxn>
                  <a:cxn ang="0">
                    <a:pos x="129" y="298"/>
                  </a:cxn>
                  <a:cxn ang="0">
                    <a:pos x="68" y="271"/>
                  </a:cxn>
                  <a:cxn ang="0">
                    <a:pos x="0" y="238"/>
                  </a:cxn>
                  <a:cxn ang="0">
                    <a:pos x="95" y="257"/>
                  </a:cxn>
                  <a:cxn ang="0">
                    <a:pos x="196" y="264"/>
                  </a:cxn>
                  <a:cxn ang="0">
                    <a:pos x="272" y="238"/>
                  </a:cxn>
                  <a:cxn ang="0">
                    <a:pos x="359" y="197"/>
                  </a:cxn>
                  <a:cxn ang="0">
                    <a:pos x="420" y="135"/>
                  </a:cxn>
                  <a:cxn ang="0">
                    <a:pos x="460" y="0"/>
                  </a:cxn>
                </a:cxnLst>
                <a:rect l="0" t="0" r="r" b="b"/>
                <a:pathLst>
                  <a:path w="542" h="302">
                    <a:moveTo>
                      <a:pt x="460" y="0"/>
                    </a:moveTo>
                    <a:lnTo>
                      <a:pt x="535" y="54"/>
                    </a:lnTo>
                    <a:lnTo>
                      <a:pt x="542" y="81"/>
                    </a:lnTo>
                    <a:lnTo>
                      <a:pt x="537" y="122"/>
                    </a:lnTo>
                    <a:lnTo>
                      <a:pt x="523" y="156"/>
                    </a:lnTo>
                    <a:lnTo>
                      <a:pt x="501" y="188"/>
                    </a:lnTo>
                    <a:lnTo>
                      <a:pt x="458" y="221"/>
                    </a:lnTo>
                    <a:lnTo>
                      <a:pt x="403" y="250"/>
                    </a:lnTo>
                    <a:lnTo>
                      <a:pt x="333" y="279"/>
                    </a:lnTo>
                    <a:lnTo>
                      <a:pt x="265" y="297"/>
                    </a:lnTo>
                    <a:lnTo>
                      <a:pt x="190" y="302"/>
                    </a:lnTo>
                    <a:lnTo>
                      <a:pt x="129" y="298"/>
                    </a:lnTo>
                    <a:lnTo>
                      <a:pt x="68" y="271"/>
                    </a:lnTo>
                    <a:lnTo>
                      <a:pt x="0" y="238"/>
                    </a:lnTo>
                    <a:lnTo>
                      <a:pt x="95" y="257"/>
                    </a:lnTo>
                    <a:lnTo>
                      <a:pt x="196" y="264"/>
                    </a:lnTo>
                    <a:lnTo>
                      <a:pt x="272" y="238"/>
                    </a:lnTo>
                    <a:lnTo>
                      <a:pt x="359" y="197"/>
                    </a:lnTo>
                    <a:lnTo>
                      <a:pt x="420" y="135"/>
                    </a:lnTo>
                    <a:lnTo>
                      <a:pt x="460" y="0"/>
                    </a:lnTo>
                    <a:close/>
                  </a:path>
                </a:pathLst>
              </a:custGeom>
              <a:solidFill>
                <a:srgbClr val="000080"/>
              </a:solidFill>
              <a:ln w="3175">
                <a:solidFill>
                  <a:srgbClr val="000000"/>
                </a:solidFill>
                <a:prstDash val="solid"/>
                <a:round/>
                <a:headEnd/>
                <a:tailEnd/>
              </a:ln>
            </p:spPr>
            <p:txBody>
              <a:bodyPr/>
              <a:lstStyle/>
              <a:p>
                <a:endParaRPr lang="en-US"/>
              </a:p>
            </p:txBody>
          </p:sp>
          <p:sp>
            <p:nvSpPr>
              <p:cNvPr id="14" name="Freeform 43"/>
              <p:cNvSpPr>
                <a:spLocks/>
              </p:cNvSpPr>
              <p:nvPr/>
            </p:nvSpPr>
            <p:spPr bwMode="auto">
              <a:xfrm>
                <a:off x="2727" y="1196"/>
                <a:ext cx="57" cy="57"/>
              </a:xfrm>
              <a:custGeom>
                <a:avLst/>
                <a:gdLst/>
                <a:ahLst/>
                <a:cxnLst>
                  <a:cxn ang="0">
                    <a:pos x="178" y="6"/>
                  </a:cxn>
                  <a:cxn ang="0">
                    <a:pos x="216" y="0"/>
                  </a:cxn>
                  <a:cxn ang="0">
                    <a:pos x="227" y="13"/>
                  </a:cxn>
                  <a:cxn ang="0">
                    <a:pos x="231" y="35"/>
                  </a:cxn>
                  <a:cxn ang="0">
                    <a:pos x="220" y="66"/>
                  </a:cxn>
                  <a:cxn ang="0">
                    <a:pos x="196" y="81"/>
                  </a:cxn>
                  <a:cxn ang="0">
                    <a:pos x="169" y="84"/>
                  </a:cxn>
                  <a:cxn ang="0">
                    <a:pos x="142" y="149"/>
                  </a:cxn>
                  <a:cxn ang="0">
                    <a:pos x="80" y="191"/>
                  </a:cxn>
                  <a:cxn ang="0">
                    <a:pos x="39" y="216"/>
                  </a:cxn>
                  <a:cxn ang="0">
                    <a:pos x="0" y="230"/>
                  </a:cxn>
                  <a:cxn ang="0">
                    <a:pos x="47" y="175"/>
                  </a:cxn>
                  <a:cxn ang="0">
                    <a:pos x="77" y="145"/>
                  </a:cxn>
                  <a:cxn ang="0">
                    <a:pos x="103" y="106"/>
                  </a:cxn>
                  <a:cxn ang="0">
                    <a:pos x="145" y="55"/>
                  </a:cxn>
                  <a:cxn ang="0">
                    <a:pos x="158" y="44"/>
                  </a:cxn>
                  <a:cxn ang="0">
                    <a:pos x="163" y="31"/>
                  </a:cxn>
                  <a:cxn ang="0">
                    <a:pos x="167" y="19"/>
                  </a:cxn>
                  <a:cxn ang="0">
                    <a:pos x="178" y="6"/>
                  </a:cxn>
                </a:cxnLst>
                <a:rect l="0" t="0" r="r" b="b"/>
                <a:pathLst>
                  <a:path w="231" h="230">
                    <a:moveTo>
                      <a:pt x="178" y="6"/>
                    </a:moveTo>
                    <a:lnTo>
                      <a:pt x="216" y="0"/>
                    </a:lnTo>
                    <a:lnTo>
                      <a:pt x="227" y="13"/>
                    </a:lnTo>
                    <a:lnTo>
                      <a:pt x="231" y="35"/>
                    </a:lnTo>
                    <a:lnTo>
                      <a:pt x="220" y="66"/>
                    </a:lnTo>
                    <a:lnTo>
                      <a:pt x="196" y="81"/>
                    </a:lnTo>
                    <a:lnTo>
                      <a:pt x="169" y="84"/>
                    </a:lnTo>
                    <a:lnTo>
                      <a:pt x="142" y="149"/>
                    </a:lnTo>
                    <a:lnTo>
                      <a:pt x="80" y="191"/>
                    </a:lnTo>
                    <a:lnTo>
                      <a:pt x="39" y="216"/>
                    </a:lnTo>
                    <a:lnTo>
                      <a:pt x="0" y="230"/>
                    </a:lnTo>
                    <a:lnTo>
                      <a:pt x="47" y="175"/>
                    </a:lnTo>
                    <a:lnTo>
                      <a:pt x="77" y="145"/>
                    </a:lnTo>
                    <a:lnTo>
                      <a:pt x="103" y="106"/>
                    </a:lnTo>
                    <a:lnTo>
                      <a:pt x="145" y="55"/>
                    </a:lnTo>
                    <a:lnTo>
                      <a:pt x="158" y="44"/>
                    </a:lnTo>
                    <a:lnTo>
                      <a:pt x="163" y="31"/>
                    </a:lnTo>
                    <a:lnTo>
                      <a:pt x="167" y="19"/>
                    </a:lnTo>
                    <a:lnTo>
                      <a:pt x="178" y="6"/>
                    </a:lnTo>
                    <a:close/>
                  </a:path>
                </a:pathLst>
              </a:custGeom>
              <a:solidFill>
                <a:srgbClr val="FF0000"/>
              </a:solidFill>
              <a:ln w="3175">
                <a:solidFill>
                  <a:srgbClr val="000000"/>
                </a:solidFill>
                <a:prstDash val="solid"/>
                <a:round/>
                <a:headEnd/>
                <a:tailEnd/>
              </a:ln>
            </p:spPr>
            <p:txBody>
              <a:bodyPr/>
              <a:lstStyle/>
              <a:p>
                <a:endParaRPr lang="en-US"/>
              </a:p>
            </p:txBody>
          </p:sp>
          <p:grpSp>
            <p:nvGrpSpPr>
              <p:cNvPr id="15" name="Group 44"/>
              <p:cNvGrpSpPr>
                <a:grpSpLocks/>
              </p:cNvGrpSpPr>
              <p:nvPr/>
            </p:nvGrpSpPr>
            <p:grpSpPr bwMode="auto">
              <a:xfrm>
                <a:off x="2415" y="1010"/>
                <a:ext cx="366" cy="284"/>
                <a:chOff x="2415" y="1010"/>
                <a:chExt cx="366" cy="284"/>
              </a:xfrm>
            </p:grpSpPr>
            <p:grpSp>
              <p:nvGrpSpPr>
                <p:cNvPr id="16" name="Group 45"/>
                <p:cNvGrpSpPr>
                  <a:grpSpLocks/>
                </p:cNvGrpSpPr>
                <p:nvPr/>
              </p:nvGrpSpPr>
              <p:grpSpPr bwMode="auto">
                <a:xfrm>
                  <a:off x="2415" y="1010"/>
                  <a:ext cx="366" cy="284"/>
                  <a:chOff x="2415" y="1010"/>
                  <a:chExt cx="366" cy="284"/>
                </a:xfrm>
              </p:grpSpPr>
              <p:grpSp>
                <p:nvGrpSpPr>
                  <p:cNvPr id="28" name="Group 46"/>
                  <p:cNvGrpSpPr>
                    <a:grpSpLocks/>
                  </p:cNvGrpSpPr>
                  <p:nvPr/>
                </p:nvGrpSpPr>
                <p:grpSpPr bwMode="auto">
                  <a:xfrm>
                    <a:off x="2415" y="1010"/>
                    <a:ext cx="366" cy="284"/>
                    <a:chOff x="2415" y="1010"/>
                    <a:chExt cx="366" cy="284"/>
                  </a:xfrm>
                </p:grpSpPr>
                <p:grpSp>
                  <p:nvGrpSpPr>
                    <p:cNvPr id="30" name="Group 47"/>
                    <p:cNvGrpSpPr>
                      <a:grpSpLocks/>
                    </p:cNvGrpSpPr>
                    <p:nvPr/>
                  </p:nvGrpSpPr>
                  <p:grpSpPr bwMode="auto">
                    <a:xfrm>
                      <a:off x="2479" y="1010"/>
                      <a:ext cx="60" cy="84"/>
                      <a:chOff x="2479" y="1010"/>
                      <a:chExt cx="60" cy="84"/>
                    </a:xfrm>
                  </p:grpSpPr>
                  <p:sp>
                    <p:nvSpPr>
                      <p:cNvPr id="32" name="Freeform 48"/>
                      <p:cNvSpPr>
                        <a:spLocks/>
                      </p:cNvSpPr>
                      <p:nvPr/>
                    </p:nvSpPr>
                    <p:spPr bwMode="auto">
                      <a:xfrm>
                        <a:off x="2479" y="1010"/>
                        <a:ext cx="60" cy="84"/>
                      </a:xfrm>
                      <a:custGeom>
                        <a:avLst/>
                        <a:gdLst/>
                        <a:ahLst/>
                        <a:cxnLst>
                          <a:cxn ang="0">
                            <a:pos x="242" y="207"/>
                          </a:cxn>
                          <a:cxn ang="0">
                            <a:pos x="204" y="178"/>
                          </a:cxn>
                          <a:cxn ang="0">
                            <a:pos x="188" y="154"/>
                          </a:cxn>
                          <a:cxn ang="0">
                            <a:pos x="194" y="132"/>
                          </a:cxn>
                          <a:cxn ang="0">
                            <a:pos x="195" y="115"/>
                          </a:cxn>
                          <a:cxn ang="0">
                            <a:pos x="189" y="101"/>
                          </a:cxn>
                          <a:cxn ang="0">
                            <a:pos x="178" y="96"/>
                          </a:cxn>
                          <a:cxn ang="0">
                            <a:pos x="187" y="82"/>
                          </a:cxn>
                          <a:cxn ang="0">
                            <a:pos x="185" y="66"/>
                          </a:cxn>
                          <a:cxn ang="0">
                            <a:pos x="175" y="53"/>
                          </a:cxn>
                          <a:cxn ang="0">
                            <a:pos x="163" y="48"/>
                          </a:cxn>
                          <a:cxn ang="0">
                            <a:pos x="150" y="44"/>
                          </a:cxn>
                          <a:cxn ang="0">
                            <a:pos x="137" y="47"/>
                          </a:cxn>
                          <a:cxn ang="0">
                            <a:pos x="142" y="34"/>
                          </a:cxn>
                          <a:cxn ang="0">
                            <a:pos x="139" y="19"/>
                          </a:cxn>
                          <a:cxn ang="0">
                            <a:pos x="132" y="14"/>
                          </a:cxn>
                          <a:cxn ang="0">
                            <a:pos x="121" y="10"/>
                          </a:cxn>
                          <a:cxn ang="0">
                            <a:pos x="109" y="11"/>
                          </a:cxn>
                          <a:cxn ang="0">
                            <a:pos x="98" y="17"/>
                          </a:cxn>
                          <a:cxn ang="0">
                            <a:pos x="89" y="3"/>
                          </a:cxn>
                          <a:cxn ang="0">
                            <a:pos x="72" y="0"/>
                          </a:cxn>
                          <a:cxn ang="0">
                            <a:pos x="50" y="0"/>
                          </a:cxn>
                          <a:cxn ang="0">
                            <a:pos x="26" y="8"/>
                          </a:cxn>
                          <a:cxn ang="0">
                            <a:pos x="11" y="22"/>
                          </a:cxn>
                          <a:cxn ang="0">
                            <a:pos x="2" y="35"/>
                          </a:cxn>
                          <a:cxn ang="0">
                            <a:pos x="0" y="55"/>
                          </a:cxn>
                          <a:cxn ang="0">
                            <a:pos x="3" y="75"/>
                          </a:cxn>
                          <a:cxn ang="0">
                            <a:pos x="11" y="98"/>
                          </a:cxn>
                          <a:cxn ang="0">
                            <a:pos x="18" y="124"/>
                          </a:cxn>
                          <a:cxn ang="0">
                            <a:pos x="30" y="150"/>
                          </a:cxn>
                          <a:cxn ang="0">
                            <a:pos x="50" y="171"/>
                          </a:cxn>
                          <a:cxn ang="0">
                            <a:pos x="88" y="198"/>
                          </a:cxn>
                          <a:cxn ang="0">
                            <a:pos x="128" y="215"/>
                          </a:cxn>
                          <a:cxn ang="0">
                            <a:pos x="169" y="228"/>
                          </a:cxn>
                          <a:cxn ang="0">
                            <a:pos x="215" y="280"/>
                          </a:cxn>
                          <a:cxn ang="0">
                            <a:pos x="234" y="336"/>
                          </a:cxn>
                          <a:cxn ang="0">
                            <a:pos x="242" y="207"/>
                          </a:cxn>
                        </a:cxnLst>
                        <a:rect l="0" t="0" r="r" b="b"/>
                        <a:pathLst>
                          <a:path w="242" h="336">
                            <a:moveTo>
                              <a:pt x="242" y="207"/>
                            </a:moveTo>
                            <a:lnTo>
                              <a:pt x="204" y="178"/>
                            </a:lnTo>
                            <a:lnTo>
                              <a:pt x="188" y="154"/>
                            </a:lnTo>
                            <a:lnTo>
                              <a:pt x="194" y="132"/>
                            </a:lnTo>
                            <a:lnTo>
                              <a:pt x="195" y="115"/>
                            </a:lnTo>
                            <a:lnTo>
                              <a:pt x="189" y="101"/>
                            </a:lnTo>
                            <a:lnTo>
                              <a:pt x="178" y="96"/>
                            </a:lnTo>
                            <a:lnTo>
                              <a:pt x="187" y="82"/>
                            </a:lnTo>
                            <a:lnTo>
                              <a:pt x="185" y="66"/>
                            </a:lnTo>
                            <a:lnTo>
                              <a:pt x="175" y="53"/>
                            </a:lnTo>
                            <a:lnTo>
                              <a:pt x="163" y="48"/>
                            </a:lnTo>
                            <a:lnTo>
                              <a:pt x="150" y="44"/>
                            </a:lnTo>
                            <a:lnTo>
                              <a:pt x="137" y="47"/>
                            </a:lnTo>
                            <a:lnTo>
                              <a:pt x="142" y="34"/>
                            </a:lnTo>
                            <a:lnTo>
                              <a:pt x="139" y="19"/>
                            </a:lnTo>
                            <a:lnTo>
                              <a:pt x="132" y="14"/>
                            </a:lnTo>
                            <a:lnTo>
                              <a:pt x="121" y="10"/>
                            </a:lnTo>
                            <a:lnTo>
                              <a:pt x="109" y="11"/>
                            </a:lnTo>
                            <a:lnTo>
                              <a:pt x="98" y="17"/>
                            </a:lnTo>
                            <a:lnTo>
                              <a:pt x="89" y="3"/>
                            </a:lnTo>
                            <a:lnTo>
                              <a:pt x="72" y="0"/>
                            </a:lnTo>
                            <a:lnTo>
                              <a:pt x="50" y="0"/>
                            </a:lnTo>
                            <a:lnTo>
                              <a:pt x="26" y="8"/>
                            </a:lnTo>
                            <a:lnTo>
                              <a:pt x="11" y="22"/>
                            </a:lnTo>
                            <a:lnTo>
                              <a:pt x="2" y="35"/>
                            </a:lnTo>
                            <a:lnTo>
                              <a:pt x="0" y="55"/>
                            </a:lnTo>
                            <a:lnTo>
                              <a:pt x="3" y="75"/>
                            </a:lnTo>
                            <a:lnTo>
                              <a:pt x="11" y="98"/>
                            </a:lnTo>
                            <a:lnTo>
                              <a:pt x="18" y="124"/>
                            </a:lnTo>
                            <a:lnTo>
                              <a:pt x="30" y="150"/>
                            </a:lnTo>
                            <a:lnTo>
                              <a:pt x="50" y="171"/>
                            </a:lnTo>
                            <a:lnTo>
                              <a:pt x="88" y="198"/>
                            </a:lnTo>
                            <a:lnTo>
                              <a:pt x="128" y="215"/>
                            </a:lnTo>
                            <a:lnTo>
                              <a:pt x="169" y="228"/>
                            </a:lnTo>
                            <a:lnTo>
                              <a:pt x="215" y="280"/>
                            </a:lnTo>
                            <a:lnTo>
                              <a:pt x="234" y="336"/>
                            </a:lnTo>
                            <a:lnTo>
                              <a:pt x="242" y="207"/>
                            </a:lnTo>
                            <a:close/>
                          </a:path>
                        </a:pathLst>
                      </a:custGeom>
                      <a:solidFill>
                        <a:srgbClr val="E0A080"/>
                      </a:solidFill>
                      <a:ln w="3175">
                        <a:solidFill>
                          <a:srgbClr val="000000"/>
                        </a:solidFill>
                        <a:prstDash val="solid"/>
                        <a:round/>
                        <a:headEnd/>
                        <a:tailEnd/>
                      </a:ln>
                    </p:spPr>
                    <p:txBody>
                      <a:bodyPr/>
                      <a:lstStyle/>
                      <a:p>
                        <a:endParaRPr lang="en-US"/>
                      </a:p>
                    </p:txBody>
                  </p:sp>
                  <p:sp>
                    <p:nvSpPr>
                      <p:cNvPr id="33" name="Freeform 49"/>
                      <p:cNvSpPr>
                        <a:spLocks/>
                      </p:cNvSpPr>
                      <p:nvPr/>
                    </p:nvSpPr>
                    <p:spPr bwMode="auto">
                      <a:xfrm>
                        <a:off x="2491" y="1015"/>
                        <a:ext cx="13" cy="16"/>
                      </a:xfrm>
                      <a:custGeom>
                        <a:avLst/>
                        <a:gdLst/>
                        <a:ahLst/>
                        <a:cxnLst>
                          <a:cxn ang="0">
                            <a:pos x="2" y="64"/>
                          </a:cxn>
                          <a:cxn ang="0">
                            <a:pos x="0" y="46"/>
                          </a:cxn>
                          <a:cxn ang="0">
                            <a:pos x="1" y="28"/>
                          </a:cxn>
                          <a:cxn ang="0">
                            <a:pos x="9" y="14"/>
                          </a:cxn>
                          <a:cxn ang="0">
                            <a:pos x="19" y="7"/>
                          </a:cxn>
                          <a:cxn ang="0">
                            <a:pos x="31" y="3"/>
                          </a:cxn>
                          <a:cxn ang="0">
                            <a:pos x="39" y="4"/>
                          </a:cxn>
                          <a:cxn ang="0">
                            <a:pos x="50" y="0"/>
                          </a:cxn>
                        </a:cxnLst>
                        <a:rect l="0" t="0" r="r" b="b"/>
                        <a:pathLst>
                          <a:path w="50" h="64">
                            <a:moveTo>
                              <a:pt x="2" y="64"/>
                            </a:moveTo>
                            <a:lnTo>
                              <a:pt x="0" y="46"/>
                            </a:lnTo>
                            <a:lnTo>
                              <a:pt x="1" y="28"/>
                            </a:lnTo>
                            <a:lnTo>
                              <a:pt x="9" y="14"/>
                            </a:lnTo>
                            <a:lnTo>
                              <a:pt x="19" y="7"/>
                            </a:lnTo>
                            <a:lnTo>
                              <a:pt x="31" y="3"/>
                            </a:lnTo>
                            <a:lnTo>
                              <a:pt x="39" y="4"/>
                            </a:lnTo>
                            <a:lnTo>
                              <a:pt x="50" y="0"/>
                            </a:lnTo>
                          </a:path>
                        </a:pathLst>
                      </a:custGeom>
                      <a:noFill/>
                      <a:ln w="3175">
                        <a:solidFill>
                          <a:srgbClr val="000000"/>
                        </a:solidFill>
                        <a:prstDash val="solid"/>
                        <a:round/>
                        <a:headEnd/>
                        <a:tailEnd/>
                      </a:ln>
                    </p:spPr>
                    <p:txBody>
                      <a:bodyPr/>
                      <a:lstStyle/>
                      <a:p>
                        <a:endParaRPr lang="en-US"/>
                      </a:p>
                    </p:txBody>
                  </p:sp>
                  <p:sp>
                    <p:nvSpPr>
                      <p:cNvPr id="34" name="Freeform 50"/>
                      <p:cNvSpPr>
                        <a:spLocks/>
                      </p:cNvSpPr>
                      <p:nvPr/>
                    </p:nvSpPr>
                    <p:spPr bwMode="auto">
                      <a:xfrm>
                        <a:off x="2501" y="1022"/>
                        <a:ext cx="10" cy="16"/>
                      </a:xfrm>
                      <a:custGeom>
                        <a:avLst/>
                        <a:gdLst/>
                        <a:ahLst/>
                        <a:cxnLst>
                          <a:cxn ang="0">
                            <a:pos x="41" y="0"/>
                          </a:cxn>
                          <a:cxn ang="0">
                            <a:pos x="22" y="3"/>
                          </a:cxn>
                          <a:cxn ang="0">
                            <a:pos x="8" y="10"/>
                          </a:cxn>
                          <a:cxn ang="0">
                            <a:pos x="0" y="23"/>
                          </a:cxn>
                          <a:cxn ang="0">
                            <a:pos x="2" y="34"/>
                          </a:cxn>
                          <a:cxn ang="0">
                            <a:pos x="12" y="48"/>
                          </a:cxn>
                          <a:cxn ang="0">
                            <a:pos x="16" y="64"/>
                          </a:cxn>
                        </a:cxnLst>
                        <a:rect l="0" t="0" r="r" b="b"/>
                        <a:pathLst>
                          <a:path w="41" h="64">
                            <a:moveTo>
                              <a:pt x="41" y="0"/>
                            </a:moveTo>
                            <a:lnTo>
                              <a:pt x="22" y="3"/>
                            </a:lnTo>
                            <a:lnTo>
                              <a:pt x="8" y="10"/>
                            </a:lnTo>
                            <a:lnTo>
                              <a:pt x="0" y="23"/>
                            </a:lnTo>
                            <a:lnTo>
                              <a:pt x="2" y="34"/>
                            </a:lnTo>
                            <a:lnTo>
                              <a:pt x="12" y="48"/>
                            </a:lnTo>
                            <a:lnTo>
                              <a:pt x="16" y="64"/>
                            </a:lnTo>
                          </a:path>
                        </a:pathLst>
                      </a:custGeom>
                      <a:noFill/>
                      <a:ln w="3175">
                        <a:solidFill>
                          <a:srgbClr val="000000"/>
                        </a:solidFill>
                        <a:prstDash val="solid"/>
                        <a:round/>
                        <a:headEnd/>
                        <a:tailEnd/>
                      </a:ln>
                    </p:spPr>
                    <p:txBody>
                      <a:bodyPr/>
                      <a:lstStyle/>
                      <a:p>
                        <a:endParaRPr lang="en-US"/>
                      </a:p>
                    </p:txBody>
                  </p:sp>
                  <p:sp>
                    <p:nvSpPr>
                      <p:cNvPr id="35" name="Freeform 51"/>
                      <p:cNvSpPr>
                        <a:spLocks/>
                      </p:cNvSpPr>
                      <p:nvPr/>
                    </p:nvSpPr>
                    <p:spPr bwMode="auto">
                      <a:xfrm>
                        <a:off x="2511" y="1032"/>
                        <a:ext cx="11" cy="13"/>
                      </a:xfrm>
                      <a:custGeom>
                        <a:avLst/>
                        <a:gdLst/>
                        <a:ahLst/>
                        <a:cxnLst>
                          <a:cxn ang="0">
                            <a:pos x="44" y="5"/>
                          </a:cxn>
                          <a:cxn ang="0">
                            <a:pos x="28" y="0"/>
                          </a:cxn>
                          <a:cxn ang="0">
                            <a:pos x="13" y="3"/>
                          </a:cxn>
                          <a:cxn ang="0">
                            <a:pos x="3" y="12"/>
                          </a:cxn>
                          <a:cxn ang="0">
                            <a:pos x="0" y="26"/>
                          </a:cxn>
                          <a:cxn ang="0">
                            <a:pos x="5" y="37"/>
                          </a:cxn>
                          <a:cxn ang="0">
                            <a:pos x="13" y="51"/>
                          </a:cxn>
                        </a:cxnLst>
                        <a:rect l="0" t="0" r="r" b="b"/>
                        <a:pathLst>
                          <a:path w="44" h="51">
                            <a:moveTo>
                              <a:pt x="44" y="5"/>
                            </a:moveTo>
                            <a:lnTo>
                              <a:pt x="28" y="0"/>
                            </a:lnTo>
                            <a:lnTo>
                              <a:pt x="13" y="3"/>
                            </a:lnTo>
                            <a:lnTo>
                              <a:pt x="3" y="12"/>
                            </a:lnTo>
                            <a:lnTo>
                              <a:pt x="0" y="26"/>
                            </a:lnTo>
                            <a:lnTo>
                              <a:pt x="5" y="37"/>
                            </a:lnTo>
                            <a:lnTo>
                              <a:pt x="13" y="51"/>
                            </a:lnTo>
                          </a:path>
                        </a:pathLst>
                      </a:custGeom>
                      <a:noFill/>
                      <a:ln w="3175">
                        <a:solidFill>
                          <a:srgbClr val="000000"/>
                        </a:solidFill>
                        <a:prstDash val="solid"/>
                        <a:round/>
                        <a:headEnd/>
                        <a:tailEnd/>
                      </a:ln>
                    </p:spPr>
                    <p:txBody>
                      <a:bodyPr/>
                      <a:lstStyle/>
                      <a:p>
                        <a:endParaRPr lang="en-US"/>
                      </a:p>
                    </p:txBody>
                  </p:sp>
                </p:grpSp>
                <p:sp>
                  <p:nvSpPr>
                    <p:cNvPr id="31" name="Freeform 52"/>
                    <p:cNvSpPr>
                      <a:spLocks/>
                    </p:cNvSpPr>
                    <p:nvPr/>
                  </p:nvSpPr>
                  <p:spPr bwMode="auto">
                    <a:xfrm>
                      <a:off x="2415" y="1026"/>
                      <a:ext cx="366" cy="268"/>
                    </a:xfrm>
                    <a:custGeom>
                      <a:avLst/>
                      <a:gdLst/>
                      <a:ahLst/>
                      <a:cxnLst>
                        <a:cxn ang="0">
                          <a:pos x="563" y="825"/>
                        </a:cxn>
                        <a:cxn ang="0">
                          <a:pos x="515" y="888"/>
                        </a:cxn>
                        <a:cxn ang="0">
                          <a:pos x="471" y="925"/>
                        </a:cxn>
                        <a:cxn ang="0">
                          <a:pos x="414" y="957"/>
                        </a:cxn>
                        <a:cxn ang="0">
                          <a:pos x="402" y="997"/>
                        </a:cxn>
                        <a:cxn ang="0">
                          <a:pos x="376" y="1027"/>
                        </a:cxn>
                        <a:cxn ang="0">
                          <a:pos x="354" y="1073"/>
                        </a:cxn>
                        <a:cxn ang="0">
                          <a:pos x="338" y="950"/>
                        </a:cxn>
                        <a:cxn ang="0">
                          <a:pos x="318" y="869"/>
                        </a:cxn>
                        <a:cxn ang="0">
                          <a:pos x="338" y="726"/>
                        </a:cxn>
                        <a:cxn ang="0">
                          <a:pos x="304" y="652"/>
                        </a:cxn>
                        <a:cxn ang="0">
                          <a:pos x="257" y="516"/>
                        </a:cxn>
                        <a:cxn ang="0">
                          <a:pos x="170" y="365"/>
                        </a:cxn>
                        <a:cxn ang="0">
                          <a:pos x="144" y="270"/>
                        </a:cxn>
                        <a:cxn ang="0">
                          <a:pos x="96" y="155"/>
                        </a:cxn>
                        <a:cxn ang="0">
                          <a:pos x="42" y="74"/>
                        </a:cxn>
                        <a:cxn ang="0">
                          <a:pos x="0" y="42"/>
                        </a:cxn>
                        <a:cxn ang="0">
                          <a:pos x="49" y="15"/>
                        </a:cxn>
                        <a:cxn ang="0">
                          <a:pos x="115" y="0"/>
                        </a:cxn>
                        <a:cxn ang="0">
                          <a:pos x="194" y="9"/>
                        </a:cxn>
                        <a:cxn ang="0">
                          <a:pos x="273" y="33"/>
                        </a:cxn>
                        <a:cxn ang="0">
                          <a:pos x="347" y="66"/>
                        </a:cxn>
                        <a:cxn ang="0">
                          <a:pos x="400" y="94"/>
                        </a:cxn>
                        <a:cxn ang="0">
                          <a:pos x="422" y="84"/>
                        </a:cxn>
                        <a:cxn ang="0">
                          <a:pos x="456" y="64"/>
                        </a:cxn>
                        <a:cxn ang="0">
                          <a:pos x="461" y="18"/>
                        </a:cxn>
                        <a:cxn ang="0">
                          <a:pos x="493" y="43"/>
                        </a:cxn>
                        <a:cxn ang="0">
                          <a:pos x="536" y="52"/>
                        </a:cxn>
                        <a:cxn ang="0">
                          <a:pos x="594" y="64"/>
                        </a:cxn>
                        <a:cxn ang="0">
                          <a:pos x="649" y="70"/>
                        </a:cxn>
                        <a:cxn ang="0">
                          <a:pos x="702" y="76"/>
                        </a:cxn>
                        <a:cxn ang="0">
                          <a:pos x="776" y="74"/>
                        </a:cxn>
                        <a:cxn ang="0">
                          <a:pos x="840" y="99"/>
                        </a:cxn>
                        <a:cxn ang="0">
                          <a:pos x="893" y="145"/>
                        </a:cxn>
                        <a:cxn ang="0">
                          <a:pos x="946" y="215"/>
                        </a:cxn>
                        <a:cxn ang="0">
                          <a:pos x="986" y="267"/>
                        </a:cxn>
                        <a:cxn ang="0">
                          <a:pos x="1036" y="310"/>
                        </a:cxn>
                        <a:cxn ang="0">
                          <a:pos x="1089" y="341"/>
                        </a:cxn>
                        <a:cxn ang="0">
                          <a:pos x="1134" y="375"/>
                        </a:cxn>
                        <a:cxn ang="0">
                          <a:pos x="1158" y="420"/>
                        </a:cxn>
                        <a:cxn ang="0">
                          <a:pos x="1241" y="410"/>
                        </a:cxn>
                        <a:cxn ang="0">
                          <a:pos x="1346" y="426"/>
                        </a:cxn>
                        <a:cxn ang="0">
                          <a:pos x="1325" y="379"/>
                        </a:cxn>
                        <a:cxn ang="0">
                          <a:pos x="1435" y="392"/>
                        </a:cxn>
                        <a:cxn ang="0">
                          <a:pos x="1441" y="523"/>
                        </a:cxn>
                        <a:cxn ang="0">
                          <a:pos x="1448" y="631"/>
                        </a:cxn>
                        <a:cxn ang="0">
                          <a:pos x="1461" y="665"/>
                        </a:cxn>
                        <a:cxn ang="0">
                          <a:pos x="1435" y="679"/>
                        </a:cxn>
                        <a:cxn ang="0">
                          <a:pos x="1407" y="679"/>
                        </a:cxn>
                        <a:cxn ang="0">
                          <a:pos x="1380" y="753"/>
                        </a:cxn>
                        <a:cxn ang="0">
                          <a:pos x="1325" y="835"/>
                        </a:cxn>
                        <a:cxn ang="0">
                          <a:pos x="1285" y="876"/>
                        </a:cxn>
                        <a:cxn ang="0">
                          <a:pos x="1239" y="903"/>
                        </a:cxn>
                        <a:cxn ang="0">
                          <a:pos x="1151" y="943"/>
                        </a:cxn>
                        <a:cxn ang="0">
                          <a:pos x="1062" y="960"/>
                        </a:cxn>
                        <a:cxn ang="0">
                          <a:pos x="967" y="964"/>
                        </a:cxn>
                        <a:cxn ang="0">
                          <a:pos x="897" y="949"/>
                        </a:cxn>
                        <a:cxn ang="0">
                          <a:pos x="833" y="926"/>
                        </a:cxn>
                        <a:cxn ang="0">
                          <a:pos x="778" y="896"/>
                        </a:cxn>
                        <a:cxn ang="0">
                          <a:pos x="737" y="855"/>
                        </a:cxn>
                        <a:cxn ang="0">
                          <a:pos x="703" y="821"/>
                        </a:cxn>
                        <a:cxn ang="0">
                          <a:pos x="637" y="803"/>
                        </a:cxn>
                        <a:cxn ang="0">
                          <a:pos x="563" y="825"/>
                        </a:cxn>
                      </a:cxnLst>
                      <a:rect l="0" t="0" r="r" b="b"/>
                      <a:pathLst>
                        <a:path w="1461" h="1073">
                          <a:moveTo>
                            <a:pt x="563" y="825"/>
                          </a:moveTo>
                          <a:lnTo>
                            <a:pt x="515" y="888"/>
                          </a:lnTo>
                          <a:lnTo>
                            <a:pt x="471" y="925"/>
                          </a:lnTo>
                          <a:lnTo>
                            <a:pt x="414" y="957"/>
                          </a:lnTo>
                          <a:lnTo>
                            <a:pt x="402" y="997"/>
                          </a:lnTo>
                          <a:lnTo>
                            <a:pt x="376" y="1027"/>
                          </a:lnTo>
                          <a:lnTo>
                            <a:pt x="354" y="1073"/>
                          </a:lnTo>
                          <a:lnTo>
                            <a:pt x="338" y="950"/>
                          </a:lnTo>
                          <a:lnTo>
                            <a:pt x="318" y="869"/>
                          </a:lnTo>
                          <a:lnTo>
                            <a:pt x="338" y="726"/>
                          </a:lnTo>
                          <a:lnTo>
                            <a:pt x="304" y="652"/>
                          </a:lnTo>
                          <a:lnTo>
                            <a:pt x="257" y="516"/>
                          </a:lnTo>
                          <a:lnTo>
                            <a:pt x="170" y="365"/>
                          </a:lnTo>
                          <a:lnTo>
                            <a:pt x="144" y="270"/>
                          </a:lnTo>
                          <a:lnTo>
                            <a:pt x="96" y="155"/>
                          </a:lnTo>
                          <a:lnTo>
                            <a:pt x="42" y="74"/>
                          </a:lnTo>
                          <a:lnTo>
                            <a:pt x="0" y="42"/>
                          </a:lnTo>
                          <a:lnTo>
                            <a:pt x="49" y="15"/>
                          </a:lnTo>
                          <a:lnTo>
                            <a:pt x="115" y="0"/>
                          </a:lnTo>
                          <a:lnTo>
                            <a:pt x="194" y="9"/>
                          </a:lnTo>
                          <a:lnTo>
                            <a:pt x="273" y="33"/>
                          </a:lnTo>
                          <a:lnTo>
                            <a:pt x="347" y="66"/>
                          </a:lnTo>
                          <a:lnTo>
                            <a:pt x="400" y="94"/>
                          </a:lnTo>
                          <a:lnTo>
                            <a:pt x="422" y="84"/>
                          </a:lnTo>
                          <a:lnTo>
                            <a:pt x="456" y="64"/>
                          </a:lnTo>
                          <a:lnTo>
                            <a:pt x="461" y="18"/>
                          </a:lnTo>
                          <a:lnTo>
                            <a:pt x="493" y="43"/>
                          </a:lnTo>
                          <a:lnTo>
                            <a:pt x="536" y="52"/>
                          </a:lnTo>
                          <a:lnTo>
                            <a:pt x="594" y="64"/>
                          </a:lnTo>
                          <a:lnTo>
                            <a:pt x="649" y="70"/>
                          </a:lnTo>
                          <a:lnTo>
                            <a:pt x="702" y="76"/>
                          </a:lnTo>
                          <a:lnTo>
                            <a:pt x="776" y="74"/>
                          </a:lnTo>
                          <a:lnTo>
                            <a:pt x="840" y="99"/>
                          </a:lnTo>
                          <a:lnTo>
                            <a:pt x="893" y="145"/>
                          </a:lnTo>
                          <a:lnTo>
                            <a:pt x="946" y="215"/>
                          </a:lnTo>
                          <a:lnTo>
                            <a:pt x="986" y="267"/>
                          </a:lnTo>
                          <a:lnTo>
                            <a:pt x="1036" y="310"/>
                          </a:lnTo>
                          <a:lnTo>
                            <a:pt x="1089" y="341"/>
                          </a:lnTo>
                          <a:lnTo>
                            <a:pt x="1134" y="375"/>
                          </a:lnTo>
                          <a:lnTo>
                            <a:pt x="1158" y="420"/>
                          </a:lnTo>
                          <a:lnTo>
                            <a:pt x="1241" y="410"/>
                          </a:lnTo>
                          <a:lnTo>
                            <a:pt x="1346" y="426"/>
                          </a:lnTo>
                          <a:lnTo>
                            <a:pt x="1325" y="379"/>
                          </a:lnTo>
                          <a:lnTo>
                            <a:pt x="1435" y="392"/>
                          </a:lnTo>
                          <a:lnTo>
                            <a:pt x="1441" y="523"/>
                          </a:lnTo>
                          <a:lnTo>
                            <a:pt x="1448" y="631"/>
                          </a:lnTo>
                          <a:lnTo>
                            <a:pt x="1461" y="665"/>
                          </a:lnTo>
                          <a:lnTo>
                            <a:pt x="1435" y="679"/>
                          </a:lnTo>
                          <a:lnTo>
                            <a:pt x="1407" y="679"/>
                          </a:lnTo>
                          <a:lnTo>
                            <a:pt x="1380" y="753"/>
                          </a:lnTo>
                          <a:lnTo>
                            <a:pt x="1325" y="835"/>
                          </a:lnTo>
                          <a:lnTo>
                            <a:pt x="1285" y="876"/>
                          </a:lnTo>
                          <a:lnTo>
                            <a:pt x="1239" y="903"/>
                          </a:lnTo>
                          <a:lnTo>
                            <a:pt x="1151" y="943"/>
                          </a:lnTo>
                          <a:lnTo>
                            <a:pt x="1062" y="960"/>
                          </a:lnTo>
                          <a:lnTo>
                            <a:pt x="967" y="964"/>
                          </a:lnTo>
                          <a:lnTo>
                            <a:pt x="897" y="949"/>
                          </a:lnTo>
                          <a:lnTo>
                            <a:pt x="833" y="926"/>
                          </a:lnTo>
                          <a:lnTo>
                            <a:pt x="778" y="896"/>
                          </a:lnTo>
                          <a:lnTo>
                            <a:pt x="737" y="855"/>
                          </a:lnTo>
                          <a:lnTo>
                            <a:pt x="703" y="821"/>
                          </a:lnTo>
                          <a:lnTo>
                            <a:pt x="637" y="803"/>
                          </a:lnTo>
                          <a:lnTo>
                            <a:pt x="563" y="825"/>
                          </a:lnTo>
                          <a:close/>
                        </a:path>
                      </a:pathLst>
                    </a:custGeom>
                    <a:solidFill>
                      <a:srgbClr val="0000FF"/>
                    </a:solidFill>
                    <a:ln w="3175">
                      <a:solidFill>
                        <a:srgbClr val="000000"/>
                      </a:solidFill>
                      <a:prstDash val="solid"/>
                      <a:round/>
                      <a:headEnd/>
                      <a:tailEnd/>
                    </a:ln>
                  </p:spPr>
                  <p:txBody>
                    <a:bodyPr/>
                    <a:lstStyle/>
                    <a:p>
                      <a:endParaRPr lang="en-US"/>
                    </a:p>
                  </p:txBody>
                </p:sp>
              </p:grpSp>
              <p:sp>
                <p:nvSpPr>
                  <p:cNvPr id="29" name="Freeform 53"/>
                  <p:cNvSpPr>
                    <a:spLocks/>
                  </p:cNvSpPr>
                  <p:nvPr/>
                </p:nvSpPr>
                <p:spPr bwMode="auto">
                  <a:xfrm>
                    <a:off x="2516" y="1048"/>
                    <a:ext cx="191" cy="133"/>
                  </a:xfrm>
                  <a:custGeom>
                    <a:avLst/>
                    <a:gdLst/>
                    <a:ahLst/>
                    <a:cxnLst>
                      <a:cxn ang="0">
                        <a:pos x="0" y="0"/>
                      </a:cxn>
                      <a:cxn ang="0">
                        <a:pos x="54" y="46"/>
                      </a:cxn>
                      <a:cxn ang="0">
                        <a:pos x="100" y="74"/>
                      </a:cxn>
                      <a:cxn ang="0">
                        <a:pos x="144" y="105"/>
                      </a:cxn>
                      <a:cxn ang="0">
                        <a:pos x="166" y="136"/>
                      </a:cxn>
                      <a:cxn ang="0">
                        <a:pos x="187" y="164"/>
                      </a:cxn>
                      <a:cxn ang="0">
                        <a:pos x="220" y="189"/>
                      </a:cxn>
                      <a:cxn ang="0">
                        <a:pos x="262" y="207"/>
                      </a:cxn>
                      <a:cxn ang="0">
                        <a:pos x="292" y="234"/>
                      </a:cxn>
                      <a:cxn ang="0">
                        <a:pos x="316" y="267"/>
                      </a:cxn>
                      <a:cxn ang="0">
                        <a:pos x="343" y="308"/>
                      </a:cxn>
                      <a:cxn ang="0">
                        <a:pos x="364" y="349"/>
                      </a:cxn>
                      <a:cxn ang="0">
                        <a:pos x="384" y="404"/>
                      </a:cxn>
                      <a:cxn ang="0">
                        <a:pos x="410" y="449"/>
                      </a:cxn>
                      <a:cxn ang="0">
                        <a:pos x="440" y="482"/>
                      </a:cxn>
                      <a:cxn ang="0">
                        <a:pos x="480" y="507"/>
                      </a:cxn>
                      <a:cxn ang="0">
                        <a:pos x="519" y="521"/>
                      </a:cxn>
                      <a:cxn ang="0">
                        <a:pos x="557" y="530"/>
                      </a:cxn>
                      <a:cxn ang="0">
                        <a:pos x="601" y="527"/>
                      </a:cxn>
                      <a:cxn ang="0">
                        <a:pos x="642" y="519"/>
                      </a:cxn>
                      <a:cxn ang="0">
                        <a:pos x="685" y="498"/>
                      </a:cxn>
                      <a:cxn ang="0">
                        <a:pos x="719" y="472"/>
                      </a:cxn>
                      <a:cxn ang="0">
                        <a:pos x="744" y="440"/>
                      </a:cxn>
                      <a:cxn ang="0">
                        <a:pos x="759" y="404"/>
                      </a:cxn>
                      <a:cxn ang="0">
                        <a:pos x="766" y="363"/>
                      </a:cxn>
                      <a:cxn ang="0">
                        <a:pos x="758" y="323"/>
                      </a:cxn>
                    </a:cxnLst>
                    <a:rect l="0" t="0" r="r" b="b"/>
                    <a:pathLst>
                      <a:path w="766" h="530">
                        <a:moveTo>
                          <a:pt x="0" y="0"/>
                        </a:moveTo>
                        <a:lnTo>
                          <a:pt x="54" y="46"/>
                        </a:lnTo>
                        <a:lnTo>
                          <a:pt x="100" y="74"/>
                        </a:lnTo>
                        <a:lnTo>
                          <a:pt x="144" y="105"/>
                        </a:lnTo>
                        <a:lnTo>
                          <a:pt x="166" y="136"/>
                        </a:lnTo>
                        <a:lnTo>
                          <a:pt x="187" y="164"/>
                        </a:lnTo>
                        <a:lnTo>
                          <a:pt x="220" y="189"/>
                        </a:lnTo>
                        <a:lnTo>
                          <a:pt x="262" y="207"/>
                        </a:lnTo>
                        <a:lnTo>
                          <a:pt x="292" y="234"/>
                        </a:lnTo>
                        <a:lnTo>
                          <a:pt x="316" y="267"/>
                        </a:lnTo>
                        <a:lnTo>
                          <a:pt x="343" y="308"/>
                        </a:lnTo>
                        <a:lnTo>
                          <a:pt x="364" y="349"/>
                        </a:lnTo>
                        <a:lnTo>
                          <a:pt x="384" y="404"/>
                        </a:lnTo>
                        <a:lnTo>
                          <a:pt x="410" y="449"/>
                        </a:lnTo>
                        <a:lnTo>
                          <a:pt x="440" y="482"/>
                        </a:lnTo>
                        <a:lnTo>
                          <a:pt x="480" y="507"/>
                        </a:lnTo>
                        <a:lnTo>
                          <a:pt x="519" y="521"/>
                        </a:lnTo>
                        <a:lnTo>
                          <a:pt x="557" y="530"/>
                        </a:lnTo>
                        <a:lnTo>
                          <a:pt x="601" y="527"/>
                        </a:lnTo>
                        <a:lnTo>
                          <a:pt x="642" y="519"/>
                        </a:lnTo>
                        <a:lnTo>
                          <a:pt x="685" y="498"/>
                        </a:lnTo>
                        <a:lnTo>
                          <a:pt x="719" y="472"/>
                        </a:lnTo>
                        <a:lnTo>
                          <a:pt x="744" y="440"/>
                        </a:lnTo>
                        <a:lnTo>
                          <a:pt x="759" y="404"/>
                        </a:lnTo>
                        <a:lnTo>
                          <a:pt x="766" y="363"/>
                        </a:lnTo>
                        <a:lnTo>
                          <a:pt x="758" y="323"/>
                        </a:lnTo>
                      </a:path>
                    </a:pathLst>
                  </a:custGeom>
                  <a:noFill/>
                  <a:ln w="3175">
                    <a:solidFill>
                      <a:srgbClr val="000000"/>
                    </a:solidFill>
                    <a:prstDash val="solid"/>
                    <a:round/>
                    <a:headEnd/>
                    <a:tailEnd/>
                  </a:ln>
                </p:spPr>
                <p:txBody>
                  <a:bodyPr/>
                  <a:lstStyle/>
                  <a:p>
                    <a:endParaRPr lang="en-US"/>
                  </a:p>
                </p:txBody>
              </p:sp>
            </p:grpSp>
            <p:grpSp>
              <p:nvGrpSpPr>
                <p:cNvPr id="17" name="Group 54"/>
                <p:cNvGrpSpPr>
                  <a:grpSpLocks/>
                </p:cNvGrpSpPr>
                <p:nvPr/>
              </p:nvGrpSpPr>
              <p:grpSpPr bwMode="auto">
                <a:xfrm>
                  <a:off x="2548" y="1063"/>
                  <a:ext cx="230" cy="202"/>
                  <a:chOff x="2548" y="1063"/>
                  <a:chExt cx="230" cy="202"/>
                </a:xfrm>
              </p:grpSpPr>
              <p:sp>
                <p:nvSpPr>
                  <p:cNvPr id="18" name="Line 55"/>
                  <p:cNvSpPr>
                    <a:spLocks noChangeShapeType="1"/>
                  </p:cNvSpPr>
                  <p:nvPr/>
                </p:nvSpPr>
                <p:spPr bwMode="auto">
                  <a:xfrm>
                    <a:off x="2702" y="1159"/>
                    <a:ext cx="46" cy="15"/>
                  </a:xfrm>
                  <a:prstGeom prst="line">
                    <a:avLst/>
                  </a:prstGeom>
                  <a:noFill/>
                  <a:ln w="3175">
                    <a:solidFill>
                      <a:srgbClr val="000000"/>
                    </a:solidFill>
                    <a:round/>
                    <a:headEnd/>
                    <a:tailEnd/>
                  </a:ln>
                </p:spPr>
                <p:txBody>
                  <a:bodyPr/>
                  <a:lstStyle/>
                  <a:p>
                    <a:endParaRPr lang="en-US"/>
                  </a:p>
                </p:txBody>
              </p:sp>
              <p:sp>
                <p:nvSpPr>
                  <p:cNvPr id="19" name="Freeform 56"/>
                  <p:cNvSpPr>
                    <a:spLocks/>
                  </p:cNvSpPr>
                  <p:nvPr/>
                </p:nvSpPr>
                <p:spPr bwMode="auto">
                  <a:xfrm>
                    <a:off x="2582" y="1141"/>
                    <a:ext cx="21" cy="45"/>
                  </a:xfrm>
                  <a:custGeom>
                    <a:avLst/>
                    <a:gdLst/>
                    <a:ahLst/>
                    <a:cxnLst>
                      <a:cxn ang="0">
                        <a:pos x="9" y="179"/>
                      </a:cxn>
                      <a:cxn ang="0">
                        <a:pos x="0" y="133"/>
                      </a:cxn>
                      <a:cxn ang="0">
                        <a:pos x="11" y="82"/>
                      </a:cxn>
                      <a:cxn ang="0">
                        <a:pos x="38" y="34"/>
                      </a:cxn>
                      <a:cxn ang="0">
                        <a:pos x="84" y="0"/>
                      </a:cxn>
                    </a:cxnLst>
                    <a:rect l="0" t="0" r="r" b="b"/>
                    <a:pathLst>
                      <a:path w="84" h="179">
                        <a:moveTo>
                          <a:pt x="9" y="179"/>
                        </a:moveTo>
                        <a:lnTo>
                          <a:pt x="0" y="133"/>
                        </a:lnTo>
                        <a:lnTo>
                          <a:pt x="11" y="82"/>
                        </a:lnTo>
                        <a:lnTo>
                          <a:pt x="38" y="34"/>
                        </a:lnTo>
                        <a:lnTo>
                          <a:pt x="84" y="0"/>
                        </a:lnTo>
                      </a:path>
                    </a:pathLst>
                  </a:custGeom>
                  <a:noFill/>
                  <a:ln w="3175">
                    <a:solidFill>
                      <a:srgbClr val="000000"/>
                    </a:solidFill>
                    <a:prstDash val="solid"/>
                    <a:round/>
                    <a:headEnd/>
                    <a:tailEnd/>
                  </a:ln>
                </p:spPr>
                <p:txBody>
                  <a:bodyPr/>
                  <a:lstStyle/>
                  <a:p>
                    <a:endParaRPr lang="en-US"/>
                  </a:p>
                </p:txBody>
              </p:sp>
              <p:sp>
                <p:nvSpPr>
                  <p:cNvPr id="20" name="Freeform 57"/>
                  <p:cNvSpPr>
                    <a:spLocks/>
                  </p:cNvSpPr>
                  <p:nvPr/>
                </p:nvSpPr>
                <p:spPr bwMode="auto">
                  <a:xfrm>
                    <a:off x="2594" y="1150"/>
                    <a:ext cx="13" cy="48"/>
                  </a:xfrm>
                  <a:custGeom>
                    <a:avLst/>
                    <a:gdLst/>
                    <a:ahLst/>
                    <a:cxnLst>
                      <a:cxn ang="0">
                        <a:pos x="55" y="192"/>
                      </a:cxn>
                      <a:cxn ang="0">
                        <a:pos x="27" y="174"/>
                      </a:cxn>
                      <a:cxn ang="0">
                        <a:pos x="9" y="147"/>
                      </a:cxn>
                      <a:cxn ang="0">
                        <a:pos x="0" y="106"/>
                      </a:cxn>
                      <a:cxn ang="0">
                        <a:pos x="6" y="68"/>
                      </a:cxn>
                      <a:cxn ang="0">
                        <a:pos x="27" y="29"/>
                      </a:cxn>
                      <a:cxn ang="0">
                        <a:pos x="52" y="0"/>
                      </a:cxn>
                    </a:cxnLst>
                    <a:rect l="0" t="0" r="r" b="b"/>
                    <a:pathLst>
                      <a:path w="55" h="192">
                        <a:moveTo>
                          <a:pt x="55" y="192"/>
                        </a:moveTo>
                        <a:lnTo>
                          <a:pt x="27" y="174"/>
                        </a:lnTo>
                        <a:lnTo>
                          <a:pt x="9" y="147"/>
                        </a:lnTo>
                        <a:lnTo>
                          <a:pt x="0" y="106"/>
                        </a:lnTo>
                        <a:lnTo>
                          <a:pt x="6" y="68"/>
                        </a:lnTo>
                        <a:lnTo>
                          <a:pt x="27" y="29"/>
                        </a:lnTo>
                        <a:lnTo>
                          <a:pt x="52" y="0"/>
                        </a:lnTo>
                      </a:path>
                    </a:pathLst>
                  </a:custGeom>
                  <a:noFill/>
                  <a:ln w="3175">
                    <a:solidFill>
                      <a:srgbClr val="000000"/>
                    </a:solidFill>
                    <a:prstDash val="solid"/>
                    <a:round/>
                    <a:headEnd/>
                    <a:tailEnd/>
                  </a:ln>
                </p:spPr>
                <p:txBody>
                  <a:bodyPr/>
                  <a:lstStyle/>
                  <a:p>
                    <a:endParaRPr lang="en-US"/>
                  </a:p>
                </p:txBody>
              </p:sp>
              <p:sp>
                <p:nvSpPr>
                  <p:cNvPr id="21" name="Freeform 58"/>
                  <p:cNvSpPr>
                    <a:spLocks/>
                  </p:cNvSpPr>
                  <p:nvPr/>
                </p:nvSpPr>
                <p:spPr bwMode="auto">
                  <a:xfrm>
                    <a:off x="2613" y="1157"/>
                    <a:ext cx="11" cy="21"/>
                  </a:xfrm>
                  <a:custGeom>
                    <a:avLst/>
                    <a:gdLst/>
                    <a:ahLst/>
                    <a:cxnLst>
                      <a:cxn ang="0">
                        <a:pos x="0" y="0"/>
                      </a:cxn>
                      <a:cxn ang="0">
                        <a:pos x="1" y="37"/>
                      </a:cxn>
                      <a:cxn ang="0">
                        <a:pos x="18" y="71"/>
                      </a:cxn>
                      <a:cxn ang="0">
                        <a:pos x="42" y="85"/>
                      </a:cxn>
                    </a:cxnLst>
                    <a:rect l="0" t="0" r="r" b="b"/>
                    <a:pathLst>
                      <a:path w="42" h="85">
                        <a:moveTo>
                          <a:pt x="0" y="0"/>
                        </a:moveTo>
                        <a:lnTo>
                          <a:pt x="1" y="37"/>
                        </a:lnTo>
                        <a:lnTo>
                          <a:pt x="18" y="71"/>
                        </a:lnTo>
                        <a:lnTo>
                          <a:pt x="42" y="85"/>
                        </a:lnTo>
                      </a:path>
                    </a:pathLst>
                  </a:custGeom>
                  <a:noFill/>
                  <a:ln w="3175">
                    <a:solidFill>
                      <a:srgbClr val="000000"/>
                    </a:solidFill>
                    <a:prstDash val="solid"/>
                    <a:round/>
                    <a:headEnd/>
                    <a:tailEnd/>
                  </a:ln>
                </p:spPr>
                <p:txBody>
                  <a:bodyPr/>
                  <a:lstStyle/>
                  <a:p>
                    <a:endParaRPr lang="en-US"/>
                  </a:p>
                </p:txBody>
              </p:sp>
              <p:sp>
                <p:nvSpPr>
                  <p:cNvPr id="22" name="Freeform 59"/>
                  <p:cNvSpPr>
                    <a:spLocks/>
                  </p:cNvSpPr>
                  <p:nvPr/>
                </p:nvSpPr>
                <p:spPr bwMode="auto">
                  <a:xfrm>
                    <a:off x="2548" y="1125"/>
                    <a:ext cx="51" cy="28"/>
                  </a:xfrm>
                  <a:custGeom>
                    <a:avLst/>
                    <a:gdLst/>
                    <a:ahLst/>
                    <a:cxnLst>
                      <a:cxn ang="0">
                        <a:pos x="0" y="112"/>
                      </a:cxn>
                      <a:cxn ang="0">
                        <a:pos x="18" y="77"/>
                      </a:cxn>
                      <a:cxn ang="0">
                        <a:pos x="46" y="41"/>
                      </a:cxn>
                      <a:cxn ang="0">
                        <a:pos x="81" y="16"/>
                      </a:cxn>
                      <a:cxn ang="0">
                        <a:pos x="114" y="3"/>
                      </a:cxn>
                      <a:cxn ang="0">
                        <a:pos x="143" y="0"/>
                      </a:cxn>
                      <a:cxn ang="0">
                        <a:pos x="180" y="8"/>
                      </a:cxn>
                      <a:cxn ang="0">
                        <a:pos x="205" y="23"/>
                      </a:cxn>
                    </a:cxnLst>
                    <a:rect l="0" t="0" r="r" b="b"/>
                    <a:pathLst>
                      <a:path w="205" h="112">
                        <a:moveTo>
                          <a:pt x="0" y="112"/>
                        </a:moveTo>
                        <a:lnTo>
                          <a:pt x="18" y="77"/>
                        </a:lnTo>
                        <a:lnTo>
                          <a:pt x="46" y="41"/>
                        </a:lnTo>
                        <a:lnTo>
                          <a:pt x="81" y="16"/>
                        </a:lnTo>
                        <a:lnTo>
                          <a:pt x="114" y="3"/>
                        </a:lnTo>
                        <a:lnTo>
                          <a:pt x="143" y="0"/>
                        </a:lnTo>
                        <a:lnTo>
                          <a:pt x="180" y="8"/>
                        </a:lnTo>
                        <a:lnTo>
                          <a:pt x="205" y="23"/>
                        </a:lnTo>
                      </a:path>
                    </a:pathLst>
                  </a:custGeom>
                  <a:noFill/>
                  <a:ln w="3175">
                    <a:solidFill>
                      <a:srgbClr val="000000"/>
                    </a:solidFill>
                    <a:prstDash val="solid"/>
                    <a:round/>
                    <a:headEnd/>
                    <a:tailEnd/>
                  </a:ln>
                </p:spPr>
                <p:txBody>
                  <a:bodyPr/>
                  <a:lstStyle/>
                  <a:p>
                    <a:endParaRPr lang="en-US"/>
                  </a:p>
                </p:txBody>
              </p:sp>
              <p:sp>
                <p:nvSpPr>
                  <p:cNvPr id="23" name="Freeform 60"/>
                  <p:cNvSpPr>
                    <a:spLocks/>
                  </p:cNvSpPr>
                  <p:nvPr/>
                </p:nvSpPr>
                <p:spPr bwMode="auto">
                  <a:xfrm>
                    <a:off x="2591" y="1196"/>
                    <a:ext cx="111" cy="69"/>
                  </a:xfrm>
                  <a:custGeom>
                    <a:avLst/>
                    <a:gdLst/>
                    <a:ahLst/>
                    <a:cxnLst>
                      <a:cxn ang="0">
                        <a:pos x="0" y="142"/>
                      </a:cxn>
                      <a:cxn ang="0">
                        <a:pos x="67" y="124"/>
                      </a:cxn>
                      <a:cxn ang="0">
                        <a:pos x="129" y="100"/>
                      </a:cxn>
                      <a:cxn ang="0">
                        <a:pos x="193" y="68"/>
                      </a:cxn>
                      <a:cxn ang="0">
                        <a:pos x="252" y="33"/>
                      </a:cxn>
                      <a:cxn ang="0">
                        <a:pos x="299" y="0"/>
                      </a:cxn>
                      <a:cxn ang="0">
                        <a:pos x="318" y="52"/>
                      </a:cxn>
                      <a:cxn ang="0">
                        <a:pos x="351" y="102"/>
                      </a:cxn>
                      <a:cxn ang="0">
                        <a:pos x="391" y="148"/>
                      </a:cxn>
                      <a:cxn ang="0">
                        <a:pos x="441" y="183"/>
                      </a:cxn>
                      <a:cxn ang="0">
                        <a:pos x="395" y="220"/>
                      </a:cxn>
                      <a:cxn ang="0">
                        <a:pos x="354" y="244"/>
                      </a:cxn>
                      <a:cxn ang="0">
                        <a:pos x="299" y="264"/>
                      </a:cxn>
                      <a:cxn ang="0">
                        <a:pos x="246" y="277"/>
                      </a:cxn>
                      <a:cxn ang="0">
                        <a:pos x="210" y="274"/>
                      </a:cxn>
                      <a:cxn ang="0">
                        <a:pos x="180" y="266"/>
                      </a:cxn>
                    </a:cxnLst>
                    <a:rect l="0" t="0" r="r" b="b"/>
                    <a:pathLst>
                      <a:path w="441" h="277">
                        <a:moveTo>
                          <a:pt x="0" y="142"/>
                        </a:moveTo>
                        <a:lnTo>
                          <a:pt x="67" y="124"/>
                        </a:lnTo>
                        <a:lnTo>
                          <a:pt x="129" y="100"/>
                        </a:lnTo>
                        <a:lnTo>
                          <a:pt x="193" y="68"/>
                        </a:lnTo>
                        <a:lnTo>
                          <a:pt x="252" y="33"/>
                        </a:lnTo>
                        <a:lnTo>
                          <a:pt x="299" y="0"/>
                        </a:lnTo>
                        <a:lnTo>
                          <a:pt x="318" y="52"/>
                        </a:lnTo>
                        <a:lnTo>
                          <a:pt x="351" y="102"/>
                        </a:lnTo>
                        <a:lnTo>
                          <a:pt x="391" y="148"/>
                        </a:lnTo>
                        <a:lnTo>
                          <a:pt x="441" y="183"/>
                        </a:lnTo>
                        <a:lnTo>
                          <a:pt x="395" y="220"/>
                        </a:lnTo>
                        <a:lnTo>
                          <a:pt x="354" y="244"/>
                        </a:lnTo>
                        <a:lnTo>
                          <a:pt x="299" y="264"/>
                        </a:lnTo>
                        <a:lnTo>
                          <a:pt x="246" y="277"/>
                        </a:lnTo>
                        <a:lnTo>
                          <a:pt x="210" y="274"/>
                        </a:lnTo>
                        <a:lnTo>
                          <a:pt x="180" y="266"/>
                        </a:lnTo>
                      </a:path>
                    </a:pathLst>
                  </a:custGeom>
                  <a:noFill/>
                  <a:ln w="3175">
                    <a:solidFill>
                      <a:srgbClr val="000000"/>
                    </a:solidFill>
                    <a:prstDash val="solid"/>
                    <a:round/>
                    <a:headEnd/>
                    <a:tailEnd/>
                  </a:ln>
                </p:spPr>
                <p:txBody>
                  <a:bodyPr/>
                  <a:lstStyle/>
                  <a:p>
                    <a:endParaRPr lang="en-US"/>
                  </a:p>
                </p:txBody>
              </p:sp>
              <p:sp>
                <p:nvSpPr>
                  <p:cNvPr id="24" name="Freeform 61"/>
                  <p:cNvSpPr>
                    <a:spLocks/>
                  </p:cNvSpPr>
                  <p:nvPr/>
                </p:nvSpPr>
                <p:spPr bwMode="auto">
                  <a:xfrm>
                    <a:off x="2632" y="1217"/>
                    <a:ext cx="36" cy="43"/>
                  </a:xfrm>
                  <a:custGeom>
                    <a:avLst/>
                    <a:gdLst/>
                    <a:ahLst/>
                    <a:cxnLst>
                      <a:cxn ang="0">
                        <a:pos x="0" y="0"/>
                      </a:cxn>
                      <a:cxn ang="0">
                        <a:pos x="34" y="123"/>
                      </a:cxn>
                      <a:cxn ang="0">
                        <a:pos x="146" y="169"/>
                      </a:cxn>
                    </a:cxnLst>
                    <a:rect l="0" t="0" r="r" b="b"/>
                    <a:pathLst>
                      <a:path w="146" h="169">
                        <a:moveTo>
                          <a:pt x="0" y="0"/>
                        </a:moveTo>
                        <a:lnTo>
                          <a:pt x="34" y="123"/>
                        </a:lnTo>
                        <a:lnTo>
                          <a:pt x="146" y="169"/>
                        </a:lnTo>
                      </a:path>
                    </a:pathLst>
                  </a:custGeom>
                  <a:noFill/>
                  <a:ln w="3175">
                    <a:solidFill>
                      <a:srgbClr val="000000"/>
                    </a:solidFill>
                    <a:prstDash val="solid"/>
                    <a:round/>
                    <a:headEnd/>
                    <a:tailEnd/>
                  </a:ln>
                </p:spPr>
                <p:txBody>
                  <a:bodyPr/>
                  <a:lstStyle/>
                  <a:p>
                    <a:endParaRPr lang="en-US"/>
                  </a:p>
                </p:txBody>
              </p:sp>
              <p:sp>
                <p:nvSpPr>
                  <p:cNvPr id="25" name="Freeform 62"/>
                  <p:cNvSpPr>
                    <a:spLocks/>
                  </p:cNvSpPr>
                  <p:nvPr/>
                </p:nvSpPr>
                <p:spPr bwMode="auto">
                  <a:xfrm>
                    <a:off x="2576" y="1063"/>
                    <a:ext cx="14" cy="40"/>
                  </a:xfrm>
                  <a:custGeom>
                    <a:avLst/>
                    <a:gdLst/>
                    <a:ahLst/>
                    <a:cxnLst>
                      <a:cxn ang="0">
                        <a:pos x="0" y="0"/>
                      </a:cxn>
                      <a:cxn ang="0">
                        <a:pos x="25" y="20"/>
                      </a:cxn>
                      <a:cxn ang="0">
                        <a:pos x="41" y="46"/>
                      </a:cxn>
                      <a:cxn ang="0">
                        <a:pos x="42" y="72"/>
                      </a:cxn>
                      <a:cxn ang="0">
                        <a:pos x="52" y="102"/>
                      </a:cxn>
                      <a:cxn ang="0">
                        <a:pos x="57" y="133"/>
                      </a:cxn>
                      <a:cxn ang="0">
                        <a:pos x="57" y="162"/>
                      </a:cxn>
                    </a:cxnLst>
                    <a:rect l="0" t="0" r="r" b="b"/>
                    <a:pathLst>
                      <a:path w="57" h="162">
                        <a:moveTo>
                          <a:pt x="0" y="0"/>
                        </a:moveTo>
                        <a:lnTo>
                          <a:pt x="25" y="20"/>
                        </a:lnTo>
                        <a:lnTo>
                          <a:pt x="41" y="46"/>
                        </a:lnTo>
                        <a:lnTo>
                          <a:pt x="42" y="72"/>
                        </a:lnTo>
                        <a:lnTo>
                          <a:pt x="52" y="102"/>
                        </a:lnTo>
                        <a:lnTo>
                          <a:pt x="57" y="133"/>
                        </a:lnTo>
                        <a:lnTo>
                          <a:pt x="57" y="162"/>
                        </a:lnTo>
                      </a:path>
                    </a:pathLst>
                  </a:custGeom>
                  <a:noFill/>
                  <a:ln w="3175">
                    <a:solidFill>
                      <a:srgbClr val="000000"/>
                    </a:solidFill>
                    <a:prstDash val="solid"/>
                    <a:round/>
                    <a:headEnd/>
                    <a:tailEnd/>
                  </a:ln>
                </p:spPr>
                <p:txBody>
                  <a:bodyPr/>
                  <a:lstStyle/>
                  <a:p>
                    <a:endParaRPr lang="en-US"/>
                  </a:p>
                </p:txBody>
              </p:sp>
              <p:sp>
                <p:nvSpPr>
                  <p:cNvPr id="26" name="Freeform 63"/>
                  <p:cNvSpPr>
                    <a:spLocks/>
                  </p:cNvSpPr>
                  <p:nvPr/>
                </p:nvSpPr>
                <p:spPr bwMode="auto">
                  <a:xfrm>
                    <a:off x="2573" y="1071"/>
                    <a:ext cx="13" cy="23"/>
                  </a:xfrm>
                  <a:custGeom>
                    <a:avLst/>
                    <a:gdLst/>
                    <a:ahLst/>
                    <a:cxnLst>
                      <a:cxn ang="0">
                        <a:pos x="11" y="0"/>
                      </a:cxn>
                      <a:cxn ang="0">
                        <a:pos x="0" y="19"/>
                      </a:cxn>
                      <a:cxn ang="0">
                        <a:pos x="2" y="41"/>
                      </a:cxn>
                      <a:cxn ang="0">
                        <a:pos x="11" y="61"/>
                      </a:cxn>
                      <a:cxn ang="0">
                        <a:pos x="24" y="73"/>
                      </a:cxn>
                      <a:cxn ang="0">
                        <a:pos x="34" y="85"/>
                      </a:cxn>
                      <a:cxn ang="0">
                        <a:pos x="54" y="95"/>
                      </a:cxn>
                    </a:cxnLst>
                    <a:rect l="0" t="0" r="r" b="b"/>
                    <a:pathLst>
                      <a:path w="54" h="95">
                        <a:moveTo>
                          <a:pt x="11" y="0"/>
                        </a:moveTo>
                        <a:lnTo>
                          <a:pt x="0" y="19"/>
                        </a:lnTo>
                        <a:lnTo>
                          <a:pt x="2" y="41"/>
                        </a:lnTo>
                        <a:lnTo>
                          <a:pt x="11" y="61"/>
                        </a:lnTo>
                        <a:lnTo>
                          <a:pt x="24" y="73"/>
                        </a:lnTo>
                        <a:lnTo>
                          <a:pt x="34" y="85"/>
                        </a:lnTo>
                        <a:lnTo>
                          <a:pt x="54" y="95"/>
                        </a:lnTo>
                      </a:path>
                    </a:pathLst>
                  </a:custGeom>
                  <a:noFill/>
                  <a:ln w="3175">
                    <a:solidFill>
                      <a:srgbClr val="000000"/>
                    </a:solidFill>
                    <a:prstDash val="solid"/>
                    <a:round/>
                    <a:headEnd/>
                    <a:tailEnd/>
                  </a:ln>
                </p:spPr>
                <p:txBody>
                  <a:bodyPr/>
                  <a:lstStyle/>
                  <a:p>
                    <a:endParaRPr lang="en-US"/>
                  </a:p>
                </p:txBody>
              </p:sp>
              <p:sp>
                <p:nvSpPr>
                  <p:cNvPr id="27" name="Freeform 64"/>
                  <p:cNvSpPr>
                    <a:spLocks/>
                  </p:cNvSpPr>
                  <p:nvPr/>
                </p:nvSpPr>
                <p:spPr bwMode="auto">
                  <a:xfrm>
                    <a:off x="2707" y="1122"/>
                    <a:ext cx="71" cy="140"/>
                  </a:xfrm>
                  <a:custGeom>
                    <a:avLst/>
                    <a:gdLst/>
                    <a:ahLst/>
                    <a:cxnLst>
                      <a:cxn ang="0">
                        <a:pos x="286" y="291"/>
                      </a:cxn>
                      <a:cxn ang="0">
                        <a:pos x="250" y="296"/>
                      </a:cxn>
                      <a:cxn ang="0">
                        <a:pos x="241" y="318"/>
                      </a:cxn>
                      <a:cxn ang="0">
                        <a:pos x="235" y="334"/>
                      </a:cxn>
                      <a:cxn ang="0">
                        <a:pos x="217" y="343"/>
                      </a:cxn>
                      <a:cxn ang="0">
                        <a:pos x="170" y="403"/>
                      </a:cxn>
                      <a:cxn ang="0">
                        <a:pos x="135" y="456"/>
                      </a:cxn>
                      <a:cxn ang="0">
                        <a:pos x="90" y="499"/>
                      </a:cxn>
                      <a:cxn ang="0">
                        <a:pos x="71" y="527"/>
                      </a:cxn>
                      <a:cxn ang="0">
                        <a:pos x="0" y="558"/>
                      </a:cxn>
                      <a:cxn ang="0">
                        <a:pos x="30" y="533"/>
                      </a:cxn>
                      <a:cxn ang="0">
                        <a:pos x="60" y="491"/>
                      </a:cxn>
                      <a:cxn ang="0">
                        <a:pos x="70" y="454"/>
                      </a:cxn>
                      <a:cxn ang="0">
                        <a:pos x="75" y="409"/>
                      </a:cxn>
                      <a:cxn ang="0">
                        <a:pos x="63" y="354"/>
                      </a:cxn>
                      <a:cxn ang="0">
                        <a:pos x="96" y="320"/>
                      </a:cxn>
                      <a:cxn ang="0">
                        <a:pos x="100" y="264"/>
                      </a:cxn>
                      <a:cxn ang="0">
                        <a:pos x="100" y="239"/>
                      </a:cxn>
                      <a:cxn ang="0">
                        <a:pos x="194" y="301"/>
                      </a:cxn>
                      <a:cxn ang="0">
                        <a:pos x="148" y="226"/>
                      </a:cxn>
                      <a:cxn ang="0">
                        <a:pos x="160" y="186"/>
                      </a:cxn>
                      <a:cxn ang="0">
                        <a:pos x="181" y="123"/>
                      </a:cxn>
                      <a:cxn ang="0">
                        <a:pos x="184" y="76"/>
                      </a:cxn>
                      <a:cxn ang="0">
                        <a:pos x="170" y="38"/>
                      </a:cxn>
                      <a:cxn ang="0">
                        <a:pos x="158" y="0"/>
                      </a:cxn>
                    </a:cxnLst>
                    <a:rect l="0" t="0" r="r" b="b"/>
                    <a:pathLst>
                      <a:path w="286" h="558">
                        <a:moveTo>
                          <a:pt x="286" y="291"/>
                        </a:moveTo>
                        <a:lnTo>
                          <a:pt x="250" y="296"/>
                        </a:lnTo>
                        <a:lnTo>
                          <a:pt x="241" y="318"/>
                        </a:lnTo>
                        <a:lnTo>
                          <a:pt x="235" y="334"/>
                        </a:lnTo>
                        <a:lnTo>
                          <a:pt x="217" y="343"/>
                        </a:lnTo>
                        <a:lnTo>
                          <a:pt x="170" y="403"/>
                        </a:lnTo>
                        <a:lnTo>
                          <a:pt x="135" y="456"/>
                        </a:lnTo>
                        <a:lnTo>
                          <a:pt x="90" y="499"/>
                        </a:lnTo>
                        <a:lnTo>
                          <a:pt x="71" y="527"/>
                        </a:lnTo>
                        <a:lnTo>
                          <a:pt x="0" y="558"/>
                        </a:lnTo>
                        <a:lnTo>
                          <a:pt x="30" y="533"/>
                        </a:lnTo>
                        <a:lnTo>
                          <a:pt x="60" y="491"/>
                        </a:lnTo>
                        <a:lnTo>
                          <a:pt x="70" y="454"/>
                        </a:lnTo>
                        <a:lnTo>
                          <a:pt x="75" y="409"/>
                        </a:lnTo>
                        <a:lnTo>
                          <a:pt x="63" y="354"/>
                        </a:lnTo>
                        <a:lnTo>
                          <a:pt x="96" y="320"/>
                        </a:lnTo>
                        <a:lnTo>
                          <a:pt x="100" y="264"/>
                        </a:lnTo>
                        <a:lnTo>
                          <a:pt x="100" y="239"/>
                        </a:lnTo>
                        <a:lnTo>
                          <a:pt x="194" y="301"/>
                        </a:lnTo>
                        <a:lnTo>
                          <a:pt x="148" y="226"/>
                        </a:lnTo>
                        <a:lnTo>
                          <a:pt x="160" y="186"/>
                        </a:lnTo>
                        <a:lnTo>
                          <a:pt x="181" y="123"/>
                        </a:lnTo>
                        <a:lnTo>
                          <a:pt x="184" y="76"/>
                        </a:lnTo>
                        <a:lnTo>
                          <a:pt x="170" y="38"/>
                        </a:lnTo>
                        <a:lnTo>
                          <a:pt x="158" y="0"/>
                        </a:lnTo>
                      </a:path>
                    </a:pathLst>
                  </a:custGeom>
                  <a:noFill/>
                  <a:ln w="3175">
                    <a:solidFill>
                      <a:srgbClr val="000000"/>
                    </a:solidFill>
                    <a:prstDash val="solid"/>
                    <a:round/>
                    <a:headEnd/>
                    <a:tailEnd/>
                  </a:ln>
                </p:spPr>
                <p:txBody>
                  <a:bodyPr/>
                  <a:lstStyle/>
                  <a:p>
                    <a:endParaRPr lang="en-US"/>
                  </a:p>
                </p:txBody>
              </p:sp>
            </p:grpSp>
          </p:grpSp>
        </p:grpSp>
      </p:grpSp>
      <p:sp>
        <p:nvSpPr>
          <p:cNvPr id="68" name="Line 65"/>
          <p:cNvSpPr>
            <a:spLocks noChangeShapeType="1"/>
          </p:cNvSpPr>
          <p:nvPr/>
        </p:nvSpPr>
        <p:spPr bwMode="auto">
          <a:xfrm flipV="1">
            <a:off x="1752600" y="2590800"/>
            <a:ext cx="5181600" cy="0"/>
          </a:xfrm>
          <a:prstGeom prst="line">
            <a:avLst/>
          </a:prstGeom>
          <a:noFill/>
          <a:ln w="38100">
            <a:solidFill>
              <a:schemeClr val="accent2"/>
            </a:solidFill>
            <a:round/>
            <a:headEnd type="none" w="sm" len="sm"/>
            <a:tailEnd type="none" w="sm" len="sm"/>
          </a:ln>
          <a:effectLst>
            <a:outerShdw dist="35921" dir="2700000" algn="ctr" rotWithShape="0">
              <a:schemeClr val="bg2"/>
            </a:outerShdw>
          </a:effectLst>
        </p:spPr>
        <p:txBody>
          <a:bodyPr wrap="none" anchor="ctr"/>
          <a:lstStyle/>
          <a:p>
            <a:endParaRPr lang="en-US"/>
          </a:p>
        </p:txBody>
      </p:sp>
      <p:sp>
        <p:nvSpPr>
          <p:cNvPr id="69" name="Line 66"/>
          <p:cNvSpPr>
            <a:spLocks noChangeShapeType="1"/>
          </p:cNvSpPr>
          <p:nvPr/>
        </p:nvSpPr>
        <p:spPr bwMode="auto">
          <a:xfrm>
            <a:off x="1752600" y="2286000"/>
            <a:ext cx="0" cy="528638"/>
          </a:xfrm>
          <a:prstGeom prst="line">
            <a:avLst/>
          </a:prstGeom>
          <a:noFill/>
          <a:ln w="38100">
            <a:solidFill>
              <a:schemeClr val="accent2"/>
            </a:solidFill>
            <a:round/>
            <a:headEnd type="none" w="sm" len="sm"/>
            <a:tailEnd type="none" w="sm" len="sm"/>
          </a:ln>
          <a:effectLst>
            <a:outerShdw dist="35921" dir="2700000" algn="ctr" rotWithShape="0">
              <a:schemeClr val="tx1"/>
            </a:outerShdw>
          </a:effectLst>
        </p:spPr>
        <p:txBody>
          <a:bodyPr anchor="ctr">
            <a:spAutoFit/>
          </a:bodyPr>
          <a:lstStyle/>
          <a:p>
            <a:endParaRPr lang="en-US"/>
          </a:p>
        </p:txBody>
      </p:sp>
      <p:sp>
        <p:nvSpPr>
          <p:cNvPr id="70" name="Line 67"/>
          <p:cNvSpPr>
            <a:spLocks noChangeShapeType="1"/>
          </p:cNvSpPr>
          <p:nvPr/>
        </p:nvSpPr>
        <p:spPr bwMode="auto">
          <a:xfrm>
            <a:off x="6934200" y="2286000"/>
            <a:ext cx="0" cy="528638"/>
          </a:xfrm>
          <a:prstGeom prst="line">
            <a:avLst/>
          </a:prstGeom>
          <a:noFill/>
          <a:ln w="38100">
            <a:solidFill>
              <a:schemeClr val="accent2"/>
            </a:solidFill>
            <a:round/>
            <a:headEnd type="none" w="sm" len="sm"/>
            <a:tailEnd type="none" w="sm" len="sm"/>
          </a:ln>
          <a:effectLst>
            <a:outerShdw dist="35921" dir="2700000" algn="ctr" rotWithShape="0">
              <a:schemeClr val="tx1"/>
            </a:outerShdw>
          </a:effectLst>
        </p:spPr>
        <p:txBody>
          <a:bodyPr anchor="ctr">
            <a:spAutoFit/>
          </a:bodyPr>
          <a:lstStyle/>
          <a:p>
            <a:endParaRPr lang="en-US"/>
          </a:p>
        </p:txBody>
      </p:sp>
      <p:sp>
        <p:nvSpPr>
          <p:cNvPr id="71" name="Line 68"/>
          <p:cNvSpPr>
            <a:spLocks noChangeShapeType="1"/>
          </p:cNvSpPr>
          <p:nvPr/>
        </p:nvSpPr>
        <p:spPr bwMode="auto">
          <a:xfrm rot="-5400000">
            <a:off x="1488282" y="2174081"/>
            <a:ext cx="0" cy="528637"/>
          </a:xfrm>
          <a:prstGeom prst="line">
            <a:avLst/>
          </a:prstGeom>
          <a:noFill/>
          <a:ln w="38100">
            <a:solidFill>
              <a:schemeClr val="accent2"/>
            </a:solidFill>
            <a:round/>
            <a:headEnd type="none" w="sm" len="sm"/>
            <a:tailEnd type="none" w="sm" len="sm"/>
          </a:ln>
          <a:effectLst>
            <a:outerShdw dist="35921" dir="2700000" algn="ctr" rotWithShape="0">
              <a:schemeClr val="tx1"/>
            </a:outerShdw>
          </a:effectLst>
        </p:spPr>
        <p:txBody>
          <a:bodyPr anchor="ctr">
            <a:spAutoFit/>
          </a:bodyPr>
          <a:lstStyle/>
          <a:p>
            <a:endParaRPr lang="en-US"/>
          </a:p>
        </p:txBody>
      </p:sp>
      <p:grpSp>
        <p:nvGrpSpPr>
          <p:cNvPr id="72" name="Group 69"/>
          <p:cNvGrpSpPr>
            <a:grpSpLocks/>
          </p:cNvGrpSpPr>
          <p:nvPr/>
        </p:nvGrpSpPr>
        <p:grpSpPr bwMode="auto">
          <a:xfrm>
            <a:off x="765175" y="2212975"/>
            <a:ext cx="620713" cy="558800"/>
            <a:chOff x="482" y="1394"/>
            <a:chExt cx="391" cy="352"/>
          </a:xfrm>
        </p:grpSpPr>
        <p:sp>
          <p:nvSpPr>
            <p:cNvPr id="73" name="Rectangle 70"/>
            <p:cNvSpPr>
              <a:spLocks noChangeArrowheads="1"/>
            </p:cNvSpPr>
            <p:nvPr/>
          </p:nvSpPr>
          <p:spPr bwMode="auto">
            <a:xfrm>
              <a:off x="482" y="1630"/>
              <a:ext cx="354" cy="65"/>
            </a:xfrm>
            <a:prstGeom prst="rect">
              <a:avLst/>
            </a:prstGeom>
            <a:solidFill>
              <a:srgbClr val="B7B79D"/>
            </a:solidFill>
            <a:ln w="9525">
              <a:noFill/>
              <a:miter lim="800000"/>
              <a:headEnd/>
              <a:tailEnd/>
            </a:ln>
          </p:spPr>
          <p:txBody>
            <a:bodyPr/>
            <a:lstStyle/>
            <a:p>
              <a:endParaRPr lang="en-US"/>
            </a:p>
          </p:txBody>
        </p:sp>
        <p:sp>
          <p:nvSpPr>
            <p:cNvPr id="74" name="Rectangle 71"/>
            <p:cNvSpPr>
              <a:spLocks noChangeArrowheads="1"/>
            </p:cNvSpPr>
            <p:nvPr/>
          </p:nvSpPr>
          <p:spPr bwMode="auto">
            <a:xfrm>
              <a:off x="483" y="1631"/>
              <a:ext cx="352" cy="63"/>
            </a:xfrm>
            <a:prstGeom prst="rect">
              <a:avLst/>
            </a:prstGeom>
            <a:solidFill>
              <a:srgbClr val="B7B79D"/>
            </a:solidFill>
            <a:ln w="3175">
              <a:solidFill>
                <a:srgbClr val="494936"/>
              </a:solidFill>
              <a:miter lim="800000"/>
              <a:headEnd/>
              <a:tailEnd/>
            </a:ln>
          </p:spPr>
          <p:txBody>
            <a:bodyPr/>
            <a:lstStyle/>
            <a:p>
              <a:endParaRPr lang="en-US"/>
            </a:p>
          </p:txBody>
        </p:sp>
        <p:sp>
          <p:nvSpPr>
            <p:cNvPr id="75" name="Freeform 72"/>
            <p:cNvSpPr>
              <a:spLocks/>
            </p:cNvSpPr>
            <p:nvPr/>
          </p:nvSpPr>
          <p:spPr bwMode="auto">
            <a:xfrm>
              <a:off x="482" y="1595"/>
              <a:ext cx="391" cy="35"/>
            </a:xfrm>
            <a:custGeom>
              <a:avLst/>
              <a:gdLst/>
              <a:ahLst/>
              <a:cxnLst>
                <a:cxn ang="0">
                  <a:pos x="0" y="35"/>
                </a:cxn>
                <a:cxn ang="0">
                  <a:pos x="38" y="0"/>
                </a:cxn>
                <a:cxn ang="0">
                  <a:pos x="391" y="0"/>
                </a:cxn>
                <a:cxn ang="0">
                  <a:pos x="354" y="35"/>
                </a:cxn>
                <a:cxn ang="0">
                  <a:pos x="0" y="35"/>
                </a:cxn>
              </a:cxnLst>
              <a:rect l="0" t="0" r="r" b="b"/>
              <a:pathLst>
                <a:path w="391" h="35">
                  <a:moveTo>
                    <a:pt x="0" y="35"/>
                  </a:moveTo>
                  <a:lnTo>
                    <a:pt x="38" y="0"/>
                  </a:lnTo>
                  <a:lnTo>
                    <a:pt x="391" y="0"/>
                  </a:lnTo>
                  <a:lnTo>
                    <a:pt x="354" y="35"/>
                  </a:lnTo>
                  <a:lnTo>
                    <a:pt x="0" y="35"/>
                  </a:lnTo>
                  <a:close/>
                </a:path>
              </a:pathLst>
            </a:custGeom>
            <a:solidFill>
              <a:srgbClr val="C9C9B6"/>
            </a:solidFill>
            <a:ln w="9525">
              <a:noFill/>
              <a:round/>
              <a:headEnd/>
              <a:tailEnd/>
            </a:ln>
          </p:spPr>
          <p:txBody>
            <a:bodyPr/>
            <a:lstStyle/>
            <a:p>
              <a:endParaRPr lang="en-US"/>
            </a:p>
          </p:txBody>
        </p:sp>
        <p:sp>
          <p:nvSpPr>
            <p:cNvPr id="76" name="Freeform 73"/>
            <p:cNvSpPr>
              <a:spLocks/>
            </p:cNvSpPr>
            <p:nvPr/>
          </p:nvSpPr>
          <p:spPr bwMode="auto">
            <a:xfrm>
              <a:off x="482" y="1595"/>
              <a:ext cx="391" cy="35"/>
            </a:xfrm>
            <a:custGeom>
              <a:avLst/>
              <a:gdLst/>
              <a:ahLst/>
              <a:cxnLst>
                <a:cxn ang="0">
                  <a:pos x="0" y="35"/>
                </a:cxn>
                <a:cxn ang="0">
                  <a:pos x="38" y="0"/>
                </a:cxn>
                <a:cxn ang="0">
                  <a:pos x="391" y="0"/>
                </a:cxn>
                <a:cxn ang="0">
                  <a:pos x="354" y="35"/>
                </a:cxn>
                <a:cxn ang="0">
                  <a:pos x="0" y="35"/>
                </a:cxn>
              </a:cxnLst>
              <a:rect l="0" t="0" r="r" b="b"/>
              <a:pathLst>
                <a:path w="391" h="35">
                  <a:moveTo>
                    <a:pt x="0" y="35"/>
                  </a:moveTo>
                  <a:lnTo>
                    <a:pt x="38" y="0"/>
                  </a:lnTo>
                  <a:lnTo>
                    <a:pt x="391" y="0"/>
                  </a:lnTo>
                  <a:lnTo>
                    <a:pt x="354" y="35"/>
                  </a:lnTo>
                  <a:lnTo>
                    <a:pt x="0" y="35"/>
                  </a:lnTo>
                  <a:close/>
                </a:path>
              </a:pathLst>
            </a:custGeom>
            <a:solidFill>
              <a:srgbClr val="C9C9B6"/>
            </a:solidFill>
            <a:ln w="3175">
              <a:solidFill>
                <a:srgbClr val="494936"/>
              </a:solidFill>
              <a:prstDash val="solid"/>
              <a:round/>
              <a:headEnd/>
              <a:tailEnd/>
            </a:ln>
          </p:spPr>
          <p:txBody>
            <a:bodyPr/>
            <a:lstStyle/>
            <a:p>
              <a:endParaRPr lang="en-US"/>
            </a:p>
          </p:txBody>
        </p:sp>
        <p:sp>
          <p:nvSpPr>
            <p:cNvPr id="77" name="Line 74"/>
            <p:cNvSpPr>
              <a:spLocks noChangeShapeType="1"/>
            </p:cNvSpPr>
            <p:nvPr/>
          </p:nvSpPr>
          <p:spPr bwMode="auto">
            <a:xfrm flipH="1">
              <a:off x="731" y="1660"/>
              <a:ext cx="85" cy="1"/>
            </a:xfrm>
            <a:prstGeom prst="line">
              <a:avLst/>
            </a:prstGeom>
            <a:noFill/>
            <a:ln w="9525">
              <a:solidFill>
                <a:srgbClr val="000000"/>
              </a:solidFill>
              <a:round/>
              <a:headEnd/>
              <a:tailEnd/>
            </a:ln>
          </p:spPr>
          <p:txBody>
            <a:bodyPr/>
            <a:lstStyle/>
            <a:p>
              <a:endParaRPr lang="en-US"/>
            </a:p>
          </p:txBody>
        </p:sp>
        <p:sp>
          <p:nvSpPr>
            <p:cNvPr id="78" name="Freeform 75"/>
            <p:cNvSpPr>
              <a:spLocks/>
            </p:cNvSpPr>
            <p:nvPr/>
          </p:nvSpPr>
          <p:spPr bwMode="auto">
            <a:xfrm>
              <a:off x="836" y="1595"/>
              <a:ext cx="37" cy="100"/>
            </a:xfrm>
            <a:custGeom>
              <a:avLst/>
              <a:gdLst/>
              <a:ahLst/>
              <a:cxnLst>
                <a:cxn ang="0">
                  <a:pos x="0" y="100"/>
                </a:cxn>
                <a:cxn ang="0">
                  <a:pos x="37" y="63"/>
                </a:cxn>
                <a:cxn ang="0">
                  <a:pos x="37" y="0"/>
                </a:cxn>
                <a:cxn ang="0">
                  <a:pos x="0" y="35"/>
                </a:cxn>
                <a:cxn ang="0">
                  <a:pos x="0" y="100"/>
                </a:cxn>
              </a:cxnLst>
              <a:rect l="0" t="0" r="r" b="b"/>
              <a:pathLst>
                <a:path w="37" h="100">
                  <a:moveTo>
                    <a:pt x="0" y="100"/>
                  </a:moveTo>
                  <a:lnTo>
                    <a:pt x="37" y="63"/>
                  </a:lnTo>
                  <a:lnTo>
                    <a:pt x="37" y="0"/>
                  </a:lnTo>
                  <a:lnTo>
                    <a:pt x="0" y="35"/>
                  </a:lnTo>
                  <a:lnTo>
                    <a:pt x="0" y="100"/>
                  </a:lnTo>
                  <a:close/>
                </a:path>
              </a:pathLst>
            </a:custGeom>
            <a:solidFill>
              <a:srgbClr val="7A7A5A"/>
            </a:solidFill>
            <a:ln w="9525">
              <a:noFill/>
              <a:round/>
              <a:headEnd/>
              <a:tailEnd/>
            </a:ln>
          </p:spPr>
          <p:txBody>
            <a:bodyPr/>
            <a:lstStyle/>
            <a:p>
              <a:endParaRPr lang="en-US"/>
            </a:p>
          </p:txBody>
        </p:sp>
        <p:sp>
          <p:nvSpPr>
            <p:cNvPr id="79" name="Freeform 76"/>
            <p:cNvSpPr>
              <a:spLocks/>
            </p:cNvSpPr>
            <p:nvPr/>
          </p:nvSpPr>
          <p:spPr bwMode="auto">
            <a:xfrm>
              <a:off x="836" y="1595"/>
              <a:ext cx="37" cy="100"/>
            </a:xfrm>
            <a:custGeom>
              <a:avLst/>
              <a:gdLst/>
              <a:ahLst/>
              <a:cxnLst>
                <a:cxn ang="0">
                  <a:pos x="0" y="100"/>
                </a:cxn>
                <a:cxn ang="0">
                  <a:pos x="37" y="63"/>
                </a:cxn>
                <a:cxn ang="0">
                  <a:pos x="37" y="0"/>
                </a:cxn>
                <a:cxn ang="0">
                  <a:pos x="0" y="35"/>
                </a:cxn>
                <a:cxn ang="0">
                  <a:pos x="0" y="100"/>
                </a:cxn>
              </a:cxnLst>
              <a:rect l="0" t="0" r="r" b="b"/>
              <a:pathLst>
                <a:path w="37" h="100">
                  <a:moveTo>
                    <a:pt x="0" y="100"/>
                  </a:moveTo>
                  <a:lnTo>
                    <a:pt x="37" y="63"/>
                  </a:lnTo>
                  <a:lnTo>
                    <a:pt x="37" y="0"/>
                  </a:lnTo>
                  <a:lnTo>
                    <a:pt x="0" y="35"/>
                  </a:lnTo>
                  <a:lnTo>
                    <a:pt x="0" y="100"/>
                  </a:lnTo>
                  <a:close/>
                </a:path>
              </a:pathLst>
            </a:custGeom>
            <a:solidFill>
              <a:srgbClr val="7A7A5A"/>
            </a:solidFill>
            <a:ln w="3175">
              <a:solidFill>
                <a:srgbClr val="494936"/>
              </a:solidFill>
              <a:prstDash val="solid"/>
              <a:round/>
              <a:headEnd/>
              <a:tailEnd/>
            </a:ln>
          </p:spPr>
          <p:txBody>
            <a:bodyPr/>
            <a:lstStyle/>
            <a:p>
              <a:endParaRPr lang="en-US"/>
            </a:p>
          </p:txBody>
        </p:sp>
        <p:sp>
          <p:nvSpPr>
            <p:cNvPr id="80" name="Freeform 77"/>
            <p:cNvSpPr>
              <a:spLocks/>
            </p:cNvSpPr>
            <p:nvPr/>
          </p:nvSpPr>
          <p:spPr bwMode="auto">
            <a:xfrm>
              <a:off x="484" y="1687"/>
              <a:ext cx="312" cy="49"/>
            </a:xfrm>
            <a:custGeom>
              <a:avLst/>
              <a:gdLst/>
              <a:ahLst/>
              <a:cxnLst>
                <a:cxn ang="0">
                  <a:pos x="0" y="49"/>
                </a:cxn>
                <a:cxn ang="0">
                  <a:pos x="39" y="0"/>
                </a:cxn>
                <a:cxn ang="0">
                  <a:pos x="312" y="0"/>
                </a:cxn>
                <a:cxn ang="0">
                  <a:pos x="273" y="49"/>
                </a:cxn>
                <a:cxn ang="0">
                  <a:pos x="0" y="49"/>
                </a:cxn>
              </a:cxnLst>
              <a:rect l="0" t="0" r="r" b="b"/>
              <a:pathLst>
                <a:path w="312" h="49">
                  <a:moveTo>
                    <a:pt x="0" y="49"/>
                  </a:moveTo>
                  <a:lnTo>
                    <a:pt x="39" y="0"/>
                  </a:lnTo>
                  <a:lnTo>
                    <a:pt x="312" y="0"/>
                  </a:lnTo>
                  <a:lnTo>
                    <a:pt x="273" y="49"/>
                  </a:lnTo>
                  <a:lnTo>
                    <a:pt x="0" y="49"/>
                  </a:lnTo>
                  <a:close/>
                </a:path>
              </a:pathLst>
            </a:custGeom>
            <a:solidFill>
              <a:srgbClr val="C9C9B6"/>
            </a:solidFill>
            <a:ln w="9525">
              <a:noFill/>
              <a:round/>
              <a:headEnd/>
              <a:tailEnd/>
            </a:ln>
          </p:spPr>
          <p:txBody>
            <a:bodyPr/>
            <a:lstStyle/>
            <a:p>
              <a:endParaRPr lang="en-US"/>
            </a:p>
          </p:txBody>
        </p:sp>
        <p:sp>
          <p:nvSpPr>
            <p:cNvPr id="81" name="Freeform 78"/>
            <p:cNvSpPr>
              <a:spLocks/>
            </p:cNvSpPr>
            <p:nvPr/>
          </p:nvSpPr>
          <p:spPr bwMode="auto">
            <a:xfrm>
              <a:off x="484" y="1687"/>
              <a:ext cx="312" cy="49"/>
            </a:xfrm>
            <a:custGeom>
              <a:avLst/>
              <a:gdLst/>
              <a:ahLst/>
              <a:cxnLst>
                <a:cxn ang="0">
                  <a:pos x="0" y="49"/>
                </a:cxn>
                <a:cxn ang="0">
                  <a:pos x="39" y="0"/>
                </a:cxn>
                <a:cxn ang="0">
                  <a:pos x="312" y="0"/>
                </a:cxn>
                <a:cxn ang="0">
                  <a:pos x="273" y="49"/>
                </a:cxn>
                <a:cxn ang="0">
                  <a:pos x="0" y="49"/>
                </a:cxn>
              </a:cxnLst>
              <a:rect l="0" t="0" r="r" b="b"/>
              <a:pathLst>
                <a:path w="312" h="49">
                  <a:moveTo>
                    <a:pt x="0" y="49"/>
                  </a:moveTo>
                  <a:lnTo>
                    <a:pt x="39" y="0"/>
                  </a:lnTo>
                  <a:lnTo>
                    <a:pt x="312" y="0"/>
                  </a:lnTo>
                  <a:lnTo>
                    <a:pt x="273" y="49"/>
                  </a:lnTo>
                  <a:lnTo>
                    <a:pt x="0" y="49"/>
                  </a:lnTo>
                  <a:close/>
                </a:path>
              </a:pathLst>
            </a:custGeom>
            <a:solidFill>
              <a:srgbClr val="C9C9B6"/>
            </a:solidFill>
            <a:ln w="3175">
              <a:solidFill>
                <a:srgbClr val="494936"/>
              </a:solidFill>
              <a:prstDash val="solid"/>
              <a:round/>
              <a:headEnd/>
              <a:tailEnd/>
            </a:ln>
          </p:spPr>
          <p:txBody>
            <a:bodyPr/>
            <a:lstStyle/>
            <a:p>
              <a:endParaRPr lang="en-US"/>
            </a:p>
          </p:txBody>
        </p:sp>
        <p:sp>
          <p:nvSpPr>
            <p:cNvPr id="82" name="Freeform 79"/>
            <p:cNvSpPr>
              <a:spLocks/>
            </p:cNvSpPr>
            <p:nvPr/>
          </p:nvSpPr>
          <p:spPr bwMode="auto">
            <a:xfrm>
              <a:off x="757" y="1687"/>
              <a:ext cx="39" cy="59"/>
            </a:xfrm>
            <a:custGeom>
              <a:avLst/>
              <a:gdLst/>
              <a:ahLst/>
              <a:cxnLst>
                <a:cxn ang="0">
                  <a:pos x="0" y="59"/>
                </a:cxn>
                <a:cxn ang="0">
                  <a:pos x="39" y="18"/>
                </a:cxn>
                <a:cxn ang="0">
                  <a:pos x="39" y="0"/>
                </a:cxn>
                <a:cxn ang="0">
                  <a:pos x="0" y="49"/>
                </a:cxn>
                <a:cxn ang="0">
                  <a:pos x="0" y="59"/>
                </a:cxn>
              </a:cxnLst>
              <a:rect l="0" t="0" r="r" b="b"/>
              <a:pathLst>
                <a:path w="39" h="59">
                  <a:moveTo>
                    <a:pt x="0" y="59"/>
                  </a:moveTo>
                  <a:lnTo>
                    <a:pt x="39" y="18"/>
                  </a:lnTo>
                  <a:lnTo>
                    <a:pt x="39" y="0"/>
                  </a:lnTo>
                  <a:lnTo>
                    <a:pt x="0" y="49"/>
                  </a:lnTo>
                  <a:lnTo>
                    <a:pt x="0" y="59"/>
                  </a:lnTo>
                  <a:close/>
                </a:path>
              </a:pathLst>
            </a:custGeom>
            <a:solidFill>
              <a:srgbClr val="7A7A5A"/>
            </a:solidFill>
            <a:ln w="9525">
              <a:noFill/>
              <a:round/>
              <a:headEnd/>
              <a:tailEnd/>
            </a:ln>
          </p:spPr>
          <p:txBody>
            <a:bodyPr/>
            <a:lstStyle/>
            <a:p>
              <a:endParaRPr lang="en-US"/>
            </a:p>
          </p:txBody>
        </p:sp>
        <p:sp>
          <p:nvSpPr>
            <p:cNvPr id="83" name="Freeform 80"/>
            <p:cNvSpPr>
              <a:spLocks/>
            </p:cNvSpPr>
            <p:nvPr/>
          </p:nvSpPr>
          <p:spPr bwMode="auto">
            <a:xfrm>
              <a:off x="757" y="1687"/>
              <a:ext cx="39" cy="59"/>
            </a:xfrm>
            <a:custGeom>
              <a:avLst/>
              <a:gdLst/>
              <a:ahLst/>
              <a:cxnLst>
                <a:cxn ang="0">
                  <a:pos x="0" y="59"/>
                </a:cxn>
                <a:cxn ang="0">
                  <a:pos x="39" y="18"/>
                </a:cxn>
                <a:cxn ang="0">
                  <a:pos x="39" y="0"/>
                </a:cxn>
                <a:cxn ang="0">
                  <a:pos x="0" y="49"/>
                </a:cxn>
                <a:cxn ang="0">
                  <a:pos x="0" y="59"/>
                </a:cxn>
              </a:cxnLst>
              <a:rect l="0" t="0" r="r" b="b"/>
              <a:pathLst>
                <a:path w="39" h="59">
                  <a:moveTo>
                    <a:pt x="0" y="59"/>
                  </a:moveTo>
                  <a:lnTo>
                    <a:pt x="39" y="18"/>
                  </a:lnTo>
                  <a:lnTo>
                    <a:pt x="39" y="0"/>
                  </a:lnTo>
                  <a:lnTo>
                    <a:pt x="0" y="49"/>
                  </a:lnTo>
                  <a:lnTo>
                    <a:pt x="0" y="59"/>
                  </a:lnTo>
                  <a:close/>
                </a:path>
              </a:pathLst>
            </a:custGeom>
            <a:solidFill>
              <a:srgbClr val="7A7A5A"/>
            </a:solidFill>
            <a:ln w="3175">
              <a:solidFill>
                <a:srgbClr val="494936"/>
              </a:solidFill>
              <a:prstDash val="solid"/>
              <a:round/>
              <a:headEnd/>
              <a:tailEnd/>
            </a:ln>
          </p:spPr>
          <p:txBody>
            <a:bodyPr/>
            <a:lstStyle/>
            <a:p>
              <a:endParaRPr lang="en-US"/>
            </a:p>
          </p:txBody>
        </p:sp>
        <p:sp>
          <p:nvSpPr>
            <p:cNvPr id="84" name="Rectangle 81"/>
            <p:cNvSpPr>
              <a:spLocks noChangeArrowheads="1"/>
            </p:cNvSpPr>
            <p:nvPr/>
          </p:nvSpPr>
          <p:spPr bwMode="auto">
            <a:xfrm>
              <a:off x="484" y="1736"/>
              <a:ext cx="273" cy="10"/>
            </a:xfrm>
            <a:prstGeom prst="rect">
              <a:avLst/>
            </a:prstGeom>
            <a:solidFill>
              <a:srgbClr val="B7B79D"/>
            </a:solidFill>
            <a:ln w="9525">
              <a:noFill/>
              <a:miter lim="800000"/>
              <a:headEnd/>
              <a:tailEnd/>
            </a:ln>
          </p:spPr>
          <p:txBody>
            <a:bodyPr/>
            <a:lstStyle/>
            <a:p>
              <a:endParaRPr lang="en-US"/>
            </a:p>
          </p:txBody>
        </p:sp>
        <p:sp>
          <p:nvSpPr>
            <p:cNvPr id="85" name="Rectangle 82"/>
            <p:cNvSpPr>
              <a:spLocks noChangeArrowheads="1"/>
            </p:cNvSpPr>
            <p:nvPr/>
          </p:nvSpPr>
          <p:spPr bwMode="auto">
            <a:xfrm>
              <a:off x="485" y="1737"/>
              <a:ext cx="271" cy="8"/>
            </a:xfrm>
            <a:prstGeom prst="rect">
              <a:avLst/>
            </a:prstGeom>
            <a:solidFill>
              <a:srgbClr val="B7B79D"/>
            </a:solidFill>
            <a:ln w="3175">
              <a:solidFill>
                <a:srgbClr val="494936"/>
              </a:solidFill>
              <a:miter lim="800000"/>
              <a:headEnd/>
              <a:tailEnd/>
            </a:ln>
          </p:spPr>
          <p:txBody>
            <a:bodyPr/>
            <a:lstStyle/>
            <a:p>
              <a:endParaRPr lang="en-US"/>
            </a:p>
          </p:txBody>
        </p:sp>
        <p:sp>
          <p:nvSpPr>
            <p:cNvPr id="86" name="Freeform 83"/>
            <p:cNvSpPr>
              <a:spLocks/>
            </p:cNvSpPr>
            <p:nvPr/>
          </p:nvSpPr>
          <p:spPr bwMode="auto">
            <a:xfrm>
              <a:off x="535" y="1595"/>
              <a:ext cx="281" cy="27"/>
            </a:xfrm>
            <a:custGeom>
              <a:avLst/>
              <a:gdLst/>
              <a:ahLst/>
              <a:cxnLst>
                <a:cxn ang="0">
                  <a:pos x="0" y="27"/>
                </a:cxn>
                <a:cxn ang="0">
                  <a:pos x="30" y="0"/>
                </a:cxn>
                <a:cxn ang="0">
                  <a:pos x="281" y="0"/>
                </a:cxn>
                <a:cxn ang="0">
                  <a:pos x="253" y="27"/>
                </a:cxn>
                <a:cxn ang="0">
                  <a:pos x="0" y="27"/>
                </a:cxn>
              </a:cxnLst>
              <a:rect l="0" t="0" r="r" b="b"/>
              <a:pathLst>
                <a:path w="281" h="27">
                  <a:moveTo>
                    <a:pt x="0" y="27"/>
                  </a:moveTo>
                  <a:lnTo>
                    <a:pt x="30" y="0"/>
                  </a:lnTo>
                  <a:lnTo>
                    <a:pt x="281" y="0"/>
                  </a:lnTo>
                  <a:lnTo>
                    <a:pt x="253" y="27"/>
                  </a:lnTo>
                  <a:lnTo>
                    <a:pt x="0" y="27"/>
                  </a:lnTo>
                  <a:close/>
                </a:path>
              </a:pathLst>
            </a:custGeom>
            <a:solidFill>
              <a:srgbClr val="000000"/>
            </a:solidFill>
            <a:ln w="9525">
              <a:noFill/>
              <a:round/>
              <a:headEnd/>
              <a:tailEnd/>
            </a:ln>
          </p:spPr>
          <p:txBody>
            <a:bodyPr/>
            <a:lstStyle/>
            <a:p>
              <a:endParaRPr lang="en-US"/>
            </a:p>
          </p:txBody>
        </p:sp>
        <p:sp>
          <p:nvSpPr>
            <p:cNvPr id="87" name="Freeform 84"/>
            <p:cNvSpPr>
              <a:spLocks/>
            </p:cNvSpPr>
            <p:nvPr/>
          </p:nvSpPr>
          <p:spPr bwMode="auto">
            <a:xfrm>
              <a:off x="535" y="1595"/>
              <a:ext cx="281" cy="27"/>
            </a:xfrm>
            <a:custGeom>
              <a:avLst/>
              <a:gdLst/>
              <a:ahLst/>
              <a:cxnLst>
                <a:cxn ang="0">
                  <a:pos x="0" y="27"/>
                </a:cxn>
                <a:cxn ang="0">
                  <a:pos x="30" y="0"/>
                </a:cxn>
                <a:cxn ang="0">
                  <a:pos x="281" y="0"/>
                </a:cxn>
                <a:cxn ang="0">
                  <a:pos x="253" y="27"/>
                </a:cxn>
                <a:cxn ang="0">
                  <a:pos x="0" y="27"/>
                </a:cxn>
              </a:cxnLst>
              <a:rect l="0" t="0" r="r" b="b"/>
              <a:pathLst>
                <a:path w="281" h="27">
                  <a:moveTo>
                    <a:pt x="0" y="27"/>
                  </a:moveTo>
                  <a:lnTo>
                    <a:pt x="30" y="0"/>
                  </a:lnTo>
                  <a:lnTo>
                    <a:pt x="281" y="0"/>
                  </a:lnTo>
                  <a:lnTo>
                    <a:pt x="253" y="27"/>
                  </a:lnTo>
                  <a:lnTo>
                    <a:pt x="0" y="27"/>
                  </a:lnTo>
                  <a:close/>
                </a:path>
              </a:pathLst>
            </a:custGeom>
            <a:solidFill>
              <a:srgbClr val="000000"/>
            </a:solidFill>
            <a:ln w="3175">
              <a:solidFill>
                <a:srgbClr val="000000"/>
              </a:solidFill>
              <a:prstDash val="solid"/>
              <a:round/>
              <a:headEnd/>
              <a:tailEnd/>
            </a:ln>
          </p:spPr>
          <p:txBody>
            <a:bodyPr/>
            <a:lstStyle/>
            <a:p>
              <a:endParaRPr lang="en-US"/>
            </a:p>
          </p:txBody>
        </p:sp>
        <p:sp>
          <p:nvSpPr>
            <p:cNvPr id="88" name="Freeform 85"/>
            <p:cNvSpPr>
              <a:spLocks/>
            </p:cNvSpPr>
            <p:nvPr/>
          </p:nvSpPr>
          <p:spPr bwMode="auto">
            <a:xfrm>
              <a:off x="533" y="1394"/>
              <a:ext cx="279" cy="26"/>
            </a:xfrm>
            <a:custGeom>
              <a:avLst/>
              <a:gdLst/>
              <a:ahLst/>
              <a:cxnLst>
                <a:cxn ang="0">
                  <a:pos x="0" y="26"/>
                </a:cxn>
                <a:cxn ang="0">
                  <a:pos x="28" y="0"/>
                </a:cxn>
                <a:cxn ang="0">
                  <a:pos x="279" y="0"/>
                </a:cxn>
                <a:cxn ang="0">
                  <a:pos x="251" y="26"/>
                </a:cxn>
                <a:cxn ang="0">
                  <a:pos x="0" y="26"/>
                </a:cxn>
              </a:cxnLst>
              <a:rect l="0" t="0" r="r" b="b"/>
              <a:pathLst>
                <a:path w="279" h="26">
                  <a:moveTo>
                    <a:pt x="0" y="26"/>
                  </a:moveTo>
                  <a:lnTo>
                    <a:pt x="28" y="0"/>
                  </a:lnTo>
                  <a:lnTo>
                    <a:pt x="279" y="0"/>
                  </a:lnTo>
                  <a:lnTo>
                    <a:pt x="251" y="26"/>
                  </a:lnTo>
                  <a:lnTo>
                    <a:pt x="0" y="26"/>
                  </a:lnTo>
                  <a:close/>
                </a:path>
              </a:pathLst>
            </a:custGeom>
            <a:solidFill>
              <a:srgbClr val="C9C9B6"/>
            </a:solidFill>
            <a:ln w="9525">
              <a:noFill/>
              <a:round/>
              <a:headEnd/>
              <a:tailEnd/>
            </a:ln>
          </p:spPr>
          <p:txBody>
            <a:bodyPr/>
            <a:lstStyle/>
            <a:p>
              <a:endParaRPr lang="en-US"/>
            </a:p>
          </p:txBody>
        </p:sp>
        <p:sp>
          <p:nvSpPr>
            <p:cNvPr id="89" name="Freeform 86"/>
            <p:cNvSpPr>
              <a:spLocks/>
            </p:cNvSpPr>
            <p:nvPr/>
          </p:nvSpPr>
          <p:spPr bwMode="auto">
            <a:xfrm>
              <a:off x="533" y="1394"/>
              <a:ext cx="279" cy="26"/>
            </a:xfrm>
            <a:custGeom>
              <a:avLst/>
              <a:gdLst/>
              <a:ahLst/>
              <a:cxnLst>
                <a:cxn ang="0">
                  <a:pos x="0" y="26"/>
                </a:cxn>
                <a:cxn ang="0">
                  <a:pos x="28" y="0"/>
                </a:cxn>
                <a:cxn ang="0">
                  <a:pos x="279" y="0"/>
                </a:cxn>
                <a:cxn ang="0">
                  <a:pos x="251" y="26"/>
                </a:cxn>
                <a:cxn ang="0">
                  <a:pos x="0" y="26"/>
                </a:cxn>
              </a:cxnLst>
              <a:rect l="0" t="0" r="r" b="b"/>
              <a:pathLst>
                <a:path w="279" h="26">
                  <a:moveTo>
                    <a:pt x="0" y="26"/>
                  </a:moveTo>
                  <a:lnTo>
                    <a:pt x="28" y="0"/>
                  </a:lnTo>
                  <a:lnTo>
                    <a:pt x="279" y="0"/>
                  </a:lnTo>
                  <a:lnTo>
                    <a:pt x="251" y="26"/>
                  </a:lnTo>
                  <a:lnTo>
                    <a:pt x="0" y="26"/>
                  </a:lnTo>
                  <a:close/>
                </a:path>
              </a:pathLst>
            </a:custGeom>
            <a:solidFill>
              <a:srgbClr val="C9C9B6"/>
            </a:solidFill>
            <a:ln w="3175">
              <a:solidFill>
                <a:srgbClr val="494936"/>
              </a:solidFill>
              <a:prstDash val="solid"/>
              <a:round/>
              <a:headEnd/>
              <a:tailEnd/>
            </a:ln>
          </p:spPr>
          <p:txBody>
            <a:bodyPr/>
            <a:lstStyle/>
            <a:p>
              <a:endParaRPr lang="en-US"/>
            </a:p>
          </p:txBody>
        </p:sp>
        <p:sp>
          <p:nvSpPr>
            <p:cNvPr id="90" name="Rectangle 87"/>
            <p:cNvSpPr>
              <a:spLocks noChangeArrowheads="1"/>
            </p:cNvSpPr>
            <p:nvPr/>
          </p:nvSpPr>
          <p:spPr bwMode="auto">
            <a:xfrm>
              <a:off x="534" y="1421"/>
              <a:ext cx="251" cy="196"/>
            </a:xfrm>
            <a:prstGeom prst="rect">
              <a:avLst/>
            </a:prstGeom>
            <a:solidFill>
              <a:srgbClr val="B7B79D"/>
            </a:solidFill>
            <a:ln w="3175">
              <a:solidFill>
                <a:srgbClr val="494936"/>
              </a:solidFill>
              <a:miter lim="800000"/>
              <a:headEnd/>
              <a:tailEnd/>
            </a:ln>
          </p:spPr>
          <p:txBody>
            <a:bodyPr/>
            <a:lstStyle/>
            <a:p>
              <a:endParaRPr lang="en-US"/>
            </a:p>
          </p:txBody>
        </p:sp>
        <p:sp>
          <p:nvSpPr>
            <p:cNvPr id="91" name="Rectangle 88"/>
            <p:cNvSpPr>
              <a:spLocks noChangeArrowheads="1"/>
            </p:cNvSpPr>
            <p:nvPr/>
          </p:nvSpPr>
          <p:spPr bwMode="auto">
            <a:xfrm>
              <a:off x="556" y="1446"/>
              <a:ext cx="207" cy="152"/>
            </a:xfrm>
            <a:prstGeom prst="rect">
              <a:avLst/>
            </a:prstGeom>
            <a:solidFill>
              <a:srgbClr val="FFFFFF"/>
            </a:solidFill>
            <a:ln w="3175">
              <a:solidFill>
                <a:srgbClr val="494936"/>
              </a:solidFill>
              <a:miter lim="800000"/>
              <a:headEnd/>
              <a:tailEnd/>
            </a:ln>
          </p:spPr>
          <p:txBody>
            <a:bodyPr/>
            <a:lstStyle/>
            <a:p>
              <a:endParaRPr lang="en-US"/>
            </a:p>
          </p:txBody>
        </p:sp>
        <p:sp>
          <p:nvSpPr>
            <p:cNvPr id="92" name="Freeform 89"/>
            <p:cNvSpPr>
              <a:spLocks/>
            </p:cNvSpPr>
            <p:nvPr/>
          </p:nvSpPr>
          <p:spPr bwMode="auto">
            <a:xfrm>
              <a:off x="784" y="1394"/>
              <a:ext cx="28" cy="222"/>
            </a:xfrm>
            <a:custGeom>
              <a:avLst/>
              <a:gdLst/>
              <a:ahLst/>
              <a:cxnLst>
                <a:cxn ang="0">
                  <a:pos x="0" y="222"/>
                </a:cxn>
                <a:cxn ang="0">
                  <a:pos x="28" y="195"/>
                </a:cxn>
                <a:cxn ang="0">
                  <a:pos x="28" y="0"/>
                </a:cxn>
                <a:cxn ang="0">
                  <a:pos x="0" y="26"/>
                </a:cxn>
                <a:cxn ang="0">
                  <a:pos x="0" y="222"/>
                </a:cxn>
              </a:cxnLst>
              <a:rect l="0" t="0" r="r" b="b"/>
              <a:pathLst>
                <a:path w="28" h="222">
                  <a:moveTo>
                    <a:pt x="0" y="222"/>
                  </a:moveTo>
                  <a:lnTo>
                    <a:pt x="28" y="195"/>
                  </a:lnTo>
                  <a:lnTo>
                    <a:pt x="28" y="0"/>
                  </a:lnTo>
                  <a:lnTo>
                    <a:pt x="0" y="26"/>
                  </a:lnTo>
                  <a:lnTo>
                    <a:pt x="0" y="222"/>
                  </a:lnTo>
                  <a:close/>
                </a:path>
              </a:pathLst>
            </a:custGeom>
            <a:solidFill>
              <a:srgbClr val="7A7A5A"/>
            </a:solidFill>
            <a:ln w="9525">
              <a:noFill/>
              <a:round/>
              <a:headEnd/>
              <a:tailEnd/>
            </a:ln>
          </p:spPr>
          <p:txBody>
            <a:bodyPr/>
            <a:lstStyle/>
            <a:p>
              <a:endParaRPr lang="en-US"/>
            </a:p>
          </p:txBody>
        </p:sp>
        <p:sp>
          <p:nvSpPr>
            <p:cNvPr id="93" name="Freeform 90"/>
            <p:cNvSpPr>
              <a:spLocks/>
            </p:cNvSpPr>
            <p:nvPr/>
          </p:nvSpPr>
          <p:spPr bwMode="auto">
            <a:xfrm>
              <a:off x="784" y="1394"/>
              <a:ext cx="28" cy="222"/>
            </a:xfrm>
            <a:custGeom>
              <a:avLst/>
              <a:gdLst/>
              <a:ahLst/>
              <a:cxnLst>
                <a:cxn ang="0">
                  <a:pos x="0" y="222"/>
                </a:cxn>
                <a:cxn ang="0">
                  <a:pos x="28" y="195"/>
                </a:cxn>
                <a:cxn ang="0">
                  <a:pos x="28" y="0"/>
                </a:cxn>
                <a:cxn ang="0">
                  <a:pos x="0" y="26"/>
                </a:cxn>
                <a:cxn ang="0">
                  <a:pos x="0" y="222"/>
                </a:cxn>
              </a:cxnLst>
              <a:rect l="0" t="0" r="r" b="b"/>
              <a:pathLst>
                <a:path w="28" h="222">
                  <a:moveTo>
                    <a:pt x="0" y="222"/>
                  </a:moveTo>
                  <a:lnTo>
                    <a:pt x="28" y="195"/>
                  </a:lnTo>
                  <a:lnTo>
                    <a:pt x="28" y="0"/>
                  </a:lnTo>
                  <a:lnTo>
                    <a:pt x="0" y="26"/>
                  </a:lnTo>
                  <a:lnTo>
                    <a:pt x="0" y="222"/>
                  </a:lnTo>
                  <a:close/>
                </a:path>
              </a:pathLst>
            </a:custGeom>
            <a:solidFill>
              <a:srgbClr val="7A7A5A"/>
            </a:solidFill>
            <a:ln w="3175">
              <a:solidFill>
                <a:srgbClr val="494936"/>
              </a:solidFill>
              <a:prstDash val="solid"/>
              <a:round/>
              <a:headEnd/>
              <a:tailEnd/>
            </a:ln>
          </p:spPr>
          <p:txBody>
            <a:bodyPr/>
            <a:lstStyle/>
            <a:p>
              <a:endParaRPr lang="en-US"/>
            </a:p>
          </p:txBody>
        </p:sp>
      </p:grpSp>
      <p:sp>
        <p:nvSpPr>
          <p:cNvPr id="94" name="Line 91"/>
          <p:cNvSpPr>
            <a:spLocks noChangeShapeType="1"/>
          </p:cNvSpPr>
          <p:nvPr/>
        </p:nvSpPr>
        <p:spPr bwMode="auto">
          <a:xfrm rot="-5400000">
            <a:off x="7198519" y="2174081"/>
            <a:ext cx="0" cy="528638"/>
          </a:xfrm>
          <a:prstGeom prst="line">
            <a:avLst/>
          </a:prstGeom>
          <a:noFill/>
          <a:ln w="38100">
            <a:solidFill>
              <a:schemeClr val="accent2"/>
            </a:solidFill>
            <a:round/>
            <a:headEnd type="none" w="sm" len="sm"/>
            <a:tailEnd type="none" w="sm" len="sm"/>
          </a:ln>
          <a:effectLst>
            <a:outerShdw dist="35921" dir="2700000" algn="ctr" rotWithShape="0">
              <a:schemeClr val="tx1"/>
            </a:outerShdw>
          </a:effectLst>
        </p:spPr>
        <p:txBody>
          <a:bodyPr anchor="ctr">
            <a:spAutoFit/>
          </a:bodyPr>
          <a:lstStyle/>
          <a:p>
            <a:endParaRPr lang="en-US"/>
          </a:p>
        </p:txBody>
      </p:sp>
      <p:grpSp>
        <p:nvGrpSpPr>
          <p:cNvPr id="95" name="Group 92"/>
          <p:cNvGrpSpPr>
            <a:grpSpLocks/>
          </p:cNvGrpSpPr>
          <p:nvPr/>
        </p:nvGrpSpPr>
        <p:grpSpPr bwMode="auto">
          <a:xfrm>
            <a:off x="7318375" y="2212975"/>
            <a:ext cx="620713" cy="558800"/>
            <a:chOff x="4610" y="1394"/>
            <a:chExt cx="391" cy="352"/>
          </a:xfrm>
        </p:grpSpPr>
        <p:sp>
          <p:nvSpPr>
            <p:cNvPr id="96" name="Rectangle 93"/>
            <p:cNvSpPr>
              <a:spLocks noChangeArrowheads="1"/>
            </p:cNvSpPr>
            <p:nvPr/>
          </p:nvSpPr>
          <p:spPr bwMode="auto">
            <a:xfrm>
              <a:off x="4610" y="1630"/>
              <a:ext cx="354" cy="65"/>
            </a:xfrm>
            <a:prstGeom prst="rect">
              <a:avLst/>
            </a:prstGeom>
            <a:solidFill>
              <a:srgbClr val="B7B79D"/>
            </a:solidFill>
            <a:ln w="9525">
              <a:noFill/>
              <a:miter lim="800000"/>
              <a:headEnd/>
              <a:tailEnd/>
            </a:ln>
          </p:spPr>
          <p:txBody>
            <a:bodyPr/>
            <a:lstStyle/>
            <a:p>
              <a:endParaRPr lang="en-US"/>
            </a:p>
          </p:txBody>
        </p:sp>
        <p:sp>
          <p:nvSpPr>
            <p:cNvPr id="97" name="Rectangle 94"/>
            <p:cNvSpPr>
              <a:spLocks noChangeArrowheads="1"/>
            </p:cNvSpPr>
            <p:nvPr/>
          </p:nvSpPr>
          <p:spPr bwMode="auto">
            <a:xfrm>
              <a:off x="4611" y="1631"/>
              <a:ext cx="352" cy="63"/>
            </a:xfrm>
            <a:prstGeom prst="rect">
              <a:avLst/>
            </a:prstGeom>
            <a:solidFill>
              <a:srgbClr val="B7B79D"/>
            </a:solidFill>
            <a:ln w="3175">
              <a:solidFill>
                <a:srgbClr val="494936"/>
              </a:solidFill>
              <a:miter lim="800000"/>
              <a:headEnd/>
              <a:tailEnd/>
            </a:ln>
          </p:spPr>
          <p:txBody>
            <a:bodyPr/>
            <a:lstStyle/>
            <a:p>
              <a:endParaRPr lang="en-US"/>
            </a:p>
          </p:txBody>
        </p:sp>
        <p:sp>
          <p:nvSpPr>
            <p:cNvPr id="98" name="Freeform 95"/>
            <p:cNvSpPr>
              <a:spLocks/>
            </p:cNvSpPr>
            <p:nvPr/>
          </p:nvSpPr>
          <p:spPr bwMode="auto">
            <a:xfrm>
              <a:off x="4610" y="1595"/>
              <a:ext cx="391" cy="35"/>
            </a:xfrm>
            <a:custGeom>
              <a:avLst/>
              <a:gdLst/>
              <a:ahLst/>
              <a:cxnLst>
                <a:cxn ang="0">
                  <a:pos x="0" y="35"/>
                </a:cxn>
                <a:cxn ang="0">
                  <a:pos x="38" y="0"/>
                </a:cxn>
                <a:cxn ang="0">
                  <a:pos x="391" y="0"/>
                </a:cxn>
                <a:cxn ang="0">
                  <a:pos x="354" y="35"/>
                </a:cxn>
                <a:cxn ang="0">
                  <a:pos x="0" y="35"/>
                </a:cxn>
              </a:cxnLst>
              <a:rect l="0" t="0" r="r" b="b"/>
              <a:pathLst>
                <a:path w="391" h="35">
                  <a:moveTo>
                    <a:pt x="0" y="35"/>
                  </a:moveTo>
                  <a:lnTo>
                    <a:pt x="38" y="0"/>
                  </a:lnTo>
                  <a:lnTo>
                    <a:pt x="391" y="0"/>
                  </a:lnTo>
                  <a:lnTo>
                    <a:pt x="354" y="35"/>
                  </a:lnTo>
                  <a:lnTo>
                    <a:pt x="0" y="35"/>
                  </a:lnTo>
                  <a:close/>
                </a:path>
              </a:pathLst>
            </a:custGeom>
            <a:solidFill>
              <a:srgbClr val="C9C9B6"/>
            </a:solidFill>
            <a:ln w="9525">
              <a:noFill/>
              <a:round/>
              <a:headEnd/>
              <a:tailEnd/>
            </a:ln>
          </p:spPr>
          <p:txBody>
            <a:bodyPr/>
            <a:lstStyle/>
            <a:p>
              <a:endParaRPr lang="en-US"/>
            </a:p>
          </p:txBody>
        </p:sp>
        <p:sp>
          <p:nvSpPr>
            <p:cNvPr id="99" name="Freeform 96"/>
            <p:cNvSpPr>
              <a:spLocks/>
            </p:cNvSpPr>
            <p:nvPr/>
          </p:nvSpPr>
          <p:spPr bwMode="auto">
            <a:xfrm>
              <a:off x="4610" y="1595"/>
              <a:ext cx="391" cy="35"/>
            </a:xfrm>
            <a:custGeom>
              <a:avLst/>
              <a:gdLst/>
              <a:ahLst/>
              <a:cxnLst>
                <a:cxn ang="0">
                  <a:pos x="0" y="35"/>
                </a:cxn>
                <a:cxn ang="0">
                  <a:pos x="38" y="0"/>
                </a:cxn>
                <a:cxn ang="0">
                  <a:pos x="391" y="0"/>
                </a:cxn>
                <a:cxn ang="0">
                  <a:pos x="354" y="35"/>
                </a:cxn>
                <a:cxn ang="0">
                  <a:pos x="0" y="35"/>
                </a:cxn>
              </a:cxnLst>
              <a:rect l="0" t="0" r="r" b="b"/>
              <a:pathLst>
                <a:path w="391" h="35">
                  <a:moveTo>
                    <a:pt x="0" y="35"/>
                  </a:moveTo>
                  <a:lnTo>
                    <a:pt x="38" y="0"/>
                  </a:lnTo>
                  <a:lnTo>
                    <a:pt x="391" y="0"/>
                  </a:lnTo>
                  <a:lnTo>
                    <a:pt x="354" y="35"/>
                  </a:lnTo>
                  <a:lnTo>
                    <a:pt x="0" y="35"/>
                  </a:lnTo>
                  <a:close/>
                </a:path>
              </a:pathLst>
            </a:custGeom>
            <a:solidFill>
              <a:srgbClr val="C9C9B6"/>
            </a:solidFill>
            <a:ln w="3175">
              <a:solidFill>
                <a:srgbClr val="494936"/>
              </a:solidFill>
              <a:prstDash val="solid"/>
              <a:round/>
              <a:headEnd/>
              <a:tailEnd/>
            </a:ln>
          </p:spPr>
          <p:txBody>
            <a:bodyPr/>
            <a:lstStyle/>
            <a:p>
              <a:endParaRPr lang="en-US"/>
            </a:p>
          </p:txBody>
        </p:sp>
        <p:sp>
          <p:nvSpPr>
            <p:cNvPr id="100" name="Line 97"/>
            <p:cNvSpPr>
              <a:spLocks noChangeShapeType="1"/>
            </p:cNvSpPr>
            <p:nvPr/>
          </p:nvSpPr>
          <p:spPr bwMode="auto">
            <a:xfrm flipH="1">
              <a:off x="4859" y="1660"/>
              <a:ext cx="85" cy="1"/>
            </a:xfrm>
            <a:prstGeom prst="line">
              <a:avLst/>
            </a:prstGeom>
            <a:noFill/>
            <a:ln w="9525">
              <a:solidFill>
                <a:srgbClr val="000000"/>
              </a:solidFill>
              <a:round/>
              <a:headEnd/>
              <a:tailEnd/>
            </a:ln>
          </p:spPr>
          <p:txBody>
            <a:bodyPr/>
            <a:lstStyle/>
            <a:p>
              <a:endParaRPr lang="en-US"/>
            </a:p>
          </p:txBody>
        </p:sp>
        <p:sp>
          <p:nvSpPr>
            <p:cNvPr id="101" name="Freeform 98"/>
            <p:cNvSpPr>
              <a:spLocks/>
            </p:cNvSpPr>
            <p:nvPr/>
          </p:nvSpPr>
          <p:spPr bwMode="auto">
            <a:xfrm>
              <a:off x="4964" y="1595"/>
              <a:ext cx="37" cy="100"/>
            </a:xfrm>
            <a:custGeom>
              <a:avLst/>
              <a:gdLst/>
              <a:ahLst/>
              <a:cxnLst>
                <a:cxn ang="0">
                  <a:pos x="0" y="100"/>
                </a:cxn>
                <a:cxn ang="0">
                  <a:pos x="37" y="63"/>
                </a:cxn>
                <a:cxn ang="0">
                  <a:pos x="37" y="0"/>
                </a:cxn>
                <a:cxn ang="0">
                  <a:pos x="0" y="35"/>
                </a:cxn>
                <a:cxn ang="0">
                  <a:pos x="0" y="100"/>
                </a:cxn>
              </a:cxnLst>
              <a:rect l="0" t="0" r="r" b="b"/>
              <a:pathLst>
                <a:path w="37" h="100">
                  <a:moveTo>
                    <a:pt x="0" y="100"/>
                  </a:moveTo>
                  <a:lnTo>
                    <a:pt x="37" y="63"/>
                  </a:lnTo>
                  <a:lnTo>
                    <a:pt x="37" y="0"/>
                  </a:lnTo>
                  <a:lnTo>
                    <a:pt x="0" y="35"/>
                  </a:lnTo>
                  <a:lnTo>
                    <a:pt x="0" y="100"/>
                  </a:lnTo>
                  <a:close/>
                </a:path>
              </a:pathLst>
            </a:custGeom>
            <a:solidFill>
              <a:srgbClr val="7A7A5A"/>
            </a:solidFill>
            <a:ln w="9525">
              <a:noFill/>
              <a:round/>
              <a:headEnd/>
              <a:tailEnd/>
            </a:ln>
          </p:spPr>
          <p:txBody>
            <a:bodyPr/>
            <a:lstStyle/>
            <a:p>
              <a:endParaRPr lang="en-US"/>
            </a:p>
          </p:txBody>
        </p:sp>
        <p:sp>
          <p:nvSpPr>
            <p:cNvPr id="102" name="Freeform 99"/>
            <p:cNvSpPr>
              <a:spLocks/>
            </p:cNvSpPr>
            <p:nvPr/>
          </p:nvSpPr>
          <p:spPr bwMode="auto">
            <a:xfrm>
              <a:off x="4964" y="1595"/>
              <a:ext cx="37" cy="100"/>
            </a:xfrm>
            <a:custGeom>
              <a:avLst/>
              <a:gdLst/>
              <a:ahLst/>
              <a:cxnLst>
                <a:cxn ang="0">
                  <a:pos x="0" y="100"/>
                </a:cxn>
                <a:cxn ang="0">
                  <a:pos x="37" y="63"/>
                </a:cxn>
                <a:cxn ang="0">
                  <a:pos x="37" y="0"/>
                </a:cxn>
                <a:cxn ang="0">
                  <a:pos x="0" y="35"/>
                </a:cxn>
                <a:cxn ang="0">
                  <a:pos x="0" y="100"/>
                </a:cxn>
              </a:cxnLst>
              <a:rect l="0" t="0" r="r" b="b"/>
              <a:pathLst>
                <a:path w="37" h="100">
                  <a:moveTo>
                    <a:pt x="0" y="100"/>
                  </a:moveTo>
                  <a:lnTo>
                    <a:pt x="37" y="63"/>
                  </a:lnTo>
                  <a:lnTo>
                    <a:pt x="37" y="0"/>
                  </a:lnTo>
                  <a:lnTo>
                    <a:pt x="0" y="35"/>
                  </a:lnTo>
                  <a:lnTo>
                    <a:pt x="0" y="100"/>
                  </a:lnTo>
                  <a:close/>
                </a:path>
              </a:pathLst>
            </a:custGeom>
            <a:solidFill>
              <a:srgbClr val="7A7A5A"/>
            </a:solidFill>
            <a:ln w="3175">
              <a:solidFill>
                <a:srgbClr val="494936"/>
              </a:solidFill>
              <a:prstDash val="solid"/>
              <a:round/>
              <a:headEnd/>
              <a:tailEnd/>
            </a:ln>
          </p:spPr>
          <p:txBody>
            <a:bodyPr/>
            <a:lstStyle/>
            <a:p>
              <a:endParaRPr lang="en-US"/>
            </a:p>
          </p:txBody>
        </p:sp>
        <p:sp>
          <p:nvSpPr>
            <p:cNvPr id="103" name="Freeform 100"/>
            <p:cNvSpPr>
              <a:spLocks/>
            </p:cNvSpPr>
            <p:nvPr/>
          </p:nvSpPr>
          <p:spPr bwMode="auto">
            <a:xfrm>
              <a:off x="4612" y="1687"/>
              <a:ext cx="312" cy="49"/>
            </a:xfrm>
            <a:custGeom>
              <a:avLst/>
              <a:gdLst/>
              <a:ahLst/>
              <a:cxnLst>
                <a:cxn ang="0">
                  <a:pos x="0" y="49"/>
                </a:cxn>
                <a:cxn ang="0">
                  <a:pos x="39" y="0"/>
                </a:cxn>
                <a:cxn ang="0">
                  <a:pos x="312" y="0"/>
                </a:cxn>
                <a:cxn ang="0">
                  <a:pos x="273" y="49"/>
                </a:cxn>
                <a:cxn ang="0">
                  <a:pos x="0" y="49"/>
                </a:cxn>
              </a:cxnLst>
              <a:rect l="0" t="0" r="r" b="b"/>
              <a:pathLst>
                <a:path w="312" h="49">
                  <a:moveTo>
                    <a:pt x="0" y="49"/>
                  </a:moveTo>
                  <a:lnTo>
                    <a:pt x="39" y="0"/>
                  </a:lnTo>
                  <a:lnTo>
                    <a:pt x="312" y="0"/>
                  </a:lnTo>
                  <a:lnTo>
                    <a:pt x="273" y="49"/>
                  </a:lnTo>
                  <a:lnTo>
                    <a:pt x="0" y="49"/>
                  </a:lnTo>
                  <a:close/>
                </a:path>
              </a:pathLst>
            </a:custGeom>
            <a:solidFill>
              <a:srgbClr val="C9C9B6"/>
            </a:solidFill>
            <a:ln w="9525">
              <a:noFill/>
              <a:round/>
              <a:headEnd/>
              <a:tailEnd/>
            </a:ln>
          </p:spPr>
          <p:txBody>
            <a:bodyPr/>
            <a:lstStyle/>
            <a:p>
              <a:endParaRPr lang="en-US"/>
            </a:p>
          </p:txBody>
        </p:sp>
        <p:sp>
          <p:nvSpPr>
            <p:cNvPr id="104" name="Freeform 101"/>
            <p:cNvSpPr>
              <a:spLocks/>
            </p:cNvSpPr>
            <p:nvPr/>
          </p:nvSpPr>
          <p:spPr bwMode="auto">
            <a:xfrm>
              <a:off x="4612" y="1687"/>
              <a:ext cx="312" cy="49"/>
            </a:xfrm>
            <a:custGeom>
              <a:avLst/>
              <a:gdLst/>
              <a:ahLst/>
              <a:cxnLst>
                <a:cxn ang="0">
                  <a:pos x="0" y="49"/>
                </a:cxn>
                <a:cxn ang="0">
                  <a:pos x="39" y="0"/>
                </a:cxn>
                <a:cxn ang="0">
                  <a:pos x="312" y="0"/>
                </a:cxn>
                <a:cxn ang="0">
                  <a:pos x="273" y="49"/>
                </a:cxn>
                <a:cxn ang="0">
                  <a:pos x="0" y="49"/>
                </a:cxn>
              </a:cxnLst>
              <a:rect l="0" t="0" r="r" b="b"/>
              <a:pathLst>
                <a:path w="312" h="49">
                  <a:moveTo>
                    <a:pt x="0" y="49"/>
                  </a:moveTo>
                  <a:lnTo>
                    <a:pt x="39" y="0"/>
                  </a:lnTo>
                  <a:lnTo>
                    <a:pt x="312" y="0"/>
                  </a:lnTo>
                  <a:lnTo>
                    <a:pt x="273" y="49"/>
                  </a:lnTo>
                  <a:lnTo>
                    <a:pt x="0" y="49"/>
                  </a:lnTo>
                  <a:close/>
                </a:path>
              </a:pathLst>
            </a:custGeom>
            <a:solidFill>
              <a:srgbClr val="C9C9B6"/>
            </a:solidFill>
            <a:ln w="3175">
              <a:solidFill>
                <a:srgbClr val="494936"/>
              </a:solidFill>
              <a:prstDash val="solid"/>
              <a:round/>
              <a:headEnd/>
              <a:tailEnd/>
            </a:ln>
          </p:spPr>
          <p:txBody>
            <a:bodyPr/>
            <a:lstStyle/>
            <a:p>
              <a:endParaRPr lang="en-US"/>
            </a:p>
          </p:txBody>
        </p:sp>
        <p:sp>
          <p:nvSpPr>
            <p:cNvPr id="105" name="Freeform 102"/>
            <p:cNvSpPr>
              <a:spLocks/>
            </p:cNvSpPr>
            <p:nvPr/>
          </p:nvSpPr>
          <p:spPr bwMode="auto">
            <a:xfrm>
              <a:off x="4885" y="1687"/>
              <a:ext cx="39" cy="59"/>
            </a:xfrm>
            <a:custGeom>
              <a:avLst/>
              <a:gdLst/>
              <a:ahLst/>
              <a:cxnLst>
                <a:cxn ang="0">
                  <a:pos x="0" y="59"/>
                </a:cxn>
                <a:cxn ang="0">
                  <a:pos x="39" y="18"/>
                </a:cxn>
                <a:cxn ang="0">
                  <a:pos x="39" y="0"/>
                </a:cxn>
                <a:cxn ang="0">
                  <a:pos x="0" y="49"/>
                </a:cxn>
                <a:cxn ang="0">
                  <a:pos x="0" y="59"/>
                </a:cxn>
              </a:cxnLst>
              <a:rect l="0" t="0" r="r" b="b"/>
              <a:pathLst>
                <a:path w="39" h="59">
                  <a:moveTo>
                    <a:pt x="0" y="59"/>
                  </a:moveTo>
                  <a:lnTo>
                    <a:pt x="39" y="18"/>
                  </a:lnTo>
                  <a:lnTo>
                    <a:pt x="39" y="0"/>
                  </a:lnTo>
                  <a:lnTo>
                    <a:pt x="0" y="49"/>
                  </a:lnTo>
                  <a:lnTo>
                    <a:pt x="0" y="59"/>
                  </a:lnTo>
                  <a:close/>
                </a:path>
              </a:pathLst>
            </a:custGeom>
            <a:solidFill>
              <a:srgbClr val="7A7A5A"/>
            </a:solidFill>
            <a:ln w="9525">
              <a:noFill/>
              <a:round/>
              <a:headEnd/>
              <a:tailEnd/>
            </a:ln>
          </p:spPr>
          <p:txBody>
            <a:bodyPr/>
            <a:lstStyle/>
            <a:p>
              <a:endParaRPr lang="en-US"/>
            </a:p>
          </p:txBody>
        </p:sp>
        <p:sp>
          <p:nvSpPr>
            <p:cNvPr id="106" name="Freeform 103"/>
            <p:cNvSpPr>
              <a:spLocks/>
            </p:cNvSpPr>
            <p:nvPr/>
          </p:nvSpPr>
          <p:spPr bwMode="auto">
            <a:xfrm>
              <a:off x="4885" y="1687"/>
              <a:ext cx="39" cy="59"/>
            </a:xfrm>
            <a:custGeom>
              <a:avLst/>
              <a:gdLst/>
              <a:ahLst/>
              <a:cxnLst>
                <a:cxn ang="0">
                  <a:pos x="0" y="59"/>
                </a:cxn>
                <a:cxn ang="0">
                  <a:pos x="39" y="18"/>
                </a:cxn>
                <a:cxn ang="0">
                  <a:pos x="39" y="0"/>
                </a:cxn>
                <a:cxn ang="0">
                  <a:pos x="0" y="49"/>
                </a:cxn>
                <a:cxn ang="0">
                  <a:pos x="0" y="59"/>
                </a:cxn>
              </a:cxnLst>
              <a:rect l="0" t="0" r="r" b="b"/>
              <a:pathLst>
                <a:path w="39" h="59">
                  <a:moveTo>
                    <a:pt x="0" y="59"/>
                  </a:moveTo>
                  <a:lnTo>
                    <a:pt x="39" y="18"/>
                  </a:lnTo>
                  <a:lnTo>
                    <a:pt x="39" y="0"/>
                  </a:lnTo>
                  <a:lnTo>
                    <a:pt x="0" y="49"/>
                  </a:lnTo>
                  <a:lnTo>
                    <a:pt x="0" y="59"/>
                  </a:lnTo>
                  <a:close/>
                </a:path>
              </a:pathLst>
            </a:custGeom>
            <a:solidFill>
              <a:srgbClr val="7A7A5A"/>
            </a:solidFill>
            <a:ln w="3175">
              <a:solidFill>
                <a:srgbClr val="494936"/>
              </a:solidFill>
              <a:prstDash val="solid"/>
              <a:round/>
              <a:headEnd/>
              <a:tailEnd/>
            </a:ln>
          </p:spPr>
          <p:txBody>
            <a:bodyPr/>
            <a:lstStyle/>
            <a:p>
              <a:endParaRPr lang="en-US"/>
            </a:p>
          </p:txBody>
        </p:sp>
        <p:sp>
          <p:nvSpPr>
            <p:cNvPr id="107" name="Rectangle 104"/>
            <p:cNvSpPr>
              <a:spLocks noChangeArrowheads="1"/>
            </p:cNvSpPr>
            <p:nvPr/>
          </p:nvSpPr>
          <p:spPr bwMode="auto">
            <a:xfrm>
              <a:off x="4612" y="1736"/>
              <a:ext cx="273" cy="10"/>
            </a:xfrm>
            <a:prstGeom prst="rect">
              <a:avLst/>
            </a:prstGeom>
            <a:solidFill>
              <a:srgbClr val="B7B79D"/>
            </a:solidFill>
            <a:ln w="9525">
              <a:noFill/>
              <a:miter lim="800000"/>
              <a:headEnd/>
              <a:tailEnd/>
            </a:ln>
          </p:spPr>
          <p:txBody>
            <a:bodyPr/>
            <a:lstStyle/>
            <a:p>
              <a:endParaRPr lang="en-US"/>
            </a:p>
          </p:txBody>
        </p:sp>
        <p:sp>
          <p:nvSpPr>
            <p:cNvPr id="108" name="Rectangle 105"/>
            <p:cNvSpPr>
              <a:spLocks noChangeArrowheads="1"/>
            </p:cNvSpPr>
            <p:nvPr/>
          </p:nvSpPr>
          <p:spPr bwMode="auto">
            <a:xfrm>
              <a:off x="4613" y="1737"/>
              <a:ext cx="271" cy="8"/>
            </a:xfrm>
            <a:prstGeom prst="rect">
              <a:avLst/>
            </a:prstGeom>
            <a:solidFill>
              <a:srgbClr val="B7B79D"/>
            </a:solidFill>
            <a:ln w="3175">
              <a:solidFill>
                <a:srgbClr val="494936"/>
              </a:solidFill>
              <a:miter lim="800000"/>
              <a:headEnd/>
              <a:tailEnd/>
            </a:ln>
          </p:spPr>
          <p:txBody>
            <a:bodyPr/>
            <a:lstStyle/>
            <a:p>
              <a:endParaRPr lang="en-US"/>
            </a:p>
          </p:txBody>
        </p:sp>
        <p:sp>
          <p:nvSpPr>
            <p:cNvPr id="109" name="Freeform 106"/>
            <p:cNvSpPr>
              <a:spLocks/>
            </p:cNvSpPr>
            <p:nvPr/>
          </p:nvSpPr>
          <p:spPr bwMode="auto">
            <a:xfrm>
              <a:off x="4663" y="1595"/>
              <a:ext cx="281" cy="27"/>
            </a:xfrm>
            <a:custGeom>
              <a:avLst/>
              <a:gdLst/>
              <a:ahLst/>
              <a:cxnLst>
                <a:cxn ang="0">
                  <a:pos x="0" y="27"/>
                </a:cxn>
                <a:cxn ang="0">
                  <a:pos x="30" y="0"/>
                </a:cxn>
                <a:cxn ang="0">
                  <a:pos x="281" y="0"/>
                </a:cxn>
                <a:cxn ang="0">
                  <a:pos x="253" y="27"/>
                </a:cxn>
                <a:cxn ang="0">
                  <a:pos x="0" y="27"/>
                </a:cxn>
              </a:cxnLst>
              <a:rect l="0" t="0" r="r" b="b"/>
              <a:pathLst>
                <a:path w="281" h="27">
                  <a:moveTo>
                    <a:pt x="0" y="27"/>
                  </a:moveTo>
                  <a:lnTo>
                    <a:pt x="30" y="0"/>
                  </a:lnTo>
                  <a:lnTo>
                    <a:pt x="281" y="0"/>
                  </a:lnTo>
                  <a:lnTo>
                    <a:pt x="253" y="27"/>
                  </a:lnTo>
                  <a:lnTo>
                    <a:pt x="0" y="27"/>
                  </a:lnTo>
                  <a:close/>
                </a:path>
              </a:pathLst>
            </a:custGeom>
            <a:solidFill>
              <a:srgbClr val="000000"/>
            </a:solidFill>
            <a:ln w="9525">
              <a:noFill/>
              <a:round/>
              <a:headEnd/>
              <a:tailEnd/>
            </a:ln>
          </p:spPr>
          <p:txBody>
            <a:bodyPr/>
            <a:lstStyle/>
            <a:p>
              <a:endParaRPr lang="en-US"/>
            </a:p>
          </p:txBody>
        </p:sp>
        <p:sp>
          <p:nvSpPr>
            <p:cNvPr id="110" name="Freeform 107"/>
            <p:cNvSpPr>
              <a:spLocks/>
            </p:cNvSpPr>
            <p:nvPr/>
          </p:nvSpPr>
          <p:spPr bwMode="auto">
            <a:xfrm>
              <a:off x="4663" y="1595"/>
              <a:ext cx="281" cy="27"/>
            </a:xfrm>
            <a:custGeom>
              <a:avLst/>
              <a:gdLst/>
              <a:ahLst/>
              <a:cxnLst>
                <a:cxn ang="0">
                  <a:pos x="0" y="27"/>
                </a:cxn>
                <a:cxn ang="0">
                  <a:pos x="30" y="0"/>
                </a:cxn>
                <a:cxn ang="0">
                  <a:pos x="281" y="0"/>
                </a:cxn>
                <a:cxn ang="0">
                  <a:pos x="253" y="27"/>
                </a:cxn>
                <a:cxn ang="0">
                  <a:pos x="0" y="27"/>
                </a:cxn>
              </a:cxnLst>
              <a:rect l="0" t="0" r="r" b="b"/>
              <a:pathLst>
                <a:path w="281" h="27">
                  <a:moveTo>
                    <a:pt x="0" y="27"/>
                  </a:moveTo>
                  <a:lnTo>
                    <a:pt x="30" y="0"/>
                  </a:lnTo>
                  <a:lnTo>
                    <a:pt x="281" y="0"/>
                  </a:lnTo>
                  <a:lnTo>
                    <a:pt x="253" y="27"/>
                  </a:lnTo>
                  <a:lnTo>
                    <a:pt x="0" y="27"/>
                  </a:lnTo>
                  <a:close/>
                </a:path>
              </a:pathLst>
            </a:custGeom>
            <a:solidFill>
              <a:srgbClr val="000000"/>
            </a:solidFill>
            <a:ln w="3175">
              <a:solidFill>
                <a:srgbClr val="000000"/>
              </a:solidFill>
              <a:prstDash val="solid"/>
              <a:round/>
              <a:headEnd/>
              <a:tailEnd/>
            </a:ln>
          </p:spPr>
          <p:txBody>
            <a:bodyPr/>
            <a:lstStyle/>
            <a:p>
              <a:endParaRPr lang="en-US"/>
            </a:p>
          </p:txBody>
        </p:sp>
        <p:sp>
          <p:nvSpPr>
            <p:cNvPr id="111" name="Freeform 108"/>
            <p:cNvSpPr>
              <a:spLocks/>
            </p:cNvSpPr>
            <p:nvPr/>
          </p:nvSpPr>
          <p:spPr bwMode="auto">
            <a:xfrm>
              <a:off x="4661" y="1394"/>
              <a:ext cx="279" cy="26"/>
            </a:xfrm>
            <a:custGeom>
              <a:avLst/>
              <a:gdLst/>
              <a:ahLst/>
              <a:cxnLst>
                <a:cxn ang="0">
                  <a:pos x="0" y="26"/>
                </a:cxn>
                <a:cxn ang="0">
                  <a:pos x="28" y="0"/>
                </a:cxn>
                <a:cxn ang="0">
                  <a:pos x="279" y="0"/>
                </a:cxn>
                <a:cxn ang="0">
                  <a:pos x="251" y="26"/>
                </a:cxn>
                <a:cxn ang="0">
                  <a:pos x="0" y="26"/>
                </a:cxn>
              </a:cxnLst>
              <a:rect l="0" t="0" r="r" b="b"/>
              <a:pathLst>
                <a:path w="279" h="26">
                  <a:moveTo>
                    <a:pt x="0" y="26"/>
                  </a:moveTo>
                  <a:lnTo>
                    <a:pt x="28" y="0"/>
                  </a:lnTo>
                  <a:lnTo>
                    <a:pt x="279" y="0"/>
                  </a:lnTo>
                  <a:lnTo>
                    <a:pt x="251" y="26"/>
                  </a:lnTo>
                  <a:lnTo>
                    <a:pt x="0" y="26"/>
                  </a:lnTo>
                  <a:close/>
                </a:path>
              </a:pathLst>
            </a:custGeom>
            <a:solidFill>
              <a:srgbClr val="C9C9B6"/>
            </a:solidFill>
            <a:ln w="9525">
              <a:noFill/>
              <a:round/>
              <a:headEnd/>
              <a:tailEnd/>
            </a:ln>
          </p:spPr>
          <p:txBody>
            <a:bodyPr/>
            <a:lstStyle/>
            <a:p>
              <a:endParaRPr lang="en-US"/>
            </a:p>
          </p:txBody>
        </p:sp>
        <p:sp>
          <p:nvSpPr>
            <p:cNvPr id="112" name="Freeform 109"/>
            <p:cNvSpPr>
              <a:spLocks/>
            </p:cNvSpPr>
            <p:nvPr/>
          </p:nvSpPr>
          <p:spPr bwMode="auto">
            <a:xfrm>
              <a:off x="4661" y="1394"/>
              <a:ext cx="279" cy="26"/>
            </a:xfrm>
            <a:custGeom>
              <a:avLst/>
              <a:gdLst/>
              <a:ahLst/>
              <a:cxnLst>
                <a:cxn ang="0">
                  <a:pos x="0" y="26"/>
                </a:cxn>
                <a:cxn ang="0">
                  <a:pos x="28" y="0"/>
                </a:cxn>
                <a:cxn ang="0">
                  <a:pos x="279" y="0"/>
                </a:cxn>
                <a:cxn ang="0">
                  <a:pos x="251" y="26"/>
                </a:cxn>
                <a:cxn ang="0">
                  <a:pos x="0" y="26"/>
                </a:cxn>
              </a:cxnLst>
              <a:rect l="0" t="0" r="r" b="b"/>
              <a:pathLst>
                <a:path w="279" h="26">
                  <a:moveTo>
                    <a:pt x="0" y="26"/>
                  </a:moveTo>
                  <a:lnTo>
                    <a:pt x="28" y="0"/>
                  </a:lnTo>
                  <a:lnTo>
                    <a:pt x="279" y="0"/>
                  </a:lnTo>
                  <a:lnTo>
                    <a:pt x="251" y="26"/>
                  </a:lnTo>
                  <a:lnTo>
                    <a:pt x="0" y="26"/>
                  </a:lnTo>
                  <a:close/>
                </a:path>
              </a:pathLst>
            </a:custGeom>
            <a:solidFill>
              <a:srgbClr val="C9C9B6"/>
            </a:solidFill>
            <a:ln w="3175">
              <a:solidFill>
                <a:srgbClr val="494936"/>
              </a:solidFill>
              <a:prstDash val="solid"/>
              <a:round/>
              <a:headEnd/>
              <a:tailEnd/>
            </a:ln>
          </p:spPr>
          <p:txBody>
            <a:bodyPr/>
            <a:lstStyle/>
            <a:p>
              <a:endParaRPr lang="en-US"/>
            </a:p>
          </p:txBody>
        </p:sp>
        <p:sp>
          <p:nvSpPr>
            <p:cNvPr id="113" name="Rectangle 110"/>
            <p:cNvSpPr>
              <a:spLocks noChangeArrowheads="1"/>
            </p:cNvSpPr>
            <p:nvPr/>
          </p:nvSpPr>
          <p:spPr bwMode="auto">
            <a:xfrm>
              <a:off x="4662" y="1421"/>
              <a:ext cx="251" cy="196"/>
            </a:xfrm>
            <a:prstGeom prst="rect">
              <a:avLst/>
            </a:prstGeom>
            <a:solidFill>
              <a:srgbClr val="B7B79D"/>
            </a:solidFill>
            <a:ln w="3175">
              <a:solidFill>
                <a:srgbClr val="494936"/>
              </a:solidFill>
              <a:miter lim="800000"/>
              <a:headEnd/>
              <a:tailEnd/>
            </a:ln>
          </p:spPr>
          <p:txBody>
            <a:bodyPr/>
            <a:lstStyle/>
            <a:p>
              <a:endParaRPr lang="en-US"/>
            </a:p>
          </p:txBody>
        </p:sp>
        <p:sp>
          <p:nvSpPr>
            <p:cNvPr id="114" name="Rectangle 111"/>
            <p:cNvSpPr>
              <a:spLocks noChangeArrowheads="1"/>
            </p:cNvSpPr>
            <p:nvPr/>
          </p:nvSpPr>
          <p:spPr bwMode="auto">
            <a:xfrm>
              <a:off x="4684" y="1446"/>
              <a:ext cx="207" cy="152"/>
            </a:xfrm>
            <a:prstGeom prst="rect">
              <a:avLst/>
            </a:prstGeom>
            <a:solidFill>
              <a:srgbClr val="FFFFFF"/>
            </a:solidFill>
            <a:ln w="3175">
              <a:solidFill>
                <a:srgbClr val="494936"/>
              </a:solidFill>
              <a:miter lim="800000"/>
              <a:headEnd/>
              <a:tailEnd/>
            </a:ln>
          </p:spPr>
          <p:txBody>
            <a:bodyPr/>
            <a:lstStyle/>
            <a:p>
              <a:endParaRPr lang="en-US"/>
            </a:p>
          </p:txBody>
        </p:sp>
        <p:sp>
          <p:nvSpPr>
            <p:cNvPr id="115" name="Freeform 112"/>
            <p:cNvSpPr>
              <a:spLocks/>
            </p:cNvSpPr>
            <p:nvPr/>
          </p:nvSpPr>
          <p:spPr bwMode="auto">
            <a:xfrm>
              <a:off x="4912" y="1394"/>
              <a:ext cx="28" cy="222"/>
            </a:xfrm>
            <a:custGeom>
              <a:avLst/>
              <a:gdLst/>
              <a:ahLst/>
              <a:cxnLst>
                <a:cxn ang="0">
                  <a:pos x="0" y="222"/>
                </a:cxn>
                <a:cxn ang="0">
                  <a:pos x="28" y="195"/>
                </a:cxn>
                <a:cxn ang="0">
                  <a:pos x="28" y="0"/>
                </a:cxn>
                <a:cxn ang="0">
                  <a:pos x="0" y="26"/>
                </a:cxn>
                <a:cxn ang="0">
                  <a:pos x="0" y="222"/>
                </a:cxn>
              </a:cxnLst>
              <a:rect l="0" t="0" r="r" b="b"/>
              <a:pathLst>
                <a:path w="28" h="222">
                  <a:moveTo>
                    <a:pt x="0" y="222"/>
                  </a:moveTo>
                  <a:lnTo>
                    <a:pt x="28" y="195"/>
                  </a:lnTo>
                  <a:lnTo>
                    <a:pt x="28" y="0"/>
                  </a:lnTo>
                  <a:lnTo>
                    <a:pt x="0" y="26"/>
                  </a:lnTo>
                  <a:lnTo>
                    <a:pt x="0" y="222"/>
                  </a:lnTo>
                  <a:close/>
                </a:path>
              </a:pathLst>
            </a:custGeom>
            <a:solidFill>
              <a:srgbClr val="7A7A5A"/>
            </a:solidFill>
            <a:ln w="9525">
              <a:noFill/>
              <a:round/>
              <a:headEnd/>
              <a:tailEnd/>
            </a:ln>
          </p:spPr>
          <p:txBody>
            <a:bodyPr/>
            <a:lstStyle/>
            <a:p>
              <a:endParaRPr lang="en-US"/>
            </a:p>
          </p:txBody>
        </p:sp>
        <p:sp>
          <p:nvSpPr>
            <p:cNvPr id="116" name="Freeform 113"/>
            <p:cNvSpPr>
              <a:spLocks/>
            </p:cNvSpPr>
            <p:nvPr/>
          </p:nvSpPr>
          <p:spPr bwMode="auto">
            <a:xfrm>
              <a:off x="4912" y="1394"/>
              <a:ext cx="28" cy="222"/>
            </a:xfrm>
            <a:custGeom>
              <a:avLst/>
              <a:gdLst/>
              <a:ahLst/>
              <a:cxnLst>
                <a:cxn ang="0">
                  <a:pos x="0" y="222"/>
                </a:cxn>
                <a:cxn ang="0">
                  <a:pos x="28" y="195"/>
                </a:cxn>
                <a:cxn ang="0">
                  <a:pos x="28" y="0"/>
                </a:cxn>
                <a:cxn ang="0">
                  <a:pos x="0" y="26"/>
                </a:cxn>
                <a:cxn ang="0">
                  <a:pos x="0" y="222"/>
                </a:cxn>
              </a:cxnLst>
              <a:rect l="0" t="0" r="r" b="b"/>
              <a:pathLst>
                <a:path w="28" h="222">
                  <a:moveTo>
                    <a:pt x="0" y="222"/>
                  </a:moveTo>
                  <a:lnTo>
                    <a:pt x="28" y="195"/>
                  </a:lnTo>
                  <a:lnTo>
                    <a:pt x="28" y="0"/>
                  </a:lnTo>
                  <a:lnTo>
                    <a:pt x="0" y="26"/>
                  </a:lnTo>
                  <a:lnTo>
                    <a:pt x="0" y="222"/>
                  </a:lnTo>
                  <a:close/>
                </a:path>
              </a:pathLst>
            </a:custGeom>
            <a:solidFill>
              <a:srgbClr val="7A7A5A"/>
            </a:solidFill>
            <a:ln w="3175">
              <a:solidFill>
                <a:srgbClr val="494936"/>
              </a:solidFill>
              <a:prstDash val="solid"/>
              <a:round/>
              <a:headEnd/>
              <a:tailEnd/>
            </a:ln>
          </p:spPr>
          <p:txBody>
            <a:bodyPr/>
            <a:lstStyle/>
            <a:p>
              <a:endParaRPr lang="en-US"/>
            </a:p>
          </p:txBody>
        </p:sp>
      </p:grpSp>
      <p:sp>
        <p:nvSpPr>
          <p:cNvPr id="117" name="Rectangle 114"/>
          <p:cNvSpPr>
            <a:spLocks noChangeArrowheads="1"/>
          </p:cNvSpPr>
          <p:nvPr/>
        </p:nvSpPr>
        <p:spPr bwMode="auto">
          <a:xfrm>
            <a:off x="685800" y="1905000"/>
            <a:ext cx="750888" cy="317500"/>
          </a:xfrm>
          <a:prstGeom prst="rect">
            <a:avLst/>
          </a:prstGeom>
          <a:noFill/>
          <a:ln w="9525">
            <a:noFill/>
            <a:miter lim="800000"/>
            <a:headEnd/>
            <a:tailEnd/>
          </a:ln>
          <a:effectLst/>
        </p:spPr>
        <p:txBody>
          <a:bodyPr wrap="none" lIns="73025" tIns="36512" rIns="73025" bIns="36512">
            <a:spAutoFit/>
          </a:bodyPr>
          <a:lstStyle/>
          <a:p>
            <a:pPr>
              <a:lnSpc>
                <a:spcPct val="100000"/>
              </a:lnSpc>
            </a:pPr>
            <a:r>
              <a:rPr lang="en-US" sz="1600">
                <a:latin typeface="Helvetica" pitchFamily="34" charset="0"/>
              </a:rPr>
              <a:t>Host A</a:t>
            </a:r>
          </a:p>
        </p:txBody>
      </p:sp>
      <p:sp>
        <p:nvSpPr>
          <p:cNvPr id="118" name="Rectangle 115"/>
          <p:cNvSpPr>
            <a:spLocks noChangeArrowheads="1"/>
          </p:cNvSpPr>
          <p:nvPr/>
        </p:nvSpPr>
        <p:spPr bwMode="auto">
          <a:xfrm>
            <a:off x="7162800" y="1905000"/>
            <a:ext cx="739775" cy="317500"/>
          </a:xfrm>
          <a:prstGeom prst="rect">
            <a:avLst/>
          </a:prstGeom>
          <a:noFill/>
          <a:ln w="9525">
            <a:noFill/>
            <a:miter lim="800000"/>
            <a:headEnd/>
            <a:tailEnd/>
          </a:ln>
          <a:effectLst/>
        </p:spPr>
        <p:txBody>
          <a:bodyPr wrap="none" lIns="73025" tIns="36512" rIns="73025" bIns="36512">
            <a:spAutoFit/>
          </a:bodyPr>
          <a:lstStyle/>
          <a:p>
            <a:pPr>
              <a:lnSpc>
                <a:spcPct val="100000"/>
              </a:lnSpc>
            </a:pPr>
            <a:r>
              <a:rPr lang="en-US" sz="1600">
                <a:latin typeface="Helvetica" pitchFamily="34" charset="0"/>
              </a:rPr>
              <a:t>Host B</a:t>
            </a:r>
          </a:p>
        </p:txBody>
      </p:sp>
      <p:sp>
        <p:nvSpPr>
          <p:cNvPr id="119" name="Rectangle 116"/>
          <p:cNvSpPr>
            <a:spLocks noChangeArrowheads="1"/>
          </p:cNvSpPr>
          <p:nvPr/>
        </p:nvSpPr>
        <p:spPr bwMode="auto">
          <a:xfrm>
            <a:off x="1981200" y="2057400"/>
            <a:ext cx="1003300" cy="317500"/>
          </a:xfrm>
          <a:prstGeom prst="rect">
            <a:avLst/>
          </a:prstGeom>
          <a:noFill/>
          <a:ln w="9525">
            <a:noFill/>
            <a:miter lim="800000"/>
            <a:headEnd/>
            <a:tailEnd/>
          </a:ln>
          <a:effectLst/>
        </p:spPr>
        <p:txBody>
          <a:bodyPr wrap="none" lIns="73025" tIns="36512" rIns="73025" bIns="36512">
            <a:spAutoFit/>
          </a:bodyPr>
          <a:lstStyle/>
          <a:p>
            <a:pPr>
              <a:lnSpc>
                <a:spcPct val="100000"/>
              </a:lnSpc>
            </a:pPr>
            <a:r>
              <a:rPr lang="en-US" sz="1600">
                <a:latin typeface="Helvetica" pitchFamily="34" charset="0"/>
              </a:rPr>
              <a:t>Router A </a:t>
            </a:r>
          </a:p>
        </p:txBody>
      </p:sp>
      <p:sp>
        <p:nvSpPr>
          <p:cNvPr id="120" name="Rectangle 117"/>
          <p:cNvSpPr>
            <a:spLocks noChangeArrowheads="1"/>
          </p:cNvSpPr>
          <p:nvPr/>
        </p:nvSpPr>
        <p:spPr bwMode="auto">
          <a:xfrm>
            <a:off x="5638800" y="2057400"/>
            <a:ext cx="992188" cy="317500"/>
          </a:xfrm>
          <a:prstGeom prst="rect">
            <a:avLst/>
          </a:prstGeom>
          <a:noFill/>
          <a:ln w="9525">
            <a:noFill/>
            <a:miter lim="800000"/>
            <a:headEnd/>
            <a:tailEnd/>
          </a:ln>
          <a:effectLst/>
        </p:spPr>
        <p:txBody>
          <a:bodyPr wrap="none" lIns="73025" tIns="36512" rIns="73025" bIns="36512">
            <a:spAutoFit/>
          </a:bodyPr>
          <a:lstStyle/>
          <a:p>
            <a:pPr>
              <a:lnSpc>
                <a:spcPct val="100000"/>
              </a:lnSpc>
            </a:pPr>
            <a:r>
              <a:rPr lang="en-US" sz="1600">
                <a:latin typeface="Helvetica" pitchFamily="34" charset="0"/>
              </a:rPr>
              <a:t>Router B </a:t>
            </a:r>
          </a:p>
        </p:txBody>
      </p:sp>
      <p:grpSp>
        <p:nvGrpSpPr>
          <p:cNvPr id="121" name="Group 118"/>
          <p:cNvGrpSpPr>
            <a:grpSpLocks/>
          </p:cNvGrpSpPr>
          <p:nvPr/>
        </p:nvGrpSpPr>
        <p:grpSpPr bwMode="auto">
          <a:xfrm>
            <a:off x="2106613" y="2376488"/>
            <a:ext cx="711200" cy="411162"/>
            <a:chOff x="1327" y="1497"/>
            <a:chExt cx="448" cy="259"/>
          </a:xfrm>
        </p:grpSpPr>
        <p:sp>
          <p:nvSpPr>
            <p:cNvPr id="122" name="Oval 119"/>
            <p:cNvSpPr>
              <a:spLocks noChangeArrowheads="1"/>
            </p:cNvSpPr>
            <p:nvPr/>
          </p:nvSpPr>
          <p:spPr bwMode="auto">
            <a:xfrm>
              <a:off x="1328" y="1605"/>
              <a:ext cx="447" cy="151"/>
            </a:xfrm>
            <a:prstGeom prst="ellipse">
              <a:avLst/>
            </a:prstGeom>
            <a:solidFill>
              <a:srgbClr val="0078AA"/>
            </a:solidFill>
            <a:ln w="4763">
              <a:solidFill>
                <a:srgbClr val="AAE6FF"/>
              </a:solidFill>
              <a:round/>
              <a:headEnd/>
              <a:tailEnd/>
            </a:ln>
          </p:spPr>
          <p:txBody>
            <a:bodyPr/>
            <a:lstStyle/>
            <a:p>
              <a:endParaRPr lang="en-US"/>
            </a:p>
          </p:txBody>
        </p:sp>
        <p:sp>
          <p:nvSpPr>
            <p:cNvPr id="123" name="Rectangle 120"/>
            <p:cNvSpPr>
              <a:spLocks noChangeArrowheads="1"/>
            </p:cNvSpPr>
            <p:nvPr/>
          </p:nvSpPr>
          <p:spPr bwMode="auto">
            <a:xfrm>
              <a:off x="1327" y="1574"/>
              <a:ext cx="446" cy="108"/>
            </a:xfrm>
            <a:prstGeom prst="rect">
              <a:avLst/>
            </a:prstGeom>
            <a:solidFill>
              <a:srgbClr val="0078AA"/>
            </a:solidFill>
            <a:ln w="9525">
              <a:noFill/>
              <a:miter lim="800000"/>
              <a:headEnd/>
              <a:tailEnd/>
            </a:ln>
          </p:spPr>
          <p:txBody>
            <a:bodyPr/>
            <a:lstStyle/>
            <a:p>
              <a:endParaRPr lang="en-US"/>
            </a:p>
          </p:txBody>
        </p:sp>
        <p:sp>
          <p:nvSpPr>
            <p:cNvPr id="124" name="Rectangle 121"/>
            <p:cNvSpPr>
              <a:spLocks noChangeArrowheads="1"/>
            </p:cNvSpPr>
            <p:nvPr/>
          </p:nvSpPr>
          <p:spPr bwMode="auto">
            <a:xfrm>
              <a:off x="1327" y="1574"/>
              <a:ext cx="446" cy="108"/>
            </a:xfrm>
            <a:prstGeom prst="rect">
              <a:avLst/>
            </a:prstGeom>
            <a:solidFill>
              <a:srgbClr val="0078AA"/>
            </a:solidFill>
            <a:ln w="9525">
              <a:noFill/>
              <a:miter lim="800000"/>
              <a:headEnd/>
              <a:tailEnd/>
            </a:ln>
          </p:spPr>
          <p:txBody>
            <a:bodyPr/>
            <a:lstStyle/>
            <a:p>
              <a:endParaRPr lang="en-US"/>
            </a:p>
          </p:txBody>
        </p:sp>
        <p:sp>
          <p:nvSpPr>
            <p:cNvPr id="125" name="Oval 122"/>
            <p:cNvSpPr>
              <a:spLocks noChangeArrowheads="1"/>
            </p:cNvSpPr>
            <p:nvPr/>
          </p:nvSpPr>
          <p:spPr bwMode="auto">
            <a:xfrm>
              <a:off x="1328" y="1497"/>
              <a:ext cx="447" cy="151"/>
            </a:xfrm>
            <a:prstGeom prst="ellipse">
              <a:avLst/>
            </a:prstGeom>
            <a:solidFill>
              <a:srgbClr val="00B4FF"/>
            </a:solidFill>
            <a:ln w="4763">
              <a:solidFill>
                <a:srgbClr val="AAE6FF"/>
              </a:solidFill>
              <a:round/>
              <a:headEnd/>
              <a:tailEnd/>
            </a:ln>
          </p:spPr>
          <p:txBody>
            <a:bodyPr/>
            <a:lstStyle/>
            <a:p>
              <a:endParaRPr lang="en-US"/>
            </a:p>
          </p:txBody>
        </p:sp>
        <p:grpSp>
          <p:nvGrpSpPr>
            <p:cNvPr id="126" name="Group 123"/>
            <p:cNvGrpSpPr>
              <a:grpSpLocks/>
            </p:cNvGrpSpPr>
            <p:nvPr/>
          </p:nvGrpSpPr>
          <p:grpSpPr bwMode="auto">
            <a:xfrm>
              <a:off x="1395" y="1515"/>
              <a:ext cx="310" cy="116"/>
              <a:chOff x="1395" y="1515"/>
              <a:chExt cx="310" cy="116"/>
            </a:xfrm>
          </p:grpSpPr>
          <p:grpSp>
            <p:nvGrpSpPr>
              <p:cNvPr id="129" name="Group 124"/>
              <p:cNvGrpSpPr>
                <a:grpSpLocks/>
              </p:cNvGrpSpPr>
              <p:nvPr/>
            </p:nvGrpSpPr>
            <p:grpSpPr bwMode="auto">
              <a:xfrm>
                <a:off x="1395" y="1515"/>
                <a:ext cx="307" cy="113"/>
                <a:chOff x="1395" y="1515"/>
                <a:chExt cx="307" cy="113"/>
              </a:xfrm>
            </p:grpSpPr>
            <p:sp>
              <p:nvSpPr>
                <p:cNvPr id="139" name="Freeform 125"/>
                <p:cNvSpPr>
                  <a:spLocks/>
                </p:cNvSpPr>
                <p:nvPr/>
              </p:nvSpPr>
              <p:spPr bwMode="auto">
                <a:xfrm>
                  <a:off x="1556" y="1518"/>
                  <a:ext cx="146" cy="48"/>
                </a:xfrm>
                <a:custGeom>
                  <a:avLst/>
                  <a:gdLst/>
                  <a:ahLst/>
                  <a:cxnLst>
                    <a:cxn ang="0">
                      <a:pos x="0" y="113"/>
                    </a:cxn>
                    <a:cxn ang="0">
                      <a:pos x="98" y="144"/>
                    </a:cxn>
                    <a:cxn ang="0">
                      <a:pos x="334" y="48"/>
                    </a:cxn>
                    <a:cxn ang="0">
                      <a:pos x="440" y="81"/>
                    </a:cxn>
                    <a:cxn ang="0">
                      <a:pos x="383" y="0"/>
                    </a:cxn>
                    <a:cxn ang="0">
                      <a:pos x="106" y="0"/>
                    </a:cxn>
                    <a:cxn ang="0">
                      <a:pos x="221" y="24"/>
                    </a:cxn>
                    <a:cxn ang="0">
                      <a:pos x="0" y="113"/>
                    </a:cxn>
                  </a:cxnLst>
                  <a:rect l="0" t="0" r="r" b="b"/>
                  <a:pathLst>
                    <a:path w="440" h="144">
                      <a:moveTo>
                        <a:pt x="0" y="113"/>
                      </a:moveTo>
                      <a:lnTo>
                        <a:pt x="98" y="144"/>
                      </a:lnTo>
                      <a:lnTo>
                        <a:pt x="334" y="48"/>
                      </a:lnTo>
                      <a:lnTo>
                        <a:pt x="440" y="81"/>
                      </a:lnTo>
                      <a:lnTo>
                        <a:pt x="383" y="0"/>
                      </a:lnTo>
                      <a:lnTo>
                        <a:pt x="106" y="0"/>
                      </a:lnTo>
                      <a:lnTo>
                        <a:pt x="221" y="24"/>
                      </a:lnTo>
                      <a:lnTo>
                        <a:pt x="0" y="113"/>
                      </a:lnTo>
                      <a:close/>
                    </a:path>
                  </a:pathLst>
                </a:custGeom>
                <a:solidFill>
                  <a:srgbClr val="000000"/>
                </a:solidFill>
                <a:ln w="9525">
                  <a:noFill/>
                  <a:round/>
                  <a:headEnd/>
                  <a:tailEnd/>
                </a:ln>
              </p:spPr>
              <p:txBody>
                <a:bodyPr/>
                <a:lstStyle/>
                <a:p>
                  <a:endParaRPr lang="en-US"/>
                </a:p>
              </p:txBody>
            </p:sp>
            <p:sp>
              <p:nvSpPr>
                <p:cNvPr id="140" name="Freeform 126"/>
                <p:cNvSpPr>
                  <a:spLocks/>
                </p:cNvSpPr>
                <p:nvPr/>
              </p:nvSpPr>
              <p:spPr bwMode="auto">
                <a:xfrm>
                  <a:off x="1556" y="1518"/>
                  <a:ext cx="146" cy="48"/>
                </a:xfrm>
                <a:custGeom>
                  <a:avLst/>
                  <a:gdLst/>
                  <a:ahLst/>
                  <a:cxnLst>
                    <a:cxn ang="0">
                      <a:pos x="0" y="113"/>
                    </a:cxn>
                    <a:cxn ang="0">
                      <a:pos x="98" y="144"/>
                    </a:cxn>
                    <a:cxn ang="0">
                      <a:pos x="334" y="48"/>
                    </a:cxn>
                    <a:cxn ang="0">
                      <a:pos x="440" y="81"/>
                    </a:cxn>
                    <a:cxn ang="0">
                      <a:pos x="383" y="0"/>
                    </a:cxn>
                    <a:cxn ang="0">
                      <a:pos x="106" y="0"/>
                    </a:cxn>
                    <a:cxn ang="0">
                      <a:pos x="221" y="24"/>
                    </a:cxn>
                    <a:cxn ang="0">
                      <a:pos x="0" y="113"/>
                    </a:cxn>
                  </a:cxnLst>
                  <a:rect l="0" t="0" r="r" b="b"/>
                  <a:pathLst>
                    <a:path w="440" h="144">
                      <a:moveTo>
                        <a:pt x="0" y="113"/>
                      </a:moveTo>
                      <a:lnTo>
                        <a:pt x="98" y="144"/>
                      </a:lnTo>
                      <a:lnTo>
                        <a:pt x="334" y="48"/>
                      </a:lnTo>
                      <a:lnTo>
                        <a:pt x="440" y="81"/>
                      </a:lnTo>
                      <a:lnTo>
                        <a:pt x="383" y="0"/>
                      </a:lnTo>
                      <a:lnTo>
                        <a:pt x="106" y="0"/>
                      </a:lnTo>
                      <a:lnTo>
                        <a:pt x="221" y="24"/>
                      </a:lnTo>
                      <a:lnTo>
                        <a:pt x="0" y="113"/>
                      </a:lnTo>
                      <a:close/>
                    </a:path>
                  </a:pathLst>
                </a:custGeom>
                <a:solidFill>
                  <a:srgbClr val="000000"/>
                </a:solidFill>
                <a:ln w="9525">
                  <a:noFill/>
                  <a:round/>
                  <a:headEnd/>
                  <a:tailEnd/>
                </a:ln>
              </p:spPr>
              <p:txBody>
                <a:bodyPr/>
                <a:lstStyle/>
                <a:p>
                  <a:endParaRPr lang="en-US"/>
                </a:p>
              </p:txBody>
            </p:sp>
            <p:sp>
              <p:nvSpPr>
                <p:cNvPr id="141" name="Freeform 127"/>
                <p:cNvSpPr>
                  <a:spLocks/>
                </p:cNvSpPr>
                <p:nvPr/>
              </p:nvSpPr>
              <p:spPr bwMode="auto">
                <a:xfrm>
                  <a:off x="1395" y="1574"/>
                  <a:ext cx="147" cy="51"/>
                </a:xfrm>
                <a:custGeom>
                  <a:avLst/>
                  <a:gdLst/>
                  <a:ahLst/>
                  <a:cxnLst>
                    <a:cxn ang="0">
                      <a:pos x="441" y="32"/>
                    </a:cxn>
                    <a:cxn ang="0">
                      <a:pos x="343" y="0"/>
                    </a:cxn>
                    <a:cxn ang="0">
                      <a:pos x="115" y="97"/>
                    </a:cxn>
                    <a:cxn ang="0">
                      <a:pos x="0" y="64"/>
                    </a:cxn>
                    <a:cxn ang="0">
                      <a:pos x="58" y="153"/>
                    </a:cxn>
                    <a:cxn ang="0">
                      <a:pos x="343" y="153"/>
                    </a:cxn>
                    <a:cxn ang="0">
                      <a:pos x="220" y="121"/>
                    </a:cxn>
                    <a:cxn ang="0">
                      <a:pos x="441" y="32"/>
                    </a:cxn>
                  </a:cxnLst>
                  <a:rect l="0" t="0" r="r" b="b"/>
                  <a:pathLst>
                    <a:path w="441" h="153">
                      <a:moveTo>
                        <a:pt x="441" y="32"/>
                      </a:moveTo>
                      <a:lnTo>
                        <a:pt x="343" y="0"/>
                      </a:lnTo>
                      <a:lnTo>
                        <a:pt x="115" y="97"/>
                      </a:lnTo>
                      <a:lnTo>
                        <a:pt x="0" y="64"/>
                      </a:lnTo>
                      <a:lnTo>
                        <a:pt x="58" y="153"/>
                      </a:lnTo>
                      <a:lnTo>
                        <a:pt x="343" y="153"/>
                      </a:lnTo>
                      <a:lnTo>
                        <a:pt x="220" y="121"/>
                      </a:lnTo>
                      <a:lnTo>
                        <a:pt x="441" y="32"/>
                      </a:lnTo>
                      <a:close/>
                    </a:path>
                  </a:pathLst>
                </a:custGeom>
                <a:solidFill>
                  <a:srgbClr val="000000"/>
                </a:solidFill>
                <a:ln w="9525">
                  <a:noFill/>
                  <a:round/>
                  <a:headEnd/>
                  <a:tailEnd/>
                </a:ln>
              </p:spPr>
              <p:txBody>
                <a:bodyPr/>
                <a:lstStyle/>
                <a:p>
                  <a:endParaRPr lang="en-US"/>
                </a:p>
              </p:txBody>
            </p:sp>
            <p:sp>
              <p:nvSpPr>
                <p:cNvPr id="142" name="Freeform 128"/>
                <p:cNvSpPr>
                  <a:spLocks/>
                </p:cNvSpPr>
                <p:nvPr/>
              </p:nvSpPr>
              <p:spPr bwMode="auto">
                <a:xfrm>
                  <a:off x="1395" y="1574"/>
                  <a:ext cx="147" cy="51"/>
                </a:xfrm>
                <a:custGeom>
                  <a:avLst/>
                  <a:gdLst/>
                  <a:ahLst/>
                  <a:cxnLst>
                    <a:cxn ang="0">
                      <a:pos x="441" y="32"/>
                    </a:cxn>
                    <a:cxn ang="0">
                      <a:pos x="343" y="0"/>
                    </a:cxn>
                    <a:cxn ang="0">
                      <a:pos x="115" y="97"/>
                    </a:cxn>
                    <a:cxn ang="0">
                      <a:pos x="0" y="64"/>
                    </a:cxn>
                    <a:cxn ang="0">
                      <a:pos x="58" y="153"/>
                    </a:cxn>
                    <a:cxn ang="0">
                      <a:pos x="343" y="153"/>
                    </a:cxn>
                    <a:cxn ang="0">
                      <a:pos x="220" y="121"/>
                    </a:cxn>
                    <a:cxn ang="0">
                      <a:pos x="441" y="32"/>
                    </a:cxn>
                  </a:cxnLst>
                  <a:rect l="0" t="0" r="r" b="b"/>
                  <a:pathLst>
                    <a:path w="441" h="153">
                      <a:moveTo>
                        <a:pt x="441" y="32"/>
                      </a:moveTo>
                      <a:lnTo>
                        <a:pt x="343" y="0"/>
                      </a:lnTo>
                      <a:lnTo>
                        <a:pt x="115" y="97"/>
                      </a:lnTo>
                      <a:lnTo>
                        <a:pt x="0" y="64"/>
                      </a:lnTo>
                      <a:lnTo>
                        <a:pt x="58" y="153"/>
                      </a:lnTo>
                      <a:lnTo>
                        <a:pt x="343" y="153"/>
                      </a:lnTo>
                      <a:lnTo>
                        <a:pt x="220" y="121"/>
                      </a:lnTo>
                      <a:lnTo>
                        <a:pt x="441" y="32"/>
                      </a:lnTo>
                      <a:close/>
                    </a:path>
                  </a:pathLst>
                </a:custGeom>
                <a:solidFill>
                  <a:srgbClr val="000000"/>
                </a:solidFill>
                <a:ln w="9525">
                  <a:noFill/>
                  <a:round/>
                  <a:headEnd/>
                  <a:tailEnd/>
                </a:ln>
              </p:spPr>
              <p:txBody>
                <a:bodyPr/>
                <a:lstStyle/>
                <a:p>
                  <a:endParaRPr lang="en-US"/>
                </a:p>
              </p:txBody>
            </p:sp>
            <p:sp>
              <p:nvSpPr>
                <p:cNvPr id="143" name="Freeform 129"/>
                <p:cNvSpPr>
                  <a:spLocks/>
                </p:cNvSpPr>
                <p:nvPr/>
              </p:nvSpPr>
              <p:spPr bwMode="auto">
                <a:xfrm>
                  <a:off x="1403" y="1515"/>
                  <a:ext cx="147" cy="48"/>
                </a:xfrm>
                <a:custGeom>
                  <a:avLst/>
                  <a:gdLst/>
                  <a:ahLst/>
                  <a:cxnLst>
                    <a:cxn ang="0">
                      <a:pos x="0" y="32"/>
                    </a:cxn>
                    <a:cxn ang="0">
                      <a:pos x="98" y="0"/>
                    </a:cxn>
                    <a:cxn ang="0">
                      <a:pos x="334" y="89"/>
                    </a:cxn>
                    <a:cxn ang="0">
                      <a:pos x="440" y="64"/>
                    </a:cxn>
                    <a:cxn ang="0">
                      <a:pos x="383" y="144"/>
                    </a:cxn>
                    <a:cxn ang="0">
                      <a:pos x="105" y="144"/>
                    </a:cxn>
                    <a:cxn ang="0">
                      <a:pos x="220" y="121"/>
                    </a:cxn>
                    <a:cxn ang="0">
                      <a:pos x="0" y="32"/>
                    </a:cxn>
                  </a:cxnLst>
                  <a:rect l="0" t="0" r="r" b="b"/>
                  <a:pathLst>
                    <a:path w="440" h="144">
                      <a:moveTo>
                        <a:pt x="0" y="32"/>
                      </a:moveTo>
                      <a:lnTo>
                        <a:pt x="98" y="0"/>
                      </a:lnTo>
                      <a:lnTo>
                        <a:pt x="334" y="89"/>
                      </a:lnTo>
                      <a:lnTo>
                        <a:pt x="440" y="64"/>
                      </a:lnTo>
                      <a:lnTo>
                        <a:pt x="383" y="144"/>
                      </a:lnTo>
                      <a:lnTo>
                        <a:pt x="105" y="144"/>
                      </a:lnTo>
                      <a:lnTo>
                        <a:pt x="220" y="121"/>
                      </a:lnTo>
                      <a:lnTo>
                        <a:pt x="0" y="32"/>
                      </a:lnTo>
                      <a:close/>
                    </a:path>
                  </a:pathLst>
                </a:custGeom>
                <a:solidFill>
                  <a:srgbClr val="000000"/>
                </a:solidFill>
                <a:ln w="9525">
                  <a:noFill/>
                  <a:round/>
                  <a:headEnd/>
                  <a:tailEnd/>
                </a:ln>
              </p:spPr>
              <p:txBody>
                <a:bodyPr/>
                <a:lstStyle/>
                <a:p>
                  <a:endParaRPr lang="en-US"/>
                </a:p>
              </p:txBody>
            </p:sp>
            <p:sp>
              <p:nvSpPr>
                <p:cNvPr id="144" name="Freeform 130"/>
                <p:cNvSpPr>
                  <a:spLocks/>
                </p:cNvSpPr>
                <p:nvPr/>
              </p:nvSpPr>
              <p:spPr bwMode="auto">
                <a:xfrm>
                  <a:off x="1403" y="1515"/>
                  <a:ext cx="147" cy="48"/>
                </a:xfrm>
                <a:custGeom>
                  <a:avLst/>
                  <a:gdLst/>
                  <a:ahLst/>
                  <a:cxnLst>
                    <a:cxn ang="0">
                      <a:pos x="0" y="32"/>
                    </a:cxn>
                    <a:cxn ang="0">
                      <a:pos x="98" y="0"/>
                    </a:cxn>
                    <a:cxn ang="0">
                      <a:pos x="334" y="89"/>
                    </a:cxn>
                    <a:cxn ang="0">
                      <a:pos x="440" y="64"/>
                    </a:cxn>
                    <a:cxn ang="0">
                      <a:pos x="383" y="144"/>
                    </a:cxn>
                    <a:cxn ang="0">
                      <a:pos x="105" y="144"/>
                    </a:cxn>
                    <a:cxn ang="0">
                      <a:pos x="220" y="121"/>
                    </a:cxn>
                    <a:cxn ang="0">
                      <a:pos x="0" y="32"/>
                    </a:cxn>
                  </a:cxnLst>
                  <a:rect l="0" t="0" r="r" b="b"/>
                  <a:pathLst>
                    <a:path w="440" h="144">
                      <a:moveTo>
                        <a:pt x="0" y="32"/>
                      </a:moveTo>
                      <a:lnTo>
                        <a:pt x="98" y="0"/>
                      </a:lnTo>
                      <a:lnTo>
                        <a:pt x="334" y="89"/>
                      </a:lnTo>
                      <a:lnTo>
                        <a:pt x="440" y="64"/>
                      </a:lnTo>
                      <a:lnTo>
                        <a:pt x="383" y="144"/>
                      </a:lnTo>
                      <a:lnTo>
                        <a:pt x="105" y="144"/>
                      </a:lnTo>
                      <a:lnTo>
                        <a:pt x="220" y="121"/>
                      </a:lnTo>
                      <a:lnTo>
                        <a:pt x="0" y="32"/>
                      </a:lnTo>
                      <a:close/>
                    </a:path>
                  </a:pathLst>
                </a:custGeom>
                <a:solidFill>
                  <a:srgbClr val="000000"/>
                </a:solidFill>
                <a:ln w="9525">
                  <a:noFill/>
                  <a:round/>
                  <a:headEnd/>
                  <a:tailEnd/>
                </a:ln>
              </p:spPr>
              <p:txBody>
                <a:bodyPr/>
                <a:lstStyle/>
                <a:p>
                  <a:endParaRPr lang="en-US"/>
                </a:p>
              </p:txBody>
            </p:sp>
            <p:sp>
              <p:nvSpPr>
                <p:cNvPr id="145" name="Freeform 131"/>
                <p:cNvSpPr>
                  <a:spLocks/>
                </p:cNvSpPr>
                <p:nvPr/>
              </p:nvSpPr>
              <p:spPr bwMode="auto">
                <a:xfrm>
                  <a:off x="1550" y="1579"/>
                  <a:ext cx="147" cy="49"/>
                </a:xfrm>
                <a:custGeom>
                  <a:avLst/>
                  <a:gdLst/>
                  <a:ahLst/>
                  <a:cxnLst>
                    <a:cxn ang="0">
                      <a:pos x="441" y="113"/>
                    </a:cxn>
                    <a:cxn ang="0">
                      <a:pos x="343" y="146"/>
                    </a:cxn>
                    <a:cxn ang="0">
                      <a:pos x="115" y="48"/>
                    </a:cxn>
                    <a:cxn ang="0">
                      <a:pos x="0" y="81"/>
                    </a:cxn>
                    <a:cxn ang="0">
                      <a:pos x="58" y="0"/>
                    </a:cxn>
                    <a:cxn ang="0">
                      <a:pos x="343" y="0"/>
                    </a:cxn>
                    <a:cxn ang="0">
                      <a:pos x="221" y="24"/>
                    </a:cxn>
                    <a:cxn ang="0">
                      <a:pos x="441" y="113"/>
                    </a:cxn>
                  </a:cxnLst>
                  <a:rect l="0" t="0" r="r" b="b"/>
                  <a:pathLst>
                    <a:path w="441" h="146">
                      <a:moveTo>
                        <a:pt x="441" y="113"/>
                      </a:moveTo>
                      <a:lnTo>
                        <a:pt x="343" y="146"/>
                      </a:lnTo>
                      <a:lnTo>
                        <a:pt x="115" y="48"/>
                      </a:lnTo>
                      <a:lnTo>
                        <a:pt x="0" y="81"/>
                      </a:lnTo>
                      <a:lnTo>
                        <a:pt x="58" y="0"/>
                      </a:lnTo>
                      <a:lnTo>
                        <a:pt x="343" y="0"/>
                      </a:lnTo>
                      <a:lnTo>
                        <a:pt x="221" y="24"/>
                      </a:lnTo>
                      <a:lnTo>
                        <a:pt x="441" y="113"/>
                      </a:lnTo>
                      <a:close/>
                    </a:path>
                  </a:pathLst>
                </a:custGeom>
                <a:solidFill>
                  <a:srgbClr val="000000"/>
                </a:solidFill>
                <a:ln w="9525">
                  <a:noFill/>
                  <a:round/>
                  <a:headEnd/>
                  <a:tailEnd/>
                </a:ln>
              </p:spPr>
              <p:txBody>
                <a:bodyPr/>
                <a:lstStyle/>
                <a:p>
                  <a:endParaRPr lang="en-US"/>
                </a:p>
              </p:txBody>
            </p:sp>
            <p:sp>
              <p:nvSpPr>
                <p:cNvPr id="146" name="Freeform 132"/>
                <p:cNvSpPr>
                  <a:spLocks/>
                </p:cNvSpPr>
                <p:nvPr/>
              </p:nvSpPr>
              <p:spPr bwMode="auto">
                <a:xfrm>
                  <a:off x="1550" y="1579"/>
                  <a:ext cx="147" cy="49"/>
                </a:xfrm>
                <a:custGeom>
                  <a:avLst/>
                  <a:gdLst/>
                  <a:ahLst/>
                  <a:cxnLst>
                    <a:cxn ang="0">
                      <a:pos x="441" y="113"/>
                    </a:cxn>
                    <a:cxn ang="0">
                      <a:pos x="343" y="146"/>
                    </a:cxn>
                    <a:cxn ang="0">
                      <a:pos x="115" y="48"/>
                    </a:cxn>
                    <a:cxn ang="0">
                      <a:pos x="0" y="81"/>
                    </a:cxn>
                    <a:cxn ang="0">
                      <a:pos x="58" y="0"/>
                    </a:cxn>
                    <a:cxn ang="0">
                      <a:pos x="343" y="0"/>
                    </a:cxn>
                    <a:cxn ang="0">
                      <a:pos x="221" y="24"/>
                    </a:cxn>
                    <a:cxn ang="0">
                      <a:pos x="441" y="113"/>
                    </a:cxn>
                  </a:cxnLst>
                  <a:rect l="0" t="0" r="r" b="b"/>
                  <a:pathLst>
                    <a:path w="441" h="146">
                      <a:moveTo>
                        <a:pt x="441" y="113"/>
                      </a:moveTo>
                      <a:lnTo>
                        <a:pt x="343" y="146"/>
                      </a:lnTo>
                      <a:lnTo>
                        <a:pt x="115" y="48"/>
                      </a:lnTo>
                      <a:lnTo>
                        <a:pt x="0" y="81"/>
                      </a:lnTo>
                      <a:lnTo>
                        <a:pt x="58" y="0"/>
                      </a:lnTo>
                      <a:lnTo>
                        <a:pt x="343" y="0"/>
                      </a:lnTo>
                      <a:lnTo>
                        <a:pt x="221" y="24"/>
                      </a:lnTo>
                      <a:lnTo>
                        <a:pt x="441" y="113"/>
                      </a:lnTo>
                      <a:close/>
                    </a:path>
                  </a:pathLst>
                </a:custGeom>
                <a:solidFill>
                  <a:srgbClr val="000000"/>
                </a:solidFill>
                <a:ln w="9525">
                  <a:noFill/>
                  <a:round/>
                  <a:headEnd/>
                  <a:tailEnd/>
                </a:ln>
              </p:spPr>
              <p:txBody>
                <a:bodyPr/>
                <a:lstStyle/>
                <a:p>
                  <a:endParaRPr lang="en-US"/>
                </a:p>
              </p:txBody>
            </p:sp>
          </p:grpSp>
          <p:grpSp>
            <p:nvGrpSpPr>
              <p:cNvPr id="130" name="Group 133"/>
              <p:cNvGrpSpPr>
                <a:grpSpLocks/>
              </p:cNvGrpSpPr>
              <p:nvPr/>
            </p:nvGrpSpPr>
            <p:grpSpPr bwMode="auto">
              <a:xfrm>
                <a:off x="1398" y="1518"/>
                <a:ext cx="307" cy="113"/>
                <a:chOff x="1398" y="1518"/>
                <a:chExt cx="307" cy="113"/>
              </a:xfrm>
            </p:grpSpPr>
            <p:sp>
              <p:nvSpPr>
                <p:cNvPr id="131" name="Freeform 134"/>
                <p:cNvSpPr>
                  <a:spLocks/>
                </p:cNvSpPr>
                <p:nvPr/>
              </p:nvSpPr>
              <p:spPr bwMode="auto">
                <a:xfrm>
                  <a:off x="1558" y="1520"/>
                  <a:ext cx="147" cy="49"/>
                </a:xfrm>
                <a:custGeom>
                  <a:avLst/>
                  <a:gdLst/>
                  <a:ahLst/>
                  <a:cxnLst>
                    <a:cxn ang="0">
                      <a:pos x="0" y="113"/>
                    </a:cxn>
                    <a:cxn ang="0">
                      <a:pos x="98" y="145"/>
                    </a:cxn>
                    <a:cxn ang="0">
                      <a:pos x="334" y="48"/>
                    </a:cxn>
                    <a:cxn ang="0">
                      <a:pos x="440" y="81"/>
                    </a:cxn>
                    <a:cxn ang="0">
                      <a:pos x="383" y="0"/>
                    </a:cxn>
                    <a:cxn ang="0">
                      <a:pos x="106" y="0"/>
                    </a:cxn>
                    <a:cxn ang="0">
                      <a:pos x="221" y="24"/>
                    </a:cxn>
                    <a:cxn ang="0">
                      <a:pos x="0" y="113"/>
                    </a:cxn>
                  </a:cxnLst>
                  <a:rect l="0" t="0" r="r" b="b"/>
                  <a:pathLst>
                    <a:path w="440" h="145">
                      <a:moveTo>
                        <a:pt x="0" y="113"/>
                      </a:moveTo>
                      <a:lnTo>
                        <a:pt x="98" y="145"/>
                      </a:lnTo>
                      <a:lnTo>
                        <a:pt x="334" y="48"/>
                      </a:lnTo>
                      <a:lnTo>
                        <a:pt x="440" y="81"/>
                      </a:lnTo>
                      <a:lnTo>
                        <a:pt x="383" y="0"/>
                      </a:lnTo>
                      <a:lnTo>
                        <a:pt x="106" y="0"/>
                      </a:lnTo>
                      <a:lnTo>
                        <a:pt x="221" y="24"/>
                      </a:lnTo>
                      <a:lnTo>
                        <a:pt x="0" y="113"/>
                      </a:lnTo>
                      <a:close/>
                    </a:path>
                  </a:pathLst>
                </a:custGeom>
                <a:solidFill>
                  <a:srgbClr val="FFFFFF"/>
                </a:solidFill>
                <a:ln w="9525">
                  <a:noFill/>
                  <a:round/>
                  <a:headEnd/>
                  <a:tailEnd/>
                </a:ln>
              </p:spPr>
              <p:txBody>
                <a:bodyPr/>
                <a:lstStyle/>
                <a:p>
                  <a:endParaRPr lang="en-US"/>
                </a:p>
              </p:txBody>
            </p:sp>
            <p:sp>
              <p:nvSpPr>
                <p:cNvPr id="132" name="Freeform 135"/>
                <p:cNvSpPr>
                  <a:spLocks/>
                </p:cNvSpPr>
                <p:nvPr/>
              </p:nvSpPr>
              <p:spPr bwMode="auto">
                <a:xfrm>
                  <a:off x="1558" y="1520"/>
                  <a:ext cx="147" cy="49"/>
                </a:xfrm>
                <a:custGeom>
                  <a:avLst/>
                  <a:gdLst/>
                  <a:ahLst/>
                  <a:cxnLst>
                    <a:cxn ang="0">
                      <a:pos x="0" y="113"/>
                    </a:cxn>
                    <a:cxn ang="0">
                      <a:pos x="98" y="145"/>
                    </a:cxn>
                    <a:cxn ang="0">
                      <a:pos x="334" y="48"/>
                    </a:cxn>
                    <a:cxn ang="0">
                      <a:pos x="440" y="81"/>
                    </a:cxn>
                    <a:cxn ang="0">
                      <a:pos x="383" y="0"/>
                    </a:cxn>
                    <a:cxn ang="0">
                      <a:pos x="106" y="0"/>
                    </a:cxn>
                    <a:cxn ang="0">
                      <a:pos x="221" y="24"/>
                    </a:cxn>
                    <a:cxn ang="0">
                      <a:pos x="0" y="113"/>
                    </a:cxn>
                  </a:cxnLst>
                  <a:rect l="0" t="0" r="r" b="b"/>
                  <a:pathLst>
                    <a:path w="440" h="145">
                      <a:moveTo>
                        <a:pt x="0" y="113"/>
                      </a:moveTo>
                      <a:lnTo>
                        <a:pt x="98" y="145"/>
                      </a:lnTo>
                      <a:lnTo>
                        <a:pt x="334" y="48"/>
                      </a:lnTo>
                      <a:lnTo>
                        <a:pt x="440" y="81"/>
                      </a:lnTo>
                      <a:lnTo>
                        <a:pt x="383" y="0"/>
                      </a:lnTo>
                      <a:lnTo>
                        <a:pt x="106" y="0"/>
                      </a:lnTo>
                      <a:lnTo>
                        <a:pt x="221" y="24"/>
                      </a:lnTo>
                      <a:lnTo>
                        <a:pt x="0" y="113"/>
                      </a:lnTo>
                      <a:close/>
                    </a:path>
                  </a:pathLst>
                </a:custGeom>
                <a:solidFill>
                  <a:srgbClr val="FFFFFF"/>
                </a:solidFill>
                <a:ln w="9525">
                  <a:noFill/>
                  <a:round/>
                  <a:headEnd/>
                  <a:tailEnd/>
                </a:ln>
              </p:spPr>
              <p:txBody>
                <a:bodyPr/>
                <a:lstStyle/>
                <a:p>
                  <a:endParaRPr lang="en-US"/>
                </a:p>
              </p:txBody>
            </p:sp>
            <p:sp>
              <p:nvSpPr>
                <p:cNvPr id="133" name="Freeform 136"/>
                <p:cNvSpPr>
                  <a:spLocks/>
                </p:cNvSpPr>
                <p:nvPr/>
              </p:nvSpPr>
              <p:spPr bwMode="auto">
                <a:xfrm>
                  <a:off x="1398" y="1577"/>
                  <a:ext cx="147" cy="51"/>
                </a:xfrm>
                <a:custGeom>
                  <a:avLst/>
                  <a:gdLst/>
                  <a:ahLst/>
                  <a:cxnLst>
                    <a:cxn ang="0">
                      <a:pos x="440" y="32"/>
                    </a:cxn>
                    <a:cxn ang="0">
                      <a:pos x="342" y="0"/>
                    </a:cxn>
                    <a:cxn ang="0">
                      <a:pos x="114" y="97"/>
                    </a:cxn>
                    <a:cxn ang="0">
                      <a:pos x="0" y="65"/>
                    </a:cxn>
                    <a:cxn ang="0">
                      <a:pos x="57" y="154"/>
                    </a:cxn>
                    <a:cxn ang="0">
                      <a:pos x="342" y="154"/>
                    </a:cxn>
                    <a:cxn ang="0">
                      <a:pos x="219" y="121"/>
                    </a:cxn>
                    <a:cxn ang="0">
                      <a:pos x="440" y="32"/>
                    </a:cxn>
                  </a:cxnLst>
                  <a:rect l="0" t="0" r="r" b="b"/>
                  <a:pathLst>
                    <a:path w="440" h="154">
                      <a:moveTo>
                        <a:pt x="440" y="32"/>
                      </a:moveTo>
                      <a:lnTo>
                        <a:pt x="342" y="0"/>
                      </a:lnTo>
                      <a:lnTo>
                        <a:pt x="114" y="97"/>
                      </a:lnTo>
                      <a:lnTo>
                        <a:pt x="0" y="65"/>
                      </a:lnTo>
                      <a:lnTo>
                        <a:pt x="57" y="154"/>
                      </a:lnTo>
                      <a:lnTo>
                        <a:pt x="342" y="154"/>
                      </a:lnTo>
                      <a:lnTo>
                        <a:pt x="219" y="121"/>
                      </a:lnTo>
                      <a:lnTo>
                        <a:pt x="440" y="32"/>
                      </a:lnTo>
                      <a:close/>
                    </a:path>
                  </a:pathLst>
                </a:custGeom>
                <a:solidFill>
                  <a:srgbClr val="FFFFFF"/>
                </a:solidFill>
                <a:ln w="9525">
                  <a:noFill/>
                  <a:round/>
                  <a:headEnd/>
                  <a:tailEnd/>
                </a:ln>
              </p:spPr>
              <p:txBody>
                <a:bodyPr/>
                <a:lstStyle/>
                <a:p>
                  <a:endParaRPr lang="en-US"/>
                </a:p>
              </p:txBody>
            </p:sp>
            <p:sp>
              <p:nvSpPr>
                <p:cNvPr id="134" name="Freeform 137"/>
                <p:cNvSpPr>
                  <a:spLocks/>
                </p:cNvSpPr>
                <p:nvPr/>
              </p:nvSpPr>
              <p:spPr bwMode="auto">
                <a:xfrm>
                  <a:off x="1398" y="1577"/>
                  <a:ext cx="147" cy="51"/>
                </a:xfrm>
                <a:custGeom>
                  <a:avLst/>
                  <a:gdLst/>
                  <a:ahLst/>
                  <a:cxnLst>
                    <a:cxn ang="0">
                      <a:pos x="440" y="32"/>
                    </a:cxn>
                    <a:cxn ang="0">
                      <a:pos x="342" y="0"/>
                    </a:cxn>
                    <a:cxn ang="0">
                      <a:pos x="114" y="97"/>
                    </a:cxn>
                    <a:cxn ang="0">
                      <a:pos x="0" y="65"/>
                    </a:cxn>
                    <a:cxn ang="0">
                      <a:pos x="57" y="154"/>
                    </a:cxn>
                    <a:cxn ang="0">
                      <a:pos x="342" y="154"/>
                    </a:cxn>
                    <a:cxn ang="0">
                      <a:pos x="219" y="121"/>
                    </a:cxn>
                    <a:cxn ang="0">
                      <a:pos x="440" y="32"/>
                    </a:cxn>
                  </a:cxnLst>
                  <a:rect l="0" t="0" r="r" b="b"/>
                  <a:pathLst>
                    <a:path w="440" h="154">
                      <a:moveTo>
                        <a:pt x="440" y="32"/>
                      </a:moveTo>
                      <a:lnTo>
                        <a:pt x="342" y="0"/>
                      </a:lnTo>
                      <a:lnTo>
                        <a:pt x="114" y="97"/>
                      </a:lnTo>
                      <a:lnTo>
                        <a:pt x="0" y="65"/>
                      </a:lnTo>
                      <a:lnTo>
                        <a:pt x="57" y="154"/>
                      </a:lnTo>
                      <a:lnTo>
                        <a:pt x="342" y="154"/>
                      </a:lnTo>
                      <a:lnTo>
                        <a:pt x="219" y="121"/>
                      </a:lnTo>
                      <a:lnTo>
                        <a:pt x="440" y="32"/>
                      </a:lnTo>
                      <a:close/>
                    </a:path>
                  </a:pathLst>
                </a:custGeom>
                <a:solidFill>
                  <a:srgbClr val="FFFFFF"/>
                </a:solidFill>
                <a:ln w="9525">
                  <a:noFill/>
                  <a:round/>
                  <a:headEnd/>
                  <a:tailEnd/>
                </a:ln>
              </p:spPr>
              <p:txBody>
                <a:bodyPr/>
                <a:lstStyle/>
                <a:p>
                  <a:endParaRPr lang="en-US"/>
                </a:p>
              </p:txBody>
            </p:sp>
            <p:sp>
              <p:nvSpPr>
                <p:cNvPr id="135" name="Freeform 138"/>
                <p:cNvSpPr>
                  <a:spLocks/>
                </p:cNvSpPr>
                <p:nvPr/>
              </p:nvSpPr>
              <p:spPr bwMode="auto">
                <a:xfrm>
                  <a:off x="1406" y="1518"/>
                  <a:ext cx="147" cy="48"/>
                </a:xfrm>
                <a:custGeom>
                  <a:avLst/>
                  <a:gdLst/>
                  <a:ahLst/>
                  <a:cxnLst>
                    <a:cxn ang="0">
                      <a:pos x="0" y="32"/>
                    </a:cxn>
                    <a:cxn ang="0">
                      <a:pos x="97" y="0"/>
                    </a:cxn>
                    <a:cxn ang="0">
                      <a:pos x="334" y="89"/>
                    </a:cxn>
                    <a:cxn ang="0">
                      <a:pos x="441" y="64"/>
                    </a:cxn>
                    <a:cxn ang="0">
                      <a:pos x="383" y="144"/>
                    </a:cxn>
                    <a:cxn ang="0">
                      <a:pos x="105" y="144"/>
                    </a:cxn>
                    <a:cxn ang="0">
                      <a:pos x="220" y="121"/>
                    </a:cxn>
                    <a:cxn ang="0">
                      <a:pos x="0" y="32"/>
                    </a:cxn>
                  </a:cxnLst>
                  <a:rect l="0" t="0" r="r" b="b"/>
                  <a:pathLst>
                    <a:path w="441" h="144">
                      <a:moveTo>
                        <a:pt x="0" y="32"/>
                      </a:moveTo>
                      <a:lnTo>
                        <a:pt x="97" y="0"/>
                      </a:lnTo>
                      <a:lnTo>
                        <a:pt x="334" y="89"/>
                      </a:lnTo>
                      <a:lnTo>
                        <a:pt x="441" y="64"/>
                      </a:lnTo>
                      <a:lnTo>
                        <a:pt x="383" y="144"/>
                      </a:lnTo>
                      <a:lnTo>
                        <a:pt x="105" y="144"/>
                      </a:lnTo>
                      <a:lnTo>
                        <a:pt x="220" y="121"/>
                      </a:lnTo>
                      <a:lnTo>
                        <a:pt x="0" y="32"/>
                      </a:lnTo>
                      <a:close/>
                    </a:path>
                  </a:pathLst>
                </a:custGeom>
                <a:solidFill>
                  <a:srgbClr val="FFFFFF"/>
                </a:solidFill>
                <a:ln w="9525">
                  <a:noFill/>
                  <a:round/>
                  <a:headEnd/>
                  <a:tailEnd/>
                </a:ln>
              </p:spPr>
              <p:txBody>
                <a:bodyPr/>
                <a:lstStyle/>
                <a:p>
                  <a:endParaRPr lang="en-US"/>
                </a:p>
              </p:txBody>
            </p:sp>
            <p:sp>
              <p:nvSpPr>
                <p:cNvPr id="136" name="Freeform 139"/>
                <p:cNvSpPr>
                  <a:spLocks/>
                </p:cNvSpPr>
                <p:nvPr/>
              </p:nvSpPr>
              <p:spPr bwMode="auto">
                <a:xfrm>
                  <a:off x="1406" y="1518"/>
                  <a:ext cx="147" cy="48"/>
                </a:xfrm>
                <a:custGeom>
                  <a:avLst/>
                  <a:gdLst/>
                  <a:ahLst/>
                  <a:cxnLst>
                    <a:cxn ang="0">
                      <a:pos x="0" y="32"/>
                    </a:cxn>
                    <a:cxn ang="0">
                      <a:pos x="97" y="0"/>
                    </a:cxn>
                    <a:cxn ang="0">
                      <a:pos x="334" y="89"/>
                    </a:cxn>
                    <a:cxn ang="0">
                      <a:pos x="441" y="64"/>
                    </a:cxn>
                    <a:cxn ang="0">
                      <a:pos x="383" y="144"/>
                    </a:cxn>
                    <a:cxn ang="0">
                      <a:pos x="105" y="144"/>
                    </a:cxn>
                    <a:cxn ang="0">
                      <a:pos x="220" y="121"/>
                    </a:cxn>
                    <a:cxn ang="0">
                      <a:pos x="0" y="32"/>
                    </a:cxn>
                  </a:cxnLst>
                  <a:rect l="0" t="0" r="r" b="b"/>
                  <a:pathLst>
                    <a:path w="441" h="144">
                      <a:moveTo>
                        <a:pt x="0" y="32"/>
                      </a:moveTo>
                      <a:lnTo>
                        <a:pt x="97" y="0"/>
                      </a:lnTo>
                      <a:lnTo>
                        <a:pt x="334" y="89"/>
                      </a:lnTo>
                      <a:lnTo>
                        <a:pt x="441" y="64"/>
                      </a:lnTo>
                      <a:lnTo>
                        <a:pt x="383" y="144"/>
                      </a:lnTo>
                      <a:lnTo>
                        <a:pt x="105" y="144"/>
                      </a:lnTo>
                      <a:lnTo>
                        <a:pt x="220" y="121"/>
                      </a:lnTo>
                      <a:lnTo>
                        <a:pt x="0" y="32"/>
                      </a:lnTo>
                      <a:close/>
                    </a:path>
                  </a:pathLst>
                </a:custGeom>
                <a:solidFill>
                  <a:srgbClr val="FFFFFF"/>
                </a:solidFill>
                <a:ln w="9525">
                  <a:noFill/>
                  <a:round/>
                  <a:headEnd/>
                  <a:tailEnd/>
                </a:ln>
              </p:spPr>
              <p:txBody>
                <a:bodyPr/>
                <a:lstStyle/>
                <a:p>
                  <a:endParaRPr lang="en-US"/>
                </a:p>
              </p:txBody>
            </p:sp>
            <p:sp>
              <p:nvSpPr>
                <p:cNvPr id="137" name="Freeform 140"/>
                <p:cNvSpPr>
                  <a:spLocks/>
                </p:cNvSpPr>
                <p:nvPr/>
              </p:nvSpPr>
              <p:spPr bwMode="auto">
                <a:xfrm>
                  <a:off x="1553" y="1582"/>
                  <a:ext cx="147" cy="49"/>
                </a:xfrm>
                <a:custGeom>
                  <a:avLst/>
                  <a:gdLst/>
                  <a:ahLst/>
                  <a:cxnLst>
                    <a:cxn ang="0">
                      <a:pos x="440" y="113"/>
                    </a:cxn>
                    <a:cxn ang="0">
                      <a:pos x="342" y="146"/>
                    </a:cxn>
                    <a:cxn ang="0">
                      <a:pos x="114" y="49"/>
                    </a:cxn>
                    <a:cxn ang="0">
                      <a:pos x="0" y="81"/>
                    </a:cxn>
                    <a:cxn ang="0">
                      <a:pos x="57" y="0"/>
                    </a:cxn>
                    <a:cxn ang="0">
                      <a:pos x="342" y="0"/>
                    </a:cxn>
                    <a:cxn ang="0">
                      <a:pos x="220" y="24"/>
                    </a:cxn>
                    <a:cxn ang="0">
                      <a:pos x="440" y="113"/>
                    </a:cxn>
                  </a:cxnLst>
                  <a:rect l="0" t="0" r="r" b="b"/>
                  <a:pathLst>
                    <a:path w="440" h="146">
                      <a:moveTo>
                        <a:pt x="440" y="113"/>
                      </a:moveTo>
                      <a:lnTo>
                        <a:pt x="342" y="146"/>
                      </a:lnTo>
                      <a:lnTo>
                        <a:pt x="114" y="49"/>
                      </a:lnTo>
                      <a:lnTo>
                        <a:pt x="0" y="81"/>
                      </a:lnTo>
                      <a:lnTo>
                        <a:pt x="57" y="0"/>
                      </a:lnTo>
                      <a:lnTo>
                        <a:pt x="342" y="0"/>
                      </a:lnTo>
                      <a:lnTo>
                        <a:pt x="220" y="24"/>
                      </a:lnTo>
                      <a:lnTo>
                        <a:pt x="440" y="113"/>
                      </a:lnTo>
                      <a:close/>
                    </a:path>
                  </a:pathLst>
                </a:custGeom>
                <a:solidFill>
                  <a:srgbClr val="FFFFFF"/>
                </a:solidFill>
                <a:ln w="9525">
                  <a:noFill/>
                  <a:round/>
                  <a:headEnd/>
                  <a:tailEnd/>
                </a:ln>
              </p:spPr>
              <p:txBody>
                <a:bodyPr/>
                <a:lstStyle/>
                <a:p>
                  <a:endParaRPr lang="en-US"/>
                </a:p>
              </p:txBody>
            </p:sp>
            <p:sp>
              <p:nvSpPr>
                <p:cNvPr id="138" name="Freeform 141"/>
                <p:cNvSpPr>
                  <a:spLocks/>
                </p:cNvSpPr>
                <p:nvPr/>
              </p:nvSpPr>
              <p:spPr bwMode="auto">
                <a:xfrm>
                  <a:off x="1553" y="1582"/>
                  <a:ext cx="147" cy="49"/>
                </a:xfrm>
                <a:custGeom>
                  <a:avLst/>
                  <a:gdLst/>
                  <a:ahLst/>
                  <a:cxnLst>
                    <a:cxn ang="0">
                      <a:pos x="440" y="113"/>
                    </a:cxn>
                    <a:cxn ang="0">
                      <a:pos x="342" y="146"/>
                    </a:cxn>
                    <a:cxn ang="0">
                      <a:pos x="114" y="49"/>
                    </a:cxn>
                    <a:cxn ang="0">
                      <a:pos x="0" y="81"/>
                    </a:cxn>
                    <a:cxn ang="0">
                      <a:pos x="57" y="0"/>
                    </a:cxn>
                    <a:cxn ang="0">
                      <a:pos x="342" y="0"/>
                    </a:cxn>
                    <a:cxn ang="0">
                      <a:pos x="220" y="24"/>
                    </a:cxn>
                    <a:cxn ang="0">
                      <a:pos x="440" y="113"/>
                    </a:cxn>
                  </a:cxnLst>
                  <a:rect l="0" t="0" r="r" b="b"/>
                  <a:pathLst>
                    <a:path w="440" h="146">
                      <a:moveTo>
                        <a:pt x="440" y="113"/>
                      </a:moveTo>
                      <a:lnTo>
                        <a:pt x="342" y="146"/>
                      </a:lnTo>
                      <a:lnTo>
                        <a:pt x="114" y="49"/>
                      </a:lnTo>
                      <a:lnTo>
                        <a:pt x="0" y="81"/>
                      </a:lnTo>
                      <a:lnTo>
                        <a:pt x="57" y="0"/>
                      </a:lnTo>
                      <a:lnTo>
                        <a:pt x="342" y="0"/>
                      </a:lnTo>
                      <a:lnTo>
                        <a:pt x="220" y="24"/>
                      </a:lnTo>
                      <a:lnTo>
                        <a:pt x="440" y="113"/>
                      </a:lnTo>
                      <a:close/>
                    </a:path>
                  </a:pathLst>
                </a:custGeom>
                <a:solidFill>
                  <a:srgbClr val="FFFFFF"/>
                </a:solidFill>
                <a:ln w="9525">
                  <a:noFill/>
                  <a:round/>
                  <a:headEnd/>
                  <a:tailEnd/>
                </a:ln>
              </p:spPr>
              <p:txBody>
                <a:bodyPr/>
                <a:lstStyle/>
                <a:p>
                  <a:endParaRPr lang="en-US"/>
                </a:p>
              </p:txBody>
            </p:sp>
          </p:grpSp>
        </p:grpSp>
        <p:sp>
          <p:nvSpPr>
            <p:cNvPr id="127" name="Line 142"/>
            <p:cNvSpPr>
              <a:spLocks noChangeShapeType="1"/>
            </p:cNvSpPr>
            <p:nvPr/>
          </p:nvSpPr>
          <p:spPr bwMode="auto">
            <a:xfrm>
              <a:off x="1327" y="1571"/>
              <a:ext cx="1" cy="107"/>
            </a:xfrm>
            <a:prstGeom prst="line">
              <a:avLst/>
            </a:prstGeom>
            <a:noFill/>
            <a:ln w="4763">
              <a:solidFill>
                <a:srgbClr val="AAE6FF"/>
              </a:solidFill>
              <a:round/>
              <a:headEnd/>
              <a:tailEnd/>
            </a:ln>
          </p:spPr>
          <p:txBody>
            <a:bodyPr/>
            <a:lstStyle/>
            <a:p>
              <a:endParaRPr lang="en-US"/>
            </a:p>
          </p:txBody>
        </p:sp>
        <p:sp>
          <p:nvSpPr>
            <p:cNvPr id="128" name="Line 143"/>
            <p:cNvSpPr>
              <a:spLocks noChangeShapeType="1"/>
            </p:cNvSpPr>
            <p:nvPr/>
          </p:nvSpPr>
          <p:spPr bwMode="auto">
            <a:xfrm>
              <a:off x="1773" y="1571"/>
              <a:ext cx="1" cy="107"/>
            </a:xfrm>
            <a:prstGeom prst="line">
              <a:avLst/>
            </a:prstGeom>
            <a:noFill/>
            <a:ln w="4763">
              <a:solidFill>
                <a:srgbClr val="AAE6FF"/>
              </a:solidFill>
              <a:round/>
              <a:headEnd/>
              <a:tailEnd/>
            </a:ln>
          </p:spPr>
          <p:txBody>
            <a:bodyPr/>
            <a:lstStyle/>
            <a:p>
              <a:endParaRPr lang="en-US"/>
            </a:p>
          </p:txBody>
        </p:sp>
      </p:grpSp>
      <p:grpSp>
        <p:nvGrpSpPr>
          <p:cNvPr id="147" name="Group 144"/>
          <p:cNvGrpSpPr>
            <a:grpSpLocks/>
          </p:cNvGrpSpPr>
          <p:nvPr/>
        </p:nvGrpSpPr>
        <p:grpSpPr bwMode="auto">
          <a:xfrm>
            <a:off x="5840413" y="2406650"/>
            <a:ext cx="711200" cy="411163"/>
            <a:chOff x="3679" y="1516"/>
            <a:chExt cx="448" cy="259"/>
          </a:xfrm>
        </p:grpSpPr>
        <p:sp>
          <p:nvSpPr>
            <p:cNvPr id="148" name="Oval 145"/>
            <p:cNvSpPr>
              <a:spLocks noChangeArrowheads="1"/>
            </p:cNvSpPr>
            <p:nvPr/>
          </p:nvSpPr>
          <p:spPr bwMode="auto">
            <a:xfrm>
              <a:off x="3680" y="1624"/>
              <a:ext cx="447" cy="151"/>
            </a:xfrm>
            <a:prstGeom prst="ellipse">
              <a:avLst/>
            </a:prstGeom>
            <a:solidFill>
              <a:srgbClr val="0078AA"/>
            </a:solidFill>
            <a:ln w="4763">
              <a:solidFill>
                <a:srgbClr val="AAE6FF"/>
              </a:solidFill>
              <a:round/>
              <a:headEnd/>
              <a:tailEnd/>
            </a:ln>
          </p:spPr>
          <p:txBody>
            <a:bodyPr/>
            <a:lstStyle/>
            <a:p>
              <a:endParaRPr lang="en-US"/>
            </a:p>
          </p:txBody>
        </p:sp>
        <p:sp>
          <p:nvSpPr>
            <p:cNvPr id="149" name="Rectangle 146"/>
            <p:cNvSpPr>
              <a:spLocks noChangeArrowheads="1"/>
            </p:cNvSpPr>
            <p:nvPr/>
          </p:nvSpPr>
          <p:spPr bwMode="auto">
            <a:xfrm>
              <a:off x="3679" y="1593"/>
              <a:ext cx="446" cy="108"/>
            </a:xfrm>
            <a:prstGeom prst="rect">
              <a:avLst/>
            </a:prstGeom>
            <a:solidFill>
              <a:srgbClr val="0078AA"/>
            </a:solidFill>
            <a:ln w="9525">
              <a:noFill/>
              <a:miter lim="800000"/>
              <a:headEnd/>
              <a:tailEnd/>
            </a:ln>
          </p:spPr>
          <p:txBody>
            <a:bodyPr/>
            <a:lstStyle/>
            <a:p>
              <a:endParaRPr lang="en-US"/>
            </a:p>
          </p:txBody>
        </p:sp>
        <p:sp>
          <p:nvSpPr>
            <p:cNvPr id="150" name="Rectangle 147"/>
            <p:cNvSpPr>
              <a:spLocks noChangeArrowheads="1"/>
            </p:cNvSpPr>
            <p:nvPr/>
          </p:nvSpPr>
          <p:spPr bwMode="auto">
            <a:xfrm>
              <a:off x="3679" y="1593"/>
              <a:ext cx="446" cy="108"/>
            </a:xfrm>
            <a:prstGeom prst="rect">
              <a:avLst/>
            </a:prstGeom>
            <a:solidFill>
              <a:srgbClr val="0078AA"/>
            </a:solidFill>
            <a:ln w="9525">
              <a:noFill/>
              <a:miter lim="800000"/>
              <a:headEnd/>
              <a:tailEnd/>
            </a:ln>
          </p:spPr>
          <p:txBody>
            <a:bodyPr/>
            <a:lstStyle/>
            <a:p>
              <a:endParaRPr lang="en-US"/>
            </a:p>
          </p:txBody>
        </p:sp>
        <p:sp>
          <p:nvSpPr>
            <p:cNvPr id="151" name="Oval 148"/>
            <p:cNvSpPr>
              <a:spLocks noChangeArrowheads="1"/>
            </p:cNvSpPr>
            <p:nvPr/>
          </p:nvSpPr>
          <p:spPr bwMode="auto">
            <a:xfrm>
              <a:off x="3680" y="1516"/>
              <a:ext cx="447" cy="151"/>
            </a:xfrm>
            <a:prstGeom prst="ellipse">
              <a:avLst/>
            </a:prstGeom>
            <a:solidFill>
              <a:srgbClr val="00B4FF"/>
            </a:solidFill>
            <a:ln w="4763">
              <a:solidFill>
                <a:srgbClr val="AAE6FF"/>
              </a:solidFill>
              <a:round/>
              <a:headEnd/>
              <a:tailEnd/>
            </a:ln>
          </p:spPr>
          <p:txBody>
            <a:bodyPr/>
            <a:lstStyle/>
            <a:p>
              <a:endParaRPr lang="en-US"/>
            </a:p>
          </p:txBody>
        </p:sp>
        <p:grpSp>
          <p:nvGrpSpPr>
            <p:cNvPr id="152" name="Group 149"/>
            <p:cNvGrpSpPr>
              <a:grpSpLocks/>
            </p:cNvGrpSpPr>
            <p:nvPr/>
          </p:nvGrpSpPr>
          <p:grpSpPr bwMode="auto">
            <a:xfrm>
              <a:off x="3747" y="1534"/>
              <a:ext cx="310" cy="116"/>
              <a:chOff x="3747" y="1534"/>
              <a:chExt cx="310" cy="116"/>
            </a:xfrm>
          </p:grpSpPr>
          <p:grpSp>
            <p:nvGrpSpPr>
              <p:cNvPr id="155" name="Group 150"/>
              <p:cNvGrpSpPr>
                <a:grpSpLocks/>
              </p:cNvGrpSpPr>
              <p:nvPr/>
            </p:nvGrpSpPr>
            <p:grpSpPr bwMode="auto">
              <a:xfrm>
                <a:off x="3747" y="1534"/>
                <a:ext cx="307" cy="113"/>
                <a:chOff x="3747" y="1534"/>
                <a:chExt cx="307" cy="113"/>
              </a:xfrm>
            </p:grpSpPr>
            <p:sp>
              <p:nvSpPr>
                <p:cNvPr id="165" name="Freeform 151"/>
                <p:cNvSpPr>
                  <a:spLocks/>
                </p:cNvSpPr>
                <p:nvPr/>
              </p:nvSpPr>
              <p:spPr bwMode="auto">
                <a:xfrm>
                  <a:off x="3908" y="1537"/>
                  <a:ext cx="146" cy="48"/>
                </a:xfrm>
                <a:custGeom>
                  <a:avLst/>
                  <a:gdLst/>
                  <a:ahLst/>
                  <a:cxnLst>
                    <a:cxn ang="0">
                      <a:pos x="0" y="113"/>
                    </a:cxn>
                    <a:cxn ang="0">
                      <a:pos x="98" y="144"/>
                    </a:cxn>
                    <a:cxn ang="0">
                      <a:pos x="334" y="48"/>
                    </a:cxn>
                    <a:cxn ang="0">
                      <a:pos x="440" y="81"/>
                    </a:cxn>
                    <a:cxn ang="0">
                      <a:pos x="383" y="0"/>
                    </a:cxn>
                    <a:cxn ang="0">
                      <a:pos x="106" y="0"/>
                    </a:cxn>
                    <a:cxn ang="0">
                      <a:pos x="221" y="24"/>
                    </a:cxn>
                    <a:cxn ang="0">
                      <a:pos x="0" y="113"/>
                    </a:cxn>
                  </a:cxnLst>
                  <a:rect l="0" t="0" r="r" b="b"/>
                  <a:pathLst>
                    <a:path w="440" h="144">
                      <a:moveTo>
                        <a:pt x="0" y="113"/>
                      </a:moveTo>
                      <a:lnTo>
                        <a:pt x="98" y="144"/>
                      </a:lnTo>
                      <a:lnTo>
                        <a:pt x="334" y="48"/>
                      </a:lnTo>
                      <a:lnTo>
                        <a:pt x="440" y="81"/>
                      </a:lnTo>
                      <a:lnTo>
                        <a:pt x="383" y="0"/>
                      </a:lnTo>
                      <a:lnTo>
                        <a:pt x="106" y="0"/>
                      </a:lnTo>
                      <a:lnTo>
                        <a:pt x="221" y="24"/>
                      </a:lnTo>
                      <a:lnTo>
                        <a:pt x="0" y="113"/>
                      </a:lnTo>
                      <a:close/>
                    </a:path>
                  </a:pathLst>
                </a:custGeom>
                <a:solidFill>
                  <a:srgbClr val="000000"/>
                </a:solidFill>
                <a:ln w="9525">
                  <a:noFill/>
                  <a:round/>
                  <a:headEnd/>
                  <a:tailEnd/>
                </a:ln>
              </p:spPr>
              <p:txBody>
                <a:bodyPr/>
                <a:lstStyle/>
                <a:p>
                  <a:endParaRPr lang="en-US"/>
                </a:p>
              </p:txBody>
            </p:sp>
            <p:sp>
              <p:nvSpPr>
                <p:cNvPr id="166" name="Freeform 152"/>
                <p:cNvSpPr>
                  <a:spLocks/>
                </p:cNvSpPr>
                <p:nvPr/>
              </p:nvSpPr>
              <p:spPr bwMode="auto">
                <a:xfrm>
                  <a:off x="3908" y="1537"/>
                  <a:ext cx="146" cy="48"/>
                </a:xfrm>
                <a:custGeom>
                  <a:avLst/>
                  <a:gdLst/>
                  <a:ahLst/>
                  <a:cxnLst>
                    <a:cxn ang="0">
                      <a:pos x="0" y="113"/>
                    </a:cxn>
                    <a:cxn ang="0">
                      <a:pos x="98" y="144"/>
                    </a:cxn>
                    <a:cxn ang="0">
                      <a:pos x="334" y="48"/>
                    </a:cxn>
                    <a:cxn ang="0">
                      <a:pos x="440" y="81"/>
                    </a:cxn>
                    <a:cxn ang="0">
                      <a:pos x="383" y="0"/>
                    </a:cxn>
                    <a:cxn ang="0">
                      <a:pos x="106" y="0"/>
                    </a:cxn>
                    <a:cxn ang="0">
                      <a:pos x="221" y="24"/>
                    </a:cxn>
                    <a:cxn ang="0">
                      <a:pos x="0" y="113"/>
                    </a:cxn>
                  </a:cxnLst>
                  <a:rect l="0" t="0" r="r" b="b"/>
                  <a:pathLst>
                    <a:path w="440" h="144">
                      <a:moveTo>
                        <a:pt x="0" y="113"/>
                      </a:moveTo>
                      <a:lnTo>
                        <a:pt x="98" y="144"/>
                      </a:lnTo>
                      <a:lnTo>
                        <a:pt x="334" y="48"/>
                      </a:lnTo>
                      <a:lnTo>
                        <a:pt x="440" y="81"/>
                      </a:lnTo>
                      <a:lnTo>
                        <a:pt x="383" y="0"/>
                      </a:lnTo>
                      <a:lnTo>
                        <a:pt x="106" y="0"/>
                      </a:lnTo>
                      <a:lnTo>
                        <a:pt x="221" y="24"/>
                      </a:lnTo>
                      <a:lnTo>
                        <a:pt x="0" y="113"/>
                      </a:lnTo>
                      <a:close/>
                    </a:path>
                  </a:pathLst>
                </a:custGeom>
                <a:solidFill>
                  <a:srgbClr val="000000"/>
                </a:solidFill>
                <a:ln w="9525">
                  <a:noFill/>
                  <a:round/>
                  <a:headEnd/>
                  <a:tailEnd/>
                </a:ln>
              </p:spPr>
              <p:txBody>
                <a:bodyPr/>
                <a:lstStyle/>
                <a:p>
                  <a:endParaRPr lang="en-US"/>
                </a:p>
              </p:txBody>
            </p:sp>
            <p:sp>
              <p:nvSpPr>
                <p:cNvPr id="167" name="Freeform 153"/>
                <p:cNvSpPr>
                  <a:spLocks/>
                </p:cNvSpPr>
                <p:nvPr/>
              </p:nvSpPr>
              <p:spPr bwMode="auto">
                <a:xfrm>
                  <a:off x="3747" y="1593"/>
                  <a:ext cx="147" cy="51"/>
                </a:xfrm>
                <a:custGeom>
                  <a:avLst/>
                  <a:gdLst/>
                  <a:ahLst/>
                  <a:cxnLst>
                    <a:cxn ang="0">
                      <a:pos x="441" y="32"/>
                    </a:cxn>
                    <a:cxn ang="0">
                      <a:pos x="343" y="0"/>
                    </a:cxn>
                    <a:cxn ang="0">
                      <a:pos x="115" y="97"/>
                    </a:cxn>
                    <a:cxn ang="0">
                      <a:pos x="0" y="64"/>
                    </a:cxn>
                    <a:cxn ang="0">
                      <a:pos x="58" y="153"/>
                    </a:cxn>
                    <a:cxn ang="0">
                      <a:pos x="343" y="153"/>
                    </a:cxn>
                    <a:cxn ang="0">
                      <a:pos x="220" y="121"/>
                    </a:cxn>
                    <a:cxn ang="0">
                      <a:pos x="441" y="32"/>
                    </a:cxn>
                  </a:cxnLst>
                  <a:rect l="0" t="0" r="r" b="b"/>
                  <a:pathLst>
                    <a:path w="441" h="153">
                      <a:moveTo>
                        <a:pt x="441" y="32"/>
                      </a:moveTo>
                      <a:lnTo>
                        <a:pt x="343" y="0"/>
                      </a:lnTo>
                      <a:lnTo>
                        <a:pt x="115" y="97"/>
                      </a:lnTo>
                      <a:lnTo>
                        <a:pt x="0" y="64"/>
                      </a:lnTo>
                      <a:lnTo>
                        <a:pt x="58" y="153"/>
                      </a:lnTo>
                      <a:lnTo>
                        <a:pt x="343" y="153"/>
                      </a:lnTo>
                      <a:lnTo>
                        <a:pt x="220" y="121"/>
                      </a:lnTo>
                      <a:lnTo>
                        <a:pt x="441" y="32"/>
                      </a:lnTo>
                      <a:close/>
                    </a:path>
                  </a:pathLst>
                </a:custGeom>
                <a:solidFill>
                  <a:srgbClr val="000000"/>
                </a:solidFill>
                <a:ln w="9525">
                  <a:noFill/>
                  <a:round/>
                  <a:headEnd/>
                  <a:tailEnd/>
                </a:ln>
              </p:spPr>
              <p:txBody>
                <a:bodyPr/>
                <a:lstStyle/>
                <a:p>
                  <a:endParaRPr lang="en-US"/>
                </a:p>
              </p:txBody>
            </p:sp>
            <p:sp>
              <p:nvSpPr>
                <p:cNvPr id="168" name="Freeform 154"/>
                <p:cNvSpPr>
                  <a:spLocks/>
                </p:cNvSpPr>
                <p:nvPr/>
              </p:nvSpPr>
              <p:spPr bwMode="auto">
                <a:xfrm>
                  <a:off x="3747" y="1593"/>
                  <a:ext cx="147" cy="51"/>
                </a:xfrm>
                <a:custGeom>
                  <a:avLst/>
                  <a:gdLst/>
                  <a:ahLst/>
                  <a:cxnLst>
                    <a:cxn ang="0">
                      <a:pos x="441" y="32"/>
                    </a:cxn>
                    <a:cxn ang="0">
                      <a:pos x="343" y="0"/>
                    </a:cxn>
                    <a:cxn ang="0">
                      <a:pos x="115" y="97"/>
                    </a:cxn>
                    <a:cxn ang="0">
                      <a:pos x="0" y="64"/>
                    </a:cxn>
                    <a:cxn ang="0">
                      <a:pos x="58" y="153"/>
                    </a:cxn>
                    <a:cxn ang="0">
                      <a:pos x="343" y="153"/>
                    </a:cxn>
                    <a:cxn ang="0">
                      <a:pos x="220" y="121"/>
                    </a:cxn>
                    <a:cxn ang="0">
                      <a:pos x="441" y="32"/>
                    </a:cxn>
                  </a:cxnLst>
                  <a:rect l="0" t="0" r="r" b="b"/>
                  <a:pathLst>
                    <a:path w="441" h="153">
                      <a:moveTo>
                        <a:pt x="441" y="32"/>
                      </a:moveTo>
                      <a:lnTo>
                        <a:pt x="343" y="0"/>
                      </a:lnTo>
                      <a:lnTo>
                        <a:pt x="115" y="97"/>
                      </a:lnTo>
                      <a:lnTo>
                        <a:pt x="0" y="64"/>
                      </a:lnTo>
                      <a:lnTo>
                        <a:pt x="58" y="153"/>
                      </a:lnTo>
                      <a:lnTo>
                        <a:pt x="343" y="153"/>
                      </a:lnTo>
                      <a:lnTo>
                        <a:pt x="220" y="121"/>
                      </a:lnTo>
                      <a:lnTo>
                        <a:pt x="441" y="32"/>
                      </a:lnTo>
                      <a:close/>
                    </a:path>
                  </a:pathLst>
                </a:custGeom>
                <a:solidFill>
                  <a:srgbClr val="000000"/>
                </a:solidFill>
                <a:ln w="9525">
                  <a:noFill/>
                  <a:round/>
                  <a:headEnd/>
                  <a:tailEnd/>
                </a:ln>
              </p:spPr>
              <p:txBody>
                <a:bodyPr/>
                <a:lstStyle/>
                <a:p>
                  <a:endParaRPr lang="en-US"/>
                </a:p>
              </p:txBody>
            </p:sp>
            <p:sp>
              <p:nvSpPr>
                <p:cNvPr id="169" name="Freeform 155"/>
                <p:cNvSpPr>
                  <a:spLocks/>
                </p:cNvSpPr>
                <p:nvPr/>
              </p:nvSpPr>
              <p:spPr bwMode="auto">
                <a:xfrm>
                  <a:off x="3755" y="1534"/>
                  <a:ext cx="147" cy="48"/>
                </a:xfrm>
                <a:custGeom>
                  <a:avLst/>
                  <a:gdLst/>
                  <a:ahLst/>
                  <a:cxnLst>
                    <a:cxn ang="0">
                      <a:pos x="0" y="32"/>
                    </a:cxn>
                    <a:cxn ang="0">
                      <a:pos x="98" y="0"/>
                    </a:cxn>
                    <a:cxn ang="0">
                      <a:pos x="334" y="89"/>
                    </a:cxn>
                    <a:cxn ang="0">
                      <a:pos x="440" y="64"/>
                    </a:cxn>
                    <a:cxn ang="0">
                      <a:pos x="383" y="144"/>
                    </a:cxn>
                    <a:cxn ang="0">
                      <a:pos x="105" y="144"/>
                    </a:cxn>
                    <a:cxn ang="0">
                      <a:pos x="220" y="121"/>
                    </a:cxn>
                    <a:cxn ang="0">
                      <a:pos x="0" y="32"/>
                    </a:cxn>
                  </a:cxnLst>
                  <a:rect l="0" t="0" r="r" b="b"/>
                  <a:pathLst>
                    <a:path w="440" h="144">
                      <a:moveTo>
                        <a:pt x="0" y="32"/>
                      </a:moveTo>
                      <a:lnTo>
                        <a:pt x="98" y="0"/>
                      </a:lnTo>
                      <a:lnTo>
                        <a:pt x="334" y="89"/>
                      </a:lnTo>
                      <a:lnTo>
                        <a:pt x="440" y="64"/>
                      </a:lnTo>
                      <a:lnTo>
                        <a:pt x="383" y="144"/>
                      </a:lnTo>
                      <a:lnTo>
                        <a:pt x="105" y="144"/>
                      </a:lnTo>
                      <a:lnTo>
                        <a:pt x="220" y="121"/>
                      </a:lnTo>
                      <a:lnTo>
                        <a:pt x="0" y="32"/>
                      </a:lnTo>
                      <a:close/>
                    </a:path>
                  </a:pathLst>
                </a:custGeom>
                <a:solidFill>
                  <a:srgbClr val="000000"/>
                </a:solidFill>
                <a:ln w="9525">
                  <a:noFill/>
                  <a:round/>
                  <a:headEnd/>
                  <a:tailEnd/>
                </a:ln>
              </p:spPr>
              <p:txBody>
                <a:bodyPr/>
                <a:lstStyle/>
                <a:p>
                  <a:endParaRPr lang="en-US"/>
                </a:p>
              </p:txBody>
            </p:sp>
            <p:sp>
              <p:nvSpPr>
                <p:cNvPr id="170" name="Freeform 156"/>
                <p:cNvSpPr>
                  <a:spLocks/>
                </p:cNvSpPr>
                <p:nvPr/>
              </p:nvSpPr>
              <p:spPr bwMode="auto">
                <a:xfrm>
                  <a:off x="3755" y="1534"/>
                  <a:ext cx="147" cy="48"/>
                </a:xfrm>
                <a:custGeom>
                  <a:avLst/>
                  <a:gdLst/>
                  <a:ahLst/>
                  <a:cxnLst>
                    <a:cxn ang="0">
                      <a:pos x="0" y="32"/>
                    </a:cxn>
                    <a:cxn ang="0">
                      <a:pos x="98" y="0"/>
                    </a:cxn>
                    <a:cxn ang="0">
                      <a:pos x="334" y="89"/>
                    </a:cxn>
                    <a:cxn ang="0">
                      <a:pos x="440" y="64"/>
                    </a:cxn>
                    <a:cxn ang="0">
                      <a:pos x="383" y="144"/>
                    </a:cxn>
                    <a:cxn ang="0">
                      <a:pos x="105" y="144"/>
                    </a:cxn>
                    <a:cxn ang="0">
                      <a:pos x="220" y="121"/>
                    </a:cxn>
                    <a:cxn ang="0">
                      <a:pos x="0" y="32"/>
                    </a:cxn>
                  </a:cxnLst>
                  <a:rect l="0" t="0" r="r" b="b"/>
                  <a:pathLst>
                    <a:path w="440" h="144">
                      <a:moveTo>
                        <a:pt x="0" y="32"/>
                      </a:moveTo>
                      <a:lnTo>
                        <a:pt x="98" y="0"/>
                      </a:lnTo>
                      <a:lnTo>
                        <a:pt x="334" y="89"/>
                      </a:lnTo>
                      <a:lnTo>
                        <a:pt x="440" y="64"/>
                      </a:lnTo>
                      <a:lnTo>
                        <a:pt x="383" y="144"/>
                      </a:lnTo>
                      <a:lnTo>
                        <a:pt x="105" y="144"/>
                      </a:lnTo>
                      <a:lnTo>
                        <a:pt x="220" y="121"/>
                      </a:lnTo>
                      <a:lnTo>
                        <a:pt x="0" y="32"/>
                      </a:lnTo>
                      <a:close/>
                    </a:path>
                  </a:pathLst>
                </a:custGeom>
                <a:solidFill>
                  <a:srgbClr val="000000"/>
                </a:solidFill>
                <a:ln w="9525">
                  <a:noFill/>
                  <a:round/>
                  <a:headEnd/>
                  <a:tailEnd/>
                </a:ln>
              </p:spPr>
              <p:txBody>
                <a:bodyPr/>
                <a:lstStyle/>
                <a:p>
                  <a:endParaRPr lang="en-US"/>
                </a:p>
              </p:txBody>
            </p:sp>
            <p:sp>
              <p:nvSpPr>
                <p:cNvPr id="171" name="Freeform 157"/>
                <p:cNvSpPr>
                  <a:spLocks/>
                </p:cNvSpPr>
                <p:nvPr/>
              </p:nvSpPr>
              <p:spPr bwMode="auto">
                <a:xfrm>
                  <a:off x="3902" y="1598"/>
                  <a:ext cx="147" cy="49"/>
                </a:xfrm>
                <a:custGeom>
                  <a:avLst/>
                  <a:gdLst/>
                  <a:ahLst/>
                  <a:cxnLst>
                    <a:cxn ang="0">
                      <a:pos x="441" y="113"/>
                    </a:cxn>
                    <a:cxn ang="0">
                      <a:pos x="343" y="146"/>
                    </a:cxn>
                    <a:cxn ang="0">
                      <a:pos x="115" y="48"/>
                    </a:cxn>
                    <a:cxn ang="0">
                      <a:pos x="0" y="81"/>
                    </a:cxn>
                    <a:cxn ang="0">
                      <a:pos x="58" y="0"/>
                    </a:cxn>
                    <a:cxn ang="0">
                      <a:pos x="343" y="0"/>
                    </a:cxn>
                    <a:cxn ang="0">
                      <a:pos x="221" y="24"/>
                    </a:cxn>
                    <a:cxn ang="0">
                      <a:pos x="441" y="113"/>
                    </a:cxn>
                  </a:cxnLst>
                  <a:rect l="0" t="0" r="r" b="b"/>
                  <a:pathLst>
                    <a:path w="441" h="146">
                      <a:moveTo>
                        <a:pt x="441" y="113"/>
                      </a:moveTo>
                      <a:lnTo>
                        <a:pt x="343" y="146"/>
                      </a:lnTo>
                      <a:lnTo>
                        <a:pt x="115" y="48"/>
                      </a:lnTo>
                      <a:lnTo>
                        <a:pt x="0" y="81"/>
                      </a:lnTo>
                      <a:lnTo>
                        <a:pt x="58" y="0"/>
                      </a:lnTo>
                      <a:lnTo>
                        <a:pt x="343" y="0"/>
                      </a:lnTo>
                      <a:lnTo>
                        <a:pt x="221" y="24"/>
                      </a:lnTo>
                      <a:lnTo>
                        <a:pt x="441" y="113"/>
                      </a:lnTo>
                      <a:close/>
                    </a:path>
                  </a:pathLst>
                </a:custGeom>
                <a:solidFill>
                  <a:srgbClr val="000000"/>
                </a:solidFill>
                <a:ln w="9525">
                  <a:noFill/>
                  <a:round/>
                  <a:headEnd/>
                  <a:tailEnd/>
                </a:ln>
              </p:spPr>
              <p:txBody>
                <a:bodyPr/>
                <a:lstStyle/>
                <a:p>
                  <a:endParaRPr lang="en-US"/>
                </a:p>
              </p:txBody>
            </p:sp>
            <p:sp>
              <p:nvSpPr>
                <p:cNvPr id="172" name="Freeform 158"/>
                <p:cNvSpPr>
                  <a:spLocks/>
                </p:cNvSpPr>
                <p:nvPr/>
              </p:nvSpPr>
              <p:spPr bwMode="auto">
                <a:xfrm>
                  <a:off x="3902" y="1598"/>
                  <a:ext cx="147" cy="49"/>
                </a:xfrm>
                <a:custGeom>
                  <a:avLst/>
                  <a:gdLst/>
                  <a:ahLst/>
                  <a:cxnLst>
                    <a:cxn ang="0">
                      <a:pos x="441" y="113"/>
                    </a:cxn>
                    <a:cxn ang="0">
                      <a:pos x="343" y="146"/>
                    </a:cxn>
                    <a:cxn ang="0">
                      <a:pos x="115" y="48"/>
                    </a:cxn>
                    <a:cxn ang="0">
                      <a:pos x="0" y="81"/>
                    </a:cxn>
                    <a:cxn ang="0">
                      <a:pos x="58" y="0"/>
                    </a:cxn>
                    <a:cxn ang="0">
                      <a:pos x="343" y="0"/>
                    </a:cxn>
                    <a:cxn ang="0">
                      <a:pos x="221" y="24"/>
                    </a:cxn>
                    <a:cxn ang="0">
                      <a:pos x="441" y="113"/>
                    </a:cxn>
                  </a:cxnLst>
                  <a:rect l="0" t="0" r="r" b="b"/>
                  <a:pathLst>
                    <a:path w="441" h="146">
                      <a:moveTo>
                        <a:pt x="441" y="113"/>
                      </a:moveTo>
                      <a:lnTo>
                        <a:pt x="343" y="146"/>
                      </a:lnTo>
                      <a:lnTo>
                        <a:pt x="115" y="48"/>
                      </a:lnTo>
                      <a:lnTo>
                        <a:pt x="0" y="81"/>
                      </a:lnTo>
                      <a:lnTo>
                        <a:pt x="58" y="0"/>
                      </a:lnTo>
                      <a:lnTo>
                        <a:pt x="343" y="0"/>
                      </a:lnTo>
                      <a:lnTo>
                        <a:pt x="221" y="24"/>
                      </a:lnTo>
                      <a:lnTo>
                        <a:pt x="441" y="113"/>
                      </a:lnTo>
                      <a:close/>
                    </a:path>
                  </a:pathLst>
                </a:custGeom>
                <a:solidFill>
                  <a:srgbClr val="000000"/>
                </a:solidFill>
                <a:ln w="9525">
                  <a:noFill/>
                  <a:round/>
                  <a:headEnd/>
                  <a:tailEnd/>
                </a:ln>
              </p:spPr>
              <p:txBody>
                <a:bodyPr/>
                <a:lstStyle/>
                <a:p>
                  <a:endParaRPr lang="en-US"/>
                </a:p>
              </p:txBody>
            </p:sp>
          </p:grpSp>
          <p:grpSp>
            <p:nvGrpSpPr>
              <p:cNvPr id="156" name="Group 159"/>
              <p:cNvGrpSpPr>
                <a:grpSpLocks/>
              </p:cNvGrpSpPr>
              <p:nvPr/>
            </p:nvGrpSpPr>
            <p:grpSpPr bwMode="auto">
              <a:xfrm>
                <a:off x="3750" y="1537"/>
                <a:ext cx="307" cy="113"/>
                <a:chOff x="3750" y="1537"/>
                <a:chExt cx="307" cy="113"/>
              </a:xfrm>
            </p:grpSpPr>
            <p:sp>
              <p:nvSpPr>
                <p:cNvPr id="157" name="Freeform 160"/>
                <p:cNvSpPr>
                  <a:spLocks/>
                </p:cNvSpPr>
                <p:nvPr/>
              </p:nvSpPr>
              <p:spPr bwMode="auto">
                <a:xfrm>
                  <a:off x="3910" y="1539"/>
                  <a:ext cx="147" cy="49"/>
                </a:xfrm>
                <a:custGeom>
                  <a:avLst/>
                  <a:gdLst/>
                  <a:ahLst/>
                  <a:cxnLst>
                    <a:cxn ang="0">
                      <a:pos x="0" y="113"/>
                    </a:cxn>
                    <a:cxn ang="0">
                      <a:pos x="98" y="145"/>
                    </a:cxn>
                    <a:cxn ang="0">
                      <a:pos x="334" y="48"/>
                    </a:cxn>
                    <a:cxn ang="0">
                      <a:pos x="440" y="81"/>
                    </a:cxn>
                    <a:cxn ang="0">
                      <a:pos x="383" y="0"/>
                    </a:cxn>
                    <a:cxn ang="0">
                      <a:pos x="106" y="0"/>
                    </a:cxn>
                    <a:cxn ang="0">
                      <a:pos x="221" y="24"/>
                    </a:cxn>
                    <a:cxn ang="0">
                      <a:pos x="0" y="113"/>
                    </a:cxn>
                  </a:cxnLst>
                  <a:rect l="0" t="0" r="r" b="b"/>
                  <a:pathLst>
                    <a:path w="440" h="145">
                      <a:moveTo>
                        <a:pt x="0" y="113"/>
                      </a:moveTo>
                      <a:lnTo>
                        <a:pt x="98" y="145"/>
                      </a:lnTo>
                      <a:lnTo>
                        <a:pt x="334" y="48"/>
                      </a:lnTo>
                      <a:lnTo>
                        <a:pt x="440" y="81"/>
                      </a:lnTo>
                      <a:lnTo>
                        <a:pt x="383" y="0"/>
                      </a:lnTo>
                      <a:lnTo>
                        <a:pt x="106" y="0"/>
                      </a:lnTo>
                      <a:lnTo>
                        <a:pt x="221" y="24"/>
                      </a:lnTo>
                      <a:lnTo>
                        <a:pt x="0" y="113"/>
                      </a:lnTo>
                      <a:close/>
                    </a:path>
                  </a:pathLst>
                </a:custGeom>
                <a:solidFill>
                  <a:srgbClr val="FFFFFF"/>
                </a:solidFill>
                <a:ln w="9525">
                  <a:noFill/>
                  <a:round/>
                  <a:headEnd/>
                  <a:tailEnd/>
                </a:ln>
              </p:spPr>
              <p:txBody>
                <a:bodyPr/>
                <a:lstStyle/>
                <a:p>
                  <a:endParaRPr lang="en-US"/>
                </a:p>
              </p:txBody>
            </p:sp>
            <p:sp>
              <p:nvSpPr>
                <p:cNvPr id="158" name="Freeform 161"/>
                <p:cNvSpPr>
                  <a:spLocks/>
                </p:cNvSpPr>
                <p:nvPr/>
              </p:nvSpPr>
              <p:spPr bwMode="auto">
                <a:xfrm>
                  <a:off x="3910" y="1539"/>
                  <a:ext cx="147" cy="49"/>
                </a:xfrm>
                <a:custGeom>
                  <a:avLst/>
                  <a:gdLst/>
                  <a:ahLst/>
                  <a:cxnLst>
                    <a:cxn ang="0">
                      <a:pos x="0" y="113"/>
                    </a:cxn>
                    <a:cxn ang="0">
                      <a:pos x="98" y="145"/>
                    </a:cxn>
                    <a:cxn ang="0">
                      <a:pos x="334" y="48"/>
                    </a:cxn>
                    <a:cxn ang="0">
                      <a:pos x="440" y="81"/>
                    </a:cxn>
                    <a:cxn ang="0">
                      <a:pos x="383" y="0"/>
                    </a:cxn>
                    <a:cxn ang="0">
                      <a:pos x="106" y="0"/>
                    </a:cxn>
                    <a:cxn ang="0">
                      <a:pos x="221" y="24"/>
                    </a:cxn>
                    <a:cxn ang="0">
                      <a:pos x="0" y="113"/>
                    </a:cxn>
                  </a:cxnLst>
                  <a:rect l="0" t="0" r="r" b="b"/>
                  <a:pathLst>
                    <a:path w="440" h="145">
                      <a:moveTo>
                        <a:pt x="0" y="113"/>
                      </a:moveTo>
                      <a:lnTo>
                        <a:pt x="98" y="145"/>
                      </a:lnTo>
                      <a:lnTo>
                        <a:pt x="334" y="48"/>
                      </a:lnTo>
                      <a:lnTo>
                        <a:pt x="440" y="81"/>
                      </a:lnTo>
                      <a:lnTo>
                        <a:pt x="383" y="0"/>
                      </a:lnTo>
                      <a:lnTo>
                        <a:pt x="106" y="0"/>
                      </a:lnTo>
                      <a:lnTo>
                        <a:pt x="221" y="24"/>
                      </a:lnTo>
                      <a:lnTo>
                        <a:pt x="0" y="113"/>
                      </a:lnTo>
                      <a:close/>
                    </a:path>
                  </a:pathLst>
                </a:custGeom>
                <a:solidFill>
                  <a:srgbClr val="FFFFFF"/>
                </a:solidFill>
                <a:ln w="9525">
                  <a:noFill/>
                  <a:round/>
                  <a:headEnd/>
                  <a:tailEnd/>
                </a:ln>
              </p:spPr>
              <p:txBody>
                <a:bodyPr/>
                <a:lstStyle/>
                <a:p>
                  <a:endParaRPr lang="en-US"/>
                </a:p>
              </p:txBody>
            </p:sp>
            <p:sp>
              <p:nvSpPr>
                <p:cNvPr id="159" name="Freeform 162"/>
                <p:cNvSpPr>
                  <a:spLocks/>
                </p:cNvSpPr>
                <p:nvPr/>
              </p:nvSpPr>
              <p:spPr bwMode="auto">
                <a:xfrm>
                  <a:off x="3750" y="1596"/>
                  <a:ext cx="147" cy="51"/>
                </a:xfrm>
                <a:custGeom>
                  <a:avLst/>
                  <a:gdLst/>
                  <a:ahLst/>
                  <a:cxnLst>
                    <a:cxn ang="0">
                      <a:pos x="440" y="32"/>
                    </a:cxn>
                    <a:cxn ang="0">
                      <a:pos x="342" y="0"/>
                    </a:cxn>
                    <a:cxn ang="0">
                      <a:pos x="114" y="97"/>
                    </a:cxn>
                    <a:cxn ang="0">
                      <a:pos x="0" y="65"/>
                    </a:cxn>
                    <a:cxn ang="0">
                      <a:pos x="57" y="154"/>
                    </a:cxn>
                    <a:cxn ang="0">
                      <a:pos x="342" y="154"/>
                    </a:cxn>
                    <a:cxn ang="0">
                      <a:pos x="219" y="121"/>
                    </a:cxn>
                    <a:cxn ang="0">
                      <a:pos x="440" y="32"/>
                    </a:cxn>
                  </a:cxnLst>
                  <a:rect l="0" t="0" r="r" b="b"/>
                  <a:pathLst>
                    <a:path w="440" h="154">
                      <a:moveTo>
                        <a:pt x="440" y="32"/>
                      </a:moveTo>
                      <a:lnTo>
                        <a:pt x="342" y="0"/>
                      </a:lnTo>
                      <a:lnTo>
                        <a:pt x="114" y="97"/>
                      </a:lnTo>
                      <a:lnTo>
                        <a:pt x="0" y="65"/>
                      </a:lnTo>
                      <a:lnTo>
                        <a:pt x="57" y="154"/>
                      </a:lnTo>
                      <a:lnTo>
                        <a:pt x="342" y="154"/>
                      </a:lnTo>
                      <a:lnTo>
                        <a:pt x="219" y="121"/>
                      </a:lnTo>
                      <a:lnTo>
                        <a:pt x="440" y="32"/>
                      </a:lnTo>
                      <a:close/>
                    </a:path>
                  </a:pathLst>
                </a:custGeom>
                <a:solidFill>
                  <a:srgbClr val="FFFFFF"/>
                </a:solidFill>
                <a:ln w="9525">
                  <a:noFill/>
                  <a:round/>
                  <a:headEnd/>
                  <a:tailEnd/>
                </a:ln>
              </p:spPr>
              <p:txBody>
                <a:bodyPr/>
                <a:lstStyle/>
                <a:p>
                  <a:endParaRPr lang="en-US"/>
                </a:p>
              </p:txBody>
            </p:sp>
            <p:sp>
              <p:nvSpPr>
                <p:cNvPr id="160" name="Freeform 163"/>
                <p:cNvSpPr>
                  <a:spLocks/>
                </p:cNvSpPr>
                <p:nvPr/>
              </p:nvSpPr>
              <p:spPr bwMode="auto">
                <a:xfrm>
                  <a:off x="3750" y="1596"/>
                  <a:ext cx="147" cy="51"/>
                </a:xfrm>
                <a:custGeom>
                  <a:avLst/>
                  <a:gdLst/>
                  <a:ahLst/>
                  <a:cxnLst>
                    <a:cxn ang="0">
                      <a:pos x="440" y="32"/>
                    </a:cxn>
                    <a:cxn ang="0">
                      <a:pos x="342" y="0"/>
                    </a:cxn>
                    <a:cxn ang="0">
                      <a:pos x="114" y="97"/>
                    </a:cxn>
                    <a:cxn ang="0">
                      <a:pos x="0" y="65"/>
                    </a:cxn>
                    <a:cxn ang="0">
                      <a:pos x="57" y="154"/>
                    </a:cxn>
                    <a:cxn ang="0">
                      <a:pos x="342" y="154"/>
                    </a:cxn>
                    <a:cxn ang="0">
                      <a:pos x="219" y="121"/>
                    </a:cxn>
                    <a:cxn ang="0">
                      <a:pos x="440" y="32"/>
                    </a:cxn>
                  </a:cxnLst>
                  <a:rect l="0" t="0" r="r" b="b"/>
                  <a:pathLst>
                    <a:path w="440" h="154">
                      <a:moveTo>
                        <a:pt x="440" y="32"/>
                      </a:moveTo>
                      <a:lnTo>
                        <a:pt x="342" y="0"/>
                      </a:lnTo>
                      <a:lnTo>
                        <a:pt x="114" y="97"/>
                      </a:lnTo>
                      <a:lnTo>
                        <a:pt x="0" y="65"/>
                      </a:lnTo>
                      <a:lnTo>
                        <a:pt x="57" y="154"/>
                      </a:lnTo>
                      <a:lnTo>
                        <a:pt x="342" y="154"/>
                      </a:lnTo>
                      <a:lnTo>
                        <a:pt x="219" y="121"/>
                      </a:lnTo>
                      <a:lnTo>
                        <a:pt x="440" y="32"/>
                      </a:lnTo>
                      <a:close/>
                    </a:path>
                  </a:pathLst>
                </a:custGeom>
                <a:solidFill>
                  <a:srgbClr val="FFFFFF"/>
                </a:solidFill>
                <a:ln w="9525">
                  <a:noFill/>
                  <a:round/>
                  <a:headEnd/>
                  <a:tailEnd/>
                </a:ln>
              </p:spPr>
              <p:txBody>
                <a:bodyPr/>
                <a:lstStyle/>
                <a:p>
                  <a:endParaRPr lang="en-US"/>
                </a:p>
              </p:txBody>
            </p:sp>
            <p:sp>
              <p:nvSpPr>
                <p:cNvPr id="161" name="Freeform 164"/>
                <p:cNvSpPr>
                  <a:spLocks/>
                </p:cNvSpPr>
                <p:nvPr/>
              </p:nvSpPr>
              <p:spPr bwMode="auto">
                <a:xfrm>
                  <a:off x="3758" y="1537"/>
                  <a:ext cx="147" cy="48"/>
                </a:xfrm>
                <a:custGeom>
                  <a:avLst/>
                  <a:gdLst/>
                  <a:ahLst/>
                  <a:cxnLst>
                    <a:cxn ang="0">
                      <a:pos x="0" y="32"/>
                    </a:cxn>
                    <a:cxn ang="0">
                      <a:pos x="97" y="0"/>
                    </a:cxn>
                    <a:cxn ang="0">
                      <a:pos x="334" y="89"/>
                    </a:cxn>
                    <a:cxn ang="0">
                      <a:pos x="441" y="64"/>
                    </a:cxn>
                    <a:cxn ang="0">
                      <a:pos x="383" y="144"/>
                    </a:cxn>
                    <a:cxn ang="0">
                      <a:pos x="105" y="144"/>
                    </a:cxn>
                    <a:cxn ang="0">
                      <a:pos x="220" y="121"/>
                    </a:cxn>
                    <a:cxn ang="0">
                      <a:pos x="0" y="32"/>
                    </a:cxn>
                  </a:cxnLst>
                  <a:rect l="0" t="0" r="r" b="b"/>
                  <a:pathLst>
                    <a:path w="441" h="144">
                      <a:moveTo>
                        <a:pt x="0" y="32"/>
                      </a:moveTo>
                      <a:lnTo>
                        <a:pt x="97" y="0"/>
                      </a:lnTo>
                      <a:lnTo>
                        <a:pt x="334" y="89"/>
                      </a:lnTo>
                      <a:lnTo>
                        <a:pt x="441" y="64"/>
                      </a:lnTo>
                      <a:lnTo>
                        <a:pt x="383" y="144"/>
                      </a:lnTo>
                      <a:lnTo>
                        <a:pt x="105" y="144"/>
                      </a:lnTo>
                      <a:lnTo>
                        <a:pt x="220" y="121"/>
                      </a:lnTo>
                      <a:lnTo>
                        <a:pt x="0" y="32"/>
                      </a:lnTo>
                      <a:close/>
                    </a:path>
                  </a:pathLst>
                </a:custGeom>
                <a:solidFill>
                  <a:srgbClr val="FFFFFF"/>
                </a:solidFill>
                <a:ln w="9525">
                  <a:noFill/>
                  <a:round/>
                  <a:headEnd/>
                  <a:tailEnd/>
                </a:ln>
              </p:spPr>
              <p:txBody>
                <a:bodyPr/>
                <a:lstStyle/>
                <a:p>
                  <a:endParaRPr lang="en-US"/>
                </a:p>
              </p:txBody>
            </p:sp>
            <p:sp>
              <p:nvSpPr>
                <p:cNvPr id="162" name="Freeform 165"/>
                <p:cNvSpPr>
                  <a:spLocks/>
                </p:cNvSpPr>
                <p:nvPr/>
              </p:nvSpPr>
              <p:spPr bwMode="auto">
                <a:xfrm>
                  <a:off x="3758" y="1537"/>
                  <a:ext cx="147" cy="48"/>
                </a:xfrm>
                <a:custGeom>
                  <a:avLst/>
                  <a:gdLst/>
                  <a:ahLst/>
                  <a:cxnLst>
                    <a:cxn ang="0">
                      <a:pos x="0" y="32"/>
                    </a:cxn>
                    <a:cxn ang="0">
                      <a:pos x="97" y="0"/>
                    </a:cxn>
                    <a:cxn ang="0">
                      <a:pos x="334" y="89"/>
                    </a:cxn>
                    <a:cxn ang="0">
                      <a:pos x="441" y="64"/>
                    </a:cxn>
                    <a:cxn ang="0">
                      <a:pos x="383" y="144"/>
                    </a:cxn>
                    <a:cxn ang="0">
                      <a:pos x="105" y="144"/>
                    </a:cxn>
                    <a:cxn ang="0">
                      <a:pos x="220" y="121"/>
                    </a:cxn>
                    <a:cxn ang="0">
                      <a:pos x="0" y="32"/>
                    </a:cxn>
                  </a:cxnLst>
                  <a:rect l="0" t="0" r="r" b="b"/>
                  <a:pathLst>
                    <a:path w="441" h="144">
                      <a:moveTo>
                        <a:pt x="0" y="32"/>
                      </a:moveTo>
                      <a:lnTo>
                        <a:pt x="97" y="0"/>
                      </a:lnTo>
                      <a:lnTo>
                        <a:pt x="334" y="89"/>
                      </a:lnTo>
                      <a:lnTo>
                        <a:pt x="441" y="64"/>
                      </a:lnTo>
                      <a:lnTo>
                        <a:pt x="383" y="144"/>
                      </a:lnTo>
                      <a:lnTo>
                        <a:pt x="105" y="144"/>
                      </a:lnTo>
                      <a:lnTo>
                        <a:pt x="220" y="121"/>
                      </a:lnTo>
                      <a:lnTo>
                        <a:pt x="0" y="32"/>
                      </a:lnTo>
                      <a:close/>
                    </a:path>
                  </a:pathLst>
                </a:custGeom>
                <a:solidFill>
                  <a:srgbClr val="FFFFFF"/>
                </a:solidFill>
                <a:ln w="9525">
                  <a:noFill/>
                  <a:round/>
                  <a:headEnd/>
                  <a:tailEnd/>
                </a:ln>
              </p:spPr>
              <p:txBody>
                <a:bodyPr/>
                <a:lstStyle/>
                <a:p>
                  <a:endParaRPr lang="en-US"/>
                </a:p>
              </p:txBody>
            </p:sp>
            <p:sp>
              <p:nvSpPr>
                <p:cNvPr id="163" name="Freeform 166"/>
                <p:cNvSpPr>
                  <a:spLocks/>
                </p:cNvSpPr>
                <p:nvPr/>
              </p:nvSpPr>
              <p:spPr bwMode="auto">
                <a:xfrm>
                  <a:off x="3905" y="1601"/>
                  <a:ext cx="147" cy="49"/>
                </a:xfrm>
                <a:custGeom>
                  <a:avLst/>
                  <a:gdLst/>
                  <a:ahLst/>
                  <a:cxnLst>
                    <a:cxn ang="0">
                      <a:pos x="440" y="113"/>
                    </a:cxn>
                    <a:cxn ang="0">
                      <a:pos x="342" y="146"/>
                    </a:cxn>
                    <a:cxn ang="0">
                      <a:pos x="114" y="49"/>
                    </a:cxn>
                    <a:cxn ang="0">
                      <a:pos x="0" y="81"/>
                    </a:cxn>
                    <a:cxn ang="0">
                      <a:pos x="57" y="0"/>
                    </a:cxn>
                    <a:cxn ang="0">
                      <a:pos x="342" y="0"/>
                    </a:cxn>
                    <a:cxn ang="0">
                      <a:pos x="220" y="24"/>
                    </a:cxn>
                    <a:cxn ang="0">
                      <a:pos x="440" y="113"/>
                    </a:cxn>
                  </a:cxnLst>
                  <a:rect l="0" t="0" r="r" b="b"/>
                  <a:pathLst>
                    <a:path w="440" h="146">
                      <a:moveTo>
                        <a:pt x="440" y="113"/>
                      </a:moveTo>
                      <a:lnTo>
                        <a:pt x="342" y="146"/>
                      </a:lnTo>
                      <a:lnTo>
                        <a:pt x="114" y="49"/>
                      </a:lnTo>
                      <a:lnTo>
                        <a:pt x="0" y="81"/>
                      </a:lnTo>
                      <a:lnTo>
                        <a:pt x="57" y="0"/>
                      </a:lnTo>
                      <a:lnTo>
                        <a:pt x="342" y="0"/>
                      </a:lnTo>
                      <a:lnTo>
                        <a:pt x="220" y="24"/>
                      </a:lnTo>
                      <a:lnTo>
                        <a:pt x="440" y="113"/>
                      </a:lnTo>
                      <a:close/>
                    </a:path>
                  </a:pathLst>
                </a:custGeom>
                <a:solidFill>
                  <a:srgbClr val="FFFFFF"/>
                </a:solidFill>
                <a:ln w="9525">
                  <a:noFill/>
                  <a:round/>
                  <a:headEnd/>
                  <a:tailEnd/>
                </a:ln>
              </p:spPr>
              <p:txBody>
                <a:bodyPr/>
                <a:lstStyle/>
                <a:p>
                  <a:endParaRPr lang="en-US"/>
                </a:p>
              </p:txBody>
            </p:sp>
            <p:sp>
              <p:nvSpPr>
                <p:cNvPr id="164" name="Freeform 167"/>
                <p:cNvSpPr>
                  <a:spLocks/>
                </p:cNvSpPr>
                <p:nvPr/>
              </p:nvSpPr>
              <p:spPr bwMode="auto">
                <a:xfrm>
                  <a:off x="3905" y="1601"/>
                  <a:ext cx="147" cy="49"/>
                </a:xfrm>
                <a:custGeom>
                  <a:avLst/>
                  <a:gdLst/>
                  <a:ahLst/>
                  <a:cxnLst>
                    <a:cxn ang="0">
                      <a:pos x="440" y="113"/>
                    </a:cxn>
                    <a:cxn ang="0">
                      <a:pos x="342" y="146"/>
                    </a:cxn>
                    <a:cxn ang="0">
                      <a:pos x="114" y="49"/>
                    </a:cxn>
                    <a:cxn ang="0">
                      <a:pos x="0" y="81"/>
                    </a:cxn>
                    <a:cxn ang="0">
                      <a:pos x="57" y="0"/>
                    </a:cxn>
                    <a:cxn ang="0">
                      <a:pos x="342" y="0"/>
                    </a:cxn>
                    <a:cxn ang="0">
                      <a:pos x="220" y="24"/>
                    </a:cxn>
                    <a:cxn ang="0">
                      <a:pos x="440" y="113"/>
                    </a:cxn>
                  </a:cxnLst>
                  <a:rect l="0" t="0" r="r" b="b"/>
                  <a:pathLst>
                    <a:path w="440" h="146">
                      <a:moveTo>
                        <a:pt x="440" y="113"/>
                      </a:moveTo>
                      <a:lnTo>
                        <a:pt x="342" y="146"/>
                      </a:lnTo>
                      <a:lnTo>
                        <a:pt x="114" y="49"/>
                      </a:lnTo>
                      <a:lnTo>
                        <a:pt x="0" y="81"/>
                      </a:lnTo>
                      <a:lnTo>
                        <a:pt x="57" y="0"/>
                      </a:lnTo>
                      <a:lnTo>
                        <a:pt x="342" y="0"/>
                      </a:lnTo>
                      <a:lnTo>
                        <a:pt x="220" y="24"/>
                      </a:lnTo>
                      <a:lnTo>
                        <a:pt x="440" y="113"/>
                      </a:lnTo>
                      <a:close/>
                    </a:path>
                  </a:pathLst>
                </a:custGeom>
                <a:solidFill>
                  <a:srgbClr val="FFFFFF"/>
                </a:solidFill>
                <a:ln w="9525">
                  <a:noFill/>
                  <a:round/>
                  <a:headEnd/>
                  <a:tailEnd/>
                </a:ln>
              </p:spPr>
              <p:txBody>
                <a:bodyPr/>
                <a:lstStyle/>
                <a:p>
                  <a:endParaRPr lang="en-US"/>
                </a:p>
              </p:txBody>
            </p:sp>
          </p:grpSp>
        </p:grpSp>
        <p:sp>
          <p:nvSpPr>
            <p:cNvPr id="153" name="Line 168"/>
            <p:cNvSpPr>
              <a:spLocks noChangeShapeType="1"/>
            </p:cNvSpPr>
            <p:nvPr/>
          </p:nvSpPr>
          <p:spPr bwMode="auto">
            <a:xfrm>
              <a:off x="3679" y="1590"/>
              <a:ext cx="1" cy="107"/>
            </a:xfrm>
            <a:prstGeom prst="line">
              <a:avLst/>
            </a:prstGeom>
            <a:noFill/>
            <a:ln w="4763">
              <a:solidFill>
                <a:srgbClr val="AAE6FF"/>
              </a:solidFill>
              <a:round/>
              <a:headEnd/>
              <a:tailEnd/>
            </a:ln>
          </p:spPr>
          <p:txBody>
            <a:bodyPr/>
            <a:lstStyle/>
            <a:p>
              <a:endParaRPr lang="en-US"/>
            </a:p>
          </p:txBody>
        </p:sp>
        <p:sp>
          <p:nvSpPr>
            <p:cNvPr id="154" name="Line 169"/>
            <p:cNvSpPr>
              <a:spLocks noChangeShapeType="1"/>
            </p:cNvSpPr>
            <p:nvPr/>
          </p:nvSpPr>
          <p:spPr bwMode="auto">
            <a:xfrm>
              <a:off x="4125" y="1590"/>
              <a:ext cx="1" cy="107"/>
            </a:xfrm>
            <a:prstGeom prst="line">
              <a:avLst/>
            </a:prstGeom>
            <a:noFill/>
            <a:ln w="4763">
              <a:solidFill>
                <a:srgbClr val="AAE6FF"/>
              </a:solidFill>
              <a:round/>
              <a:headEnd/>
              <a:tailEnd/>
            </a:ln>
          </p:spPr>
          <p:txBody>
            <a:bodyPr/>
            <a:lstStyle/>
            <a:p>
              <a:endParaRPr lang="en-US"/>
            </a:p>
          </p:txBody>
        </p:sp>
      </p:gr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smtClean="0"/>
              <a:t>Design and Implementation</a:t>
            </a:r>
            <a:br>
              <a:rPr lang="en-US" b="1" dirty="0" smtClean="0"/>
            </a:br>
            <a:r>
              <a:rPr lang="en-US" b="1" dirty="0" smtClean="0"/>
              <a:t> SOSTC</a:t>
            </a:r>
            <a:endParaRPr lang="en-US" dirty="0"/>
          </a:p>
        </p:txBody>
      </p:sp>
      <p:sp>
        <p:nvSpPr>
          <p:cNvPr id="3" name="Content Placeholder 2"/>
          <p:cNvSpPr>
            <a:spLocks noGrp="1"/>
          </p:cNvSpPr>
          <p:nvPr>
            <p:ph sz="quarter" idx="1"/>
          </p:nvPr>
        </p:nvSpPr>
        <p:spPr/>
        <p:txBody>
          <a:bodyPr>
            <a:normAutofit/>
          </a:bodyPr>
          <a:lstStyle/>
          <a:p>
            <a:pPr>
              <a:buNone/>
            </a:pPr>
            <a:r>
              <a:rPr lang="en-US" sz="2400" dirty="0" smtClean="0">
                <a:latin typeface="Arial Rounded MT Bold" pitchFamily="34" charset="0"/>
              </a:rPr>
              <a:t>    SOSTC was implemented to provide a part of </a:t>
            </a:r>
            <a:r>
              <a:rPr lang="en-US" sz="2400" dirty="0" smtClean="0">
                <a:latin typeface="Arial Rounded MT Bold" pitchFamily="34" charset="0"/>
              </a:rPr>
              <a:t>the items </a:t>
            </a:r>
            <a:r>
              <a:rPr lang="en-US" sz="2400" dirty="0" smtClean="0">
                <a:latin typeface="Arial Rounded MT Bold" pitchFamily="34" charset="0"/>
              </a:rPr>
              <a:t>recommended in </a:t>
            </a:r>
            <a:r>
              <a:rPr lang="en-US" sz="2400" dirty="0" smtClean="0">
                <a:latin typeface="Arial Rounded MT Bold" pitchFamily="34" charset="0"/>
              </a:rPr>
              <a:t>CC (</a:t>
            </a:r>
            <a:r>
              <a:rPr lang="en-US" sz="2400" dirty="0" smtClean="0">
                <a:latin typeface="Arial Rounded MT Bold" pitchFamily="34" charset="0"/>
              </a:rPr>
              <a:t>Common Criteria) </a:t>
            </a:r>
            <a:r>
              <a:rPr lang="en-US" sz="2400" dirty="0" smtClean="0">
                <a:latin typeface="Arial Rounded MT Bold" pitchFamily="34" charset="0"/>
              </a:rPr>
              <a:t>within the FreeBSD </a:t>
            </a:r>
            <a:r>
              <a:rPr lang="en-US" sz="2400" dirty="0" smtClean="0">
                <a:latin typeface="Arial Rounded MT Bold" pitchFamily="34" charset="0"/>
              </a:rPr>
              <a:t>secure OS. The items provided in SOSTC are some functions of ‘Class FTP: Trusted path/channels. Because SOSTC conducts encryption </a:t>
            </a:r>
            <a:r>
              <a:rPr lang="en-US" sz="2400" dirty="0" smtClean="0">
                <a:latin typeface="Arial Rounded MT Bold" pitchFamily="34" charset="0"/>
              </a:rPr>
              <a:t>and authentication </a:t>
            </a:r>
            <a:r>
              <a:rPr lang="en-US" sz="2400" dirty="0" smtClean="0">
                <a:latin typeface="Arial Rounded MT Bold" pitchFamily="34" charset="0"/>
              </a:rPr>
              <a:t>of </a:t>
            </a:r>
            <a:r>
              <a:rPr lang="en-US" sz="2400" dirty="0" smtClean="0">
                <a:latin typeface="Arial Rounded MT Bold" pitchFamily="34" charset="0"/>
              </a:rPr>
              <a:t>packets </a:t>
            </a:r>
            <a:r>
              <a:rPr lang="en-US" sz="2400" dirty="0" smtClean="0">
                <a:latin typeface="Arial Rounded MT Bold" pitchFamily="34" charset="0"/>
              </a:rPr>
              <a:t>within </a:t>
            </a:r>
            <a:r>
              <a:rPr lang="en-US" sz="2400" dirty="0" smtClean="0">
                <a:latin typeface="Arial Rounded MT Bold" pitchFamily="34" charset="0"/>
              </a:rPr>
              <a:t>the kernel </a:t>
            </a:r>
            <a:r>
              <a:rPr lang="en-US" sz="2400" dirty="0" smtClean="0">
                <a:latin typeface="Arial Rounded MT Bold" pitchFamily="34" charset="0"/>
              </a:rPr>
              <a:t>level, it guarantees confidentiality and integrity of network packets and provides transparency to users. The architecture of SOSTC is shown in Fig. 1. (Next slide) SOSTC is working within </a:t>
            </a:r>
            <a:r>
              <a:rPr lang="en-US" sz="2400" dirty="0" smtClean="0">
                <a:latin typeface="Arial Rounded MT Bold" pitchFamily="34" charset="0"/>
              </a:rPr>
              <a:t>the IP </a:t>
            </a:r>
            <a:r>
              <a:rPr lang="en-US" sz="2400" dirty="0" smtClean="0">
                <a:latin typeface="Arial Rounded MT Bold" pitchFamily="34" charset="0"/>
              </a:rPr>
              <a:t>protocol stack.</a:t>
            </a:r>
          </a:p>
          <a:p>
            <a:pPr>
              <a:buNone/>
            </a:pPr>
            <a:endParaRPr lang="en-US" sz="2400" dirty="0">
              <a:latin typeface="Arial Rounded MT Bold"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Fig 1.jpg"/>
          <p:cNvPicPr>
            <a:picLocks noChangeAspect="1"/>
          </p:cNvPicPr>
          <p:nvPr/>
        </p:nvPicPr>
        <p:blipFill>
          <a:blip r:embed="rId2" cstate="print"/>
          <a:stretch>
            <a:fillRect/>
          </a:stretch>
        </p:blipFill>
        <p:spPr>
          <a:xfrm>
            <a:off x="0" y="0"/>
            <a:ext cx="9144000" cy="685800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2438400"/>
            <a:ext cx="7772400" cy="914400"/>
          </a:xfrm>
        </p:spPr>
        <p:txBody>
          <a:bodyPr>
            <a:noAutofit/>
          </a:bodyPr>
          <a:lstStyle/>
          <a:p>
            <a:pPr algn="ctr"/>
            <a:r>
              <a:rPr lang="en-US" sz="4800" dirty="0" smtClean="0"/>
              <a:t>SOSTC consists of </a:t>
            </a:r>
            <a:br>
              <a:rPr lang="en-US" sz="4800" dirty="0" smtClean="0"/>
            </a:br>
            <a:r>
              <a:rPr lang="en-US" sz="4800" dirty="0" smtClean="0"/>
              <a:t>three  parts</a:t>
            </a:r>
            <a:endParaRPr lang="en-US" sz="4800" dirty="0"/>
          </a:p>
        </p:txBody>
      </p:sp>
    </p:spTree>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1309</TotalTime>
  <Words>951</Words>
  <Application>Microsoft Macintosh PowerPoint</Application>
  <PresentationFormat>On-screen Show (4:3)</PresentationFormat>
  <Paragraphs>88</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Oriel</vt:lpstr>
      <vt:lpstr>PowerPoint Presentation</vt:lpstr>
      <vt:lpstr>PowerPoint Presentation</vt:lpstr>
      <vt:lpstr> What is the paper about ?</vt:lpstr>
      <vt:lpstr>Introduction</vt:lpstr>
      <vt:lpstr>Introduction …</vt:lpstr>
      <vt:lpstr>PowerPoint Presentation</vt:lpstr>
      <vt:lpstr>Design and Implementation  SOSTC</vt:lpstr>
      <vt:lpstr>PowerPoint Presentation</vt:lpstr>
      <vt:lpstr>SOSTC consists of  three  parts</vt:lpstr>
      <vt:lpstr>PowerPoint Presentation</vt:lpstr>
      <vt:lpstr>PowerPoint Presentation</vt:lpstr>
      <vt:lpstr>PowerPoint Presentation</vt:lpstr>
      <vt:lpstr>PowerPoint Presentation</vt:lpstr>
      <vt:lpstr>PowerPoint Presentation</vt:lpstr>
      <vt:lpstr>How Is Packet Processing done ?</vt:lpstr>
      <vt:lpstr>How Packet Processing done ?</vt:lpstr>
      <vt:lpstr>How Packet Processing done ?</vt:lpstr>
      <vt:lpstr>How Packet Processing done ?</vt:lpstr>
      <vt:lpstr>Performance </vt:lpstr>
      <vt:lpstr>PowerPoint Presentation</vt:lpstr>
      <vt:lpstr>Conclusion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Ibrahim</dc:creator>
  <cp:lastModifiedBy>Kent State</cp:lastModifiedBy>
  <cp:revision>92</cp:revision>
  <dcterms:created xsi:type="dcterms:W3CDTF">2012-07-21T18:55:13Z</dcterms:created>
  <dcterms:modified xsi:type="dcterms:W3CDTF">2012-07-26T01:36:28Z</dcterms:modified>
</cp:coreProperties>
</file>