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1" r:id="rId3"/>
    <p:sldId id="257" r:id="rId4"/>
    <p:sldId id="258" r:id="rId5"/>
    <p:sldId id="259" r:id="rId6"/>
    <p:sldId id="260" r:id="rId7"/>
    <p:sldId id="262" r:id="rId8"/>
    <p:sldId id="263" r:id="rId9"/>
    <p:sldId id="269" r:id="rId10"/>
    <p:sldId id="264" r:id="rId11"/>
    <p:sldId id="268" r:id="rId12"/>
    <p:sldId id="265" r:id="rId13"/>
    <p:sldId id="267" r:id="rId14"/>
    <p:sldId id="270"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80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任意多边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任意多边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extLst/>
          </a:lstStyle>
          <a:p>
            <a:fld id="{99EA5063-889B-45D8-A057-C471025F8590}" type="datetimeFigureOut">
              <a:rPr lang="en-US" smtClean="0"/>
              <a:t>7/22/13</a:t>
            </a:fld>
            <a:endParaRPr 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灯片编号占位符 26"/>
          <p:cNvSpPr>
            <a:spLocks noGrp="1"/>
          </p:cNvSpPr>
          <p:nvPr>
            <p:ph type="sldNum" sz="quarter" idx="12"/>
          </p:nvPr>
        </p:nvSpPr>
        <p:spPr/>
        <p:txBody>
          <a:bodyPr/>
          <a:lstStyle>
            <a:lvl1pPr>
              <a:defRPr>
                <a:solidFill>
                  <a:srgbClr val="FFFFFF"/>
                </a:solidFill>
              </a:defRPr>
            </a:lvl1pPr>
            <a:extLst/>
          </a:lstStyle>
          <a:p>
            <a:fld id="{FC850A75-07AF-42A5-AC69-CAFCE37CA2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5" name="页脚占位符 4"/>
          <p:cNvSpPr>
            <a:spLocks noGrp="1"/>
          </p:cNvSpPr>
          <p:nvPr>
            <p:ph type="ftr" sz="quarter" idx="11"/>
          </p:nvPr>
        </p:nvSpPr>
        <p:spPr/>
        <p:txBody>
          <a:bodyPr/>
          <a:lstStyle>
            <a:extLst/>
          </a:lstStyle>
          <a:p>
            <a:endParaRPr lang="en-US"/>
          </a:p>
        </p:txBody>
      </p:sp>
      <p:sp>
        <p:nvSpPr>
          <p:cNvPr id="6" name="灯片编号占位符 5"/>
          <p:cNvSpPr>
            <a:spLocks noGrp="1"/>
          </p:cNvSpPr>
          <p:nvPr>
            <p:ph type="sldNum" sz="quarter" idx="12"/>
          </p:nvPr>
        </p:nvSpPr>
        <p:spPr/>
        <p:txBody>
          <a:bodyPr/>
          <a:lstStyle>
            <a:extLst/>
          </a:lstStyle>
          <a:p>
            <a:fld id="{FC850A75-07AF-42A5-AC69-CAFCE37CA2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5" name="页脚占位符 4"/>
          <p:cNvSpPr>
            <a:spLocks noGrp="1"/>
          </p:cNvSpPr>
          <p:nvPr>
            <p:ph type="ftr" sz="quarter" idx="11"/>
          </p:nvPr>
        </p:nvSpPr>
        <p:spPr/>
        <p:txBody>
          <a:bodyPr/>
          <a:lstStyle>
            <a:extLst/>
          </a:lstStyle>
          <a:p>
            <a:endParaRPr lang="en-US"/>
          </a:p>
        </p:txBody>
      </p:sp>
      <p:sp>
        <p:nvSpPr>
          <p:cNvPr id="6" name="灯片编号占位符 5"/>
          <p:cNvSpPr>
            <a:spLocks noGrp="1"/>
          </p:cNvSpPr>
          <p:nvPr>
            <p:ph type="sldNum" sz="quarter" idx="12"/>
          </p:nvPr>
        </p:nvSpPr>
        <p:spPr/>
        <p:txBody>
          <a:bodyPr/>
          <a:lstStyle>
            <a:extLst/>
          </a:lstStyle>
          <a:p>
            <a:fld id="{FC850A75-07AF-42A5-AC69-CAFCE37CA2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5" name="页脚占位符 4"/>
          <p:cNvSpPr>
            <a:spLocks noGrp="1"/>
          </p:cNvSpPr>
          <p:nvPr>
            <p:ph type="ftr" sz="quarter" idx="11"/>
          </p:nvPr>
        </p:nvSpPr>
        <p:spPr/>
        <p:txBody>
          <a:bodyPr/>
          <a:lstStyle>
            <a:extLst/>
          </a:lstStyle>
          <a:p>
            <a:endParaRPr lang="en-US"/>
          </a:p>
        </p:txBody>
      </p:sp>
      <p:sp>
        <p:nvSpPr>
          <p:cNvPr id="6" name="灯片编号占位符 5"/>
          <p:cNvSpPr>
            <a:spLocks noGrp="1"/>
          </p:cNvSpPr>
          <p:nvPr>
            <p:ph type="sldNum" sz="quarter" idx="12"/>
          </p:nvPr>
        </p:nvSpPr>
        <p:spPr/>
        <p:txBody>
          <a:bodyPr/>
          <a:lstStyle>
            <a:extLst/>
          </a:lstStyle>
          <a:p>
            <a:fld id="{FC850A75-07AF-42A5-AC69-CAFCE37CA285}" type="slidenum">
              <a:rPr lang="en-US" smtClean="0"/>
              <a:t>‹#›</a:t>
            </a:fld>
            <a:endParaRPr lang="en-US"/>
          </a:p>
        </p:txBody>
      </p:sp>
      <p:sp>
        <p:nvSpPr>
          <p:cNvPr id="7" name="标题 6"/>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5" name="页脚占位符 4"/>
          <p:cNvSpPr>
            <a:spLocks noGrp="1"/>
          </p:cNvSpPr>
          <p:nvPr>
            <p:ph type="ftr" sz="quarter" idx="11"/>
          </p:nvPr>
        </p:nvSpPr>
        <p:spPr/>
        <p:txBody>
          <a:bodyPr/>
          <a:lstStyle>
            <a:extLst/>
          </a:lstStyle>
          <a:p>
            <a:endParaRPr lang="en-US"/>
          </a:p>
        </p:txBody>
      </p:sp>
      <p:sp>
        <p:nvSpPr>
          <p:cNvPr id="6" name="灯片编号占位符 5"/>
          <p:cNvSpPr>
            <a:spLocks noGrp="1"/>
          </p:cNvSpPr>
          <p:nvPr>
            <p:ph type="sldNum" sz="quarter" idx="12"/>
          </p:nvPr>
        </p:nvSpPr>
        <p:spPr/>
        <p:txBody>
          <a:bodyPr/>
          <a:lstStyle>
            <a:extLst/>
          </a:lstStyle>
          <a:p>
            <a:fld id="{FC850A75-07AF-42A5-AC69-CAFCE37CA285}" type="slidenum">
              <a:rPr lang="en-US" smtClean="0"/>
              <a:t>‹#›</a:t>
            </a:fld>
            <a:endParaRPr 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6" name="页脚占位符 5"/>
          <p:cNvSpPr>
            <a:spLocks noGrp="1"/>
          </p:cNvSpPr>
          <p:nvPr>
            <p:ph type="ftr" sz="quarter" idx="11"/>
          </p:nvPr>
        </p:nvSpPr>
        <p:spPr/>
        <p:txBody>
          <a:bodyPr/>
          <a:lstStyle>
            <a:extLst/>
          </a:lstStyle>
          <a:p>
            <a:endParaRPr lang="en-US"/>
          </a:p>
        </p:txBody>
      </p:sp>
      <p:sp>
        <p:nvSpPr>
          <p:cNvPr id="7" name="灯片编号占位符 6"/>
          <p:cNvSpPr>
            <a:spLocks noGrp="1"/>
          </p:cNvSpPr>
          <p:nvPr>
            <p:ph type="sldNum" sz="quarter" idx="12"/>
          </p:nvPr>
        </p:nvSpPr>
        <p:spPr/>
        <p:txBody>
          <a:bodyPr/>
          <a:lstStyle>
            <a:extLst/>
          </a:lstStyle>
          <a:p>
            <a:fld id="{FC850A75-07AF-42A5-AC69-CAFCE37CA285}" type="slidenum">
              <a:rPr lang="en-US" smtClean="0"/>
              <a:t>‹#›</a:t>
            </a:fld>
            <a:endParaRPr lang="en-US"/>
          </a:p>
        </p:txBody>
      </p:sp>
      <p:sp>
        <p:nvSpPr>
          <p:cNvPr id="8" name="标题 7"/>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8" name="页脚占位符 7"/>
          <p:cNvSpPr>
            <a:spLocks noGrp="1"/>
          </p:cNvSpPr>
          <p:nvPr>
            <p:ph type="ftr" sz="quarter" idx="11"/>
          </p:nvPr>
        </p:nvSpPr>
        <p:spPr/>
        <p:txBody>
          <a:bodyPr/>
          <a:lstStyle>
            <a:extLst/>
          </a:lstStyle>
          <a:p>
            <a:endParaRPr lang="en-US"/>
          </a:p>
        </p:txBody>
      </p:sp>
      <p:sp>
        <p:nvSpPr>
          <p:cNvPr id="9" name="灯片编号占位符 8"/>
          <p:cNvSpPr>
            <a:spLocks noGrp="1"/>
          </p:cNvSpPr>
          <p:nvPr>
            <p:ph type="sldNum" sz="quarter" idx="12"/>
          </p:nvPr>
        </p:nvSpPr>
        <p:spPr/>
        <p:txBody>
          <a:bodyPr/>
          <a:lstStyle>
            <a:extLst/>
          </a:lstStyle>
          <a:p>
            <a:fld id="{FC850A75-07AF-42A5-AC69-CAFCE37CA28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4" name="页脚占位符 3"/>
          <p:cNvSpPr>
            <a:spLocks noGrp="1"/>
          </p:cNvSpPr>
          <p:nvPr>
            <p:ph type="ftr" sz="quarter" idx="11"/>
          </p:nvPr>
        </p:nvSpPr>
        <p:spPr/>
        <p:txBody>
          <a:bodyPr/>
          <a:lstStyle>
            <a:extLst/>
          </a:lstStyle>
          <a:p>
            <a:endParaRPr lang="en-US"/>
          </a:p>
        </p:txBody>
      </p:sp>
      <p:sp>
        <p:nvSpPr>
          <p:cNvPr id="5" name="灯片编号占位符 4"/>
          <p:cNvSpPr>
            <a:spLocks noGrp="1"/>
          </p:cNvSpPr>
          <p:nvPr>
            <p:ph type="sldNum" sz="quarter" idx="12"/>
          </p:nvPr>
        </p:nvSpPr>
        <p:spPr/>
        <p:txBody>
          <a:bodyPr/>
          <a:lstStyle>
            <a:extLst/>
          </a:lstStyle>
          <a:p>
            <a:fld id="{FC850A75-07AF-42A5-AC69-CAFCE37CA285}" type="slidenum">
              <a:rPr lang="en-US" smtClean="0"/>
              <a:t>‹#›</a:t>
            </a:fld>
            <a:endParaRPr lang="en-US"/>
          </a:p>
        </p:txBody>
      </p:sp>
      <p:sp>
        <p:nvSpPr>
          <p:cNvPr id="6" name="标题 5"/>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extLst/>
          </a:lstStyle>
          <a:p>
            <a:fld id="{99EA5063-889B-45D8-A057-C471025F8590}" type="datetimeFigureOut">
              <a:rPr lang="en-US" smtClean="0"/>
              <a:t>7/22/13</a:t>
            </a:fld>
            <a:endParaRPr lang="en-US"/>
          </a:p>
        </p:txBody>
      </p:sp>
      <p:sp>
        <p:nvSpPr>
          <p:cNvPr id="3" name="页脚占位符 2"/>
          <p:cNvSpPr>
            <a:spLocks noGrp="1"/>
          </p:cNvSpPr>
          <p:nvPr>
            <p:ph type="ftr" sz="quarter" idx="11"/>
          </p:nvPr>
        </p:nvSpPr>
        <p:spPr/>
        <p:txBody>
          <a:bodyPr/>
          <a:lstStyle>
            <a:extLst/>
          </a:lstStyle>
          <a:p>
            <a:endParaRPr lang="en-US"/>
          </a:p>
        </p:txBody>
      </p:sp>
      <p:sp>
        <p:nvSpPr>
          <p:cNvPr id="4" name="灯片编号占位符 3"/>
          <p:cNvSpPr>
            <a:spLocks noGrp="1"/>
          </p:cNvSpPr>
          <p:nvPr>
            <p:ph type="sldNum" sz="quarter" idx="12"/>
          </p:nvPr>
        </p:nvSpPr>
        <p:spPr/>
        <p:txBody>
          <a:bodyPr/>
          <a:lstStyle>
            <a:extLst/>
          </a:lstStyle>
          <a:p>
            <a:fld id="{FC850A75-07AF-42A5-AC69-CAFCE37CA2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extLst/>
          </a:lstStyle>
          <a:p>
            <a:fld id="{99EA5063-889B-45D8-A057-C471025F8590}" type="datetimeFigureOut">
              <a:rPr lang="en-US" smtClean="0"/>
              <a:t>7/22/13</a:t>
            </a:fld>
            <a:endParaRPr lang="en-US"/>
          </a:p>
        </p:txBody>
      </p:sp>
      <p:sp>
        <p:nvSpPr>
          <p:cNvPr id="6" name="页脚占位符 5"/>
          <p:cNvSpPr>
            <a:spLocks noGrp="1"/>
          </p:cNvSpPr>
          <p:nvPr>
            <p:ph type="ftr" sz="quarter" idx="11"/>
          </p:nvPr>
        </p:nvSpPr>
        <p:spPr/>
        <p:txBody>
          <a:bodyPr/>
          <a:lstStyle>
            <a:extLst/>
          </a:lstStyle>
          <a:p>
            <a:endParaRPr lang="en-US"/>
          </a:p>
        </p:txBody>
      </p:sp>
      <p:sp>
        <p:nvSpPr>
          <p:cNvPr id="7" name="灯片编号占位符 6"/>
          <p:cNvSpPr>
            <a:spLocks noGrp="1"/>
          </p:cNvSpPr>
          <p:nvPr>
            <p:ph type="sldNum" sz="quarter" idx="12"/>
          </p:nvPr>
        </p:nvSpPr>
        <p:spPr/>
        <p:txBody>
          <a:bodyPr/>
          <a:lstStyle>
            <a:extLst/>
          </a:lstStyle>
          <a:p>
            <a:fld id="{FC850A75-07AF-42A5-AC69-CAFCE37CA28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extLst/>
          </a:lstStyle>
          <a:p>
            <a:fld id="{99EA5063-889B-45D8-A057-C471025F8590}" type="datetimeFigureOut">
              <a:rPr lang="en-US" smtClean="0"/>
              <a:t>7/22/13</a:t>
            </a:fld>
            <a:endParaRPr 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灯片编号占位符 6"/>
          <p:cNvSpPr>
            <a:spLocks noGrp="1"/>
          </p:cNvSpPr>
          <p:nvPr>
            <p:ph type="sldNum" sz="quarter" idx="12"/>
          </p:nvPr>
        </p:nvSpPr>
        <p:spPr/>
        <p:txBody>
          <a:bodyPr/>
          <a:lstStyle>
            <a:lvl1pPr>
              <a:defRPr>
                <a:solidFill>
                  <a:schemeClr val="tx1"/>
                </a:solidFill>
              </a:defRPr>
            </a:lvl1pPr>
            <a:extLst/>
          </a:lstStyle>
          <a:p>
            <a:fld id="{FC850A75-07AF-42A5-AC69-CAFCE37CA285}" type="slidenum">
              <a:rPr lang="en-US" smtClean="0"/>
              <a:t>‹#›</a:t>
            </a:fld>
            <a:endParaRPr 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CN" altLang="en-US" smtClean="0"/>
              <a:t>单击此处编辑母版标题样式</a:t>
            </a:r>
            <a:endParaRPr kumimoji="0" lang="en-US"/>
          </a:p>
        </p:txBody>
      </p:sp>
      <p:sp>
        <p:nvSpPr>
          <p:cNvPr id="8" name="任意多边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任意多边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任意多边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9EA5063-889B-45D8-A057-C471025F8590}" type="datetimeFigureOut">
              <a:rPr lang="en-US" smtClean="0"/>
              <a:t>7/22/13</a:t>
            </a:fld>
            <a:endParaRPr 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C850A75-07AF-42A5-AC69-CAFCE37CA2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62000" y="304800"/>
            <a:ext cx="7696200" cy="2155825"/>
          </a:xfrm>
        </p:spPr>
        <p:txBody>
          <a:bodyPr>
            <a:normAutofit/>
          </a:bodyPr>
          <a:lstStyle/>
          <a:p>
            <a:r>
              <a:rPr lang="en-US" sz="3600" b="1" dirty="0"/>
              <a:t>Confining the Apache Web Server with Security-Enhanced Linux</a:t>
            </a:r>
            <a:endParaRPr lang="en-US" sz="3600" dirty="0"/>
          </a:p>
        </p:txBody>
      </p:sp>
      <p:sp>
        <p:nvSpPr>
          <p:cNvPr id="3" name="副标题 2"/>
          <p:cNvSpPr>
            <a:spLocks noGrp="1"/>
          </p:cNvSpPr>
          <p:nvPr>
            <p:ph type="subTitle" idx="1"/>
          </p:nvPr>
        </p:nvSpPr>
        <p:spPr>
          <a:xfrm>
            <a:off x="1295400" y="2438400"/>
            <a:ext cx="6400800" cy="533400"/>
          </a:xfrm>
        </p:spPr>
        <p:txBody>
          <a:bodyPr>
            <a:normAutofit/>
          </a:bodyPr>
          <a:lstStyle/>
          <a:p>
            <a:r>
              <a:rPr lang="de-DE" sz="1400" dirty="0">
                <a:solidFill>
                  <a:schemeClr val="tx1"/>
                </a:solidFill>
              </a:rPr>
              <a:t>Michelle J. Gosselin, Jennifer Schommer</a:t>
            </a:r>
            <a:endParaRPr lang="en-US" sz="1400" dirty="0">
              <a:solidFill>
                <a:schemeClr val="tx1"/>
              </a:solidFill>
            </a:endParaRPr>
          </a:p>
        </p:txBody>
      </p:sp>
      <p:sp>
        <p:nvSpPr>
          <p:cNvPr id="4" name="TextBox 3"/>
          <p:cNvSpPr txBox="1"/>
          <p:nvPr/>
        </p:nvSpPr>
        <p:spPr>
          <a:xfrm>
            <a:off x="1524000" y="3411399"/>
            <a:ext cx="6019800" cy="461665"/>
          </a:xfrm>
          <a:prstGeom prst="rect">
            <a:avLst/>
          </a:prstGeom>
          <a:noFill/>
        </p:spPr>
        <p:txBody>
          <a:bodyPr wrap="square" rtlCol="0">
            <a:spAutoFit/>
          </a:bodyPr>
          <a:lstStyle/>
          <a:p>
            <a:pPr algn="ctr"/>
            <a:r>
              <a:rPr lang="en-US" sz="2400" dirty="0" err="1" smtClean="0"/>
              <a:t>Guanzhong</a:t>
            </a:r>
            <a:r>
              <a:rPr lang="en-US" sz="2400" dirty="0" smtClean="0"/>
              <a:t> Wang</a:t>
            </a:r>
            <a:endParaRPr lang="en-US" sz="2400" dirty="0"/>
          </a:p>
        </p:txBody>
      </p:sp>
    </p:spTree>
    <p:extLst>
      <p:ext uri="{BB962C8B-B14F-4D97-AF65-F5344CB8AC3E}">
        <p14:creationId xmlns:p14="http://schemas.microsoft.com/office/powerpoint/2010/main" val="27554961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en-US" b="1" dirty="0"/>
              <a:t>1. Forbid using catalogue index</a:t>
            </a:r>
            <a:endParaRPr lang="en-US" dirty="0"/>
          </a:p>
          <a:p>
            <a:endParaRPr lang="en-US" dirty="0" smtClean="0"/>
          </a:p>
          <a:p>
            <a:pPr marL="0" indent="0">
              <a:buNone/>
            </a:pPr>
            <a:r>
              <a:rPr lang="en-US" b="1" dirty="0"/>
              <a:t>2. Forbid default </a:t>
            </a:r>
            <a:r>
              <a:rPr lang="en-US" b="1" dirty="0" smtClean="0"/>
              <a:t>access</a:t>
            </a:r>
          </a:p>
          <a:p>
            <a:pPr marL="0" indent="0">
              <a:buNone/>
            </a:pPr>
            <a:r>
              <a:rPr lang="en-US" sz="1600" dirty="0"/>
              <a:t>I</a:t>
            </a:r>
            <a:r>
              <a:rPr lang="en-US" sz="1600" dirty="0" smtClean="0"/>
              <a:t>f </a:t>
            </a:r>
            <a:r>
              <a:rPr lang="en-US" sz="1600" dirty="0"/>
              <a:t>allow accessing the/</a:t>
            </a:r>
            <a:r>
              <a:rPr lang="en-US" sz="1600" dirty="0" err="1"/>
              <a:t>var</a:t>
            </a:r>
            <a:r>
              <a:rPr lang="en-US" sz="1600" dirty="0"/>
              <a:t>/www /html directory, please using the following settings: </a:t>
            </a:r>
            <a:endParaRPr lang="en-US" sz="1600" dirty="0" smtClean="0"/>
          </a:p>
          <a:p>
            <a:pPr marL="0" indent="0">
              <a:buNone/>
            </a:pPr>
            <a:endParaRPr lang="en-US" sz="1600" dirty="0"/>
          </a:p>
          <a:p>
            <a:pPr marL="0" indent="0">
              <a:buNone/>
            </a:pPr>
            <a:endParaRPr lang="en-US" b="1" dirty="0" smtClean="0"/>
          </a:p>
          <a:p>
            <a:pPr marL="0" indent="0">
              <a:buNone/>
            </a:pPr>
            <a:r>
              <a:rPr lang="en-US" b="1" dirty="0" smtClean="0"/>
              <a:t>3</a:t>
            </a:r>
            <a:r>
              <a:rPr lang="en-US" b="1" dirty="0"/>
              <a:t>. Forbid user </a:t>
            </a:r>
            <a:r>
              <a:rPr lang="en-US" b="1" dirty="0" smtClean="0"/>
              <a:t>reloading</a:t>
            </a:r>
            <a:endParaRPr lang="en-US" dirty="0" smtClean="0"/>
          </a:p>
          <a:p>
            <a:pPr marL="0" indent="0">
              <a:buNone/>
            </a:pPr>
            <a:r>
              <a:rPr lang="en-US" sz="1600" dirty="0"/>
              <a:t>In order to prevent users from overloading on this directory configuration file, it can be set: </a:t>
            </a:r>
          </a:p>
          <a:p>
            <a:pPr marL="0" indent="0">
              <a:buNone/>
            </a:pPr>
            <a:endParaRPr lang="en-US" dirty="0"/>
          </a:p>
          <a:p>
            <a:pPr marL="0" indent="0">
              <a:buNone/>
            </a:pPr>
            <a:endParaRPr lang="en-US" dirty="0"/>
          </a:p>
        </p:txBody>
      </p:sp>
      <p:sp>
        <p:nvSpPr>
          <p:cNvPr id="2" name="标题 1"/>
          <p:cNvSpPr>
            <a:spLocks noGrp="1"/>
          </p:cNvSpPr>
          <p:nvPr>
            <p:ph type="title"/>
          </p:nvPr>
        </p:nvSpPr>
        <p:spPr/>
        <p:txBody>
          <a:bodyPr>
            <a:normAutofit fontScale="90000"/>
          </a:bodyPr>
          <a:lstStyle/>
          <a:p>
            <a:pPr algn="l"/>
            <a:r>
              <a:rPr lang="en-US" b="1" dirty="0"/>
              <a:t>Access strategies of web </a:t>
            </a:r>
            <a:r>
              <a:rPr lang="en-US" b="1" dirty="0" smtClean="0"/>
              <a:t>directory</a:t>
            </a:r>
            <a:r>
              <a:rPr lang="en-US" dirty="0"/>
              <a:t/>
            </a:r>
            <a:br>
              <a:rPr lang="en-US" dirty="0"/>
            </a:br>
            <a:endParaRPr lang="en-US" dirty="0"/>
          </a:p>
        </p:txBody>
      </p:sp>
      <p:graphicFrame>
        <p:nvGraphicFramePr>
          <p:cNvPr id="4" name="表格 3"/>
          <p:cNvGraphicFramePr>
            <a:graphicFrameLocks noGrp="1"/>
          </p:cNvGraphicFramePr>
          <p:nvPr/>
        </p:nvGraphicFramePr>
        <p:xfrm>
          <a:off x="2667000" y="3450749"/>
          <a:ext cx="3810000" cy="586740"/>
        </p:xfrm>
        <a:graphic>
          <a:graphicData uri="http://schemas.openxmlformats.org/drawingml/2006/table">
            <a:tbl>
              <a:tblPr/>
              <a:tblGrid>
                <a:gridCol w="3810000"/>
              </a:tblGrid>
              <a:tr h="0">
                <a:tc>
                  <a:txBody>
                    <a:bodyPr/>
                    <a:lstStyle/>
                    <a:p>
                      <a:pPr algn="ctr"/>
                      <a:r>
                        <a:rPr lang="en-US" dirty="0">
                          <a:solidFill>
                            <a:srgbClr val="333333"/>
                          </a:solidFill>
                          <a:effectLst/>
                        </a:rPr>
                        <a:t>Order </a:t>
                      </a:r>
                      <a:r>
                        <a:rPr lang="en-US" dirty="0" err="1">
                          <a:solidFill>
                            <a:srgbClr val="333333"/>
                          </a:solidFill>
                          <a:effectLst/>
                        </a:rPr>
                        <a:t>deny,allow</a:t>
                      </a:r>
                      <a:r>
                        <a:rPr lang="en-US" dirty="0">
                          <a:solidFill>
                            <a:srgbClr val="333333"/>
                          </a:solidFill>
                          <a:effectLst/>
                        </a:rPr>
                        <a:t/>
                      </a:r>
                      <a:br>
                        <a:rPr lang="en-US" dirty="0">
                          <a:solidFill>
                            <a:srgbClr val="333333"/>
                          </a:solidFill>
                          <a:effectLst/>
                        </a:rPr>
                      </a:br>
                      <a:r>
                        <a:rPr lang="en-US" dirty="0">
                          <a:solidFill>
                            <a:srgbClr val="333333"/>
                          </a:solidFill>
                          <a:effectLst/>
                        </a:rPr>
                        <a:t>Allow from all </a:t>
                      </a:r>
                    </a:p>
                  </a:txBody>
                  <a:tcPr marL="19050" marR="19050" marT="19050" marB="19050" anchor="ctr">
                    <a:lnL>
                      <a:noFill/>
                    </a:lnL>
                    <a:lnR>
                      <a:noFill/>
                    </a:lnR>
                    <a:lnT>
                      <a:noFill/>
                    </a:lnT>
                    <a:lnB>
                      <a:noFill/>
                    </a:lnB>
                    <a:solidFill>
                      <a:srgbClr val="E6E6E6"/>
                    </a:solidFill>
                  </a:tcPr>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892708202"/>
              </p:ext>
            </p:extLst>
          </p:nvPr>
        </p:nvGraphicFramePr>
        <p:xfrm>
          <a:off x="2743200" y="5410200"/>
          <a:ext cx="3810000" cy="450691"/>
        </p:xfrm>
        <a:graphic>
          <a:graphicData uri="http://schemas.openxmlformats.org/drawingml/2006/table">
            <a:tbl>
              <a:tblPr/>
              <a:tblGrid>
                <a:gridCol w="3810000"/>
              </a:tblGrid>
              <a:tr h="450691">
                <a:tc>
                  <a:txBody>
                    <a:bodyPr/>
                    <a:lstStyle/>
                    <a:p>
                      <a:pPr algn="ctr"/>
                      <a:r>
                        <a:rPr lang="en-US" dirty="0" err="1">
                          <a:solidFill>
                            <a:srgbClr val="333333"/>
                          </a:solidFill>
                          <a:effectLst/>
                        </a:rPr>
                        <a:t>AllowOverride</a:t>
                      </a:r>
                      <a:r>
                        <a:rPr lang="en-US" dirty="0">
                          <a:solidFill>
                            <a:srgbClr val="333333"/>
                          </a:solidFill>
                          <a:effectLst/>
                        </a:rPr>
                        <a:t> None </a:t>
                      </a:r>
                    </a:p>
                  </a:txBody>
                  <a:tcPr marL="19050" marR="19050" marT="19050" marB="19050" anchor="ctr">
                    <a:lnL>
                      <a:noFill/>
                    </a:lnL>
                    <a:lnR>
                      <a:noFill/>
                    </a:lnR>
                    <a:lnT>
                      <a:noFill/>
                    </a:lnT>
                    <a:lnB>
                      <a:noFill/>
                    </a:lnB>
                    <a:solidFill>
                      <a:srgbClr val="E6E6E6"/>
                    </a:solidFill>
                  </a:tcPr>
                </a:tc>
              </a:tr>
            </a:tbl>
          </a:graphicData>
        </a:graphic>
      </p:graphicFrame>
    </p:spTree>
    <p:extLst>
      <p:ext uri="{BB962C8B-B14F-4D97-AF65-F5344CB8AC3E}">
        <p14:creationId xmlns:p14="http://schemas.microsoft.com/office/powerpoint/2010/main" val="407335786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pPr marL="109728" indent="0">
              <a:buNone/>
            </a:pPr>
            <a:r>
              <a:rPr lang="en-US" dirty="0"/>
              <a:t>Apache servers are under the threat of DOS attacks all the time. It mainly includes the following several forms. </a:t>
            </a:r>
            <a:endParaRPr lang="en-US" dirty="0" smtClean="0"/>
          </a:p>
          <a:p>
            <a:r>
              <a:rPr lang="en-US" dirty="0" smtClean="0"/>
              <a:t>1.</a:t>
            </a:r>
            <a:r>
              <a:rPr lang="en-US" dirty="0"/>
              <a:t> The flood attack of data packet </a:t>
            </a:r>
            <a:endParaRPr lang="en-US" dirty="0" smtClean="0"/>
          </a:p>
          <a:p>
            <a:pPr marL="109728" indent="0">
              <a:buNone/>
            </a:pPr>
            <a:endParaRPr lang="en-US" dirty="0"/>
          </a:p>
          <a:p>
            <a:r>
              <a:rPr lang="en-US" dirty="0" smtClean="0"/>
              <a:t>2. </a:t>
            </a:r>
            <a:r>
              <a:rPr lang="en-US" dirty="0"/>
              <a:t>Disk attack </a:t>
            </a:r>
            <a:endParaRPr lang="en-US" dirty="0" smtClean="0"/>
          </a:p>
          <a:p>
            <a:endParaRPr lang="en-US" dirty="0"/>
          </a:p>
          <a:p>
            <a:r>
              <a:rPr lang="en-US" dirty="0" smtClean="0"/>
              <a:t>3. </a:t>
            </a:r>
            <a:r>
              <a:rPr lang="en-US" dirty="0"/>
              <a:t>The router is inaccessible </a:t>
            </a:r>
            <a:endParaRPr lang="en-US" dirty="0" smtClean="0"/>
          </a:p>
          <a:p>
            <a:endParaRPr lang="en-US" dirty="0"/>
          </a:p>
          <a:p>
            <a:r>
              <a:rPr lang="en-US" dirty="0" smtClean="0"/>
              <a:t>4. </a:t>
            </a:r>
            <a:r>
              <a:rPr lang="en-US" dirty="0"/>
              <a:t>The attacks of distributed denial of service </a:t>
            </a:r>
            <a:endParaRPr lang="en-US" dirty="0" smtClean="0"/>
          </a:p>
          <a:p>
            <a:endParaRPr lang="en-US" dirty="0"/>
          </a:p>
          <a:p>
            <a:endParaRPr lang="en-US" dirty="0" smtClean="0"/>
          </a:p>
          <a:p>
            <a:pPr marL="109728" indent="0">
              <a:buNone/>
            </a:pPr>
            <a:endParaRPr lang="en-US" dirty="0" smtClean="0"/>
          </a:p>
          <a:p>
            <a:pPr marL="109728" indent="0">
              <a:buNone/>
            </a:pPr>
            <a:endParaRPr lang="en-US" dirty="0" smtClean="0"/>
          </a:p>
        </p:txBody>
      </p:sp>
      <p:sp>
        <p:nvSpPr>
          <p:cNvPr id="3" name="标题 2"/>
          <p:cNvSpPr>
            <a:spLocks noGrp="1"/>
          </p:cNvSpPr>
          <p:nvPr>
            <p:ph type="title"/>
          </p:nvPr>
        </p:nvSpPr>
        <p:spPr/>
        <p:txBody>
          <a:bodyPr>
            <a:normAutofit/>
          </a:bodyPr>
          <a:lstStyle/>
          <a:p>
            <a:r>
              <a:rPr lang="en-US" dirty="0" smtClean="0"/>
              <a:t>DOS attacks</a:t>
            </a:r>
            <a:endParaRPr lang="en-US" dirty="0"/>
          </a:p>
        </p:txBody>
      </p:sp>
    </p:spTree>
    <p:extLst>
      <p:ext uri="{BB962C8B-B14F-4D97-AF65-F5344CB8AC3E}">
        <p14:creationId xmlns:p14="http://schemas.microsoft.com/office/powerpoint/2010/main" val="19585033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fade">
                                      <p:cBhvr>
                                        <p:cTn id="2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en-US" dirty="0"/>
              <a:t>Apache server realizes its defense of attack of denial service mainly through </a:t>
            </a:r>
            <a:r>
              <a:rPr lang="en-US" dirty="0" smtClean="0"/>
              <a:t>software Apache </a:t>
            </a:r>
            <a:r>
              <a:rPr lang="en-US" dirty="0" err="1"/>
              <a:t>DoS</a:t>
            </a:r>
            <a:r>
              <a:rPr lang="en-US" dirty="0"/>
              <a:t> Evasive Maneuvers Module . It is an alternative to mod access, against the attack of </a:t>
            </a:r>
            <a:r>
              <a:rPr lang="en-US" dirty="0" err="1" smtClean="0"/>
              <a:t>DoS</a:t>
            </a:r>
            <a:r>
              <a:rPr lang="en-US" dirty="0" smtClean="0"/>
              <a:t>. </a:t>
            </a:r>
            <a:r>
              <a:rPr lang="en-US" dirty="0"/>
              <a:t>And this software could quickly deny repeated requests from the same address toward the same URL.</a:t>
            </a:r>
          </a:p>
          <a:p>
            <a:endParaRPr lang="en-US" dirty="0"/>
          </a:p>
        </p:txBody>
      </p:sp>
      <p:sp>
        <p:nvSpPr>
          <p:cNvPr id="2" name="标题 1"/>
          <p:cNvSpPr>
            <a:spLocks noGrp="1"/>
          </p:cNvSpPr>
          <p:nvPr>
            <p:ph type="title"/>
          </p:nvPr>
        </p:nvSpPr>
        <p:spPr/>
        <p:txBody>
          <a:bodyPr>
            <a:normAutofit fontScale="90000"/>
          </a:bodyPr>
          <a:lstStyle/>
          <a:p>
            <a:r>
              <a:rPr lang="en-US" dirty="0">
                <a:effectLst/>
              </a:rPr>
              <a:t>Preventing DOS attacks </a:t>
            </a:r>
            <a:br>
              <a:rPr lang="en-US" dirty="0">
                <a:effectLst/>
              </a:rPr>
            </a:br>
            <a:endParaRPr lang="en-US" dirty="0"/>
          </a:p>
        </p:txBody>
      </p:sp>
    </p:spTree>
    <p:extLst>
      <p:ext uri="{BB962C8B-B14F-4D97-AF65-F5344CB8AC3E}">
        <p14:creationId xmlns:p14="http://schemas.microsoft.com/office/powerpoint/2010/main" val="339181946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sz="2400" dirty="0"/>
              <a:t>Using a Web server with SSL can improve the safety performance of website. SSL protocol works between Linux TCP/IP protocol and HTTP protocol, SSL uses encryption method to protect the flow of information between Web servers and browsers. SSL is not only used to encrypt the data flow transmitted over the Internet, </a:t>
            </a:r>
            <a:r>
              <a:rPr lang="en-US" sz="2400" dirty="0"/>
              <a:t>but can also </a:t>
            </a:r>
            <a:r>
              <a:rPr lang="en-US" sz="2400" dirty="0"/>
              <a:t>provide </a:t>
            </a:r>
            <a:r>
              <a:rPr lang="en-US" sz="2400" dirty="0" smtClean="0"/>
              <a:t>authentication</a:t>
            </a:r>
            <a:r>
              <a:rPr lang="en-US" sz="2400" dirty="0"/>
              <a:t>. </a:t>
            </a:r>
          </a:p>
        </p:txBody>
      </p:sp>
      <p:sp>
        <p:nvSpPr>
          <p:cNvPr id="2" name="标题 1"/>
          <p:cNvSpPr>
            <a:spLocks noGrp="1"/>
          </p:cNvSpPr>
          <p:nvPr>
            <p:ph type="title"/>
          </p:nvPr>
        </p:nvSpPr>
        <p:spPr/>
        <p:txBody>
          <a:bodyPr>
            <a:normAutofit fontScale="90000"/>
          </a:bodyPr>
          <a:lstStyle/>
          <a:p>
            <a:r>
              <a:rPr lang="en-US" dirty="0">
                <a:effectLst/>
              </a:rPr>
              <a:t>Use SSL to reinforce Apache </a:t>
            </a:r>
            <a:br>
              <a:rPr lang="en-US" dirty="0">
                <a:effectLst/>
              </a:rPr>
            </a:br>
            <a:endParaRPr lang="en-US" dirty="0"/>
          </a:p>
        </p:txBody>
      </p:sp>
    </p:spTree>
    <p:extLst>
      <p:ext uri="{BB962C8B-B14F-4D97-AF65-F5344CB8AC3E}">
        <p14:creationId xmlns:p14="http://schemas.microsoft.com/office/powerpoint/2010/main" val="54515566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a:bodyPr>
          <a:lstStyle/>
          <a:p>
            <a:r>
              <a:rPr lang="en-US" sz="2200" dirty="0"/>
              <a:t>1. The client application link includes the algorithm lists and other achievable information, </a:t>
            </a:r>
          </a:p>
          <a:p>
            <a:r>
              <a:rPr lang="en-US" sz="2200" dirty="0"/>
              <a:t>2. When the server </a:t>
            </a:r>
            <a:r>
              <a:rPr lang="en-US" sz="2200" dirty="0" smtClean="0"/>
              <a:t>responds to a link, </a:t>
            </a:r>
            <a:r>
              <a:rPr lang="en-US" sz="2200" dirty="0"/>
              <a:t>it can confirm the algorithm needed by this communication, and </a:t>
            </a:r>
            <a:r>
              <a:rPr lang="en-US" sz="2200" dirty="0" smtClean="0"/>
              <a:t>sends its </a:t>
            </a:r>
            <a:r>
              <a:rPr lang="en-US" sz="2200" dirty="0"/>
              <a:t>own certificate, which contains its own identity and public key, </a:t>
            </a:r>
          </a:p>
          <a:p>
            <a:r>
              <a:rPr lang="en-US" sz="2200" dirty="0"/>
              <a:t>3. After </a:t>
            </a:r>
            <a:r>
              <a:rPr lang="en-US" sz="2200" dirty="0" smtClean="0"/>
              <a:t>it receives </a:t>
            </a:r>
            <a:r>
              <a:rPr lang="en-US" sz="2200" dirty="0"/>
              <a:t>a message, the client-side will generate a secret key, encrypt </a:t>
            </a:r>
            <a:r>
              <a:rPr lang="en-US" sz="2200" dirty="0" smtClean="0"/>
              <a:t>it and </a:t>
            </a:r>
            <a:r>
              <a:rPr lang="en-US" sz="2200" dirty="0"/>
              <a:t>send it by using the web server's public key</a:t>
            </a:r>
          </a:p>
          <a:p>
            <a:r>
              <a:rPr lang="en-US" sz="2200" dirty="0"/>
              <a:t>4. Then the server uses the private key to decrypt and process it, so as to generate an encryption key, the session key is success in negotiation, </a:t>
            </a:r>
          </a:p>
          <a:p>
            <a:r>
              <a:rPr lang="en-US" sz="2200" dirty="0"/>
              <a:t>5. The client-side and the server both realize the session key, and use the session key to encrypt the data. </a:t>
            </a:r>
          </a:p>
          <a:p>
            <a:endParaRPr lang="en-US" dirty="0"/>
          </a:p>
        </p:txBody>
      </p:sp>
      <p:sp>
        <p:nvSpPr>
          <p:cNvPr id="3" name="标题 2"/>
          <p:cNvSpPr>
            <a:spLocks noGrp="1"/>
          </p:cNvSpPr>
          <p:nvPr>
            <p:ph type="title"/>
          </p:nvPr>
        </p:nvSpPr>
        <p:spPr/>
        <p:txBody>
          <a:bodyPr>
            <a:normAutofit fontScale="90000"/>
          </a:bodyPr>
          <a:lstStyle/>
          <a:p>
            <a:r>
              <a:rPr lang="en-US" dirty="0">
                <a:effectLst/>
              </a:rPr>
              <a:t>How </a:t>
            </a:r>
            <a:r>
              <a:rPr lang="en-US" dirty="0" smtClean="0">
                <a:effectLst/>
              </a:rPr>
              <a:t>does it work? </a:t>
            </a:r>
            <a:r>
              <a:rPr lang="en-US" dirty="0">
                <a:effectLst/>
              </a:rPr>
              <a:t/>
            </a:r>
            <a:br>
              <a:rPr lang="en-US" dirty="0">
                <a:effectLst/>
              </a:rPr>
            </a:br>
            <a:endParaRPr lang="en-US" dirty="0"/>
          </a:p>
        </p:txBody>
      </p:sp>
      <p:pic>
        <p:nvPicPr>
          <p:cNvPr id="1025" name="Picture 1" descr="C:\Users\wgz\AppData\Roaming\Tencent\Users\458754404\QQ\WinTemp\RichOle\9JZ~0XVRNYMUINS3(94`8{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6096000"/>
            <a:ext cx="2895600"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01745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fade">
                                      <p:cBhvr>
                                        <p:cTn id="7"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3400" y="685800"/>
            <a:ext cx="8229600" cy="5334000"/>
          </a:xfrm>
        </p:spPr>
        <p:txBody>
          <a:bodyPr>
            <a:noAutofit/>
          </a:bodyPr>
          <a:lstStyle/>
          <a:p>
            <a:pPr marL="0" indent="0" algn="ctr">
              <a:buNone/>
            </a:pPr>
            <a:r>
              <a:rPr lang="en-US" sz="30000" dirty="0" smtClean="0"/>
              <a:t>END</a:t>
            </a:r>
            <a:endParaRPr lang="en-US" sz="30000" dirty="0"/>
          </a:p>
        </p:txBody>
      </p:sp>
    </p:spTree>
    <p:extLst>
      <p:ext uri="{BB962C8B-B14F-4D97-AF65-F5344CB8AC3E}">
        <p14:creationId xmlns:p14="http://schemas.microsoft.com/office/powerpoint/2010/main" val="140255326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sz="2000" dirty="0"/>
              <a:t>Linux is mainly used for setting up network server. Today the reports that server and websites are hacked by hackers can be seen almost every day; with the variety of network applications, the forms and methods of attacking are also changing. How to enhance the security of Linux server becomes one of the most important issues that </a:t>
            </a:r>
            <a:r>
              <a:rPr lang="en-US" sz="2000" dirty="0" smtClean="0"/>
              <a:t>concern the </a:t>
            </a:r>
            <a:r>
              <a:rPr lang="en-US" sz="2000" dirty="0"/>
              <a:t>Linux system </a:t>
            </a:r>
            <a:r>
              <a:rPr lang="en-US" sz="2000" dirty="0" smtClean="0"/>
              <a:t>administrators. </a:t>
            </a:r>
            <a:endParaRPr lang="en-US" sz="2000" dirty="0"/>
          </a:p>
          <a:p>
            <a:endParaRPr lang="en-US" dirty="0"/>
          </a:p>
        </p:txBody>
      </p:sp>
      <p:sp>
        <p:nvSpPr>
          <p:cNvPr id="3" name="标题 2"/>
          <p:cNvSpPr>
            <a:spLocks noGrp="1"/>
          </p:cNvSpPr>
          <p:nvPr>
            <p:ph type="title"/>
          </p:nvPr>
        </p:nvSpPr>
        <p:spPr/>
        <p:txBody>
          <a:bodyPr/>
          <a:lstStyle/>
          <a:p>
            <a:r>
              <a:rPr lang="en-US" dirty="0"/>
              <a:t>P</a:t>
            </a:r>
            <a:r>
              <a:rPr lang="en-US" dirty="0" smtClean="0"/>
              <a:t>reface</a:t>
            </a:r>
            <a:endParaRPr lang="en-US" dirty="0"/>
          </a:p>
        </p:txBody>
      </p:sp>
    </p:spTree>
    <p:extLst>
      <p:ext uri="{BB962C8B-B14F-4D97-AF65-F5344CB8AC3E}">
        <p14:creationId xmlns:p14="http://schemas.microsoft.com/office/powerpoint/2010/main" val="26463387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sz="2400" dirty="0"/>
              <a:t>Linux system belongs to open source software. Because of its technical features like high stability and security, strong network load and small hardware </a:t>
            </a:r>
            <a:r>
              <a:rPr lang="en-US" sz="2400" dirty="0" smtClean="0"/>
              <a:t>demand, </a:t>
            </a:r>
            <a:r>
              <a:rPr lang="en-US" sz="2400" dirty="0"/>
              <a:t>it has been quickly promoted and implemented since its birthday, and has developed into one of the mainstream server operating systems in the current world.</a:t>
            </a:r>
          </a:p>
          <a:p>
            <a:endParaRPr lang="en-US" dirty="0"/>
          </a:p>
        </p:txBody>
      </p:sp>
      <p:sp>
        <p:nvSpPr>
          <p:cNvPr id="2" name="标题 1"/>
          <p:cNvSpPr>
            <a:spLocks noGrp="1"/>
          </p:cNvSpPr>
          <p:nvPr>
            <p:ph type="title"/>
          </p:nvPr>
        </p:nvSpPr>
        <p:spPr/>
        <p:txBody>
          <a:bodyPr>
            <a:normAutofit/>
          </a:bodyPr>
          <a:lstStyle/>
          <a:p>
            <a:pPr algn="l"/>
            <a:r>
              <a:rPr lang="en-US" sz="4000" b="1" dirty="0" smtClean="0">
                <a:effectLst/>
              </a:rPr>
              <a:t>Introduction </a:t>
            </a:r>
            <a:r>
              <a:rPr lang="en-US" sz="4000" b="1" dirty="0" smtClean="0">
                <a:effectLst/>
              </a:rPr>
              <a:t>to </a:t>
            </a:r>
            <a:r>
              <a:rPr lang="en-US" sz="4000" b="1" dirty="0" smtClean="0">
                <a:effectLst/>
              </a:rPr>
              <a:t>Linux</a:t>
            </a:r>
            <a:endParaRPr lang="en-US" sz="4000" b="1" dirty="0">
              <a:effectLst/>
            </a:endParaRPr>
          </a:p>
        </p:txBody>
      </p:sp>
    </p:spTree>
    <p:extLst>
      <p:ext uri="{BB962C8B-B14F-4D97-AF65-F5344CB8AC3E}">
        <p14:creationId xmlns:p14="http://schemas.microsoft.com/office/powerpoint/2010/main" val="371175253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en-US" dirty="0" smtClean="0"/>
              <a:t>Linux service includes contents of DNS, DFS, Samba, </a:t>
            </a:r>
            <a:r>
              <a:rPr lang="en-US" dirty="0" err="1" smtClean="0"/>
              <a:t>Sendmail</a:t>
            </a:r>
            <a:r>
              <a:rPr lang="en-US" dirty="0" smtClean="0"/>
              <a:t>, </a:t>
            </a:r>
            <a:r>
              <a:rPr lang="en-US" dirty="0" err="1" smtClean="0"/>
              <a:t>Posfix</a:t>
            </a:r>
            <a:r>
              <a:rPr lang="en-US" dirty="0" smtClean="0"/>
              <a:t>, Apache…..</a:t>
            </a:r>
          </a:p>
          <a:p>
            <a:pPr marL="109728" indent="0">
              <a:buNone/>
            </a:pPr>
            <a:r>
              <a:rPr lang="en-US" sz="8800" dirty="0" smtClean="0"/>
              <a:t>   </a:t>
            </a:r>
          </a:p>
          <a:p>
            <a:pPr marL="109728" indent="0">
              <a:buNone/>
            </a:pPr>
            <a:r>
              <a:rPr lang="en-US" sz="8800" dirty="0"/>
              <a:t> </a:t>
            </a:r>
            <a:r>
              <a:rPr lang="en-US" sz="8800" dirty="0" smtClean="0"/>
              <a:t>   APACHE</a:t>
            </a:r>
          </a:p>
        </p:txBody>
      </p:sp>
      <p:sp>
        <p:nvSpPr>
          <p:cNvPr id="2" name="标题 1"/>
          <p:cNvSpPr>
            <a:spLocks noGrp="1"/>
          </p:cNvSpPr>
          <p:nvPr>
            <p:ph type="title"/>
          </p:nvPr>
        </p:nvSpPr>
        <p:spPr/>
        <p:txBody>
          <a:bodyPr/>
          <a:lstStyle/>
          <a:p>
            <a:pPr algn="l"/>
            <a:r>
              <a:rPr lang="en-US" dirty="0" smtClean="0"/>
              <a:t>“Apache” service</a:t>
            </a:r>
            <a:endParaRPr lang="en-US" dirty="0"/>
          </a:p>
        </p:txBody>
      </p:sp>
    </p:spTree>
    <p:extLst>
      <p:ext uri="{BB962C8B-B14F-4D97-AF65-F5344CB8AC3E}">
        <p14:creationId xmlns:p14="http://schemas.microsoft.com/office/powerpoint/2010/main" val="3307538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sz="2000" dirty="0"/>
              <a:t>(1) The client (browser) and Web server </a:t>
            </a:r>
            <a:r>
              <a:rPr lang="en-US" sz="2000" dirty="0" smtClean="0"/>
              <a:t>will build </a:t>
            </a:r>
            <a:r>
              <a:rPr lang="en-US" sz="2000" dirty="0" smtClean="0"/>
              <a:t>a TCP </a:t>
            </a:r>
            <a:r>
              <a:rPr lang="en-US" sz="2000" dirty="0"/>
              <a:t>connection. Then it sends </a:t>
            </a:r>
            <a:r>
              <a:rPr lang="en-US" sz="2000" dirty="0" smtClean="0"/>
              <a:t>an access </a:t>
            </a:r>
            <a:r>
              <a:rPr lang="en-US" sz="2000" dirty="0"/>
              <a:t>request (like “get”) to </a:t>
            </a:r>
            <a:r>
              <a:rPr lang="en-US" sz="2000" dirty="0" smtClean="0"/>
              <a:t> the Web </a:t>
            </a:r>
            <a:r>
              <a:rPr lang="en-US" sz="2000" dirty="0"/>
              <a:t>server. According to HTTP protocol, the request includes information like IP address, browser type and URL of the client.</a:t>
            </a:r>
          </a:p>
          <a:p>
            <a:r>
              <a:rPr lang="en-US" sz="2000" dirty="0"/>
              <a:t>(2) After </a:t>
            </a:r>
            <a:r>
              <a:rPr lang="en-US" sz="2000" dirty="0" smtClean="0"/>
              <a:t>the Web </a:t>
            </a:r>
            <a:r>
              <a:rPr lang="en-US" sz="2000" dirty="0"/>
              <a:t>server receives the request, it turns the requested pages back to the client. If errors appear, it turns back </a:t>
            </a:r>
            <a:r>
              <a:rPr lang="en-US" sz="2000" dirty="0" smtClean="0"/>
              <a:t>an error </a:t>
            </a:r>
            <a:r>
              <a:rPr lang="en-US" sz="2000" dirty="0"/>
              <a:t>code.</a:t>
            </a:r>
          </a:p>
          <a:p>
            <a:r>
              <a:rPr lang="en-US" sz="2000" dirty="0"/>
              <a:t>(3) Disconnect </a:t>
            </a:r>
            <a:r>
              <a:rPr lang="en-US" sz="2000" dirty="0" smtClean="0"/>
              <a:t>from</a:t>
            </a:r>
            <a:r>
              <a:rPr lang="en-US" sz="2000" dirty="0" smtClean="0"/>
              <a:t> </a:t>
            </a:r>
            <a:r>
              <a:rPr lang="en-US" sz="2000" dirty="0"/>
              <a:t>the remote Web server.</a:t>
            </a:r>
          </a:p>
          <a:p>
            <a:endParaRPr lang="en-US" dirty="0"/>
          </a:p>
        </p:txBody>
      </p:sp>
      <p:sp>
        <p:nvSpPr>
          <p:cNvPr id="2" name="标题 1"/>
          <p:cNvSpPr>
            <a:spLocks noGrp="1"/>
          </p:cNvSpPr>
          <p:nvPr>
            <p:ph type="title"/>
          </p:nvPr>
        </p:nvSpPr>
        <p:spPr/>
        <p:txBody>
          <a:bodyPr>
            <a:normAutofit/>
          </a:bodyPr>
          <a:lstStyle/>
          <a:p>
            <a:pPr algn="l"/>
            <a:r>
              <a:rPr lang="en-US" dirty="0" smtClean="0"/>
              <a:t>Communication process</a:t>
            </a:r>
            <a:endParaRPr lang="en-US" dirty="0"/>
          </a:p>
        </p:txBody>
      </p:sp>
    </p:spTree>
    <p:extLst>
      <p:ext uri="{BB962C8B-B14F-4D97-AF65-F5344CB8AC3E}">
        <p14:creationId xmlns:p14="http://schemas.microsoft.com/office/powerpoint/2010/main" val="223307294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481328"/>
            <a:ext cx="8229600" cy="4843272"/>
          </a:xfrm>
        </p:spPr>
        <p:txBody>
          <a:bodyPr>
            <a:normAutofit lnSpcReduction="10000"/>
          </a:bodyPr>
          <a:lstStyle/>
          <a:p>
            <a:r>
              <a:rPr lang="en-US" dirty="0"/>
              <a:t>Install patches regularly </a:t>
            </a:r>
            <a:endParaRPr lang="en-US" dirty="0" smtClean="0"/>
          </a:p>
          <a:p>
            <a:pPr marL="109728" indent="0">
              <a:buNone/>
            </a:pPr>
            <a:endParaRPr lang="en-US" sz="2800" dirty="0"/>
          </a:p>
          <a:p>
            <a:pPr marL="109728" indent="0">
              <a:buNone/>
            </a:pPr>
            <a:r>
              <a:rPr lang="en-US" sz="2800" dirty="0" smtClean="0"/>
              <a:t>The </a:t>
            </a:r>
            <a:r>
              <a:rPr lang="en-US" sz="2800" dirty="0"/>
              <a:t>latest change log in http://www.apache.org/ are written: bug fix, security bug fix. </a:t>
            </a:r>
            <a:endParaRPr lang="en-US" sz="2800" dirty="0" smtClean="0"/>
          </a:p>
          <a:p>
            <a:pPr marL="109728" indent="0">
              <a:buNone/>
            </a:pPr>
            <a:endParaRPr lang="en-US" dirty="0" smtClean="0"/>
          </a:p>
          <a:p>
            <a:r>
              <a:rPr lang="en-US" sz="2800" dirty="0" smtClean="0"/>
              <a:t>Hide </a:t>
            </a:r>
            <a:r>
              <a:rPr lang="en-US" sz="2800" dirty="0"/>
              <a:t>and mask Apache </a:t>
            </a:r>
            <a:r>
              <a:rPr lang="en-US" sz="2800" dirty="0" smtClean="0"/>
              <a:t>version</a:t>
            </a:r>
          </a:p>
          <a:p>
            <a:pPr marL="109728" indent="0">
              <a:buNone/>
            </a:pPr>
            <a:endParaRPr lang="en-US" sz="2800" dirty="0" smtClean="0"/>
          </a:p>
          <a:p>
            <a:pPr marL="109728" indent="0">
              <a:buNone/>
            </a:pPr>
            <a:r>
              <a:rPr lang="en-US" sz="2800" dirty="0" smtClean="0"/>
              <a:t>The </a:t>
            </a:r>
            <a:r>
              <a:rPr lang="en-US" sz="2800" dirty="0"/>
              <a:t>method to remove Apache version number is to change configuration file/</a:t>
            </a:r>
            <a:r>
              <a:rPr lang="en-US" sz="2800" dirty="0" err="1"/>
              <a:t>etc</a:t>
            </a:r>
            <a:r>
              <a:rPr lang="en-US" sz="2800" dirty="0"/>
              <a:t>/</a:t>
            </a:r>
            <a:r>
              <a:rPr lang="en-US" sz="2800" dirty="0" err="1"/>
              <a:t>httpd.conf</a:t>
            </a:r>
            <a:r>
              <a:rPr lang="en-US" sz="2800" dirty="0"/>
              <a:t>.</a:t>
            </a:r>
          </a:p>
          <a:p>
            <a:endParaRPr lang="en-US" sz="2800" dirty="0"/>
          </a:p>
          <a:p>
            <a:pPr marL="109728" indent="0">
              <a:buNone/>
            </a:pPr>
            <a:endParaRPr lang="en-US" dirty="0" smtClean="0"/>
          </a:p>
        </p:txBody>
      </p:sp>
      <p:sp>
        <p:nvSpPr>
          <p:cNvPr id="2" name="标题 1"/>
          <p:cNvSpPr>
            <a:spLocks noGrp="1"/>
          </p:cNvSpPr>
          <p:nvPr>
            <p:ph type="title"/>
          </p:nvPr>
        </p:nvSpPr>
        <p:spPr>
          <a:xfrm>
            <a:off x="457200" y="457200"/>
            <a:ext cx="8229600" cy="960438"/>
          </a:xfrm>
        </p:spPr>
        <p:txBody>
          <a:bodyPr>
            <a:normAutofit fontScale="90000"/>
          </a:bodyPr>
          <a:lstStyle/>
          <a:p>
            <a:r>
              <a:rPr lang="en-US" sz="3100" dirty="0">
                <a:effectLst/>
              </a:rPr>
              <a:t>How to configure a security Apache server </a:t>
            </a:r>
            <a:r>
              <a:rPr lang="en-US" sz="3100" dirty="0" smtClean="0">
                <a:effectLst/>
              </a:rPr>
              <a:t>?</a:t>
            </a:r>
            <a:r>
              <a:rPr lang="en-US" dirty="0">
                <a:effectLst/>
              </a:rPr>
              <a:t/>
            </a:r>
            <a:br>
              <a:rPr lang="en-US" dirty="0">
                <a:effectLst/>
              </a:rPr>
            </a:br>
            <a:endParaRPr lang="en-US" dirty="0"/>
          </a:p>
        </p:txBody>
      </p:sp>
    </p:spTree>
    <p:extLst>
      <p:ext uri="{BB962C8B-B14F-4D97-AF65-F5344CB8AC3E}">
        <p14:creationId xmlns:p14="http://schemas.microsoft.com/office/powerpoint/2010/main" val="30995708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pPr marL="0" indent="0">
              <a:buNone/>
            </a:pPr>
            <a:r>
              <a:rPr lang="en-US" dirty="0"/>
              <a:t>Apache server includes four main </a:t>
            </a:r>
            <a:r>
              <a:rPr lang="en-US" dirty="0" smtClean="0"/>
              <a:t>directories </a:t>
            </a:r>
            <a:r>
              <a:rPr lang="en-US" dirty="0"/>
              <a:t>as </a:t>
            </a:r>
            <a:r>
              <a:rPr lang="en-US" dirty="0" smtClean="0"/>
              <a:t>follows</a:t>
            </a:r>
          </a:p>
          <a:p>
            <a:pPr marL="0" indent="0">
              <a:buNone/>
            </a:pPr>
            <a:endParaRPr lang="en-US" sz="2000" dirty="0" smtClean="0"/>
          </a:p>
          <a:p>
            <a:pPr marL="0" indent="0">
              <a:buNone/>
            </a:pPr>
            <a:r>
              <a:rPr lang="en-US" sz="2000" dirty="0" err="1" smtClean="0"/>
              <a:t>ServerRoot</a:t>
            </a:r>
            <a:r>
              <a:rPr lang="zh-CN" altLang="en-US" sz="2000" dirty="0"/>
              <a:t>：</a:t>
            </a:r>
            <a:r>
              <a:rPr lang="en-US" sz="2000" dirty="0"/>
              <a:t>save configuration </a:t>
            </a:r>
            <a:r>
              <a:rPr lang="en-US" sz="2000" dirty="0" smtClean="0"/>
              <a:t>file, binary </a:t>
            </a:r>
            <a:r>
              <a:rPr lang="en-US" sz="2000" dirty="0"/>
              <a:t>files and other server configuration files</a:t>
            </a:r>
            <a:r>
              <a:rPr lang="en-US" sz="2000" dirty="0" smtClean="0"/>
              <a:t>.</a:t>
            </a:r>
          </a:p>
          <a:p>
            <a:pPr marL="0" indent="0">
              <a:buNone/>
            </a:pPr>
            <a:endParaRPr lang="en-US" sz="2000" dirty="0" smtClean="0"/>
          </a:p>
          <a:p>
            <a:pPr marL="0" indent="0">
              <a:buNone/>
            </a:pPr>
            <a:r>
              <a:rPr lang="en-US" sz="2000" dirty="0" err="1" smtClean="0"/>
              <a:t>DocumentRoot</a:t>
            </a:r>
            <a:r>
              <a:rPr lang="zh-CN" altLang="en-US" sz="2000" dirty="0"/>
              <a:t>：</a:t>
            </a:r>
            <a:r>
              <a:rPr lang="en-US" sz="2000" dirty="0"/>
              <a:t>save content of Web sites including HTML files and pictures</a:t>
            </a:r>
            <a:r>
              <a:rPr lang="en-US" sz="2000" dirty="0" smtClean="0"/>
              <a:t>.</a:t>
            </a:r>
          </a:p>
          <a:p>
            <a:pPr marL="0" indent="0">
              <a:buNone/>
            </a:pPr>
            <a:endParaRPr lang="en-US" sz="2000" dirty="0" smtClean="0"/>
          </a:p>
          <a:p>
            <a:pPr marL="0" indent="0">
              <a:buNone/>
            </a:pPr>
            <a:r>
              <a:rPr lang="en-US" sz="2000" dirty="0" err="1" smtClean="0"/>
              <a:t>ScriptAlias</a:t>
            </a:r>
            <a:r>
              <a:rPr lang="zh-CN" altLang="en-US" sz="2000" dirty="0"/>
              <a:t>：</a:t>
            </a:r>
            <a:r>
              <a:rPr lang="en-US" sz="2000" dirty="0"/>
              <a:t>save CGI script</a:t>
            </a:r>
            <a:r>
              <a:rPr lang="en-US" sz="2000" dirty="0" smtClean="0"/>
              <a:t>.</a:t>
            </a:r>
          </a:p>
          <a:p>
            <a:pPr marL="0" indent="0">
              <a:buNone/>
            </a:pPr>
            <a:endParaRPr lang="en-US" sz="2000" dirty="0"/>
          </a:p>
          <a:p>
            <a:pPr marL="0" indent="0">
              <a:buNone/>
            </a:pPr>
            <a:r>
              <a:rPr lang="en-US" sz="2000" dirty="0" err="1"/>
              <a:t>Customlog</a:t>
            </a:r>
            <a:r>
              <a:rPr lang="en-US" sz="2000" dirty="0"/>
              <a:t> and </a:t>
            </a:r>
            <a:r>
              <a:rPr lang="en-US" sz="2000" dirty="0" err="1"/>
              <a:t>Errorlog</a:t>
            </a:r>
            <a:r>
              <a:rPr lang="zh-CN" altLang="en-US" sz="2000" dirty="0"/>
              <a:t>：</a:t>
            </a:r>
            <a:r>
              <a:rPr lang="en-US" sz="2000" dirty="0"/>
              <a:t>save access logs and error logs.</a:t>
            </a:r>
            <a:endParaRPr lang="en-US" sz="2000" dirty="0" smtClean="0"/>
          </a:p>
          <a:p>
            <a:pPr marL="0" indent="0">
              <a:buNone/>
            </a:pPr>
            <a:r>
              <a:rPr lang="en-US" sz="2000" dirty="0"/>
              <a:t/>
            </a:r>
            <a:br>
              <a:rPr lang="en-US" sz="2000" dirty="0"/>
            </a:br>
            <a:endParaRPr lang="en-US" sz="2000" dirty="0" smtClean="0"/>
          </a:p>
          <a:p>
            <a:pPr marL="0" indent="0">
              <a:buNone/>
            </a:pPr>
            <a:endParaRPr lang="en-US" sz="2000" dirty="0"/>
          </a:p>
          <a:p>
            <a:pPr marL="0" indent="0">
              <a:buNone/>
            </a:pPr>
            <a:endParaRPr lang="en-US" dirty="0"/>
          </a:p>
        </p:txBody>
      </p:sp>
      <p:sp>
        <p:nvSpPr>
          <p:cNvPr id="2" name="标题 1"/>
          <p:cNvSpPr>
            <a:spLocks noGrp="1"/>
          </p:cNvSpPr>
          <p:nvPr>
            <p:ph type="title"/>
          </p:nvPr>
        </p:nvSpPr>
        <p:spPr/>
        <p:txBody>
          <a:bodyPr>
            <a:normAutofit fontScale="90000"/>
          </a:bodyPr>
          <a:lstStyle/>
          <a:p>
            <a:r>
              <a:rPr lang="en-US" dirty="0">
                <a:effectLst/>
              </a:rPr>
              <a:t>Build a safety directory structure </a:t>
            </a:r>
            <a:br>
              <a:rPr lang="en-US" dirty="0">
                <a:effectLst/>
              </a:rPr>
            </a:br>
            <a:endParaRPr lang="en-US" dirty="0"/>
          </a:p>
        </p:txBody>
      </p:sp>
    </p:spTree>
    <p:extLst>
      <p:ext uri="{BB962C8B-B14F-4D97-AF65-F5344CB8AC3E}">
        <p14:creationId xmlns:p14="http://schemas.microsoft.com/office/powerpoint/2010/main" val="41422433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sz="2800" dirty="0"/>
              <a:t>Principle of least privilege is one of the most basic principles in system security. It restricts the least privilege required when users access the system and data, hence it guarantees that users could complete the operated tasks, meanwhile it also ensures the least loss caused by illegal users or abnormal operation. </a:t>
            </a:r>
            <a:endParaRPr lang="en-US" sz="2800" dirty="0" smtClean="0"/>
          </a:p>
        </p:txBody>
      </p:sp>
      <p:sp>
        <p:nvSpPr>
          <p:cNvPr id="2" name="标题 1"/>
          <p:cNvSpPr>
            <a:spLocks noGrp="1"/>
          </p:cNvSpPr>
          <p:nvPr>
            <p:ph type="title"/>
          </p:nvPr>
        </p:nvSpPr>
        <p:spPr/>
        <p:txBody>
          <a:bodyPr>
            <a:normAutofit fontScale="90000"/>
          </a:bodyPr>
          <a:lstStyle/>
          <a:p>
            <a:pPr algn="l"/>
            <a:r>
              <a:rPr lang="en-US" sz="3600" b="1" dirty="0"/>
              <a:t>Special users and user groups for Apache</a:t>
            </a:r>
            <a:endParaRPr lang="en-US" sz="3600" dirty="0"/>
          </a:p>
        </p:txBody>
      </p:sp>
    </p:spTree>
    <p:extLst>
      <p:ext uri="{BB962C8B-B14F-4D97-AF65-F5344CB8AC3E}">
        <p14:creationId xmlns:p14="http://schemas.microsoft.com/office/powerpoint/2010/main" val="97577146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533400" y="152400"/>
            <a:ext cx="8229600" cy="5943600"/>
          </a:xfrm>
        </p:spPr>
        <p:txBody>
          <a:bodyPr>
            <a:normAutofit/>
          </a:bodyPr>
          <a:lstStyle/>
          <a:p>
            <a:pPr marL="109728" indent="0">
              <a:buNone/>
            </a:pPr>
            <a:r>
              <a:rPr lang="en-US" sz="1800" dirty="0" smtClean="0"/>
              <a:t>group add </a:t>
            </a:r>
            <a:r>
              <a:rPr lang="en-US" sz="1800" dirty="0" err="1" smtClean="0"/>
              <a:t>webteam</a:t>
            </a:r>
            <a:endParaRPr lang="en-US" sz="1800" dirty="0" smtClean="0"/>
          </a:p>
          <a:p>
            <a:pPr marL="109728" indent="0">
              <a:buNone/>
            </a:pPr>
            <a:endParaRPr lang="en-US" sz="1800" dirty="0"/>
          </a:p>
          <a:p>
            <a:pPr marL="109728" indent="0">
              <a:buNone/>
            </a:pPr>
            <a:r>
              <a:rPr lang="en-US" sz="1800" dirty="0" err="1" smtClean="0"/>
              <a:t>usermod</a:t>
            </a:r>
            <a:r>
              <a:rPr lang="en-US" sz="1800" dirty="0" smtClean="0"/>
              <a:t> –G </a:t>
            </a:r>
            <a:r>
              <a:rPr lang="en-US" sz="1800" dirty="0" err="1" smtClean="0"/>
              <a:t>webteam</a:t>
            </a:r>
            <a:r>
              <a:rPr lang="en-US" sz="1800" dirty="0" smtClean="0"/>
              <a:t> GW</a:t>
            </a:r>
          </a:p>
          <a:p>
            <a:pPr marL="109728" indent="0">
              <a:buNone/>
            </a:pPr>
            <a:endParaRPr lang="en-US" sz="1800" dirty="0" smtClean="0"/>
          </a:p>
          <a:p>
            <a:pPr marL="109728" indent="0">
              <a:buNone/>
            </a:pPr>
            <a:r>
              <a:rPr lang="en-US" sz="1800" dirty="0" err="1"/>
              <a:t>c</a:t>
            </a:r>
            <a:r>
              <a:rPr lang="en-US" sz="1800" dirty="0" err="1" smtClean="0"/>
              <a:t>hown</a:t>
            </a:r>
            <a:r>
              <a:rPr lang="en-US" sz="1800" dirty="0" smtClean="0"/>
              <a:t> –R </a:t>
            </a:r>
            <a:r>
              <a:rPr lang="en-US" sz="1800" dirty="0" err="1" smtClean="0"/>
              <a:t>httpd.webteam</a:t>
            </a:r>
            <a:endParaRPr lang="en-US" sz="1800" dirty="0" smtClean="0"/>
          </a:p>
          <a:p>
            <a:pPr marL="109728" indent="0">
              <a:buNone/>
            </a:pPr>
            <a:endParaRPr lang="en-US" sz="1800" dirty="0" smtClean="0"/>
          </a:p>
          <a:p>
            <a:pPr marL="109728" indent="0">
              <a:buNone/>
            </a:pPr>
            <a:r>
              <a:rPr lang="en-US" sz="1800" dirty="0" err="1" smtClean="0"/>
              <a:t>Chmod</a:t>
            </a:r>
            <a:r>
              <a:rPr lang="en-US" sz="1800" dirty="0" smtClean="0"/>
              <a:t> –R 2570 /www/</a:t>
            </a:r>
            <a:r>
              <a:rPr lang="en-US" sz="1800" dirty="0" err="1" smtClean="0"/>
              <a:t>htdocs</a:t>
            </a:r>
            <a:endParaRPr lang="en-US" sz="1800" dirty="0" smtClean="0"/>
          </a:p>
          <a:p>
            <a:pPr marL="109728" indent="0">
              <a:buNone/>
            </a:pPr>
            <a:r>
              <a:rPr lang="en-US" dirty="0" smtClean="0"/>
              <a:t> </a:t>
            </a:r>
          </a:p>
          <a:p>
            <a:pPr marL="109728" indent="0">
              <a:buNone/>
            </a:pPr>
            <a:r>
              <a:rPr lang="en-US" sz="1400" dirty="0"/>
              <a:t>G means modify the additional groups where the users belong. </a:t>
            </a:r>
          </a:p>
          <a:p>
            <a:pPr marL="109728" indent="0">
              <a:buNone/>
            </a:pPr>
            <a:endParaRPr lang="en-US" sz="1400" dirty="0" smtClean="0"/>
          </a:p>
          <a:p>
            <a:pPr marL="109728" indent="0">
              <a:buNone/>
            </a:pPr>
            <a:r>
              <a:rPr lang="en-US" sz="1400" dirty="0" smtClean="0"/>
              <a:t>R </a:t>
            </a:r>
            <a:r>
              <a:rPr lang="en-US" sz="1400" dirty="0"/>
              <a:t>means change the same owner for all files in the current directory and subdirectories, which is to change one after one by pull over. </a:t>
            </a:r>
            <a:endParaRPr lang="en-US" sz="1400" dirty="0" smtClean="0"/>
          </a:p>
          <a:p>
            <a:pPr marL="109728" indent="0">
              <a:buNone/>
            </a:pPr>
            <a:endParaRPr lang="en-US" sz="1400" dirty="0" smtClean="0"/>
          </a:p>
          <a:p>
            <a:pPr marL="109728" indent="0">
              <a:buNone/>
            </a:pPr>
            <a:r>
              <a:rPr lang="en-US" sz="1400" dirty="0" smtClean="0"/>
              <a:t>SUID </a:t>
            </a:r>
            <a:r>
              <a:rPr lang="en-US" sz="1400" dirty="0"/>
              <a:t>means that if a user set the permission on his own shell script, the other users performing this script will also have the same appropriate permission as the lord. </a:t>
            </a:r>
          </a:p>
          <a:p>
            <a:pPr marL="109728" indent="0">
              <a:buNone/>
            </a:pPr>
            <a:endParaRPr lang="en-US" sz="1400" dirty="0" smtClean="0"/>
          </a:p>
          <a:p>
            <a:pPr marL="109728" indent="0">
              <a:buNone/>
            </a:pPr>
            <a:r>
              <a:rPr lang="en-US" sz="1400" dirty="0" smtClean="0"/>
              <a:t>GUID </a:t>
            </a:r>
            <a:r>
              <a:rPr lang="en-US" sz="1400" dirty="0"/>
              <a:t>means the users who implement the corresponding script will have the permissions same with the user's group. </a:t>
            </a:r>
          </a:p>
          <a:p>
            <a:pPr marL="109728" indent="0">
              <a:buNone/>
            </a:pPr>
            <a:endParaRPr lang="en-US" sz="1800" dirty="0"/>
          </a:p>
          <a:p>
            <a:pPr marL="109728" indent="0">
              <a:buNone/>
            </a:pPr>
            <a:endParaRPr lang="en-US" dirty="0"/>
          </a:p>
        </p:txBody>
      </p:sp>
    </p:spTree>
    <p:extLst>
      <p:ext uri="{BB962C8B-B14F-4D97-AF65-F5344CB8AC3E}">
        <p14:creationId xmlns:p14="http://schemas.microsoft.com/office/powerpoint/2010/main" val="260156022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2012</TotalTime>
  <Words>889</Words>
  <Application>Microsoft Macintosh PowerPoint</Application>
  <PresentationFormat>On-screen Show (4:3)</PresentationFormat>
  <Paragraphs>84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聚合</vt:lpstr>
      <vt:lpstr>Confining the Apache Web Server with Security-Enhanced Linux</vt:lpstr>
      <vt:lpstr>Preface</vt:lpstr>
      <vt:lpstr>Introduction to Linux</vt:lpstr>
      <vt:lpstr>“Apache” service</vt:lpstr>
      <vt:lpstr>Communication process</vt:lpstr>
      <vt:lpstr>How to configure a security Apache server ? </vt:lpstr>
      <vt:lpstr>Build a safety directory structure  </vt:lpstr>
      <vt:lpstr>Special users and user groups for Apache</vt:lpstr>
      <vt:lpstr>PowerPoint Presentation</vt:lpstr>
      <vt:lpstr>Access strategies of web directory </vt:lpstr>
      <vt:lpstr>DOS attacks</vt:lpstr>
      <vt:lpstr>Preventing DOS attacks  </vt:lpstr>
      <vt:lpstr>Use SSL to reinforce Apache  </vt:lpstr>
      <vt:lpstr>How does it work?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Confining the Apache Web Server with Security-Enhanced Linux</dc:title>
  <dc:creator>wgz</dc:creator>
  <cp:lastModifiedBy>Kent State</cp:lastModifiedBy>
  <cp:revision>37</cp:revision>
  <dcterms:created xsi:type="dcterms:W3CDTF">2013-06-27T18:44:22Z</dcterms:created>
  <dcterms:modified xsi:type="dcterms:W3CDTF">2013-07-22T19:59:44Z</dcterms:modified>
</cp:coreProperties>
</file>