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 id="272" r:id="rId17"/>
    <p:sldId id="273"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80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6730F7-8D4D-4BE8-A8AD-BEA236F0B821}" type="datetimeFigureOut">
              <a:rPr lang="en-US" smtClean="0"/>
              <a:pPr/>
              <a:t>7/29/13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27433A-F64B-41C0-BE72-80DF2184E86E}" type="slidenum">
              <a:rPr lang="en-US" smtClean="0"/>
              <a:pPr/>
              <a:t>‹#›</a:t>
            </a:fld>
            <a:endParaRPr lang="en-US"/>
          </a:p>
        </p:txBody>
      </p:sp>
    </p:spTree>
    <p:extLst>
      <p:ext uri="{BB962C8B-B14F-4D97-AF65-F5344CB8AC3E}">
        <p14:creationId xmlns:p14="http://schemas.microsoft.com/office/powerpoint/2010/main" val="1476843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64E85478-8CE2-40F3-ADFD-33EDF0D51B83}" type="datetime1">
              <a:rPr lang="en-US" smtClean="0"/>
              <a:pPr/>
              <a:t>7/29/13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3E952BF-105F-455A-A69A-F01F85A2BF8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36B6266-9288-4E92-9F4F-59A97E361E5B}" type="datetime1">
              <a:rPr lang="en-US" smtClean="0"/>
              <a:pPr/>
              <a:t>7/29/13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E952BF-105F-455A-A69A-F01F85A2BF8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714611C-91C0-44E4-9D2E-CB895AA44D92}" type="datetime1">
              <a:rPr lang="en-US" smtClean="0"/>
              <a:pPr/>
              <a:t>7/29/13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E952BF-105F-455A-A69A-F01F85A2BF8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76A8C49C-7F97-4BFB-A45F-DF745E3884B0}" type="datetime1">
              <a:rPr lang="en-US" smtClean="0"/>
              <a:pPr/>
              <a:t>7/29/13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E952BF-105F-455A-A69A-F01F85A2BF82}"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63D81B8-F24F-4255-8CD3-F8BA901C0764}" type="datetime1">
              <a:rPr lang="en-US" smtClean="0"/>
              <a:pPr/>
              <a:t>7/29/13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73E952BF-105F-455A-A69A-F01F85A2BF82}"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BA5FDFA-4169-4A8E-8550-7439F8E1A200}" type="datetime1">
              <a:rPr lang="en-US" smtClean="0"/>
              <a:pPr/>
              <a:t>7/29/13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3E952BF-105F-455A-A69A-F01F85A2BF82}"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FE7F135-0198-494C-8C3F-81DAD45CA498}" type="datetime1">
              <a:rPr lang="en-US" smtClean="0"/>
              <a:pPr/>
              <a:t>7/29/13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73E952BF-105F-455A-A69A-F01F85A2BF8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0C2D2A7-7298-4BBC-8F5E-BFDB5E66726F}" type="datetime1">
              <a:rPr lang="en-US" smtClean="0"/>
              <a:pPr/>
              <a:t>7/29/13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73E952BF-105F-455A-A69A-F01F85A2BF82}"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36E7D6A-198B-4F34-A9FC-63AB64B220D5}" type="datetime1">
              <a:rPr lang="en-US" smtClean="0"/>
              <a:pPr/>
              <a:t>7/29/13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73E952BF-105F-455A-A69A-F01F85A2BF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40EE4F72-DC4D-4546-B7A9-70A3960C7BDF}" type="datetime1">
              <a:rPr lang="en-US" smtClean="0"/>
              <a:pPr/>
              <a:t>7/29/13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73E952BF-105F-455A-A69A-F01F85A2BF8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C14050E-B8EE-4B3A-A505-8FD1C52C7ECA}" type="datetime1">
              <a:rPr lang="en-US" smtClean="0"/>
              <a:pPr/>
              <a:t>7/29/13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3E952BF-105F-455A-A69A-F01F85A2BF82}"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2681938-6EA4-4216-880D-D3F7B21E4EE9}" type="datetime1">
              <a:rPr lang="en-US" smtClean="0"/>
              <a:pPr/>
              <a:t>7/29/13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3E952BF-105F-455A-A69A-F01F85A2BF8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en.wikipedia.org/wiki/Cloud_computing" TargetMode="External"/><Relationship Id="rId3" Type="http://schemas.openxmlformats.org/officeDocument/2006/relationships/hyperlink" Target="https://www.dialogic.com/~/media/products/docs/whitepapers/12023-cloud-computing-wp.pdf"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828800"/>
            <a:ext cx="8305800" cy="1066800"/>
          </a:xfrm>
        </p:spPr>
        <p:txBody>
          <a:bodyPr>
            <a:normAutofit fontScale="90000"/>
          </a:bodyPr>
          <a:lstStyle/>
          <a:p>
            <a:pPr algn="ctr"/>
            <a:r>
              <a:rPr lang="en-US" dirty="0" smtClean="0">
                <a:latin typeface="Algerian" pitchFamily="82" charset="0"/>
              </a:rPr>
              <a:t>CLOUD COMPUTING SECURITY</a:t>
            </a:r>
            <a:endParaRPr lang="en-US" dirty="0">
              <a:latin typeface="Algerian" pitchFamily="82" charset="0"/>
            </a:endParaRPr>
          </a:p>
        </p:txBody>
      </p:sp>
      <p:sp>
        <p:nvSpPr>
          <p:cNvPr id="3" name="Subtitle 2"/>
          <p:cNvSpPr>
            <a:spLocks noGrp="1"/>
          </p:cNvSpPr>
          <p:nvPr>
            <p:ph type="subTitle" idx="1"/>
          </p:nvPr>
        </p:nvSpPr>
        <p:spPr>
          <a:xfrm>
            <a:off x="457200" y="3124200"/>
            <a:ext cx="4572000" cy="1199704"/>
          </a:xfrm>
        </p:spPr>
        <p:txBody>
          <a:bodyPr>
            <a:normAutofit/>
          </a:bodyPr>
          <a:lstStyle/>
          <a:p>
            <a:pPr algn="l"/>
            <a:r>
              <a:rPr lang="en-US" sz="2300" dirty="0" smtClean="0">
                <a:latin typeface="Calibri" pitchFamily="34" charset="0"/>
              </a:rPr>
              <a:t>Shilpashree Srinivasamurthy</a:t>
            </a:r>
          </a:p>
          <a:p>
            <a:pPr algn="l"/>
            <a:r>
              <a:rPr lang="en-US" sz="2300" dirty="0" smtClean="0">
                <a:latin typeface="Calibri" pitchFamily="34" charset="0"/>
              </a:rPr>
              <a:t>David Q. Liu</a:t>
            </a:r>
            <a:endParaRPr lang="en-US" sz="2300" dirty="0">
              <a:latin typeface="Calibri" pitchFamily="34" charset="0"/>
            </a:endParaRPr>
          </a:p>
        </p:txBody>
      </p:sp>
      <p:sp>
        <p:nvSpPr>
          <p:cNvPr id="4" name="Slide Number Placeholder 3"/>
          <p:cNvSpPr>
            <a:spLocks noGrp="1"/>
          </p:cNvSpPr>
          <p:nvPr>
            <p:ph type="sldNum" sz="quarter" idx="12"/>
          </p:nvPr>
        </p:nvSpPr>
        <p:spPr/>
        <p:txBody>
          <a:bodyPr/>
          <a:lstStyle/>
          <a:p>
            <a:fld id="{73E952BF-105F-455A-A69A-F01F85A2BF82}" type="slidenum">
              <a:rPr lang="en-US" smtClean="0"/>
              <a:pPr/>
              <a:t>1</a:t>
            </a:fld>
            <a:endParaRPr lang="en-US"/>
          </a:p>
        </p:txBody>
      </p:sp>
      <p:sp>
        <p:nvSpPr>
          <p:cNvPr id="5" name="TextBox 4"/>
          <p:cNvSpPr txBox="1"/>
          <p:nvPr/>
        </p:nvSpPr>
        <p:spPr>
          <a:xfrm>
            <a:off x="6400800" y="4343400"/>
            <a:ext cx="2039341" cy="707886"/>
          </a:xfrm>
          <a:prstGeom prst="rect">
            <a:avLst/>
          </a:prstGeom>
          <a:noFill/>
        </p:spPr>
        <p:txBody>
          <a:bodyPr wrap="none" rtlCol="0">
            <a:spAutoFit/>
          </a:bodyPr>
          <a:lstStyle/>
          <a:p>
            <a:r>
              <a:rPr lang="en-US" sz="2000" dirty="0" smtClean="0">
                <a:latin typeface="Algerian" pitchFamily="82" charset="0"/>
              </a:rPr>
              <a:t>Presented by,</a:t>
            </a:r>
          </a:p>
          <a:p>
            <a:r>
              <a:rPr lang="en-US" sz="2000" dirty="0" smtClean="0">
                <a:latin typeface="Algerian" pitchFamily="82" charset="0"/>
              </a:rPr>
              <a:t>Jithu Jose</a:t>
            </a:r>
            <a:endParaRPr lang="en-US" sz="2000" dirty="0">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500" dirty="0" smtClean="0">
                <a:latin typeface="Calibri" pitchFamily="34" charset="0"/>
              </a:rPr>
              <a:t>Failures in Provider security</a:t>
            </a:r>
          </a:p>
          <a:p>
            <a:endParaRPr lang="en-US" sz="2500" dirty="0" smtClean="0">
              <a:latin typeface="Calibri" pitchFamily="34" charset="0"/>
            </a:endParaRPr>
          </a:p>
          <a:p>
            <a:r>
              <a:rPr lang="en-US" sz="2500" dirty="0" smtClean="0">
                <a:latin typeface="Calibri" pitchFamily="34" charset="0"/>
              </a:rPr>
              <a:t>Attacks by other costumers</a:t>
            </a:r>
          </a:p>
          <a:p>
            <a:endParaRPr lang="en-US" sz="2500" dirty="0" smtClean="0">
              <a:latin typeface="Calibri" pitchFamily="34" charset="0"/>
            </a:endParaRPr>
          </a:p>
          <a:p>
            <a:r>
              <a:rPr lang="en-US" sz="2500" dirty="0" smtClean="0">
                <a:latin typeface="Calibri" pitchFamily="34" charset="0"/>
              </a:rPr>
              <a:t>Legal and regulatory issues</a:t>
            </a:r>
          </a:p>
          <a:p>
            <a:endParaRPr lang="en-US" sz="2500" dirty="0" smtClean="0">
              <a:latin typeface="Calibri" pitchFamily="34" charset="0"/>
            </a:endParaRPr>
          </a:p>
          <a:p>
            <a:r>
              <a:rPr lang="en-US" sz="2500" dirty="0" smtClean="0">
                <a:latin typeface="Calibri" pitchFamily="34" charset="0"/>
              </a:rPr>
              <a:t>Perimeter security model broken</a:t>
            </a:r>
          </a:p>
          <a:p>
            <a:endParaRPr lang="en-US" sz="2500" dirty="0" smtClean="0">
              <a:latin typeface="Calibri" pitchFamily="34" charset="0"/>
            </a:endParaRPr>
          </a:p>
          <a:p>
            <a:r>
              <a:rPr lang="en-US" sz="2500" dirty="0" smtClean="0">
                <a:latin typeface="Calibri" pitchFamily="34" charset="0"/>
              </a:rPr>
              <a:t>Integrating provider and Customer security systems</a:t>
            </a:r>
          </a:p>
          <a:p>
            <a:endParaRPr lang="en-US" dirty="0" smtClean="0"/>
          </a:p>
          <a:p>
            <a:endParaRPr lang="en-US" dirty="0"/>
          </a:p>
        </p:txBody>
      </p:sp>
      <p:sp>
        <p:nvSpPr>
          <p:cNvPr id="3" name="Slide Number Placeholder 2"/>
          <p:cNvSpPr>
            <a:spLocks noGrp="1"/>
          </p:cNvSpPr>
          <p:nvPr>
            <p:ph type="sldNum" sz="quarter" idx="12"/>
          </p:nvPr>
        </p:nvSpPr>
        <p:spPr/>
        <p:txBody>
          <a:bodyPr/>
          <a:lstStyle/>
          <a:p>
            <a:fld id="{73E952BF-105F-455A-A69A-F01F85A2BF82}" type="slidenum">
              <a:rPr lang="en-US" smtClean="0"/>
              <a:pPr/>
              <a:t>10</a:t>
            </a:fld>
            <a:endParaRPr lang="en-US"/>
          </a:p>
        </p:txBody>
      </p:sp>
      <p:sp>
        <p:nvSpPr>
          <p:cNvPr id="4" name="Title 3"/>
          <p:cNvSpPr>
            <a:spLocks noGrp="1"/>
          </p:cNvSpPr>
          <p:nvPr>
            <p:ph type="title"/>
          </p:nvPr>
        </p:nvSpPr>
        <p:spPr/>
        <p:txBody>
          <a:bodyPr>
            <a:normAutofit/>
          </a:bodyPr>
          <a:lstStyle/>
          <a:p>
            <a:pPr algn="ctr"/>
            <a:r>
              <a:rPr lang="en-US" sz="3500" dirty="0" smtClean="0">
                <a:latin typeface="Algerian" pitchFamily="82" charset="0"/>
              </a:rPr>
              <a:t>OTHER SECURITY THREATS</a:t>
            </a:r>
            <a:endParaRPr lang="en-US" sz="3500" dirty="0">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029200"/>
          </a:xfrm>
        </p:spPr>
        <p:txBody>
          <a:bodyPr>
            <a:normAutofit fontScale="92500" lnSpcReduction="10000"/>
          </a:bodyPr>
          <a:lstStyle/>
          <a:p>
            <a:r>
              <a:rPr lang="en-US" sz="2500" b="1" dirty="0" smtClean="0">
                <a:latin typeface="Calibri" pitchFamily="34" charset="0"/>
              </a:rPr>
              <a:t>Infrastructure Security:</a:t>
            </a:r>
            <a:r>
              <a:rPr lang="en-US" sz="2500" dirty="0" smtClean="0">
                <a:latin typeface="Calibri" pitchFamily="34" charset="0"/>
              </a:rPr>
              <a:t> </a:t>
            </a:r>
            <a:r>
              <a:rPr lang="en-US" sz="2300" dirty="0" smtClean="0">
                <a:latin typeface="Calibri" pitchFamily="34" charset="0"/>
              </a:rPr>
              <a:t>This can be addresses by understanding which party provides which part of security.</a:t>
            </a:r>
          </a:p>
          <a:p>
            <a:pPr>
              <a:buNone/>
            </a:pPr>
            <a:endParaRPr lang="en-US" sz="2300" dirty="0" smtClean="0">
              <a:latin typeface="Calibri" pitchFamily="34" charset="0"/>
            </a:endParaRPr>
          </a:p>
          <a:p>
            <a:r>
              <a:rPr lang="en-US" sz="2500" b="1" dirty="0" smtClean="0">
                <a:latin typeface="Calibri" pitchFamily="34" charset="0"/>
              </a:rPr>
              <a:t>Data Security and Storage</a:t>
            </a:r>
            <a:r>
              <a:rPr lang="en-US" sz="2500" dirty="0" smtClean="0">
                <a:latin typeface="Calibri" pitchFamily="34" charset="0"/>
              </a:rPr>
              <a:t>: </a:t>
            </a:r>
            <a:r>
              <a:rPr lang="en-US" sz="2300" dirty="0" smtClean="0">
                <a:latin typeface="Calibri" pitchFamily="34" charset="0"/>
              </a:rPr>
              <a:t>Data protection methods must be viewed with great concern. Homomorphic encryption can be used for data security encryption.</a:t>
            </a:r>
          </a:p>
          <a:p>
            <a:pPr>
              <a:buNone/>
            </a:pPr>
            <a:endParaRPr lang="en-US" sz="2300" dirty="0" smtClean="0">
              <a:latin typeface="Calibri" pitchFamily="34" charset="0"/>
            </a:endParaRPr>
          </a:p>
          <a:p>
            <a:r>
              <a:rPr lang="en-US" sz="2500" b="1" dirty="0" smtClean="0">
                <a:latin typeface="Calibri" pitchFamily="34" charset="0"/>
              </a:rPr>
              <a:t>Identity and access:</a:t>
            </a:r>
            <a:r>
              <a:rPr lang="en-US" sz="2300" b="1" dirty="0" smtClean="0">
                <a:latin typeface="Calibri" pitchFamily="34" charset="0"/>
              </a:rPr>
              <a:t> </a:t>
            </a:r>
            <a:r>
              <a:rPr lang="en-US" sz="2300" dirty="0" smtClean="0">
                <a:latin typeface="Calibri" pitchFamily="34" charset="0"/>
              </a:rPr>
              <a:t>By using “Identity as a Service ” providers may be a useful tool for outsourcing identity management capabilities which one of the key factor.</a:t>
            </a:r>
          </a:p>
          <a:p>
            <a:endParaRPr lang="en-US" sz="2300" dirty="0" smtClean="0">
              <a:latin typeface="Calibri" pitchFamily="34" charset="0"/>
            </a:endParaRPr>
          </a:p>
          <a:p>
            <a:r>
              <a:rPr lang="en-US" sz="2500" b="1" dirty="0" smtClean="0">
                <a:latin typeface="Calibri" pitchFamily="34" charset="0"/>
              </a:rPr>
              <a:t>Security management: </a:t>
            </a:r>
            <a:r>
              <a:rPr lang="en-US" sz="2300" dirty="0" smtClean="0">
                <a:latin typeface="Calibri" pitchFamily="34" charset="0"/>
              </a:rPr>
              <a:t>As the flexibility increase, the control over the services also increases. In an virtualized environment ,the data gets commingled and hence we need to understand the location of the services, service-level latencies and storage access latency.</a:t>
            </a:r>
          </a:p>
          <a:p>
            <a:endParaRPr lang="en-US" sz="2500" b="1" dirty="0">
              <a:latin typeface="Calibri" pitchFamily="34" charset="0"/>
            </a:endParaRPr>
          </a:p>
        </p:txBody>
      </p:sp>
      <p:sp>
        <p:nvSpPr>
          <p:cNvPr id="3" name="Slide Number Placeholder 2"/>
          <p:cNvSpPr>
            <a:spLocks noGrp="1"/>
          </p:cNvSpPr>
          <p:nvPr>
            <p:ph type="sldNum" sz="quarter" idx="12"/>
          </p:nvPr>
        </p:nvSpPr>
        <p:spPr/>
        <p:txBody>
          <a:bodyPr/>
          <a:lstStyle/>
          <a:p>
            <a:fld id="{73E952BF-105F-455A-A69A-F01F85A2BF82}" type="slidenum">
              <a:rPr lang="en-US" smtClean="0"/>
              <a:pPr/>
              <a:t>11</a:t>
            </a:fld>
            <a:endParaRPr lang="en-US"/>
          </a:p>
        </p:txBody>
      </p:sp>
      <p:sp>
        <p:nvSpPr>
          <p:cNvPr id="4" name="Title 3"/>
          <p:cNvSpPr>
            <a:spLocks noGrp="1"/>
          </p:cNvSpPr>
          <p:nvPr>
            <p:ph type="title"/>
          </p:nvPr>
        </p:nvSpPr>
        <p:spPr>
          <a:xfrm>
            <a:off x="457200" y="152400"/>
            <a:ext cx="8229600" cy="1143000"/>
          </a:xfrm>
        </p:spPr>
        <p:txBody>
          <a:bodyPr>
            <a:normAutofit/>
          </a:bodyPr>
          <a:lstStyle/>
          <a:p>
            <a:pPr algn="ctr"/>
            <a:r>
              <a:rPr lang="en-US" sz="3500" dirty="0" smtClean="0">
                <a:effectLst/>
                <a:latin typeface="Algerian" pitchFamily="82" charset="0"/>
              </a:rPr>
              <a:t>SECURITY IN CLOUD COMPUTING</a:t>
            </a:r>
            <a:endParaRPr lang="en-US" sz="3500" dirty="0">
              <a:effectLst/>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24000"/>
            <a:ext cx="8153400" cy="4800600"/>
          </a:xfrm>
        </p:spPr>
        <p:txBody>
          <a:bodyPr>
            <a:normAutofit lnSpcReduction="10000"/>
          </a:bodyPr>
          <a:lstStyle/>
          <a:p>
            <a:r>
              <a:rPr lang="en-US" sz="2500" b="1" dirty="0" smtClean="0">
                <a:latin typeface="Calibri" pitchFamily="34" charset="0"/>
              </a:rPr>
              <a:t>Privacy: </a:t>
            </a:r>
            <a:r>
              <a:rPr lang="en-US" sz="2500" dirty="0" smtClean="0">
                <a:latin typeface="Calibri" pitchFamily="34" charset="0"/>
              </a:rPr>
              <a:t>This is an important issue in cloud computing. It can be achieved by minimize personal information sent to and stored in the cloud, maximizing user control, specify and limit the purpose of usage.</a:t>
            </a:r>
          </a:p>
          <a:p>
            <a:endParaRPr lang="en-US" sz="2500" b="1" dirty="0" smtClean="0">
              <a:latin typeface="Calibri" pitchFamily="34" charset="0"/>
            </a:endParaRPr>
          </a:p>
          <a:p>
            <a:r>
              <a:rPr lang="en-US" sz="2500" b="1" dirty="0" smtClean="0">
                <a:latin typeface="Calibri" pitchFamily="34" charset="0"/>
              </a:rPr>
              <a:t>Audit and Compliance: </a:t>
            </a:r>
            <a:r>
              <a:rPr lang="en-US" sz="2500" dirty="0" smtClean="0">
                <a:latin typeface="Calibri" pitchFamily="34" charset="0"/>
              </a:rPr>
              <a:t>Cloud Service Providers must have strong internal monitoring coupled with external audit process.</a:t>
            </a:r>
          </a:p>
          <a:p>
            <a:endParaRPr lang="en-US" sz="2500" b="1" dirty="0" smtClean="0">
              <a:latin typeface="Calibri" pitchFamily="34" charset="0"/>
            </a:endParaRPr>
          </a:p>
          <a:p>
            <a:r>
              <a:rPr lang="en-US" sz="2500" b="1" dirty="0" smtClean="0">
                <a:latin typeface="Calibri" pitchFamily="34" charset="0"/>
              </a:rPr>
              <a:t>Security-as-a Service: </a:t>
            </a:r>
            <a:r>
              <a:rPr lang="en-US" sz="2300" dirty="0" smtClean="0">
                <a:latin typeface="Calibri" pitchFamily="34" charset="0"/>
              </a:rPr>
              <a:t>Two proactive controls: identity management and key management. Two reactive controls: scalable and effective SIEM, and data leakage prevention (DLP).</a:t>
            </a:r>
          </a:p>
          <a:p>
            <a:pPr>
              <a:buNone/>
            </a:pPr>
            <a:endParaRPr lang="en-US" sz="2500" b="1" dirty="0" smtClean="0">
              <a:latin typeface="Calibri" pitchFamily="34" charset="0"/>
            </a:endParaRPr>
          </a:p>
        </p:txBody>
      </p:sp>
      <p:sp>
        <p:nvSpPr>
          <p:cNvPr id="3" name="Slide Number Placeholder 2"/>
          <p:cNvSpPr>
            <a:spLocks noGrp="1"/>
          </p:cNvSpPr>
          <p:nvPr>
            <p:ph type="sldNum" sz="quarter" idx="12"/>
          </p:nvPr>
        </p:nvSpPr>
        <p:spPr/>
        <p:txBody>
          <a:bodyPr/>
          <a:lstStyle/>
          <a:p>
            <a:fld id="{73E952BF-105F-455A-A69A-F01F85A2BF82}" type="slidenum">
              <a:rPr lang="en-US" smtClean="0"/>
              <a:pPr/>
              <a:t>12</a:t>
            </a:fld>
            <a:endParaRPr lang="en-US"/>
          </a:p>
        </p:txBody>
      </p:sp>
      <p:sp>
        <p:nvSpPr>
          <p:cNvPr id="4" name="Title 3"/>
          <p:cNvSpPr>
            <a:spLocks noGrp="1"/>
          </p:cNvSpPr>
          <p:nvPr>
            <p:ph type="title"/>
          </p:nvPr>
        </p:nvSpPr>
        <p:spPr/>
        <p:txBody>
          <a:bodyPr>
            <a:noAutofit/>
          </a:bodyPr>
          <a:lstStyle/>
          <a:p>
            <a:pPr algn="ctr"/>
            <a:r>
              <a:rPr lang="en-US" sz="3500" dirty="0" smtClean="0">
                <a:effectLst/>
                <a:latin typeface="Algerian" pitchFamily="82" charset="0"/>
              </a:rPr>
              <a:t>SECURITY IN CLOUD COMPUTING (CONT’D)</a:t>
            </a:r>
            <a:endParaRPr lang="en-US" sz="3500"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500" b="1" dirty="0" smtClean="0">
                <a:latin typeface="Calibri" pitchFamily="34" charset="0"/>
              </a:rPr>
              <a:t>MIRAGE IMAGE MANAGEMENT SYSTEM: </a:t>
            </a:r>
          </a:p>
          <a:p>
            <a:pPr>
              <a:buNone/>
            </a:pPr>
            <a:r>
              <a:rPr lang="en-US" sz="2500" dirty="0" smtClean="0">
                <a:latin typeface="Calibri" pitchFamily="34" charset="0"/>
              </a:rPr>
              <a:t>	</a:t>
            </a:r>
            <a:r>
              <a:rPr lang="en-US" sz="2100" dirty="0" smtClean="0">
                <a:latin typeface="Calibri" pitchFamily="34" charset="0"/>
              </a:rPr>
              <a:t>This system addresses the issues related to secure management of the virtual-machine images that encapsulate each application of the cloud.</a:t>
            </a:r>
          </a:p>
          <a:p>
            <a:pPr>
              <a:buNone/>
            </a:pPr>
            <a:r>
              <a:rPr lang="en-US" sz="2100" dirty="0" smtClean="0">
                <a:latin typeface="Calibri" pitchFamily="34" charset="0"/>
              </a:rPr>
              <a:t>	It has 4 components:</a:t>
            </a:r>
          </a:p>
          <a:p>
            <a:pPr>
              <a:buNone/>
            </a:pPr>
            <a:r>
              <a:rPr lang="en-US" sz="2100" dirty="0" smtClean="0">
                <a:latin typeface="Calibri" pitchFamily="34" charset="0"/>
              </a:rPr>
              <a:t>		-Access Control</a:t>
            </a:r>
          </a:p>
          <a:p>
            <a:pPr>
              <a:buNone/>
            </a:pPr>
            <a:r>
              <a:rPr lang="en-US" sz="2100" dirty="0" smtClean="0">
                <a:latin typeface="Calibri" pitchFamily="34" charset="0"/>
              </a:rPr>
              <a:t>		-Image Transformation by running filters</a:t>
            </a:r>
          </a:p>
          <a:p>
            <a:pPr>
              <a:buNone/>
            </a:pPr>
            <a:r>
              <a:rPr lang="en-US" sz="2100" dirty="0" smtClean="0">
                <a:latin typeface="Calibri" pitchFamily="34" charset="0"/>
              </a:rPr>
              <a:t>		-Provenance Tracking</a:t>
            </a:r>
          </a:p>
          <a:p>
            <a:pPr>
              <a:buNone/>
            </a:pPr>
            <a:r>
              <a:rPr lang="en-US" sz="2100" dirty="0" smtClean="0">
                <a:latin typeface="Calibri" pitchFamily="34" charset="0"/>
              </a:rPr>
              <a:t>		-Image maintenance</a:t>
            </a:r>
          </a:p>
          <a:p>
            <a:pPr>
              <a:buNone/>
            </a:pPr>
            <a:endParaRPr lang="en-US" sz="2100" dirty="0" smtClean="0">
              <a:latin typeface="Calibri" pitchFamily="34" charset="0"/>
            </a:endParaRPr>
          </a:p>
          <a:p>
            <a:pPr>
              <a:buNone/>
            </a:pPr>
            <a:r>
              <a:rPr lang="en-US" sz="2100" dirty="0" smtClean="0">
                <a:latin typeface="Calibri" pitchFamily="34" charset="0"/>
              </a:rPr>
              <a:t>Limitations: Huge performance overheads, both in space </a:t>
            </a:r>
          </a:p>
          <a:p>
            <a:pPr>
              <a:buNone/>
            </a:pPr>
            <a:r>
              <a:rPr lang="en-US" sz="2100" dirty="0" smtClean="0">
                <a:latin typeface="Calibri" pitchFamily="34" charset="0"/>
              </a:rPr>
              <a:t>and time.</a:t>
            </a:r>
          </a:p>
        </p:txBody>
      </p:sp>
      <p:sp>
        <p:nvSpPr>
          <p:cNvPr id="3" name="Slide Number Placeholder 2"/>
          <p:cNvSpPr>
            <a:spLocks noGrp="1"/>
          </p:cNvSpPr>
          <p:nvPr>
            <p:ph type="sldNum" sz="quarter" idx="12"/>
          </p:nvPr>
        </p:nvSpPr>
        <p:spPr/>
        <p:txBody>
          <a:bodyPr/>
          <a:lstStyle/>
          <a:p>
            <a:fld id="{73E952BF-105F-455A-A69A-F01F85A2BF82}" type="slidenum">
              <a:rPr lang="en-US" smtClean="0"/>
              <a:pPr/>
              <a:t>13</a:t>
            </a:fld>
            <a:endParaRPr lang="en-US"/>
          </a:p>
        </p:txBody>
      </p:sp>
      <p:sp>
        <p:nvSpPr>
          <p:cNvPr id="4" name="Title 3"/>
          <p:cNvSpPr>
            <a:spLocks noGrp="1"/>
          </p:cNvSpPr>
          <p:nvPr>
            <p:ph type="title"/>
          </p:nvPr>
        </p:nvSpPr>
        <p:spPr/>
        <p:txBody>
          <a:bodyPr>
            <a:noAutofit/>
          </a:bodyPr>
          <a:lstStyle/>
          <a:p>
            <a:pPr algn="ctr"/>
            <a:r>
              <a:rPr lang="en-US" sz="3500" dirty="0" smtClean="0">
                <a:latin typeface="Algerian" pitchFamily="82" charset="0"/>
              </a:rPr>
              <a:t>EXISTING SOLUTIONS FOR SECURITY THREATS</a:t>
            </a:r>
            <a:endParaRPr lang="en-US" sz="3500" dirty="0">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sz="2500" b="1" dirty="0" smtClean="0">
                <a:latin typeface="Calibri" pitchFamily="34" charset="0"/>
              </a:rPr>
              <a:t>CLIENT BASED PRIVACY MANAGER</a:t>
            </a:r>
          </a:p>
          <a:p>
            <a:pPr>
              <a:buNone/>
            </a:pPr>
            <a:r>
              <a:rPr lang="en-US" sz="2500" dirty="0" smtClean="0">
                <a:latin typeface="Calibri" pitchFamily="34" charset="0"/>
              </a:rPr>
              <a:t>	</a:t>
            </a:r>
            <a:r>
              <a:rPr lang="en-US" sz="2100" dirty="0" smtClean="0">
                <a:latin typeface="Calibri" pitchFamily="34" charset="0"/>
              </a:rPr>
              <a:t>This helps to reduce the risk of data leakage and loss of privacy of the sensitive data processed in the cloud, and provides additional privacy related benefits.</a:t>
            </a:r>
          </a:p>
          <a:p>
            <a:pPr>
              <a:buNone/>
            </a:pPr>
            <a:r>
              <a:rPr lang="en-US" sz="2100" dirty="0" smtClean="0">
                <a:latin typeface="Calibri" pitchFamily="34" charset="0"/>
              </a:rPr>
              <a:t>	Main features of privacy manager are:</a:t>
            </a:r>
          </a:p>
          <a:p>
            <a:pPr>
              <a:buNone/>
            </a:pPr>
            <a:r>
              <a:rPr lang="en-US" sz="2100" dirty="0" smtClean="0">
                <a:latin typeface="Calibri" pitchFamily="34" charset="0"/>
              </a:rPr>
              <a:t>		-Obfuscation</a:t>
            </a:r>
          </a:p>
          <a:p>
            <a:pPr>
              <a:buNone/>
            </a:pPr>
            <a:r>
              <a:rPr lang="en-US" sz="2100" dirty="0" smtClean="0">
                <a:latin typeface="Calibri" pitchFamily="34" charset="0"/>
              </a:rPr>
              <a:t>		-Preference Setting</a:t>
            </a:r>
          </a:p>
          <a:p>
            <a:pPr>
              <a:buNone/>
            </a:pPr>
            <a:r>
              <a:rPr lang="en-US" sz="2100" dirty="0" smtClean="0">
                <a:latin typeface="Calibri" pitchFamily="34" charset="0"/>
              </a:rPr>
              <a:t>		-Data Access</a:t>
            </a:r>
          </a:p>
          <a:p>
            <a:pPr>
              <a:buNone/>
            </a:pPr>
            <a:r>
              <a:rPr lang="en-US" sz="2100" dirty="0" smtClean="0">
                <a:latin typeface="Calibri" pitchFamily="34" charset="0"/>
              </a:rPr>
              <a:t>		-Feedback</a:t>
            </a:r>
          </a:p>
          <a:p>
            <a:pPr>
              <a:buNone/>
            </a:pPr>
            <a:r>
              <a:rPr lang="en-US" sz="2100" dirty="0" smtClean="0">
                <a:latin typeface="Calibri" pitchFamily="34" charset="0"/>
              </a:rPr>
              <a:t>		-Personae</a:t>
            </a:r>
          </a:p>
          <a:p>
            <a:pPr>
              <a:buNone/>
            </a:pPr>
            <a:r>
              <a:rPr lang="en-US" sz="2100" dirty="0" smtClean="0">
                <a:latin typeface="Calibri" pitchFamily="34" charset="0"/>
              </a:rPr>
              <a:t>Limitation: If the service provider does not provide </a:t>
            </a:r>
          </a:p>
          <a:p>
            <a:pPr>
              <a:buNone/>
            </a:pPr>
            <a:r>
              <a:rPr lang="en-US" sz="2100" dirty="0" smtClean="0">
                <a:latin typeface="Calibri" pitchFamily="34" charset="0"/>
              </a:rPr>
              <a:t>full cooperation the features of the Privacy Manager other </a:t>
            </a:r>
          </a:p>
          <a:p>
            <a:pPr>
              <a:buNone/>
            </a:pPr>
            <a:r>
              <a:rPr lang="en-US" sz="2100" dirty="0" smtClean="0">
                <a:latin typeface="Calibri" pitchFamily="34" charset="0"/>
              </a:rPr>
              <a:t>than obfuscation will not be effective.</a:t>
            </a:r>
          </a:p>
          <a:p>
            <a:pPr>
              <a:buNone/>
            </a:pPr>
            <a:endParaRPr lang="en-US" sz="2100" dirty="0">
              <a:latin typeface="Calibri" pitchFamily="34" charset="0"/>
            </a:endParaRPr>
          </a:p>
        </p:txBody>
      </p:sp>
      <p:sp>
        <p:nvSpPr>
          <p:cNvPr id="3" name="Slide Number Placeholder 2"/>
          <p:cNvSpPr>
            <a:spLocks noGrp="1"/>
          </p:cNvSpPr>
          <p:nvPr>
            <p:ph type="sldNum" sz="quarter" idx="12"/>
          </p:nvPr>
        </p:nvSpPr>
        <p:spPr/>
        <p:txBody>
          <a:bodyPr/>
          <a:lstStyle/>
          <a:p>
            <a:fld id="{73E952BF-105F-455A-A69A-F01F85A2BF82}" type="slidenum">
              <a:rPr lang="en-US" smtClean="0"/>
              <a:pPr/>
              <a:t>14</a:t>
            </a:fld>
            <a:endParaRPr lang="en-US"/>
          </a:p>
        </p:txBody>
      </p:sp>
      <p:sp>
        <p:nvSpPr>
          <p:cNvPr id="4" name="Title 3"/>
          <p:cNvSpPr>
            <a:spLocks noGrp="1"/>
          </p:cNvSpPr>
          <p:nvPr>
            <p:ph type="title"/>
          </p:nvPr>
        </p:nvSpPr>
        <p:spPr/>
        <p:txBody>
          <a:bodyPr>
            <a:noAutofit/>
          </a:bodyPr>
          <a:lstStyle/>
          <a:p>
            <a:pPr algn="ctr"/>
            <a:r>
              <a:rPr lang="en-US" sz="3500" dirty="0" smtClean="0">
                <a:latin typeface="Algerian" pitchFamily="82" charset="0"/>
              </a:rPr>
              <a:t>EXISTING SOLUTIONS FOR SECURITY THREATS(Cont’d)</a:t>
            </a:r>
            <a:endParaRPr lang="en-US" sz="3500"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4525963"/>
          </a:xfrm>
        </p:spPr>
        <p:txBody>
          <a:bodyPr>
            <a:normAutofit/>
          </a:bodyPr>
          <a:lstStyle/>
          <a:p>
            <a:r>
              <a:rPr lang="en-US" sz="2500" b="1" dirty="0" smtClean="0">
                <a:latin typeface="Calibri" pitchFamily="34" charset="0"/>
              </a:rPr>
              <a:t>TRANSPARENT CLOUD PROTECTION SYSTEM:</a:t>
            </a:r>
          </a:p>
          <a:p>
            <a:pPr>
              <a:buNone/>
            </a:pPr>
            <a:r>
              <a:rPr lang="en-US" sz="2100" dirty="0" smtClean="0">
                <a:latin typeface="Calibri" pitchFamily="34" charset="0"/>
              </a:rPr>
              <a:t>	This is intended to protect the integrity of guest Virtual Machines (VM) and of the distributed computing middleware by allowing the host to monitor guest VMs and infrastructure components.</a:t>
            </a:r>
          </a:p>
          <a:p>
            <a:pPr>
              <a:buNone/>
            </a:pPr>
            <a:endParaRPr lang="en-US" sz="2100" dirty="0" smtClean="0">
              <a:latin typeface="Calibri" pitchFamily="34" charset="0"/>
            </a:endParaRPr>
          </a:p>
          <a:p>
            <a:r>
              <a:rPr lang="en-US" sz="2500" b="1" dirty="0" smtClean="0">
                <a:latin typeface="Calibri" pitchFamily="34" charset="0"/>
              </a:rPr>
              <a:t>SECURE AND EFFICIENT ACCESS TO OUTSOURCED DATA:</a:t>
            </a:r>
          </a:p>
          <a:p>
            <a:pPr>
              <a:buNone/>
            </a:pPr>
            <a:r>
              <a:rPr lang="en-US" sz="2100" dirty="0" smtClean="0">
                <a:latin typeface="Calibri" pitchFamily="34" charset="0"/>
              </a:rPr>
              <a:t>	This forms a foundation for information management and other operations. Right keys should be provided to the end users to control </a:t>
            </a:r>
          </a:p>
          <a:p>
            <a:pPr>
              <a:buNone/>
            </a:pPr>
            <a:r>
              <a:rPr lang="en-US" sz="2100" dirty="0" smtClean="0">
                <a:latin typeface="Calibri" pitchFamily="34" charset="0"/>
              </a:rPr>
              <a:t>	their access.</a:t>
            </a:r>
          </a:p>
          <a:p>
            <a:pPr>
              <a:buNone/>
            </a:pPr>
            <a:r>
              <a:rPr lang="en-US" sz="2100" dirty="0" smtClean="0">
                <a:latin typeface="Calibri" pitchFamily="34" charset="0"/>
              </a:rPr>
              <a:t>	Limitation: This approach is applicable only for owner-write-users-read applications and hence not generic. </a:t>
            </a:r>
            <a:endParaRPr lang="en-US" sz="2100" dirty="0">
              <a:latin typeface="Calibri" pitchFamily="34" charset="0"/>
            </a:endParaRPr>
          </a:p>
        </p:txBody>
      </p:sp>
      <p:sp>
        <p:nvSpPr>
          <p:cNvPr id="3" name="Slide Number Placeholder 2"/>
          <p:cNvSpPr>
            <a:spLocks noGrp="1"/>
          </p:cNvSpPr>
          <p:nvPr>
            <p:ph type="sldNum" sz="quarter" idx="12"/>
          </p:nvPr>
        </p:nvSpPr>
        <p:spPr/>
        <p:txBody>
          <a:bodyPr/>
          <a:lstStyle/>
          <a:p>
            <a:fld id="{73E952BF-105F-455A-A69A-F01F85A2BF82}" type="slidenum">
              <a:rPr lang="en-US" smtClean="0"/>
              <a:pPr/>
              <a:t>15</a:t>
            </a:fld>
            <a:endParaRPr lang="en-US"/>
          </a:p>
        </p:txBody>
      </p:sp>
      <p:sp>
        <p:nvSpPr>
          <p:cNvPr id="4" name="Title 3"/>
          <p:cNvSpPr>
            <a:spLocks noGrp="1"/>
          </p:cNvSpPr>
          <p:nvPr>
            <p:ph type="title"/>
          </p:nvPr>
        </p:nvSpPr>
        <p:spPr/>
        <p:txBody>
          <a:bodyPr>
            <a:normAutofit fontScale="90000"/>
          </a:bodyPr>
          <a:lstStyle/>
          <a:p>
            <a:pPr algn="ctr"/>
            <a:r>
              <a:rPr lang="en-US" sz="4000" dirty="0" smtClean="0">
                <a:latin typeface="Algerian" pitchFamily="82" charset="0"/>
              </a:rPr>
              <a:t>EXISTING SOLUTIONS FOR SECURITY THREATS(Cont’d)</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500" dirty="0" smtClean="0">
                <a:latin typeface="Calibri" pitchFamily="34" charset="0"/>
              </a:rPr>
              <a:t>Though cloud computing has many advantages, there are several threats and issues to be considered.</a:t>
            </a:r>
          </a:p>
          <a:p>
            <a:endParaRPr lang="en-US" sz="2500" dirty="0" smtClean="0">
              <a:latin typeface="Calibri" pitchFamily="34" charset="0"/>
            </a:endParaRPr>
          </a:p>
          <a:p>
            <a:r>
              <a:rPr lang="en-US" sz="2500" dirty="0" smtClean="0">
                <a:latin typeface="Calibri" pitchFamily="34" charset="0"/>
              </a:rPr>
              <a:t>Each algorithm proposed to overcome has its own pros and cons.</a:t>
            </a:r>
          </a:p>
          <a:p>
            <a:endParaRPr lang="en-US" sz="2500" dirty="0" smtClean="0">
              <a:latin typeface="Calibri" pitchFamily="34" charset="0"/>
            </a:endParaRPr>
          </a:p>
          <a:p>
            <a:r>
              <a:rPr lang="en-US" sz="2500" dirty="0" smtClean="0">
                <a:latin typeface="Calibri" pitchFamily="34" charset="0"/>
              </a:rPr>
              <a:t>Its security deficiencies and benefits needs to be weighed before making an decision.</a:t>
            </a:r>
            <a:endParaRPr lang="en-US" sz="2500" dirty="0">
              <a:latin typeface="Calibri" pitchFamily="34" charset="0"/>
            </a:endParaRPr>
          </a:p>
        </p:txBody>
      </p:sp>
      <p:sp>
        <p:nvSpPr>
          <p:cNvPr id="3" name="Slide Number Placeholder 2"/>
          <p:cNvSpPr>
            <a:spLocks noGrp="1"/>
          </p:cNvSpPr>
          <p:nvPr>
            <p:ph type="sldNum" sz="quarter" idx="12"/>
          </p:nvPr>
        </p:nvSpPr>
        <p:spPr/>
        <p:txBody>
          <a:bodyPr/>
          <a:lstStyle/>
          <a:p>
            <a:fld id="{73E952BF-105F-455A-A69A-F01F85A2BF82}" type="slidenum">
              <a:rPr lang="en-US" smtClean="0"/>
              <a:pPr/>
              <a:t>16</a:t>
            </a:fld>
            <a:endParaRPr lang="en-US"/>
          </a:p>
        </p:txBody>
      </p:sp>
      <p:sp>
        <p:nvSpPr>
          <p:cNvPr id="4" name="Title 3"/>
          <p:cNvSpPr>
            <a:spLocks noGrp="1"/>
          </p:cNvSpPr>
          <p:nvPr>
            <p:ph type="title"/>
          </p:nvPr>
        </p:nvSpPr>
        <p:spPr/>
        <p:txBody>
          <a:bodyPr>
            <a:normAutofit/>
          </a:bodyPr>
          <a:lstStyle/>
          <a:p>
            <a:pPr algn="ctr"/>
            <a:r>
              <a:rPr lang="en-US" sz="3500" dirty="0" smtClean="0">
                <a:latin typeface="Algerian" pitchFamily="82" charset="0"/>
              </a:rPr>
              <a:t>CONCLUSION</a:t>
            </a:r>
            <a:endParaRPr lang="en-US" sz="3500" dirty="0">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300" dirty="0" smtClean="0">
                <a:latin typeface="Calibri" pitchFamily="34" charset="0"/>
              </a:rPr>
              <a:t>Shilpashree Srinivasamurthy, David Q. Liu. Survey on Cloud Computing Security. A survey paper. DOI=http://salsahpc.indiana.edu/CloudCom2012/Poster/cloudcom2010_submission_67.pdf</a:t>
            </a:r>
          </a:p>
          <a:p>
            <a:endParaRPr lang="en-US" sz="2300" dirty="0" smtClean="0">
              <a:latin typeface="Calibri" pitchFamily="34" charset="0"/>
            </a:endParaRPr>
          </a:p>
          <a:p>
            <a:r>
              <a:rPr lang="en-US" sz="2300" dirty="0" smtClean="0">
                <a:latin typeface="Calibri" pitchFamily="34" charset="0"/>
                <a:hlinkClick r:id="rId2"/>
              </a:rPr>
              <a:t>http://en.wikipedia.org/wiki/Cloud_computing</a:t>
            </a:r>
            <a:endParaRPr lang="en-US" sz="2300" dirty="0" smtClean="0">
              <a:latin typeface="Calibri" pitchFamily="34" charset="0"/>
            </a:endParaRPr>
          </a:p>
          <a:p>
            <a:endParaRPr lang="en-US" sz="2300" dirty="0" smtClean="0">
              <a:latin typeface="Calibri" pitchFamily="34" charset="0"/>
            </a:endParaRPr>
          </a:p>
          <a:p>
            <a:r>
              <a:rPr lang="en-US" sz="2300" dirty="0" smtClean="0">
                <a:latin typeface="Calibri" pitchFamily="34" charset="0"/>
                <a:hlinkClick r:id="rId3"/>
              </a:rPr>
              <a:t>https://www.dialogic.com/~/media/products/docs/whitepapers/12023-cloud-computing-wp.pdf</a:t>
            </a:r>
            <a:endParaRPr lang="en-US" sz="2300" dirty="0">
              <a:latin typeface="Calibri" pitchFamily="34" charset="0"/>
            </a:endParaRPr>
          </a:p>
        </p:txBody>
      </p:sp>
      <p:sp>
        <p:nvSpPr>
          <p:cNvPr id="3" name="Slide Number Placeholder 2"/>
          <p:cNvSpPr>
            <a:spLocks noGrp="1"/>
          </p:cNvSpPr>
          <p:nvPr>
            <p:ph type="sldNum" sz="quarter" idx="12"/>
          </p:nvPr>
        </p:nvSpPr>
        <p:spPr/>
        <p:txBody>
          <a:bodyPr/>
          <a:lstStyle/>
          <a:p>
            <a:fld id="{73E952BF-105F-455A-A69A-F01F85A2BF82}" type="slidenum">
              <a:rPr lang="en-US" smtClean="0"/>
              <a:pPr/>
              <a:t>17</a:t>
            </a:fld>
            <a:endParaRPr lang="en-US"/>
          </a:p>
        </p:txBody>
      </p:sp>
      <p:sp>
        <p:nvSpPr>
          <p:cNvPr id="4" name="Title 3"/>
          <p:cNvSpPr>
            <a:spLocks noGrp="1"/>
          </p:cNvSpPr>
          <p:nvPr>
            <p:ph type="title"/>
          </p:nvPr>
        </p:nvSpPr>
        <p:spPr/>
        <p:txBody>
          <a:bodyPr>
            <a:normAutofit/>
          </a:bodyPr>
          <a:lstStyle/>
          <a:p>
            <a:pPr algn="ctr"/>
            <a:r>
              <a:rPr lang="en-US" sz="3500" dirty="0" smtClean="0">
                <a:latin typeface="Algerian" pitchFamily="82" charset="0"/>
              </a:rPr>
              <a:t>REFERENCES</a:t>
            </a:r>
            <a:endParaRPr lang="en-US" sz="3500" dirty="0">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3E952BF-105F-455A-A69A-F01F85A2BF82}" type="slidenum">
              <a:rPr lang="en-US" smtClean="0"/>
              <a:pPr/>
              <a:t>18</a:t>
            </a:fld>
            <a:endParaRPr lang="en-US"/>
          </a:p>
        </p:txBody>
      </p:sp>
      <p:pic>
        <p:nvPicPr>
          <p:cNvPr id="5" name="Content Placeholder 5" descr="index.jpg"/>
          <p:cNvPicPr>
            <a:picLocks noGrp="1" noChangeAspect="1"/>
          </p:cNvPicPr>
          <p:nvPr>
            <p:ph idx="1"/>
          </p:nvPr>
        </p:nvPicPr>
        <p:blipFill>
          <a:blip r:embed="rId2" cstate="print"/>
          <a:stretch>
            <a:fillRect/>
          </a:stretch>
        </p:blipFill>
        <p:spPr>
          <a:xfrm>
            <a:off x="2895600" y="2209800"/>
            <a:ext cx="3276600" cy="2928937"/>
          </a:xfr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loud_computing.svg.png"/>
          <p:cNvPicPr>
            <a:picLocks noChangeAspect="1"/>
          </p:cNvPicPr>
          <p:nvPr/>
        </p:nvPicPr>
        <p:blipFill>
          <a:blip r:embed="rId2"/>
          <a:stretch>
            <a:fillRect/>
          </a:stretch>
        </p:blipFill>
        <p:spPr>
          <a:xfrm>
            <a:off x="5153026" y="1600200"/>
            <a:ext cx="3990974" cy="4224337"/>
          </a:xfrm>
          <a:prstGeom prst="rect">
            <a:avLst/>
          </a:prstGeom>
        </p:spPr>
      </p:pic>
      <p:sp>
        <p:nvSpPr>
          <p:cNvPr id="2" name="Content Placeholder 1"/>
          <p:cNvSpPr>
            <a:spLocks noGrp="1"/>
          </p:cNvSpPr>
          <p:nvPr>
            <p:ph idx="1"/>
          </p:nvPr>
        </p:nvSpPr>
        <p:spPr>
          <a:xfrm>
            <a:off x="457200" y="1481328"/>
            <a:ext cx="4953000" cy="4525963"/>
          </a:xfrm>
        </p:spPr>
        <p:txBody>
          <a:bodyPr>
            <a:normAutofit/>
          </a:bodyPr>
          <a:lstStyle/>
          <a:p>
            <a:r>
              <a:rPr lang="en-US" dirty="0" smtClean="0">
                <a:latin typeface="Calibri" pitchFamily="34" charset="0"/>
              </a:rPr>
              <a:t>Large </a:t>
            </a:r>
            <a:r>
              <a:rPr lang="en-US" dirty="0" smtClean="0">
                <a:latin typeface="Calibri" pitchFamily="34" charset="0"/>
              </a:rPr>
              <a:t>numbers of </a:t>
            </a:r>
            <a:r>
              <a:rPr lang="en-US" dirty="0" smtClean="0">
                <a:latin typeface="Calibri" pitchFamily="34" charset="0"/>
              </a:rPr>
              <a:t>computers are connected through a communication network.</a:t>
            </a:r>
          </a:p>
          <a:p>
            <a:pPr>
              <a:buNone/>
            </a:pPr>
            <a:endParaRPr lang="en-US" dirty="0" smtClean="0">
              <a:latin typeface="Calibri" pitchFamily="34" charset="0"/>
            </a:endParaRPr>
          </a:p>
          <a:p>
            <a:r>
              <a:rPr lang="en-US" dirty="0" smtClean="0">
                <a:latin typeface="Calibri" pitchFamily="34" charset="0"/>
              </a:rPr>
              <a:t>Cloud computing is a collection of virtualized and scalable resources which are capable of providing required resources to </a:t>
            </a:r>
            <a:r>
              <a:rPr lang="en-US" dirty="0" smtClean="0">
                <a:latin typeface="Calibri" pitchFamily="34" charset="0"/>
              </a:rPr>
              <a:t> </a:t>
            </a:r>
            <a:r>
              <a:rPr lang="en-US" dirty="0" smtClean="0">
                <a:latin typeface="Calibri" pitchFamily="34" charset="0"/>
              </a:rPr>
              <a:t>users on-demand.</a:t>
            </a:r>
          </a:p>
          <a:p>
            <a:pPr>
              <a:buNone/>
            </a:pPr>
            <a:endParaRPr lang="en-US" dirty="0" smtClean="0">
              <a:latin typeface="Calibri" pitchFamily="34" charset="0"/>
            </a:endParaRPr>
          </a:p>
          <a:p>
            <a:pPr>
              <a:buNone/>
            </a:pPr>
            <a:endParaRPr lang="en-US" dirty="0" smtClean="0">
              <a:latin typeface="Calibri" pitchFamily="34" charset="0"/>
            </a:endParaRPr>
          </a:p>
          <a:p>
            <a:endParaRPr lang="en-US" dirty="0"/>
          </a:p>
        </p:txBody>
      </p:sp>
      <p:sp>
        <p:nvSpPr>
          <p:cNvPr id="3" name="Title 2"/>
          <p:cNvSpPr>
            <a:spLocks noGrp="1"/>
          </p:cNvSpPr>
          <p:nvPr>
            <p:ph type="title"/>
          </p:nvPr>
        </p:nvSpPr>
        <p:spPr/>
        <p:txBody>
          <a:bodyPr>
            <a:normAutofit/>
          </a:bodyPr>
          <a:lstStyle/>
          <a:p>
            <a:pPr algn="ctr"/>
            <a:r>
              <a:rPr lang="en-US" sz="3500" dirty="0" smtClean="0">
                <a:latin typeface="Algerian" pitchFamily="82" charset="0"/>
              </a:rPr>
              <a:t>What is Cloud Computing</a:t>
            </a:r>
            <a:endParaRPr lang="en-US" sz="3500" dirty="0">
              <a:latin typeface="Algerian" pitchFamily="82" charset="0"/>
            </a:endParaRPr>
          </a:p>
        </p:txBody>
      </p:sp>
      <p:sp>
        <p:nvSpPr>
          <p:cNvPr id="5" name="Slide Number Placeholder 4"/>
          <p:cNvSpPr>
            <a:spLocks noGrp="1"/>
          </p:cNvSpPr>
          <p:nvPr>
            <p:ph type="sldNum" sz="quarter" idx="12"/>
          </p:nvPr>
        </p:nvSpPr>
        <p:spPr/>
        <p:txBody>
          <a:bodyPr/>
          <a:lstStyle/>
          <a:p>
            <a:fld id="{73E952BF-105F-455A-A69A-F01F85A2BF82}" type="slidenum">
              <a:rPr lang="en-US" smtClean="0"/>
              <a:pPr/>
              <a:t>2</a:t>
            </a:fld>
            <a:endParaRPr lang="en-US"/>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500" dirty="0" smtClean="0">
                <a:latin typeface="Calibri" pitchFamily="34" charset="0"/>
              </a:rPr>
              <a:t>On-Demand self-service</a:t>
            </a:r>
          </a:p>
          <a:p>
            <a:endParaRPr lang="en-US" sz="2500" dirty="0" smtClean="0">
              <a:latin typeface="Calibri" pitchFamily="34" charset="0"/>
            </a:endParaRPr>
          </a:p>
          <a:p>
            <a:r>
              <a:rPr lang="en-US" sz="2500" dirty="0" smtClean="0">
                <a:latin typeface="Calibri" pitchFamily="34" charset="0"/>
              </a:rPr>
              <a:t>Broad network access</a:t>
            </a:r>
          </a:p>
          <a:p>
            <a:endParaRPr lang="en-US" sz="2500" dirty="0" smtClean="0">
              <a:latin typeface="Calibri" pitchFamily="34" charset="0"/>
            </a:endParaRPr>
          </a:p>
          <a:p>
            <a:r>
              <a:rPr lang="en-US" sz="2500" dirty="0" smtClean="0">
                <a:latin typeface="Calibri" pitchFamily="34" charset="0"/>
              </a:rPr>
              <a:t>Resource pooling</a:t>
            </a:r>
          </a:p>
          <a:p>
            <a:endParaRPr lang="en-US" sz="2500" dirty="0" smtClean="0">
              <a:latin typeface="Calibri" pitchFamily="34" charset="0"/>
            </a:endParaRPr>
          </a:p>
          <a:p>
            <a:r>
              <a:rPr lang="en-US" sz="2500" dirty="0" smtClean="0">
                <a:latin typeface="Calibri" pitchFamily="34" charset="0"/>
              </a:rPr>
              <a:t>Rapid elasticity</a:t>
            </a:r>
          </a:p>
          <a:p>
            <a:endParaRPr lang="en-US" sz="2500" dirty="0" smtClean="0">
              <a:latin typeface="Calibri" pitchFamily="34" charset="0"/>
            </a:endParaRPr>
          </a:p>
          <a:p>
            <a:r>
              <a:rPr lang="en-US" sz="2500" dirty="0" smtClean="0">
                <a:latin typeface="Calibri" pitchFamily="34" charset="0"/>
              </a:rPr>
              <a:t>Measured service</a:t>
            </a:r>
            <a:endParaRPr lang="en-US" sz="2500" dirty="0">
              <a:latin typeface="Calibri" pitchFamily="34" charset="0"/>
            </a:endParaRPr>
          </a:p>
        </p:txBody>
      </p:sp>
      <p:sp>
        <p:nvSpPr>
          <p:cNvPr id="3" name="Title 2"/>
          <p:cNvSpPr>
            <a:spLocks noGrp="1"/>
          </p:cNvSpPr>
          <p:nvPr>
            <p:ph type="title"/>
          </p:nvPr>
        </p:nvSpPr>
        <p:spPr/>
        <p:txBody>
          <a:bodyPr>
            <a:normAutofit/>
          </a:bodyPr>
          <a:lstStyle/>
          <a:p>
            <a:pPr algn="ctr"/>
            <a:r>
              <a:rPr lang="en-US" sz="3500" dirty="0" smtClean="0">
                <a:latin typeface="Algerian" pitchFamily="82" charset="0"/>
              </a:rPr>
              <a:t>Essential Characteristics</a:t>
            </a:r>
            <a:endParaRPr lang="en-US" sz="3500" dirty="0">
              <a:latin typeface="Algerian" pitchFamily="82" charset="0"/>
            </a:endParaRPr>
          </a:p>
        </p:txBody>
      </p:sp>
      <p:sp>
        <p:nvSpPr>
          <p:cNvPr id="4" name="Slide Number Placeholder 3"/>
          <p:cNvSpPr>
            <a:spLocks noGrp="1"/>
          </p:cNvSpPr>
          <p:nvPr>
            <p:ph type="sldNum" sz="quarter" idx="12"/>
          </p:nvPr>
        </p:nvSpPr>
        <p:spPr/>
        <p:txBody>
          <a:bodyPr/>
          <a:lstStyle/>
          <a:p>
            <a:fld id="{73E952BF-105F-455A-A69A-F01F85A2BF82}" type="slidenum">
              <a:rPr lang="en-US" smtClean="0"/>
              <a:pPr/>
              <a:t>3</a:t>
            </a:fld>
            <a:endParaRPr lang="en-US"/>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1871472"/>
          </a:xfrm>
        </p:spPr>
        <p:txBody>
          <a:bodyPr>
            <a:normAutofit/>
          </a:bodyPr>
          <a:lstStyle/>
          <a:p>
            <a:pPr lvl="1"/>
            <a:r>
              <a:rPr lang="en-US" sz="2500" dirty="0" smtClean="0">
                <a:latin typeface="Calibri" pitchFamily="34" charset="0"/>
              </a:rPr>
              <a:t>SaaS(Software as a Service)</a:t>
            </a:r>
          </a:p>
          <a:p>
            <a:pPr lvl="1"/>
            <a:r>
              <a:rPr lang="en-US" sz="2500" dirty="0" smtClean="0">
                <a:latin typeface="Calibri" pitchFamily="34" charset="0"/>
              </a:rPr>
              <a:t>PaaS(Platform as a Service)</a:t>
            </a:r>
          </a:p>
          <a:p>
            <a:pPr lvl="1"/>
            <a:r>
              <a:rPr lang="en-US" sz="2500" dirty="0" smtClean="0">
                <a:latin typeface="Calibri" pitchFamily="34" charset="0"/>
              </a:rPr>
              <a:t>IaaS(Infrastructure as a Service)</a:t>
            </a:r>
            <a:endParaRPr lang="en-US" sz="2500" dirty="0">
              <a:latin typeface="Calibri" pitchFamily="34" charset="0"/>
            </a:endParaRPr>
          </a:p>
        </p:txBody>
      </p:sp>
      <p:sp>
        <p:nvSpPr>
          <p:cNvPr id="3" name="Title 2"/>
          <p:cNvSpPr>
            <a:spLocks noGrp="1"/>
          </p:cNvSpPr>
          <p:nvPr>
            <p:ph type="title"/>
          </p:nvPr>
        </p:nvSpPr>
        <p:spPr>
          <a:xfrm>
            <a:off x="609600" y="3048000"/>
            <a:ext cx="8229600" cy="1143000"/>
          </a:xfrm>
        </p:spPr>
        <p:txBody>
          <a:bodyPr>
            <a:normAutofit/>
          </a:bodyPr>
          <a:lstStyle/>
          <a:p>
            <a:pPr algn="ctr"/>
            <a:r>
              <a:rPr lang="en-US" sz="3500" dirty="0" smtClean="0">
                <a:latin typeface="Algerian" pitchFamily="82" charset="0"/>
              </a:rPr>
              <a:t>Deployment Type:</a:t>
            </a:r>
            <a:endParaRPr lang="en-US" sz="3500" dirty="0">
              <a:latin typeface="Algerian" pitchFamily="82" charset="0"/>
            </a:endParaRPr>
          </a:p>
        </p:txBody>
      </p:sp>
      <p:sp>
        <p:nvSpPr>
          <p:cNvPr id="4" name="Title 2"/>
          <p:cNvSpPr txBox="1">
            <a:spLocks/>
          </p:cNvSpPr>
          <p:nvPr/>
        </p:nvSpPr>
        <p:spPr>
          <a:xfrm>
            <a:off x="609600" y="427038"/>
            <a:ext cx="8229600" cy="11430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500" b="1" i="0" u="none" strike="noStrike" kern="1200" cap="none" spc="0" normalizeH="0" baseline="0" noProof="0" dirty="0" smtClean="0">
                <a:ln>
                  <a:noFill/>
                </a:ln>
                <a:solidFill>
                  <a:schemeClr val="tx2"/>
                </a:solidFill>
                <a:effectLst>
                  <a:outerShdw blurRad="31750" dist="25400" dir="5400000" algn="tl" rotWithShape="0">
                    <a:srgbClr val="000000">
                      <a:alpha val="25000"/>
                    </a:srgbClr>
                  </a:outerShdw>
                </a:effectLst>
                <a:uLnTx/>
                <a:uFillTx/>
                <a:latin typeface="Algerian" pitchFamily="82" charset="0"/>
                <a:ea typeface="+mj-ea"/>
                <a:cs typeface="+mj-cs"/>
              </a:rPr>
              <a:t>Types of Cloud</a:t>
            </a:r>
            <a:endParaRPr kumimoji="0" lang="en-US" sz="35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Algerian" pitchFamily="82" charset="0"/>
              <a:ea typeface="+mj-ea"/>
              <a:cs typeface="+mj-cs"/>
            </a:endParaRPr>
          </a:p>
        </p:txBody>
      </p:sp>
      <p:sp>
        <p:nvSpPr>
          <p:cNvPr id="5" name="Content Placeholder 1"/>
          <p:cNvSpPr txBox="1">
            <a:spLocks/>
          </p:cNvSpPr>
          <p:nvPr/>
        </p:nvSpPr>
        <p:spPr>
          <a:xfrm>
            <a:off x="609600" y="4114800"/>
            <a:ext cx="8229600" cy="1871472"/>
          </a:xfrm>
          <a:prstGeom prst="rect">
            <a:avLst/>
          </a:prstGeom>
        </p:spPr>
        <p:txBody>
          <a:bodyPr vert="horz">
            <a:normAutofit/>
          </a:bodyPr>
          <a:lstStyle/>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en-US" sz="2500" dirty="0" smtClean="0">
                <a:latin typeface="Calibri" pitchFamily="34" charset="0"/>
              </a:rPr>
              <a:t>Private Cloud</a:t>
            </a:r>
            <a:endParaRPr kumimoji="0" lang="en-US" sz="2500" b="0" i="0" u="none" strike="noStrike" kern="1200" cap="none" spc="0" normalizeH="0" baseline="0" noProof="0" dirty="0" smtClean="0">
              <a:ln>
                <a:noFill/>
              </a:ln>
              <a:solidFill>
                <a:schemeClr val="tx1"/>
              </a:solidFill>
              <a:effectLst/>
              <a:uLnTx/>
              <a:uFillTx/>
              <a:latin typeface="Calibri" pitchFamily="34" charset="0"/>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kumimoji="0" lang="en-US" sz="2500" b="0" i="0" u="none" strike="noStrike" kern="1200" cap="none" spc="0" normalizeH="0" baseline="0" noProof="0" dirty="0" smtClean="0">
                <a:ln>
                  <a:noFill/>
                </a:ln>
                <a:solidFill>
                  <a:schemeClr val="tx1"/>
                </a:solidFill>
                <a:effectLst/>
                <a:uLnTx/>
                <a:uFillTx/>
                <a:latin typeface="Calibri" pitchFamily="34" charset="0"/>
              </a:rPr>
              <a:t>Public</a:t>
            </a:r>
            <a:r>
              <a:rPr kumimoji="0" lang="en-US" sz="2500" b="0" i="0" u="none" strike="noStrike" kern="1200" cap="none" spc="0" normalizeH="0" noProof="0" dirty="0" smtClean="0">
                <a:ln>
                  <a:noFill/>
                </a:ln>
                <a:solidFill>
                  <a:schemeClr val="tx1"/>
                </a:solidFill>
                <a:effectLst/>
                <a:uLnTx/>
                <a:uFillTx/>
                <a:latin typeface="Calibri" pitchFamily="34" charset="0"/>
              </a:rPr>
              <a:t> Cloud</a:t>
            </a: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en-US" sz="2500" baseline="0" dirty="0" smtClean="0">
                <a:latin typeface="Calibri" pitchFamily="34" charset="0"/>
              </a:rPr>
              <a:t>Community</a:t>
            </a:r>
            <a:r>
              <a:rPr lang="en-US" sz="2500" dirty="0" smtClean="0">
                <a:latin typeface="Calibri" pitchFamily="34" charset="0"/>
              </a:rPr>
              <a:t> Cloud</a:t>
            </a:r>
            <a:endParaRPr kumimoji="0" lang="en-US" sz="2500" b="0" i="0" u="none" strike="noStrike" kern="1200" cap="none" spc="0" normalizeH="0" baseline="0" noProof="0" dirty="0" smtClean="0">
              <a:ln>
                <a:noFill/>
              </a:ln>
              <a:solidFill>
                <a:schemeClr val="tx1"/>
              </a:solidFill>
              <a:effectLst/>
              <a:uLnTx/>
              <a:uFillTx/>
              <a:latin typeface="Calibri" pitchFamily="34" charset="0"/>
            </a:endParaRPr>
          </a:p>
          <a:p>
            <a:pPr marL="365760" marR="0" lvl="0" indent="-256032" algn="l" defTabSz="914400" rtl="0" eaLnBrk="1" fontAlgn="auto" latinLnBrk="0" hangingPunct="1">
              <a:lnSpc>
                <a:spcPct val="100000"/>
              </a:lnSpc>
              <a:spcBef>
                <a:spcPts val="400"/>
              </a:spcBef>
              <a:spcAft>
                <a:spcPts val="0"/>
              </a:spcAft>
              <a:buClr>
                <a:schemeClr val="accent1"/>
              </a:buClr>
              <a:buSzPct val="68000"/>
              <a:buFont typeface="Wingdings 3"/>
              <a:buChar char=""/>
              <a:tabLst/>
              <a:defRPr/>
            </a:pPr>
            <a:r>
              <a:rPr lang="en-US" sz="2500" dirty="0" smtClean="0">
                <a:latin typeface="Calibri" pitchFamily="34" charset="0"/>
              </a:rPr>
              <a:t>Hybrid Cloud</a:t>
            </a:r>
            <a:endParaRPr kumimoji="0" lang="en-US" sz="2500" b="0" i="0" u="none" strike="noStrike" kern="1200" cap="none" spc="0" normalizeH="0" baseline="0" noProof="0" dirty="0">
              <a:ln>
                <a:noFill/>
              </a:ln>
              <a:solidFill>
                <a:schemeClr val="tx1"/>
              </a:solidFill>
              <a:effectLst/>
              <a:uLnTx/>
              <a:uFillTx/>
              <a:latin typeface="Calibri" pitchFamily="34" charset="0"/>
            </a:endParaRPr>
          </a:p>
        </p:txBody>
      </p:sp>
      <p:sp>
        <p:nvSpPr>
          <p:cNvPr id="6" name="Slide Number Placeholder 5"/>
          <p:cNvSpPr>
            <a:spLocks noGrp="1"/>
          </p:cNvSpPr>
          <p:nvPr>
            <p:ph type="sldNum" sz="quarter" idx="12"/>
          </p:nvPr>
        </p:nvSpPr>
        <p:spPr/>
        <p:txBody>
          <a:bodyPr/>
          <a:lstStyle/>
          <a:p>
            <a:fld id="{73E952BF-105F-455A-A69A-F01F85A2BF82}" type="slidenum">
              <a:rPr lang="en-US" smtClean="0"/>
              <a:pPr/>
              <a:t>4</a:t>
            </a:fld>
            <a:endParaRPr lang="en-US"/>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osa09.bmp"/>
          <p:cNvPicPr>
            <a:picLocks noGrp="1" noChangeAspect="1"/>
          </p:cNvPicPr>
          <p:nvPr>
            <p:ph idx="1"/>
          </p:nvPr>
        </p:nvPicPr>
        <p:blipFill>
          <a:blip r:embed="rId2"/>
          <a:stretch>
            <a:fillRect/>
          </a:stretch>
        </p:blipFill>
        <p:spPr>
          <a:xfrm>
            <a:off x="2895600" y="2438400"/>
            <a:ext cx="4876799" cy="4144962"/>
          </a:xfrm>
        </p:spPr>
      </p:pic>
      <p:sp>
        <p:nvSpPr>
          <p:cNvPr id="3" name="Slide Number Placeholder 2"/>
          <p:cNvSpPr>
            <a:spLocks noGrp="1"/>
          </p:cNvSpPr>
          <p:nvPr>
            <p:ph type="sldNum" sz="quarter" idx="12"/>
          </p:nvPr>
        </p:nvSpPr>
        <p:spPr/>
        <p:txBody>
          <a:bodyPr/>
          <a:lstStyle/>
          <a:p>
            <a:fld id="{73E952BF-105F-455A-A69A-F01F85A2BF82}" type="slidenum">
              <a:rPr lang="en-US" smtClean="0"/>
              <a:pPr/>
              <a:t>5</a:t>
            </a:fld>
            <a:endParaRPr lang="en-US"/>
          </a:p>
        </p:txBody>
      </p:sp>
      <p:sp>
        <p:nvSpPr>
          <p:cNvPr id="4" name="Title 3"/>
          <p:cNvSpPr>
            <a:spLocks noGrp="1"/>
          </p:cNvSpPr>
          <p:nvPr>
            <p:ph type="title"/>
          </p:nvPr>
        </p:nvSpPr>
        <p:spPr/>
        <p:txBody>
          <a:bodyPr>
            <a:noAutofit/>
          </a:bodyPr>
          <a:lstStyle/>
          <a:p>
            <a:pPr algn="ctr"/>
            <a:r>
              <a:rPr lang="en-US" sz="3500" dirty="0" smtClean="0">
                <a:latin typeface="Algerian" pitchFamily="82" charset="0"/>
              </a:rPr>
              <a:t>Open Security Architecture of Cloud Computing</a:t>
            </a:r>
            <a:endParaRPr lang="en-US" sz="3500" dirty="0">
              <a:latin typeface="Algerian" pitchFamily="82" charset="0"/>
            </a:endParaRPr>
          </a:p>
        </p:txBody>
      </p:sp>
      <p:sp>
        <p:nvSpPr>
          <p:cNvPr id="6" name="Rectangle 5"/>
          <p:cNvSpPr/>
          <p:nvPr/>
        </p:nvSpPr>
        <p:spPr>
          <a:xfrm>
            <a:off x="457200" y="1447800"/>
            <a:ext cx="8077200" cy="1631216"/>
          </a:xfrm>
          <a:prstGeom prst="rect">
            <a:avLst/>
          </a:prstGeom>
        </p:spPr>
        <p:txBody>
          <a:bodyPr wrap="square">
            <a:spAutoFit/>
          </a:bodyPr>
          <a:lstStyle/>
          <a:p>
            <a:r>
              <a:rPr lang="en-US" sz="2000" dirty="0" smtClean="0">
                <a:latin typeface="Calibri" pitchFamily="34" charset="0"/>
              </a:rPr>
              <a:t>Several key controls are to be taken before moving a computing operation into clouds: Contractual agreements, Certification and third-party audits, Compliance requirements, Availability, reliability, and resilience, Backup and recovery, Service levels and performance, </a:t>
            </a:r>
          </a:p>
          <a:p>
            <a:r>
              <a:rPr lang="en-US" sz="2000" dirty="0" smtClean="0">
                <a:latin typeface="Calibri" pitchFamily="34" charset="0"/>
              </a:rPr>
              <a:t>Decommissioning.</a:t>
            </a:r>
            <a:endParaRPr lang="en-US" sz="2000" dirty="0">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r>
              <a:rPr lang="en-US" sz="2500" dirty="0" smtClean="0">
                <a:latin typeface="Calibri" pitchFamily="34" charset="0"/>
              </a:rPr>
              <a:t>Virtualization</a:t>
            </a:r>
          </a:p>
          <a:p>
            <a:pPr lvl="1"/>
            <a:endParaRPr lang="en-US" sz="2500" dirty="0" smtClean="0">
              <a:latin typeface="Calibri" pitchFamily="34" charset="0"/>
            </a:endParaRPr>
          </a:p>
          <a:p>
            <a:pPr lvl="1"/>
            <a:r>
              <a:rPr lang="en-US" sz="2500" dirty="0" smtClean="0">
                <a:latin typeface="Calibri" pitchFamily="34" charset="0"/>
              </a:rPr>
              <a:t>Feasibility to choose vendor</a:t>
            </a:r>
          </a:p>
          <a:p>
            <a:pPr lvl="1"/>
            <a:endParaRPr lang="en-US" sz="2500" dirty="0" smtClean="0">
              <a:latin typeface="Calibri" pitchFamily="34" charset="0"/>
            </a:endParaRPr>
          </a:p>
          <a:p>
            <a:pPr lvl="1"/>
            <a:r>
              <a:rPr lang="en-US" sz="2500" dirty="0" smtClean="0">
                <a:latin typeface="Calibri" pitchFamily="34" charset="0"/>
              </a:rPr>
              <a:t>Elasticity</a:t>
            </a:r>
          </a:p>
          <a:p>
            <a:pPr lvl="1"/>
            <a:endParaRPr lang="en-US" sz="2500" dirty="0" smtClean="0">
              <a:latin typeface="Calibri" pitchFamily="34" charset="0"/>
            </a:endParaRPr>
          </a:p>
          <a:p>
            <a:pPr lvl="1"/>
            <a:r>
              <a:rPr lang="en-US" sz="2500" dirty="0" smtClean="0">
                <a:latin typeface="Calibri" pitchFamily="34" charset="0"/>
              </a:rPr>
              <a:t>Cost reduction</a:t>
            </a:r>
          </a:p>
          <a:p>
            <a:pPr lvl="1"/>
            <a:endParaRPr lang="en-US" sz="2500" dirty="0" smtClean="0">
              <a:latin typeface="Calibri" pitchFamily="34" charset="0"/>
            </a:endParaRPr>
          </a:p>
          <a:p>
            <a:pPr lvl="1"/>
            <a:r>
              <a:rPr lang="en-US" sz="2500" dirty="0" smtClean="0">
                <a:latin typeface="Calibri" pitchFamily="34" charset="0"/>
              </a:rPr>
              <a:t>Scalability and Speed</a:t>
            </a:r>
          </a:p>
          <a:p>
            <a:endParaRPr lang="en-US" dirty="0" smtClean="0"/>
          </a:p>
          <a:p>
            <a:endParaRPr lang="en-US" dirty="0" smtClean="0"/>
          </a:p>
          <a:p>
            <a:endParaRPr lang="en-US" dirty="0"/>
          </a:p>
        </p:txBody>
      </p:sp>
      <p:sp>
        <p:nvSpPr>
          <p:cNvPr id="3" name="Slide Number Placeholder 2"/>
          <p:cNvSpPr>
            <a:spLocks noGrp="1"/>
          </p:cNvSpPr>
          <p:nvPr>
            <p:ph type="sldNum" sz="quarter" idx="12"/>
          </p:nvPr>
        </p:nvSpPr>
        <p:spPr/>
        <p:txBody>
          <a:bodyPr/>
          <a:lstStyle/>
          <a:p>
            <a:fld id="{73E952BF-105F-455A-A69A-F01F85A2BF82}" type="slidenum">
              <a:rPr lang="en-US" smtClean="0"/>
              <a:pPr/>
              <a:t>6</a:t>
            </a:fld>
            <a:endParaRPr lang="en-US"/>
          </a:p>
        </p:txBody>
      </p:sp>
      <p:sp>
        <p:nvSpPr>
          <p:cNvPr id="4" name="Title 3"/>
          <p:cNvSpPr>
            <a:spLocks noGrp="1"/>
          </p:cNvSpPr>
          <p:nvPr>
            <p:ph type="title"/>
          </p:nvPr>
        </p:nvSpPr>
        <p:spPr/>
        <p:txBody>
          <a:bodyPr>
            <a:normAutofit/>
          </a:bodyPr>
          <a:lstStyle/>
          <a:p>
            <a:pPr algn="ctr"/>
            <a:r>
              <a:rPr lang="en-US" sz="3500" dirty="0" smtClean="0">
                <a:latin typeface="Algerian" pitchFamily="82" charset="0"/>
              </a:rPr>
              <a:t>Advantages of Cloud Computing</a:t>
            </a:r>
            <a:endParaRPr lang="en-US" sz="3500" dirty="0">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876800"/>
          </a:xfrm>
        </p:spPr>
        <p:txBody>
          <a:bodyPr>
            <a:normAutofit fontScale="85000" lnSpcReduction="20000"/>
          </a:bodyPr>
          <a:lstStyle/>
          <a:p>
            <a:r>
              <a:rPr lang="en-US" dirty="0" smtClean="0">
                <a:latin typeface="Calibri" pitchFamily="34" charset="0"/>
              </a:rPr>
              <a:t>Abuse and Nefarious Use of Cloud Computing</a:t>
            </a:r>
          </a:p>
          <a:p>
            <a:pPr lvl="2"/>
            <a:r>
              <a:rPr lang="en-US" sz="2200" u="sng" dirty="0" smtClean="0">
                <a:latin typeface="Calibri" pitchFamily="34" charset="0"/>
              </a:rPr>
              <a:t>Remedies</a:t>
            </a:r>
            <a:r>
              <a:rPr lang="en-US" sz="2200" dirty="0" smtClean="0">
                <a:latin typeface="Calibri" pitchFamily="34" charset="0"/>
              </a:rPr>
              <a:t>: </a:t>
            </a:r>
          </a:p>
          <a:p>
            <a:pPr>
              <a:buNone/>
            </a:pPr>
            <a:r>
              <a:rPr lang="en-US" sz="2200" dirty="0" smtClean="0">
                <a:latin typeface="Calibri" pitchFamily="34" charset="0"/>
              </a:rPr>
              <a:t>		-Initial registration and validation process must be done in a proper 	way. 	</a:t>
            </a:r>
          </a:p>
          <a:p>
            <a:pPr>
              <a:buNone/>
            </a:pPr>
            <a:r>
              <a:rPr lang="en-US" sz="2200" dirty="0" smtClean="0">
                <a:latin typeface="Calibri" pitchFamily="34" charset="0"/>
              </a:rPr>
              <a:t>		-Monitoring public blacklist for one’s own network blocks.</a:t>
            </a:r>
          </a:p>
          <a:p>
            <a:pPr>
              <a:buNone/>
            </a:pPr>
            <a:endParaRPr lang="en-US" sz="2200" dirty="0" smtClean="0">
              <a:latin typeface="Calibri" pitchFamily="34" charset="0"/>
            </a:endParaRPr>
          </a:p>
          <a:p>
            <a:r>
              <a:rPr lang="en-US" dirty="0" smtClean="0">
                <a:latin typeface="Calibri" pitchFamily="34" charset="0"/>
              </a:rPr>
              <a:t>Insecure application programming interfaces</a:t>
            </a:r>
          </a:p>
          <a:p>
            <a:pPr lvl="2"/>
            <a:r>
              <a:rPr lang="en-US" sz="2200" u="sng" dirty="0" smtClean="0">
                <a:latin typeface="Calibri" pitchFamily="34" charset="0"/>
              </a:rPr>
              <a:t>Remedies</a:t>
            </a:r>
            <a:r>
              <a:rPr lang="en-US" sz="2200" dirty="0" smtClean="0">
                <a:latin typeface="Calibri" pitchFamily="34" charset="0"/>
              </a:rPr>
              <a:t>: </a:t>
            </a:r>
          </a:p>
          <a:p>
            <a:pPr lvl="3">
              <a:buNone/>
            </a:pPr>
            <a:r>
              <a:rPr lang="en-US" sz="2200" dirty="0" smtClean="0">
                <a:latin typeface="Calibri" pitchFamily="34" charset="0"/>
              </a:rPr>
              <a:t>-Proper analysis of  security model of the cloud provider interfaces must be done. </a:t>
            </a:r>
          </a:p>
          <a:p>
            <a:pPr lvl="3">
              <a:buNone/>
            </a:pPr>
            <a:r>
              <a:rPr lang="en-US" sz="2200" dirty="0" smtClean="0">
                <a:latin typeface="Calibri" pitchFamily="34" charset="0"/>
              </a:rPr>
              <a:t>-Strong authentication and access control should be ensured.</a:t>
            </a:r>
          </a:p>
          <a:p>
            <a:pPr lvl="3">
              <a:buNone/>
            </a:pPr>
            <a:endParaRPr lang="en-US" sz="2200" dirty="0" smtClean="0">
              <a:latin typeface="Calibri" pitchFamily="34" charset="0"/>
            </a:endParaRPr>
          </a:p>
          <a:p>
            <a:r>
              <a:rPr lang="en-US" dirty="0" smtClean="0">
                <a:latin typeface="Calibri" pitchFamily="34" charset="0"/>
              </a:rPr>
              <a:t>Malicious insiders</a:t>
            </a:r>
          </a:p>
          <a:p>
            <a:pPr lvl="2"/>
            <a:r>
              <a:rPr lang="en-US" sz="2200" u="sng" dirty="0" smtClean="0">
                <a:latin typeface="Calibri" pitchFamily="34" charset="0"/>
              </a:rPr>
              <a:t>Remedies</a:t>
            </a:r>
            <a:r>
              <a:rPr lang="en-US" sz="2200" dirty="0" smtClean="0">
                <a:latin typeface="Calibri" pitchFamily="34" charset="0"/>
              </a:rPr>
              <a:t>: </a:t>
            </a:r>
          </a:p>
          <a:p>
            <a:pPr lvl="2">
              <a:buNone/>
            </a:pPr>
            <a:r>
              <a:rPr lang="en-US" sz="2200" dirty="0" smtClean="0">
                <a:latin typeface="Calibri" pitchFamily="34" charset="0"/>
              </a:rPr>
              <a:t>	-Transparency into overall information security and management practices.</a:t>
            </a:r>
          </a:p>
          <a:p>
            <a:pPr lvl="2">
              <a:buNone/>
            </a:pPr>
            <a:r>
              <a:rPr lang="en-US" sz="2200" dirty="0" smtClean="0">
                <a:latin typeface="Calibri" pitchFamily="34" charset="0"/>
              </a:rPr>
              <a:t>	-Strict supply chain management must be enforced.</a:t>
            </a:r>
          </a:p>
          <a:p>
            <a:pPr lvl="3">
              <a:buNone/>
            </a:pPr>
            <a:endParaRPr lang="en-US" sz="2000" dirty="0" smtClean="0">
              <a:latin typeface="Calibri" pitchFamily="34" charset="0"/>
            </a:endParaRPr>
          </a:p>
          <a:p>
            <a:pPr lvl="3"/>
            <a:endParaRPr lang="en-US" dirty="0" smtClean="0"/>
          </a:p>
        </p:txBody>
      </p:sp>
      <p:sp>
        <p:nvSpPr>
          <p:cNvPr id="3" name="Slide Number Placeholder 2"/>
          <p:cNvSpPr>
            <a:spLocks noGrp="1"/>
          </p:cNvSpPr>
          <p:nvPr>
            <p:ph type="sldNum" sz="quarter" idx="12"/>
          </p:nvPr>
        </p:nvSpPr>
        <p:spPr/>
        <p:txBody>
          <a:bodyPr/>
          <a:lstStyle/>
          <a:p>
            <a:fld id="{73E952BF-105F-455A-A69A-F01F85A2BF82}" type="slidenum">
              <a:rPr lang="en-US" smtClean="0"/>
              <a:pPr/>
              <a:t>7</a:t>
            </a:fld>
            <a:endParaRPr lang="en-US"/>
          </a:p>
        </p:txBody>
      </p:sp>
      <p:sp>
        <p:nvSpPr>
          <p:cNvPr id="4" name="Title 3"/>
          <p:cNvSpPr>
            <a:spLocks noGrp="1"/>
          </p:cNvSpPr>
          <p:nvPr>
            <p:ph type="title"/>
          </p:nvPr>
        </p:nvSpPr>
        <p:spPr>
          <a:xfrm>
            <a:off x="457200" y="152400"/>
            <a:ext cx="8229600" cy="1143000"/>
          </a:xfrm>
        </p:spPr>
        <p:txBody>
          <a:bodyPr>
            <a:normAutofit/>
          </a:bodyPr>
          <a:lstStyle/>
          <a:p>
            <a:pPr algn="ctr"/>
            <a:r>
              <a:rPr lang="en-US" sz="3500" dirty="0" smtClean="0">
                <a:latin typeface="Algerian" pitchFamily="82" charset="0"/>
              </a:rPr>
              <a:t>Security Threats &amp; </a:t>
            </a:r>
            <a:r>
              <a:rPr lang="en-US" sz="3500" dirty="0" err="1" smtClean="0">
                <a:latin typeface="Algerian" pitchFamily="82" charset="0"/>
              </a:rPr>
              <a:t>reccomendations</a:t>
            </a:r>
            <a:endParaRPr lang="en-US" sz="3500" dirty="0">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257800"/>
          </a:xfrm>
        </p:spPr>
        <p:txBody>
          <a:bodyPr>
            <a:normAutofit/>
          </a:bodyPr>
          <a:lstStyle/>
          <a:p>
            <a:pPr marL="365760" lvl="1" indent="-256032">
              <a:spcBef>
                <a:spcPts val="400"/>
              </a:spcBef>
              <a:buSzPct val="68000"/>
            </a:pPr>
            <a:r>
              <a:rPr lang="en-US" sz="2500" dirty="0" smtClean="0">
                <a:latin typeface="Calibri" pitchFamily="34" charset="0"/>
              </a:rPr>
              <a:t>Shared technology vulnerabilities</a:t>
            </a:r>
          </a:p>
          <a:p>
            <a:pPr lvl="4"/>
            <a:r>
              <a:rPr lang="en-US" sz="2000" u="sng" dirty="0" smtClean="0">
                <a:latin typeface="Calibri" pitchFamily="34" charset="0"/>
              </a:rPr>
              <a:t>Remedies</a:t>
            </a:r>
            <a:r>
              <a:rPr lang="en-US" sz="2000" dirty="0" smtClean="0">
                <a:latin typeface="Calibri" pitchFamily="34" charset="0"/>
              </a:rPr>
              <a:t>: </a:t>
            </a:r>
          </a:p>
          <a:p>
            <a:pPr lvl="4">
              <a:buNone/>
            </a:pPr>
            <a:r>
              <a:rPr lang="en-US" sz="2000" dirty="0" smtClean="0">
                <a:latin typeface="Calibri" pitchFamily="34" charset="0"/>
              </a:rPr>
              <a:t>	-Installation/Configuration must be implemented with best security practices.	</a:t>
            </a:r>
          </a:p>
          <a:p>
            <a:pPr lvl="4">
              <a:buNone/>
            </a:pPr>
            <a:r>
              <a:rPr lang="en-US" sz="2000" dirty="0" smtClean="0">
                <a:latin typeface="Calibri" pitchFamily="34" charset="0"/>
              </a:rPr>
              <a:t>	-Unauthorized changes/activities must be monitored.</a:t>
            </a:r>
          </a:p>
          <a:p>
            <a:pPr lvl="4">
              <a:buNone/>
            </a:pPr>
            <a:r>
              <a:rPr lang="en-US" sz="2000" dirty="0" smtClean="0">
                <a:latin typeface="Calibri" pitchFamily="34" charset="0"/>
              </a:rPr>
              <a:t>	-Vulnerability scanning and configuration audits must be conducted.</a:t>
            </a:r>
          </a:p>
          <a:p>
            <a:pPr lvl="1"/>
            <a:r>
              <a:rPr lang="en-US" sz="2700" dirty="0" smtClean="0">
                <a:latin typeface="Calibri" pitchFamily="34" charset="0"/>
              </a:rPr>
              <a:t>Data loss/leakage</a:t>
            </a:r>
          </a:p>
          <a:p>
            <a:pPr lvl="3"/>
            <a:r>
              <a:rPr lang="en-US" sz="2000" u="sng" dirty="0" smtClean="0">
                <a:latin typeface="Calibri" pitchFamily="34" charset="0"/>
              </a:rPr>
              <a:t>Remedies</a:t>
            </a:r>
            <a:r>
              <a:rPr lang="en-US" sz="2000" dirty="0" smtClean="0">
                <a:latin typeface="Calibri" pitchFamily="34" charset="0"/>
              </a:rPr>
              <a:t>:</a:t>
            </a:r>
          </a:p>
          <a:p>
            <a:pPr lvl="4">
              <a:buNone/>
            </a:pPr>
            <a:r>
              <a:rPr lang="en-US" sz="2000" dirty="0" smtClean="0">
                <a:latin typeface="Calibri" pitchFamily="34" charset="0"/>
              </a:rPr>
              <a:t>-Strong API access control must be implemented. </a:t>
            </a:r>
          </a:p>
          <a:p>
            <a:pPr lvl="4">
              <a:buNone/>
            </a:pPr>
            <a:r>
              <a:rPr lang="en-US" sz="2000" dirty="0" smtClean="0">
                <a:latin typeface="Calibri" pitchFamily="34" charset="0"/>
              </a:rPr>
              <a:t>-Encrypt and protect integrity of data in transit. </a:t>
            </a:r>
          </a:p>
          <a:p>
            <a:pPr lvl="4">
              <a:buNone/>
            </a:pPr>
            <a:r>
              <a:rPr lang="en-US" sz="2000" dirty="0" smtClean="0">
                <a:latin typeface="Calibri" pitchFamily="34" charset="0"/>
              </a:rPr>
              <a:t>-Providers must wipe persistent media before it is released into the pool. </a:t>
            </a:r>
          </a:p>
          <a:p>
            <a:pPr lvl="4">
              <a:buNone/>
            </a:pPr>
            <a:r>
              <a:rPr lang="en-US" sz="2000" dirty="0" smtClean="0">
                <a:latin typeface="Calibri" pitchFamily="34" charset="0"/>
              </a:rPr>
              <a:t>-Specify provider backup and retention strategies</a:t>
            </a:r>
          </a:p>
          <a:p>
            <a:pPr lvl="4">
              <a:buNone/>
            </a:pPr>
            <a:endParaRPr lang="en-US" dirty="0" smtClean="0">
              <a:latin typeface="Calibri" pitchFamily="34" charset="0"/>
            </a:endParaRPr>
          </a:p>
          <a:p>
            <a:pPr lvl="4">
              <a:buNone/>
            </a:pPr>
            <a:endParaRPr lang="en-US" sz="2000" dirty="0" smtClean="0">
              <a:latin typeface="Calibri" pitchFamily="34" charset="0"/>
            </a:endParaRPr>
          </a:p>
          <a:p>
            <a:endParaRPr lang="en-US" dirty="0"/>
          </a:p>
        </p:txBody>
      </p:sp>
      <p:sp>
        <p:nvSpPr>
          <p:cNvPr id="3" name="Slide Number Placeholder 2"/>
          <p:cNvSpPr>
            <a:spLocks noGrp="1"/>
          </p:cNvSpPr>
          <p:nvPr>
            <p:ph type="sldNum" sz="quarter" idx="12"/>
          </p:nvPr>
        </p:nvSpPr>
        <p:spPr/>
        <p:txBody>
          <a:bodyPr/>
          <a:lstStyle/>
          <a:p>
            <a:fld id="{73E952BF-105F-455A-A69A-F01F85A2BF82}" type="slidenum">
              <a:rPr lang="en-US" smtClean="0"/>
              <a:pPr/>
              <a:t>8</a:t>
            </a:fld>
            <a:endParaRPr lang="en-US"/>
          </a:p>
        </p:txBody>
      </p:sp>
      <p:sp>
        <p:nvSpPr>
          <p:cNvPr id="4" name="Title 3"/>
          <p:cNvSpPr>
            <a:spLocks noGrp="1"/>
          </p:cNvSpPr>
          <p:nvPr>
            <p:ph type="title"/>
          </p:nvPr>
        </p:nvSpPr>
        <p:spPr>
          <a:xfrm>
            <a:off x="457200" y="152400"/>
            <a:ext cx="8229600" cy="1143000"/>
          </a:xfrm>
        </p:spPr>
        <p:txBody>
          <a:bodyPr>
            <a:normAutofit fontScale="90000"/>
          </a:bodyPr>
          <a:lstStyle/>
          <a:p>
            <a:pPr algn="ctr"/>
            <a:r>
              <a:rPr lang="en-US" sz="3500" dirty="0" smtClean="0">
                <a:latin typeface="Algerian" pitchFamily="82" charset="0"/>
              </a:rPr>
              <a:t>Security Threats &amp; </a:t>
            </a:r>
            <a:r>
              <a:rPr lang="en-US" sz="3500" dirty="0" err="1" smtClean="0">
                <a:latin typeface="Algerian" pitchFamily="82" charset="0"/>
              </a:rPr>
              <a:t>reccomendations</a:t>
            </a:r>
            <a:r>
              <a:rPr lang="en-US" sz="3500" dirty="0" smtClean="0">
                <a:latin typeface="Algerian" pitchFamily="82" charset="0"/>
              </a:rPr>
              <a:t> (Cont’d)</a:t>
            </a:r>
            <a:endParaRPr lang="en-US" sz="3500" dirty="0">
              <a:latin typeface="Algerian" pitchFamily="82" charset="0"/>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5105400"/>
          </a:xfrm>
        </p:spPr>
        <p:txBody>
          <a:bodyPr>
            <a:normAutofit lnSpcReduction="10000"/>
          </a:bodyPr>
          <a:lstStyle/>
          <a:p>
            <a:pPr lvl="1"/>
            <a:r>
              <a:rPr lang="en-US" sz="2700" dirty="0" smtClean="0">
                <a:latin typeface="Calibri" pitchFamily="34" charset="0"/>
              </a:rPr>
              <a:t>Account ,Service &amp; Traffic hijacking</a:t>
            </a:r>
          </a:p>
          <a:p>
            <a:pPr lvl="3"/>
            <a:r>
              <a:rPr lang="en-US" sz="2200" u="sng" dirty="0" smtClean="0">
                <a:latin typeface="Calibri" pitchFamily="34" charset="0"/>
              </a:rPr>
              <a:t>Remedies</a:t>
            </a:r>
            <a:r>
              <a:rPr lang="en-US" sz="2200" dirty="0" smtClean="0">
                <a:latin typeface="Calibri" pitchFamily="34" charset="0"/>
              </a:rPr>
              <a:t>:</a:t>
            </a:r>
          </a:p>
          <a:p>
            <a:pPr lvl="3">
              <a:buNone/>
            </a:pPr>
            <a:r>
              <a:rPr lang="en-US" sz="2200" dirty="0" smtClean="0">
                <a:latin typeface="Calibri" pitchFamily="34" charset="0"/>
              </a:rPr>
              <a:t>	-Sharing of account credentials between users and services must be prohibited. </a:t>
            </a:r>
          </a:p>
          <a:p>
            <a:pPr lvl="3">
              <a:buNone/>
            </a:pPr>
            <a:r>
              <a:rPr lang="en-US" sz="2200" dirty="0" smtClean="0">
                <a:latin typeface="Calibri" pitchFamily="34" charset="0"/>
              </a:rPr>
              <a:t>	-Strong two-factor authentication techniques must be implemented wherever possible. </a:t>
            </a:r>
          </a:p>
          <a:p>
            <a:pPr lvl="3">
              <a:buNone/>
            </a:pPr>
            <a:r>
              <a:rPr lang="en-US" sz="2200" dirty="0" smtClean="0">
                <a:latin typeface="Calibri" pitchFamily="34" charset="0"/>
              </a:rPr>
              <a:t>	-Proactive monitoring must be done to detect unauthorized activity</a:t>
            </a:r>
          </a:p>
          <a:p>
            <a:pPr>
              <a:buFont typeface="Courier New" pitchFamily="49" charset="0"/>
              <a:buChar char="o"/>
            </a:pPr>
            <a:r>
              <a:rPr lang="en-US" sz="2500" dirty="0" smtClean="0">
                <a:latin typeface="Calibri" pitchFamily="34" charset="0"/>
              </a:rPr>
              <a:t>Unknown risk profile</a:t>
            </a:r>
          </a:p>
          <a:p>
            <a:pPr lvl="2"/>
            <a:r>
              <a:rPr lang="en-US" sz="2000" u="sng" dirty="0" smtClean="0">
                <a:latin typeface="Calibri" pitchFamily="34" charset="0"/>
              </a:rPr>
              <a:t>Remedies</a:t>
            </a:r>
          </a:p>
          <a:p>
            <a:pPr lvl="2">
              <a:buNone/>
            </a:pPr>
            <a:r>
              <a:rPr lang="en-US" sz="2000" dirty="0" smtClean="0">
                <a:latin typeface="Calibri" pitchFamily="34" charset="0"/>
              </a:rPr>
              <a:t>	-Applicable logs and data must be disclosed.</a:t>
            </a:r>
          </a:p>
          <a:p>
            <a:pPr lvl="2">
              <a:buNone/>
            </a:pPr>
            <a:r>
              <a:rPr lang="en-US" sz="2000" dirty="0" smtClean="0">
                <a:latin typeface="Calibri" pitchFamily="34" charset="0"/>
              </a:rPr>
              <a:t>	-Infrastructure details like patch levels, firewalls, etc. must be disclosed. </a:t>
            </a:r>
          </a:p>
          <a:p>
            <a:pPr lvl="2">
              <a:buNone/>
            </a:pPr>
            <a:r>
              <a:rPr lang="en-US" sz="2000" dirty="0" smtClean="0">
                <a:latin typeface="Calibri" pitchFamily="34" charset="0"/>
              </a:rPr>
              <a:t>	-Monitoring and alerting on necessary information.</a:t>
            </a:r>
          </a:p>
          <a:p>
            <a:pPr lvl="3">
              <a:buNone/>
            </a:pPr>
            <a:endParaRPr lang="en-US" sz="2200" dirty="0" smtClean="0">
              <a:latin typeface="Calibri" pitchFamily="34" charset="0"/>
            </a:endParaRPr>
          </a:p>
          <a:p>
            <a:endParaRPr lang="en-US" dirty="0"/>
          </a:p>
        </p:txBody>
      </p:sp>
      <p:sp>
        <p:nvSpPr>
          <p:cNvPr id="3" name="Slide Number Placeholder 2"/>
          <p:cNvSpPr>
            <a:spLocks noGrp="1"/>
          </p:cNvSpPr>
          <p:nvPr>
            <p:ph type="sldNum" sz="quarter" idx="12"/>
          </p:nvPr>
        </p:nvSpPr>
        <p:spPr/>
        <p:txBody>
          <a:bodyPr/>
          <a:lstStyle/>
          <a:p>
            <a:fld id="{73E952BF-105F-455A-A69A-F01F85A2BF82}" type="slidenum">
              <a:rPr lang="en-US" smtClean="0"/>
              <a:pPr/>
              <a:t>9</a:t>
            </a:fld>
            <a:endParaRPr lang="en-US" dirty="0"/>
          </a:p>
        </p:txBody>
      </p:sp>
      <p:sp>
        <p:nvSpPr>
          <p:cNvPr id="4" name="Title 3"/>
          <p:cNvSpPr>
            <a:spLocks noGrp="1"/>
          </p:cNvSpPr>
          <p:nvPr>
            <p:ph type="title"/>
          </p:nvPr>
        </p:nvSpPr>
        <p:spPr/>
        <p:txBody>
          <a:bodyPr>
            <a:normAutofit fontScale="90000"/>
          </a:bodyPr>
          <a:lstStyle/>
          <a:p>
            <a:pPr algn="ctr"/>
            <a:r>
              <a:rPr lang="en-US" sz="3500" dirty="0" smtClean="0">
                <a:latin typeface="Algerian" pitchFamily="82" charset="0"/>
              </a:rPr>
              <a:t>Security Threats &amp; recommendations (Cont’d)</a:t>
            </a:r>
            <a:endParaRPr lang="en-US" sz="3500"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1070</TotalTime>
  <Words>619</Words>
  <Application>Microsoft Macintosh PowerPoint</Application>
  <PresentationFormat>On-screen Show (4:3)</PresentationFormat>
  <Paragraphs>167</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Concourse</vt:lpstr>
      <vt:lpstr>CLOUD COMPUTING SECURITY</vt:lpstr>
      <vt:lpstr>What is Cloud Computing</vt:lpstr>
      <vt:lpstr>Essential Characteristics</vt:lpstr>
      <vt:lpstr>Deployment Type:</vt:lpstr>
      <vt:lpstr>Open Security Architecture of Cloud Computing</vt:lpstr>
      <vt:lpstr>Advantages of Cloud Computing</vt:lpstr>
      <vt:lpstr>Security Threats &amp; reccomendations</vt:lpstr>
      <vt:lpstr>Security Threats &amp; reccomendations (Cont’d)</vt:lpstr>
      <vt:lpstr>Security Threats &amp; recommendations (Cont’d)</vt:lpstr>
      <vt:lpstr>OTHER SECURITY THREATS</vt:lpstr>
      <vt:lpstr>SECURITY IN CLOUD COMPUTING</vt:lpstr>
      <vt:lpstr>SECURITY IN CLOUD COMPUTING (CONT’D)</vt:lpstr>
      <vt:lpstr>EXISTING SOLUTIONS FOR SECURITY THREATS</vt:lpstr>
      <vt:lpstr>EXISTING SOLUTIONS FOR SECURITY THREATS(Cont’d)</vt:lpstr>
      <vt:lpstr>EXISTING SOLUTIONS FOR SECURITY THREATS(Cont’d)</vt:lpstr>
      <vt:lpstr>CONCLUSION</vt:lpstr>
      <vt:lpstr>REFERENCES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Jithujose</dc:creator>
  <cp:lastModifiedBy>Kent State</cp:lastModifiedBy>
  <cp:revision>98</cp:revision>
  <dcterms:created xsi:type="dcterms:W3CDTF">2013-07-24T05:12:50Z</dcterms:created>
  <dcterms:modified xsi:type="dcterms:W3CDTF">2013-07-29T20:30:21Z</dcterms:modified>
</cp:coreProperties>
</file>