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9" r:id="rId1"/>
  </p:sldMasterIdLst>
  <p:notesMasterIdLst>
    <p:notesMasterId r:id="rId31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5" r:id="rId17"/>
    <p:sldId id="276" r:id="rId18"/>
    <p:sldId id="277" r:id="rId19"/>
    <p:sldId id="278" r:id="rId20"/>
    <p:sldId id="279" r:id="rId21"/>
    <p:sldId id="282" r:id="rId22"/>
    <p:sldId id="284" r:id="rId23"/>
    <p:sldId id="285" r:id="rId24"/>
    <p:sldId id="286" r:id="rId25"/>
    <p:sldId id="292" r:id="rId26"/>
    <p:sldId id="288" r:id="rId27"/>
    <p:sldId id="289" r:id="rId28"/>
    <p:sldId id="290" r:id="rId29"/>
    <p:sldId id="291" r:id="rId30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64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notesMaster" Target="notesMasters/notesMaster1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esProps" Target="presProps.xml"/><Relationship Id="rId34" Type="http://schemas.openxmlformats.org/officeDocument/2006/relationships/viewProps" Target="viewProps.xml"/><Relationship Id="rId35" Type="http://schemas.openxmlformats.org/officeDocument/2006/relationships/theme" Target="theme/theme1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defRPr sz="1200" b="0" i="0" u="none" strike="noStrike" cap="none" baseline="0"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defRPr sz="1200" b="0" i="0" u="none" strike="noStrike" cap="none" baseline="0"/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946856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endParaRPr/>
          </a:p>
        </p:txBody>
      </p:sp>
      <p:sp>
        <p:nvSpPr>
          <p:cNvPr id="93" name="Shape 93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buSzPct val="25000"/>
              <a:buNone/>
            </a:pPr>
            <a:r>
              <a:rPr lang="en-US"/>
              <a:t>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Shape 17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Shape 1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85" name="Shape 1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Shape 1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7" name="Shape 19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Shape 20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Shape 2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32" name="Shape 2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8" name="Shape 2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Shape 2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Shape 2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Shape 2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01" name="Shape 10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Shape 2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6" name="Shape 2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Shape 27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278" name="Shape 27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Shape 2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6" name="Shape 29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Shape 30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06" name="Shape 3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Shape 3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6" name="Shape 3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Shape 33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32" name="Shape 33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Shape 33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40" name="Shape 3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Shape 3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47" name="Shape 34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Shape 3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354" name="Shape 3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  <p:sp>
        <p:nvSpPr>
          <p:cNvPr id="149" name="Shape 1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Shape 1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Shape 1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rgbClr val="888888"/>
              </a:buClr>
              <a:buFont typeface="Calibri"/>
              <a:buNone/>
              <a:defRPr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Calibri"/>
              <a:buNone/>
              <a:defRPr sz="28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Calibri"/>
              <a:buNone/>
              <a:defRPr sz="24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Calibri"/>
              <a:buNone/>
              <a:defRPr sz="20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Tx" type="vertTx">
  <p:cSld name="vertTx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TitleAndTx" type="vertTitleAndTx">
  <p:cSld name="vertTitleAndTx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" type="obj">
  <p:cSld name="obj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Head" type="secHead">
  <p:cSld name="secHead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defRPr sz="4000" b="1" cap="small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Clr>
                <a:srgbClr val="888888"/>
              </a:buClr>
              <a:buFont typeface="Calibri"/>
              <a:buNone/>
              <a:defRPr sz="2000">
                <a:solidFill>
                  <a:srgbClr val="888888"/>
                </a:solidFill>
              </a:defRPr>
            </a:lvl1pPr>
            <a:lvl2pPr marL="457200" indent="0" rtl="0">
              <a:buClr>
                <a:srgbClr val="888888"/>
              </a:buClr>
              <a:buFont typeface="Calibri"/>
              <a:buNone/>
              <a:defRPr sz="1800">
                <a:solidFill>
                  <a:srgbClr val="888888"/>
                </a:solidFill>
              </a:defRPr>
            </a:lvl2pPr>
            <a:lvl3pPr marL="914400" indent="0" rtl="0">
              <a:buClr>
                <a:srgbClr val="888888"/>
              </a:buClr>
              <a:buFont typeface="Calibri"/>
              <a:buNone/>
              <a:defRPr sz="1600">
                <a:solidFill>
                  <a:srgbClr val="888888"/>
                </a:solidFill>
              </a:defRPr>
            </a:lvl3pPr>
            <a:lvl4pPr marL="13716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4pPr>
            <a:lvl5pPr marL="18288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5pPr>
            <a:lvl6pPr marL="22860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6pPr>
            <a:lvl7pPr marL="27432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7pPr>
            <a:lvl8pPr marL="32004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8pPr>
            <a:lvl9pPr marL="3657600" indent="0" rtl="0">
              <a:buClr>
                <a:srgbClr val="888888"/>
              </a:buClr>
              <a:buFont typeface="Calibri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Obj" type="twoObj">
  <p:cSld name="twoObj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800"/>
            </a:lvl1pPr>
            <a:lvl2pPr rtl="0">
              <a:defRPr sz="2400"/>
            </a:lvl2pPr>
            <a:lvl3pPr rtl="0">
              <a:defRPr sz="2000"/>
            </a:lvl3pPr>
            <a:lvl4pPr rtl="0">
              <a:defRPr sz="1800"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TxTwoObj" type="twoTxTwoObj">
  <p:cSld name="twoTxTwoObj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Font typeface="Calibri"/>
              <a:buNone/>
              <a:defRPr sz="2400" b="1"/>
            </a:lvl1pPr>
            <a:lvl2pPr marL="457200" indent="0" rtl="0">
              <a:buFont typeface="Calibri"/>
              <a:buNone/>
              <a:defRPr sz="2000" b="1"/>
            </a:lvl2pPr>
            <a:lvl3pPr marL="914400" indent="0" rtl="0">
              <a:buFont typeface="Calibri"/>
              <a:buNone/>
              <a:defRPr sz="1800" b="1"/>
            </a:lvl3pPr>
            <a:lvl4pPr marL="1371600" indent="0" rtl="0">
              <a:buFont typeface="Calibri"/>
              <a:buNone/>
              <a:defRPr sz="1600" b="1"/>
            </a:lvl4pPr>
            <a:lvl5pPr marL="1828800" indent="0" rtl="0">
              <a:buFont typeface="Calibri"/>
              <a:buNone/>
              <a:defRPr sz="1600" b="1"/>
            </a:lvl5pPr>
            <a:lvl6pPr marL="2286000" indent="0" rtl="0">
              <a:buFont typeface="Calibri"/>
              <a:buNone/>
              <a:defRPr sz="1600" b="1"/>
            </a:lvl6pPr>
            <a:lvl7pPr marL="2743200" indent="0" rtl="0">
              <a:buFont typeface="Calibri"/>
              <a:buNone/>
              <a:defRPr sz="1600" b="1"/>
            </a:lvl7pPr>
            <a:lvl8pPr marL="3200400" indent="0" rtl="0">
              <a:buFont typeface="Calibri"/>
              <a:buNone/>
              <a:defRPr sz="1600" b="1"/>
            </a:lvl8pPr>
            <a:lvl9pPr marL="3657600" indent="0" rtl="0"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buFont typeface="Calibri"/>
              <a:buNone/>
              <a:defRPr sz="2400" b="1"/>
            </a:lvl1pPr>
            <a:lvl2pPr marL="457200" indent="0" rtl="0">
              <a:buFont typeface="Calibri"/>
              <a:buNone/>
              <a:defRPr sz="2000" b="1"/>
            </a:lvl2pPr>
            <a:lvl3pPr marL="914400" indent="0" rtl="0">
              <a:buFont typeface="Calibri"/>
              <a:buNone/>
              <a:defRPr sz="1800" b="1"/>
            </a:lvl3pPr>
            <a:lvl4pPr marL="1371600" indent="0" rtl="0">
              <a:buFont typeface="Calibri"/>
              <a:buNone/>
              <a:defRPr sz="1600" b="1"/>
            </a:lvl4pPr>
            <a:lvl5pPr marL="1828800" indent="0" rtl="0">
              <a:buFont typeface="Calibri"/>
              <a:buNone/>
              <a:defRPr sz="1600" b="1"/>
            </a:lvl5pPr>
            <a:lvl6pPr marL="2286000" indent="0" rtl="0">
              <a:buFont typeface="Calibri"/>
              <a:buNone/>
              <a:defRPr sz="1600" b="1"/>
            </a:lvl6pPr>
            <a:lvl7pPr marL="2743200" indent="0" rtl="0">
              <a:buFont typeface="Calibri"/>
              <a:buNone/>
              <a:defRPr sz="1600" b="1"/>
            </a:lvl7pPr>
            <a:lvl8pPr marL="3200400" indent="0" rtl="0">
              <a:buFont typeface="Calibri"/>
              <a:buNone/>
              <a:defRPr sz="1600" b="1"/>
            </a:lvl8pPr>
            <a:lvl9pPr marL="3657600" indent="0" rtl="0">
              <a:buFont typeface="Calibri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2400"/>
            </a:lvl1pPr>
            <a:lvl2pPr rtl="0">
              <a:defRPr sz="2000"/>
            </a:lvl2pPr>
            <a:lvl3pPr rtl="0">
              <a:defRPr sz="1800"/>
            </a:lvl3pPr>
            <a:lvl4pPr rtl="0">
              <a:defRPr sz="1600"/>
            </a:lvl4pPr>
            <a:lvl5pPr rtl="0">
              <a:defRPr sz="1600"/>
            </a:lvl5pPr>
            <a:lvl6pPr rtl="0">
              <a:defRPr sz="1600"/>
            </a:lvl6pPr>
            <a:lvl7pPr rtl="0">
              <a:defRPr sz="1600"/>
            </a:lvl7pPr>
            <a:lvl8pPr rtl="0">
              <a:defRPr sz="1600"/>
            </a:lvl8pPr>
            <a:lvl9pPr rtl="0">
              <a:defRPr sz="16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Only" type="titleOnly">
  <p:cSld name="title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jTx" type="objTx">
  <p:cSld name="objTx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defRPr sz="3200"/>
            </a:lvl1pPr>
            <a:lvl2pPr rtl="0">
              <a:defRPr sz="2800"/>
            </a:lvl2pPr>
            <a:lvl3pPr rtl="0">
              <a:defRPr sz="2400"/>
            </a:lvl3pPr>
            <a:lvl4pPr rtl="0">
              <a:defRPr sz="2000"/>
            </a:lvl4pPr>
            <a:lvl5pPr rtl="0">
              <a:defRPr sz="2000"/>
            </a:lvl5pPr>
            <a:lvl6pPr rtl="0">
              <a:defRPr sz="2000"/>
            </a:lvl6pPr>
            <a:lvl7pPr rtl="0">
              <a:defRPr sz="2000"/>
            </a:lvl7pPr>
            <a:lvl8pPr rtl="0">
              <a:defRPr sz="2000"/>
            </a:lvl8pPr>
            <a:lvl9pPr rtl="0">
              <a:defRPr sz="2000"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Font typeface="Calibri"/>
              <a:buNone/>
              <a:defRPr sz="1400"/>
            </a:lvl1pPr>
            <a:lvl2pPr marL="457200" indent="0" rtl="0">
              <a:buFont typeface="Calibri"/>
              <a:buNone/>
              <a:defRPr sz="1200"/>
            </a:lvl2pPr>
            <a:lvl3pPr marL="914400" indent="0" rtl="0">
              <a:buFont typeface="Calibri"/>
              <a:buNone/>
              <a:defRPr sz="1000"/>
            </a:lvl3pPr>
            <a:lvl4pPr marL="1371600" indent="0" rtl="0">
              <a:buFont typeface="Calibri"/>
              <a:buNone/>
              <a:defRPr sz="900"/>
            </a:lvl4pPr>
            <a:lvl5pPr marL="1828800" indent="0" rtl="0">
              <a:buFont typeface="Calibri"/>
              <a:buNone/>
              <a:defRPr sz="900"/>
            </a:lvl5pPr>
            <a:lvl6pPr marL="2286000" indent="0" rtl="0">
              <a:buFont typeface="Calibri"/>
              <a:buNone/>
              <a:defRPr sz="900"/>
            </a:lvl6pPr>
            <a:lvl7pPr marL="2743200" indent="0" rtl="0">
              <a:buFont typeface="Calibri"/>
              <a:buNone/>
              <a:defRPr sz="900"/>
            </a:lvl7pPr>
            <a:lvl8pPr marL="3200400" indent="0" rtl="0">
              <a:buFont typeface="Calibri"/>
              <a:buNone/>
              <a:defRPr sz="900"/>
            </a:lvl8pPr>
            <a:lvl9pPr marL="3657600" indent="0" rtl="0"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x" type="picTx">
  <p:cSld name="picTx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defRPr sz="2000" b="1"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  <a:lvl6pPr rtl="0">
              <a:defRPr/>
            </a:lvl6pPr>
            <a:lvl7pPr rtl="0">
              <a:defRPr/>
            </a:lvl7pPr>
            <a:lvl8pPr rtl="0">
              <a:defRPr/>
            </a:lvl8pPr>
            <a:lvl9pPr rtl="0">
              <a:defRPr/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buClr>
                <a:srgbClr val="888888"/>
              </a:buClr>
              <a:buFont typeface="Calibri"/>
              <a:buNone/>
              <a:defRPr sz="3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buClr>
                <a:schemeClr val="dk1"/>
              </a:buClr>
              <a:buFont typeface="Calibri"/>
              <a:buNone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buClr>
                <a:schemeClr val="dk1"/>
              </a:buClr>
              <a:buFont typeface="Calibri"/>
              <a:buNone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buClr>
                <a:schemeClr val="dk1"/>
              </a:buClr>
              <a:buFont typeface="Calibri"/>
              <a:buNone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buFont typeface="Calibri"/>
              <a:buNone/>
              <a:defRPr sz="1400"/>
            </a:lvl1pPr>
            <a:lvl2pPr marL="457200" indent="0" rtl="0">
              <a:buFont typeface="Calibri"/>
              <a:buNone/>
              <a:defRPr sz="1200"/>
            </a:lvl2pPr>
            <a:lvl3pPr marL="914400" indent="0" rtl="0">
              <a:buFont typeface="Calibri"/>
              <a:buNone/>
              <a:defRPr sz="1000"/>
            </a:lvl3pPr>
            <a:lvl4pPr marL="1371600" indent="0" rtl="0">
              <a:buFont typeface="Calibri"/>
              <a:buNone/>
              <a:defRPr sz="900"/>
            </a:lvl4pPr>
            <a:lvl5pPr marL="1828800" indent="0" rtl="0">
              <a:buFont typeface="Calibri"/>
              <a:buNone/>
              <a:defRPr sz="900"/>
            </a:lvl5pPr>
            <a:lvl6pPr marL="2286000" indent="0" rtl="0">
              <a:buFont typeface="Calibri"/>
              <a:buNone/>
              <a:defRPr sz="900"/>
            </a:lvl6pPr>
            <a:lvl7pPr marL="2743200" indent="0" rtl="0">
              <a:buFont typeface="Calibri"/>
              <a:buNone/>
              <a:defRPr sz="900"/>
            </a:lvl7pPr>
            <a:lvl8pPr marL="3200400" indent="0" rtl="0">
              <a:buFont typeface="Calibri"/>
              <a:buNone/>
              <a:defRPr sz="900"/>
            </a:lvl8pPr>
            <a:lvl9pPr marL="3657600" indent="0" rtl="0">
              <a:buFont typeface="Calibri"/>
              <a:buNone/>
              <a:defRPr sz="900"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chemeClr val="dk1"/>
              </a:buClr>
              <a:buFont typeface="Calibri"/>
              <a:buNone/>
              <a:defRPr sz="4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indent="0" algn="l" rtl="0">
              <a:defRPr/>
            </a:lvl2pPr>
            <a:lvl3pPr marL="0" marR="0" indent="0" algn="l" rtl="0">
              <a:defRPr/>
            </a:lvl3pPr>
            <a:lvl4pPr marL="0" marR="0" indent="0" algn="l" rtl="0">
              <a:defRPr/>
            </a:lvl4pPr>
            <a:lvl5pPr marL="0" marR="0" indent="0" algn="l" rtl="0">
              <a:defRPr/>
            </a:lvl5pPr>
            <a:lvl6pPr marL="0" marR="0" indent="0" algn="l" rtl="0">
              <a:defRPr/>
            </a:lvl6pPr>
            <a:lvl7pPr marL="0" marR="0" indent="0" algn="l" rtl="0">
              <a:defRPr/>
            </a:lvl7pPr>
            <a:lvl8pPr marL="0" marR="0" indent="0" algn="l" rtl="0">
              <a:defRPr/>
            </a:lvl8pPr>
            <a:lvl9pPr marL="0" marR="0" indent="0" algn="l" rtl="0"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225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 sz="3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742950" marR="0" indent="-177800" algn="l" rtl="0">
              <a:spcBef>
                <a:spcPts val="560"/>
              </a:spcBef>
              <a:buClr>
                <a:schemeClr val="dk1"/>
              </a:buClr>
              <a:buFont typeface="Arial"/>
              <a:buChar char="•"/>
              <a:defRPr sz="2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143000" marR="0" indent="-136525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 sz="24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6002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0574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5146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9718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4290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886200" marR="0" indent="-1524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 sz="20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defRPr sz="1200" b="0" i="0" u="none" strike="noStrike" cap="none" baseline="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indent="0" algn="l" rtl="0">
              <a:defRPr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1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11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1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1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13.jp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609600" y="1905000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200" b="1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Ensuring Operating System Kernel Integrity with </a:t>
            </a:r>
            <a:r>
              <a:rPr lang="en-US" sz="3200" b="1" i="0" u="none" strike="noStrike" cap="none" baseline="0" dirty="0" err="1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endParaRPr lang="en-US" sz="3200" b="1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xfrm>
            <a:off x="1295400" y="3581400"/>
            <a:ext cx="6400799" cy="12191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360"/>
              </a:spcBef>
              <a:buClr>
                <a:srgbClr val="888888"/>
              </a:buClr>
              <a:buSzPct val="25000"/>
              <a:buFont typeface="Comic Sans MS"/>
              <a:buNone/>
            </a:pPr>
            <a:r>
              <a:rPr lang="en-US" sz="1800" b="0" i="0" u="none" strike="noStrike" cap="none" baseline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By </a:t>
            </a:r>
          </a:p>
          <a:p>
            <a:pPr marL="0" marR="0" lvl="0" indent="0" algn="ctr" rtl="0">
              <a:spcBef>
                <a:spcPts val="360"/>
              </a:spcBef>
              <a:buClr>
                <a:srgbClr val="888888"/>
              </a:buClr>
              <a:buSzPct val="25000"/>
              <a:buFont typeface="Comic Sans MS"/>
              <a:buNone/>
            </a:pPr>
            <a:r>
              <a:rPr lang="en-US" sz="1800" b="0" i="0" u="none" strike="noStrike" cap="none" baseline="0">
                <a:solidFill>
                  <a:srgbClr val="002060"/>
                </a:solidFill>
                <a:latin typeface="Comic Sans MS"/>
                <a:ea typeface="Comic Sans MS"/>
                <a:cs typeface="Comic Sans MS"/>
                <a:sym typeface="Comic Sans MS"/>
              </a:rPr>
              <a:t>Owen S. Hofmann  Alan M. Dunn  Sangman Kim</a:t>
            </a:r>
          </a:p>
          <a:p>
            <a:pPr marL="0" marR="0" lvl="0" indent="0" algn="ctr" rtl="0">
              <a:spcBef>
                <a:spcPts val="360"/>
              </a:spcBef>
              <a:buClr>
                <a:srgbClr val="888888"/>
              </a:buClr>
              <a:buSzPct val="25000"/>
              <a:buFont typeface="Comic Sans MS"/>
              <a:buNone/>
            </a:pPr>
            <a:r>
              <a:rPr lang="en-US" sz="1800" b="0" i="0" u="none" strike="noStrike" cap="none" baseline="0">
                <a:solidFill>
                  <a:srgbClr val="002060"/>
                </a:solidFill>
                <a:latin typeface="Comic Sans MS"/>
                <a:ea typeface="Comic Sans MS"/>
                <a:cs typeface="Comic Sans MS"/>
                <a:sym typeface="Comic Sans MS"/>
              </a:rPr>
              <a:t> Indrajit Roy Emmett Witchel</a:t>
            </a:r>
          </a:p>
        </p:txBody>
      </p:sp>
      <p:sp>
        <p:nvSpPr>
          <p:cNvPr id="87" name="Shape 87"/>
          <p:cNvSpPr txBox="1"/>
          <p:nvPr/>
        </p:nvSpPr>
        <p:spPr>
          <a:xfrm>
            <a:off x="5486400" y="228600"/>
            <a:ext cx="3382848" cy="92332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SzPct val="25000"/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Kent State University</a:t>
            </a:r>
          </a:p>
          <a:p>
            <a:pPr marL="0" marR="0" lvl="0" indent="0" algn="ctr" rtl="0">
              <a:buSzPct val="25000"/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College of Arts and Sciences </a:t>
            </a:r>
          </a:p>
          <a:p>
            <a:pPr marL="0" marR="0" lvl="0" indent="0" algn="ctr" rtl="0">
              <a:buSzPct val="25000"/>
              <a:buNone/>
            </a:pPr>
            <a:r>
              <a:rPr lang="en-US" sz="18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Department of Computer Science </a:t>
            </a:r>
          </a:p>
        </p:txBody>
      </p:sp>
      <p:sp>
        <p:nvSpPr>
          <p:cNvPr id="88" name="Shape 88"/>
          <p:cNvSpPr/>
          <p:nvPr/>
        </p:nvSpPr>
        <p:spPr>
          <a:xfrm>
            <a:off x="228600" y="158750"/>
            <a:ext cx="2061949" cy="60325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89" name="Shape 89"/>
          <p:cNvSpPr txBox="1"/>
          <p:nvPr/>
        </p:nvSpPr>
        <p:spPr>
          <a:xfrm>
            <a:off x="5486400" y="4953000"/>
            <a:ext cx="2743199" cy="10058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buSzPct val="25000"/>
              <a:buNone/>
            </a:pPr>
            <a:r>
              <a:rPr lang="en-US" sz="1600" b="0" i="0" u="none" strike="noStrike" cap="none" baseline="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Presented by: </a:t>
            </a:r>
          </a:p>
          <a:p>
            <a:pPr marL="0" marR="0" lvl="0" indent="0" algn="ctr" rtl="0">
              <a:buSzPct val="25000"/>
              <a:buNone/>
            </a:pPr>
            <a:r>
              <a:rPr lang="en-US" sz="1600" b="0" i="0" u="none" strike="noStrike" cap="none" baseline="0" dirty="0" err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Khulud</a:t>
            </a:r>
            <a:r>
              <a:rPr lang="en-US" sz="1600" b="0" i="0" u="none" strike="noStrike" cap="none" baseline="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1600" b="0" i="0" u="none" strike="noStrike" cap="none" baseline="0" dirty="0" err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Alsultan</a:t>
            </a:r>
            <a:endParaRPr lang="en-US" sz="1600" b="0" i="0" u="none" strike="noStrike" cap="none" baseline="0" dirty="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marR="0" lvl="0" indent="0" algn="ctr" rtl="0">
              <a:buSzPct val="25000"/>
              <a:buNone/>
            </a:pPr>
            <a:r>
              <a:rPr lang="en-US" sz="1800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7/18/2013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Shape 174"/>
          <p:cNvSpPr/>
          <p:nvPr/>
        </p:nvSpPr>
        <p:spPr>
          <a:xfrm>
            <a:off x="4300852" y="1295400"/>
            <a:ext cx="4157348" cy="29718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72" name="Shape 17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600" b="1" dirty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Design</a:t>
            </a:r>
          </a:p>
          <a:p>
            <a:endParaRPr lang="en-US" sz="3600" b="1" dirty="0">
              <a:solidFill>
                <a:srgbClr val="0000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3" name="Shape 173"/>
          <p:cNvSpPr txBox="1">
            <a:spLocks noGrp="1"/>
          </p:cNvSpPr>
          <p:nvPr>
            <p:ph type="body" idx="1"/>
          </p:nvPr>
        </p:nvSpPr>
        <p:spPr>
          <a:xfrm>
            <a:off x="381000" y="13413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-US" sz="2800" dirty="0" err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80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architecture:</a:t>
            </a:r>
          </a:p>
          <a:p>
            <a:endParaRPr lang="en-US" sz="18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120650" indent="0">
              <a:buNone/>
            </a:pPr>
            <a:endParaRPr lang="en-US" sz="18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18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120650" indent="0">
              <a:buNone/>
            </a:pPr>
            <a:endParaRPr lang="en-US" sz="18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18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18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 rtl="0">
              <a:buClr>
                <a:srgbClr val="000000"/>
              </a:buClr>
              <a:buSzPct val="61111"/>
              <a:buFont typeface="Arial"/>
              <a:buNone/>
            </a:pPr>
            <a:r>
              <a:rPr lang="en-US" sz="18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	 	 	 		</a:t>
            </a:r>
          </a:p>
          <a:p>
            <a:endParaRPr lang="en-US" sz="1800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 rtl="0">
              <a:buClr>
                <a:srgbClr val="000000"/>
              </a:buClr>
              <a:buSzPct val="61111"/>
              <a:buFont typeface="Arial"/>
              <a:buNone/>
            </a:pPr>
            <a:r>
              <a:rPr lang="en-US" sz="20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Most of </a:t>
            </a:r>
            <a:r>
              <a:rPr lang="en-US" sz="2000" dirty="0" err="1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OSck’s</a:t>
            </a:r>
            <a:r>
              <a:rPr lang="en-US" sz="20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verification runs in a thread at the same privilege level as the guest OS, isolated by process and VM boundaries. </a:t>
            </a:r>
          </a:p>
          <a:p>
            <a:endParaRPr lang="en-US" sz="1800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600" b="1" i="0" u="none" strike="noStrike" cap="none" baseline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Design</a:t>
            </a:r>
          </a:p>
        </p:txBody>
      </p:sp>
      <p:sp>
        <p:nvSpPr>
          <p:cNvPr id="180" name="Shape 18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lvl="0" indent="0" rtl="0">
              <a:buNone/>
            </a:pPr>
            <a:r>
              <a:rPr lang="en-US" sz="2400" dirty="0">
                <a:latin typeface="Comic Sans MS" pitchFamily="66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1- 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Determining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which code to trust:</a:t>
            </a:r>
            <a:r>
              <a:rPr lang="en-US" sz="2400" dirty="0">
                <a:latin typeface="Comic Sans MS" pitchFamily="66" charset="0"/>
                <a:ea typeface="Comic Sans MS"/>
                <a:cs typeface="Comic Sans MS"/>
                <a:sym typeface="Comic Sans MS"/>
              </a:rPr>
              <a:t> </a:t>
            </a:r>
            <a:endParaRPr lang="en-US" sz="2400" dirty="0" smtClean="0">
              <a:latin typeface="Comic Sans MS" pitchFamily="66" charset="0"/>
              <a:ea typeface="Comic Sans MS"/>
              <a:cs typeface="Comic Sans MS"/>
              <a:sym typeface="Comic Sans MS"/>
            </a:endParaRPr>
          </a:p>
          <a:p>
            <a:pPr marL="0" lvl="0" indent="0" rtl="0">
              <a:buNone/>
            </a:pPr>
            <a:endParaRPr lang="en-US" sz="2400" dirty="0" smtClean="0">
              <a:latin typeface="Comic Sans MS" pitchFamily="66" charset="0"/>
              <a:ea typeface="Comic Sans MS"/>
              <a:cs typeface="Comic Sans MS"/>
              <a:sym typeface="Comic Sans MS"/>
            </a:endParaRPr>
          </a:p>
          <a:p>
            <a:pPr marL="0" lvl="0" indent="0" rtl="0">
              <a:buNone/>
            </a:pP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Arial"/>
                <a:cs typeface="Arial"/>
                <a:sym typeface="Wingdings" pitchFamily="2" charset="2"/>
              </a:rPr>
              <a:t>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Arial"/>
                <a:cs typeface="Arial"/>
                <a:sym typeface="Arial"/>
              </a:rPr>
              <a:t> </a:t>
            </a:r>
            <a:r>
              <a:rPr lang="en-US" sz="2400" dirty="0" err="1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 must manage the regions of memory that are considered to be valid kernel code. </a:t>
            </a:r>
          </a:p>
          <a:p>
            <a:pPr lvl="0" indent="-342900" rtl="0">
              <a:buFont typeface="Wingdings"/>
              <a:buChar char="à"/>
            </a:pP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Modules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dynamically loaded into the kernel must also become a part of the memory regions that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 considers to be valid code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.</a:t>
            </a:r>
          </a:p>
          <a:p>
            <a:pPr lvl="0" indent="-342900" rtl="0">
              <a:buFont typeface="Wingdings"/>
              <a:buChar char="à"/>
            </a:pP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Currently,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 relies on a whitelist and cryptographic hash of trusted modules. </a:t>
            </a:r>
          </a:p>
          <a:p>
            <a:pPr marL="120650" indent="0">
              <a:buNone/>
            </a:pPr>
            <a:endParaRPr lang="en-US" sz="2400" dirty="0">
              <a:solidFill>
                <a:srgbClr val="000000"/>
              </a:solidFill>
              <a:latin typeface="Comic Sans MS" pitchFamily="66" charset="0"/>
              <a:ea typeface="Comic Sans MS"/>
              <a:cs typeface="Comic Sans MS"/>
              <a:sym typeface="Comic Sans MS"/>
            </a:endParaRPr>
          </a:p>
          <a:p>
            <a:endParaRPr lang="en-US" sz="2400" dirty="0">
              <a:solidFill>
                <a:srgbClr val="000000"/>
              </a:solidFill>
              <a:latin typeface="Comic Sans MS" pitchFamily="66" charset="0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2" name="Shape 182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en-US" sz="3600" b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Design</a:t>
            </a:r>
          </a:p>
        </p:txBody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457200" y="1528800"/>
            <a:ext cx="8229600" cy="4719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2- V</a:t>
            </a:r>
            <a:r>
              <a:rPr lang="en-US" sz="240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erifying </a:t>
            </a:r>
            <a:r>
              <a:rPr lang="en-US" sz="240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heap safety: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	 		</a:t>
            </a:r>
          </a:p>
          <a:p>
            <a:pPr lvl="0" rtl="0">
              <a:buNone/>
            </a:pPr>
            <a:r>
              <a:rPr lang="en-US" sz="2400" dirty="0" err="1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dirty="0" smtClean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verifies the entire heap in a </a:t>
            </a: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linear</a:t>
            </a:r>
            <a:r>
              <a:rPr lang="en-US" sz="2400" dirty="0">
                <a:solidFill>
                  <a:schemeClr val="tx1"/>
                </a:solidFill>
                <a:latin typeface="Comic Sans MS"/>
                <a:ea typeface="Comic Sans MS"/>
                <a:cs typeface="Comic Sans MS"/>
                <a:sym typeface="Comic Sans MS"/>
              </a:rPr>
              <a:t> scan of kernel memory: </a:t>
            </a:r>
            <a:endParaRPr lang="en-US" sz="2400" dirty="0" smtClean="0">
              <a:solidFill>
                <a:schemeClr val="tx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 rtl="0">
              <a:buNone/>
            </a:pPr>
            <a:r>
              <a:rPr lang="en-US" sz="240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Several </a:t>
            </a: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a</a:t>
            </a:r>
            <a:r>
              <a:rPr lang="en-US" sz="240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dvantages:</a:t>
            </a:r>
          </a:p>
          <a:p>
            <a:pPr lvl="0" rtl="0">
              <a:buNone/>
            </a:pP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1- A linear 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scan is efficient: in the common case, checking pointer targets is a read-only operation	</a:t>
            </a:r>
          </a:p>
          <a:p>
            <a:pPr lvl="0" rtl="0">
              <a:buClr>
                <a:srgbClr val="000000"/>
              </a:buClr>
              <a:buSzPct val="61111"/>
              <a:buFont typeface="Arial"/>
              <a:buNone/>
            </a:pP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2- Facilitates 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incremental verification.  </a:t>
            </a:r>
          </a:p>
          <a:p>
            <a:endParaRPr lang="en-US" sz="2400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120650" indent="0">
              <a:buNone/>
            </a:pPr>
            <a:endParaRPr lang="en-US" sz="2400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en-US" sz="3600" b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Design</a:t>
            </a:r>
          </a:p>
        </p:txBody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Clr>
                <a:srgbClr val="000000"/>
              </a:buClr>
              <a:buSzPct val="61111"/>
              <a:buFont typeface="Arial"/>
              <a:buNone/>
            </a:pPr>
            <a:r>
              <a:rPr lang="en-US" sz="240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2- </a:t>
            </a:r>
            <a:r>
              <a:rPr lang="en-US" sz="240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Verifying </a:t>
            </a:r>
            <a:r>
              <a:rPr lang="en-US" sz="240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heap safety:</a:t>
            </a:r>
          </a:p>
          <a:p>
            <a:pPr lvl="0" rtl="0">
              <a:buClr>
                <a:srgbClr val="000000"/>
              </a:buClr>
              <a:buSzPct val="61111"/>
              <a:buFont typeface="Arial"/>
              <a:buNone/>
            </a:pP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T</a:t>
            </a:r>
            <a:r>
              <a:rPr lang="en-US" sz="240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ype </a:t>
            </a: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information from an untrusted kernel</a:t>
            </a:r>
          </a:p>
          <a:p>
            <a:pPr lvl="0" rtl="0">
              <a:buNone/>
            </a:pP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Two </a:t>
            </a: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mapping of kernel address to data 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types:</a:t>
            </a:r>
            <a:endParaRPr lang="en-US" sz="24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 rtl="0">
              <a:buNone/>
            </a:pP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1- 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The </a:t>
            </a: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effective mapping: 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is the mapping implicitly created by the actions of kernel code </a:t>
            </a:r>
          </a:p>
          <a:p>
            <a:pPr lvl="0" rtl="0">
              <a:buNone/>
            </a:pP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2- 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The </a:t>
            </a: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bound mapping: 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is the map that </a:t>
            </a:r>
            <a:r>
              <a:rPr lang="en-US" sz="2400" dirty="0" err="1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creates    </a:t>
            </a:r>
          </a:p>
          <a:p>
            <a:endParaRPr lang="en-US" sz="2400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en-US" sz="3600" b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Design</a:t>
            </a:r>
          </a:p>
        </p:txBody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2- </a:t>
            </a:r>
            <a:r>
              <a:rPr lang="en-US" sz="240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Verifying </a:t>
            </a:r>
            <a:r>
              <a:rPr lang="en-US" sz="240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heap safety:</a:t>
            </a:r>
          </a:p>
          <a:p>
            <a:pPr lvl="0" rtl="0">
              <a:buNone/>
            </a:pP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T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ype-safety </a:t>
            </a: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example:</a:t>
            </a:r>
          </a:p>
          <a:p>
            <a:endParaRPr lang="en-US" sz="24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1" name="Shape 201"/>
          <p:cNvSpPr/>
          <p:nvPr/>
        </p:nvSpPr>
        <p:spPr>
          <a:xfrm>
            <a:off x="3733800" y="2413625"/>
            <a:ext cx="4574024" cy="36823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None/>
            </a:pPr>
            <a:r>
              <a:rPr lang="en-US" sz="3600" b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Design</a:t>
            </a:r>
          </a:p>
        </p:txBody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3- </a:t>
            </a:r>
            <a:r>
              <a:rPr lang="en-US" sz="240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Handling </a:t>
            </a:r>
            <a:r>
              <a:rPr lang="en-US" sz="240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concurrency</a:t>
            </a:r>
            <a:r>
              <a:rPr lang="en-US" sz="240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</a:p>
          <a:p>
            <a:pPr marL="0" lvl="0" indent="0" rtl="0">
              <a:buNone/>
            </a:pP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Goal 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of </a:t>
            </a:r>
            <a:r>
              <a:rPr lang="en-US" sz="2400" dirty="0" err="1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:</a:t>
            </a: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minimize the performance impact of monitoring kernel state </a:t>
            </a: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</a:p>
          <a:p>
            <a:pPr marL="0" lvl="0" indent="0" rtl="0">
              <a:buNone/>
            </a:pPr>
            <a:r>
              <a:rPr lang="en-US" sz="240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Assumptions </a:t>
            </a: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that allow </a:t>
            </a:r>
            <a:r>
              <a:rPr lang="en-US" sz="2400" dirty="0" err="1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 to verify the state of the kernel with no synchronization in the common case:</a:t>
            </a:r>
          </a:p>
          <a:p>
            <a:pPr marL="0" lvl="0" indent="0">
              <a:buNone/>
            </a:pP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1- assume 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that false negatives due to unsynchronized accesses are </a:t>
            </a:r>
            <a:r>
              <a:rPr lang="en-US" sz="2400" dirty="0">
                <a:solidFill>
                  <a:srgbClr val="4A86E8"/>
                </a:solidFill>
                <a:latin typeface="Comic Sans MS"/>
                <a:ea typeface="Comic Sans MS"/>
                <a:cs typeface="Comic Sans MS"/>
                <a:sym typeface="Comic Sans MS"/>
              </a:rPr>
              <a:t>transient </a:t>
            </a: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and </a:t>
            </a:r>
            <a:r>
              <a:rPr lang="en-US" sz="2400" dirty="0">
                <a:solidFill>
                  <a:srgbClr val="4A86E8"/>
                </a:solidFill>
                <a:latin typeface="Comic Sans MS"/>
                <a:ea typeface="Comic Sans MS"/>
                <a:cs typeface="Comic Sans MS"/>
                <a:sym typeface="Comic Sans MS"/>
              </a:rPr>
              <a:t>rare. 	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	 	</a:t>
            </a:r>
            <a:endParaRPr lang="en-US" sz="2400" dirty="0" smtClean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>
              <a:buNone/>
            </a:pPr>
            <a:r>
              <a:rPr lang="en-US" sz="240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Two </a:t>
            </a: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steps that </a:t>
            </a:r>
            <a:r>
              <a:rPr lang="en-US" sz="2400" dirty="0" err="1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performs </a:t>
            </a: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in the event of an integrity violation:</a:t>
            </a:r>
          </a:p>
          <a:p>
            <a:pPr marL="0" lvl="0" indent="0" rtl="0">
              <a:buNone/>
            </a:pP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1-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Immediately re-verify the state of the kernel. </a:t>
            </a:r>
            <a:endParaRPr lang="en-US" sz="2400" dirty="0" smtClean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rtl="0">
              <a:buNone/>
            </a:pP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2- 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Enforce quiescence. 	</a:t>
            </a:r>
          </a:p>
          <a:p>
            <a:endParaRPr lang="en-US" sz="2400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2400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600" b="1" i="0" u="none" strike="noStrike" cap="none" baseline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Implementation</a:t>
            </a:r>
          </a:p>
        </p:txBody>
      </p:sp>
      <p:sp>
        <p:nvSpPr>
          <p:cNvPr id="227" name="Shape 227"/>
          <p:cNvSpPr txBox="1">
            <a:spLocks noGrp="1"/>
          </p:cNvSpPr>
          <p:nvPr>
            <p:ph type="body" idx="1"/>
          </p:nvPr>
        </p:nvSpPr>
        <p:spPr>
          <a:xfrm>
            <a:off x="457200" y="1798637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buClr>
                <a:srgbClr val="000000"/>
              </a:buClr>
              <a:buSzPct val="100000"/>
              <a:buFont typeface="Arial"/>
              <a:buNone/>
            </a:pP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-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I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mplement </a:t>
            </a:r>
            <a:r>
              <a:rPr lang="en-US" sz="2400" dirty="0" err="1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 as part of the KVM 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hypervisor.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KVM virtualizes a guest kernel within a host Linux 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kernel.</a:t>
            </a:r>
            <a:endParaRPr lang="en-US" sz="2400" dirty="0">
              <a:solidFill>
                <a:srgbClr val="000000"/>
              </a:solidFill>
              <a:latin typeface="Comic Sans MS" pitchFamily="66" charset="0"/>
              <a:ea typeface="Comic Sans MS"/>
              <a:cs typeface="Comic Sans MS"/>
              <a:sym typeface="Comic Sans MS"/>
            </a:endParaRPr>
          </a:p>
          <a:p>
            <a:pPr marL="120650" lvl="0" indent="0" rtl="0">
              <a:buNone/>
            </a:pP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- A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user-level launcher binary allocates a region of memory to serve as the guest’s physical memory, loads the guest kernel, and then calls into the host kernel to run the virtualized guest. 	 		</a:t>
            </a:r>
          </a:p>
          <a:p>
            <a:pPr lvl="0" rtl="0">
              <a:buNone/>
            </a:pP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- The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majority of kernel data structures are addressed in a large portion of the virtual address space that linearly maps physical 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memory.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	</a:t>
            </a:r>
          </a:p>
          <a:p>
            <a:pPr marL="120650" indent="0">
              <a:buNone/>
            </a:pPr>
            <a:endParaRPr lang="en-US" sz="2400" dirty="0">
              <a:solidFill>
                <a:srgbClr val="000000"/>
              </a:solidFill>
              <a:latin typeface="Comic Sans MS" pitchFamily="66" charset="0"/>
              <a:ea typeface="Comic Sans MS"/>
              <a:cs typeface="Comic Sans MS"/>
              <a:sym typeface="Comic Sans MS"/>
            </a:endParaRPr>
          </a:p>
          <a:p>
            <a:endParaRPr lang="en-US" sz="2400" dirty="0">
              <a:solidFill>
                <a:srgbClr val="000000"/>
              </a:solidFill>
              <a:latin typeface="Comic Sans MS" pitchFamily="66" charset="0"/>
              <a:ea typeface="Comic Sans MS"/>
              <a:cs typeface="Comic Sans MS"/>
              <a:sym typeface="Comic Sans MS"/>
            </a:endParaRPr>
          </a:p>
          <a:p>
            <a:endParaRPr lang="en-US" sz="2400" dirty="0">
              <a:solidFill>
                <a:srgbClr val="000000"/>
              </a:solidFill>
              <a:latin typeface="Comic Sans MS" pitchFamily="66" charset="0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9" name="Shape 229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600" b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Implementation</a:t>
            </a:r>
          </a:p>
          <a:p>
            <a:endParaRPr lang="en-US" sz="3600" b="1">
              <a:solidFill>
                <a:srgbClr val="0000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5" name="Shape 2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1- 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Restricting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guest 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privilege:</a:t>
            </a:r>
          </a:p>
          <a:p>
            <a:r>
              <a:rPr lang="en-US" sz="2400" dirty="0" err="1">
                <a:latin typeface="Comic Sans MS" pitchFamily="66" charset="0"/>
              </a:rPr>
              <a:t>OSck</a:t>
            </a:r>
            <a:r>
              <a:rPr lang="en-US" sz="2400" dirty="0">
                <a:latin typeface="Comic Sans MS" pitchFamily="66" charset="0"/>
              </a:rPr>
              <a:t> protects the static and persistent control transfers on </a:t>
            </a:r>
            <a:r>
              <a:rPr lang="en-US" sz="2400" dirty="0" smtClean="0">
                <a:latin typeface="Comic Sans MS" pitchFamily="66" charset="0"/>
              </a:rPr>
              <a:t>system call entry</a:t>
            </a:r>
          </a:p>
          <a:p>
            <a:pPr marL="120650" lv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2- S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labs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for efficient 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safety:</a:t>
            </a:r>
          </a:p>
          <a:p>
            <a:r>
              <a:rPr lang="en-US" sz="2400" dirty="0" smtClean="0">
                <a:latin typeface="Comic Sans MS" pitchFamily="66" charset="0"/>
              </a:rPr>
              <a:t>data </a:t>
            </a:r>
            <a:r>
              <a:rPr lang="en-US" sz="2400" dirty="0">
                <a:latin typeface="Comic Sans MS" pitchFamily="66" charset="0"/>
              </a:rPr>
              <a:t>structures in the Linux </a:t>
            </a:r>
            <a:r>
              <a:rPr lang="en-US" sz="2400" dirty="0" smtClean="0">
                <a:latin typeface="Comic Sans MS" pitchFamily="66" charset="0"/>
              </a:rPr>
              <a:t>kernel are </a:t>
            </a:r>
            <a:r>
              <a:rPr lang="en-US" sz="2400" dirty="0">
                <a:latin typeface="Comic Sans MS" pitchFamily="66" charset="0"/>
              </a:rPr>
              <a:t>allocated via </a:t>
            </a:r>
            <a:r>
              <a:rPr lang="en-US" sz="2400" i="1" dirty="0">
                <a:solidFill>
                  <a:schemeClr val="bg2"/>
                </a:solidFill>
                <a:latin typeface="Comic Sans MS" pitchFamily="66" charset="0"/>
              </a:rPr>
              <a:t>slab allocation</a:t>
            </a:r>
            <a:r>
              <a:rPr lang="en-US" sz="2400" dirty="0">
                <a:latin typeface="Comic Sans MS" pitchFamily="66" charset="0"/>
              </a:rPr>
              <a:t>, which provides </a:t>
            </a:r>
            <a:r>
              <a:rPr lang="en-US" sz="2400" i="1" dirty="0">
                <a:latin typeface="Comic Sans MS" pitchFamily="66" charset="0"/>
              </a:rPr>
              <a:t>caches</a:t>
            </a:r>
            <a:r>
              <a:rPr lang="en-US" sz="2400" dirty="0">
                <a:latin typeface="Comic Sans MS" pitchFamily="66" charset="0"/>
              </a:rPr>
              <a:t>, or </a:t>
            </a:r>
            <a:r>
              <a:rPr lang="en-US" sz="2400" dirty="0" smtClean="0">
                <a:latin typeface="Comic Sans MS" pitchFamily="66" charset="0"/>
              </a:rPr>
              <a:t>specialized per-type allocators. </a:t>
            </a:r>
          </a:p>
          <a:p>
            <a:r>
              <a:rPr lang="en-US" sz="2400" dirty="0" smtClean="0">
                <a:latin typeface="Comic Sans MS" pitchFamily="66" charset="0"/>
              </a:rPr>
              <a:t>Kernel </a:t>
            </a:r>
            <a:r>
              <a:rPr lang="en-US" sz="2400" dirty="0">
                <a:latin typeface="Comic Sans MS" pitchFamily="66" charset="0"/>
              </a:rPr>
              <a:t>caches allocate memory </a:t>
            </a:r>
            <a:r>
              <a:rPr lang="en-US" sz="2400" dirty="0" smtClean="0">
                <a:latin typeface="Comic Sans MS" pitchFamily="66" charset="0"/>
              </a:rPr>
              <a:t>from groups </a:t>
            </a:r>
            <a:r>
              <a:rPr lang="en-US" sz="2400" dirty="0">
                <a:latin typeface="Comic Sans MS" pitchFamily="66" charset="0"/>
              </a:rPr>
              <a:t>of pages called </a:t>
            </a:r>
            <a:r>
              <a:rPr lang="en-US" sz="2400" i="1" dirty="0">
                <a:latin typeface="Comic Sans MS" pitchFamily="66" charset="0"/>
              </a:rPr>
              <a:t>slabs </a:t>
            </a:r>
            <a:r>
              <a:rPr lang="en-US" sz="2400" dirty="0">
                <a:latin typeface="Comic Sans MS" pitchFamily="66" charset="0"/>
              </a:rPr>
              <a:t>containing a single type of object</a:t>
            </a:r>
          </a:p>
          <a:p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3600" b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Implementation</a:t>
            </a:r>
          </a:p>
        </p:txBody>
      </p:sp>
      <p:sp>
        <p:nvSpPr>
          <p:cNvPr id="241" name="Shape 24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Clr>
                <a:srgbClr val="000000"/>
              </a:buClr>
              <a:buSzPct val="34375"/>
              <a:buFont typeface="Arial"/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2- slabs for efficient safety </a:t>
            </a:r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600" y="2514600"/>
            <a:ext cx="5353798" cy="182905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600" y="4495800"/>
            <a:ext cx="750077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omic Sans MS" pitchFamily="66" charset="0"/>
              </a:rPr>
              <a:t>The slab </a:t>
            </a:r>
            <a:r>
              <a:rPr lang="en-US" sz="1800" dirty="0" smtClean="0">
                <a:latin typeface="Comic Sans MS" pitchFamily="66" charset="0"/>
              </a:rPr>
              <a:t>descriptor specifies</a:t>
            </a:r>
            <a:r>
              <a:rPr lang="en-US" sz="1800" dirty="0">
                <a:latin typeface="Comic Sans MS" pitchFamily="66" charset="0"/>
              </a:rPr>
              <a:t> </a:t>
            </a:r>
            <a:r>
              <a:rPr lang="en-US" sz="1800" dirty="0" smtClean="0">
                <a:latin typeface="Comic Sans MS" pitchFamily="66" charset="0"/>
              </a:rPr>
              <a:t>the </a:t>
            </a:r>
            <a:r>
              <a:rPr lang="en-US" sz="1800" dirty="0">
                <a:latin typeface="Comic Sans MS" pitchFamily="66" charset="0"/>
              </a:rPr>
              <a:t>cache that contains the given </a:t>
            </a:r>
            <a:r>
              <a:rPr lang="en-US" sz="1800" dirty="0" smtClean="0">
                <a:latin typeface="Comic Sans MS" pitchFamily="66" charset="0"/>
              </a:rPr>
              <a:t>slab</a:t>
            </a:r>
          </a:p>
          <a:p>
            <a:pPr algn="ctr"/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>
                <a:latin typeface="Comic Sans MS" pitchFamily="66" charset="0"/>
              </a:rPr>
              <a:t>alignment information </a:t>
            </a:r>
            <a:r>
              <a:rPr lang="en-US" sz="1800" dirty="0" smtClean="0">
                <a:latin typeface="Comic Sans MS" pitchFamily="66" charset="0"/>
              </a:rPr>
              <a:t>for objects </a:t>
            </a:r>
            <a:r>
              <a:rPr lang="en-US" sz="1800" dirty="0">
                <a:latin typeface="Comic Sans MS" pitchFamily="66" charset="0"/>
              </a:rPr>
              <a:t>within the slab</a:t>
            </a:r>
            <a:r>
              <a:rPr lang="en-US" sz="1800" dirty="0" smtClean="0">
                <a:latin typeface="Comic Sans MS" pitchFamily="66" charset="0"/>
              </a:rPr>
              <a:t>,</a:t>
            </a:r>
          </a:p>
          <a:p>
            <a:pPr algn="ctr"/>
            <a:r>
              <a:rPr lang="en-US" sz="1800" dirty="0" smtClean="0">
                <a:latin typeface="Comic Sans MS" pitchFamily="66" charset="0"/>
              </a:rPr>
              <a:t> </a:t>
            </a:r>
            <a:r>
              <a:rPr lang="en-US" sz="1800" dirty="0">
                <a:latin typeface="Comic Sans MS" pitchFamily="66" charset="0"/>
              </a:rPr>
              <a:t>and a list of free objects.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3600" b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Implementation</a:t>
            </a:r>
          </a:p>
        </p:txBody>
      </p:sp>
      <p:sp>
        <p:nvSpPr>
          <p:cNvPr id="247" name="Shape 2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Clr>
                <a:srgbClr val="000000"/>
              </a:buClr>
              <a:buSzPct val="34375"/>
              <a:buFont typeface="Arial"/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3- Automatic type-safety 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checks:</a:t>
            </a:r>
            <a:endParaRPr lang="en-US" sz="2400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For </a:t>
            </a:r>
            <a:r>
              <a:rPr lang="en-US" sz="2400" dirty="0">
                <a:latin typeface="Comic Sans MS" pitchFamily="66" charset="0"/>
              </a:rPr>
              <a:t>each data type, </a:t>
            </a:r>
            <a:r>
              <a:rPr lang="en-US" sz="2400" dirty="0" err="1">
                <a:latin typeface="Comic Sans MS" pitchFamily="66" charset="0"/>
              </a:rPr>
              <a:t>OSck</a:t>
            </a:r>
            <a:r>
              <a:rPr lang="en-US" sz="2400" dirty="0">
                <a:latin typeface="Comic Sans MS" pitchFamily="66" charset="0"/>
              </a:rPr>
              <a:t> generates a C </a:t>
            </a:r>
            <a:r>
              <a:rPr lang="en-US" sz="2400" dirty="0" smtClean="0">
                <a:latin typeface="Comic Sans MS" pitchFamily="66" charset="0"/>
              </a:rPr>
              <a:t>function that </a:t>
            </a:r>
            <a:r>
              <a:rPr lang="en-US" sz="2400" dirty="0">
                <a:latin typeface="Comic Sans MS" pitchFamily="66" charset="0"/>
              </a:rPr>
              <a:t>takes a pointer to kernel memory as </a:t>
            </a:r>
            <a:r>
              <a:rPr lang="en-US" sz="2400" dirty="0" smtClean="0">
                <a:latin typeface="Comic Sans MS" pitchFamily="66" charset="0"/>
              </a:rPr>
              <a:t>input.</a:t>
            </a:r>
          </a:p>
          <a:p>
            <a:r>
              <a:rPr lang="en-US" sz="2400" dirty="0" smtClean="0">
                <a:latin typeface="Comic Sans MS" pitchFamily="66" charset="0"/>
              </a:rPr>
              <a:t>For </a:t>
            </a:r>
            <a:r>
              <a:rPr lang="en-US" sz="2400" dirty="0">
                <a:latin typeface="Comic Sans MS" pitchFamily="66" charset="0"/>
              </a:rPr>
              <a:t>each </a:t>
            </a:r>
            <a:r>
              <a:rPr lang="en-US" sz="2400" dirty="0" smtClean="0">
                <a:latin typeface="Comic Sans MS" pitchFamily="66" charset="0"/>
              </a:rPr>
              <a:t>pointer within </a:t>
            </a:r>
            <a:r>
              <a:rPr lang="en-US" sz="2400" dirty="0">
                <a:latin typeface="Comic Sans MS" pitchFamily="66" charset="0"/>
              </a:rPr>
              <a:t>the data type, </a:t>
            </a:r>
            <a:r>
              <a:rPr lang="en-US" sz="2400" dirty="0" err="1">
                <a:latin typeface="Comic Sans MS" pitchFamily="66" charset="0"/>
              </a:rPr>
              <a:t>OSck</a:t>
            </a:r>
            <a:r>
              <a:rPr lang="en-US" sz="2400" dirty="0">
                <a:latin typeface="Comic Sans MS" pitchFamily="66" charset="0"/>
              </a:rPr>
              <a:t> outputs a call to our pointer-based </a:t>
            </a:r>
            <a:r>
              <a:rPr lang="en-US" sz="2400" dirty="0" smtClean="0">
                <a:latin typeface="Comic Sans MS" pitchFamily="66" charset="0"/>
              </a:rPr>
              <a:t>type safety </a:t>
            </a:r>
            <a:r>
              <a:rPr lang="en-US" sz="2400" dirty="0">
                <a:latin typeface="Comic Sans MS" pitchFamily="66" charset="0"/>
              </a:rPr>
              <a:t>verifier</a:t>
            </a:r>
            <a:r>
              <a:rPr lang="en-US" sz="2400" dirty="0" smtClean="0">
                <a:latin typeface="Comic Sans MS" pitchFamily="66" charset="0"/>
              </a:rPr>
              <a:t>.</a:t>
            </a:r>
          </a:p>
          <a:p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For each nested data type, </a:t>
            </a:r>
            <a:r>
              <a:rPr lang="en-US" sz="2400" dirty="0" err="1">
                <a:latin typeface="Comic Sans MS" pitchFamily="66" charset="0"/>
              </a:rPr>
              <a:t>OSck</a:t>
            </a:r>
            <a:r>
              <a:rPr lang="en-US" sz="2400" dirty="0">
                <a:latin typeface="Comic Sans MS" pitchFamily="66" charset="0"/>
              </a:rPr>
              <a:t> outputs a call to </a:t>
            </a:r>
            <a:r>
              <a:rPr lang="en-US" sz="2400" dirty="0" smtClean="0">
                <a:latin typeface="Comic Sans MS" pitchFamily="66" charset="0"/>
              </a:rPr>
              <a:t>the function </a:t>
            </a:r>
            <a:r>
              <a:rPr lang="en-US" sz="2400" dirty="0">
                <a:latin typeface="Comic Sans MS" pitchFamily="66" charset="0"/>
              </a:rPr>
              <a:t>responsible for verifying that data </a:t>
            </a:r>
            <a:r>
              <a:rPr lang="en-US" sz="2400" dirty="0" smtClean="0">
                <a:latin typeface="Comic Sans MS" pitchFamily="66" charset="0"/>
              </a:rPr>
              <a:t>type. 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600" b="1" i="0" u="none" strike="noStrike" cap="none" baseline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Outlines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rgbClr val="000066"/>
              </a:buClr>
              <a:buSzPct val="98958"/>
              <a:buFont typeface="Arial"/>
              <a:buChar char="•"/>
            </a:pPr>
            <a:r>
              <a:rPr lang="en-US" sz="32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Introduction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0066"/>
              </a:buClr>
              <a:buSzPct val="98958"/>
              <a:buFont typeface="Arial"/>
              <a:buChar char="•"/>
            </a:pPr>
            <a:r>
              <a:rPr lang="en-US" sz="32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Detecting Kernel </a:t>
            </a:r>
            <a:r>
              <a:rPr lang="en-US" sz="32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Rootkits</a:t>
            </a:r>
            <a:endParaRPr lang="en-US" sz="32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0066"/>
              </a:buClr>
              <a:buSzPct val="98958"/>
              <a:buFont typeface="Arial"/>
              <a:buChar char="•"/>
            </a:pPr>
            <a:r>
              <a:rPr lang="en-US" sz="32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Design</a:t>
            </a:r>
            <a:endParaRPr lang="en-US" sz="32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0066"/>
              </a:buClr>
              <a:buSzPct val="98958"/>
              <a:buFont typeface="Arial"/>
              <a:buChar char="•"/>
            </a:pPr>
            <a:r>
              <a:rPr lang="en-US" sz="32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Implementation</a:t>
            </a:r>
            <a:endParaRPr lang="en-US" sz="32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marR="0" lvl="0" indent="-342900" algn="l" rtl="0">
              <a:spcBef>
                <a:spcPts val="640"/>
              </a:spcBef>
              <a:buClr>
                <a:srgbClr val="000066"/>
              </a:buClr>
              <a:buSzPct val="98958"/>
              <a:buFont typeface="Arial"/>
              <a:buChar char="•"/>
            </a:pPr>
            <a:r>
              <a:rPr lang="en-US" sz="32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Rootkits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0066"/>
              </a:buClr>
              <a:buSzPct val="98958"/>
              <a:buFont typeface="Arial"/>
              <a:buChar char="•"/>
            </a:pPr>
            <a:r>
              <a:rPr lang="en-US" sz="32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Evaluation</a:t>
            </a:r>
          </a:p>
          <a:p>
            <a:pPr marL="342900" marR="0" lvl="0" indent="-342900" algn="l" rtl="0">
              <a:spcBef>
                <a:spcPts val="640"/>
              </a:spcBef>
              <a:buClr>
                <a:srgbClr val="000066"/>
              </a:buClr>
              <a:buSzPct val="98958"/>
              <a:buFont typeface="Arial"/>
              <a:buChar char="•"/>
            </a:pPr>
            <a:r>
              <a:rPr lang="en-US" sz="32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Conclusion</a:t>
            </a:r>
          </a:p>
          <a:p>
            <a:endParaRPr lang="en-US" sz="32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endParaRPr lang="en-US" sz="32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8" name="Shape 98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3600" b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Implementation</a:t>
            </a:r>
          </a:p>
        </p:txBody>
      </p:sp>
      <p:sp>
        <p:nvSpPr>
          <p:cNvPr id="253" name="Shape 25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Clr>
                <a:srgbClr val="000000"/>
              </a:buClr>
              <a:buSzPct val="34375"/>
              <a:buFont typeface="Arial"/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4- Manual integrity 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checks:</a:t>
            </a:r>
          </a:p>
          <a:p>
            <a:r>
              <a:rPr lang="en-US" sz="2400" dirty="0" err="1">
                <a:latin typeface="Comic Sans MS" pitchFamily="66" charset="0"/>
              </a:rPr>
              <a:t>OSck</a:t>
            </a:r>
            <a:r>
              <a:rPr lang="en-US" sz="2400" dirty="0">
                <a:latin typeface="Comic Sans MS" pitchFamily="66" charset="0"/>
              </a:rPr>
              <a:t> exports an </a:t>
            </a:r>
            <a:r>
              <a:rPr lang="en-US" sz="2400" dirty="0" smtClean="0">
                <a:latin typeface="Comic Sans MS" pitchFamily="66" charset="0"/>
              </a:rPr>
              <a:t>interface for </a:t>
            </a:r>
            <a:r>
              <a:rPr lang="en-US" sz="2400" dirty="0">
                <a:latin typeface="Comic Sans MS" pitchFamily="66" charset="0"/>
              </a:rPr>
              <a:t>writing verification code that is convenient for those who </a:t>
            </a:r>
            <a:r>
              <a:rPr lang="en-US" sz="2400" dirty="0" smtClean="0">
                <a:latin typeface="Comic Sans MS" pitchFamily="66" charset="0"/>
              </a:rPr>
              <a:t>understand </a:t>
            </a:r>
            <a:r>
              <a:rPr lang="nl-NL" sz="2400" dirty="0" smtClean="0">
                <a:latin typeface="Comic Sans MS" pitchFamily="66" charset="0"/>
              </a:rPr>
              <a:t>kernel </a:t>
            </a:r>
            <a:r>
              <a:rPr lang="nl-NL" sz="2400" dirty="0">
                <a:latin typeface="Comic Sans MS" pitchFamily="66" charset="0"/>
              </a:rPr>
              <a:t>internals best: kernel developers</a:t>
            </a:r>
            <a:r>
              <a:rPr lang="nl-NL" sz="2400" dirty="0" smtClean="0">
                <a:latin typeface="Comic Sans MS" pitchFamily="66" charset="0"/>
              </a:rPr>
              <a:t>.</a:t>
            </a:r>
            <a:endParaRPr lang="en-US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Shape 272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en-US" sz="3600" b="1" dirty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Evaluation</a:t>
            </a:r>
            <a:endParaRPr lang="en-US" sz="3600" b="1" i="0" u="none" strike="noStrike" cap="none" baseline="0" dirty="0">
              <a:solidFill>
                <a:srgbClr val="0000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73" name="Shape 27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>
              <a:buClr>
                <a:srgbClr val="000000"/>
              </a:buClr>
              <a:buSzPct val="34375"/>
              <a:buNone/>
            </a:pPr>
            <a:r>
              <a:rPr lang="en-US" sz="2400" dirty="0" smtClean="0">
                <a:latin typeface="Comic Sans MS" pitchFamily="66" charset="0"/>
              </a:rPr>
              <a:t>-Measure </a:t>
            </a:r>
            <a:r>
              <a:rPr lang="en-US" sz="2400" dirty="0">
                <a:latin typeface="Comic Sans MS" pitchFamily="66" charset="0"/>
              </a:rPr>
              <a:t>the performance and detection capability of </a:t>
            </a:r>
            <a:r>
              <a:rPr lang="en-US" sz="2400" dirty="0" err="1">
                <a:latin typeface="Comic Sans MS" pitchFamily="66" charset="0"/>
              </a:rPr>
              <a:t>OSck</a:t>
            </a:r>
            <a:endParaRPr lang="en-US" sz="2400" dirty="0">
              <a:latin typeface="Comic Sans MS" pitchFamily="66" charset="0"/>
            </a:endParaRPr>
          </a:p>
          <a:p>
            <a:pPr marL="120650" indent="0">
              <a:buNone/>
            </a:pP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Rootkits that used in evaluation:</a:t>
            </a:r>
            <a:endParaRPr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275" name="Shape 275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1200" y="2876068"/>
            <a:ext cx="5125166" cy="3448532"/>
          </a:xfrm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Shape 28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3600" b="1" dirty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Evaluation</a:t>
            </a:r>
          </a:p>
        </p:txBody>
      </p:sp>
      <p:sp>
        <p:nvSpPr>
          <p:cNvPr id="289" name="Shape 28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buClr>
                <a:srgbClr val="000000"/>
              </a:buClr>
              <a:buSzPct val="34375"/>
              <a:buFont typeface="Arial"/>
              <a:buNone/>
            </a:pP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1-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Rootkit detection </a:t>
            </a:r>
          </a:p>
        </p:txBody>
      </p:sp>
      <p:sp>
        <p:nvSpPr>
          <p:cNvPr id="290" name="Shape 290"/>
          <p:cNvSpPr/>
          <p:nvPr/>
        </p:nvSpPr>
        <p:spPr>
          <a:xfrm>
            <a:off x="685800" y="2362199"/>
            <a:ext cx="3048000" cy="187642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291" name="Shape 291"/>
          <p:cNvSpPr/>
          <p:nvPr/>
        </p:nvSpPr>
        <p:spPr>
          <a:xfrm>
            <a:off x="4495800" y="2362200"/>
            <a:ext cx="3276600" cy="1876424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292" name="Shape 292"/>
          <p:cNvSpPr txBox="1"/>
          <p:nvPr/>
        </p:nvSpPr>
        <p:spPr>
          <a:xfrm>
            <a:off x="533400" y="4419600"/>
            <a:ext cx="3657600" cy="4572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en-US" sz="1800" dirty="0" smtClean="0">
                <a:latin typeface="Comic Sans MS"/>
                <a:ea typeface="Comic Sans MS"/>
                <a:cs typeface="Comic Sans MS"/>
                <a:sym typeface="Comic Sans MS"/>
              </a:rPr>
              <a:t>Rootkits </a:t>
            </a:r>
            <a:r>
              <a:rPr lang="en-US" sz="1800" dirty="0">
                <a:latin typeface="Comic Sans MS"/>
                <a:ea typeface="Comic Sans MS"/>
                <a:cs typeface="Comic Sans MS"/>
                <a:sym typeface="Comic Sans MS"/>
              </a:rPr>
              <a:t>detected by </a:t>
            </a:r>
            <a:r>
              <a:rPr lang="en-US" sz="1800" dirty="0" err="1"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1800" dirty="0">
                <a:latin typeface="Comic Sans MS"/>
                <a:ea typeface="Comic Sans MS"/>
                <a:cs typeface="Comic Sans MS"/>
                <a:sym typeface="Comic Sans MS"/>
              </a:rPr>
              <a:t>    </a:t>
            </a:r>
          </a:p>
        </p:txBody>
      </p:sp>
      <p:sp>
        <p:nvSpPr>
          <p:cNvPr id="293" name="Shape 293"/>
          <p:cNvSpPr txBox="1"/>
          <p:nvPr/>
        </p:nvSpPr>
        <p:spPr>
          <a:xfrm>
            <a:off x="4114800" y="4419600"/>
            <a:ext cx="4168800" cy="6096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algn="ctr">
              <a:buNone/>
            </a:pPr>
            <a:r>
              <a:rPr lang="en-US" sz="1800" dirty="0">
                <a:latin typeface="Comic Sans MS"/>
                <a:ea typeface="Comic Sans MS"/>
                <a:cs typeface="Comic Sans MS"/>
                <a:sym typeface="Comic Sans MS"/>
              </a:rPr>
              <a:t>Kernel integrity checks implemented by </a:t>
            </a:r>
            <a:r>
              <a:rPr lang="en-US" sz="1800" dirty="0" err="1"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1800" dirty="0">
                <a:latin typeface="Comic Sans MS"/>
                <a:ea typeface="Comic Sans MS"/>
                <a:cs typeface="Comic Sans MS"/>
                <a:sym typeface="Comic Sans MS"/>
              </a:rPr>
              <a:t>    </a:t>
            </a: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hape 29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600" b="1" i="0" u="none" strike="noStrike" cap="none" baseline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Evaluation</a:t>
            </a:r>
          </a:p>
        </p:txBody>
      </p:sp>
      <p:sp>
        <p:nvSpPr>
          <p:cNvPr id="299" name="Shape 29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buNone/>
            </a:pP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2-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performance of </a:t>
            </a:r>
            <a:r>
              <a:rPr lang="en-US" sz="2400" dirty="0" err="1">
                <a:solidFill>
                  <a:srgbClr val="FF0000"/>
                </a:solidFill>
                <a:latin typeface="Comic Sans MS" pitchFamily="66" charset="0"/>
              </a:rPr>
              <a:t>OSck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 integrity checks</a:t>
            </a:r>
          </a:p>
          <a:p>
            <a:endParaRPr lang="en-US" sz="2400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400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400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400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400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1" name="Shape 301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302" name="Shape 302"/>
          <p:cNvSpPr/>
          <p:nvPr/>
        </p:nvSpPr>
        <p:spPr>
          <a:xfrm>
            <a:off x="2362200" y="2743200"/>
            <a:ext cx="3829050" cy="97155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  <p:sp>
        <p:nvSpPr>
          <p:cNvPr id="303" name="Shape 303"/>
          <p:cNvSpPr txBox="1"/>
          <p:nvPr/>
        </p:nvSpPr>
        <p:spPr>
          <a:xfrm>
            <a:off x="1524000" y="4126651"/>
            <a:ext cx="6080924" cy="5977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buNone/>
            </a:pPr>
            <a:r>
              <a:rPr lang="en-US" dirty="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1800" dirty="0">
                <a:latin typeface="Comic Sans MS"/>
                <a:ea typeface="Comic Sans MS"/>
                <a:cs typeface="Comic Sans MS"/>
                <a:sym typeface="Comic Sans MS"/>
              </a:rPr>
              <a:t>Execution times for a single iterations of </a:t>
            </a:r>
            <a:r>
              <a:rPr lang="en-US" sz="1800" dirty="0" err="1">
                <a:latin typeface="Comic Sans MS"/>
                <a:ea typeface="Comic Sans MS"/>
                <a:cs typeface="Comic Sans MS"/>
                <a:sym typeface="Comic Sans MS"/>
              </a:rPr>
              <a:t>OSck’s</a:t>
            </a:r>
            <a:r>
              <a:rPr lang="en-US" sz="1800" dirty="0">
                <a:latin typeface="Comic Sans MS"/>
                <a:ea typeface="Comic Sans MS"/>
                <a:cs typeface="Comic Sans MS"/>
                <a:sym typeface="Comic Sans MS"/>
              </a:rPr>
              <a:t> complete integrity checks for each single core benchmark. </a:t>
            </a:r>
          </a:p>
          <a:p>
            <a:endParaRPr lang="en-US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3600" b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Evaluation</a:t>
            </a:r>
          </a:p>
        </p:txBody>
      </p:sp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3-Benchmarks</a:t>
            </a:r>
            <a:endParaRPr lang="en-US" sz="2400" dirty="0">
              <a:solidFill>
                <a:srgbClr val="FF0000"/>
              </a:solidFill>
              <a:latin typeface="Comic Sans MS" pitchFamily="66" charset="0"/>
            </a:endParaRPr>
          </a:p>
          <a:p>
            <a:pPr marL="12065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10" name="Shape 310"/>
          <p:cNvSpPr/>
          <p:nvPr/>
        </p:nvSpPr>
        <p:spPr>
          <a:xfrm>
            <a:off x="5076825" y="1666875"/>
            <a:ext cx="2619375" cy="397192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12" name="Shape 312"/>
          <p:cNvSpPr txBox="1"/>
          <p:nvPr/>
        </p:nvSpPr>
        <p:spPr>
          <a:xfrm>
            <a:off x="685800" y="3371886"/>
            <a:ext cx="4191000" cy="971513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buNone/>
            </a:pPr>
            <a:r>
              <a:rPr lang="en-US" sz="1800" dirty="0">
                <a:latin typeface="Comic Sans MS"/>
                <a:ea typeface="Comic Sans MS"/>
                <a:cs typeface="Comic Sans MS"/>
                <a:sym typeface="Comic Sans MS"/>
              </a:rPr>
              <a:t>Benchmark execution time (slowdown of </a:t>
            </a:r>
            <a:r>
              <a:rPr lang="en-US" sz="1800" dirty="0" err="1"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1800" dirty="0">
                <a:latin typeface="Comic Sans MS"/>
                <a:ea typeface="Comic Sans MS"/>
                <a:cs typeface="Comic Sans MS"/>
                <a:sym typeface="Comic Sans MS"/>
              </a:rPr>
              <a:t> checks over guest execution in parentheses). </a:t>
            </a:r>
          </a:p>
          <a:p>
            <a:endParaRPr lang="en-US" sz="18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" name="Shape 30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3600" b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Evaluation</a:t>
            </a:r>
          </a:p>
        </p:txBody>
      </p:sp>
      <p:sp>
        <p:nvSpPr>
          <p:cNvPr id="309" name="Shape 30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buClr>
                <a:srgbClr val="000000"/>
              </a:buClr>
              <a:buSzPct val="34375"/>
              <a:buFont typeface="Arial"/>
              <a:buNone/>
            </a:pP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</a:rPr>
              <a:t>4- </a:t>
            </a:r>
            <a:r>
              <a:rPr lang="en-US" sz="2400" dirty="0" err="1">
                <a:solidFill>
                  <a:srgbClr val="FF0000"/>
                </a:solidFill>
                <a:latin typeface="Comic Sans MS" pitchFamily="66" charset="0"/>
              </a:rPr>
              <a:t>OSck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</a:rPr>
              <a:t> and concurrency </a:t>
            </a:r>
          </a:p>
        </p:txBody>
      </p:sp>
      <p:sp>
        <p:nvSpPr>
          <p:cNvPr id="311" name="Shape 311"/>
          <p:cNvSpPr/>
          <p:nvPr/>
        </p:nvSpPr>
        <p:spPr>
          <a:xfrm>
            <a:off x="3048000" y="2743200"/>
            <a:ext cx="2438400" cy="94297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313" name="Shape 313"/>
          <p:cNvSpPr txBox="1"/>
          <p:nvPr/>
        </p:nvSpPr>
        <p:spPr>
          <a:xfrm>
            <a:off x="1981200" y="3886200"/>
            <a:ext cx="4648200" cy="1676400"/>
          </a:xfrm>
          <a:prstGeom prst="rect">
            <a:avLst/>
          </a:prstGeom>
          <a:noFill/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buNone/>
            </a:pPr>
            <a:r>
              <a:rPr lang="en-US" sz="1800" dirty="0">
                <a:latin typeface="Comic Sans MS"/>
                <a:ea typeface="Comic Sans MS"/>
                <a:cs typeface="Comic Sans MS"/>
                <a:sym typeface="Comic Sans MS"/>
              </a:rPr>
              <a:t>Percent of </a:t>
            </a:r>
            <a:r>
              <a:rPr lang="en-US" sz="1800" dirty="0" err="1">
                <a:latin typeface="Comic Sans MS"/>
                <a:ea typeface="Comic Sans MS"/>
                <a:cs typeface="Comic Sans MS"/>
                <a:sym typeface="Comic Sans MS"/>
              </a:rPr>
              <a:t>OSck’s</a:t>
            </a:r>
            <a:r>
              <a:rPr lang="en-US" sz="1800" dirty="0"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1800" dirty="0" err="1">
                <a:latin typeface="Comic Sans MS"/>
                <a:ea typeface="Comic Sans MS"/>
                <a:cs typeface="Comic Sans MS"/>
                <a:sym typeface="Comic Sans MS"/>
              </a:rPr>
              <a:t>runqueue</a:t>
            </a:r>
            <a:r>
              <a:rPr lang="en-US" sz="1800" dirty="0">
                <a:latin typeface="Comic Sans MS"/>
                <a:ea typeface="Comic Sans MS"/>
                <a:cs typeface="Comic Sans MS"/>
                <a:sym typeface="Comic Sans MS"/>
              </a:rPr>
              <a:t> integrity checks that fail for different numbers of user processes that do nothing but yield the processor. </a:t>
            </a:r>
          </a:p>
          <a:p>
            <a:pPr algn="ctr"/>
            <a:endParaRPr lang="en-US" sz="1800" dirty="0"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  <p:extLst>
      <p:ext uri="{BB962C8B-B14F-4D97-AF65-F5344CB8AC3E}">
        <p14:creationId xmlns:p14="http://schemas.microsoft.com/office/powerpoint/2010/main" val="1660310507"/>
      </p:ext>
    </p:extLst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Shape 326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600" b="1" i="0" u="none" strike="noStrike" cap="none" baseline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Conclusion</a:t>
            </a:r>
          </a:p>
        </p:txBody>
      </p:sp>
      <p:sp>
        <p:nvSpPr>
          <p:cNvPr id="327" name="Shape 32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buClr>
                <a:schemeClr val="bg2"/>
              </a:buClr>
              <a:buSzPct val="157000"/>
              <a:buFont typeface="Arial" pitchFamily="34" charset="0"/>
              <a:buChar char="•"/>
            </a:pPr>
            <a:r>
              <a:rPr lang="en-US" sz="2400" dirty="0" err="1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is a virtual machine based system that detects rootkits by determining violations to </a:t>
            </a: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OS 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invariants. </a:t>
            </a:r>
            <a:endParaRPr lang="en-US" sz="2400" dirty="0" smtClean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 rtl="0">
              <a:buClr>
                <a:schemeClr val="bg2"/>
              </a:buClr>
              <a:buSzPct val="157000"/>
              <a:buFont typeface="Arial" pitchFamily="34" charset="0"/>
              <a:buChar char="•"/>
            </a:pPr>
            <a:r>
              <a:rPr lang="en-US" sz="2400" dirty="0" err="1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introduces 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new mechanisms for bulk verification of types, and </a:t>
            </a: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consistent 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data structure views to provide practical and efficient </a:t>
            </a: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detection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. </a:t>
            </a:r>
            <a:endParaRPr lang="en-US" sz="2400" dirty="0" smtClean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 rtl="0">
              <a:buClr>
                <a:schemeClr val="bg2"/>
              </a:buClr>
              <a:buSzPct val="157000"/>
              <a:buFont typeface="Arial" pitchFamily="34" charset="0"/>
              <a:buChar char="•"/>
            </a:pPr>
            <a:r>
              <a:rPr lang="en-US" sz="2400" dirty="0" err="1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can efficiently detect many kinds of rootkits including two new classes that cannot be handled by any previous rootkit detection system. </a:t>
            </a:r>
          </a:p>
        </p:txBody>
      </p:sp>
      <p:sp>
        <p:nvSpPr>
          <p:cNvPr id="329" name="Shape 329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Shape 33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600" b="1" i="0" u="none" strike="noStrike" cap="none" baseline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References</a:t>
            </a:r>
          </a:p>
        </p:txBody>
      </p:sp>
      <p:sp>
        <p:nvSpPr>
          <p:cNvPr id="335" name="Shape 33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640"/>
              </a:spcBef>
              <a:buClr>
                <a:schemeClr val="dk1"/>
              </a:buClr>
              <a:buSzPct val="25000"/>
              <a:buFont typeface="Calibri"/>
              <a:buNone/>
            </a:pPr>
            <a:r>
              <a:rPr lang="en-US" sz="24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Hofmann, Owen S., et al. "Ensuring operating system kernel integrity with OSck." </a:t>
            </a:r>
            <a:r>
              <a:rPr lang="en-US" sz="2400" i="1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ACM SIGPLAN Notices</a:t>
            </a:r>
            <a:r>
              <a:rPr lang="en-US" sz="2400">
                <a:solidFill>
                  <a:srgbClr val="222222"/>
                </a:solidFill>
                <a:latin typeface="Comic Sans MS"/>
                <a:ea typeface="Comic Sans MS"/>
                <a:cs typeface="Comic Sans MS"/>
                <a:sym typeface="Comic Sans MS"/>
              </a:rPr>
              <a:t>. Vol. 46. No. 3. ACM, 2011.</a:t>
            </a:r>
          </a:p>
        </p:txBody>
      </p:sp>
      <p:sp>
        <p:nvSpPr>
          <p:cNvPr id="337" name="Shape 337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Shape 343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344" name="Shape 344"/>
          <p:cNvSpPr/>
          <p:nvPr/>
        </p:nvSpPr>
        <p:spPr>
          <a:xfrm>
            <a:off x="3151925" y="2053653"/>
            <a:ext cx="3100124" cy="2386799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Shape 350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  <p:sp>
        <p:nvSpPr>
          <p:cNvPr id="351" name="Shape 351"/>
          <p:cNvSpPr/>
          <p:nvPr/>
        </p:nvSpPr>
        <p:spPr>
          <a:xfrm>
            <a:off x="3343275" y="1814512"/>
            <a:ext cx="1847850" cy="2466975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600" b="1" i="0" u="none" strike="noStrike" cap="none" baseline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Introduction</a:t>
            </a:r>
          </a:p>
        </p:txBody>
      </p:sp>
      <p:sp>
        <p:nvSpPr>
          <p:cNvPr id="104" name="Shape 104"/>
          <p:cNvSpPr txBox="1">
            <a:spLocks noGrp="1"/>
          </p:cNvSpPr>
          <p:nvPr>
            <p:ph type="body" idx="1"/>
          </p:nvPr>
        </p:nvSpPr>
        <p:spPr>
          <a:xfrm>
            <a:off x="457200" y="16461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56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2400" b="0" i="0" u="none" strike="noStrike" cap="none" baseline="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Rootkits: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software packages left on an exploited system to facilitate further malicious access.</a:t>
            </a:r>
          </a:p>
          <a:p>
            <a:pPr marL="342900" marR="0" lvl="0" indent="-342900" algn="l" rtl="0">
              <a:spcBef>
                <a:spcPts val="56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2400" b="0" i="0" u="none" strike="noStrike" cap="none" baseline="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- It</a:t>
            </a:r>
            <a:r>
              <a:rPr lang="en-US" sz="2400" b="0" i="0" u="none" strike="noStrike" cap="none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 is</a:t>
            </a:r>
            <a:r>
              <a:rPr lang="en-US" sz="2400" b="0" i="0" u="none" strike="noStrike" cap="none" baseline="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d</a:t>
            </a:r>
            <a:r>
              <a:rPr lang="en-US" sz="2400" b="0" i="0" u="none" strike="noStrike" cap="none" baseline="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ifficult </a:t>
            </a:r>
            <a:r>
              <a:rPr lang="en-US" sz="2400" b="0" i="0" u="none" strike="noStrike" cap="none" baseline="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 modern tools to </a:t>
            </a:r>
            <a:r>
              <a:rPr lang="en-US" sz="2400" b="0" i="0" u="none" strike="noStrike" cap="none" baseline="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detect. </a:t>
            </a:r>
            <a:endParaRPr lang="en-US" sz="2400" b="0" i="0" u="none" strike="noStrike" cap="none" baseline="0" dirty="0">
              <a:solidFill>
                <a:schemeClr val="bg2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marR="0" lvl="0" indent="-342900" algn="l" rtl="0">
              <a:spcBef>
                <a:spcPts val="560"/>
              </a:spcBef>
              <a:buClr>
                <a:schemeClr val="bg2">
                  <a:lumMod val="75000"/>
                </a:schemeClr>
              </a:buClr>
              <a:buSzPct val="157407"/>
              <a:buFont typeface="Arial"/>
              <a:buChar char="•"/>
            </a:pPr>
            <a:r>
              <a:rPr lang="en-US" sz="2400" b="0" i="0" u="none" strike="noStrike" cap="none" baseline="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Kernel </a:t>
            </a:r>
            <a:r>
              <a:rPr lang="en-US" sz="2400" b="0" i="0" u="none" strike="noStrike" cap="none" baseline="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Rootkits</a:t>
            </a:r>
            <a:r>
              <a:rPr lang="en-US" sz="2400" b="0" i="0" u="none" strike="noStrike" cap="none" baseline="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: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use access to kernel memory to subvert the integrity of kernel code or data structures, giving control of critical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resources to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malicious entity .</a:t>
            </a:r>
          </a:p>
          <a:p>
            <a:pPr marL="342900" marR="0" lvl="0" indent="-342900" algn="l" rtl="0">
              <a:spcBef>
                <a:spcPts val="560"/>
              </a:spcBef>
              <a:buClr>
                <a:schemeClr val="bg2"/>
              </a:buClr>
              <a:buSzPct val="157407"/>
              <a:buFont typeface="Arial"/>
              <a:buChar char="•"/>
            </a:pPr>
            <a:r>
              <a:rPr lang="en-US" sz="2400" b="0" i="0" u="none" strike="noStrike" cap="none" baseline="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Why </a:t>
            </a:r>
            <a:r>
              <a:rPr lang="en-US" sz="2400" b="0" i="0" u="none" strike="noStrike" cap="none" baseline="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dangerous</a:t>
            </a:r>
            <a:r>
              <a:rPr lang="en-US" sz="2400" b="0" i="0" u="none" strike="noStrike" cap="none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to</a:t>
            </a:r>
            <a:r>
              <a:rPr lang="en-US" sz="2400" b="0" i="0" u="none" strike="noStrike" cap="none" baseline="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b="0" i="0" u="none" strike="noStrike" cap="none" baseline="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system security: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modify OS state to avoid detection →gain unauthorized access to computer resources and to prevent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detection.</a:t>
            </a:r>
            <a:endParaRPr lang="en-US" sz="24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6" name="Shape 106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600" b="1" i="0" u="none" strike="noStrike" cap="none" baseline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Introduction</a:t>
            </a:r>
          </a:p>
        </p:txBody>
      </p:sp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56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2400" b="0" i="0" u="none" strike="noStrike" cap="none" baseline="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Why </a:t>
            </a:r>
            <a:r>
              <a:rPr lang="en-US" sz="2400" b="0" i="0" u="none" strike="noStrike" cap="none" baseline="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are kernel rootkits </a:t>
            </a:r>
            <a:r>
              <a:rPr lang="en-US" sz="2400" b="0" i="0" u="none" strike="noStrike" cap="none" baseline="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difficult </a:t>
            </a:r>
            <a:r>
              <a:rPr lang="en-US" sz="2400" b="0" i="0" u="none" strike="noStrike" cap="none" baseline="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to detect </a:t>
            </a:r>
            <a:r>
              <a:rPr lang="en-US" sz="2400" b="0" i="0" u="none" strike="noStrike" cap="none" baseline="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?</a:t>
            </a:r>
          </a:p>
          <a:p>
            <a:pPr marL="0" marR="0" lvl="0" indent="0" algn="l" rtl="0">
              <a:spcBef>
                <a:spcPts val="560"/>
              </a:spcBef>
              <a:buClr>
                <a:schemeClr val="dk1"/>
              </a:buClr>
              <a:buSzPct val="25000"/>
              <a:buFont typeface="Comic Sans MS"/>
              <a:buNone/>
            </a:pPr>
            <a:endParaRPr lang="en-US" sz="2400" b="0" i="0" u="none" strike="noStrike" cap="none" baseline="0" dirty="0">
              <a:solidFill>
                <a:srgbClr val="FF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342900" marR="0" lvl="0" indent="-342900" algn="l" rtl="0">
              <a:spcBef>
                <a:spcPts val="560"/>
              </a:spcBef>
              <a:buClr>
                <a:schemeClr val="bg2"/>
              </a:buClr>
              <a:buSzPct val="157407"/>
              <a:buFont typeface="Arial"/>
              <a:buChar char="•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OS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have Complicated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data structure with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no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explicit integrity </a:t>
            </a: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constraints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→providing a large and growing attack surface to rootkit authors.</a:t>
            </a:r>
          </a:p>
          <a:p>
            <a:pPr marL="342900" marR="0" lvl="0" indent="-342900" algn="l" rtl="0">
              <a:spcBef>
                <a:spcPts val="560"/>
              </a:spcBef>
              <a:buClr>
                <a:schemeClr val="bg2"/>
              </a:buClr>
              <a:buSzPct val="157407"/>
              <a:buFont typeface="Arial"/>
              <a:buChar char="•"/>
            </a:pP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U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ser-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or kernel-level security tools should not trust a compromised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OS kernel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to correctly execute security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checks.</a:t>
            </a:r>
            <a:endParaRPr lang="en-US" sz="24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4" name="Shape 114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600" b="1" i="0" u="none" strike="noStrike" cap="none" baseline="0" dirty="0" err="1" smtClean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Solution:</a:t>
            </a:r>
            <a:r>
              <a:rPr lang="en-US" sz="3600" b="1" i="0" u="none" strike="noStrike" cap="none" dirty="0" err="1" smtClean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endParaRPr lang="en-US" sz="3600" b="1" i="0" u="none" strike="noStrike" cap="none" baseline="0" dirty="0">
              <a:solidFill>
                <a:srgbClr val="0000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0" name="Shape 120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spcBef>
                <a:spcPts val="56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2400" b="0" i="0" u="none" strike="noStrike" cap="none" baseline="0" dirty="0" err="1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: a system that discovers kernel rootkits by detecting malicious modifications to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OS data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</a:p>
          <a:p>
            <a:pPr marL="342900" marR="0" lvl="0" indent="-342900" algn="l" rtl="0">
              <a:spcBef>
                <a:spcPts val="560"/>
              </a:spcBef>
              <a:buClr>
                <a:schemeClr val="bg2"/>
              </a:buClr>
              <a:buSzPct val="157000"/>
              <a:buFont typeface="Arial" pitchFamily="34" charset="0"/>
              <a:buChar char="•"/>
            </a:pP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I</a:t>
            </a:r>
            <a:r>
              <a:rPr lang="en-US" sz="2400" b="0" i="0" u="none" strike="noStrike" cap="none" baseline="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ntegrates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and </a:t>
            </a:r>
            <a:r>
              <a:rPr lang="en-US" sz="2400" b="0" i="0" u="none" strike="noStrike" cap="none" baseline="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extends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existing techniques for detecting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rootkits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</a:p>
          <a:p>
            <a:pPr marL="342900" marR="0" lvl="0" indent="-342900" algn="l" rtl="0">
              <a:spcBef>
                <a:spcPts val="560"/>
              </a:spcBef>
              <a:buClr>
                <a:schemeClr val="bg2"/>
              </a:buClr>
              <a:buSzPct val="157000"/>
              <a:buFont typeface="Arial" pitchFamily="34" charset="0"/>
              <a:buChar char="•"/>
            </a:pP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V</a:t>
            </a:r>
            <a:r>
              <a:rPr lang="en-US" sz="2400" b="0" i="0" u="none" strike="noStrike" cap="none" baseline="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erifies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safety properties for large portions of the kernel heap with minimal overhead.</a:t>
            </a:r>
          </a:p>
          <a:p>
            <a:pPr marL="342900" marR="0" lvl="0" indent="-342900" algn="l" rtl="0">
              <a:spcBef>
                <a:spcPts val="560"/>
              </a:spcBef>
              <a:buClr>
                <a:schemeClr val="bg2"/>
              </a:buClr>
              <a:buSzPct val="157000"/>
              <a:buFont typeface="Arial" pitchFamily="34" charset="0"/>
              <a:buChar char="•"/>
            </a:pPr>
            <a:r>
              <a:rPr lang="en-US" sz="240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D</a:t>
            </a:r>
            <a:r>
              <a:rPr lang="en-US" sz="2400" b="0" i="0" u="none" strike="noStrike" cap="none" baseline="0" dirty="0" smtClean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etects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when the state of kernel data structures violates the integrity properties specified to the hypervisor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  <a:endParaRPr lang="en-US" sz="24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2" name="Shape 122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>
              <a:buSzPct val="25000"/>
            </a:pPr>
            <a:r>
              <a:rPr lang="en-US" sz="3600" b="1" dirty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Solution: </a:t>
            </a:r>
            <a:r>
              <a:rPr lang="en-US" sz="3600" b="1" dirty="0" err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endParaRPr lang="en-US" sz="3600" b="1" i="0" u="none" strike="noStrike" cap="none" baseline="0" dirty="0">
              <a:solidFill>
                <a:srgbClr val="0000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8" name="Shape 12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R="0" lvl="0" indent="-342900" algn="l" rtl="0">
              <a:spcBef>
                <a:spcPts val="560"/>
              </a:spcBef>
              <a:buClr>
                <a:schemeClr val="bg2"/>
              </a:buClr>
              <a:buSzPct val="157000"/>
              <a:buFont typeface="Arial" pitchFamily="34" charset="0"/>
              <a:buChar char="•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High-performance integrity checks that execute </a:t>
            </a:r>
            <a:r>
              <a:rPr lang="en-US" sz="2400" b="0" i="0" u="none" strike="noStrike" cap="none" baseline="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concurrently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with a running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OS create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data races</a:t>
            </a:r>
          </a:p>
          <a:p>
            <a:pPr marR="0" lvl="0" indent="-342900" algn="l" rtl="0">
              <a:spcBef>
                <a:spcPts val="560"/>
              </a:spcBef>
              <a:buClr>
                <a:schemeClr val="bg2"/>
              </a:buClr>
              <a:buSzPct val="157000"/>
              <a:buFont typeface="Arial" pitchFamily="34" charset="0"/>
              <a:buChar char="•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D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emonstrate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a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solution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for ensuring kernel memory is in a </a:t>
            </a:r>
            <a:r>
              <a:rPr lang="en-US" sz="2400" b="0" i="0" u="none" strike="noStrike" cap="none" baseline="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consistent state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. </a:t>
            </a:r>
          </a:p>
          <a:p>
            <a:pPr marR="0" lvl="0" indent="-342900" algn="l" rtl="0">
              <a:spcBef>
                <a:spcPts val="560"/>
              </a:spcBef>
              <a:buClr>
                <a:schemeClr val="bg2"/>
              </a:buClr>
              <a:buSzPct val="157000"/>
              <a:buFont typeface="Arial" pitchFamily="34" charset="0"/>
              <a:buChar char="•"/>
            </a:pP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I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ntroduce </a:t>
            </a:r>
            <a:r>
              <a:rPr lang="en-US" sz="2400" b="0" i="0" u="none" strike="noStrike" cap="none" baseline="0" dirty="0">
                <a:solidFill>
                  <a:schemeClr val="bg2"/>
                </a:solidFill>
                <a:latin typeface="Comic Sans MS"/>
                <a:ea typeface="Comic Sans MS"/>
                <a:cs typeface="Comic Sans MS"/>
                <a:sym typeface="Comic Sans MS"/>
              </a:rPr>
              <a:t>two new classes </a:t>
            </a:r>
            <a:r>
              <a:rPr lang="en-US" sz="2400" b="0" i="0" u="none" strike="noStrike" cap="none" baseline="0" dirty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of kernel rootkits that are undetectable by current </a:t>
            </a:r>
            <a:r>
              <a:rPr lang="en-US" sz="2400" b="0" i="0" u="none" strike="noStrike" cap="none" baseline="0" dirty="0" smtClean="0">
                <a:solidFill>
                  <a:schemeClr val="dk1"/>
                </a:solidFill>
                <a:latin typeface="Comic Sans MS"/>
                <a:ea typeface="Comic Sans MS"/>
                <a:cs typeface="Comic Sans MS"/>
                <a:sym typeface="Comic Sans MS"/>
              </a:rPr>
              <a:t>systems.</a:t>
            </a:r>
            <a:endParaRPr lang="en-US" sz="2400" b="0" i="0" u="none" strike="noStrike" cap="none" baseline="0" dirty="0">
              <a:solidFill>
                <a:schemeClr val="dk1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0" name="Shape 130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Clr>
                <a:schemeClr val="dk1"/>
              </a:buClr>
              <a:buSzPct val="25000"/>
              <a:buFont typeface="Comic Sans MS"/>
              <a:buNone/>
            </a:pPr>
            <a:r>
              <a:rPr lang="en-US" sz="3600" b="1" i="0" u="none" strike="noStrike" cap="none" baseline="0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Detecting Kernel Rootkits</a:t>
            </a: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rtl="0">
              <a:buFontTx/>
              <a:buChar char="-"/>
            </a:pPr>
            <a:r>
              <a:rPr lang="en-US" sz="2400" dirty="0" smtClean="0">
                <a:latin typeface="Comic Sans MS" pitchFamily="66" charset="0"/>
                <a:ea typeface="Comic Sans MS"/>
                <a:cs typeface="Comic Sans MS"/>
                <a:sym typeface="Comic Sans MS"/>
              </a:rPr>
              <a:t>Kernel rootkits </a:t>
            </a:r>
            <a:r>
              <a:rPr lang="en-US" sz="2400" dirty="0" smtClean="0">
                <a:solidFill>
                  <a:schemeClr val="bg2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obscure</a:t>
            </a:r>
            <a:r>
              <a:rPr lang="en-US" sz="2400" dirty="0" smtClean="0">
                <a:latin typeface="Comic Sans MS" pitchFamily="66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>
                <a:latin typeface="Comic Sans MS" pitchFamily="66" charset="0"/>
                <a:ea typeface="Comic Sans MS"/>
                <a:cs typeface="Comic Sans MS"/>
                <a:sym typeface="Comic Sans MS"/>
              </a:rPr>
              <a:t>signs of their </a:t>
            </a:r>
            <a:r>
              <a:rPr lang="en-US" sz="2400" dirty="0">
                <a:solidFill>
                  <a:schemeClr val="bg2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presence </a:t>
            </a:r>
          </a:p>
          <a:p>
            <a:pPr marL="120650" lvl="0" indent="0" rtl="0">
              <a:buNone/>
            </a:pPr>
            <a:endParaRPr lang="en-US" sz="2400" dirty="0">
              <a:solidFill>
                <a:schemeClr val="bg2"/>
              </a:solidFill>
              <a:latin typeface="Comic Sans MS" pitchFamily="66" charset="0"/>
              <a:ea typeface="Comic Sans MS"/>
              <a:cs typeface="Comic Sans MS"/>
              <a:sym typeface="Comic Sans MS"/>
            </a:endParaRPr>
          </a:p>
          <a:p>
            <a:pPr marL="120650" lvl="0" indent="0" rtl="0">
              <a:buNone/>
            </a:pP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Three techniques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to hide the presence of 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rootkits:</a:t>
            </a:r>
            <a:endParaRPr lang="en-US" sz="2400" dirty="0">
              <a:solidFill>
                <a:srgbClr val="000000"/>
              </a:solidFill>
              <a:latin typeface="Comic Sans MS" pitchFamily="66" charset="0"/>
              <a:ea typeface="Comic Sans MS"/>
              <a:cs typeface="Arial"/>
              <a:sym typeface="Arial"/>
            </a:endParaRPr>
          </a:p>
          <a:p>
            <a:pPr marL="120650" lvl="0" indent="0" rtl="0">
              <a:buNone/>
            </a:pP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1-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Diverting control to code that hides presence of the rootkit. </a:t>
            </a:r>
            <a:endParaRPr lang="en-US" sz="2400" dirty="0" smtClean="0">
              <a:solidFill>
                <a:srgbClr val="000000"/>
              </a:solidFill>
              <a:latin typeface="Comic Sans MS" pitchFamily="66" charset="0"/>
              <a:ea typeface="Comic Sans MS"/>
              <a:cs typeface="Comic Sans MS"/>
              <a:sym typeface="Comic Sans MS"/>
            </a:endParaRP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2- Executing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code or storing data outside of a traditional process or file context.		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3- Modifying 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OS data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structures to conceal the presence of the rootkit.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None/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				</a:t>
            </a:r>
          </a:p>
          <a:p>
            <a:pPr marL="0" lvl="0" indent="0" rtl="0">
              <a:lnSpc>
                <a:spcPct val="115000"/>
              </a:lnSpc>
              <a:spcBef>
                <a:spcPts val="0"/>
              </a:spcBef>
              <a:buClr>
                <a:srgbClr val="000000"/>
              </a:buClr>
              <a:buSzPct val="61111"/>
              <a:buFont typeface="Arial"/>
              <a:buNone/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		</a:t>
            </a:r>
            <a:r>
              <a:rPr lang="en-US" sz="18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	 		</a:t>
            </a:r>
          </a:p>
          <a:p>
            <a:endParaRPr lang="en-US" sz="1800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6" name="Shape 146"/>
          <p:cNvSpPr/>
          <p:nvPr/>
        </p:nvSpPr>
        <p:spPr>
          <a:xfrm>
            <a:off x="7437084" y="92075"/>
            <a:ext cx="1508479" cy="441324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/>
          <p:nvPr/>
        </p:nvSpPr>
        <p:spPr>
          <a:xfrm>
            <a:off x="5334000" y="4267200"/>
            <a:ext cx="3292250" cy="2121824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151" name="Shape 151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buNone/>
            </a:pPr>
            <a:r>
              <a:rPr lang="en-US" sz="3600" b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Detecting Kernel Rootkits</a:t>
            </a:r>
          </a:p>
        </p:txBody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304800" y="14478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0" lvl="0" indent="0" rtl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1- Protecting control flow:</a:t>
            </a:r>
          </a:p>
          <a:p>
            <a:pPr marL="0" lvl="0" indent="0" rtl="0">
              <a:buNone/>
            </a:pP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R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ootkit </a:t>
            </a: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may modify control flow to run  its code in a context undetectable by users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.</a:t>
            </a:r>
          </a:p>
          <a:p>
            <a:pPr marL="0" lvl="0" indent="0">
              <a:buNone/>
            </a:pP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Rootkit may 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modify OS </a:t>
            </a:r>
            <a:r>
              <a:rPr lang="en-US" sz="2400" dirty="0">
                <a:latin typeface="Comic Sans MS"/>
                <a:ea typeface="Comic Sans MS"/>
                <a:cs typeface="Comic Sans MS"/>
                <a:sym typeface="Comic Sans MS"/>
              </a:rPr>
              <a:t>control </a:t>
            </a:r>
            <a:r>
              <a:rPr lang="en-US" sz="2400" dirty="0" smtClean="0">
                <a:latin typeface="Comic Sans MS"/>
                <a:ea typeface="Comic Sans MS"/>
                <a:cs typeface="Comic Sans MS"/>
                <a:sym typeface="Comic Sans MS"/>
              </a:rPr>
              <a:t>flow to hide resources visible to user level monitoring tools </a:t>
            </a:r>
            <a:endParaRPr lang="en-US" sz="2400" dirty="0">
              <a:latin typeface="Comic Sans MS"/>
              <a:ea typeface="Comic Sans MS"/>
              <a:cs typeface="Comic Sans MS"/>
              <a:sym typeface="Comic Sans MS"/>
            </a:endParaRPr>
          </a:p>
          <a:p>
            <a:pPr marL="0" lvl="0" indent="0" rtl="0">
              <a:buNone/>
            </a:pPr>
            <a:r>
              <a:rPr lang="en-US" sz="2400" dirty="0" smtClean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- Control </a:t>
            </a:r>
            <a:r>
              <a:rPr lang="en-US" sz="2400" dirty="0">
                <a:solidFill>
                  <a:srgbClr val="FF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transfers categories:</a:t>
            </a:r>
          </a:p>
          <a:p>
            <a:pPr marL="120650" lvl="0" indent="0" rtl="0">
              <a:buNone/>
            </a:pP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*Static and persistent </a:t>
            </a: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control transfers:</a:t>
            </a:r>
          </a:p>
          <a:p>
            <a:pPr marL="120650" lvl="0" indent="0" rtl="0"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0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force transfers to remain immutable.</a:t>
            </a:r>
            <a:endParaRPr lang="en-US" sz="2000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  <a:p>
            <a:pPr lvl="0" rtl="0">
              <a:buNone/>
            </a:pPr>
            <a:r>
              <a:rPr lang="en-US" sz="2400" dirty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*Dynamic control </a:t>
            </a:r>
            <a:r>
              <a:rPr lang="en-US" sz="24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transfers:</a:t>
            </a:r>
          </a:p>
          <a:p>
            <a:pPr lvl="0" rtl="0"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OSck</a:t>
            </a:r>
            <a:r>
              <a:rPr lang="en-US" sz="20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 checks certain type-safety</a:t>
            </a:r>
          </a:p>
          <a:p>
            <a:pPr lvl="0" rtl="0">
              <a:buNone/>
            </a:pPr>
            <a:r>
              <a:rPr lang="en-US" sz="2000" dirty="0" smtClean="0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Properties of the kernel heap.</a:t>
            </a:r>
            <a:endParaRPr lang="en-US" sz="2000" dirty="0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buClr>
                <a:srgbClr val="000000"/>
              </a:buClr>
              <a:buSzPct val="30555"/>
              <a:buFont typeface="Arial"/>
              <a:buNone/>
            </a:pPr>
            <a:r>
              <a:rPr lang="en-US" sz="3600" b="1">
                <a:solidFill>
                  <a:srgbClr val="000066"/>
                </a:solidFill>
                <a:latin typeface="Comic Sans MS"/>
                <a:ea typeface="Comic Sans MS"/>
                <a:cs typeface="Comic Sans MS"/>
                <a:sym typeface="Comic Sans MS"/>
              </a:rPr>
              <a:t>Detecting Kernel Rootkits</a:t>
            </a:r>
          </a:p>
          <a:p>
            <a:endParaRPr lang="en-US" sz="3600" b="1">
              <a:solidFill>
                <a:srgbClr val="000066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9" name="Shape 159"/>
          <p:cNvSpPr txBox="1">
            <a:spLocks noGrp="1"/>
          </p:cNvSpPr>
          <p:nvPr>
            <p:ph type="body" idx="1"/>
          </p:nvPr>
        </p:nvSpPr>
        <p:spPr>
          <a:xfrm>
            <a:off x="457200" y="1447800"/>
            <a:ext cx="8229600" cy="452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buNone/>
            </a:pP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2- Protecting non-control </a:t>
            </a:r>
            <a:r>
              <a:rPr lang="en-US" sz="2400" dirty="0" smtClean="0">
                <a:solidFill>
                  <a:srgbClr val="FF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data:</a:t>
            </a:r>
          </a:p>
          <a:p>
            <a:pPr lvl="0" rtl="0">
              <a:buNone/>
            </a:pP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 R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ootkit </a:t>
            </a:r>
            <a:r>
              <a:rPr lang="en-US" sz="2400" dirty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may conceal system resources from the user by modifying non-control data in the kernel </a:t>
            </a:r>
            <a:r>
              <a:rPr lang="en-US" sz="2400" dirty="0" smtClean="0">
                <a:solidFill>
                  <a:srgbClr val="000000"/>
                </a:solidFill>
                <a:latin typeface="Comic Sans MS" pitchFamily="66" charset="0"/>
                <a:ea typeface="Comic Sans MS"/>
                <a:cs typeface="Comic Sans MS"/>
                <a:sym typeface="Comic Sans MS"/>
              </a:rPr>
              <a:t>heap.</a:t>
            </a:r>
          </a:p>
          <a:p>
            <a:r>
              <a:rPr lang="en-US" sz="2400" dirty="0" err="1">
                <a:latin typeface="Comic Sans MS" pitchFamily="66" charset="0"/>
              </a:rPr>
              <a:t>OSck</a:t>
            </a:r>
            <a:r>
              <a:rPr lang="en-US" sz="2400" dirty="0">
                <a:latin typeface="Comic Sans MS" pitchFamily="66" charset="0"/>
              </a:rPr>
              <a:t> focuses on exporting a </a:t>
            </a:r>
            <a:r>
              <a:rPr lang="en-US" sz="2400" dirty="0" smtClean="0">
                <a:latin typeface="Comic Sans MS" pitchFamily="66" charset="0"/>
              </a:rPr>
              <a:t>convenient interface </a:t>
            </a:r>
            <a:r>
              <a:rPr lang="en-US" sz="2400" dirty="0">
                <a:latin typeface="Comic Sans MS" pitchFamily="66" charset="0"/>
              </a:rPr>
              <a:t>for writing integrity </a:t>
            </a:r>
            <a:r>
              <a:rPr lang="en-US" sz="2400" dirty="0" smtClean="0">
                <a:latin typeface="Comic Sans MS" pitchFamily="66" charset="0"/>
              </a:rPr>
              <a:t>checks.</a:t>
            </a:r>
          </a:p>
          <a:p>
            <a:r>
              <a:rPr lang="en-US" sz="2400" dirty="0" err="1" smtClean="0">
                <a:latin typeface="Comic Sans MS" pitchFamily="66" charset="0"/>
              </a:rPr>
              <a:t>OSck</a:t>
            </a:r>
            <a:r>
              <a:rPr lang="en-US" sz="2400" dirty="0" smtClean="0">
                <a:latin typeface="Comic Sans MS" pitchFamily="66" charset="0"/>
              </a:rPr>
              <a:t> </a:t>
            </a:r>
            <a:r>
              <a:rPr lang="en-US" sz="2400" dirty="0">
                <a:latin typeface="Comic Sans MS" pitchFamily="66" charset="0"/>
              </a:rPr>
              <a:t>extracts data </a:t>
            </a:r>
            <a:r>
              <a:rPr lang="en-US" sz="2400" dirty="0" smtClean="0">
                <a:latin typeface="Comic Sans MS" pitchFamily="66" charset="0"/>
              </a:rPr>
              <a:t>structure definitions </a:t>
            </a:r>
            <a:r>
              <a:rPr lang="en-US" sz="2400" dirty="0">
                <a:latin typeface="Comic Sans MS" pitchFamily="66" charset="0"/>
              </a:rPr>
              <a:t>from kernel </a:t>
            </a:r>
            <a:r>
              <a:rPr lang="en-US" sz="2400" dirty="0" smtClean="0">
                <a:latin typeface="Comic Sans MS" pitchFamily="66" charset="0"/>
              </a:rPr>
              <a:t>source</a:t>
            </a:r>
          </a:p>
          <a:p>
            <a:r>
              <a:rPr lang="en-US" sz="2400" dirty="0" smtClean="0">
                <a:latin typeface="Comic Sans MS" pitchFamily="66" charset="0"/>
              </a:rPr>
              <a:t>generates </a:t>
            </a:r>
            <a:r>
              <a:rPr lang="en-US" sz="2400" dirty="0">
                <a:latin typeface="Comic Sans MS" pitchFamily="66" charset="0"/>
              </a:rPr>
              <a:t>an </a:t>
            </a:r>
            <a:r>
              <a:rPr lang="en-US" sz="2400" dirty="0" smtClean="0">
                <a:latin typeface="Comic Sans MS" pitchFamily="66" charset="0"/>
              </a:rPr>
              <a:t>API for </a:t>
            </a:r>
            <a:r>
              <a:rPr lang="en-US" sz="2400" dirty="0">
                <a:latin typeface="Comic Sans MS" pitchFamily="66" charset="0"/>
              </a:rPr>
              <a:t>writing integrity checks as if they are code that would execute</a:t>
            </a:r>
          </a:p>
          <a:p>
            <a:r>
              <a:rPr lang="en-US" sz="2400" dirty="0">
                <a:latin typeface="Comic Sans MS" pitchFamily="66" charset="0"/>
              </a:rPr>
              <a:t>within a kernel thread, </a:t>
            </a:r>
            <a:r>
              <a:rPr lang="en-US" sz="2400" dirty="0" smtClean="0">
                <a:latin typeface="Comic Sans MS" pitchFamily="66" charset="0"/>
              </a:rPr>
              <a:t>handling </a:t>
            </a:r>
            <a:r>
              <a:rPr lang="en-US" sz="2400" dirty="0">
                <a:latin typeface="Comic Sans MS" pitchFamily="66" charset="0"/>
              </a:rPr>
              <a:t>translation of </a:t>
            </a:r>
            <a:r>
              <a:rPr lang="en-US" sz="2400" dirty="0" smtClean="0">
                <a:latin typeface="Comic Sans MS" pitchFamily="66" charset="0"/>
              </a:rPr>
              <a:t>kernel addresses</a:t>
            </a:r>
            <a:endParaRPr lang="en-US" sz="2400" dirty="0">
              <a:solidFill>
                <a:srgbClr val="000000"/>
              </a:solidFill>
              <a:latin typeface="Comic Sans MS" pitchFamily="66" charset="0"/>
              <a:ea typeface="Comic Sans MS"/>
              <a:cs typeface="Comic Sans MS"/>
              <a:sym typeface="Comic Sans MS"/>
            </a:endParaRPr>
          </a:p>
          <a:p>
            <a:endParaRPr lang="en-US" sz="2400" dirty="0">
              <a:solidFill>
                <a:srgbClr val="000000"/>
              </a:solidFill>
              <a:latin typeface="Comic Sans MS" pitchFamily="66" charset="0"/>
              <a:ea typeface="Comic Sans MS"/>
              <a:cs typeface="Comic Sans MS"/>
              <a:sym typeface="Comic Sans MS"/>
            </a:endParaRPr>
          </a:p>
        </p:txBody>
      </p:sp>
    </p:spTree>
  </p:cSld>
  <p:clrMapOvr>
    <a:masterClrMapping/>
  </p:clrMapOvr>
  <p:transition xmlns:p14="http://schemas.microsoft.com/office/powerpoint/2010/main" spd="slow">
    <p:cut/>
  </p:transition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1147</Words>
  <Application>Microsoft Macintosh PowerPoint</Application>
  <PresentationFormat>On-screen Show (4:3)</PresentationFormat>
  <Paragraphs>154</Paragraphs>
  <Slides>29</Slides>
  <Notes>29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/>
      <vt:lpstr>Ensuring Operating System Kernel Integrity with OSck</vt:lpstr>
      <vt:lpstr>Outlines</vt:lpstr>
      <vt:lpstr>Introduction</vt:lpstr>
      <vt:lpstr>Introduction</vt:lpstr>
      <vt:lpstr>Solution:OSck</vt:lpstr>
      <vt:lpstr>Solution: OSck</vt:lpstr>
      <vt:lpstr>Detecting Kernel Rootkits</vt:lpstr>
      <vt:lpstr>Detecting Kernel Rootkits</vt:lpstr>
      <vt:lpstr>Detecting Kernel Rootkits </vt:lpstr>
      <vt:lpstr>Design </vt:lpstr>
      <vt:lpstr>Design</vt:lpstr>
      <vt:lpstr>Design</vt:lpstr>
      <vt:lpstr>Design</vt:lpstr>
      <vt:lpstr>Design</vt:lpstr>
      <vt:lpstr>Design</vt:lpstr>
      <vt:lpstr>Implementation</vt:lpstr>
      <vt:lpstr>Implementation </vt:lpstr>
      <vt:lpstr>Implementation</vt:lpstr>
      <vt:lpstr>Implementation</vt:lpstr>
      <vt:lpstr>Implementation</vt:lpstr>
      <vt:lpstr>Evaluation</vt:lpstr>
      <vt:lpstr>Evaluation</vt:lpstr>
      <vt:lpstr>Evaluation</vt:lpstr>
      <vt:lpstr>Evaluation</vt:lpstr>
      <vt:lpstr>Evaluation</vt:lpstr>
      <vt:lpstr>Conclusion</vt:lpstr>
      <vt:lpstr>References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Ensuring Operating System Kernel Integrity with OSck</dc:title>
  <dc:creator>LMS RefPub</dc:creator>
  <cp:lastModifiedBy>Kent State</cp:lastModifiedBy>
  <cp:revision>23</cp:revision>
  <cp:lastPrinted>2013-07-18T17:08:25Z</cp:lastPrinted>
  <dcterms:modified xsi:type="dcterms:W3CDTF">2013-07-18T19:43:29Z</dcterms:modified>
</cp:coreProperties>
</file>