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457" r:id="rId3"/>
    <p:sldId id="258" r:id="rId4"/>
    <p:sldId id="266" r:id="rId5"/>
    <p:sldId id="312" r:id="rId6"/>
    <p:sldId id="313" r:id="rId7"/>
    <p:sldId id="267" r:id="rId8"/>
    <p:sldId id="268" r:id="rId9"/>
    <p:sldId id="272" r:id="rId10"/>
    <p:sldId id="273" r:id="rId11"/>
    <p:sldId id="275" r:id="rId12"/>
    <p:sldId id="383" r:id="rId13"/>
    <p:sldId id="382" r:id="rId14"/>
    <p:sldId id="269" r:id="rId15"/>
    <p:sldId id="276" r:id="rId16"/>
    <p:sldId id="277" r:id="rId17"/>
    <p:sldId id="278" r:id="rId18"/>
    <p:sldId id="350" r:id="rId19"/>
    <p:sldId id="351" r:id="rId20"/>
    <p:sldId id="352" r:id="rId21"/>
    <p:sldId id="270" r:id="rId22"/>
    <p:sldId id="282" r:id="rId23"/>
    <p:sldId id="265" r:id="rId24"/>
    <p:sldId id="271" r:id="rId25"/>
    <p:sldId id="459" r:id="rId26"/>
    <p:sldId id="461" r:id="rId27"/>
    <p:sldId id="460" r:id="rId28"/>
    <p:sldId id="298" r:id="rId29"/>
    <p:sldId id="462" r:id="rId30"/>
    <p:sldId id="368" r:id="rId31"/>
    <p:sldId id="301" r:id="rId32"/>
    <p:sldId id="471" r:id="rId33"/>
    <p:sldId id="452" r:id="rId34"/>
    <p:sldId id="463" r:id="rId35"/>
    <p:sldId id="453" r:id="rId36"/>
    <p:sldId id="442" r:id="rId37"/>
    <p:sldId id="464" r:id="rId38"/>
    <p:sldId id="465" r:id="rId39"/>
    <p:sldId id="443" r:id="rId40"/>
    <p:sldId id="458" r:id="rId41"/>
    <p:sldId id="470" r:id="rId42"/>
    <p:sldId id="311" r:id="rId43"/>
    <p:sldId id="467" r:id="rId44"/>
    <p:sldId id="466" r:id="rId45"/>
    <p:sldId id="468" r:id="rId46"/>
    <p:sldId id="46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FF"/>
    <a:srgbClr val="FFA7A7"/>
    <a:srgbClr val="3333FF"/>
    <a:srgbClr val="CFAFE7"/>
    <a:srgbClr val="FF9B9B"/>
    <a:srgbClr val="808000"/>
    <a:srgbClr val="006600"/>
    <a:srgbClr val="FFBDBD"/>
    <a:srgbClr val="B7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26F5F-8AE8-4F06-A529-DB8644B7276B}" v="4" dt="2025-08-26T13:44:56.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7" autoAdjust="0"/>
    <p:restoredTop sz="75000" autoAdjust="0"/>
  </p:normalViewPr>
  <p:slideViewPr>
    <p:cSldViewPr>
      <p:cViewPr varScale="1">
        <p:scale>
          <a:sx n="42" d="100"/>
          <a:sy n="42" d="100"/>
        </p:scale>
        <p:origin x="1844" y="4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n, Xiang" userId="47f83840-acd0-4e40-8a3e-39a5ff6d6ced" providerId="ADAL" clId="{408234CD-991D-4D29-B5FF-4968FCCB455C}"/>
    <pc:docChg chg="custSel modSld sldOrd">
      <pc:chgData name="Lian, Xiang" userId="47f83840-acd0-4e40-8a3e-39a5ff6d6ced" providerId="ADAL" clId="{408234CD-991D-4D29-B5FF-4968FCCB455C}" dt="2025-08-26T11:22:05.765" v="60"/>
      <pc:docMkLst>
        <pc:docMk/>
      </pc:docMkLst>
      <pc:sldChg chg="modSp mod">
        <pc:chgData name="Lian, Xiang" userId="47f83840-acd0-4e40-8a3e-39a5ff6d6ced" providerId="ADAL" clId="{408234CD-991D-4D29-B5FF-4968FCCB455C}" dt="2025-08-26T10:30:07.452" v="3" actId="20577"/>
        <pc:sldMkLst>
          <pc:docMk/>
          <pc:sldMk cId="3505179682" sldId="266"/>
        </pc:sldMkLst>
        <pc:spChg chg="mod">
          <ac:chgData name="Lian, Xiang" userId="47f83840-acd0-4e40-8a3e-39a5ff6d6ced" providerId="ADAL" clId="{408234CD-991D-4D29-B5FF-4968FCCB455C}" dt="2025-08-26T10:30:07.452" v="3" actId="20577"/>
          <ac:spMkLst>
            <pc:docMk/>
            <pc:sldMk cId="3505179682" sldId="266"/>
            <ac:spMk id="4100" creationId="{00000000-0000-0000-0000-000000000000}"/>
          </ac:spMkLst>
        </pc:spChg>
      </pc:sldChg>
      <pc:sldChg chg="modSp mod">
        <pc:chgData name="Lian, Xiang" userId="47f83840-acd0-4e40-8a3e-39a5ff6d6ced" providerId="ADAL" clId="{408234CD-991D-4D29-B5FF-4968FCCB455C}" dt="2025-08-26T11:14:08.180" v="5" actId="20577"/>
        <pc:sldMkLst>
          <pc:docMk/>
          <pc:sldMk cId="3897429320" sldId="269"/>
        </pc:sldMkLst>
        <pc:spChg chg="mod">
          <ac:chgData name="Lian, Xiang" userId="47f83840-acd0-4e40-8a3e-39a5ff6d6ced" providerId="ADAL" clId="{408234CD-991D-4D29-B5FF-4968FCCB455C}" dt="2025-08-26T11:14:08.180" v="5" actId="20577"/>
          <ac:spMkLst>
            <pc:docMk/>
            <pc:sldMk cId="3897429320" sldId="269"/>
            <ac:spMk id="4100" creationId="{00000000-0000-0000-0000-000000000000}"/>
          </ac:spMkLst>
        </pc:spChg>
      </pc:sldChg>
      <pc:sldChg chg="modSp mod">
        <pc:chgData name="Lian, Xiang" userId="47f83840-acd0-4e40-8a3e-39a5ff6d6ced" providerId="ADAL" clId="{408234CD-991D-4D29-B5FF-4968FCCB455C}" dt="2025-08-26T11:20:45.670" v="58" actId="20577"/>
        <pc:sldMkLst>
          <pc:docMk/>
          <pc:sldMk cId="3160582695" sldId="277"/>
        </pc:sldMkLst>
        <pc:spChg chg="mod">
          <ac:chgData name="Lian, Xiang" userId="47f83840-acd0-4e40-8a3e-39a5ff6d6ced" providerId="ADAL" clId="{408234CD-991D-4D29-B5FF-4968FCCB455C}" dt="2025-08-26T11:20:45.670" v="58" actId="20577"/>
          <ac:spMkLst>
            <pc:docMk/>
            <pc:sldMk cId="3160582695" sldId="277"/>
            <ac:spMk id="4100" creationId="{00000000-0000-0000-0000-000000000000}"/>
          </ac:spMkLst>
        </pc:spChg>
      </pc:sldChg>
      <pc:sldChg chg="ord">
        <pc:chgData name="Lian, Xiang" userId="47f83840-acd0-4e40-8a3e-39a5ff6d6ced" providerId="ADAL" clId="{408234CD-991D-4D29-B5FF-4968FCCB455C}" dt="2025-08-26T11:22:05.765" v="60"/>
        <pc:sldMkLst>
          <pc:docMk/>
          <pc:sldMk cId="3182995496" sldId="457"/>
        </pc:sldMkLst>
      </pc:sldChg>
    </pc:docChg>
  </pc:docChgLst>
  <pc:docChgLst>
    <pc:chgData name="Lian, Xiang" userId="47f83840-acd0-4e40-8a3e-39a5ff6d6ced" providerId="ADAL" clId="{19326F5F-8AE8-4F06-A529-DB8644B7276B}"/>
    <pc:docChg chg="modSld">
      <pc:chgData name="Lian, Xiang" userId="47f83840-acd0-4e40-8a3e-39a5ff6d6ced" providerId="ADAL" clId="{19326F5F-8AE8-4F06-A529-DB8644B7276B}" dt="2025-08-26T13:44:58.475" v="4" actId="20577"/>
      <pc:docMkLst>
        <pc:docMk/>
      </pc:docMkLst>
      <pc:sldChg chg="modSp mod">
        <pc:chgData name="Lian, Xiang" userId="47f83840-acd0-4e40-8a3e-39a5ff6d6ced" providerId="ADAL" clId="{19326F5F-8AE8-4F06-A529-DB8644B7276B}" dt="2025-08-26T13:44:58.475" v="4" actId="20577"/>
        <pc:sldMkLst>
          <pc:docMk/>
          <pc:sldMk cId="3780669664" sldId="258"/>
        </pc:sldMkLst>
        <pc:spChg chg="mod">
          <ac:chgData name="Lian, Xiang" userId="47f83840-acd0-4e40-8a3e-39a5ff6d6ced" providerId="ADAL" clId="{19326F5F-8AE8-4F06-A529-DB8644B7276B}" dt="2025-08-26T13:44:58.475" v="4" actId="20577"/>
          <ac:spMkLst>
            <pc:docMk/>
            <pc:sldMk cId="3780669664" sldId="258"/>
            <ac:spMk id="410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FF21E-EC4D-402C-A8B9-667E4032678C}" type="datetimeFigureOut">
              <a:rPr lang="en-US" smtClean="0"/>
              <a:pPr/>
              <a:t>8/26/2025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33E84-6385-41D0-8ED3-74655242C4C0}" type="slidenum">
              <a:rPr lang="en-US" smtClean="0"/>
              <a:pPr/>
              <a:t>‹#›</a:t>
            </a:fld>
            <a:endParaRPr lang="en-US"/>
          </a:p>
        </p:txBody>
      </p:sp>
    </p:spTree>
    <p:extLst>
      <p:ext uri="{BB962C8B-B14F-4D97-AF65-F5344CB8AC3E}">
        <p14:creationId xmlns:p14="http://schemas.microsoft.com/office/powerpoint/2010/main" val="1859133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blp.org/pid/247/8418.html"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dblp.org/db/journals/tkde/tkde34.html#ZhouCLS22" TargetMode="External"/><Relationship Id="rId5" Type="http://schemas.openxmlformats.org/officeDocument/2006/relationships/hyperlink" Target="https://dblp.org/pid/l/GuoliangLi.html" TargetMode="External"/><Relationship Id="rId4" Type="http://schemas.openxmlformats.org/officeDocument/2006/relationships/hyperlink" Target="https://dblp.org/pid/181/5689.htm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blp.org/pid/247/8418.html"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dblp.org/db/journals/tkde/tkde34.html#ZhouCLS22" TargetMode="External"/><Relationship Id="rId5" Type="http://schemas.openxmlformats.org/officeDocument/2006/relationships/hyperlink" Target="https://dblp.org/pid/l/GuoliangLi.html" TargetMode="External"/><Relationship Id="rId4" Type="http://schemas.openxmlformats.org/officeDocument/2006/relationships/hyperlink" Target="https://dblp.org/pid/181/5689.html"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blp.org/pid/247/8418.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dblp.org/db/journals/tkde/tkde34.html#ZhouCLS22" TargetMode="External"/><Relationship Id="rId5" Type="http://schemas.openxmlformats.org/officeDocument/2006/relationships/hyperlink" Target="https://dblp.org/pid/l/GuoliangLi.html" TargetMode="External"/><Relationship Id="rId4" Type="http://schemas.openxmlformats.org/officeDocument/2006/relationships/hyperlink" Target="https://dblp.org/pid/181/5689.html"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blp.org/pid/247/8418.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dblp.org/db/journals/tkde/tkde34.html#ZhouCLS22" TargetMode="External"/><Relationship Id="rId5" Type="http://schemas.openxmlformats.org/officeDocument/2006/relationships/hyperlink" Target="https://dblp.org/pid/l/GuoliangLi.html" TargetMode="External"/><Relationship Id="rId4" Type="http://schemas.openxmlformats.org/officeDocument/2006/relationships/hyperlink" Target="https://dblp.org/pid/181/5689.html"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slides of this AI4DB </a:t>
            </a:r>
            <a:r>
              <a:rPr lang="en-US" dirty="0"/>
              <a:t>course</a:t>
            </a:r>
            <a:r>
              <a:rPr lang="en-US" baseline="0" dirty="0"/>
              <a:t> used some public slides/materials on the Web for teaching purposes only. </a:t>
            </a:r>
            <a:r>
              <a:rPr lang="en-US" baseline="0"/>
              <a:t>I would like to acknowledge these resources, and please let me know if I failed to cite them or you want to remove them from my slides.</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1</a:t>
            </a:fld>
            <a:endParaRPr lang="en-US"/>
          </a:p>
        </p:txBody>
      </p:sp>
    </p:spTree>
    <p:extLst>
      <p:ext uri="{BB962C8B-B14F-4D97-AF65-F5344CB8AC3E}">
        <p14:creationId xmlns:p14="http://schemas.microsoft.com/office/powerpoint/2010/main" val="4067400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0361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4804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a:latin typeface="Arial" pitchFamily="34" charset="0"/>
              </a:rPr>
              <a:t>https://en.wikipedia.org/wiki/MNIST_database#/media/File:MNIST_dataset_example.png</a:t>
            </a:r>
          </a:p>
        </p:txBody>
      </p:sp>
    </p:spTree>
    <p:extLst>
      <p:ext uri="{BB962C8B-B14F-4D97-AF65-F5344CB8AC3E}">
        <p14:creationId xmlns:p14="http://schemas.microsoft.com/office/powerpoint/2010/main" val="34812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a:latin typeface="Arial" pitchFamily="34" charset="0"/>
              </a:rPr>
              <a:t>https://en.wikipedia.org/wiki/MNIST_database#/media/File:MNIST_dataset_example.png</a:t>
            </a:r>
          </a:p>
          <a:p>
            <a:pPr eaLnBrk="1" hangingPunct="1"/>
            <a:endParaRPr lang="en-US" dirty="0">
              <a:latin typeface="Arial" pitchFamily="34" charset="0"/>
            </a:endParaRPr>
          </a:p>
          <a:p>
            <a:pPr eaLnBrk="1" hangingPunct="1"/>
            <a:r>
              <a:rPr lang="en-US" dirty="0">
                <a:latin typeface="Arial" pitchFamily="34" charset="0"/>
              </a:rPr>
              <a:t>https://commons.wikimedia.org/wiki/File:Freebase_Logo_optimised.svg</a:t>
            </a:r>
          </a:p>
        </p:txBody>
      </p:sp>
    </p:spTree>
    <p:extLst>
      <p:ext uri="{BB962C8B-B14F-4D97-AF65-F5344CB8AC3E}">
        <p14:creationId xmlns:p14="http://schemas.microsoft.com/office/powerpoint/2010/main" val="2478987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540624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698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67306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17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93193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C599760-FCE5-4A6C-88E2-34822C8580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1E450678-96A6-4E6C-89EE-0A6D34B599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571F49E4-6B95-4C9F-9FD9-7EE6BC8F31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CE33718-A731-4E3F-9EEA-E08C48EB4D91}"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74677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019370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aseline="0" dirty="0"/>
              <a:t>slides of this AI4DB </a:t>
            </a:r>
            <a:r>
              <a:rPr lang="en-US" dirty="0"/>
              <a:t>course</a:t>
            </a:r>
            <a:r>
              <a:rPr lang="en-US" baseline="0" dirty="0"/>
              <a:t> used some public slides/materials on the Web. I would like to acknowledge these resources, and please let me know if I failed to cite them.</a:t>
            </a:r>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22</a:t>
            </a:fld>
            <a:endParaRPr lang="en-US"/>
          </a:p>
        </p:txBody>
      </p:sp>
    </p:spTree>
    <p:extLst>
      <p:ext uri="{BB962C8B-B14F-4D97-AF65-F5344CB8AC3E}">
        <p14:creationId xmlns:p14="http://schemas.microsoft.com/office/powerpoint/2010/main" val="839520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939261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14798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34885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1726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316043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a:latin typeface="Arial" pitchFamily="34" charset="0"/>
              </a:rPr>
              <a:t>http://en.wikipedia.org/wiki/Artificial_intelligence</a:t>
            </a:r>
          </a:p>
          <a:p>
            <a:pPr eaLnBrk="1" hangingPunct="1"/>
            <a:endParaRPr lang="en-US" dirty="0">
              <a:latin typeface="Arial" pitchFamily="34" charset="0"/>
            </a:endParaRPr>
          </a:p>
          <a:p>
            <a:pPr eaLnBrk="1" hangingPunct="1"/>
            <a:r>
              <a:rPr lang="en-US" dirty="0">
                <a:latin typeface="Arial" pitchFamily="34" charset="0"/>
              </a:rPr>
              <a:t>https://freesvg.org/balanced-scale</a:t>
            </a:r>
          </a:p>
        </p:txBody>
      </p:sp>
    </p:spTree>
    <p:extLst>
      <p:ext uri="{BB962C8B-B14F-4D97-AF65-F5344CB8AC3E}">
        <p14:creationId xmlns:p14="http://schemas.microsoft.com/office/powerpoint/2010/main" val="2785268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29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a:latin typeface="Arial" pitchFamily="34" charset="0"/>
              </a:rPr>
              <a:t>https://rightwave.com/rwi/the-future-is-now-how-agentic-ai-is-shaping-the-next-wave-of-marketing-operations</a:t>
            </a:r>
          </a:p>
          <a:p>
            <a:pPr eaLnBrk="1" hangingPunct="1"/>
            <a:endParaRPr lang="en-US" dirty="0">
              <a:latin typeface="Arial" pitchFamily="34" charset="0"/>
            </a:endParaRPr>
          </a:p>
          <a:p>
            <a:pPr eaLnBrk="1" hangingPunct="1"/>
            <a:r>
              <a:rPr lang="en-US" dirty="0">
                <a:latin typeface="Arial" pitchFamily="34" charset="0"/>
              </a:rPr>
              <a:t>https://biginnovates.com/the-power-of-neural-networks/</a:t>
            </a:r>
          </a:p>
        </p:txBody>
      </p:sp>
    </p:spTree>
    <p:extLst>
      <p:ext uri="{BB962C8B-B14F-4D97-AF65-F5344CB8AC3E}">
        <p14:creationId xmlns:p14="http://schemas.microsoft.com/office/powerpoint/2010/main" val="213732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rPr>
              <a:t>https://upload.wikimedia.org/wikipedia/commons/1/1b/AI_hierarchy.svg</a:t>
            </a:r>
          </a:p>
          <a:p>
            <a:pPr eaLnBrk="1" hangingPunct="1"/>
            <a:endParaRPr lang="en-US" dirty="0">
              <a:latin typeface="Arial" pitchFamily="34" charset="0"/>
            </a:endParaRPr>
          </a:p>
        </p:txBody>
      </p:sp>
    </p:spTree>
    <p:extLst>
      <p:ext uri="{BB962C8B-B14F-4D97-AF65-F5344CB8AC3E}">
        <p14:creationId xmlns:p14="http://schemas.microsoft.com/office/powerpoint/2010/main" val="1013983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7998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4650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94180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b="0" i="1" u="none" strike="noStrike" dirty="0" err="1">
                <a:solidFill>
                  <a:srgbClr val="7D848A"/>
                </a:solidFill>
                <a:effectLst/>
                <a:latin typeface="Open Sans" panose="020B0606030504020204" pitchFamily="34" charset="0"/>
                <a:hlinkClick r:id="rId3"/>
              </a:rPr>
              <a:t>Xuanhe</a:t>
            </a:r>
            <a:r>
              <a:rPr lang="en-US" b="0" i="1" u="none" strike="noStrike" dirty="0">
                <a:solidFill>
                  <a:srgbClr val="7D848A"/>
                </a:solidFill>
                <a:effectLst/>
                <a:latin typeface="Open Sans" panose="020B0606030504020204" pitchFamily="34" charset="0"/>
                <a:hlinkClick r:id="rId3"/>
              </a:rPr>
              <a:t> Zhou</a:t>
            </a:r>
            <a:r>
              <a:rPr lang="en-US" b="0" i="1" dirty="0">
                <a:solidFill>
                  <a:srgbClr val="505B62"/>
                </a:solidFill>
                <a:effectLst/>
                <a:latin typeface="Open Sans" panose="020B0606030504020204" pitchFamily="34" charset="0"/>
              </a:rPr>
              <a:t>, </a:t>
            </a:r>
            <a:r>
              <a:rPr lang="en-US" b="0" i="1" u="none" strike="noStrike" dirty="0" err="1">
                <a:solidFill>
                  <a:srgbClr val="7D848A"/>
                </a:solidFill>
                <a:effectLst/>
                <a:latin typeface="Open Sans" panose="020B0606030504020204" pitchFamily="34" charset="0"/>
                <a:hlinkClick r:id="rId4"/>
              </a:rPr>
              <a:t>Chengliang</a:t>
            </a:r>
            <a:r>
              <a:rPr lang="en-US" b="0" i="1" u="none" strike="noStrike" dirty="0">
                <a:solidFill>
                  <a:srgbClr val="7D848A"/>
                </a:solidFill>
                <a:effectLst/>
                <a:latin typeface="Open Sans" panose="020B0606030504020204" pitchFamily="34" charset="0"/>
                <a:hlinkClick r:id="rId4"/>
              </a:rPr>
              <a:t> Chai</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5"/>
              </a:rPr>
              <a:t>Guoliang Li</a:t>
            </a:r>
            <a:r>
              <a:rPr lang="en-US" b="0" i="1" dirty="0">
                <a:solidFill>
                  <a:srgbClr val="505B62"/>
                </a:solidFill>
                <a:effectLst/>
                <a:latin typeface="Open Sans" panose="020B0606030504020204" pitchFamily="34" charset="0"/>
              </a:rPr>
              <a:t>, Ji Sun:</a:t>
            </a:r>
            <a:br>
              <a:rPr lang="en-US" b="0" i="1" dirty="0">
                <a:solidFill>
                  <a:srgbClr val="505B62"/>
                </a:solidFill>
                <a:effectLst/>
                <a:latin typeface="Open Sans" panose="020B0606030504020204" pitchFamily="34" charset="0"/>
              </a:rPr>
            </a:br>
            <a:r>
              <a:rPr lang="en-US" b="1" i="1" dirty="0">
                <a:solidFill>
                  <a:srgbClr val="666666"/>
                </a:solidFill>
                <a:effectLst/>
                <a:latin typeface="Open Sans" panose="020B0606030504020204" pitchFamily="34" charset="0"/>
              </a:rPr>
              <a:t>Database Meets Artificial Intelligence: A Survey.</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6"/>
              </a:rPr>
              <a:t>IEEE Trans. </a:t>
            </a:r>
            <a:r>
              <a:rPr lang="en-US" b="0" i="1" u="none" strike="noStrike" dirty="0" err="1">
                <a:solidFill>
                  <a:srgbClr val="7D848A"/>
                </a:solidFill>
                <a:effectLst/>
                <a:latin typeface="Open Sans" panose="020B0606030504020204" pitchFamily="34" charset="0"/>
                <a:hlinkClick r:id="rId6"/>
              </a:rPr>
              <a:t>Knowl</a:t>
            </a:r>
            <a:r>
              <a:rPr lang="en-US" b="0" i="1" u="none" strike="noStrike" dirty="0">
                <a:solidFill>
                  <a:srgbClr val="7D848A"/>
                </a:solidFill>
                <a:effectLst/>
                <a:latin typeface="Open Sans" panose="020B0606030504020204" pitchFamily="34" charset="0"/>
                <a:hlinkClick r:id="rId6"/>
              </a:rPr>
              <a:t>. Data Eng. 34(3)</a:t>
            </a:r>
            <a:r>
              <a:rPr lang="en-US" b="0" i="1" dirty="0">
                <a:solidFill>
                  <a:srgbClr val="505B62"/>
                </a:solidFill>
                <a:effectLst/>
                <a:latin typeface="Open Sans" panose="020B0606030504020204" pitchFamily="34" charset="0"/>
              </a:rPr>
              <a:t>: 1096-1116 (2022)</a:t>
            </a:r>
            <a:endParaRPr lang="en-US" b="0" i="0" dirty="0">
              <a:solidFill>
                <a:srgbClr val="505B62"/>
              </a:solidFill>
              <a:effectLst/>
              <a:latin typeface="Open Sans" panose="020B0606030504020204" pitchFamily="34" charset="0"/>
            </a:endParaRPr>
          </a:p>
        </p:txBody>
      </p:sp>
    </p:spTree>
    <p:extLst>
      <p:ext uri="{BB962C8B-B14F-4D97-AF65-F5344CB8AC3E}">
        <p14:creationId xmlns:p14="http://schemas.microsoft.com/office/powerpoint/2010/main" val="54898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dirty="0">
                <a:latin typeface="Arial" pitchFamily="34" charset="0"/>
              </a:rPr>
              <a:t>https://www.dreamstime.com/data-science-vector-word-cloud-made-text-image192818789</a:t>
            </a:r>
          </a:p>
        </p:txBody>
      </p:sp>
    </p:spTree>
    <p:extLst>
      <p:ext uri="{BB962C8B-B14F-4D97-AF65-F5344CB8AC3E}">
        <p14:creationId xmlns:p14="http://schemas.microsoft.com/office/powerpoint/2010/main" val="1899124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None/>
            </a:pPr>
            <a:r>
              <a:rPr lang="en-US" b="0" i="1" u="none" strike="noStrike" dirty="0" err="1">
                <a:solidFill>
                  <a:srgbClr val="7D848A"/>
                </a:solidFill>
                <a:effectLst/>
                <a:latin typeface="Open Sans" panose="020B0606030504020204" pitchFamily="34" charset="0"/>
                <a:hlinkClick r:id="rId3"/>
              </a:rPr>
              <a:t>Xuanhe</a:t>
            </a:r>
            <a:r>
              <a:rPr lang="en-US" b="0" i="1" u="none" strike="noStrike" dirty="0">
                <a:solidFill>
                  <a:srgbClr val="7D848A"/>
                </a:solidFill>
                <a:effectLst/>
                <a:latin typeface="Open Sans" panose="020B0606030504020204" pitchFamily="34" charset="0"/>
                <a:hlinkClick r:id="rId3"/>
              </a:rPr>
              <a:t> Zhou</a:t>
            </a:r>
            <a:r>
              <a:rPr lang="en-US" b="0" i="1" dirty="0">
                <a:solidFill>
                  <a:srgbClr val="505B62"/>
                </a:solidFill>
                <a:effectLst/>
                <a:latin typeface="Open Sans" panose="020B0606030504020204" pitchFamily="34" charset="0"/>
              </a:rPr>
              <a:t>, </a:t>
            </a:r>
            <a:r>
              <a:rPr lang="en-US" b="0" i="1" u="none" strike="noStrike" dirty="0" err="1">
                <a:solidFill>
                  <a:srgbClr val="7D848A"/>
                </a:solidFill>
                <a:effectLst/>
                <a:latin typeface="Open Sans" panose="020B0606030504020204" pitchFamily="34" charset="0"/>
                <a:hlinkClick r:id="rId4"/>
              </a:rPr>
              <a:t>Chengliang</a:t>
            </a:r>
            <a:r>
              <a:rPr lang="en-US" b="0" i="1" u="none" strike="noStrike" dirty="0">
                <a:solidFill>
                  <a:srgbClr val="7D848A"/>
                </a:solidFill>
                <a:effectLst/>
                <a:latin typeface="Open Sans" panose="020B0606030504020204" pitchFamily="34" charset="0"/>
                <a:hlinkClick r:id="rId4"/>
              </a:rPr>
              <a:t> Chai</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5"/>
              </a:rPr>
              <a:t>Guoliang Li</a:t>
            </a:r>
            <a:r>
              <a:rPr lang="en-US" b="0" i="1" dirty="0">
                <a:solidFill>
                  <a:srgbClr val="505B62"/>
                </a:solidFill>
                <a:effectLst/>
                <a:latin typeface="Open Sans" panose="020B0606030504020204" pitchFamily="34" charset="0"/>
              </a:rPr>
              <a:t>, Ji Sun:</a:t>
            </a:r>
            <a:br>
              <a:rPr lang="en-US" b="0" i="1" dirty="0">
                <a:solidFill>
                  <a:srgbClr val="505B62"/>
                </a:solidFill>
                <a:effectLst/>
                <a:latin typeface="Open Sans" panose="020B0606030504020204" pitchFamily="34" charset="0"/>
              </a:rPr>
            </a:br>
            <a:r>
              <a:rPr lang="en-US" b="1" i="1" dirty="0">
                <a:solidFill>
                  <a:srgbClr val="666666"/>
                </a:solidFill>
                <a:effectLst/>
                <a:latin typeface="Open Sans" panose="020B0606030504020204" pitchFamily="34" charset="0"/>
              </a:rPr>
              <a:t>Database Meets Artificial Intelligence: A Survey.</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6"/>
              </a:rPr>
              <a:t>IEEE Trans. </a:t>
            </a:r>
            <a:r>
              <a:rPr lang="en-US" b="0" i="1" u="none" strike="noStrike" dirty="0" err="1">
                <a:solidFill>
                  <a:srgbClr val="7D848A"/>
                </a:solidFill>
                <a:effectLst/>
                <a:latin typeface="Open Sans" panose="020B0606030504020204" pitchFamily="34" charset="0"/>
                <a:hlinkClick r:id="rId6"/>
              </a:rPr>
              <a:t>Knowl</a:t>
            </a:r>
            <a:r>
              <a:rPr lang="en-US" b="0" i="1" u="none" strike="noStrike" dirty="0">
                <a:solidFill>
                  <a:srgbClr val="7D848A"/>
                </a:solidFill>
                <a:effectLst/>
                <a:latin typeface="Open Sans" panose="020B0606030504020204" pitchFamily="34" charset="0"/>
                <a:hlinkClick r:id="rId6"/>
              </a:rPr>
              <a:t>. Data Eng. 34(3)</a:t>
            </a:r>
            <a:r>
              <a:rPr lang="en-US" b="0" i="1" dirty="0">
                <a:solidFill>
                  <a:srgbClr val="505B62"/>
                </a:solidFill>
                <a:effectLst/>
                <a:latin typeface="Open Sans" panose="020B0606030504020204" pitchFamily="34" charset="0"/>
              </a:rPr>
              <a:t>: 1096-1116 (2022)</a:t>
            </a:r>
            <a:endParaRPr lang="en-US" b="0" i="0" dirty="0">
              <a:solidFill>
                <a:srgbClr val="505B62"/>
              </a:solidFill>
              <a:effectLst/>
              <a:latin typeface="Open Sans" panose="020B0606030504020204" pitchFamily="34" charset="0"/>
            </a:endParaRPr>
          </a:p>
          <a:p>
            <a:br>
              <a:rPr lang="en-US" dirty="0"/>
            </a:br>
            <a:endParaRPr lang="en-US" dirty="0">
              <a:latin typeface="Arial" pitchFamily="34" charset="0"/>
            </a:endParaRPr>
          </a:p>
        </p:txBody>
      </p:sp>
    </p:spTree>
    <p:extLst>
      <p:ext uri="{BB962C8B-B14F-4D97-AF65-F5344CB8AC3E}">
        <p14:creationId xmlns:p14="http://schemas.microsoft.com/office/powerpoint/2010/main" val="3336509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905531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13152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66149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39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85625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40</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Char char="•"/>
            </a:pPr>
            <a:r>
              <a:rPr lang="en-US" b="0" i="1" u="none" strike="noStrike" dirty="0" err="1">
                <a:solidFill>
                  <a:srgbClr val="7D848A"/>
                </a:solidFill>
                <a:effectLst/>
                <a:latin typeface="Open Sans" panose="020B0606030504020204" pitchFamily="34" charset="0"/>
                <a:hlinkClick r:id="rId3"/>
              </a:rPr>
              <a:t>Xuanhe</a:t>
            </a:r>
            <a:r>
              <a:rPr lang="en-US" b="0" i="1" u="none" strike="noStrike" dirty="0">
                <a:solidFill>
                  <a:srgbClr val="7D848A"/>
                </a:solidFill>
                <a:effectLst/>
                <a:latin typeface="Open Sans" panose="020B0606030504020204" pitchFamily="34" charset="0"/>
                <a:hlinkClick r:id="rId3"/>
              </a:rPr>
              <a:t> Zhou</a:t>
            </a:r>
            <a:r>
              <a:rPr lang="en-US" b="0" i="1" dirty="0">
                <a:solidFill>
                  <a:srgbClr val="505B62"/>
                </a:solidFill>
                <a:effectLst/>
                <a:latin typeface="Open Sans" panose="020B0606030504020204" pitchFamily="34" charset="0"/>
              </a:rPr>
              <a:t>, </a:t>
            </a:r>
            <a:r>
              <a:rPr lang="en-US" b="0" i="1" u="none" strike="noStrike" dirty="0" err="1">
                <a:solidFill>
                  <a:srgbClr val="7D848A"/>
                </a:solidFill>
                <a:effectLst/>
                <a:latin typeface="Open Sans" panose="020B0606030504020204" pitchFamily="34" charset="0"/>
                <a:hlinkClick r:id="rId4"/>
              </a:rPr>
              <a:t>Chengliang</a:t>
            </a:r>
            <a:r>
              <a:rPr lang="en-US" b="0" i="1" u="none" strike="noStrike" dirty="0">
                <a:solidFill>
                  <a:srgbClr val="7D848A"/>
                </a:solidFill>
                <a:effectLst/>
                <a:latin typeface="Open Sans" panose="020B0606030504020204" pitchFamily="34" charset="0"/>
                <a:hlinkClick r:id="rId4"/>
              </a:rPr>
              <a:t> Chai</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5"/>
              </a:rPr>
              <a:t>Guoliang Li</a:t>
            </a:r>
            <a:r>
              <a:rPr lang="en-US" b="0" i="1" dirty="0">
                <a:solidFill>
                  <a:srgbClr val="505B62"/>
                </a:solidFill>
                <a:effectLst/>
                <a:latin typeface="Open Sans" panose="020B0606030504020204" pitchFamily="34" charset="0"/>
              </a:rPr>
              <a:t>, Ji Sun:</a:t>
            </a:r>
            <a:br>
              <a:rPr lang="en-US" b="0" i="1" dirty="0">
                <a:solidFill>
                  <a:srgbClr val="505B62"/>
                </a:solidFill>
                <a:effectLst/>
                <a:latin typeface="Open Sans" panose="020B0606030504020204" pitchFamily="34" charset="0"/>
              </a:rPr>
            </a:br>
            <a:r>
              <a:rPr lang="en-US" b="1" i="1" dirty="0">
                <a:solidFill>
                  <a:srgbClr val="666666"/>
                </a:solidFill>
                <a:effectLst/>
                <a:latin typeface="Open Sans" panose="020B0606030504020204" pitchFamily="34" charset="0"/>
              </a:rPr>
              <a:t>Database Meets Artificial Intelligence: A Survey.</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6"/>
              </a:rPr>
              <a:t>IEEE Trans. </a:t>
            </a:r>
            <a:r>
              <a:rPr lang="en-US" b="0" i="1" u="none" strike="noStrike" dirty="0" err="1">
                <a:solidFill>
                  <a:srgbClr val="7D848A"/>
                </a:solidFill>
                <a:effectLst/>
                <a:latin typeface="Open Sans" panose="020B0606030504020204" pitchFamily="34" charset="0"/>
                <a:hlinkClick r:id="rId6"/>
              </a:rPr>
              <a:t>Knowl</a:t>
            </a:r>
            <a:r>
              <a:rPr lang="en-US" b="0" i="1" u="none" strike="noStrike" dirty="0">
                <a:solidFill>
                  <a:srgbClr val="7D848A"/>
                </a:solidFill>
                <a:effectLst/>
                <a:latin typeface="Open Sans" panose="020B0606030504020204" pitchFamily="34" charset="0"/>
                <a:hlinkClick r:id="rId6"/>
              </a:rPr>
              <a:t>. Data Eng. 34(3)</a:t>
            </a:r>
            <a:r>
              <a:rPr lang="en-US" b="0" i="1" dirty="0">
                <a:solidFill>
                  <a:srgbClr val="505B62"/>
                </a:solidFill>
                <a:effectLst/>
                <a:latin typeface="Open Sans" panose="020B0606030504020204" pitchFamily="34" charset="0"/>
              </a:rPr>
              <a:t>: 1096-1116 (2022)</a:t>
            </a:r>
            <a:endParaRPr lang="en-US" b="0" i="0" dirty="0">
              <a:solidFill>
                <a:srgbClr val="505B62"/>
              </a:solidFill>
              <a:effectLst/>
              <a:latin typeface="Open Sans" panose="020B0606030504020204" pitchFamily="34" charset="0"/>
            </a:endParaRPr>
          </a:p>
          <a:p>
            <a:br>
              <a:rPr lang="en-US" dirty="0"/>
            </a:br>
            <a:endParaRPr lang="en-US" dirty="0">
              <a:latin typeface="Arial" pitchFamily="34" charset="0"/>
            </a:endParaRPr>
          </a:p>
        </p:txBody>
      </p:sp>
    </p:spTree>
    <p:extLst>
      <p:ext uri="{BB962C8B-B14F-4D97-AF65-F5344CB8AC3E}">
        <p14:creationId xmlns:p14="http://schemas.microsoft.com/office/powerpoint/2010/main" val="2772404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41</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500826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9636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42</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algn="l">
              <a:buFont typeface="Arial" panose="020B0604020202020204" pitchFamily="34" charset="0"/>
              <a:buChar char="•"/>
            </a:pPr>
            <a:r>
              <a:rPr lang="en-US" b="0" i="1" u="none" strike="noStrike" dirty="0" err="1">
                <a:solidFill>
                  <a:srgbClr val="7D848A"/>
                </a:solidFill>
                <a:effectLst/>
                <a:latin typeface="Open Sans" panose="020B0606030504020204" pitchFamily="34" charset="0"/>
                <a:hlinkClick r:id="rId3"/>
              </a:rPr>
              <a:t>Xuanhe</a:t>
            </a:r>
            <a:r>
              <a:rPr lang="en-US" b="0" i="1" u="none" strike="noStrike" dirty="0">
                <a:solidFill>
                  <a:srgbClr val="7D848A"/>
                </a:solidFill>
                <a:effectLst/>
                <a:latin typeface="Open Sans" panose="020B0606030504020204" pitchFamily="34" charset="0"/>
                <a:hlinkClick r:id="rId3"/>
              </a:rPr>
              <a:t> Zhou</a:t>
            </a:r>
            <a:r>
              <a:rPr lang="en-US" b="0" i="1" dirty="0">
                <a:solidFill>
                  <a:srgbClr val="505B62"/>
                </a:solidFill>
                <a:effectLst/>
                <a:latin typeface="Open Sans" panose="020B0606030504020204" pitchFamily="34" charset="0"/>
              </a:rPr>
              <a:t>, </a:t>
            </a:r>
            <a:r>
              <a:rPr lang="en-US" b="0" i="1" u="none" strike="noStrike" dirty="0" err="1">
                <a:solidFill>
                  <a:srgbClr val="7D848A"/>
                </a:solidFill>
                <a:effectLst/>
                <a:latin typeface="Open Sans" panose="020B0606030504020204" pitchFamily="34" charset="0"/>
                <a:hlinkClick r:id="rId4"/>
              </a:rPr>
              <a:t>Chengliang</a:t>
            </a:r>
            <a:r>
              <a:rPr lang="en-US" b="0" i="1" u="none" strike="noStrike" dirty="0">
                <a:solidFill>
                  <a:srgbClr val="7D848A"/>
                </a:solidFill>
                <a:effectLst/>
                <a:latin typeface="Open Sans" panose="020B0606030504020204" pitchFamily="34" charset="0"/>
                <a:hlinkClick r:id="rId4"/>
              </a:rPr>
              <a:t> Chai</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5"/>
              </a:rPr>
              <a:t>Guoliang Li</a:t>
            </a:r>
            <a:r>
              <a:rPr lang="en-US" b="0" i="1" dirty="0">
                <a:solidFill>
                  <a:srgbClr val="505B62"/>
                </a:solidFill>
                <a:effectLst/>
                <a:latin typeface="Open Sans" panose="020B0606030504020204" pitchFamily="34" charset="0"/>
              </a:rPr>
              <a:t>, Ji Sun:</a:t>
            </a:r>
            <a:br>
              <a:rPr lang="en-US" b="0" i="1" dirty="0">
                <a:solidFill>
                  <a:srgbClr val="505B62"/>
                </a:solidFill>
                <a:effectLst/>
                <a:latin typeface="Open Sans" panose="020B0606030504020204" pitchFamily="34" charset="0"/>
              </a:rPr>
            </a:br>
            <a:r>
              <a:rPr lang="en-US" b="1" i="1" dirty="0">
                <a:solidFill>
                  <a:srgbClr val="666666"/>
                </a:solidFill>
                <a:effectLst/>
                <a:latin typeface="Open Sans" panose="020B0606030504020204" pitchFamily="34" charset="0"/>
              </a:rPr>
              <a:t>Database Meets Artificial Intelligence: A Survey.</a:t>
            </a:r>
            <a:r>
              <a:rPr lang="en-US" b="0" i="1" dirty="0">
                <a:solidFill>
                  <a:srgbClr val="505B62"/>
                </a:solidFill>
                <a:effectLst/>
                <a:latin typeface="Open Sans" panose="020B0606030504020204" pitchFamily="34" charset="0"/>
              </a:rPr>
              <a:t> </a:t>
            </a:r>
            <a:r>
              <a:rPr lang="en-US" b="0" i="1" u="none" strike="noStrike" dirty="0">
                <a:solidFill>
                  <a:srgbClr val="7D848A"/>
                </a:solidFill>
                <a:effectLst/>
                <a:latin typeface="Open Sans" panose="020B0606030504020204" pitchFamily="34" charset="0"/>
                <a:hlinkClick r:id="rId6"/>
              </a:rPr>
              <a:t>IEEE Trans. </a:t>
            </a:r>
            <a:r>
              <a:rPr lang="en-US" b="0" i="1" u="none" strike="noStrike" dirty="0" err="1">
                <a:solidFill>
                  <a:srgbClr val="7D848A"/>
                </a:solidFill>
                <a:effectLst/>
                <a:latin typeface="Open Sans" panose="020B0606030504020204" pitchFamily="34" charset="0"/>
                <a:hlinkClick r:id="rId6"/>
              </a:rPr>
              <a:t>Knowl</a:t>
            </a:r>
            <a:r>
              <a:rPr lang="en-US" b="0" i="1" u="none" strike="noStrike" dirty="0">
                <a:solidFill>
                  <a:srgbClr val="7D848A"/>
                </a:solidFill>
                <a:effectLst/>
                <a:latin typeface="Open Sans" panose="020B0606030504020204" pitchFamily="34" charset="0"/>
                <a:hlinkClick r:id="rId6"/>
              </a:rPr>
              <a:t>. Data Eng. 34(3)</a:t>
            </a:r>
            <a:r>
              <a:rPr lang="en-US" b="0" i="1" dirty="0">
                <a:solidFill>
                  <a:srgbClr val="505B62"/>
                </a:solidFill>
                <a:effectLst/>
                <a:latin typeface="Open Sans" panose="020B0606030504020204" pitchFamily="34" charset="0"/>
              </a:rPr>
              <a:t>: 1096-1116 (2022)</a:t>
            </a:r>
            <a:endParaRPr lang="en-US" b="0" i="0" dirty="0">
              <a:solidFill>
                <a:srgbClr val="505B62"/>
              </a:solidFill>
              <a:effectLst/>
              <a:latin typeface="Open Sans" panose="020B0606030504020204" pitchFamily="34" charset="0"/>
            </a:endParaRPr>
          </a:p>
          <a:p>
            <a:br>
              <a:rPr lang="en-US" dirty="0"/>
            </a:br>
            <a:endParaRPr lang="en-US" dirty="0">
              <a:latin typeface="Arial" pitchFamily="34" charset="0"/>
            </a:endParaRPr>
          </a:p>
        </p:txBody>
      </p:sp>
    </p:spTree>
    <p:extLst>
      <p:ext uri="{BB962C8B-B14F-4D97-AF65-F5344CB8AC3E}">
        <p14:creationId xmlns:p14="http://schemas.microsoft.com/office/powerpoint/2010/main" val="4023986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43</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15697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44</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485472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45</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10713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46</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9584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5</a:t>
            </a:fld>
            <a:endParaRPr lang="en-US"/>
          </a:p>
        </p:txBody>
      </p:sp>
    </p:spTree>
    <p:extLst>
      <p:ext uri="{BB962C8B-B14F-4D97-AF65-F5344CB8AC3E}">
        <p14:creationId xmlns:p14="http://schemas.microsoft.com/office/powerpoint/2010/main" val="122166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033E84-6385-41D0-8ED3-74655242C4C0}" type="slidenum">
              <a:rPr lang="en-US" smtClean="0"/>
              <a:pPr/>
              <a:t>6</a:t>
            </a:fld>
            <a:endParaRPr lang="en-US"/>
          </a:p>
        </p:txBody>
      </p:sp>
    </p:spTree>
    <p:extLst>
      <p:ext uri="{BB962C8B-B14F-4D97-AF65-F5344CB8AC3E}">
        <p14:creationId xmlns:p14="http://schemas.microsoft.com/office/powerpoint/2010/main" val="90610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7</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43334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8</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53618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14274" eaLnBrk="0" hangingPunct="0">
              <a:defRPr>
                <a:solidFill>
                  <a:schemeClr val="tx1"/>
                </a:solidFill>
                <a:latin typeface="Arial" pitchFamily="34" charset="0"/>
                <a:ea typeface="宋体" pitchFamily="2" charset="-122"/>
              </a:defRPr>
            </a:lvl1pPr>
            <a:lvl2pPr marL="730171" indent="-280835" defTabSz="914274" eaLnBrk="0" hangingPunct="0">
              <a:defRPr>
                <a:solidFill>
                  <a:schemeClr val="tx1"/>
                </a:solidFill>
                <a:latin typeface="Arial" pitchFamily="34" charset="0"/>
                <a:ea typeface="宋体" pitchFamily="2" charset="-122"/>
              </a:defRPr>
            </a:lvl2pPr>
            <a:lvl3pPr marL="1123340" indent="-224668" defTabSz="914274" eaLnBrk="0" hangingPunct="0">
              <a:defRPr>
                <a:solidFill>
                  <a:schemeClr val="tx1"/>
                </a:solidFill>
                <a:latin typeface="Arial" pitchFamily="34" charset="0"/>
                <a:ea typeface="宋体" pitchFamily="2" charset="-122"/>
              </a:defRPr>
            </a:lvl3pPr>
            <a:lvl4pPr marL="1572677" indent="-224668" defTabSz="914274" eaLnBrk="0" hangingPunct="0">
              <a:defRPr>
                <a:solidFill>
                  <a:schemeClr val="tx1"/>
                </a:solidFill>
                <a:latin typeface="Arial" pitchFamily="34" charset="0"/>
                <a:ea typeface="宋体" pitchFamily="2" charset="-122"/>
              </a:defRPr>
            </a:lvl4pPr>
            <a:lvl5pPr marL="2022013" indent="-224668" defTabSz="914274" eaLnBrk="0" hangingPunct="0">
              <a:defRPr>
                <a:solidFill>
                  <a:schemeClr val="tx1"/>
                </a:solidFill>
                <a:latin typeface="Arial" pitchFamily="34" charset="0"/>
                <a:ea typeface="宋体" pitchFamily="2" charset="-122"/>
              </a:defRPr>
            </a:lvl5pPr>
            <a:lvl6pPr marL="2471349" indent="-224668" defTabSz="914274" eaLnBrk="0" fontAlgn="base" hangingPunct="0">
              <a:spcBef>
                <a:spcPct val="0"/>
              </a:spcBef>
              <a:spcAft>
                <a:spcPct val="0"/>
              </a:spcAft>
              <a:defRPr>
                <a:solidFill>
                  <a:schemeClr val="tx1"/>
                </a:solidFill>
                <a:latin typeface="Arial" pitchFamily="34" charset="0"/>
                <a:ea typeface="宋体" pitchFamily="2" charset="-122"/>
              </a:defRPr>
            </a:lvl6pPr>
            <a:lvl7pPr marL="2920685" indent="-224668" defTabSz="914274" eaLnBrk="0" fontAlgn="base" hangingPunct="0">
              <a:spcBef>
                <a:spcPct val="0"/>
              </a:spcBef>
              <a:spcAft>
                <a:spcPct val="0"/>
              </a:spcAft>
              <a:defRPr>
                <a:solidFill>
                  <a:schemeClr val="tx1"/>
                </a:solidFill>
                <a:latin typeface="Arial" pitchFamily="34" charset="0"/>
                <a:ea typeface="宋体" pitchFamily="2" charset="-122"/>
              </a:defRPr>
            </a:lvl7pPr>
            <a:lvl8pPr marL="3370021" indent="-224668" defTabSz="914274" eaLnBrk="0" fontAlgn="base" hangingPunct="0">
              <a:spcBef>
                <a:spcPct val="0"/>
              </a:spcBef>
              <a:spcAft>
                <a:spcPct val="0"/>
              </a:spcAft>
              <a:defRPr>
                <a:solidFill>
                  <a:schemeClr val="tx1"/>
                </a:solidFill>
                <a:latin typeface="Arial" pitchFamily="34" charset="0"/>
                <a:ea typeface="宋体" pitchFamily="2" charset="-122"/>
              </a:defRPr>
            </a:lvl8pPr>
            <a:lvl9pPr marL="3819357" indent="-224668" defTabSz="914274"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fld id="{B04042F6-9FDA-426C-86F9-346C8313DE21}" type="slidenum">
              <a:rPr lang="en-US" altLang="zh-CN">
                <a:solidFill>
                  <a:prstClr val="black"/>
                </a:solidFill>
              </a:rPr>
              <a:pPr eaLnBrk="1" hangingPunct="1"/>
              <a:t>9</a:t>
            </a:fld>
            <a:endParaRPr lang="en-US" altLang="zh-CN">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20764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1266"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zh-CN" noProof="0"/>
              <a:t>Click to edit Master title style</a:t>
            </a:r>
          </a:p>
        </p:txBody>
      </p:sp>
      <p:sp>
        <p:nvSpPr>
          <p:cNvPr id="112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zh-CN" noProof="0"/>
              <a:t>Click to edit Master subtitle style</a:t>
            </a:r>
          </a:p>
        </p:txBody>
      </p:sp>
      <p:sp>
        <p:nvSpPr>
          <p:cNvPr id="6" name="Rectangle 4"/>
          <p:cNvSpPr>
            <a:spLocks noGrp="1" noChangeArrowheads="1"/>
          </p:cNvSpPr>
          <p:nvPr>
            <p:ph type="dt" sz="half" idx="10"/>
          </p:nvPr>
        </p:nvSpPr>
        <p:spPr/>
        <p:txBody>
          <a:bodyPr/>
          <a:lstStyle>
            <a:lvl1pPr>
              <a:defRPr smtClean="0"/>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p:txBody>
          <a:bodyPr/>
          <a:lstStyle>
            <a:lvl1pPr>
              <a:defRPr smtClean="0"/>
            </a:lvl1pPr>
          </a:lstStyle>
          <a:p>
            <a:pPr>
              <a:defRPr/>
            </a:pPr>
            <a:fld id="{1C58099E-2FB3-4AE7-8B19-9FB9B614AB2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864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55C193-50C7-4EAC-8F23-9605DDFD994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739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14556F6-CC10-40A0-BEBD-D1C8D9DD325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542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Times New Roman" panose="02020603050405020304" pitchFamily="18" charset="0"/>
                <a:cs typeface="Times New Roman" panose="02020603050405020304" pitchFamily="18" charset="0"/>
              </a:defRPr>
            </a:lvl1pPr>
          </a:lstStyle>
          <a:p>
            <a:pPr>
              <a:defRPr/>
            </a:pPr>
            <a:fld id="{A1D442EF-3B18-4B98-A531-9906D68737B3}" type="slidenum">
              <a:rPr lang="en-US" altLang="zh-CN" smtClean="0">
                <a:solidFill>
                  <a:srgbClr val="000000"/>
                </a:solidFill>
              </a:rPr>
              <a:pPr>
                <a:defRPr/>
              </a:pPr>
              <a:t>‹#›</a:t>
            </a:fld>
            <a:endParaRPr lang="en-US" altLang="zh-CN" dirty="0">
              <a:solidFill>
                <a:srgbClr val="000000"/>
              </a:solidFill>
            </a:endParaRPr>
          </a:p>
        </p:txBody>
      </p:sp>
    </p:spTree>
    <p:extLst>
      <p:ext uri="{BB962C8B-B14F-4D97-AF65-F5344CB8AC3E}">
        <p14:creationId xmlns:p14="http://schemas.microsoft.com/office/powerpoint/2010/main" val="293438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D4143C-3574-47BD-8AAD-34B80097BC1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5118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72F5DA-90B2-4D51-8478-A1F31B98EE3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6677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867985-D365-4D14-9DC2-77325BD78F0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9536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B9242D8-F8DF-4750-9687-EDC89A7B49D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406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4647EE-E56E-4E99-887D-FE3F2656548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269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3CD282-BBD1-4B81-8DF8-E0A19C24518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3706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320C7-C108-4F81-8E78-3DAD5C57427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5167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44"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mj-lt"/>
              </a:defRPr>
            </a:lvl1pPr>
          </a:lstStyle>
          <a:p>
            <a:pPr fontAlgn="base">
              <a:spcBef>
                <a:spcPct val="0"/>
              </a:spcBef>
              <a:spcAft>
                <a:spcPct val="0"/>
              </a:spcAft>
              <a:defRPr/>
            </a:pPr>
            <a:endParaRPr lang="en-US" altLang="zh-CN">
              <a:solidFill>
                <a:srgbClr val="000000"/>
              </a:solidFill>
            </a:endParaRPr>
          </a:p>
        </p:txBody>
      </p:sp>
      <p:sp>
        <p:nvSpPr>
          <p:cNvPr id="10246"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fontAlgn="base">
              <a:spcBef>
                <a:spcPct val="0"/>
              </a:spcBef>
              <a:spcAft>
                <a:spcPct val="0"/>
              </a:spcAft>
              <a:defRPr/>
            </a:pPr>
            <a:fld id="{EC8C0897-8DF3-409E-A4A0-CAF434E18AE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
        <p:nvSpPr>
          <p:cNvPr id="1031"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endParaRPr>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49827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dblp.uni-trier.de/db/conf/sigmod/" TargetMode="External"/><Relationship Id="rId7" Type="http://schemas.openxmlformats.org/officeDocument/2006/relationships/hyperlink" Target="http://dblp.uni-trier.de/db/conf/ic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ieeexplore.ieee.org/xpl/conhome.jsp?punumber=1000178" TargetMode="External"/><Relationship Id="rId5" Type="http://schemas.openxmlformats.org/officeDocument/2006/relationships/hyperlink" Target="http://dblp.uni-trier.de/db/journals/pvldb/index.html" TargetMode="External"/><Relationship Id="rId4" Type="http://schemas.openxmlformats.org/officeDocument/2006/relationships/hyperlink" Target="http://www.vldb.org/pvldb/"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dblp.org/db/conf/aaai/index.html" TargetMode="External"/><Relationship Id="rId3" Type="http://schemas.openxmlformats.org/officeDocument/2006/relationships/hyperlink" Target="https://dblp.org/db/conf/iclr/index.html" TargetMode="External"/><Relationship Id="rId7" Type="http://schemas.openxmlformats.org/officeDocument/2006/relationships/hyperlink" Target="https://aaai.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blp.org/db/conf/icml/index.html" TargetMode="External"/><Relationship Id="rId5" Type="http://schemas.openxmlformats.org/officeDocument/2006/relationships/hyperlink" Target="https://dblp.org/db/conf/cvpr/index.html" TargetMode="External"/><Relationship Id="rId4" Type="http://schemas.openxmlformats.org/officeDocument/2006/relationships/hyperlink" Target="https://dblp.org/db/conf/nips/index.html" TargetMode="External"/><Relationship Id="rId9" Type="http://schemas.openxmlformats.org/officeDocument/2006/relationships/hyperlink" Target="https://dblp.org/db/conf/ijcai/index.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mage-net.org/" TargetMode="External"/><Relationship Id="rId7"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en.wikipedia.org/wiki/MNIST_database" TargetMode="External"/><Relationship Id="rId4" Type="http://schemas.openxmlformats.org/officeDocument/2006/relationships/hyperlink" Target="https://www.kaggle.com/datasets/hojjatk/mnist-datase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mpi-inf.mpg.de/departments/databases-and-information-systems/research/yago-naga/yago/archive/" TargetMode="External"/><Relationship Id="rId13" Type="http://schemas.openxmlformats.org/officeDocument/2006/relationships/image" Target="../media/image7.png"/><Relationship Id="rId3" Type="http://schemas.openxmlformats.org/officeDocument/2006/relationships/hyperlink" Target="https://db.csail.mit.edu/labdata/labdata.html" TargetMode="External"/><Relationship Id="rId7" Type="http://schemas.openxmlformats.org/officeDocument/2006/relationships/hyperlink" Target="https://developers.google.com/freebase/" TargetMode="External"/><Relationship Id="rId12"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dbpedia.org/" TargetMode="External"/><Relationship Id="rId11" Type="http://schemas.openxmlformats.org/officeDocument/2006/relationships/image" Target="../media/image5.png"/><Relationship Id="rId5" Type="http://schemas.openxmlformats.org/officeDocument/2006/relationships/hyperlink" Target="https://snap.stanford.edu/data/" TargetMode="External"/><Relationship Id="rId10" Type="http://schemas.openxmlformats.org/officeDocument/2006/relationships/image" Target="../media/image4.png"/><Relationship Id="rId4" Type="http://schemas.openxmlformats.org/officeDocument/2006/relationships/hyperlink" Target="https://www.data.gov/" TargetMode="External"/><Relationship Id="rId9" Type="http://schemas.openxmlformats.org/officeDocument/2006/relationships/image" Target="../media/image3.png"/><Relationship Id="rId1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verleaf.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freesvg.org/four-1574111296"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matob.web.id/random/technology/nosql/" TargetMode="External"/><Relationship Id="rId5" Type="http://schemas.openxmlformats.org/officeDocument/2006/relationships/image" Target="../media/image13.jpg"/><Relationship Id="rId4" Type="http://schemas.openxmlformats.org/officeDocument/2006/relationships/hyperlink" Target="https://ar.inspiredpencil.com/pictures-2023/numerical-data"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Artificial_intelligenc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http://www.cs.kent.edu/~xli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xxl1584@case.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freesvg.org/four-1574111296"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s.kent.edu/~xlian/2025Fall_CSDS600_AI4DB.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l.acm.org/journal/csu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linkedin.com/lear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dl.acm.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dblp.uni-trier.de/" TargetMode="External"/><Relationship Id="rId4" Type="http://schemas.openxmlformats.org/officeDocument/2006/relationships/hyperlink" Target="http://ieeexplore.ieee.org/Xplore/home.j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dblp.uni-trier.de/db/journals/tods/index.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dblp.uni-trier.de/db/journals/tkde/index.html" TargetMode="External"/><Relationship Id="rId4" Type="http://schemas.openxmlformats.org/officeDocument/2006/relationships/hyperlink" Target="http://dblp.uni-trier.de/db/journals/vld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615" y="1315928"/>
            <a:ext cx="7010400" cy="1282026"/>
          </a:xfrm>
        </p:spPr>
        <p:txBody>
          <a:bodyPr>
            <a:noAutofit/>
          </a:bodyPr>
          <a:lstStyle/>
          <a:p>
            <a:r>
              <a:rPr lang="en-US" sz="6000" b="1"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AI for DB (AI4DB)</a:t>
            </a:r>
            <a:endParaRPr lang="en-US" sz="4800" b="1"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1775" y="4379693"/>
            <a:ext cx="6995160" cy="2087880"/>
          </a:xfrm>
        </p:spPr>
        <p:txBody>
          <a:bodyPr>
            <a:normAutofit/>
          </a:bodyPr>
          <a:lstStyle/>
          <a:p>
            <a:r>
              <a:rPr lang="en-US" altLang="en-US" sz="3000" b="1" dirty="0">
                <a:latin typeface="Times New Roman" panose="02020603050405020304" pitchFamily="18" charset="0"/>
                <a:cs typeface="Times New Roman" panose="02020603050405020304" pitchFamily="18" charset="0"/>
              </a:rPr>
              <a:t>Instructor: </a:t>
            </a:r>
            <a:r>
              <a:rPr lang="en-US" altLang="en-US" sz="3000" dirty="0">
                <a:latin typeface="Times New Roman" panose="02020603050405020304" pitchFamily="18" charset="0"/>
                <a:cs typeface="Times New Roman" panose="02020603050405020304" pitchFamily="18" charset="0"/>
              </a:rPr>
              <a:t>Xiang Lian</a:t>
            </a:r>
          </a:p>
          <a:p>
            <a:r>
              <a:rPr lang="en-US" altLang="en-US" sz="3000" b="1" dirty="0">
                <a:latin typeface="Times New Roman" panose="02020603050405020304" pitchFamily="18" charset="0"/>
                <a:cs typeface="Times New Roman" panose="02020603050405020304" pitchFamily="18" charset="0"/>
              </a:rPr>
              <a:t>Email: </a:t>
            </a:r>
            <a:r>
              <a:rPr lang="en-US" altLang="zh-CN" sz="3000" i="1" dirty="0">
                <a:latin typeface="Times New Roman" panose="02020603050405020304" pitchFamily="18" charset="0"/>
                <a:cs typeface="Times New Roman" panose="02020603050405020304" pitchFamily="18" charset="0"/>
              </a:rPr>
              <a:t>xxl1584</a:t>
            </a:r>
            <a:r>
              <a:rPr lang="en-US" altLang="en-US" sz="3000" i="1" dirty="0">
                <a:latin typeface="Times New Roman" panose="02020603050405020304" pitchFamily="18" charset="0"/>
                <a:cs typeface="Times New Roman" panose="02020603050405020304" pitchFamily="18" charset="0"/>
              </a:rPr>
              <a:t>@case.edu </a:t>
            </a:r>
          </a:p>
          <a:p>
            <a:r>
              <a:rPr lang="en-US" altLang="en-US" sz="3000" b="1" dirty="0">
                <a:latin typeface="Times New Roman" panose="02020603050405020304" pitchFamily="18" charset="0"/>
                <a:cs typeface="Times New Roman" panose="02020603050405020304" pitchFamily="18" charset="0"/>
              </a:rPr>
              <a:t>Homepage: </a:t>
            </a:r>
            <a:r>
              <a:rPr lang="en-US" altLang="en-US" sz="3000" i="1" dirty="0">
                <a:latin typeface="Times New Roman" panose="02020603050405020304" pitchFamily="18" charset="0"/>
                <a:cs typeface="Times New Roman" panose="02020603050405020304" pitchFamily="18" charset="0"/>
              </a:rPr>
              <a:t>http://www.cs.kent.edu/~xlian/</a:t>
            </a:r>
          </a:p>
        </p:txBody>
      </p:sp>
      <p:sp>
        <p:nvSpPr>
          <p:cNvPr id="4" name="Title 1"/>
          <p:cNvSpPr txBox="1">
            <a:spLocks/>
          </p:cNvSpPr>
          <p:nvPr/>
        </p:nvSpPr>
        <p:spPr bwMode="auto">
          <a:xfrm>
            <a:off x="1991775" y="2970663"/>
            <a:ext cx="7228425"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400" dirty="0">
                <a:latin typeface="Times New Roman" pitchFamily="18" charset="0"/>
                <a:ea typeface="Tahoma" pitchFamily="34" charset="0"/>
                <a:cs typeface="Times New Roman" pitchFamily="18" charset="0"/>
              </a:rPr>
              <a:t>Course Syllabus</a:t>
            </a:r>
            <a:endParaRPr lang="en-US" sz="4400" kern="0" dirty="0">
              <a:solidFill>
                <a:schemeClr val="tx1"/>
              </a:solidFill>
              <a:latin typeface="Times New Roman" pitchFamily="18" charset="0"/>
              <a:ea typeface="Tahoma"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1</a:t>
            </a:fld>
            <a:endParaRPr lang="en-US" altLang="zh-CN">
              <a:solidFill>
                <a:srgbClr val="000000"/>
              </a:solidFill>
            </a:endParaRPr>
          </a:p>
        </p:txBody>
      </p:sp>
    </p:spTree>
    <p:extLst>
      <p:ext uri="{BB962C8B-B14F-4D97-AF65-F5344CB8AC3E}">
        <p14:creationId xmlns:p14="http://schemas.microsoft.com/office/powerpoint/2010/main" val="267198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DB/AI Conferences/Journals (cont'd)</a:t>
            </a:r>
          </a:p>
        </p:txBody>
      </p:sp>
      <p:sp>
        <p:nvSpPr>
          <p:cNvPr id="4100" name="Rectangle 3"/>
          <p:cNvSpPr>
            <a:spLocks noGrp="1" noChangeArrowheads="1"/>
          </p:cNvSpPr>
          <p:nvPr>
            <p:ph type="body" idx="1"/>
          </p:nvPr>
        </p:nvSpPr>
        <p:spPr>
          <a:xfrm>
            <a:off x="228600" y="1600200"/>
            <a:ext cx="8458200" cy="4800600"/>
          </a:xfrm>
        </p:spPr>
        <p:txBody>
          <a:bodyPr>
            <a:normAutofit lnSpcReduction="10000"/>
          </a:bodyPr>
          <a:lstStyle/>
          <a:p>
            <a:pPr algn="just" eaLnBrk="1" hangingPunct="1"/>
            <a:r>
              <a:rPr lang="en-US" altLang="zh-CN" sz="3200" dirty="0">
                <a:latin typeface="Times New Roman" pitchFamily="18" charset="0"/>
              </a:rPr>
              <a:t>Database Conferences</a:t>
            </a:r>
          </a:p>
          <a:p>
            <a:pPr lvl="1" algn="just" eaLnBrk="1" hangingPunct="1"/>
            <a:r>
              <a:rPr lang="en-US" altLang="zh-CN" sz="2800" dirty="0">
                <a:latin typeface="Times New Roman" pitchFamily="18" charset="0"/>
              </a:rPr>
              <a:t>The ACM Special Interest Group on Management of Data (SIGMOD): </a:t>
            </a:r>
            <a:r>
              <a:rPr lang="en-US" altLang="zh-CN" sz="2800" dirty="0">
                <a:latin typeface="Times New Roman" pitchFamily="18" charset="0"/>
                <a:hlinkClick r:id="rId3"/>
              </a:rPr>
              <a:t>http://dblp.uni-trier.de/db/conf/sigmod/</a:t>
            </a:r>
            <a:r>
              <a:rPr lang="en-US" altLang="zh-CN" sz="2800" dirty="0">
                <a:latin typeface="Times New Roman" pitchFamily="18" charset="0"/>
              </a:rPr>
              <a:t> </a:t>
            </a:r>
          </a:p>
          <a:p>
            <a:pPr lvl="1" algn="just" eaLnBrk="1" hangingPunct="1"/>
            <a:r>
              <a:rPr lang="en-US" altLang="zh-CN" sz="2800" dirty="0">
                <a:latin typeface="Times New Roman" pitchFamily="18" charset="0"/>
              </a:rPr>
              <a:t>Proceedings of the VLDB Endowment (PVLDB): </a:t>
            </a:r>
            <a:r>
              <a:rPr lang="en-US" altLang="zh-CN" sz="2800" dirty="0">
                <a:latin typeface="Times New Roman" pitchFamily="18" charset="0"/>
                <a:hlinkClick r:id="rId4"/>
              </a:rPr>
              <a:t>http://www.vldb.org/pvldb/</a:t>
            </a:r>
            <a:r>
              <a:rPr lang="en-US" altLang="zh-CN" sz="2800" dirty="0">
                <a:latin typeface="Times New Roman" pitchFamily="18" charset="0"/>
              </a:rPr>
              <a:t> or </a:t>
            </a:r>
            <a:r>
              <a:rPr lang="en-US" altLang="zh-CN" sz="2800" dirty="0">
                <a:latin typeface="Times New Roman" pitchFamily="18" charset="0"/>
                <a:hlinkClick r:id="rId5"/>
              </a:rPr>
              <a:t>http://dblp.uni-trier.de/db/journals/pvldb/index.html</a:t>
            </a:r>
            <a:r>
              <a:rPr lang="en-US" altLang="zh-CN" sz="2800" dirty="0">
                <a:latin typeface="Times New Roman" pitchFamily="18" charset="0"/>
              </a:rPr>
              <a:t> </a:t>
            </a:r>
          </a:p>
          <a:p>
            <a:pPr lvl="1" algn="just" eaLnBrk="1" hangingPunct="1"/>
            <a:r>
              <a:rPr lang="en-US" altLang="zh-CN" sz="2800" dirty="0">
                <a:latin typeface="Times New Roman" pitchFamily="18" charset="0"/>
              </a:rPr>
              <a:t>IEEE International Conference on Data Engineering (ICDE): </a:t>
            </a:r>
            <a:r>
              <a:rPr lang="en-US" altLang="zh-CN" sz="2800" dirty="0">
                <a:latin typeface="Times New Roman" pitchFamily="18" charset="0"/>
                <a:hlinkClick r:id="rId6"/>
              </a:rPr>
              <a:t>http://ieeexplore.ieee.org/xpl/conhome.jsp?punumber=1000178</a:t>
            </a:r>
            <a:r>
              <a:rPr lang="en-US" altLang="zh-CN" sz="2800" dirty="0">
                <a:latin typeface="Times New Roman" pitchFamily="18" charset="0"/>
              </a:rPr>
              <a:t> or </a:t>
            </a:r>
            <a:r>
              <a:rPr lang="en-US" altLang="zh-CN" sz="2800" dirty="0">
                <a:latin typeface="Times New Roman" pitchFamily="18" charset="0"/>
                <a:hlinkClick r:id="rId7"/>
              </a:rPr>
              <a:t>http://dblp.uni-trier.de/db/conf/icde/</a:t>
            </a:r>
            <a:r>
              <a:rPr lang="en-US" altLang="zh-CN" sz="2800" dirty="0">
                <a:latin typeface="Times New Roman" pitchFamily="18" charset="0"/>
              </a:rPr>
              <a:t> </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161750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11</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DB/AI Conferences/Journals (cont'd)</a:t>
            </a:r>
          </a:p>
        </p:txBody>
      </p:sp>
      <p:sp>
        <p:nvSpPr>
          <p:cNvPr id="4100" name="Rectangle 3"/>
          <p:cNvSpPr>
            <a:spLocks noGrp="1" noChangeArrowheads="1"/>
          </p:cNvSpPr>
          <p:nvPr>
            <p:ph type="body" idx="1"/>
          </p:nvPr>
        </p:nvSpPr>
        <p:spPr>
          <a:xfrm>
            <a:off x="228600" y="1604962"/>
            <a:ext cx="8458200" cy="5100638"/>
          </a:xfrm>
        </p:spPr>
        <p:txBody>
          <a:bodyPr>
            <a:normAutofit fontScale="85000" lnSpcReduction="20000"/>
          </a:bodyPr>
          <a:lstStyle/>
          <a:p>
            <a:pPr algn="just" eaLnBrk="1" hangingPunct="1"/>
            <a:r>
              <a:rPr lang="en-US" altLang="zh-CN" sz="3300" dirty="0">
                <a:latin typeface="Times New Roman" pitchFamily="18" charset="0"/>
              </a:rPr>
              <a:t>AI Conferences</a:t>
            </a:r>
          </a:p>
          <a:p>
            <a:pPr lvl="1" algn="just" eaLnBrk="1" hangingPunct="1"/>
            <a:r>
              <a:rPr lang="en-US" altLang="zh-CN" sz="2800" dirty="0">
                <a:latin typeface="Times New Roman" pitchFamily="18" charset="0"/>
              </a:rPr>
              <a:t>International Conference on Learning Representations (ICLR): </a:t>
            </a:r>
            <a:r>
              <a:rPr lang="en-US" altLang="zh-CN" sz="2800" dirty="0">
                <a:latin typeface="Times New Roman" pitchFamily="18" charset="0"/>
                <a:hlinkClick r:id="rId3"/>
              </a:rPr>
              <a:t>https://dblp.org/db/conf/iclr/index.html</a:t>
            </a:r>
            <a:r>
              <a:rPr lang="en-US" altLang="zh-CN" sz="2800" dirty="0">
                <a:latin typeface="Times New Roman" pitchFamily="18" charset="0"/>
              </a:rPr>
              <a:t> </a:t>
            </a:r>
          </a:p>
          <a:p>
            <a:pPr lvl="1" algn="just" eaLnBrk="1" hangingPunct="1"/>
            <a:r>
              <a:rPr lang="en-US" altLang="zh-CN" sz="2800" dirty="0">
                <a:latin typeface="Times New Roman" pitchFamily="18" charset="0"/>
              </a:rPr>
              <a:t>Neural Information Processing Systems (</a:t>
            </a:r>
            <a:r>
              <a:rPr lang="en-US" altLang="zh-CN" sz="2800" dirty="0" err="1">
                <a:latin typeface="Times New Roman" pitchFamily="18" charset="0"/>
              </a:rPr>
              <a:t>NeurIPS</a:t>
            </a:r>
            <a:r>
              <a:rPr lang="en-US" altLang="zh-CN" sz="2800" dirty="0">
                <a:latin typeface="Times New Roman" pitchFamily="18" charset="0"/>
              </a:rPr>
              <a:t>): </a:t>
            </a:r>
            <a:r>
              <a:rPr lang="en-US" altLang="zh-CN" sz="2800" dirty="0">
                <a:latin typeface="Times New Roman" pitchFamily="18" charset="0"/>
                <a:hlinkClick r:id="rId4"/>
              </a:rPr>
              <a:t>https://dblp.org/db/conf/nips/index.html</a:t>
            </a:r>
            <a:r>
              <a:rPr lang="en-US" altLang="zh-CN" sz="2800" dirty="0">
                <a:latin typeface="Times New Roman" pitchFamily="18" charset="0"/>
              </a:rPr>
              <a:t> </a:t>
            </a:r>
          </a:p>
          <a:p>
            <a:pPr lvl="1" algn="just" eaLnBrk="1" hangingPunct="1"/>
            <a:r>
              <a:rPr lang="en-US" altLang="zh-CN" sz="2800" dirty="0">
                <a:latin typeface="Times New Roman" pitchFamily="18" charset="0"/>
              </a:rPr>
              <a:t>IEEE/CVF Conference on Computer Vision and Pattern Recognition (CVPR): </a:t>
            </a:r>
            <a:r>
              <a:rPr lang="en-US" altLang="zh-CN" sz="2800" dirty="0">
                <a:latin typeface="Times New Roman" pitchFamily="18" charset="0"/>
                <a:hlinkClick r:id="rId5"/>
              </a:rPr>
              <a:t>https://dblp.org/db/conf/cvpr/index.html</a:t>
            </a:r>
            <a:r>
              <a:rPr lang="en-US" altLang="zh-CN" sz="2800" dirty="0">
                <a:latin typeface="Times New Roman" pitchFamily="18" charset="0"/>
              </a:rPr>
              <a:t> </a:t>
            </a:r>
          </a:p>
          <a:p>
            <a:pPr lvl="1" algn="just" eaLnBrk="1" hangingPunct="1"/>
            <a:r>
              <a:rPr lang="en-US" altLang="zh-CN" sz="2800" dirty="0">
                <a:latin typeface="Times New Roman" pitchFamily="18" charset="0"/>
              </a:rPr>
              <a:t>International Conference on Machine Learning (ICML): </a:t>
            </a:r>
            <a:r>
              <a:rPr lang="en-US" altLang="zh-CN" sz="2800" dirty="0">
                <a:latin typeface="Times New Roman" pitchFamily="18" charset="0"/>
                <a:hlinkClick r:id="rId6"/>
              </a:rPr>
              <a:t>https://dblp.org/db/conf/icml/index.html</a:t>
            </a:r>
            <a:r>
              <a:rPr lang="en-US" altLang="zh-CN" sz="2800" dirty="0">
                <a:latin typeface="Times New Roman" pitchFamily="18" charset="0"/>
              </a:rPr>
              <a:t> </a:t>
            </a:r>
          </a:p>
          <a:p>
            <a:pPr lvl="1" algn="just" eaLnBrk="1" hangingPunct="1"/>
            <a:r>
              <a:rPr lang="en-US" altLang="zh-CN" sz="2800" dirty="0">
                <a:latin typeface="Times New Roman" pitchFamily="18" charset="0"/>
              </a:rPr>
              <a:t>The Association for the Advancement of Artificial Intelligence (AAAI): </a:t>
            </a:r>
            <a:r>
              <a:rPr lang="en-US" altLang="zh-CN" sz="2800" dirty="0">
                <a:latin typeface="Times New Roman" pitchFamily="18" charset="0"/>
                <a:hlinkClick r:id="rId7"/>
              </a:rPr>
              <a:t>https://aaai.org/</a:t>
            </a:r>
            <a:r>
              <a:rPr lang="en-US" altLang="zh-CN" sz="2800" dirty="0">
                <a:latin typeface="Times New Roman" pitchFamily="18" charset="0"/>
              </a:rPr>
              <a:t> or </a:t>
            </a:r>
            <a:r>
              <a:rPr lang="en-US" altLang="zh-CN" sz="2800" dirty="0">
                <a:latin typeface="Times New Roman" pitchFamily="18" charset="0"/>
                <a:hlinkClick r:id="rId8"/>
              </a:rPr>
              <a:t>https://dblp.org/db/conf/aaai/index.html</a:t>
            </a:r>
            <a:r>
              <a:rPr lang="en-US" altLang="zh-CN" sz="2800" dirty="0">
                <a:latin typeface="Times New Roman" pitchFamily="18" charset="0"/>
              </a:rPr>
              <a:t> </a:t>
            </a:r>
          </a:p>
          <a:p>
            <a:pPr lvl="1" algn="just" eaLnBrk="1" hangingPunct="1"/>
            <a:r>
              <a:rPr lang="en-US" altLang="zh-CN" sz="2800" dirty="0">
                <a:latin typeface="Times New Roman" pitchFamily="18" charset="0"/>
              </a:rPr>
              <a:t>International Joint Conference on Artificial Intelligence (IJCAI): </a:t>
            </a:r>
            <a:r>
              <a:rPr lang="en-US" altLang="zh-CN" sz="2800" dirty="0">
                <a:latin typeface="Times New Roman" pitchFamily="18" charset="0"/>
                <a:hlinkClick r:id="rId9"/>
              </a:rPr>
              <a:t>https://dblp.org/db/conf/ijcai/index.html</a:t>
            </a:r>
            <a:r>
              <a:rPr lang="en-US" altLang="zh-CN" sz="2800" dirty="0">
                <a:latin typeface="Times New Roman" pitchFamily="18" charset="0"/>
              </a:rPr>
              <a:t> </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422422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 Benchmark Data Sets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ImageNet (2009)</a:t>
            </a:r>
          </a:p>
          <a:p>
            <a:pPr lvl="1" algn="just" eaLnBrk="1" hangingPunct="1"/>
            <a:r>
              <a:rPr lang="en-US" altLang="zh-CN" sz="2800" dirty="0">
                <a:latin typeface="Times New Roman" pitchFamily="18" charset="0"/>
                <a:hlinkClick r:id="rId3"/>
              </a:rPr>
              <a:t>https://www.image-net.org/</a:t>
            </a:r>
            <a:r>
              <a:rPr lang="en-US" altLang="zh-CN" sz="2800" dirty="0">
                <a:latin typeface="Times New Roman" pitchFamily="18" charset="0"/>
              </a:rPr>
              <a:t> </a:t>
            </a:r>
          </a:p>
          <a:p>
            <a:pPr algn="just" eaLnBrk="1" hangingPunct="1"/>
            <a:r>
              <a:rPr lang="en-US" altLang="zh-CN" sz="3200" dirty="0">
                <a:latin typeface="Times New Roman" pitchFamily="18" charset="0"/>
              </a:rPr>
              <a:t>MNIST</a:t>
            </a:r>
          </a:p>
          <a:p>
            <a:pPr lvl="1" algn="just" eaLnBrk="1" hangingPunct="1"/>
            <a:r>
              <a:rPr lang="en-US" altLang="zh-CN" sz="2800" dirty="0">
                <a:latin typeface="Times New Roman" pitchFamily="18" charset="0"/>
                <a:hlinkClick r:id="rId4"/>
              </a:rPr>
              <a:t>https://www.kaggle.com/datasets/hojjatk/mnist-dataset</a:t>
            </a:r>
            <a:r>
              <a:rPr lang="en-US" altLang="zh-CN" sz="2800" dirty="0">
                <a:latin typeface="Times New Roman" pitchFamily="18" charset="0"/>
              </a:rPr>
              <a:t> </a:t>
            </a:r>
          </a:p>
          <a:p>
            <a:pPr lvl="1" algn="just" eaLnBrk="1" hangingPunct="1"/>
            <a:r>
              <a:rPr lang="en-US" altLang="zh-CN" sz="2800" dirty="0">
                <a:latin typeface="Times New Roman" pitchFamily="18" charset="0"/>
                <a:hlinkClick r:id="rId5"/>
              </a:rPr>
              <a:t>https://en.wikipedia.org/wiki/MNIST_database</a:t>
            </a:r>
            <a:endParaRPr lang="en-US" altLang="zh-CN" sz="2800" dirty="0">
              <a:latin typeface="Times New Roman" pitchFamily="18" charset="0"/>
            </a:endParaRPr>
          </a:p>
          <a:p>
            <a:pPr algn="just" eaLnBrk="1" hangingPunct="1"/>
            <a:r>
              <a:rPr lang="en-US" altLang="zh-CN" sz="3200" dirty="0">
                <a:latin typeface="Times New Roman" pitchFamily="18" charset="0"/>
              </a:rPr>
              <a:t>… </a:t>
            </a:r>
          </a:p>
        </p:txBody>
      </p:sp>
      <p:pic>
        <p:nvPicPr>
          <p:cNvPr id="13314" name="Picture 2" descr="MNIST sample images">
            <a:extLst>
              <a:ext uri="{FF2B5EF4-FFF2-40B4-BE49-F238E27FC236}">
                <a16:creationId xmlns:a16="http://schemas.microsoft.com/office/drawing/2014/main" id="{BB488B0E-78D0-4274-88CF-C39A50FC7D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805518"/>
            <a:ext cx="3982966" cy="197628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BCC05BFD-E7E9-4BDD-9F7D-8BD3A9FEE0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4006" y="1410381"/>
            <a:ext cx="3318387"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36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DB Benchmark Data Sets</a:t>
            </a:r>
          </a:p>
        </p:txBody>
      </p:sp>
      <p:sp>
        <p:nvSpPr>
          <p:cNvPr id="4100" name="Rectangle 3"/>
          <p:cNvSpPr>
            <a:spLocks noGrp="1" noChangeArrowheads="1"/>
          </p:cNvSpPr>
          <p:nvPr>
            <p:ph type="body" idx="1"/>
          </p:nvPr>
        </p:nvSpPr>
        <p:spPr>
          <a:xfrm>
            <a:off x="457200" y="1066800"/>
            <a:ext cx="8229600" cy="5257800"/>
          </a:xfrm>
        </p:spPr>
        <p:txBody>
          <a:bodyPr>
            <a:normAutofit fontScale="92500" lnSpcReduction="10000"/>
          </a:bodyPr>
          <a:lstStyle/>
          <a:p>
            <a:pPr algn="just" eaLnBrk="1" hangingPunct="1"/>
            <a:r>
              <a:rPr lang="it-IT" altLang="zh-CN" sz="2800" dirty="0">
                <a:latin typeface="Times New Roman" pitchFamily="18" charset="0"/>
              </a:rPr>
              <a:t>Intel Lab Data</a:t>
            </a:r>
          </a:p>
          <a:p>
            <a:pPr lvl="1" algn="just" eaLnBrk="1" hangingPunct="1"/>
            <a:r>
              <a:rPr lang="it-IT" altLang="zh-CN" sz="2400" dirty="0">
                <a:latin typeface="Times New Roman" pitchFamily="18" charset="0"/>
                <a:hlinkClick r:id="rId3"/>
              </a:rPr>
              <a:t>https://db.csail.mit.edu/labdata/labdata.html</a:t>
            </a:r>
            <a:r>
              <a:rPr lang="it-IT" altLang="zh-CN" sz="2400" dirty="0">
                <a:latin typeface="Times New Roman" pitchFamily="18" charset="0"/>
              </a:rPr>
              <a:t> </a:t>
            </a:r>
            <a:endParaRPr lang="en-US" altLang="zh-CN" sz="2400" dirty="0">
              <a:latin typeface="Times New Roman" pitchFamily="18" charset="0"/>
            </a:endParaRPr>
          </a:p>
          <a:p>
            <a:pPr algn="just" eaLnBrk="1" hangingPunct="1"/>
            <a:r>
              <a:rPr lang="en-US" altLang="zh-CN" sz="2800" dirty="0">
                <a:latin typeface="Times New Roman" pitchFamily="18" charset="0"/>
              </a:rPr>
              <a:t>U.S. Government’s Open Data</a:t>
            </a:r>
          </a:p>
          <a:p>
            <a:pPr lvl="1" algn="just" eaLnBrk="1" hangingPunct="1"/>
            <a:r>
              <a:rPr lang="en-US" altLang="zh-CN" sz="2400" dirty="0">
                <a:latin typeface="Times New Roman" pitchFamily="18" charset="0"/>
                <a:hlinkClick r:id="rId4"/>
              </a:rPr>
              <a:t>https://www.data.gov/</a:t>
            </a:r>
            <a:r>
              <a:rPr lang="en-US" altLang="zh-CN" sz="2400" dirty="0">
                <a:latin typeface="Times New Roman" pitchFamily="18" charset="0"/>
              </a:rPr>
              <a:t> </a:t>
            </a:r>
          </a:p>
          <a:p>
            <a:pPr algn="just" eaLnBrk="1" hangingPunct="1"/>
            <a:r>
              <a:rPr lang="en-US" altLang="zh-CN" sz="2800" dirty="0">
                <a:latin typeface="Times New Roman" pitchFamily="18" charset="0"/>
              </a:rPr>
              <a:t>Stanford Large Network Dataset Collection</a:t>
            </a:r>
          </a:p>
          <a:p>
            <a:pPr lvl="1" algn="just" eaLnBrk="1" hangingPunct="1"/>
            <a:r>
              <a:rPr lang="en-US" altLang="zh-CN" sz="2400" dirty="0">
                <a:latin typeface="Times New Roman" pitchFamily="18" charset="0"/>
                <a:hlinkClick r:id="rId5"/>
              </a:rPr>
              <a:t>https://snap.stanford.edu/data/</a:t>
            </a:r>
            <a:r>
              <a:rPr lang="en-US" altLang="zh-CN" sz="2400" dirty="0">
                <a:latin typeface="Times New Roman" pitchFamily="18" charset="0"/>
              </a:rPr>
              <a:t> </a:t>
            </a:r>
          </a:p>
          <a:p>
            <a:pPr algn="just" eaLnBrk="1" hangingPunct="1"/>
            <a:r>
              <a:rPr lang="en-US" altLang="zh-CN" sz="2800" dirty="0" err="1">
                <a:latin typeface="Times New Roman" pitchFamily="18" charset="0"/>
              </a:rPr>
              <a:t>DBpedia</a:t>
            </a:r>
            <a:r>
              <a:rPr lang="en-US" altLang="zh-CN" sz="2800" dirty="0">
                <a:latin typeface="Times New Roman" pitchFamily="18" charset="0"/>
              </a:rPr>
              <a:t> RDF Data</a:t>
            </a:r>
          </a:p>
          <a:p>
            <a:pPr lvl="1" algn="just" eaLnBrk="1" hangingPunct="1"/>
            <a:r>
              <a:rPr lang="en-US" altLang="zh-CN" sz="2400" dirty="0">
                <a:latin typeface="Times New Roman" pitchFamily="18" charset="0"/>
                <a:hlinkClick r:id="rId6"/>
              </a:rPr>
              <a:t>http://www.dbpedia.org</a:t>
            </a:r>
            <a:r>
              <a:rPr lang="en-US" altLang="zh-CN" sz="2400" dirty="0">
                <a:latin typeface="Times New Roman" pitchFamily="18" charset="0"/>
              </a:rPr>
              <a:t> </a:t>
            </a:r>
          </a:p>
          <a:p>
            <a:pPr algn="just" eaLnBrk="1" hangingPunct="1"/>
            <a:r>
              <a:rPr lang="en-US" altLang="zh-CN" sz="2800" dirty="0">
                <a:latin typeface="Times New Roman" pitchFamily="18" charset="0"/>
              </a:rPr>
              <a:t>Freebase RDF Data</a:t>
            </a:r>
          </a:p>
          <a:p>
            <a:pPr lvl="1" algn="just" eaLnBrk="1" hangingPunct="1"/>
            <a:r>
              <a:rPr lang="en-US" altLang="zh-CN" sz="2400" dirty="0">
                <a:latin typeface="Times New Roman" pitchFamily="18" charset="0"/>
                <a:hlinkClick r:id="rId7"/>
              </a:rPr>
              <a:t>https://developers.google.com/freebase/</a:t>
            </a:r>
            <a:r>
              <a:rPr lang="en-US" altLang="zh-CN" sz="2400" dirty="0">
                <a:latin typeface="Times New Roman" pitchFamily="18" charset="0"/>
              </a:rPr>
              <a:t> </a:t>
            </a:r>
          </a:p>
          <a:p>
            <a:pPr algn="just" eaLnBrk="1" hangingPunct="1"/>
            <a:r>
              <a:rPr lang="en-US" altLang="zh-CN" sz="2800" dirty="0">
                <a:latin typeface="Times New Roman" pitchFamily="18" charset="0"/>
              </a:rPr>
              <a:t>YAGO1, YAGO2s, YAGO3 RDF Data</a:t>
            </a:r>
          </a:p>
          <a:p>
            <a:pPr lvl="1" algn="just" eaLnBrk="1" hangingPunct="1"/>
            <a:r>
              <a:rPr lang="en-US" altLang="zh-CN" sz="2400" dirty="0">
                <a:latin typeface="Times New Roman" pitchFamily="18" charset="0"/>
                <a:hlinkClick r:id="rId8"/>
              </a:rPr>
              <a:t>https://www.mpi-inf.mpg.de/departments/databases-and-information-systems/research/yago-naga/yago/archive/</a:t>
            </a:r>
            <a:r>
              <a:rPr lang="en-US" altLang="zh-CN" sz="2400" dirty="0">
                <a:latin typeface="Times New Roman" pitchFamily="18" charset="0"/>
              </a:rPr>
              <a:t> </a:t>
            </a:r>
          </a:p>
          <a:p>
            <a:pPr algn="just" eaLnBrk="1" hangingPunct="1"/>
            <a:endParaRPr lang="en-US" altLang="zh-CN" sz="2800" dirty="0">
              <a:latin typeface="Times New Roman" pitchFamily="18" charset="0"/>
            </a:endParaRPr>
          </a:p>
        </p:txBody>
      </p:sp>
      <p:pic>
        <p:nvPicPr>
          <p:cNvPr id="13318" name="Picture 6">
            <a:extLst>
              <a:ext uri="{FF2B5EF4-FFF2-40B4-BE49-F238E27FC236}">
                <a16:creationId xmlns:a16="http://schemas.microsoft.com/office/drawing/2014/main" id="{6F09393E-BD3A-42C1-B479-EB7D297285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0" y="3200400"/>
            <a:ext cx="1477168" cy="909638"/>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a:extLst>
              <a:ext uri="{FF2B5EF4-FFF2-40B4-BE49-F238E27FC236}">
                <a16:creationId xmlns:a16="http://schemas.microsoft.com/office/drawing/2014/main" id="{0931CAAE-01E2-4F59-811E-58FF1CBEB0C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4400" y="4267200"/>
            <a:ext cx="2205038" cy="40568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a:extLst>
              <a:ext uri="{FF2B5EF4-FFF2-40B4-BE49-F238E27FC236}">
                <a16:creationId xmlns:a16="http://schemas.microsoft.com/office/drawing/2014/main" id="{09F21BBA-96C2-4FE3-87DF-60284F5409C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9265" y="4314390"/>
            <a:ext cx="2381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SNAP logo">
            <a:extLst>
              <a:ext uri="{FF2B5EF4-FFF2-40B4-BE49-F238E27FC236}">
                <a16:creationId xmlns:a16="http://schemas.microsoft.com/office/drawing/2014/main" id="{43E03CA7-A782-433E-8A7F-17F1EB3E08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41368" y="2225967"/>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889BE37-02DC-435E-AF01-075B25A2275E}"/>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5344716" y="1801914"/>
            <a:ext cx="2547937" cy="572232"/>
          </a:xfrm>
          <a:prstGeom prst="rect">
            <a:avLst/>
          </a:prstGeom>
        </p:spPr>
      </p:pic>
      <p:pic>
        <p:nvPicPr>
          <p:cNvPr id="13326" name="Picture 14">
            <a:extLst>
              <a:ext uri="{FF2B5EF4-FFF2-40B4-BE49-F238E27FC236}">
                <a16:creationId xmlns:a16="http://schemas.microsoft.com/office/drawing/2014/main" id="{710EA501-BAFB-4E9B-8485-6EC7EDA90EA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28677" y="330919"/>
            <a:ext cx="2732205" cy="1417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672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Scoring and Grading</a:t>
            </a:r>
            <a:endParaRPr lang="en-US" altLang="zh-CN" sz="4400" dirty="0">
              <a:latin typeface="Times New Roman" pitchFamily="18" charset="0"/>
            </a:endParaRPr>
          </a:p>
        </p:txBody>
      </p:sp>
      <p:sp>
        <p:nvSpPr>
          <p:cNvPr id="4100" name="Rectangle 3"/>
          <p:cNvSpPr>
            <a:spLocks noGrp="1" noChangeArrowheads="1"/>
          </p:cNvSpPr>
          <p:nvPr>
            <p:ph type="body" idx="1"/>
          </p:nvPr>
        </p:nvSpPr>
        <p:spPr>
          <a:xfrm>
            <a:off x="152400" y="1071562"/>
            <a:ext cx="8991600" cy="5710238"/>
          </a:xfrm>
        </p:spPr>
        <p:txBody>
          <a:bodyPr>
            <a:noAutofit/>
          </a:bodyPr>
          <a:lstStyle/>
          <a:p>
            <a:r>
              <a:rPr lang="en-US" sz="2600" b="1" dirty="0">
                <a:latin typeface="Times New Roman" panose="02020603050405020304" pitchFamily="18" charset="0"/>
                <a:cs typeface="Times New Roman" panose="02020603050405020304" pitchFamily="18" charset="0"/>
              </a:rPr>
              <a:t>40% </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Homeworks</a:t>
            </a:r>
            <a:r>
              <a:rPr lang="en-US" sz="2600" dirty="0">
                <a:latin typeface="Times New Roman" panose="02020603050405020304" pitchFamily="18" charset="0"/>
                <a:cs typeface="Times New Roman" panose="02020603050405020304" pitchFamily="18" charset="0"/>
              </a:rPr>
              <a:t> (10 points each)</a:t>
            </a:r>
          </a:p>
          <a:p>
            <a:r>
              <a:rPr lang="en-US" sz="2600" b="1" dirty="0">
                <a:latin typeface="Times New Roman" panose="02020603050405020304" pitchFamily="18" charset="0"/>
                <a:cs typeface="Times New Roman" panose="02020603050405020304" pitchFamily="18" charset="0"/>
              </a:rPr>
              <a:t>15% </a:t>
            </a:r>
            <a:r>
              <a:rPr lang="en-US" sz="2600" dirty="0">
                <a:latin typeface="Times New Roman" panose="02020603050405020304" pitchFamily="18" charset="0"/>
                <a:cs typeface="Times New Roman" panose="02020603050405020304" pitchFamily="18" charset="0"/>
              </a:rPr>
              <a:t>- Survey</a:t>
            </a:r>
          </a:p>
          <a:p>
            <a:pPr lvl="1"/>
            <a:r>
              <a:rPr lang="en-US" sz="2200" dirty="0">
                <a:latin typeface="Times New Roman" panose="02020603050405020304" pitchFamily="18" charset="0"/>
                <a:cs typeface="Times New Roman" panose="02020603050405020304" pitchFamily="18" charset="0"/>
              </a:rPr>
              <a:t>A survey on papers for the selected research topics in recent database/AI conferences/journals </a:t>
            </a:r>
          </a:p>
          <a:p>
            <a:r>
              <a:rPr lang="en-US" sz="2600" b="1" dirty="0">
                <a:latin typeface="Times New Roman" panose="02020603050405020304" pitchFamily="18" charset="0"/>
                <a:cs typeface="Times New Roman" panose="02020603050405020304" pitchFamily="18" charset="0"/>
              </a:rPr>
              <a:t>10% </a:t>
            </a:r>
            <a:r>
              <a:rPr lang="en-US" sz="2600" dirty="0">
                <a:latin typeface="Times New Roman" panose="02020603050405020304" pitchFamily="18" charset="0"/>
                <a:cs typeface="Times New Roman" panose="02020603050405020304" pitchFamily="18" charset="0"/>
              </a:rPr>
              <a:t>- Paper Presentation </a:t>
            </a:r>
            <a:r>
              <a:rPr lang="en-US" sz="2600" b="1" dirty="0">
                <a:latin typeface="Times New Roman" panose="02020603050405020304" pitchFamily="18" charset="0"/>
                <a:cs typeface="Times New Roman" panose="02020603050405020304" pitchFamily="18" charset="0"/>
              </a:rPr>
              <a:t>[10-15 min]</a:t>
            </a:r>
          </a:p>
          <a:p>
            <a:pPr lvl="1"/>
            <a:r>
              <a:rPr lang="en-US" sz="2200" dirty="0">
                <a:latin typeface="Times New Roman" panose="02020603050405020304" pitchFamily="18" charset="0"/>
                <a:cs typeface="Times New Roman" panose="02020603050405020304" pitchFamily="18" charset="0"/>
              </a:rPr>
              <a:t>Presentation of 1 AI and 1 DB terms/problems/approaches (2%)</a:t>
            </a:r>
          </a:p>
          <a:p>
            <a:pPr lvl="1"/>
            <a:r>
              <a:rPr lang="en-US" sz="2200" dirty="0">
                <a:latin typeface="Times New Roman" panose="02020603050405020304" pitchFamily="18" charset="0"/>
                <a:cs typeface="Times New Roman" panose="02020603050405020304" pitchFamily="18" charset="0"/>
              </a:rPr>
              <a:t>Presentation of an AI4DB research paper (8%)</a:t>
            </a:r>
          </a:p>
          <a:p>
            <a:r>
              <a:rPr lang="en-US" sz="2600" b="1" dirty="0">
                <a:latin typeface="Times New Roman" panose="02020603050405020304" pitchFamily="18" charset="0"/>
                <a:cs typeface="Times New Roman" panose="02020603050405020304" pitchFamily="18" charset="0"/>
              </a:rPr>
              <a:t>30% </a:t>
            </a:r>
            <a:r>
              <a:rPr lang="en-US" sz="2600" dirty="0">
                <a:latin typeface="Times New Roman" panose="02020603050405020304" pitchFamily="18" charset="0"/>
                <a:cs typeface="Times New Roman" panose="02020603050405020304" pitchFamily="18" charset="0"/>
              </a:rPr>
              <a:t>- Project Presentation, Demonstration, and Project Report</a:t>
            </a:r>
          </a:p>
          <a:p>
            <a:pPr lvl="1"/>
            <a:r>
              <a:rPr lang="en-US" sz="2200" dirty="0">
                <a:latin typeface="Times New Roman" panose="02020603050405020304" pitchFamily="18" charset="0"/>
                <a:cs typeface="Times New Roman" panose="02020603050405020304" pitchFamily="18" charset="0"/>
              </a:rPr>
              <a:t>Presentation and demonstration (10%) </a:t>
            </a:r>
            <a:r>
              <a:rPr lang="en-US" sz="2400" b="1" dirty="0">
                <a:latin typeface="Times New Roman" panose="02020603050405020304" pitchFamily="18" charset="0"/>
                <a:cs typeface="Times New Roman" panose="02020603050405020304" pitchFamily="18" charset="0"/>
              </a:rPr>
              <a:t>[15-20 min]</a:t>
            </a:r>
            <a:endParaRPr lang="en-US" sz="2200" dirty="0">
              <a:latin typeface="Times New Roman" panose="02020603050405020304" pitchFamily="18" charset="0"/>
              <a:cs typeface="Times New Roman" panose="02020603050405020304" pitchFamily="18" charset="0"/>
            </a:endParaRPr>
          </a:p>
          <a:p>
            <a:pPr lvl="1"/>
            <a:r>
              <a:rPr lang="en-US" sz="2200" dirty="0">
                <a:latin typeface="Times New Roman" panose="02020603050405020304" pitchFamily="18" charset="0"/>
                <a:cs typeface="Times New Roman" panose="02020603050405020304" pitchFamily="18" charset="0"/>
              </a:rPr>
              <a:t>Research project report (e.g., introduction, related works, problem definition, solutions, experiments, and conclusions) (20%)</a:t>
            </a:r>
          </a:p>
          <a:p>
            <a:r>
              <a:rPr lang="en-US" sz="2600" b="1" dirty="0">
                <a:latin typeface="Times New Roman" panose="02020603050405020304" pitchFamily="18" charset="0"/>
                <a:cs typeface="Times New Roman" panose="02020603050405020304" pitchFamily="18" charset="0"/>
              </a:rPr>
              <a:t>5% </a:t>
            </a:r>
            <a:r>
              <a:rPr lang="en-US" sz="2600" dirty="0">
                <a:latin typeface="Times New Roman" panose="02020603050405020304" pitchFamily="18" charset="0"/>
                <a:cs typeface="Times New Roman" panose="02020603050405020304" pitchFamily="18" charset="0"/>
              </a:rPr>
              <a:t>- Rating by other team members</a:t>
            </a:r>
          </a:p>
          <a:p>
            <a:r>
              <a:rPr lang="en-US" sz="2600" b="1">
                <a:latin typeface="Times New Roman" panose="02020603050405020304" pitchFamily="18" charset="0"/>
                <a:cs typeface="Times New Roman" panose="02020603050405020304" pitchFamily="18" charset="0"/>
              </a:rPr>
              <a:t>5% </a:t>
            </a:r>
            <a:r>
              <a:rPr lang="en-US" sz="2600" dirty="0">
                <a:latin typeface="Times New Roman" panose="02020603050405020304" pitchFamily="18" charset="0"/>
                <a:cs typeface="Times New Roman" panose="02020603050405020304" pitchFamily="18" charset="0"/>
              </a:rPr>
              <a:t>- Bonus presentation of any AI4DB paper</a:t>
            </a:r>
            <a:r>
              <a:rPr lang="en-US" sz="2600" b="1" dirty="0">
                <a:latin typeface="Times New Roman" panose="02020603050405020304" pitchFamily="18" charset="0"/>
                <a:cs typeface="Times New Roman" panose="02020603050405020304" pitchFamily="18" charset="0"/>
              </a:rPr>
              <a:t> [10-15 min]</a:t>
            </a:r>
          </a:p>
          <a:p>
            <a:endParaRPr lang="en-US" altLang="zh-CN" sz="26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42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Scoring and Grading (cont'd)</a:t>
            </a:r>
            <a:endParaRPr lang="en-US" altLang="zh-CN" sz="4400" dirty="0">
              <a:latin typeface="Times New Roman" pitchFamily="18" charset="0"/>
            </a:endParaRPr>
          </a:p>
        </p:txBody>
      </p:sp>
      <p:sp>
        <p:nvSpPr>
          <p:cNvPr id="4100" name="Rectangle 3"/>
          <p:cNvSpPr>
            <a:spLocks noGrp="1" noChangeArrowheads="1"/>
          </p:cNvSpPr>
          <p:nvPr>
            <p:ph type="body" idx="1"/>
          </p:nvPr>
        </p:nvSpPr>
        <p:spPr/>
        <p:txBody>
          <a:bodyPr>
            <a:normAutofit/>
          </a:bodyPr>
          <a:lstStyle/>
          <a:p>
            <a:r>
              <a:rPr lang="en-US" sz="3200" dirty="0">
                <a:latin typeface="Times New Roman" panose="02020603050405020304" pitchFamily="18" charset="0"/>
                <a:cs typeface="Times New Roman" panose="02020603050405020304" pitchFamily="18" charset="0"/>
              </a:rPr>
              <a:t>A = 90 or higher</a:t>
            </a:r>
          </a:p>
          <a:p>
            <a:r>
              <a:rPr lang="en-US" sz="3200" dirty="0">
                <a:latin typeface="Times New Roman" panose="02020603050405020304" pitchFamily="18" charset="0"/>
                <a:cs typeface="Times New Roman" panose="02020603050405020304" pitchFamily="18" charset="0"/>
              </a:rPr>
              <a:t>B = 80 - 89</a:t>
            </a:r>
          </a:p>
          <a:p>
            <a:r>
              <a:rPr lang="en-US" sz="3200" dirty="0">
                <a:latin typeface="Times New Roman" panose="02020603050405020304" pitchFamily="18" charset="0"/>
                <a:cs typeface="Times New Roman" panose="02020603050405020304" pitchFamily="18" charset="0"/>
              </a:rPr>
              <a:t>C = 70 - 79</a:t>
            </a:r>
          </a:p>
          <a:p>
            <a:r>
              <a:rPr lang="en-US" sz="3200" dirty="0">
                <a:latin typeface="Times New Roman" panose="02020603050405020304" pitchFamily="18" charset="0"/>
                <a:cs typeface="Times New Roman" panose="02020603050405020304" pitchFamily="18" charset="0"/>
              </a:rPr>
              <a:t>D = 60 - 69</a:t>
            </a:r>
          </a:p>
          <a:p>
            <a:r>
              <a:rPr lang="en-US" sz="3200" dirty="0">
                <a:latin typeface="Times New Roman" panose="02020603050405020304" pitchFamily="18" charset="0"/>
                <a:cs typeface="Times New Roman" panose="02020603050405020304" pitchFamily="18" charset="0"/>
              </a:rPr>
              <a:t>F = &lt;60 </a:t>
            </a:r>
          </a:p>
          <a:p>
            <a:pPr algn="just" eaLnBrk="1" hangingPunct="1"/>
            <a:endParaRPr lang="en-US" altLang="zh-CN" sz="3200" dirty="0">
              <a:solidFill>
                <a:schemeClr val="bg1">
                  <a:lumMod val="50000"/>
                </a:schemeClr>
              </a:solidFill>
              <a:latin typeface="Times New Roman" pitchFamily="18" charset="0"/>
            </a:endParaRPr>
          </a:p>
        </p:txBody>
      </p:sp>
      <p:sp>
        <p:nvSpPr>
          <p:cNvPr id="5" name="Rectangle 4"/>
          <p:cNvSpPr/>
          <p:nvPr/>
        </p:nvSpPr>
        <p:spPr>
          <a:xfrm>
            <a:off x="613025" y="5518143"/>
            <a:ext cx="6281848" cy="523220"/>
          </a:xfrm>
          <a:prstGeom prst="rect">
            <a:avLst/>
          </a:prstGeom>
        </p:spPr>
        <p:txBody>
          <a:bodyPr wrap="none">
            <a:spAutoFit/>
          </a:bodyPr>
          <a:lstStyle/>
          <a:p>
            <a:pPr>
              <a:defRPr/>
            </a:pPr>
            <a:r>
              <a:rPr lang="en-US" altLang="en-US" sz="2800" b="1" dirty="0">
                <a:solidFill>
                  <a:srgbClr val="0000CC"/>
                </a:solidFill>
                <a:latin typeface="Times New Roman" panose="02020603050405020304" pitchFamily="18" charset="0"/>
                <a:cs typeface="Times New Roman" panose="02020603050405020304" pitchFamily="18" charset="0"/>
              </a:rPr>
              <a:t>The maximum score you can get is</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u="sng" dirty="0">
                <a:solidFill>
                  <a:srgbClr val="0000CC"/>
                </a:solidFill>
                <a:latin typeface="Times New Roman" panose="02020603050405020304" pitchFamily="18" charset="0"/>
                <a:cs typeface="Times New Roman" panose="02020603050405020304" pitchFamily="18" charset="0"/>
              </a:rPr>
              <a:t>105</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b="1" u="sng"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617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Study Group</a:t>
            </a:r>
            <a:endParaRPr lang="en-US" altLang="zh-CN" sz="4400" dirty="0">
              <a:latin typeface="Times New Roman" pitchFamily="18" charset="0"/>
            </a:endParaRPr>
          </a:p>
        </p:txBody>
      </p:sp>
      <p:sp>
        <p:nvSpPr>
          <p:cNvPr id="4100" name="Rectangle 3"/>
          <p:cNvSpPr>
            <a:spLocks noGrp="1" noChangeArrowheads="1"/>
          </p:cNvSpPr>
          <p:nvPr>
            <p:ph type="body" idx="1"/>
          </p:nvPr>
        </p:nvSpPr>
        <p:spPr/>
        <p:txBody>
          <a:bodyPr>
            <a:normAutofit/>
          </a:bodyPr>
          <a:lstStyle/>
          <a:p>
            <a:pPr algn="just">
              <a:defRPr/>
            </a:pPr>
            <a:r>
              <a:rPr lang="en-US" altLang="en-US" sz="2800" dirty="0">
                <a:latin typeface="Times New Roman" panose="02020603050405020304" pitchFamily="18" charset="0"/>
                <a:cs typeface="Times New Roman" panose="02020603050405020304" pitchFamily="18" charset="0"/>
              </a:rPr>
              <a:t>Please form a team with 2-4 team members</a:t>
            </a:r>
          </a:p>
          <a:p>
            <a:pPr lvl="1" algn="just">
              <a:defRPr/>
            </a:pPr>
            <a:r>
              <a:rPr lang="en-US" altLang="en-US" sz="2400" dirty="0">
                <a:latin typeface="Times New Roman" panose="02020603050405020304" pitchFamily="18" charset="0"/>
                <a:cs typeface="Times New Roman" panose="02020603050405020304" pitchFamily="18" charset="0"/>
              </a:rPr>
              <a:t>The workload (e.g., on AI, DB, and AI4DB topics) should be distributed evenly to each team member</a:t>
            </a:r>
          </a:p>
          <a:p>
            <a:pPr algn="just">
              <a:defRPr/>
            </a:pPr>
            <a:r>
              <a:rPr lang="en-US" altLang="en-US" sz="2800" dirty="0">
                <a:latin typeface="Times New Roman" panose="02020603050405020304" pitchFamily="18" charset="0"/>
                <a:cs typeface="Times New Roman" panose="02020603050405020304" pitchFamily="18" charset="0"/>
              </a:rPr>
              <a:t>Group Assignments</a:t>
            </a:r>
          </a:p>
          <a:p>
            <a:pPr lvl="1" algn="just">
              <a:defRPr/>
            </a:pPr>
            <a:r>
              <a:rPr lang="en-US" altLang="en-US" sz="2400" dirty="0">
                <a:latin typeface="Times New Roman" panose="02020603050405020304" pitchFamily="18" charset="0"/>
                <a:cs typeface="Times New Roman" panose="02020603050405020304" pitchFamily="18" charset="0"/>
              </a:rPr>
              <a:t>1 Paper Presentation</a:t>
            </a:r>
          </a:p>
          <a:p>
            <a:pPr lvl="1" algn="just">
              <a:defRPr/>
            </a:pPr>
            <a:r>
              <a:rPr lang="en-US" altLang="en-US" sz="2400" dirty="0">
                <a:latin typeface="Times New Roman" panose="02020603050405020304" pitchFamily="18" charset="0"/>
                <a:cs typeface="Times New Roman" panose="02020603050405020304" pitchFamily="18" charset="0"/>
              </a:rPr>
              <a:t>1 Project + 1 Project Presentation</a:t>
            </a:r>
          </a:p>
          <a:p>
            <a:pPr algn="just">
              <a:defRPr/>
            </a:pPr>
            <a:r>
              <a:rPr lang="en-US" altLang="en-US" sz="2800" dirty="0">
                <a:latin typeface="Times New Roman" panose="02020603050405020304" pitchFamily="18" charset="0"/>
                <a:cs typeface="Times New Roman" panose="02020603050405020304" pitchFamily="18" charset="0"/>
              </a:rPr>
              <a:t>Individual Assignments</a:t>
            </a:r>
          </a:p>
          <a:p>
            <a:pPr lvl="1" algn="just">
              <a:defRPr/>
            </a:pPr>
            <a:r>
              <a:rPr lang="en-US" altLang="en-US" dirty="0">
                <a:latin typeface="Times New Roman" panose="02020603050405020304" pitchFamily="18" charset="0"/>
                <a:cs typeface="Times New Roman" panose="02020603050405020304" pitchFamily="18" charset="0"/>
              </a:rPr>
              <a:t>4 homework</a:t>
            </a:r>
          </a:p>
          <a:p>
            <a:pPr lvl="1" algn="just">
              <a:defRPr/>
            </a:pPr>
            <a:r>
              <a:rPr lang="en-US" altLang="en-US" dirty="0">
                <a:latin typeface="Times New Roman" panose="02020603050405020304" pitchFamily="18" charset="0"/>
                <a:cs typeface="Times New Roman" panose="02020603050405020304" pitchFamily="18" charset="0"/>
              </a:rPr>
              <a:t>Bonus presentation of one AI4DB paper (optional)</a:t>
            </a:r>
          </a:p>
          <a:p>
            <a:pPr algn="just" eaLnBrk="1" hangingPunct="1"/>
            <a:endParaRPr lang="en-US" altLang="zh-CN" sz="3200" dirty="0">
              <a:solidFill>
                <a:schemeClr val="bg1">
                  <a:lumMod val="50000"/>
                </a:schemeClr>
              </a:solidFill>
              <a:latin typeface="Times New Roman" pitchFamily="18" charset="0"/>
            </a:endParaRPr>
          </a:p>
        </p:txBody>
      </p:sp>
    </p:spTree>
    <p:extLst>
      <p:ext uri="{BB962C8B-B14F-4D97-AF65-F5344CB8AC3E}">
        <p14:creationId xmlns:p14="http://schemas.microsoft.com/office/powerpoint/2010/main" val="3160582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17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Academic Dishonesty Policy</a:t>
            </a:r>
            <a:endParaRPr lang="en-US" altLang="zh-CN" sz="4400" dirty="0">
              <a:latin typeface="Times New Roman" pitchFamily="18" charset="0"/>
            </a:endParaRPr>
          </a:p>
        </p:txBody>
      </p:sp>
      <p:sp>
        <p:nvSpPr>
          <p:cNvPr id="4100" name="Rectangle 3"/>
          <p:cNvSpPr>
            <a:spLocks noGrp="1" noChangeArrowheads="1"/>
          </p:cNvSpPr>
          <p:nvPr>
            <p:ph type="body" idx="1"/>
          </p:nvPr>
        </p:nvSpPr>
        <p:spPr/>
        <p:txBody>
          <a:bodyPr>
            <a:normAutofit/>
          </a:bodyPr>
          <a:lstStyle/>
          <a:p>
            <a:pPr algn="just"/>
            <a:r>
              <a:rPr lang="en-US" altLang="en-US" sz="3200" b="1" u="sng" dirty="0">
                <a:solidFill>
                  <a:srgbClr val="FF0000"/>
                </a:solidFill>
                <a:latin typeface="Times New Roman" panose="02020603050405020304" pitchFamily="18" charset="0"/>
                <a:cs typeface="Times New Roman" panose="02020603050405020304" pitchFamily="18" charset="0"/>
              </a:rPr>
              <a:t>Warning</a:t>
            </a:r>
            <a:r>
              <a:rPr lang="en-US" altLang="en-US" sz="3200" b="1" dirty="0">
                <a:solidFill>
                  <a:srgbClr val="FF0000"/>
                </a:solidFill>
                <a:latin typeface="Times New Roman" panose="02020603050405020304" pitchFamily="18" charset="0"/>
                <a:cs typeface="Times New Roman" panose="02020603050405020304" pitchFamily="18" charset="0"/>
              </a:rPr>
              <a: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Do not copy from any sources</a:t>
            </a:r>
          </a:p>
          <a:p>
            <a:pPr lvl="1" algn="just"/>
            <a:r>
              <a:rPr lang="en-US" altLang="en-US" sz="2800" dirty="0">
                <a:latin typeface="Times New Roman" panose="02020603050405020304" pitchFamily="18" charset="0"/>
                <a:cs typeface="Times New Roman" panose="02020603050405020304" pitchFamily="18" charset="0"/>
              </a:rPr>
              <a:t>Any form of academic dishonesty will be strictly forbidden and will be punished to the maximum extent</a:t>
            </a:r>
          </a:p>
          <a:p>
            <a:pPr lvl="1" algn="just"/>
            <a:r>
              <a:rPr lang="en-US" altLang="en-US" sz="2800" dirty="0">
                <a:latin typeface="Times New Roman" panose="02020603050405020304" pitchFamily="18" charset="0"/>
                <a:cs typeface="Times New Roman" panose="02020603050405020304" pitchFamily="18" charset="0"/>
              </a:rPr>
              <a:t>Allowing another student to copy one's work will be treated as an act of academic dishonesty, leading to the same penalty as copying</a:t>
            </a:r>
          </a:p>
          <a:p>
            <a:pPr algn="just"/>
            <a:endParaRPr lang="en-US" altLang="en-US" sz="2400" dirty="0">
              <a:latin typeface="Times New Roman" panose="02020603050405020304" pitchFamily="18" charset="0"/>
              <a:cs typeface="Times New Roman" panose="02020603050405020304" pitchFamily="18" charset="0"/>
            </a:endParaRPr>
          </a:p>
          <a:p>
            <a:pPr algn="just" eaLnBrk="1" hangingPunct="1"/>
            <a:endParaRPr lang="en-US" altLang="zh-CN" sz="3200" dirty="0">
              <a:solidFill>
                <a:schemeClr val="bg1">
                  <a:lumMod val="50000"/>
                </a:schemeClr>
              </a:solidFill>
              <a:latin typeface="Times New Roman" pitchFamily="18" charset="0"/>
            </a:endParaRPr>
          </a:p>
        </p:txBody>
      </p:sp>
    </p:spTree>
    <p:extLst>
      <p:ext uri="{BB962C8B-B14F-4D97-AF65-F5344CB8AC3E}">
        <p14:creationId xmlns:p14="http://schemas.microsoft.com/office/powerpoint/2010/main" val="228715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CD8C1D8-1047-48B0-9485-C9B4A7E96189}"/>
              </a:ext>
            </a:extLst>
          </p:cNvPr>
          <p:cNvSpPr>
            <a:spLocks noGrp="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The Schedule for the Class</a:t>
            </a:r>
          </a:p>
        </p:txBody>
      </p:sp>
      <p:sp>
        <p:nvSpPr>
          <p:cNvPr id="17411" name="Slide Number Placeholder 3">
            <a:extLst>
              <a:ext uri="{FF2B5EF4-FFF2-40B4-BE49-F238E27FC236}">
                <a16:creationId xmlns:a16="http://schemas.microsoft.com/office/drawing/2014/main" id="{7CA35D09-B371-4AF0-905D-CE6DB3AD836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E5D92283-0414-4845-8CE1-3CBB554DBD02}" type="slidenum">
              <a:rPr lang="en-US" altLang="en-US" sz="1200">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18</a:t>
            </a:fld>
            <a:endParaRPr lang="en-US" altLang="en-US" sz="1200">
              <a:solidFill>
                <a:srgbClr val="898989"/>
              </a:solidFill>
              <a:latin typeface="Times New Roman" panose="02020603050405020304" pitchFamily="18" charset="0"/>
              <a:cs typeface="Times New Roman" panose="02020603050405020304" pitchFamily="18" charset="0"/>
            </a:endParaRPr>
          </a:p>
        </p:txBody>
      </p:sp>
      <p:sp>
        <p:nvSpPr>
          <p:cNvPr id="17412" name="Content Placeholder 2">
            <a:extLst>
              <a:ext uri="{FF2B5EF4-FFF2-40B4-BE49-F238E27FC236}">
                <a16:creationId xmlns:a16="http://schemas.microsoft.com/office/drawing/2014/main" id="{30A5D604-32E9-46D3-8F25-B4B561A0B8A5}"/>
              </a:ext>
            </a:extLst>
          </p:cNvPr>
          <p:cNvSpPr txBox="1">
            <a:spLocks/>
          </p:cNvSpPr>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just" eaLnBrk="1" hangingPunct="1">
              <a:spcBef>
                <a:spcPct val="20000"/>
              </a:spcBef>
              <a:buClrTx/>
              <a:buSzTx/>
              <a:buFont typeface="Arial" panose="020B0604020202020204" pitchFamily="34" charset="0"/>
              <a:buChar char="•"/>
            </a:pPr>
            <a:r>
              <a:rPr lang="en-US" altLang="en-US" sz="2600" dirty="0">
                <a:solidFill>
                  <a:schemeClr val="tx1"/>
                </a:solidFill>
                <a:latin typeface="Times New Roman" panose="02020603050405020304" pitchFamily="18" charset="0"/>
                <a:cs typeface="Times New Roman" panose="02020603050405020304" pitchFamily="18" charset="0"/>
              </a:rPr>
              <a:t>I expect to give lectures and introduce the concepts and techniques of AI/DB/AI4DB problems for the first 3 months; each team also give a presentation of 1AI term, 1 DB term and an AI4DB paper (August &amp; September &amp; October)</a:t>
            </a:r>
          </a:p>
          <a:p>
            <a:pPr algn="just" eaLnBrk="1" hangingPunct="1">
              <a:spcBef>
                <a:spcPct val="20000"/>
              </a:spcBef>
              <a:buClrTx/>
              <a:buSzTx/>
              <a:buFont typeface="Arial" panose="020B0604020202020204" pitchFamily="34" charset="0"/>
              <a:buChar char="•"/>
            </a:pPr>
            <a:r>
              <a:rPr lang="en-US" altLang="en-US" sz="2600" dirty="0">
                <a:solidFill>
                  <a:schemeClr val="tx1"/>
                </a:solidFill>
                <a:latin typeface="Times New Roman" panose="02020603050405020304" pitchFamily="18" charset="0"/>
                <a:cs typeface="Times New Roman" panose="02020603050405020304" pitchFamily="18" charset="0"/>
              </a:rPr>
              <a:t>Then, each team will submit a survey on related works in the literature (October)</a:t>
            </a:r>
          </a:p>
          <a:p>
            <a:pPr algn="just" eaLnBrk="1" hangingPunct="1">
              <a:spcBef>
                <a:spcPct val="20000"/>
              </a:spcBef>
              <a:buClrTx/>
              <a:buSzTx/>
              <a:buFont typeface="Arial" panose="020B0604020202020204" pitchFamily="34" charset="0"/>
              <a:buChar char="•"/>
            </a:pPr>
            <a:r>
              <a:rPr lang="en-US" altLang="en-US" sz="2600" dirty="0">
                <a:solidFill>
                  <a:schemeClr val="tx1"/>
                </a:solidFill>
                <a:latin typeface="Times New Roman" panose="02020603050405020304" pitchFamily="18" charset="0"/>
                <a:cs typeface="Times New Roman" panose="02020603050405020304" pitchFamily="18" charset="0"/>
              </a:rPr>
              <a:t>Finally, each team will start to identify research problems and find solutions. You need to write a project report in the paper format, do experiments (comparing with the existing approaches), and present/demonstrate your paper in class (November &amp; December)</a:t>
            </a:r>
          </a:p>
          <a:p>
            <a:pPr algn="just" eaLnBrk="1" hangingPunct="1">
              <a:spcBef>
                <a:spcPct val="20000"/>
              </a:spcBef>
              <a:buClrTx/>
              <a:buSzTx/>
              <a:buFont typeface="Arial" panose="020B0604020202020204" pitchFamily="34" charset="0"/>
              <a:buChar char="•"/>
            </a:pPr>
            <a:endParaRPr lang="en-US" altLang="en-US" sz="2800" dirty="0">
              <a:solidFill>
                <a:schemeClr val="tx1"/>
              </a:solidFill>
              <a:latin typeface="Times New Roman" panose="02020603050405020304" pitchFamily="18" charset="0"/>
              <a:cs typeface="Times New Roman" panose="02020603050405020304" pitchFamily="18" charset="0"/>
            </a:endParaRPr>
          </a:p>
          <a:p>
            <a:pPr algn="just" eaLnBrk="1" hangingPunct="1">
              <a:spcBef>
                <a:spcPct val="20000"/>
              </a:spcBef>
              <a:buClrTx/>
              <a:buSzTx/>
              <a:buFont typeface="Arial" panose="020B0604020202020204" pitchFamily="34" charset="0"/>
              <a:buChar char="•"/>
            </a:pPr>
            <a:endParaRPr lang="en-US" altLang="en-US"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9A1A4A8-3F05-4EBB-8B2D-CAA224F4170D}"/>
              </a:ext>
            </a:extLst>
          </p:cNvPr>
          <p:cNvSpPr>
            <a:spLocks noGrp="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Advices &amp; Suggestions</a:t>
            </a:r>
          </a:p>
        </p:txBody>
      </p:sp>
      <p:sp>
        <p:nvSpPr>
          <p:cNvPr id="19459" name="Content Placeholder 2">
            <a:extLst>
              <a:ext uri="{FF2B5EF4-FFF2-40B4-BE49-F238E27FC236}">
                <a16:creationId xmlns:a16="http://schemas.microsoft.com/office/drawing/2014/main" id="{D602BE5F-BFF4-417C-ACDB-B6C8EE4B0DDA}"/>
              </a:ext>
            </a:extLst>
          </p:cNvPr>
          <p:cNvSpPr>
            <a:spLocks noGrp="1"/>
          </p:cNvSpPr>
          <p:nvPr>
            <p:ph idx="1"/>
          </p:nvPr>
        </p:nvSpPr>
        <p:spPr>
          <a:xfrm>
            <a:off x="342900" y="1138238"/>
            <a:ext cx="8458200" cy="5562600"/>
          </a:xfrm>
        </p:spPr>
        <p:txBody>
          <a:bodyPr/>
          <a:lstStyle/>
          <a:p>
            <a:pPr algn="just" eaLnBrk="1" hangingPunct="1"/>
            <a:r>
              <a:rPr lang="en-US" altLang="en-US" sz="2400" dirty="0">
                <a:latin typeface="Times New Roman" panose="02020603050405020304" pitchFamily="18" charset="0"/>
                <a:cs typeface="Times New Roman" panose="02020603050405020304" pitchFamily="18" charset="0"/>
              </a:rPr>
              <a:t>Editor Tools:</a:t>
            </a:r>
          </a:p>
          <a:p>
            <a:pPr lvl="1" algn="just" eaLnBrk="1" hangingPunct="1"/>
            <a:r>
              <a:rPr lang="en-US" altLang="en-US" sz="2000" dirty="0">
                <a:latin typeface="Times New Roman" panose="02020603050405020304" pitchFamily="18" charset="0"/>
                <a:cs typeface="Times New Roman" panose="02020603050405020304" pitchFamily="18" charset="0"/>
              </a:rPr>
              <a:t>Latex vs. MS Word</a:t>
            </a:r>
          </a:p>
          <a:p>
            <a:pPr lvl="1" algn="just" eaLnBrk="1" hangingPunct="1"/>
            <a:r>
              <a:rPr lang="en-US" altLang="en-US" sz="2000" dirty="0">
                <a:latin typeface="Times New Roman" panose="02020603050405020304" pitchFamily="18" charset="0"/>
                <a:cs typeface="Times New Roman" panose="02020603050405020304" pitchFamily="18" charset="0"/>
              </a:rPr>
              <a:t>Latex: </a:t>
            </a:r>
            <a:r>
              <a:rPr lang="en-US" altLang="en-US" sz="2000" dirty="0">
                <a:latin typeface="Times New Roman" panose="02020603050405020304" pitchFamily="18" charset="0"/>
                <a:cs typeface="Times New Roman" panose="02020603050405020304" pitchFamily="18" charset="0"/>
                <a:hlinkClick r:id="rId2"/>
              </a:rPr>
              <a:t>https://www.overleaf.com/</a:t>
            </a:r>
            <a:r>
              <a:rPr lang="en-US" altLang="en-US" sz="2000" dirty="0">
                <a:latin typeface="Times New Roman" panose="02020603050405020304" pitchFamily="18" charset="0"/>
                <a:cs typeface="Times New Roman" panose="02020603050405020304" pitchFamily="18" charset="0"/>
              </a:rPr>
              <a:t> </a:t>
            </a:r>
          </a:p>
          <a:p>
            <a:pPr algn="just" eaLnBrk="1" hangingPunct="1"/>
            <a:r>
              <a:rPr lang="en-US" altLang="en-US" sz="2400" dirty="0">
                <a:latin typeface="Times New Roman" panose="02020603050405020304" pitchFamily="18" charset="0"/>
                <a:cs typeface="Times New Roman" panose="02020603050405020304" pitchFamily="18" charset="0"/>
              </a:rPr>
              <a:t>Survey</a:t>
            </a:r>
          </a:p>
          <a:p>
            <a:pPr lvl="1" algn="just" eaLnBrk="1" hangingPunct="1"/>
            <a:r>
              <a:rPr lang="en-US" altLang="en-US" sz="2000" dirty="0">
                <a:latin typeface="Times New Roman" panose="02020603050405020304" pitchFamily="18" charset="0"/>
                <a:cs typeface="Times New Roman" panose="02020603050405020304" pitchFamily="18" charset="0"/>
              </a:rPr>
              <a:t>Check "Related Work" sections in most recent papers, and you can obtain more related papers</a:t>
            </a:r>
          </a:p>
          <a:p>
            <a:pPr lvl="1" algn="just" eaLnBrk="1" hangingPunct="1"/>
            <a:r>
              <a:rPr lang="en-US" altLang="en-US" sz="2000" dirty="0">
                <a:latin typeface="Times New Roman" panose="02020603050405020304" pitchFamily="18" charset="0"/>
                <a:cs typeface="Times New Roman" panose="02020603050405020304" pitchFamily="18" charset="0"/>
              </a:rPr>
              <a:t>Read abstract/introductions of papers, and classify papers into different categories (this will help you later to identify problems that have not been solved before)</a:t>
            </a:r>
          </a:p>
          <a:p>
            <a:pPr algn="just" eaLnBrk="1" hangingPunct="1"/>
            <a:r>
              <a:rPr lang="en-US" altLang="en-US" sz="2400" dirty="0">
                <a:latin typeface="Times New Roman" panose="02020603050405020304" pitchFamily="18" charset="0"/>
                <a:cs typeface="Times New Roman" panose="02020603050405020304" pitchFamily="18" charset="0"/>
              </a:rPr>
              <a:t>Project Report</a:t>
            </a:r>
          </a:p>
          <a:p>
            <a:pPr lvl="1" algn="just" eaLnBrk="1" hangingPunct="1"/>
            <a:r>
              <a:rPr lang="en-US" altLang="en-US" sz="2000" dirty="0">
                <a:latin typeface="Times New Roman" panose="02020603050405020304" pitchFamily="18" charset="0"/>
                <a:cs typeface="Times New Roman" panose="02020603050405020304" pitchFamily="18" charset="0"/>
              </a:rPr>
              <a:t>Even if you are not familiar with some topics, try to read as many related works as possible to understand the general problems and solutions in these topics (you can skip some part, if it is too hard to understand)</a:t>
            </a:r>
          </a:p>
          <a:p>
            <a:pPr lvl="1" algn="just" eaLnBrk="1" hangingPunct="1"/>
            <a:r>
              <a:rPr lang="en-US" altLang="en-US" sz="2000" dirty="0">
                <a:latin typeface="Times New Roman" panose="02020603050405020304" pitchFamily="18" charset="0"/>
                <a:cs typeface="Times New Roman" panose="02020603050405020304" pitchFamily="18" charset="0"/>
              </a:rPr>
              <a:t>Stick to the problem you want to solve, and use any resource you can find to solve the problem (</a:t>
            </a:r>
            <a:r>
              <a:rPr lang="en-US" altLang="en-US" sz="2000" u="sng" dirty="0">
                <a:solidFill>
                  <a:srgbClr val="FF0000"/>
                </a:solidFill>
                <a:latin typeface="Times New Roman" panose="02020603050405020304" pitchFamily="18" charset="0"/>
                <a:cs typeface="Times New Roman" panose="02020603050405020304" pitchFamily="18" charset="0"/>
              </a:rPr>
              <a:t>note: </a:t>
            </a:r>
            <a:r>
              <a:rPr lang="en-US" altLang="en-US" sz="2000" b="1" u="sng" dirty="0">
                <a:solidFill>
                  <a:srgbClr val="FF0000"/>
                </a:solidFill>
                <a:latin typeface="Times New Roman" panose="02020603050405020304" pitchFamily="18" charset="0"/>
                <a:cs typeface="Times New Roman" panose="02020603050405020304" pitchFamily="18" charset="0"/>
              </a:rPr>
              <a:t>DO NOT </a:t>
            </a:r>
            <a:r>
              <a:rPr lang="en-US" altLang="en-US" sz="2000" u="sng" dirty="0">
                <a:solidFill>
                  <a:srgbClr val="FF0000"/>
                </a:solidFill>
                <a:latin typeface="Times New Roman" panose="02020603050405020304" pitchFamily="18" charset="0"/>
                <a:cs typeface="Times New Roman" panose="02020603050405020304" pitchFamily="18" charset="0"/>
              </a:rPr>
              <a:t>simply apply previous techniques to your problem, since it is not counted as your contributions!!</a:t>
            </a:r>
            <a:r>
              <a:rPr lang="en-US" altLang="en-US" sz="2000" dirty="0">
                <a:latin typeface="Times New Roman" panose="02020603050405020304" pitchFamily="18" charset="0"/>
                <a:cs typeface="Times New Roman" panose="02020603050405020304" pitchFamily="18" charset="0"/>
              </a:rPr>
              <a:t>)</a:t>
            </a:r>
          </a:p>
          <a:p>
            <a:pPr lvl="1" algn="just" eaLnBrk="1" hangingPunct="1"/>
            <a:endParaRPr lang="en-US" altLang="en-US" sz="1800" dirty="0">
              <a:latin typeface="Times New Roman" panose="02020603050405020304" pitchFamily="18" charset="0"/>
              <a:cs typeface="Times New Roman" panose="02020603050405020304" pitchFamily="18" charset="0"/>
            </a:endParaRPr>
          </a:p>
        </p:txBody>
      </p:sp>
      <p:sp>
        <p:nvSpPr>
          <p:cNvPr id="19460" name="Slide Number Placeholder 3">
            <a:extLst>
              <a:ext uri="{FF2B5EF4-FFF2-40B4-BE49-F238E27FC236}">
                <a16:creationId xmlns:a16="http://schemas.microsoft.com/office/drawing/2014/main" id="{C37D0A49-77EB-46B9-AEAF-E5C61764EC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4CFD0D65-F3F3-4D1B-8664-FA60679E97AA}" type="slidenum">
              <a:rPr lang="en-US" altLang="en-US">
                <a:solidFill>
                  <a:srgbClr val="898989"/>
                </a:solidFill>
                <a:latin typeface="Times New Roman" panose="02020603050405020304" pitchFamily="18" charset="0"/>
                <a:cs typeface="Times New Roman" panose="02020603050405020304" pitchFamily="18" charset="0"/>
              </a:rPr>
              <a:pPr>
                <a:spcBef>
                  <a:spcPct val="0"/>
                </a:spcBef>
                <a:buClrTx/>
                <a:buSzTx/>
                <a:buFontTx/>
                <a:buNone/>
              </a:pPr>
              <a:t>19</a:t>
            </a:fld>
            <a:endParaRPr lang="en-US" altLang="en-US">
              <a:solidFill>
                <a:srgbClr val="898989"/>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In-Class Questions</a:t>
            </a:r>
          </a:p>
        </p:txBody>
      </p:sp>
      <p:sp>
        <p:nvSpPr>
          <p:cNvPr id="4100" name="Rectangle 3"/>
          <p:cNvSpPr>
            <a:spLocks noGrp="1" noChangeArrowheads="1"/>
          </p:cNvSpPr>
          <p:nvPr>
            <p:ph type="body" idx="1"/>
          </p:nvPr>
        </p:nvSpPr>
        <p:spPr>
          <a:xfrm>
            <a:off x="457200" y="1219200"/>
            <a:ext cx="8229600" cy="4911725"/>
          </a:xfrm>
        </p:spPr>
        <p:txBody>
          <a:bodyPr>
            <a:normAutofit/>
          </a:bodyPr>
          <a:lstStyle/>
          <a:p>
            <a:pPr algn="just" eaLnBrk="1" hangingPunct="1"/>
            <a:r>
              <a:rPr lang="en-US" altLang="zh-CN" sz="3200" dirty="0">
                <a:latin typeface="Times New Roman" pitchFamily="18" charset="0"/>
              </a:rPr>
              <a:t>Have you taken any course(s) related to relational databases (or Database Management Systems)?</a:t>
            </a:r>
          </a:p>
          <a:p>
            <a:pPr algn="just" eaLnBrk="1" hangingPunct="1"/>
            <a:r>
              <a:rPr lang="en-US" altLang="zh-CN" sz="3200" dirty="0">
                <a:latin typeface="Times New Roman" pitchFamily="18" charset="0"/>
              </a:rPr>
              <a:t>Have you taken any courses related to NoSQL databases?</a:t>
            </a:r>
          </a:p>
          <a:p>
            <a:pPr algn="just" eaLnBrk="1" hangingPunct="1"/>
            <a:r>
              <a:rPr lang="en-US" altLang="zh-CN" sz="3200" dirty="0">
                <a:latin typeface="Times New Roman" pitchFamily="18" charset="0"/>
              </a:rPr>
              <a:t>Have you taken any AI courses?</a:t>
            </a:r>
          </a:p>
          <a:p>
            <a:pPr algn="just" eaLnBrk="1" hangingPunct="1"/>
            <a:r>
              <a:rPr lang="en-US" altLang="zh-CN" sz="3200" dirty="0">
                <a:latin typeface="Times New Roman" pitchFamily="18" charset="0"/>
              </a:rPr>
              <a:t>Have you written any AI code or implemented any AI-related project?</a:t>
            </a:r>
          </a:p>
          <a:p>
            <a:pPr algn="just" eaLnBrk="1" hangingPunct="1"/>
            <a:r>
              <a:rPr lang="en-US" altLang="zh-CN" sz="3200" dirty="0">
                <a:latin typeface="Times New Roman" pitchFamily="18" charset="0"/>
              </a:rPr>
              <a:t>Have you tried </a:t>
            </a:r>
            <a:r>
              <a:rPr lang="en-US" altLang="zh-CN" sz="3200" dirty="0" err="1">
                <a:latin typeface="Times New Roman" pitchFamily="18" charset="0"/>
              </a:rPr>
              <a:t>ChatGPT</a:t>
            </a:r>
            <a:r>
              <a:rPr lang="en-US" altLang="zh-CN" sz="3200" dirty="0">
                <a:latin typeface="Times New Roman" pitchFamily="18" charset="0"/>
              </a:rPr>
              <a:t>? </a:t>
            </a:r>
            <a:r>
              <a:rPr lang="en-US" altLang="zh-CN" sz="3200" dirty="0">
                <a:latin typeface="Times New Roman" pitchFamily="18" charset="0"/>
                <a:sym typeface="Wingdings" panose="05000000000000000000" pitchFamily="2" charset="2"/>
              </a:rPr>
              <a:t></a:t>
            </a:r>
            <a:endParaRPr lang="en-US" altLang="zh-CN" sz="3200" dirty="0">
              <a:latin typeface="Times New Roman" pitchFamily="18" charset="0"/>
            </a:endParaRPr>
          </a:p>
        </p:txBody>
      </p:sp>
    </p:spTree>
    <p:extLst>
      <p:ext uri="{BB962C8B-B14F-4D97-AF65-F5344CB8AC3E}">
        <p14:creationId xmlns:p14="http://schemas.microsoft.com/office/powerpoint/2010/main" val="318299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0CF64FA-5C67-4765-8B8A-6C244CB22B9E}"/>
              </a:ext>
            </a:extLst>
          </p:cNvPr>
          <p:cNvSpPr>
            <a:spLocks noGrp="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Advices &amp; Suggestions (cont'd)</a:t>
            </a:r>
            <a:endParaRPr lang="en-US" altLang="en-US" sz="4400" dirty="0"/>
          </a:p>
        </p:txBody>
      </p:sp>
      <p:sp>
        <p:nvSpPr>
          <p:cNvPr id="3" name="Content Placeholder 2">
            <a:extLst>
              <a:ext uri="{FF2B5EF4-FFF2-40B4-BE49-F238E27FC236}">
                <a16:creationId xmlns:a16="http://schemas.microsoft.com/office/drawing/2014/main" id="{A36DA7CF-7773-4F1C-BDBA-E14D03FDC223}"/>
              </a:ext>
            </a:extLst>
          </p:cNvPr>
          <p:cNvSpPr>
            <a:spLocks noGrp="1"/>
          </p:cNvSpPr>
          <p:nvPr>
            <p:ph idx="1"/>
          </p:nvPr>
        </p:nvSpPr>
        <p:spPr>
          <a:xfrm>
            <a:off x="609600" y="1447800"/>
            <a:ext cx="7848600" cy="4594225"/>
          </a:xfrm>
        </p:spPr>
        <p:txBody>
          <a:bodyPr rtlCol="0">
            <a:normAutofit fontScale="92500" lnSpcReduction="20000"/>
          </a:bodyPr>
          <a:lstStyle/>
          <a:p>
            <a:pPr algn="just" eaLnBrk="1" hangingPunct="1">
              <a:buFont typeface="Wingdings" pitchFamily="2" charset="2"/>
              <a:buChar char="q"/>
              <a:defRPr/>
            </a:pPr>
            <a:r>
              <a:rPr lang="en-US" sz="3500" dirty="0">
                <a:latin typeface="Times New Roman" panose="02020603050405020304" pitchFamily="18" charset="0"/>
                <a:cs typeface="Times New Roman" panose="02020603050405020304" pitchFamily="18" charset="0"/>
              </a:rPr>
              <a:t>Project Report</a:t>
            </a:r>
          </a:p>
          <a:p>
            <a:pPr lvl="1" algn="just" eaLnBrk="1" hangingPunct="1">
              <a:defRPr/>
            </a:pPr>
            <a:r>
              <a:rPr lang="en-US" sz="3000" dirty="0">
                <a:latin typeface="Times New Roman" panose="02020603050405020304" pitchFamily="18" charset="0"/>
                <a:cs typeface="Times New Roman" panose="02020603050405020304" pitchFamily="18" charset="0"/>
              </a:rPr>
              <a:t>Introduction</a:t>
            </a:r>
          </a:p>
          <a:p>
            <a:pPr lvl="1" algn="just" eaLnBrk="1" hangingPunct="1">
              <a:defRPr/>
            </a:pPr>
            <a:r>
              <a:rPr lang="en-US" sz="3000" dirty="0">
                <a:latin typeface="Times New Roman" panose="02020603050405020304" pitchFamily="18" charset="0"/>
                <a:cs typeface="Times New Roman" panose="02020603050405020304" pitchFamily="18" charset="0"/>
              </a:rPr>
              <a:t>Related works</a:t>
            </a:r>
          </a:p>
          <a:p>
            <a:pPr lvl="1" algn="just" eaLnBrk="1" hangingPunct="1">
              <a:defRPr/>
            </a:pPr>
            <a:r>
              <a:rPr lang="en-US" sz="3000" dirty="0">
                <a:latin typeface="Times New Roman" panose="02020603050405020304" pitchFamily="18" charset="0"/>
                <a:cs typeface="Times New Roman" panose="02020603050405020304" pitchFamily="18" charset="0"/>
              </a:rPr>
              <a:t>Problem definition</a:t>
            </a:r>
          </a:p>
          <a:p>
            <a:pPr lvl="1" algn="just" eaLnBrk="1" hangingPunct="1">
              <a:defRPr/>
            </a:pPr>
            <a:r>
              <a:rPr lang="en-US" sz="3000" dirty="0">
                <a:latin typeface="Times New Roman" panose="02020603050405020304" pitchFamily="18" charset="0"/>
                <a:cs typeface="Times New Roman" panose="02020603050405020304" pitchFamily="18" charset="0"/>
              </a:rPr>
              <a:t>Solutions</a:t>
            </a:r>
          </a:p>
          <a:p>
            <a:pPr lvl="1" algn="just" eaLnBrk="1" hangingPunct="1">
              <a:defRPr/>
            </a:pPr>
            <a:r>
              <a:rPr lang="en-US" sz="3000" dirty="0">
                <a:latin typeface="Times New Roman" panose="02020603050405020304" pitchFamily="18" charset="0"/>
                <a:cs typeface="Times New Roman" panose="02020603050405020304" pitchFamily="18" charset="0"/>
              </a:rPr>
              <a:t>Experiments</a:t>
            </a:r>
          </a:p>
          <a:p>
            <a:pPr lvl="1" algn="just" eaLnBrk="1" hangingPunct="1">
              <a:defRPr/>
            </a:pPr>
            <a:r>
              <a:rPr lang="en-US" sz="3000" dirty="0">
                <a:latin typeface="Times New Roman" panose="02020603050405020304" pitchFamily="18" charset="0"/>
                <a:cs typeface="Times New Roman" panose="02020603050405020304" pitchFamily="18" charset="0"/>
              </a:rPr>
              <a:t>Conclusions</a:t>
            </a:r>
          </a:p>
          <a:p>
            <a:pPr algn="just" eaLnBrk="1" hangingPunct="1">
              <a:buFont typeface="Wingdings" panose="05000000000000000000" pitchFamily="2" charset="2"/>
              <a:buChar char="q"/>
              <a:defRPr/>
            </a:pPr>
            <a:r>
              <a:rPr lang="en-US" sz="3500" dirty="0">
                <a:latin typeface="Times New Roman" panose="02020603050405020304" pitchFamily="18" charset="0"/>
                <a:cs typeface="Times New Roman" panose="02020603050405020304" pitchFamily="18" charset="0"/>
              </a:rPr>
              <a:t>In the project, it is recommended to add a module to visualize your experimental results</a:t>
            </a:r>
          </a:p>
        </p:txBody>
      </p:sp>
      <p:sp>
        <p:nvSpPr>
          <p:cNvPr id="20484" name="Slide Number Placeholder 3">
            <a:extLst>
              <a:ext uri="{FF2B5EF4-FFF2-40B4-BE49-F238E27FC236}">
                <a16:creationId xmlns:a16="http://schemas.microsoft.com/office/drawing/2014/main" id="{A3A50C2B-83CF-4614-8B21-7D1EE3B2651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fld id="{349BE330-5710-4EB3-82AE-79F6E36BB472}" type="slidenum">
              <a:rPr lang="en-US" altLang="en-US">
                <a:solidFill>
                  <a:schemeClr val="accent1"/>
                </a:solidFill>
                <a:latin typeface="Arial" panose="020B0604020202020204" pitchFamily="34" charset="0"/>
              </a:rPr>
              <a:pPr>
                <a:spcBef>
                  <a:spcPct val="0"/>
                </a:spcBef>
                <a:buClrTx/>
                <a:buSzTx/>
                <a:buFontTx/>
                <a:buNone/>
              </a:pPr>
              <a:t>20</a:t>
            </a:fld>
            <a:endParaRPr lang="en-US" altLang="en-US">
              <a:solidFill>
                <a:schemeClr val="accent1"/>
              </a:solidFill>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Topics</a:t>
            </a:r>
          </a:p>
        </p:txBody>
      </p:sp>
      <p:sp>
        <p:nvSpPr>
          <p:cNvPr id="4100" name="Rectangle 3"/>
          <p:cNvSpPr>
            <a:spLocks noGrp="1" noChangeArrowheads="1"/>
          </p:cNvSpPr>
          <p:nvPr>
            <p:ph type="body" idx="1"/>
          </p:nvPr>
        </p:nvSpPr>
        <p:spPr>
          <a:xfrm>
            <a:off x="457200" y="1066800"/>
            <a:ext cx="8229600" cy="5786438"/>
          </a:xfrm>
          <a:solidFill>
            <a:schemeClr val="bg1"/>
          </a:solidFill>
        </p:spPr>
        <p:txBody>
          <a:bodyPr>
            <a:normAutofit fontScale="77500" lnSpcReduction="20000"/>
          </a:bodyPr>
          <a:lstStyle/>
          <a:p>
            <a:pPr algn="just" eaLnBrk="1" hangingPunct="1"/>
            <a:r>
              <a:rPr lang="en-US" altLang="zh-CN" sz="3200" dirty="0">
                <a:latin typeface="Times New Roman" pitchFamily="18" charset="0"/>
              </a:rPr>
              <a:t>Learning-based Cardinality/Value Estimation</a:t>
            </a:r>
          </a:p>
          <a:p>
            <a:pPr algn="just" eaLnBrk="1" hangingPunct="1"/>
            <a:r>
              <a:rPr lang="en-US" altLang="zh-CN" sz="3200" dirty="0">
                <a:latin typeface="Times New Roman" pitchFamily="18" charset="0"/>
              </a:rPr>
              <a:t>Learned Index</a:t>
            </a:r>
          </a:p>
          <a:p>
            <a:pPr algn="just" eaLnBrk="1" hangingPunct="1"/>
            <a:r>
              <a:rPr lang="en-US" altLang="zh-CN" sz="3200" dirty="0">
                <a:latin typeface="Times New Roman" pitchFamily="18" charset="0"/>
              </a:rPr>
              <a:t>Learning-based Data Quality Improvement</a:t>
            </a:r>
          </a:p>
          <a:p>
            <a:pPr algn="just" eaLnBrk="1" hangingPunct="1"/>
            <a:r>
              <a:rPr lang="en-US" altLang="zh-CN" sz="3200" dirty="0">
                <a:latin typeface="Times New Roman" pitchFamily="18" charset="0"/>
              </a:rPr>
              <a:t>Learning-based Privacy Preserving</a:t>
            </a:r>
          </a:p>
          <a:p>
            <a:pPr algn="just" eaLnBrk="1" hangingPunct="1"/>
            <a:r>
              <a:rPr lang="en-US" altLang="zh-CN" sz="3200" dirty="0">
                <a:latin typeface="Times New Roman" pitchFamily="18" charset="0"/>
              </a:rPr>
              <a:t>AI for DB Systems </a:t>
            </a:r>
          </a:p>
          <a:p>
            <a:pPr algn="just" eaLnBrk="1" hangingPunct="1"/>
            <a:r>
              <a:rPr lang="en-US" altLang="zh-CN" sz="3200" dirty="0">
                <a:latin typeface="Times New Roman" pitchFamily="18" charset="0"/>
              </a:rPr>
              <a:t>AI for DB Configuration</a:t>
            </a:r>
          </a:p>
          <a:p>
            <a:pPr algn="just" eaLnBrk="1" hangingPunct="1"/>
            <a:r>
              <a:rPr lang="en-US" altLang="zh-CN" sz="3200" dirty="0">
                <a:latin typeface="Times New Roman" pitchFamily="18" charset="0"/>
              </a:rPr>
              <a:t>AI for DB Optimization</a:t>
            </a:r>
          </a:p>
          <a:p>
            <a:pPr algn="just" eaLnBrk="1" hangingPunct="1"/>
            <a:r>
              <a:rPr lang="en-US" altLang="zh-CN" sz="3200" dirty="0">
                <a:latin typeface="Times New Roman" pitchFamily="18" charset="0"/>
              </a:rPr>
              <a:t>AI for DB Design</a:t>
            </a:r>
          </a:p>
          <a:p>
            <a:pPr algn="just" eaLnBrk="1" hangingPunct="1"/>
            <a:r>
              <a:rPr lang="en-US" altLang="zh-CN" sz="3200" dirty="0">
                <a:latin typeface="Times New Roman" pitchFamily="18" charset="0"/>
              </a:rPr>
              <a:t>AI for DB Queries</a:t>
            </a:r>
          </a:p>
          <a:p>
            <a:pPr algn="just" eaLnBrk="1" hangingPunct="1"/>
            <a:r>
              <a:rPr lang="en-US" altLang="zh-CN" sz="3200" dirty="0">
                <a:latin typeface="Times New Roman" pitchFamily="18" charset="0"/>
              </a:rPr>
              <a:t>AI for Data Mining</a:t>
            </a:r>
          </a:p>
          <a:p>
            <a:pPr algn="just" eaLnBrk="1" hangingPunct="1"/>
            <a:r>
              <a:rPr lang="en-US" altLang="zh-CN" sz="3200" dirty="0">
                <a:latin typeface="Times New Roman" pitchFamily="18" charset="0"/>
              </a:rPr>
              <a:t>Learning-based Data (Graph) Generation</a:t>
            </a:r>
          </a:p>
          <a:p>
            <a:pPr algn="just" eaLnBrk="1" hangingPunct="1"/>
            <a:r>
              <a:rPr lang="en-US" altLang="zh-CN" sz="3200" dirty="0">
                <a:latin typeface="Times New Roman" pitchFamily="18" charset="0"/>
              </a:rPr>
              <a:t>Explainable AI for DB</a:t>
            </a:r>
          </a:p>
          <a:p>
            <a:pPr algn="just" eaLnBrk="1" hangingPunct="1"/>
            <a:r>
              <a:rPr lang="en-US" altLang="zh-CN" sz="3200" dirty="0">
                <a:latin typeface="Times New Roman" pitchFamily="18" charset="0"/>
              </a:rPr>
              <a:t>Learning-based Anomaly Detection</a:t>
            </a:r>
          </a:p>
          <a:p>
            <a:pPr algn="just" eaLnBrk="1" hangingPunct="1"/>
            <a:r>
              <a:rPr lang="it-IT" altLang="zh-CN" sz="3200" dirty="0">
                <a:latin typeface="Times New Roman" pitchFamily="18" charset="0"/>
              </a:rPr>
              <a:t>AI for DB Applications</a:t>
            </a:r>
            <a:endParaRPr lang="en-US" altLang="zh-CN" sz="3200" dirty="0">
              <a:latin typeface="Times New Roman" pitchFamily="18" charset="0"/>
            </a:endParaRPr>
          </a:p>
          <a:p>
            <a:pPr algn="just" eaLnBrk="1" hangingPunct="1"/>
            <a:r>
              <a:rPr lang="en-US" altLang="zh-CN" sz="3200" dirty="0">
                <a:latin typeface="Times New Roman" pitchFamily="18" charset="0"/>
              </a:rPr>
              <a:t>Machine Unlearning for DB</a:t>
            </a:r>
          </a:p>
          <a:p>
            <a:pPr algn="just" eaLnBrk="1" hangingPunct="1"/>
            <a:endParaRPr lang="en-US" altLang="zh-CN" sz="2800" dirty="0">
              <a:latin typeface="Times New Roman" pitchFamily="18" charset="0"/>
            </a:endParaRPr>
          </a:p>
        </p:txBody>
      </p:sp>
      <p:sp>
        <p:nvSpPr>
          <p:cNvPr id="5" name="Slide Number Placeholder 5">
            <a:extLst>
              <a:ext uri="{FF2B5EF4-FFF2-40B4-BE49-F238E27FC236}">
                <a16:creationId xmlns:a16="http://schemas.microsoft.com/office/drawing/2014/main" id="{4A62497B-DC71-47D5-B626-D23DA2A39EE1}"/>
              </a:ext>
            </a:extLst>
          </p:cNvPr>
          <p:cNvSpPr>
            <a:spLocks noGrp="1"/>
          </p:cNvSpPr>
          <p:nvPr>
            <p:ph type="sldNum" sz="quarter" idx="12"/>
          </p:nvPr>
        </p:nvSpPr>
        <p:spPr>
          <a:xfrm>
            <a:off x="6553200" y="6243638"/>
            <a:ext cx="2133600" cy="457200"/>
          </a:xfrm>
        </p:spPr>
        <p:txBody>
          <a:bodyPr/>
          <a:lstStyle/>
          <a:p>
            <a:pPr>
              <a:defRPr/>
            </a:pPr>
            <a:fld id="{176FA375-609F-4380-A649-F26BBCA98A61}" type="slidenum">
              <a:rPr lang="en-US" altLang="zh-CN">
                <a:solidFill>
                  <a:srgbClr val="000000"/>
                </a:solidFill>
              </a:rPr>
              <a:pPr>
                <a:defRPr/>
              </a:pPr>
              <a:t>21</a:t>
            </a:fld>
            <a:endParaRPr lang="en-US" altLang="zh-CN" dirty="0">
              <a:solidFill>
                <a:srgbClr val="000000"/>
              </a:solidFill>
            </a:endParaRPr>
          </a:p>
        </p:txBody>
      </p:sp>
    </p:spTree>
    <p:extLst>
      <p:ext uri="{BB962C8B-B14F-4D97-AF65-F5344CB8AC3E}">
        <p14:creationId xmlns:p14="http://schemas.microsoft.com/office/powerpoint/2010/main" val="236513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615" y="1315928"/>
            <a:ext cx="7010400" cy="1282026"/>
          </a:xfrm>
        </p:spPr>
        <p:txBody>
          <a:bodyPr>
            <a:noAutofit/>
          </a:bodyPr>
          <a:lstStyle/>
          <a:p>
            <a:r>
              <a:rPr lang="en-US" sz="6000" b="1"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rPr>
              <a:t>AI for DB (AI4DB)</a:t>
            </a:r>
            <a:endParaRPr lang="en-US" sz="4800" b="1" dirty="0">
              <a:effectLst>
                <a:outerShdw blurRad="50800" dist="38100" dir="2700000" algn="tl" rotWithShape="0">
                  <a:prstClr val="black">
                    <a:alpha val="40000"/>
                  </a:prstClr>
                </a:outerShdw>
              </a:effectLst>
              <a:latin typeface="Times New Roman" pitchFamily="18" charset="0"/>
              <a:ea typeface="Tahoma" pitchFamily="34" charset="0"/>
              <a:cs typeface="Times New Roman" pitchFamily="18" charset="0"/>
            </a:endParaRPr>
          </a:p>
        </p:txBody>
      </p:sp>
      <p:sp>
        <p:nvSpPr>
          <p:cNvPr id="3" name="Subtitle 2"/>
          <p:cNvSpPr>
            <a:spLocks noGrp="1"/>
          </p:cNvSpPr>
          <p:nvPr>
            <p:ph type="subTitle" idx="1"/>
          </p:nvPr>
        </p:nvSpPr>
        <p:spPr>
          <a:xfrm>
            <a:off x="1991775" y="4379693"/>
            <a:ext cx="6995160" cy="2087880"/>
          </a:xfrm>
        </p:spPr>
        <p:txBody>
          <a:bodyPr>
            <a:normAutofit/>
          </a:bodyPr>
          <a:lstStyle/>
          <a:p>
            <a:r>
              <a:rPr lang="en-US" altLang="en-US" sz="3000" b="1" dirty="0">
                <a:latin typeface="Times New Roman" panose="02020603050405020304" pitchFamily="18" charset="0"/>
                <a:cs typeface="Times New Roman" panose="02020603050405020304" pitchFamily="18" charset="0"/>
              </a:rPr>
              <a:t>Instructor: </a:t>
            </a:r>
            <a:r>
              <a:rPr lang="en-US" altLang="en-US" sz="3000" dirty="0">
                <a:latin typeface="Times New Roman" panose="02020603050405020304" pitchFamily="18" charset="0"/>
                <a:cs typeface="Times New Roman" panose="02020603050405020304" pitchFamily="18" charset="0"/>
              </a:rPr>
              <a:t>Xiang Lian</a:t>
            </a:r>
          </a:p>
          <a:p>
            <a:r>
              <a:rPr lang="en-US" altLang="en-US" sz="3000" b="1" dirty="0">
                <a:latin typeface="Times New Roman" panose="02020603050405020304" pitchFamily="18" charset="0"/>
                <a:cs typeface="Times New Roman" panose="02020603050405020304" pitchFamily="18" charset="0"/>
              </a:rPr>
              <a:t>Email: </a:t>
            </a:r>
            <a:r>
              <a:rPr lang="en-US" altLang="en-US" sz="3000" i="1" dirty="0">
                <a:latin typeface="Times New Roman" panose="02020603050405020304" pitchFamily="18" charset="0"/>
                <a:cs typeface="Times New Roman" panose="02020603050405020304" pitchFamily="18" charset="0"/>
              </a:rPr>
              <a:t>xlian@kent.edu </a:t>
            </a:r>
          </a:p>
          <a:p>
            <a:r>
              <a:rPr lang="en-US" altLang="en-US" sz="3000" b="1" dirty="0">
                <a:latin typeface="Times New Roman" panose="02020603050405020304" pitchFamily="18" charset="0"/>
                <a:cs typeface="Times New Roman" panose="02020603050405020304" pitchFamily="18" charset="0"/>
              </a:rPr>
              <a:t>Homepage: </a:t>
            </a:r>
            <a:r>
              <a:rPr lang="en-US" altLang="en-US" sz="3000" i="1" dirty="0">
                <a:latin typeface="Times New Roman" panose="02020603050405020304" pitchFamily="18" charset="0"/>
                <a:cs typeface="Times New Roman" panose="02020603050405020304" pitchFamily="18" charset="0"/>
              </a:rPr>
              <a:t>http://www.cs.kent.edu/~xlian/</a:t>
            </a:r>
          </a:p>
        </p:txBody>
      </p:sp>
      <p:sp>
        <p:nvSpPr>
          <p:cNvPr id="4" name="Title 1"/>
          <p:cNvSpPr txBox="1">
            <a:spLocks/>
          </p:cNvSpPr>
          <p:nvPr/>
        </p:nvSpPr>
        <p:spPr bwMode="auto">
          <a:xfrm>
            <a:off x="1052415" y="2970663"/>
            <a:ext cx="8167785" cy="103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4400" dirty="0">
                <a:latin typeface="Times New Roman" pitchFamily="18" charset="0"/>
                <a:ea typeface="Tahoma" pitchFamily="34" charset="0"/>
                <a:cs typeface="Times New Roman" pitchFamily="18" charset="0"/>
              </a:rPr>
              <a:t>Chapter 1: Introduction</a:t>
            </a:r>
            <a:endParaRPr lang="en-US" sz="4400" kern="0" dirty="0">
              <a:solidFill>
                <a:schemeClr val="tx1"/>
              </a:solidFill>
              <a:latin typeface="Times New Roman" pitchFamily="18" charset="0"/>
              <a:ea typeface="Tahoma" pitchFamily="34"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1C58099E-2FB3-4AE7-8B19-9FB9B614AB27}" type="slidenum">
              <a:rPr lang="en-US" altLang="zh-CN" smtClean="0">
                <a:solidFill>
                  <a:srgbClr val="000000"/>
                </a:solidFill>
              </a:rPr>
              <a:pPr>
                <a:defRPr/>
              </a:pPr>
              <a:t>22</a:t>
            </a:fld>
            <a:endParaRPr lang="en-US" altLang="zh-CN">
              <a:solidFill>
                <a:srgbClr val="000000"/>
              </a:solidFill>
            </a:endParaRPr>
          </a:p>
        </p:txBody>
      </p:sp>
    </p:spTree>
    <p:extLst>
      <p:ext uri="{BB962C8B-B14F-4D97-AF65-F5344CB8AC3E}">
        <p14:creationId xmlns:p14="http://schemas.microsoft.com/office/powerpoint/2010/main" val="182360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Objectives</a:t>
            </a:r>
          </a:p>
        </p:txBody>
      </p:sp>
      <p:sp>
        <p:nvSpPr>
          <p:cNvPr id="4100" name="Rectangle 3"/>
          <p:cNvSpPr>
            <a:spLocks noGrp="1" noChangeArrowheads="1"/>
          </p:cNvSpPr>
          <p:nvPr>
            <p:ph type="body" idx="1"/>
          </p:nvPr>
        </p:nvSpPr>
        <p:spPr>
          <a:xfrm>
            <a:off x="457200" y="1600200"/>
            <a:ext cx="6352570" cy="4530725"/>
          </a:xfrm>
        </p:spPr>
        <p:txBody>
          <a:bodyPr>
            <a:normAutofit/>
          </a:bodyPr>
          <a:lstStyle/>
          <a:p>
            <a:pPr algn="just" eaLnBrk="1" hangingPunct="1"/>
            <a:r>
              <a:rPr lang="en-US" altLang="zh-CN" sz="3200" dirty="0">
                <a:latin typeface="Times New Roman" pitchFamily="18" charset="0"/>
              </a:rPr>
              <a:t>In this chapter, we will introduce :</a:t>
            </a:r>
          </a:p>
          <a:p>
            <a:pPr lvl="1" algn="just" eaLnBrk="1" hangingPunct="1"/>
            <a:r>
              <a:rPr lang="en-US" altLang="zh-CN" sz="2800" dirty="0">
                <a:latin typeface="Times New Roman" pitchFamily="18" charset="0"/>
              </a:rPr>
              <a:t>DB/AI definitions, data models, algorithms, and/or applications</a:t>
            </a:r>
          </a:p>
          <a:p>
            <a:pPr lvl="1" algn="just" eaLnBrk="1" hangingPunct="1"/>
            <a:r>
              <a:rPr lang="en-US" altLang="zh-CN" sz="2800" dirty="0">
                <a:latin typeface="Times New Roman" pitchFamily="18" charset="0"/>
              </a:rPr>
              <a:t>AI4DB classification</a:t>
            </a:r>
          </a:p>
          <a:p>
            <a:pPr lvl="1" algn="just" eaLnBrk="1" hangingPunct="1"/>
            <a:r>
              <a:rPr lang="en-US" altLang="zh-CN" sz="2800" dirty="0">
                <a:latin typeface="Times New Roman" pitchFamily="18" charset="0"/>
              </a:rPr>
              <a:t>AI4DB challenges</a:t>
            </a:r>
          </a:p>
          <a:p>
            <a:pPr lvl="1" algn="just" eaLnBrk="1" hangingPunct="1"/>
            <a:r>
              <a:rPr lang="en-US" altLang="zh-CN" sz="2800" dirty="0">
                <a:latin typeface="Times New Roman" pitchFamily="18" charset="0"/>
              </a:rPr>
              <a:t>Recent AI4DB problems and techniques</a:t>
            </a:r>
          </a:p>
          <a:p>
            <a:pPr lvl="1" algn="just" eaLnBrk="1" hangingPunct="1"/>
            <a:r>
              <a:rPr lang="en-US" altLang="zh-CN" sz="2800" dirty="0">
                <a:latin typeface="Times New Roman" pitchFamily="18" charset="0"/>
              </a:rPr>
              <a:t>Pros and cons of AI4DB techniques</a:t>
            </a:r>
          </a:p>
        </p:txBody>
      </p:sp>
      <p:grpSp>
        <p:nvGrpSpPr>
          <p:cNvPr id="12" name="Group 11">
            <a:extLst>
              <a:ext uri="{FF2B5EF4-FFF2-40B4-BE49-F238E27FC236}">
                <a16:creationId xmlns:a16="http://schemas.microsoft.com/office/drawing/2014/main" id="{CAC07418-081B-4F38-8617-EFB9607D383A}"/>
              </a:ext>
            </a:extLst>
          </p:cNvPr>
          <p:cNvGrpSpPr/>
          <p:nvPr/>
        </p:nvGrpSpPr>
        <p:grpSpPr>
          <a:xfrm>
            <a:off x="6722955" y="480417"/>
            <a:ext cx="2330035" cy="2302783"/>
            <a:chOff x="1627385" y="2037046"/>
            <a:chExt cx="3127248" cy="3090672"/>
          </a:xfrm>
        </p:grpSpPr>
        <p:sp>
          <p:nvSpPr>
            <p:cNvPr id="13" name="Oval 12">
              <a:extLst>
                <a:ext uri="{FF2B5EF4-FFF2-40B4-BE49-F238E27FC236}">
                  <a16:creationId xmlns:a16="http://schemas.microsoft.com/office/drawing/2014/main" id="{20CD9336-BCEA-4DE6-819F-FC724DC67CAA}"/>
                </a:ext>
              </a:extLst>
            </p:cNvPr>
            <p:cNvSpPr/>
            <p:nvPr/>
          </p:nvSpPr>
          <p:spPr>
            <a:xfrm>
              <a:off x="1743903" y="2108986"/>
              <a:ext cx="2946793" cy="2946793"/>
            </a:xfrm>
            <a:prstGeom prst="ellipse">
              <a:avLst/>
            </a:prstGeom>
            <a:solidFill>
              <a:srgbClr val="D2EB99"/>
            </a:solidFill>
            <a:ln w="50800" cap="rnd" cmpd="sng" algn="ctr">
              <a:solidFill>
                <a:srgbClr val="90C226">
                  <a:shade val="50000"/>
                </a:srgbClr>
              </a:solidFill>
              <a:prstDash val="solid"/>
            </a:ln>
            <a:effectLst>
              <a:outerShdw blurRad="152400" dist="317500" dir="5400000" sx="90000" sy="-19000" rotWithShape="0">
                <a:srgbClr val="00B050">
                  <a:alpha val="15000"/>
                </a:srgbClr>
              </a:outerShdw>
            </a:effectLst>
          </p:spPr>
          <p:txBody>
            <a:bodyPr rtlCol="0" anchor="ctr">
              <a:scene3d>
                <a:camera prst="orthographicFront"/>
                <a:lightRig rig="threePt" dir="t"/>
              </a:scene3d>
              <a:sp3d extrusionH="57150">
                <a:bevelT w="38100" h="38100"/>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4A021">
                      <a:lumMod val="75000"/>
                    </a:srgbClr>
                  </a:solidFill>
                  <a:effectLst/>
                  <a:uLnTx/>
                  <a:uFillTx/>
                  <a:latin typeface="Times New Roman" panose="02020603050405020304" pitchFamily="18" charset="0"/>
                  <a:ea typeface="+mn-ea"/>
                  <a:cs typeface="Times New Roman" panose="02020603050405020304" pitchFamily="18" charset="0"/>
                </a:rPr>
                <a:t>AI</a:t>
              </a:r>
            </a:p>
          </p:txBody>
        </p:sp>
        <p:pic>
          <p:nvPicPr>
            <p:cNvPr id="14" name="Picture 13" descr="Ai Wallpaper Generator">
              <a:extLst>
                <a:ext uri="{FF2B5EF4-FFF2-40B4-BE49-F238E27FC236}">
                  <a16:creationId xmlns:a16="http://schemas.microsoft.com/office/drawing/2014/main" id="{B852584F-44C3-42F3-B880-9323770EA109}"/>
                </a:ext>
              </a:extLst>
            </p:cNvPr>
            <p:cNvPicPr>
              <a:picLocks noChangeAspect="1"/>
            </p:cNvPicPr>
            <p:nvPr/>
          </p:nvPicPr>
          <p:blipFill rotWithShape="1">
            <a:blip r:embed="rId3" cstate="print">
              <a:duotone>
                <a:srgbClr val="90C226">
                  <a:shade val="45000"/>
                  <a:satMod val="135000"/>
                </a:srgbClr>
                <a:prstClr val="white"/>
              </a:duotone>
              <a:extLst>
                <a:ext uri="{28A0092B-C50C-407E-A947-70E740481C1C}">
                  <a14:useLocalDpi xmlns:a14="http://schemas.microsoft.com/office/drawing/2010/main" val="0"/>
                </a:ext>
              </a:extLst>
            </a:blip>
            <a:srcRect l="16459" t="28000" r="15141" b="26934"/>
            <a:stretch/>
          </p:blipFill>
          <p:spPr>
            <a:xfrm>
              <a:off x="1627385" y="2037046"/>
              <a:ext cx="3127248" cy="3090672"/>
            </a:xfrm>
            <a:prstGeom prst="ellipse">
              <a:avLst/>
            </a:prstGeom>
            <a:ln>
              <a:noFill/>
            </a:ln>
            <a:effectLst>
              <a:softEdge rad="112500"/>
            </a:effectLst>
          </p:spPr>
        </p:pic>
      </p:grpSp>
      <p:grpSp>
        <p:nvGrpSpPr>
          <p:cNvPr id="15" name="Group 14">
            <a:extLst>
              <a:ext uri="{FF2B5EF4-FFF2-40B4-BE49-F238E27FC236}">
                <a16:creationId xmlns:a16="http://schemas.microsoft.com/office/drawing/2014/main" id="{F05BCCFE-BB9A-4E05-A7C5-259A59CC3856}"/>
              </a:ext>
            </a:extLst>
          </p:cNvPr>
          <p:cNvGrpSpPr/>
          <p:nvPr/>
        </p:nvGrpSpPr>
        <p:grpSpPr>
          <a:xfrm>
            <a:off x="6897692" y="3733800"/>
            <a:ext cx="2162579" cy="2195584"/>
            <a:chOff x="6437525" y="1444556"/>
            <a:chExt cx="2902497" cy="2946794"/>
          </a:xfrm>
        </p:grpSpPr>
        <p:sp>
          <p:nvSpPr>
            <p:cNvPr id="16" name="Oval 15">
              <a:extLst>
                <a:ext uri="{FF2B5EF4-FFF2-40B4-BE49-F238E27FC236}">
                  <a16:creationId xmlns:a16="http://schemas.microsoft.com/office/drawing/2014/main" id="{27A20D82-4723-4332-930E-F7C3F5E63194}"/>
                </a:ext>
              </a:extLst>
            </p:cNvPr>
            <p:cNvSpPr/>
            <p:nvPr/>
          </p:nvSpPr>
          <p:spPr>
            <a:xfrm>
              <a:off x="6437525" y="1444556"/>
              <a:ext cx="2902497" cy="2946794"/>
            </a:xfrm>
            <a:prstGeom prst="ellipse">
              <a:avLst/>
            </a:prstGeom>
            <a:solidFill>
              <a:srgbClr val="B3B3FF"/>
            </a:solidFill>
            <a:ln w="50800" cap="rnd" cmpd="sng" algn="ctr">
              <a:solidFill>
                <a:srgbClr val="0000CC"/>
              </a:solidFill>
              <a:prstDash val="solid"/>
            </a:ln>
            <a:effectLst>
              <a:outerShdw blurRad="152400" dist="317500" dir="5400000" sx="90000" sy="-19000" rotWithShape="0">
                <a:srgbClr val="0000CC">
                  <a:alpha val="1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DB</a:t>
              </a:r>
            </a:p>
          </p:txBody>
        </p:sp>
        <p:pic>
          <p:nvPicPr>
            <p:cNvPr id="17" name="Content Placeholder 14" descr="Database PNG Transparent Images | PNG All">
              <a:extLst>
                <a:ext uri="{FF2B5EF4-FFF2-40B4-BE49-F238E27FC236}">
                  <a16:creationId xmlns:a16="http://schemas.microsoft.com/office/drawing/2014/main" id="{EA6AD4FE-EC62-4BF0-89E5-4B76DFE0A8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0" y="1880703"/>
              <a:ext cx="1759656" cy="1983677"/>
            </a:xfrm>
            <a:prstGeom prst="rect">
              <a:avLst/>
            </a:prstGeom>
          </p:spPr>
        </p:pic>
      </p:grpSp>
      <p:pic>
        <p:nvPicPr>
          <p:cNvPr id="3" name="Picture 2">
            <a:extLst>
              <a:ext uri="{FF2B5EF4-FFF2-40B4-BE49-F238E27FC236}">
                <a16:creationId xmlns:a16="http://schemas.microsoft.com/office/drawing/2014/main" id="{BFCBB259-6319-43C7-8F39-E416DDF1F6C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722955" y="2124172"/>
            <a:ext cx="1904762" cy="1904762"/>
          </a:xfrm>
          <a:prstGeom prst="rect">
            <a:avLst/>
          </a:prstGeom>
        </p:spPr>
      </p:pic>
    </p:spTree>
    <p:extLst>
      <p:ext uri="{BB962C8B-B14F-4D97-AF65-F5344CB8AC3E}">
        <p14:creationId xmlns:p14="http://schemas.microsoft.com/office/powerpoint/2010/main" val="419554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Database Definition</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latin typeface="Times New Roman" pitchFamily="18" charset="0"/>
              </a:rPr>
              <a:t>Database</a:t>
            </a:r>
            <a:r>
              <a:rPr lang="en-US" altLang="zh-CN" sz="3200" dirty="0">
                <a:latin typeface="Times New Roman" pitchFamily="18" charset="0"/>
              </a:rPr>
              <a:t> (DB, from Wikipedia)</a:t>
            </a:r>
          </a:p>
          <a:p>
            <a:pPr lvl="1" algn="just" eaLnBrk="1" hangingPunct="1"/>
            <a:r>
              <a:rPr lang="en-US" altLang="zh-CN" sz="2800" dirty="0">
                <a:latin typeface="Times New Roman" pitchFamily="18" charset="0"/>
              </a:rPr>
              <a:t>In computing, a </a:t>
            </a:r>
            <a:r>
              <a:rPr lang="en-US" altLang="zh-CN" sz="2800" b="1" u="sng" dirty="0">
                <a:latin typeface="Times New Roman" pitchFamily="18" charset="0"/>
              </a:rPr>
              <a:t>database</a:t>
            </a:r>
            <a:r>
              <a:rPr lang="en-US" altLang="zh-CN" sz="2800" dirty="0">
                <a:latin typeface="Times New Roman" pitchFamily="18" charset="0"/>
              </a:rPr>
              <a:t> is an organized collection of data or a type of data store based on the use of a </a:t>
            </a:r>
            <a:r>
              <a:rPr lang="en-US" altLang="zh-CN" sz="2800" b="1" dirty="0">
                <a:latin typeface="Times New Roman" pitchFamily="18" charset="0"/>
              </a:rPr>
              <a:t>database management system (DBMS)</a:t>
            </a:r>
            <a:r>
              <a:rPr lang="en-US" altLang="zh-CN" sz="2800" dirty="0">
                <a:latin typeface="Times New Roman" pitchFamily="18" charset="0"/>
              </a:rPr>
              <a:t>, the software that interacts with end users, applications, and the database itself to capture and analyze the data</a:t>
            </a:r>
          </a:p>
        </p:txBody>
      </p:sp>
      <p:sp>
        <p:nvSpPr>
          <p:cNvPr id="2" name="Rectangle 1"/>
          <p:cNvSpPr/>
          <p:nvPr/>
        </p:nvSpPr>
        <p:spPr>
          <a:xfrm>
            <a:off x="561515" y="6311290"/>
            <a:ext cx="4145879" cy="400110"/>
          </a:xfrm>
          <a:prstGeom prst="rect">
            <a:avLst/>
          </a:prstGeom>
          <a:noFill/>
          <a:ln>
            <a:solidFill>
              <a:schemeClr val="tx1"/>
            </a:solidFill>
          </a:ln>
        </p:spPr>
        <p:txBody>
          <a:bodyPr wrap="none">
            <a:spAutoFit/>
          </a:bodyPr>
          <a:lstStyle/>
          <a:p>
            <a:r>
              <a:rPr lang="en-US" sz="2000" dirty="0">
                <a:latin typeface="Times New Roman" panose="02020603050405020304" pitchFamily="18" charset="0"/>
                <a:cs typeface="Times New Roman" panose="02020603050405020304" pitchFamily="18" charset="0"/>
              </a:rPr>
              <a:t>https://en.wikipedia.org/wiki/Database</a:t>
            </a:r>
          </a:p>
        </p:txBody>
      </p:sp>
      <p:grpSp>
        <p:nvGrpSpPr>
          <p:cNvPr id="7" name="Group 6">
            <a:extLst>
              <a:ext uri="{FF2B5EF4-FFF2-40B4-BE49-F238E27FC236}">
                <a16:creationId xmlns:a16="http://schemas.microsoft.com/office/drawing/2014/main" id="{B9AE81A8-AB8A-49E5-89EC-2034BC946393}"/>
              </a:ext>
            </a:extLst>
          </p:cNvPr>
          <p:cNvGrpSpPr/>
          <p:nvPr/>
        </p:nvGrpSpPr>
        <p:grpSpPr>
          <a:xfrm>
            <a:off x="5638800" y="4417818"/>
            <a:ext cx="2328446" cy="2363982"/>
            <a:chOff x="6437525" y="1444556"/>
            <a:chExt cx="2902497" cy="2946794"/>
          </a:xfrm>
        </p:grpSpPr>
        <p:sp>
          <p:nvSpPr>
            <p:cNvPr id="8" name="Oval 7">
              <a:extLst>
                <a:ext uri="{FF2B5EF4-FFF2-40B4-BE49-F238E27FC236}">
                  <a16:creationId xmlns:a16="http://schemas.microsoft.com/office/drawing/2014/main" id="{DCE8ADBB-791D-4A1A-943A-86BEBE03644E}"/>
                </a:ext>
              </a:extLst>
            </p:cNvPr>
            <p:cNvSpPr/>
            <p:nvPr/>
          </p:nvSpPr>
          <p:spPr>
            <a:xfrm>
              <a:off x="6437525" y="1444556"/>
              <a:ext cx="2902497" cy="2946794"/>
            </a:xfrm>
            <a:prstGeom prst="ellipse">
              <a:avLst/>
            </a:prstGeom>
            <a:solidFill>
              <a:srgbClr val="B3B3FF"/>
            </a:solidFill>
            <a:ln w="50800" cap="rnd" cmpd="sng" algn="ctr">
              <a:solidFill>
                <a:srgbClr val="0000CC"/>
              </a:solidFill>
              <a:prstDash val="solid"/>
            </a:ln>
            <a:effectLst>
              <a:outerShdw blurRad="152400" dist="317500" dir="5400000" sx="90000" sy="-19000" rotWithShape="0">
                <a:srgbClr val="0000CC">
                  <a:alpha val="1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DB</a:t>
              </a:r>
            </a:p>
          </p:txBody>
        </p:sp>
        <p:pic>
          <p:nvPicPr>
            <p:cNvPr id="9" name="Content Placeholder 14" descr="Database PNG Transparent Images | PNG All">
              <a:extLst>
                <a:ext uri="{FF2B5EF4-FFF2-40B4-BE49-F238E27FC236}">
                  <a16:creationId xmlns:a16="http://schemas.microsoft.com/office/drawing/2014/main" id="{E6B56D91-A027-42DD-AF24-2C8711017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2115" y="1828230"/>
              <a:ext cx="1933315" cy="2179445"/>
            </a:xfrm>
            <a:prstGeom prst="rect">
              <a:avLst/>
            </a:prstGeom>
          </p:spPr>
        </p:pic>
      </p:grpSp>
    </p:spTree>
    <p:extLst>
      <p:ext uri="{BB962C8B-B14F-4D97-AF65-F5344CB8AC3E}">
        <p14:creationId xmlns:p14="http://schemas.microsoft.com/office/powerpoint/2010/main" val="298291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Databases </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Relational Databases</a:t>
            </a:r>
          </a:p>
          <a:p>
            <a:pPr lvl="1" algn="just" eaLnBrk="1" hangingPunct="1"/>
            <a:r>
              <a:rPr lang="en-US" altLang="zh-CN" sz="2800" dirty="0">
                <a:latin typeface="Times New Roman" pitchFamily="18" charset="0"/>
              </a:rPr>
              <a:t>Relational tables</a:t>
            </a:r>
          </a:p>
          <a:p>
            <a:pPr algn="just" eaLnBrk="1" hangingPunct="1"/>
            <a:r>
              <a:rPr lang="en-US" altLang="zh-CN" sz="3200" dirty="0" err="1">
                <a:latin typeface="Times New Roman" pitchFamily="18" charset="0"/>
              </a:rPr>
              <a:t>NonSQL</a:t>
            </a:r>
            <a:r>
              <a:rPr lang="en-US" altLang="zh-CN" sz="3200" dirty="0">
                <a:latin typeface="Times New Roman" pitchFamily="18" charset="0"/>
              </a:rPr>
              <a:t> Databases</a:t>
            </a:r>
          </a:p>
          <a:p>
            <a:pPr lvl="1" algn="just" eaLnBrk="1" hangingPunct="1"/>
            <a:r>
              <a:rPr lang="en-US" altLang="zh-CN" sz="2800" dirty="0" err="1">
                <a:latin typeface="Times New Roman" pitchFamily="18" charset="0"/>
              </a:rPr>
              <a:t>Spatio</a:t>
            </a:r>
            <a:r>
              <a:rPr lang="en-US" altLang="zh-CN" sz="2800" dirty="0">
                <a:latin typeface="Times New Roman" pitchFamily="18" charset="0"/>
              </a:rPr>
              <a:t>-temporal databases</a:t>
            </a:r>
          </a:p>
          <a:p>
            <a:pPr lvl="1" algn="just" eaLnBrk="1" hangingPunct="1"/>
            <a:r>
              <a:rPr lang="en-US" altLang="zh-CN" sz="2800" dirty="0">
                <a:latin typeface="Times New Roman" pitchFamily="18" charset="0"/>
              </a:rPr>
              <a:t>Multimedia databases</a:t>
            </a:r>
          </a:p>
          <a:p>
            <a:pPr lvl="1" algn="just" eaLnBrk="1" hangingPunct="1"/>
            <a:r>
              <a:rPr lang="en-US" altLang="zh-CN" sz="2800" dirty="0">
                <a:latin typeface="Times New Roman" pitchFamily="18" charset="0"/>
              </a:rPr>
              <a:t>Time-series databases</a:t>
            </a:r>
          </a:p>
          <a:p>
            <a:pPr lvl="1" algn="just" eaLnBrk="1" hangingPunct="1"/>
            <a:r>
              <a:rPr lang="en-US" altLang="zh-CN" sz="2800" dirty="0">
                <a:latin typeface="Times New Roman" pitchFamily="18" charset="0"/>
              </a:rPr>
              <a:t>Graph databases</a:t>
            </a:r>
          </a:p>
          <a:p>
            <a:pPr lvl="1" algn="just" eaLnBrk="1" hangingPunct="1"/>
            <a:r>
              <a:rPr lang="en-US" altLang="zh-CN" sz="2800" dirty="0">
                <a:latin typeface="Times New Roman" pitchFamily="18" charset="0"/>
              </a:rPr>
              <a:t>…</a:t>
            </a:r>
          </a:p>
        </p:txBody>
      </p:sp>
      <p:pic>
        <p:nvPicPr>
          <p:cNvPr id="5" name="Picture 4">
            <a:extLst>
              <a:ext uri="{FF2B5EF4-FFF2-40B4-BE49-F238E27FC236}">
                <a16:creationId xmlns:a16="http://schemas.microsoft.com/office/drawing/2014/main" id="{50656DEE-8742-4908-8582-F36B2738FD4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36542" y="370313"/>
            <a:ext cx="3689662" cy="2459774"/>
          </a:xfrm>
          <a:prstGeom prst="rect">
            <a:avLst/>
          </a:prstGeom>
        </p:spPr>
      </p:pic>
      <p:pic>
        <p:nvPicPr>
          <p:cNvPr id="3" name="Picture 2">
            <a:extLst>
              <a:ext uri="{FF2B5EF4-FFF2-40B4-BE49-F238E27FC236}">
                <a16:creationId xmlns:a16="http://schemas.microsoft.com/office/drawing/2014/main" id="{17A00471-7FCA-49E8-A16E-E6F51E0197FC}"/>
              </a:ext>
            </a:extLst>
          </p:cNvPr>
          <p:cNvPicPr>
            <a:picLocks noChangeAspect="1"/>
          </p:cNvPicPr>
          <p:nvPr/>
        </p:nvPicPr>
        <p:blipFill>
          <a:blip r:embed="rId5">
            <a:clrChange>
              <a:clrFrom>
                <a:srgbClr val="F1F1F1"/>
              </a:clrFrom>
              <a:clrTo>
                <a:srgbClr val="F1F1F1">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48200" y="2886250"/>
            <a:ext cx="4648200" cy="3667430"/>
          </a:xfrm>
          <a:prstGeom prst="rect">
            <a:avLst/>
          </a:prstGeom>
        </p:spPr>
      </p:pic>
    </p:spTree>
    <p:extLst>
      <p:ext uri="{BB962C8B-B14F-4D97-AF65-F5344CB8AC3E}">
        <p14:creationId xmlns:p14="http://schemas.microsoft.com/office/powerpoint/2010/main" val="2533465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Data Models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Structured data</a:t>
            </a:r>
          </a:p>
          <a:p>
            <a:pPr lvl="1" algn="just" eaLnBrk="1" hangingPunct="1"/>
            <a:r>
              <a:rPr lang="en-US" altLang="zh-CN" sz="2800" dirty="0">
                <a:latin typeface="Times New Roman" pitchFamily="18" charset="0"/>
              </a:rPr>
              <a:t>Relational tables</a:t>
            </a:r>
          </a:p>
          <a:p>
            <a:pPr algn="just" eaLnBrk="1" hangingPunct="1"/>
            <a:r>
              <a:rPr lang="en-US" altLang="zh-CN" sz="3200" dirty="0">
                <a:latin typeface="Times New Roman" pitchFamily="18" charset="0"/>
              </a:rPr>
              <a:t>Semi-structured data</a:t>
            </a:r>
          </a:p>
          <a:p>
            <a:pPr lvl="1" algn="just" eaLnBrk="1" hangingPunct="1"/>
            <a:r>
              <a:rPr lang="en-US" altLang="zh-CN" sz="2800" dirty="0">
                <a:latin typeface="Times New Roman" pitchFamily="18" charset="0"/>
              </a:rPr>
              <a:t>XML document</a:t>
            </a:r>
          </a:p>
          <a:p>
            <a:pPr lvl="1" algn="just" eaLnBrk="1" hangingPunct="1"/>
            <a:r>
              <a:rPr lang="en-US" altLang="zh-CN" sz="2800" dirty="0">
                <a:latin typeface="Times New Roman" pitchFamily="18" charset="0"/>
              </a:rPr>
              <a:t>RDF graph</a:t>
            </a:r>
          </a:p>
          <a:p>
            <a:pPr algn="just" eaLnBrk="1" hangingPunct="1"/>
            <a:r>
              <a:rPr lang="en-US" altLang="zh-CN" sz="3200" dirty="0">
                <a:latin typeface="Times New Roman" pitchFamily="18" charset="0"/>
              </a:rPr>
              <a:t>Unstructured data</a:t>
            </a:r>
          </a:p>
          <a:p>
            <a:pPr lvl="1" algn="just" eaLnBrk="1" hangingPunct="1"/>
            <a:r>
              <a:rPr lang="en-US" altLang="zh-CN" sz="2800" dirty="0">
                <a:latin typeface="Times New Roman" pitchFamily="18" charset="0"/>
              </a:rPr>
              <a:t>Text data</a:t>
            </a:r>
          </a:p>
        </p:txBody>
      </p:sp>
    </p:spTree>
    <p:extLst>
      <p:ext uri="{BB962C8B-B14F-4D97-AF65-F5344CB8AC3E}">
        <p14:creationId xmlns:p14="http://schemas.microsoft.com/office/powerpoint/2010/main" val="937947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Database Applications</a:t>
            </a:r>
          </a:p>
        </p:txBody>
      </p:sp>
      <p:sp>
        <p:nvSpPr>
          <p:cNvPr id="4100" name="Rectangle 3"/>
          <p:cNvSpPr>
            <a:spLocks noGrp="1" noChangeArrowheads="1"/>
          </p:cNvSpPr>
          <p:nvPr>
            <p:ph type="body" idx="1"/>
          </p:nvPr>
        </p:nvSpPr>
        <p:spPr>
          <a:xfrm>
            <a:off x="457200" y="1166133"/>
            <a:ext cx="8229600" cy="5029200"/>
          </a:xfrm>
        </p:spPr>
        <p:txBody>
          <a:bodyPr>
            <a:normAutofit fontScale="92500" lnSpcReduction="10000"/>
          </a:bodyPr>
          <a:lstStyle/>
          <a:p>
            <a:pPr algn="just" eaLnBrk="1" hangingPunct="1"/>
            <a:r>
              <a:rPr lang="en-US" altLang="zh-CN" sz="3200" dirty="0">
                <a:latin typeface="Times New Roman" pitchFamily="18" charset="0"/>
              </a:rPr>
              <a:t>SQL query answering over relational tables</a:t>
            </a:r>
          </a:p>
          <a:p>
            <a:pPr algn="just" eaLnBrk="1" hangingPunct="1"/>
            <a:r>
              <a:rPr lang="en-US" altLang="zh-CN" sz="3200" dirty="0">
                <a:latin typeface="Times New Roman" pitchFamily="18" charset="0"/>
              </a:rPr>
              <a:t>Time series analysis</a:t>
            </a:r>
          </a:p>
          <a:p>
            <a:pPr lvl="1" algn="just" eaLnBrk="1" hangingPunct="1"/>
            <a:r>
              <a:rPr lang="en-US" altLang="zh-CN" sz="2800" dirty="0">
                <a:latin typeface="Times New Roman" pitchFamily="18" charset="0"/>
              </a:rPr>
              <a:t>Sensory, stock, and trajectory data analysis/prediction</a:t>
            </a:r>
          </a:p>
          <a:p>
            <a:pPr algn="just" eaLnBrk="1" hangingPunct="1"/>
            <a:r>
              <a:rPr lang="en-US" altLang="zh-CN" sz="3200" dirty="0">
                <a:latin typeface="Times New Roman" pitchFamily="18" charset="0"/>
              </a:rPr>
              <a:t>Image/audio/video retrieval</a:t>
            </a:r>
          </a:p>
          <a:p>
            <a:pPr algn="just" eaLnBrk="1" hangingPunct="1"/>
            <a:r>
              <a:rPr lang="en-US" altLang="zh-CN" sz="3200" dirty="0">
                <a:latin typeface="Times New Roman" pitchFamily="18" charset="0"/>
              </a:rPr>
              <a:t>Queries over </a:t>
            </a:r>
            <a:r>
              <a:rPr lang="en-US" altLang="zh-CN" sz="3200" dirty="0" err="1">
                <a:latin typeface="Times New Roman" pitchFamily="18" charset="0"/>
              </a:rPr>
              <a:t>spatio</a:t>
            </a:r>
            <a:r>
              <a:rPr lang="en-US" altLang="zh-CN" sz="3200" dirty="0">
                <a:latin typeface="Times New Roman" pitchFamily="18" charset="0"/>
              </a:rPr>
              <a:t>-temporal databases</a:t>
            </a:r>
          </a:p>
          <a:p>
            <a:pPr algn="just" eaLnBrk="1" hangingPunct="1"/>
            <a:r>
              <a:rPr lang="en-US" altLang="zh-CN" sz="3200" dirty="0">
                <a:latin typeface="Times New Roman" pitchFamily="18" charset="0"/>
              </a:rPr>
              <a:t>Supply chain management over road networks</a:t>
            </a:r>
          </a:p>
          <a:p>
            <a:pPr algn="just" eaLnBrk="1" hangingPunct="1"/>
            <a:r>
              <a:rPr lang="en-US" altLang="zh-CN" sz="3200" dirty="0">
                <a:latin typeface="Times New Roman" pitchFamily="18" charset="0"/>
              </a:rPr>
              <a:t>Knowledge graph discovery in Semantic Web</a:t>
            </a:r>
          </a:p>
          <a:p>
            <a:pPr algn="just" eaLnBrk="1" hangingPunct="1"/>
            <a:r>
              <a:rPr lang="en-US" altLang="zh-CN" sz="3200" dirty="0">
                <a:latin typeface="Times New Roman" pitchFamily="18" charset="0"/>
              </a:rPr>
              <a:t>Social network analysis</a:t>
            </a:r>
          </a:p>
          <a:p>
            <a:pPr algn="just" eaLnBrk="1" hangingPunct="1"/>
            <a:r>
              <a:rPr lang="en-US" altLang="zh-CN" sz="3200" dirty="0">
                <a:latin typeface="Times New Roman" pitchFamily="18" charset="0"/>
              </a:rPr>
              <a:t>Anomaly detection over graphs</a:t>
            </a:r>
          </a:p>
          <a:p>
            <a:pPr algn="just" eaLnBrk="1" hangingPunct="1"/>
            <a:r>
              <a:rPr lang="en-US" altLang="zh-CN" sz="3200" dirty="0">
                <a:latin typeface="Times New Roman" pitchFamily="18" charset="0"/>
              </a:rPr>
              <a:t>…</a:t>
            </a:r>
          </a:p>
        </p:txBody>
      </p:sp>
    </p:spTree>
    <p:extLst>
      <p:ext uri="{BB962C8B-B14F-4D97-AF65-F5344CB8AC3E}">
        <p14:creationId xmlns:p14="http://schemas.microsoft.com/office/powerpoint/2010/main" val="3007421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Artificial Intelligence Definition</a:t>
            </a:r>
          </a:p>
        </p:txBody>
      </p:sp>
      <p:sp>
        <p:nvSpPr>
          <p:cNvPr id="4100" name="Rectangle 3"/>
          <p:cNvSpPr>
            <a:spLocks noGrp="1" noChangeArrowheads="1"/>
          </p:cNvSpPr>
          <p:nvPr>
            <p:ph type="body" idx="1"/>
          </p:nvPr>
        </p:nvSpPr>
        <p:spPr>
          <a:xfrm>
            <a:off x="457200" y="1066800"/>
            <a:ext cx="8229600" cy="4530725"/>
          </a:xfrm>
        </p:spPr>
        <p:txBody>
          <a:bodyPr>
            <a:normAutofit/>
          </a:bodyPr>
          <a:lstStyle/>
          <a:p>
            <a:pPr algn="just" eaLnBrk="1" hangingPunct="1"/>
            <a:r>
              <a:rPr lang="en-US" altLang="zh-CN" sz="3200" b="1" dirty="0">
                <a:latin typeface="Times New Roman" pitchFamily="18" charset="0"/>
              </a:rPr>
              <a:t>Artificial Intelligence </a:t>
            </a:r>
            <a:r>
              <a:rPr lang="en-US" altLang="zh-CN" sz="3200" dirty="0">
                <a:latin typeface="Times New Roman" pitchFamily="18" charset="0"/>
              </a:rPr>
              <a:t>(AI, from Wikipedia)</a:t>
            </a:r>
          </a:p>
          <a:p>
            <a:pPr lvl="1" algn="just" eaLnBrk="1" hangingPunct="1"/>
            <a:r>
              <a:rPr lang="en-US" altLang="zh-CN" sz="2800" b="1" dirty="0">
                <a:latin typeface="Times New Roman" pitchFamily="18" charset="0"/>
              </a:rPr>
              <a:t>Artificial intelligence </a:t>
            </a:r>
            <a:r>
              <a:rPr lang="en-US" altLang="zh-CN" sz="2800" dirty="0">
                <a:latin typeface="Times New Roman" pitchFamily="18" charset="0"/>
              </a:rPr>
              <a:t>(AI) is the capability of computational systems to perform tasks typically associated with human intelligence, such as </a:t>
            </a:r>
            <a:r>
              <a:rPr lang="en-US" altLang="zh-CN" sz="2800" b="1" dirty="0">
                <a:latin typeface="Times New Roman" pitchFamily="18" charset="0"/>
              </a:rPr>
              <a:t>learning</a:t>
            </a:r>
            <a:r>
              <a:rPr lang="en-US" altLang="zh-CN" sz="2800" dirty="0">
                <a:latin typeface="Times New Roman" pitchFamily="18" charset="0"/>
              </a:rPr>
              <a:t>, </a:t>
            </a:r>
            <a:r>
              <a:rPr lang="en-US" altLang="zh-CN" sz="2800" b="1" dirty="0">
                <a:latin typeface="Times New Roman" pitchFamily="18" charset="0"/>
              </a:rPr>
              <a:t>reasoning</a:t>
            </a:r>
            <a:r>
              <a:rPr lang="en-US" altLang="zh-CN" sz="2800" dirty="0">
                <a:latin typeface="Times New Roman" pitchFamily="18" charset="0"/>
              </a:rPr>
              <a:t>, </a:t>
            </a:r>
            <a:r>
              <a:rPr lang="en-US" altLang="zh-CN" sz="2800" b="1" dirty="0">
                <a:latin typeface="Times New Roman" pitchFamily="18" charset="0"/>
              </a:rPr>
              <a:t>problem-solving</a:t>
            </a:r>
            <a:r>
              <a:rPr lang="en-US" altLang="zh-CN" sz="2800" dirty="0">
                <a:latin typeface="Times New Roman" pitchFamily="18" charset="0"/>
              </a:rPr>
              <a:t>, </a:t>
            </a:r>
            <a:r>
              <a:rPr lang="en-US" altLang="zh-CN" sz="2800" b="1" dirty="0">
                <a:latin typeface="Times New Roman" pitchFamily="18" charset="0"/>
              </a:rPr>
              <a:t>perception</a:t>
            </a:r>
            <a:r>
              <a:rPr lang="en-US" altLang="zh-CN" sz="2800" dirty="0">
                <a:latin typeface="Times New Roman" pitchFamily="18" charset="0"/>
              </a:rPr>
              <a:t>, and </a:t>
            </a:r>
            <a:r>
              <a:rPr lang="en-US" altLang="zh-CN" sz="2800" b="1" dirty="0">
                <a:latin typeface="Times New Roman" pitchFamily="18" charset="0"/>
              </a:rPr>
              <a:t>decision-making</a:t>
            </a:r>
            <a:endParaRPr lang="en-US" altLang="zh-CN" sz="2800" dirty="0">
              <a:latin typeface="Times New Roman" pitchFamily="18" charset="0"/>
            </a:endParaRPr>
          </a:p>
        </p:txBody>
      </p:sp>
      <p:sp>
        <p:nvSpPr>
          <p:cNvPr id="7" name="TextBox 6">
            <a:extLst>
              <a:ext uri="{FF2B5EF4-FFF2-40B4-BE49-F238E27FC236}">
                <a16:creationId xmlns:a16="http://schemas.microsoft.com/office/drawing/2014/main" id="{C515A517-258B-4FED-B751-17967B057705}"/>
              </a:ext>
            </a:extLst>
          </p:cNvPr>
          <p:cNvSpPr txBox="1"/>
          <p:nvPr/>
        </p:nvSpPr>
        <p:spPr>
          <a:xfrm>
            <a:off x="457200" y="6265141"/>
            <a:ext cx="5562600" cy="400110"/>
          </a:xfrm>
          <a:prstGeom prst="rect">
            <a:avLst/>
          </a:prstGeom>
          <a:noFill/>
          <a:ln>
            <a:solidFill>
              <a:srgbClr val="7030A0"/>
            </a:solidFill>
          </a:ln>
        </p:spPr>
        <p:txBody>
          <a:bodyPr wrap="square">
            <a:spAutoFit/>
          </a:bodyPr>
          <a:lstStyle/>
          <a:p>
            <a:r>
              <a:rPr lang="en-US" sz="2000" dirty="0">
                <a:latin typeface="Times New Roman" panose="02020603050405020304" pitchFamily="18" charset="0"/>
                <a:cs typeface="Times New Roman" panose="02020603050405020304" pitchFamily="18" charset="0"/>
                <a:hlinkClick r:id="rId3"/>
              </a:rPr>
              <a:t>https://en.wikipedia.org/wiki/Artificial_intelligence</a:t>
            </a:r>
            <a:r>
              <a:rPr lang="en-US" sz="2000" dirty="0">
                <a:latin typeface="Times New Roman" panose="02020603050405020304" pitchFamily="18" charset="0"/>
                <a:cs typeface="Times New Roman" panose="02020603050405020304" pitchFamily="18" charset="0"/>
              </a:rPr>
              <a:t> </a:t>
            </a:r>
          </a:p>
        </p:txBody>
      </p:sp>
      <p:grpSp>
        <p:nvGrpSpPr>
          <p:cNvPr id="17" name="Group 16">
            <a:extLst>
              <a:ext uri="{FF2B5EF4-FFF2-40B4-BE49-F238E27FC236}">
                <a16:creationId xmlns:a16="http://schemas.microsoft.com/office/drawing/2014/main" id="{8F3E6FF9-0FFF-43C7-BF81-5F7F6D90AC67}"/>
              </a:ext>
            </a:extLst>
          </p:cNvPr>
          <p:cNvGrpSpPr/>
          <p:nvPr/>
        </p:nvGrpSpPr>
        <p:grpSpPr>
          <a:xfrm>
            <a:off x="3933928" y="3337128"/>
            <a:ext cx="4171744" cy="2928013"/>
            <a:chOff x="3522672" y="3337128"/>
            <a:chExt cx="4171744" cy="2928013"/>
          </a:xfrm>
        </p:grpSpPr>
        <p:grpSp>
          <p:nvGrpSpPr>
            <p:cNvPr id="8" name="Group 7">
              <a:extLst>
                <a:ext uri="{FF2B5EF4-FFF2-40B4-BE49-F238E27FC236}">
                  <a16:creationId xmlns:a16="http://schemas.microsoft.com/office/drawing/2014/main" id="{FDC5150A-3385-48A0-A8D8-10D422C6CA94}"/>
                </a:ext>
              </a:extLst>
            </p:cNvPr>
            <p:cNvGrpSpPr/>
            <p:nvPr/>
          </p:nvGrpSpPr>
          <p:grpSpPr>
            <a:xfrm>
              <a:off x="5978628" y="3337128"/>
              <a:ext cx="1641372" cy="1622175"/>
              <a:chOff x="1627385" y="2037046"/>
              <a:chExt cx="3127248" cy="3090672"/>
            </a:xfrm>
            <a:effectLst/>
          </p:grpSpPr>
          <p:sp>
            <p:nvSpPr>
              <p:cNvPr id="9" name="Oval 8">
                <a:extLst>
                  <a:ext uri="{FF2B5EF4-FFF2-40B4-BE49-F238E27FC236}">
                    <a16:creationId xmlns:a16="http://schemas.microsoft.com/office/drawing/2014/main" id="{FD09C514-4B0A-4347-BA4C-A616F1E3954F}"/>
                  </a:ext>
                </a:extLst>
              </p:cNvPr>
              <p:cNvSpPr/>
              <p:nvPr/>
            </p:nvSpPr>
            <p:spPr>
              <a:xfrm>
                <a:off x="1743903" y="2108986"/>
                <a:ext cx="2946793" cy="2946793"/>
              </a:xfrm>
              <a:prstGeom prst="ellipse">
                <a:avLst/>
              </a:prstGeom>
              <a:solidFill>
                <a:srgbClr val="D2EB99"/>
              </a:solidFill>
              <a:ln w="50800" cap="rnd" cmpd="sng" algn="ctr">
                <a:solidFill>
                  <a:srgbClr val="90C226">
                    <a:shade val="50000"/>
                  </a:srgbClr>
                </a:solidFill>
                <a:prstDash val="solid"/>
              </a:ln>
              <a:effectLst>
                <a:outerShdw blurRad="152400" dist="317500" dir="5400000" sx="90000" sy="-19000" rotWithShape="0">
                  <a:srgbClr val="00B050">
                    <a:alpha val="15000"/>
                  </a:srgbClr>
                </a:outerShdw>
              </a:effectLst>
            </p:spPr>
            <p:txBody>
              <a:bodyPr rtlCol="0" anchor="ctr">
                <a:scene3d>
                  <a:camera prst="orthographicFront"/>
                  <a:lightRig rig="threePt" dir="t"/>
                </a:scene3d>
                <a:sp3d extrusionH="57150">
                  <a:bevelT w="38100" h="38100"/>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4A021">
                        <a:lumMod val="75000"/>
                      </a:srgbClr>
                    </a:solidFill>
                    <a:effectLst/>
                    <a:uLnTx/>
                    <a:uFillTx/>
                    <a:latin typeface="Times New Roman" panose="02020603050405020304" pitchFamily="18" charset="0"/>
                    <a:ea typeface="+mn-ea"/>
                    <a:cs typeface="Times New Roman" panose="02020603050405020304" pitchFamily="18" charset="0"/>
                  </a:rPr>
                  <a:t>AI</a:t>
                </a:r>
              </a:p>
            </p:txBody>
          </p:sp>
          <p:pic>
            <p:nvPicPr>
              <p:cNvPr id="10" name="Picture 9" descr="Ai Wallpaper Generator">
                <a:extLst>
                  <a:ext uri="{FF2B5EF4-FFF2-40B4-BE49-F238E27FC236}">
                    <a16:creationId xmlns:a16="http://schemas.microsoft.com/office/drawing/2014/main" id="{C3576B91-0303-41A0-9241-357FA8E4673B}"/>
                  </a:ext>
                </a:extLst>
              </p:cNvPr>
              <p:cNvPicPr>
                <a:picLocks noChangeAspect="1"/>
              </p:cNvPicPr>
              <p:nvPr/>
            </p:nvPicPr>
            <p:blipFill rotWithShape="1">
              <a:blip r:embed="rId4" cstate="print">
                <a:duotone>
                  <a:srgbClr val="90C226">
                    <a:shade val="45000"/>
                    <a:satMod val="135000"/>
                  </a:srgbClr>
                  <a:prstClr val="white"/>
                </a:duotone>
                <a:extLst>
                  <a:ext uri="{28A0092B-C50C-407E-A947-70E740481C1C}">
                    <a14:useLocalDpi xmlns:a14="http://schemas.microsoft.com/office/drawing/2010/main" val="0"/>
                  </a:ext>
                </a:extLst>
              </a:blip>
              <a:srcRect l="16459" t="28000" r="15141" b="26934"/>
              <a:stretch/>
            </p:blipFill>
            <p:spPr>
              <a:xfrm>
                <a:off x="1627385" y="2037046"/>
                <a:ext cx="3127248" cy="3090672"/>
              </a:xfrm>
              <a:prstGeom prst="ellipse">
                <a:avLst/>
              </a:prstGeom>
              <a:ln>
                <a:noFill/>
              </a:ln>
              <a:effectLst>
                <a:softEdge rad="112500"/>
              </a:effectLst>
            </p:spPr>
          </p:pic>
        </p:grpSp>
        <p:pic>
          <p:nvPicPr>
            <p:cNvPr id="4" name="Picture 3">
              <a:extLst>
                <a:ext uri="{FF2B5EF4-FFF2-40B4-BE49-F238E27FC236}">
                  <a16:creationId xmlns:a16="http://schemas.microsoft.com/office/drawing/2014/main" id="{CEF0F4F4-4BC7-44BB-981E-0EEECD63EDE8}"/>
                </a:ext>
              </a:extLst>
            </p:cNvPr>
            <p:cNvPicPr>
              <a:picLocks noChangeAspect="1"/>
            </p:cNvPicPr>
            <p:nvPr/>
          </p:nvPicPr>
          <p:blipFill>
            <a:blip r:embed="rId5">
              <a:clrChange>
                <a:clrFrom>
                  <a:srgbClr val="F8F9FA"/>
                </a:clrFrom>
                <a:clrTo>
                  <a:srgbClr val="F8F9FA">
                    <a:alpha val="0"/>
                  </a:srgbClr>
                </a:clrTo>
              </a:clrChange>
            </a:blip>
            <a:stretch>
              <a:fillRect/>
            </a:stretch>
          </p:blipFill>
          <p:spPr>
            <a:xfrm rot="19606173">
              <a:off x="3522672" y="3403958"/>
              <a:ext cx="2125919" cy="1838874"/>
            </a:xfrm>
            <a:prstGeom prst="rect">
              <a:avLst/>
            </a:prstGeom>
          </p:spPr>
        </p:pic>
        <p:pic>
          <p:nvPicPr>
            <p:cNvPr id="16" name="Picture 15">
              <a:extLst>
                <a:ext uri="{FF2B5EF4-FFF2-40B4-BE49-F238E27FC236}">
                  <a16:creationId xmlns:a16="http://schemas.microsoft.com/office/drawing/2014/main" id="{D71C4CF1-7D17-42AB-AD5C-A105ACD0C23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581400" y="4205405"/>
              <a:ext cx="4113016" cy="2059736"/>
            </a:xfrm>
            <a:prstGeom prst="rect">
              <a:avLst/>
            </a:prstGeom>
          </p:spPr>
        </p:pic>
      </p:grpSp>
    </p:spTree>
    <p:extLst>
      <p:ext uri="{BB962C8B-B14F-4D97-AF65-F5344CB8AC3E}">
        <p14:creationId xmlns:p14="http://schemas.microsoft.com/office/powerpoint/2010/main" val="916595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29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AI-based Decision Making</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Image Recognition</a:t>
            </a:r>
          </a:p>
        </p:txBody>
      </p:sp>
      <p:pic>
        <p:nvPicPr>
          <p:cNvPr id="4" name="Picture 3">
            <a:extLst>
              <a:ext uri="{FF2B5EF4-FFF2-40B4-BE49-F238E27FC236}">
                <a16:creationId xmlns:a16="http://schemas.microsoft.com/office/drawing/2014/main" id="{EA45432B-F9B6-4ED9-9E93-98D97B38D1C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31334" y="1828800"/>
            <a:ext cx="8229600" cy="4114800"/>
          </a:xfrm>
          <a:prstGeom prst="rect">
            <a:avLst/>
          </a:prstGeom>
        </p:spPr>
      </p:pic>
      <p:pic>
        <p:nvPicPr>
          <p:cNvPr id="9" name="Picture 2">
            <a:extLst>
              <a:ext uri="{FF2B5EF4-FFF2-40B4-BE49-F238E27FC236}">
                <a16:creationId xmlns:a16="http://schemas.microsoft.com/office/drawing/2014/main" id="{4BB162E4-7EA9-466C-8AA0-BFE97FFE69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3660" y="5257800"/>
            <a:ext cx="2720340"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7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Welcome to AI4DB Class!</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b="1" dirty="0">
                <a:latin typeface="Times New Roman" pitchFamily="18" charset="0"/>
              </a:rPr>
              <a:t>Instructor: </a:t>
            </a:r>
            <a:r>
              <a:rPr lang="en-US" altLang="zh-CN" sz="3200" dirty="0">
                <a:latin typeface="Times New Roman" pitchFamily="18" charset="0"/>
              </a:rPr>
              <a:t>Xiang Lian</a:t>
            </a:r>
          </a:p>
          <a:p>
            <a:pPr lvl="1" algn="just" eaLnBrk="1" hangingPunct="1"/>
            <a:r>
              <a:rPr lang="en-US" altLang="zh-CN" sz="2800" b="1" dirty="0">
                <a:latin typeface="Times New Roman" pitchFamily="18" charset="0"/>
              </a:rPr>
              <a:t>Homepage: </a:t>
            </a:r>
            <a:r>
              <a:rPr lang="en-US" altLang="zh-CN" sz="2800" dirty="0">
                <a:latin typeface="Times New Roman" pitchFamily="18" charset="0"/>
                <a:hlinkClick r:id="rId3"/>
              </a:rPr>
              <a:t>http://www.cs.kent.edu/~xlian/</a:t>
            </a:r>
            <a:r>
              <a:rPr lang="en-US" altLang="zh-CN" sz="2800" dirty="0">
                <a:latin typeface="Times New Roman" pitchFamily="18" charset="0"/>
              </a:rPr>
              <a:t>  </a:t>
            </a:r>
          </a:p>
          <a:p>
            <a:pPr lvl="1" algn="just" eaLnBrk="1" hangingPunct="1"/>
            <a:r>
              <a:rPr lang="en-US" altLang="zh-CN" sz="2800" b="1" dirty="0">
                <a:latin typeface="Times New Roman" pitchFamily="18" charset="0"/>
              </a:rPr>
              <a:t>Office: </a:t>
            </a:r>
            <a:r>
              <a:rPr lang="en-US" altLang="zh-CN" sz="2800" dirty="0">
                <a:latin typeface="Times New Roman" pitchFamily="18" charset="0"/>
              </a:rPr>
              <a:t>Olin 706</a:t>
            </a:r>
          </a:p>
          <a:p>
            <a:r>
              <a:rPr lang="en-US" altLang="zh-CN" sz="2800" b="1" dirty="0">
                <a:latin typeface="Times New Roman" pitchFamily="18" charset="0"/>
              </a:rPr>
              <a:t>Email: </a:t>
            </a:r>
            <a:r>
              <a:rPr lang="en-US" altLang="zh-CN" i="1" dirty="0">
                <a:latin typeface="Times New Roman" panose="02020603050405020304" pitchFamily="18" charset="0"/>
                <a:cs typeface="Times New Roman" panose="02020603050405020304" pitchFamily="18" charset="0"/>
                <a:hlinkClick r:id="rId4"/>
              </a:rPr>
              <a:t>xxl1584</a:t>
            </a:r>
            <a:r>
              <a:rPr lang="en-US" altLang="en-US" i="1" dirty="0">
                <a:latin typeface="Times New Roman" panose="02020603050405020304" pitchFamily="18" charset="0"/>
                <a:cs typeface="Times New Roman" panose="02020603050405020304" pitchFamily="18" charset="0"/>
                <a:hlinkClick r:id="rId4"/>
              </a:rPr>
              <a:t>@case.edu</a:t>
            </a:r>
            <a:r>
              <a:rPr lang="en-US" altLang="en-US" i="1" dirty="0">
                <a:latin typeface="Times New Roman" panose="02020603050405020304" pitchFamily="18" charset="0"/>
                <a:cs typeface="Times New Roman" panose="02020603050405020304" pitchFamily="18" charset="0"/>
              </a:rPr>
              <a:t> </a:t>
            </a:r>
          </a:p>
          <a:p>
            <a:pPr lvl="1" algn="just" eaLnBrk="1" hangingPunct="1"/>
            <a:r>
              <a:rPr lang="en-US" altLang="zh-CN" sz="2800" b="1" dirty="0">
                <a:latin typeface="Times New Roman" pitchFamily="18" charset="0"/>
              </a:rPr>
              <a:t>Office Hours: </a:t>
            </a:r>
            <a:r>
              <a:rPr lang="en-US" altLang="zh-CN" sz="2800" dirty="0">
                <a:latin typeface="Times New Roman" pitchFamily="18" charset="0"/>
              </a:rPr>
              <a:t>9am-10am, 11:15am-12:30pm, Tuesday and Thursday; or any other convenient time for both you and the instructor by email appointment (</a:t>
            </a:r>
            <a:r>
              <a:rPr lang="en-US" altLang="zh-CN" sz="2800" i="1" dirty="0">
                <a:latin typeface="Times New Roman" panose="02020603050405020304" pitchFamily="18" charset="0"/>
                <a:cs typeface="Times New Roman" panose="02020603050405020304" pitchFamily="18" charset="0"/>
                <a:hlinkClick r:id="rId4"/>
              </a:rPr>
              <a:t>xxl1584</a:t>
            </a:r>
            <a:r>
              <a:rPr lang="en-US" altLang="en-US" sz="2800" i="1" dirty="0">
                <a:latin typeface="Times New Roman" panose="02020603050405020304" pitchFamily="18" charset="0"/>
                <a:cs typeface="Times New Roman" panose="02020603050405020304" pitchFamily="18" charset="0"/>
                <a:hlinkClick r:id="rId4"/>
              </a:rPr>
              <a:t>@case.edu</a:t>
            </a:r>
            <a:r>
              <a:rPr lang="en-US" altLang="zh-CN" sz="2800" dirty="0">
                <a:latin typeface="Times New Roman" pitchFamily="18" charset="0"/>
              </a:rPr>
              <a:t>) </a:t>
            </a:r>
            <a:endParaRPr lang="en-US" altLang="zh-CN" sz="3200" dirty="0">
              <a:solidFill>
                <a:schemeClr val="bg1">
                  <a:lumMod val="50000"/>
                </a:schemeClr>
              </a:solidFill>
              <a:latin typeface="Times New Roman" pitchFamily="18" charset="0"/>
            </a:endParaRPr>
          </a:p>
        </p:txBody>
      </p:sp>
    </p:spTree>
    <p:extLst>
      <p:ext uri="{BB962C8B-B14F-4D97-AF65-F5344CB8AC3E}">
        <p14:creationId xmlns:p14="http://schemas.microsoft.com/office/powerpoint/2010/main" val="3780669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Types of Machine Learning (ML) Algorithms</a:t>
            </a:r>
          </a:p>
        </p:txBody>
      </p:sp>
      <p:sp>
        <p:nvSpPr>
          <p:cNvPr id="4100" name="Rectangle 3"/>
          <p:cNvSpPr>
            <a:spLocks noGrp="1" noChangeArrowheads="1"/>
          </p:cNvSpPr>
          <p:nvPr>
            <p:ph type="body" idx="1"/>
          </p:nvPr>
        </p:nvSpPr>
        <p:spPr>
          <a:xfrm>
            <a:off x="457200" y="1717675"/>
            <a:ext cx="8229600" cy="4530725"/>
          </a:xfrm>
        </p:spPr>
        <p:txBody>
          <a:bodyPr>
            <a:normAutofit/>
          </a:bodyPr>
          <a:lstStyle/>
          <a:p>
            <a:pPr algn="just" eaLnBrk="1" hangingPunct="1"/>
            <a:r>
              <a:rPr lang="en-US" altLang="zh-CN" sz="3200" dirty="0">
                <a:latin typeface="Times New Roman" pitchFamily="18" charset="0"/>
              </a:rPr>
              <a:t>Supervised Learning</a:t>
            </a:r>
          </a:p>
          <a:p>
            <a:pPr lvl="1" algn="just" eaLnBrk="1" hangingPunct="1"/>
            <a:r>
              <a:rPr lang="en-US" altLang="zh-CN" sz="2800" dirty="0">
                <a:latin typeface="Times New Roman" pitchFamily="18" charset="0"/>
              </a:rPr>
              <a:t>Training with labeled data</a:t>
            </a:r>
          </a:p>
          <a:p>
            <a:pPr lvl="1" algn="just" eaLnBrk="1" hangingPunct="1"/>
            <a:r>
              <a:rPr lang="en-US" altLang="zh-CN" sz="2800" dirty="0">
                <a:latin typeface="Times New Roman" pitchFamily="18" charset="0"/>
              </a:rPr>
              <a:t>Regression vs. classification</a:t>
            </a:r>
          </a:p>
          <a:p>
            <a:pPr algn="just" eaLnBrk="1" hangingPunct="1"/>
            <a:r>
              <a:rPr lang="en-US" altLang="zh-CN" sz="3200" dirty="0">
                <a:latin typeface="Times New Roman" pitchFamily="18" charset="0"/>
              </a:rPr>
              <a:t>Unsupervised Learning</a:t>
            </a:r>
          </a:p>
          <a:p>
            <a:pPr lvl="1" algn="just" eaLnBrk="1" hangingPunct="1"/>
            <a:r>
              <a:rPr lang="en-US" altLang="zh-CN" sz="2800" dirty="0">
                <a:latin typeface="Times New Roman" pitchFamily="18" charset="0"/>
              </a:rPr>
              <a:t>Training with unlabeled data</a:t>
            </a:r>
          </a:p>
          <a:p>
            <a:pPr lvl="1" algn="just" eaLnBrk="1" hangingPunct="1"/>
            <a:r>
              <a:rPr lang="en-US" altLang="zh-CN" sz="2800" dirty="0">
                <a:latin typeface="Times New Roman" pitchFamily="18" charset="0"/>
              </a:rPr>
              <a:t>Clustering / association rule learning</a:t>
            </a:r>
          </a:p>
          <a:p>
            <a:pPr algn="just" eaLnBrk="1" hangingPunct="1"/>
            <a:r>
              <a:rPr lang="en-US" altLang="zh-CN" sz="3200" dirty="0">
                <a:latin typeface="Times New Roman" pitchFamily="18" charset="0"/>
              </a:rPr>
              <a:t>Reinforcement Learning</a:t>
            </a:r>
          </a:p>
          <a:p>
            <a:pPr lvl="1" algn="just" eaLnBrk="1" hangingPunct="1"/>
            <a:r>
              <a:rPr lang="en-US" altLang="zh-CN" sz="2800" dirty="0">
                <a:latin typeface="Times New Roman" pitchFamily="18" charset="0"/>
              </a:rPr>
              <a:t>No training data</a:t>
            </a:r>
          </a:p>
        </p:txBody>
      </p:sp>
      <p:pic>
        <p:nvPicPr>
          <p:cNvPr id="5" name="Picture 2" descr="undefined">
            <a:extLst>
              <a:ext uri="{FF2B5EF4-FFF2-40B4-BE49-F238E27FC236}">
                <a16:creationId xmlns:a16="http://schemas.microsoft.com/office/drawing/2014/main" id="{606946B8-6C15-453A-9676-F413FC4615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399" y="1265236"/>
            <a:ext cx="3535363" cy="353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93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31</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 Applications</a:t>
            </a:r>
          </a:p>
        </p:txBody>
      </p:sp>
      <p:sp>
        <p:nvSpPr>
          <p:cNvPr id="4100" name="Rectangle 3"/>
          <p:cNvSpPr>
            <a:spLocks noGrp="1" noChangeArrowheads="1"/>
          </p:cNvSpPr>
          <p:nvPr>
            <p:ph type="body" idx="1"/>
          </p:nvPr>
        </p:nvSpPr>
        <p:spPr>
          <a:xfrm>
            <a:off x="457200" y="1112273"/>
            <a:ext cx="8229600" cy="4530725"/>
          </a:xfrm>
        </p:spPr>
        <p:txBody>
          <a:bodyPr>
            <a:normAutofit fontScale="92500" lnSpcReduction="10000"/>
          </a:bodyPr>
          <a:lstStyle/>
          <a:p>
            <a:pPr algn="just" eaLnBrk="1" hangingPunct="1"/>
            <a:r>
              <a:rPr lang="en-US" sz="3200" dirty="0">
                <a:latin typeface="Times New Roman" panose="02020603050405020304" pitchFamily="18" charset="0"/>
                <a:cs typeface="Times New Roman" panose="02020603050405020304" pitchFamily="18" charset="0"/>
              </a:rPr>
              <a:t>Artificial Intelligence (AI) has recently been widely used in real-life applications</a:t>
            </a:r>
          </a:p>
          <a:p>
            <a:pPr lvl="1" algn="just"/>
            <a:r>
              <a:rPr lang="en-US" sz="2800" dirty="0">
                <a:latin typeface="Times New Roman" panose="02020603050405020304" pitchFamily="18" charset="0"/>
                <a:cs typeface="Times New Roman" panose="02020603050405020304" pitchFamily="18" charset="0"/>
              </a:rPr>
              <a:t>Computer vision</a:t>
            </a:r>
          </a:p>
          <a:p>
            <a:pPr lvl="1" algn="just"/>
            <a:r>
              <a:rPr lang="en-US" sz="2800" dirty="0">
                <a:latin typeface="Times New Roman" panose="02020603050405020304" pitchFamily="18" charset="0"/>
                <a:cs typeface="Times New Roman" panose="02020603050405020304" pitchFamily="18" charset="0"/>
              </a:rPr>
              <a:t>Natural language processing</a:t>
            </a:r>
          </a:p>
          <a:p>
            <a:pPr lvl="1" algn="just"/>
            <a:r>
              <a:rPr lang="en-US" sz="2800" dirty="0">
                <a:latin typeface="Times New Roman" panose="02020603050405020304" pitchFamily="18" charset="0"/>
                <a:cs typeface="Times New Roman" panose="02020603050405020304" pitchFamily="18" charset="0"/>
              </a:rPr>
              <a:t>Robotics</a:t>
            </a:r>
          </a:p>
          <a:p>
            <a:pPr lvl="1" algn="just"/>
            <a:r>
              <a:rPr lang="en-US" sz="2800" dirty="0">
                <a:latin typeface="Times New Roman" panose="02020603050405020304" pitchFamily="18" charset="0"/>
                <a:cs typeface="Times New Roman" panose="02020603050405020304" pitchFamily="18" charset="0"/>
              </a:rPr>
              <a:t>Healthcare</a:t>
            </a:r>
          </a:p>
          <a:p>
            <a:pPr lvl="1" algn="just"/>
            <a:r>
              <a:rPr lang="en-US" sz="2800" dirty="0">
                <a:latin typeface="Times New Roman" panose="02020603050405020304" pitchFamily="18" charset="0"/>
                <a:cs typeface="Times New Roman" panose="02020603050405020304" pitchFamily="18" charset="0"/>
              </a:rPr>
              <a:t>Autonomous driving</a:t>
            </a:r>
          </a:p>
          <a:p>
            <a:pPr lvl="1" algn="just"/>
            <a:r>
              <a:rPr lang="en-US" sz="2800" dirty="0">
                <a:latin typeface="Times New Roman" panose="02020603050405020304" pitchFamily="18" charset="0"/>
                <a:cs typeface="Times New Roman" panose="02020603050405020304" pitchFamily="18" charset="0"/>
              </a:rPr>
              <a:t>Financial services</a:t>
            </a:r>
          </a:p>
          <a:p>
            <a:pPr lvl="1" algn="just"/>
            <a:r>
              <a:rPr lang="en-US" sz="2800" dirty="0">
                <a:latin typeface="Times New Roman" panose="02020603050405020304" pitchFamily="18" charset="0"/>
                <a:cs typeface="Times New Roman" panose="02020603050405020304" pitchFamily="18" charset="0"/>
              </a:rPr>
              <a:t>Cybersecurity</a:t>
            </a:r>
          </a:p>
          <a:p>
            <a:pPr lvl="1" algn="just"/>
            <a:r>
              <a:rPr lang="en-US" sz="2800" dirty="0">
                <a:latin typeface="Times New Roman" panose="02020603050405020304" pitchFamily="18" charset="0"/>
                <a:cs typeface="Times New Roman" panose="02020603050405020304" pitchFamily="18" charset="0"/>
              </a:rPr>
              <a:t>Personalized recommendations</a:t>
            </a:r>
            <a:endParaRPr lang="en-US" altLang="zh-CN" sz="2800" dirty="0">
              <a:latin typeface="Times New Roman" pitchFamily="18" charset="0"/>
            </a:endParaRPr>
          </a:p>
        </p:txBody>
      </p:sp>
      <p:pic>
        <p:nvPicPr>
          <p:cNvPr id="5" name="Picture 4">
            <a:extLst>
              <a:ext uri="{FF2B5EF4-FFF2-40B4-BE49-F238E27FC236}">
                <a16:creationId xmlns:a16="http://schemas.microsoft.com/office/drawing/2014/main" id="{684DFBE6-E9B9-442A-8143-8883B9BCA26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648200" y="2070790"/>
            <a:ext cx="2463797" cy="1513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i medicine">
            <a:extLst>
              <a:ext uri="{FF2B5EF4-FFF2-40B4-BE49-F238E27FC236}">
                <a16:creationId xmlns:a16="http://schemas.microsoft.com/office/drawing/2014/main" id="{1896E75F-1C9D-4D2F-A889-7B50CB72D70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26" r="42959"/>
          <a:stretch/>
        </p:blipFill>
        <p:spPr bwMode="auto">
          <a:xfrm>
            <a:off x="7010400" y="2020108"/>
            <a:ext cx="2038933" cy="1557617"/>
          </a:xfrm>
          <a:prstGeom prst="roundRect">
            <a:avLst>
              <a:gd name="adj" fmla="val 16667"/>
            </a:avLst>
          </a:prstGeom>
          <a:ln>
            <a:noFill/>
          </a:ln>
          <a:effectLst>
            <a:outerShdw blurRad="50800" dist="38100" dir="2700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8" name="Picture 7" descr="Tesla's Full Self Driving Beta (Videos): When will FSD become a reality ...">
            <a:extLst>
              <a:ext uri="{FF2B5EF4-FFF2-40B4-BE49-F238E27FC236}">
                <a16:creationId xmlns:a16="http://schemas.microsoft.com/office/drawing/2014/main" id="{CD38550F-0B4B-4100-B417-15608F8DDE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667" y="3436825"/>
            <a:ext cx="2648533" cy="1495705"/>
          </a:xfrm>
          <a:prstGeom prst="roundRect">
            <a:avLst>
              <a:gd name="adj" fmla="val 16667"/>
            </a:avLst>
          </a:prstGeom>
          <a:ln>
            <a:noFill/>
          </a:ln>
          <a:effectLst>
            <a:outerShdw blurRad="50800" dist="38100" dir="2700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8" descr="Artificial Intelligence — Tekh Decoded">
            <a:extLst>
              <a:ext uri="{FF2B5EF4-FFF2-40B4-BE49-F238E27FC236}">
                <a16:creationId xmlns:a16="http://schemas.microsoft.com/office/drawing/2014/main" id="{1EEC435C-10C6-454F-A478-64F7623DCF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3759749"/>
            <a:ext cx="2648533" cy="1528953"/>
          </a:xfrm>
          <a:prstGeom prst="roundRect">
            <a:avLst>
              <a:gd name="adj" fmla="val 16667"/>
            </a:avLst>
          </a:prstGeom>
          <a:ln>
            <a:noFill/>
          </a:ln>
          <a:effectLst>
            <a:outerShdw blurRad="50800" dist="38100" dir="2700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AI Cyber Security: How Can Artificial Intelligence Detect Threats Faster?">
            <a:extLst>
              <a:ext uri="{FF2B5EF4-FFF2-40B4-BE49-F238E27FC236}">
                <a16:creationId xmlns:a16="http://schemas.microsoft.com/office/drawing/2014/main" id="{CB475BAC-042C-471B-811E-4594E60DAA2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9050" y="5090677"/>
            <a:ext cx="2908299" cy="1635918"/>
          </a:xfrm>
          <a:prstGeom prst="roundRect">
            <a:avLst>
              <a:gd name="adj" fmla="val 16667"/>
            </a:avLst>
          </a:prstGeom>
          <a:ln>
            <a:noFill/>
          </a:ln>
          <a:effectLst>
            <a:outerShdw blurRad="50800" dist="38100" dir="2700000" algn="tl" rotWithShape="0">
              <a:prstClr val="black">
                <a:alpha val="40000"/>
              </a:prst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78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9"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750"/>
                                        <p:tgtEl>
                                          <p:spTgt spid="7"/>
                                        </p:tgtEl>
                                      </p:cBhvr>
                                    </p:animEffect>
                                  </p:childTnLst>
                                </p:cTn>
                              </p:par>
                            </p:childTnLst>
                          </p:cTn>
                        </p:par>
                        <p:par>
                          <p:cTn id="12" fill="hold">
                            <p:stCondLst>
                              <p:cond delay="150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750"/>
                                        <p:tgtEl>
                                          <p:spTgt spid="8"/>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750"/>
                                        <p:tgtEl>
                                          <p:spTgt spid="9"/>
                                        </p:tgtEl>
                                      </p:cBhvr>
                                    </p:animEffect>
                                  </p:childTnLst>
                                </p:cTn>
                              </p:par>
                            </p:childTnLst>
                          </p:cTn>
                        </p:par>
                        <p:par>
                          <p:cTn id="20" fill="hold">
                            <p:stCondLst>
                              <p:cond delay="3000"/>
                            </p:stCondLst>
                            <p:childTnLst>
                              <p:par>
                                <p:cTn id="21" presetID="9"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DB vs. AI Techniques</a:t>
            </a:r>
          </a:p>
        </p:txBody>
      </p:sp>
      <p:sp>
        <p:nvSpPr>
          <p:cNvPr id="5" name="Title 1">
            <a:extLst>
              <a:ext uri="{FF2B5EF4-FFF2-40B4-BE49-F238E27FC236}">
                <a16:creationId xmlns:a16="http://schemas.microsoft.com/office/drawing/2014/main" id="{1025C128-267F-46B9-9AAF-9507EE95C326}"/>
              </a:ext>
            </a:extLst>
          </p:cNvPr>
          <p:cNvSpPr txBox="1">
            <a:spLocks/>
          </p:cNvSpPr>
          <p:nvPr/>
        </p:nvSpPr>
        <p:spPr bwMode="auto">
          <a:xfrm>
            <a:off x="147933" y="1557789"/>
            <a:ext cx="3291618" cy="65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r>
              <a:rPr lang="en-US" sz="3600" b="1" kern="0" dirty="0">
                <a:latin typeface="Times New Roman" panose="02020603050405020304" pitchFamily="18" charset="0"/>
                <a:cs typeface="Times New Roman" panose="02020603050405020304" pitchFamily="18" charset="0"/>
              </a:rPr>
              <a:t>AI Techniques</a:t>
            </a:r>
          </a:p>
        </p:txBody>
      </p:sp>
      <p:sp>
        <p:nvSpPr>
          <p:cNvPr id="7" name="Content Placeholder 2">
            <a:extLst>
              <a:ext uri="{FF2B5EF4-FFF2-40B4-BE49-F238E27FC236}">
                <a16:creationId xmlns:a16="http://schemas.microsoft.com/office/drawing/2014/main" id="{F4BC1325-DD27-4773-8819-F53F6E491E79}"/>
              </a:ext>
            </a:extLst>
          </p:cNvPr>
          <p:cNvSpPr txBox="1">
            <a:spLocks/>
          </p:cNvSpPr>
          <p:nvPr/>
        </p:nvSpPr>
        <p:spPr bwMode="auto">
          <a:xfrm>
            <a:off x="137382" y="2229422"/>
            <a:ext cx="4282217" cy="401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a:lstStyle>
          <a:p>
            <a:pPr algn="just"/>
            <a:r>
              <a:rPr lang="en-US" sz="2800" kern="0" dirty="0">
                <a:solidFill>
                  <a:srgbClr val="5A8B25"/>
                </a:solidFill>
                <a:latin typeface="Times New Roman" panose="02020603050405020304" pitchFamily="18" charset="0"/>
                <a:cs typeface="Times New Roman" panose="02020603050405020304" pitchFamily="18" charset="0"/>
              </a:rPr>
              <a:t>Pros (Goals)</a:t>
            </a:r>
          </a:p>
          <a:p>
            <a:pPr lvl="1" algn="just"/>
            <a:r>
              <a:rPr lang="en-US" sz="2400" kern="0" dirty="0">
                <a:solidFill>
                  <a:srgbClr val="5A8B25"/>
                </a:solidFill>
                <a:latin typeface="Times New Roman" panose="02020603050405020304" pitchFamily="18" charset="0"/>
                <a:cs typeface="Times New Roman" panose="02020603050405020304" pitchFamily="18" charset="0"/>
              </a:rPr>
              <a:t>Fast decision making </a:t>
            </a:r>
          </a:p>
          <a:p>
            <a:pPr lvl="1" algn="just"/>
            <a:r>
              <a:rPr lang="en-US" sz="2400" kern="0" dirty="0">
                <a:solidFill>
                  <a:srgbClr val="5A8B25"/>
                </a:solidFill>
                <a:latin typeface="Times New Roman" panose="02020603050405020304" pitchFamily="18" charset="0"/>
                <a:cs typeface="Times New Roman" panose="02020603050405020304" pitchFamily="18" charset="0"/>
              </a:rPr>
              <a:t>High accuracy for unseen testing data</a:t>
            </a:r>
          </a:p>
          <a:p>
            <a:pPr algn="just"/>
            <a:r>
              <a:rPr lang="en-US" sz="2800" kern="0" dirty="0">
                <a:solidFill>
                  <a:srgbClr val="5A8B25"/>
                </a:solidFill>
                <a:latin typeface="Times New Roman" panose="02020603050405020304" pitchFamily="18" charset="0"/>
                <a:cs typeface="Times New Roman" panose="02020603050405020304" pitchFamily="18" charset="0"/>
              </a:rPr>
              <a:t>Cons</a:t>
            </a:r>
          </a:p>
          <a:p>
            <a:pPr lvl="1" algn="just"/>
            <a:r>
              <a:rPr lang="en-US" sz="2400" kern="0" dirty="0">
                <a:solidFill>
                  <a:srgbClr val="5A8B25"/>
                </a:solidFill>
                <a:latin typeface="Times New Roman" panose="02020603050405020304" pitchFamily="18" charset="0"/>
                <a:cs typeface="Times New Roman" panose="02020603050405020304" pitchFamily="18" charset="0"/>
              </a:rPr>
              <a:t>Not very scalable to large data size </a:t>
            </a:r>
          </a:p>
          <a:p>
            <a:pPr lvl="1" algn="just"/>
            <a:r>
              <a:rPr lang="en-US" sz="2400" kern="0" dirty="0">
                <a:solidFill>
                  <a:srgbClr val="5A8B25"/>
                </a:solidFill>
                <a:latin typeface="Times New Roman" panose="02020603050405020304" pitchFamily="18" charset="0"/>
                <a:cs typeface="Times New Roman" panose="02020603050405020304" pitchFamily="18" charset="0"/>
              </a:rPr>
              <a:t>No accuracy guarantee</a:t>
            </a:r>
          </a:p>
        </p:txBody>
      </p:sp>
      <p:sp>
        <p:nvSpPr>
          <p:cNvPr id="8" name="Title 1">
            <a:extLst>
              <a:ext uri="{FF2B5EF4-FFF2-40B4-BE49-F238E27FC236}">
                <a16:creationId xmlns:a16="http://schemas.microsoft.com/office/drawing/2014/main" id="{A357A274-F2A7-484A-BE22-EA1B9B2C4ED8}"/>
              </a:ext>
            </a:extLst>
          </p:cNvPr>
          <p:cNvSpPr txBox="1">
            <a:spLocks/>
          </p:cNvSpPr>
          <p:nvPr/>
        </p:nvSpPr>
        <p:spPr>
          <a:xfrm>
            <a:off x="4599393" y="1575159"/>
            <a:ext cx="3480582" cy="69673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0000CC"/>
                </a:solidFill>
                <a:latin typeface="Times New Roman" panose="02020603050405020304" pitchFamily="18" charset="0"/>
                <a:cs typeface="Times New Roman" panose="02020603050405020304" pitchFamily="18" charset="0"/>
              </a:rPr>
              <a:t>DB Techniques</a:t>
            </a:r>
          </a:p>
        </p:txBody>
      </p:sp>
      <p:sp>
        <p:nvSpPr>
          <p:cNvPr id="9" name="Content Placeholder 2">
            <a:extLst>
              <a:ext uri="{FF2B5EF4-FFF2-40B4-BE49-F238E27FC236}">
                <a16:creationId xmlns:a16="http://schemas.microsoft.com/office/drawing/2014/main" id="{33583EDB-EE1E-4BD5-B3CF-C76499C0B56E}"/>
              </a:ext>
            </a:extLst>
          </p:cNvPr>
          <p:cNvSpPr txBox="1">
            <a:spLocks/>
          </p:cNvSpPr>
          <p:nvPr/>
        </p:nvSpPr>
        <p:spPr>
          <a:xfrm>
            <a:off x="4596618" y="2223252"/>
            <a:ext cx="4471182" cy="417754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r>
              <a:rPr lang="en-US" sz="2800" dirty="0">
                <a:solidFill>
                  <a:srgbClr val="0000CC"/>
                </a:solidFill>
                <a:latin typeface="Times New Roman" panose="02020603050405020304" pitchFamily="18" charset="0"/>
                <a:cs typeface="Times New Roman" panose="02020603050405020304" pitchFamily="18" charset="0"/>
              </a:rPr>
              <a:t>Pros (Goals)</a:t>
            </a:r>
          </a:p>
          <a:p>
            <a:pPr lvl="1" algn="just"/>
            <a:r>
              <a:rPr lang="en-US" sz="2400" dirty="0">
                <a:solidFill>
                  <a:srgbClr val="0000CC"/>
                </a:solidFill>
                <a:latin typeface="Times New Roman" panose="02020603050405020304" pitchFamily="18" charset="0"/>
                <a:cs typeface="Times New Roman" panose="02020603050405020304" pitchFamily="18" charset="0"/>
              </a:rPr>
              <a:t>Efficiency</a:t>
            </a:r>
          </a:p>
          <a:p>
            <a:pPr lvl="1" algn="just"/>
            <a:r>
              <a:rPr lang="en-US" sz="2400" dirty="0">
                <a:solidFill>
                  <a:srgbClr val="0000CC"/>
                </a:solidFill>
                <a:latin typeface="Times New Roman" panose="02020603050405020304" pitchFamily="18" charset="0"/>
                <a:cs typeface="Times New Roman" panose="02020603050405020304" pitchFamily="18" charset="0"/>
              </a:rPr>
              <a:t>Scalability</a:t>
            </a:r>
          </a:p>
          <a:p>
            <a:pPr lvl="1" algn="just"/>
            <a:r>
              <a:rPr lang="en-US" sz="2400" dirty="0">
                <a:solidFill>
                  <a:srgbClr val="0000CC"/>
                </a:solidFill>
                <a:latin typeface="Times New Roman" panose="02020603050405020304" pitchFamily="18" charset="0"/>
                <a:cs typeface="Times New Roman" panose="02020603050405020304" pitchFamily="18" charset="0"/>
              </a:rPr>
              <a:t>Accuracy (usually 100%)</a:t>
            </a:r>
          </a:p>
          <a:p>
            <a:pPr algn="just"/>
            <a:r>
              <a:rPr lang="en-US" sz="3200" dirty="0">
                <a:solidFill>
                  <a:srgbClr val="0000CC"/>
                </a:solidFill>
                <a:latin typeface="Times New Roman" panose="02020603050405020304" pitchFamily="18" charset="0"/>
                <a:cs typeface="Times New Roman" panose="02020603050405020304" pitchFamily="18" charset="0"/>
              </a:rPr>
              <a:t>Cons</a:t>
            </a:r>
          </a:p>
          <a:p>
            <a:pPr lvl="1" algn="just"/>
            <a:r>
              <a:rPr lang="en-US" sz="2400" dirty="0">
                <a:solidFill>
                  <a:srgbClr val="0000CC"/>
                </a:solidFill>
                <a:latin typeface="Times New Roman" panose="02020603050405020304" pitchFamily="18" charset="0"/>
                <a:cs typeface="Times New Roman" panose="02020603050405020304" pitchFamily="18" charset="0"/>
              </a:rPr>
              <a:t>Not adaptable to unseen data</a:t>
            </a:r>
          </a:p>
          <a:p>
            <a:pPr lvl="1" algn="just"/>
            <a:r>
              <a:rPr lang="en-US" sz="2400" dirty="0">
                <a:solidFill>
                  <a:srgbClr val="0000CC"/>
                </a:solidFill>
                <a:latin typeface="Times New Roman" panose="02020603050405020304" pitchFamily="18" charset="0"/>
                <a:cs typeface="Times New Roman" panose="02020603050405020304" pitchFamily="18" charset="0"/>
              </a:rPr>
              <a:t>Not efficient enough!!</a:t>
            </a:r>
          </a:p>
        </p:txBody>
      </p:sp>
      <p:cxnSp>
        <p:nvCxnSpPr>
          <p:cNvPr id="10" name="Straight Connector 9">
            <a:extLst>
              <a:ext uri="{FF2B5EF4-FFF2-40B4-BE49-F238E27FC236}">
                <a16:creationId xmlns:a16="http://schemas.microsoft.com/office/drawing/2014/main" id="{D2627096-87D1-4D52-8A1B-87E2841AD619}"/>
              </a:ext>
            </a:extLst>
          </p:cNvPr>
          <p:cNvCxnSpPr>
            <a:cxnSpLocks/>
          </p:cNvCxnSpPr>
          <p:nvPr/>
        </p:nvCxnSpPr>
        <p:spPr>
          <a:xfrm>
            <a:off x="4559104" y="1132067"/>
            <a:ext cx="0" cy="5418011"/>
          </a:xfrm>
          <a:prstGeom prst="line">
            <a:avLst/>
          </a:prstGeom>
          <a:ln w="412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Scroll: Horizontal 11">
            <a:extLst>
              <a:ext uri="{FF2B5EF4-FFF2-40B4-BE49-F238E27FC236}">
                <a16:creationId xmlns:a16="http://schemas.microsoft.com/office/drawing/2014/main" id="{74552479-5944-467F-AB52-33790DDEF3D6}"/>
              </a:ext>
            </a:extLst>
          </p:cNvPr>
          <p:cNvSpPr/>
          <p:nvPr/>
        </p:nvSpPr>
        <p:spPr>
          <a:xfrm rot="21418540">
            <a:off x="62360" y="154771"/>
            <a:ext cx="8816585" cy="2314604"/>
          </a:xfrm>
          <a:prstGeom prst="horizontalScroll">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You will never know the effectiveness/accuracy before you test new AI techniques!</a:t>
            </a:r>
          </a:p>
        </p:txBody>
      </p:sp>
      <p:grpSp>
        <p:nvGrpSpPr>
          <p:cNvPr id="11" name="Group 10">
            <a:extLst>
              <a:ext uri="{FF2B5EF4-FFF2-40B4-BE49-F238E27FC236}">
                <a16:creationId xmlns:a16="http://schemas.microsoft.com/office/drawing/2014/main" id="{EEA3DD06-4E6E-4CC6-818A-0EB44EDD9AF5}"/>
              </a:ext>
            </a:extLst>
          </p:cNvPr>
          <p:cNvGrpSpPr/>
          <p:nvPr/>
        </p:nvGrpSpPr>
        <p:grpSpPr>
          <a:xfrm>
            <a:off x="-369584" y="5521675"/>
            <a:ext cx="1779058" cy="1758250"/>
            <a:chOff x="1627385" y="2037046"/>
            <a:chExt cx="3127248" cy="3090672"/>
          </a:xfrm>
        </p:grpSpPr>
        <p:sp>
          <p:nvSpPr>
            <p:cNvPr id="13" name="Oval 12">
              <a:extLst>
                <a:ext uri="{FF2B5EF4-FFF2-40B4-BE49-F238E27FC236}">
                  <a16:creationId xmlns:a16="http://schemas.microsoft.com/office/drawing/2014/main" id="{C0698211-7B61-47B7-8F25-905F6BED0DB0}"/>
                </a:ext>
              </a:extLst>
            </p:cNvPr>
            <p:cNvSpPr/>
            <p:nvPr/>
          </p:nvSpPr>
          <p:spPr>
            <a:xfrm>
              <a:off x="1743903" y="2108986"/>
              <a:ext cx="2946793" cy="2946793"/>
            </a:xfrm>
            <a:prstGeom prst="ellipse">
              <a:avLst/>
            </a:prstGeom>
            <a:solidFill>
              <a:srgbClr val="D2EB99"/>
            </a:solidFill>
            <a:ln w="50800" cap="rnd" cmpd="sng" algn="ctr">
              <a:solidFill>
                <a:srgbClr val="90C226">
                  <a:shade val="50000"/>
                </a:srgbClr>
              </a:solidFill>
              <a:prstDash val="solid"/>
            </a:ln>
            <a:effectLst>
              <a:outerShdw blurRad="152400" dist="317500" dir="5400000" sx="90000" sy="-19000" rotWithShape="0">
                <a:srgbClr val="00B050">
                  <a:alpha val="15000"/>
                </a:srgbClr>
              </a:outerShdw>
            </a:effectLst>
          </p:spPr>
          <p:txBody>
            <a:bodyPr rtlCol="0" anchor="ctr">
              <a:scene3d>
                <a:camera prst="orthographicFront"/>
                <a:lightRig rig="threePt" dir="t"/>
              </a:scene3d>
              <a:sp3d extrusionH="57150">
                <a:bevelT w="38100" h="38100"/>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4A021">
                      <a:lumMod val="75000"/>
                    </a:srgbClr>
                  </a:solidFill>
                  <a:effectLst/>
                  <a:uLnTx/>
                  <a:uFillTx/>
                  <a:latin typeface="Times New Roman" panose="02020603050405020304" pitchFamily="18" charset="0"/>
                  <a:ea typeface="+mn-ea"/>
                  <a:cs typeface="Times New Roman" panose="02020603050405020304" pitchFamily="18" charset="0"/>
                </a:rPr>
                <a:t>AI</a:t>
              </a:r>
            </a:p>
          </p:txBody>
        </p:sp>
        <p:pic>
          <p:nvPicPr>
            <p:cNvPr id="14" name="Picture 13" descr="Ai Wallpaper Generator">
              <a:extLst>
                <a:ext uri="{FF2B5EF4-FFF2-40B4-BE49-F238E27FC236}">
                  <a16:creationId xmlns:a16="http://schemas.microsoft.com/office/drawing/2014/main" id="{4FAEBCE6-0C24-4DF7-BC85-1178374A8BC4}"/>
                </a:ext>
              </a:extLst>
            </p:cNvPr>
            <p:cNvPicPr>
              <a:picLocks noChangeAspect="1"/>
            </p:cNvPicPr>
            <p:nvPr/>
          </p:nvPicPr>
          <p:blipFill rotWithShape="1">
            <a:blip r:embed="rId3" cstate="print">
              <a:duotone>
                <a:srgbClr val="90C226">
                  <a:shade val="45000"/>
                  <a:satMod val="135000"/>
                </a:srgbClr>
                <a:prstClr val="white"/>
              </a:duotone>
              <a:extLst>
                <a:ext uri="{28A0092B-C50C-407E-A947-70E740481C1C}">
                  <a14:useLocalDpi xmlns:a14="http://schemas.microsoft.com/office/drawing/2010/main" val="0"/>
                </a:ext>
              </a:extLst>
            </a:blip>
            <a:srcRect l="16459" t="28000" r="15141" b="26934"/>
            <a:stretch/>
          </p:blipFill>
          <p:spPr>
            <a:xfrm>
              <a:off x="1627385" y="2037046"/>
              <a:ext cx="3127248" cy="3090672"/>
            </a:xfrm>
            <a:prstGeom prst="ellipse">
              <a:avLst/>
            </a:prstGeom>
            <a:ln>
              <a:noFill/>
            </a:ln>
            <a:effectLst>
              <a:softEdge rad="112500"/>
            </a:effectLst>
          </p:spPr>
        </p:pic>
      </p:grpSp>
      <p:grpSp>
        <p:nvGrpSpPr>
          <p:cNvPr id="15" name="Group 14">
            <a:extLst>
              <a:ext uri="{FF2B5EF4-FFF2-40B4-BE49-F238E27FC236}">
                <a16:creationId xmlns:a16="http://schemas.microsoft.com/office/drawing/2014/main" id="{3FBC278E-8BFD-4E21-A3B5-E845CD24E136}"/>
              </a:ext>
            </a:extLst>
          </p:cNvPr>
          <p:cNvGrpSpPr/>
          <p:nvPr/>
        </p:nvGrpSpPr>
        <p:grpSpPr>
          <a:xfrm>
            <a:off x="7861200" y="5519330"/>
            <a:ext cx="1651199" cy="1676400"/>
            <a:chOff x="6437525" y="1444556"/>
            <a:chExt cx="2902497" cy="2946794"/>
          </a:xfrm>
        </p:grpSpPr>
        <p:sp>
          <p:nvSpPr>
            <p:cNvPr id="16" name="Oval 15">
              <a:extLst>
                <a:ext uri="{FF2B5EF4-FFF2-40B4-BE49-F238E27FC236}">
                  <a16:creationId xmlns:a16="http://schemas.microsoft.com/office/drawing/2014/main" id="{48D9C956-6510-46E1-BF4B-970D2D2414C5}"/>
                </a:ext>
              </a:extLst>
            </p:cNvPr>
            <p:cNvSpPr/>
            <p:nvPr/>
          </p:nvSpPr>
          <p:spPr>
            <a:xfrm>
              <a:off x="6437525" y="1444556"/>
              <a:ext cx="2902497" cy="2946794"/>
            </a:xfrm>
            <a:prstGeom prst="ellipse">
              <a:avLst/>
            </a:prstGeom>
            <a:solidFill>
              <a:srgbClr val="B3B3FF"/>
            </a:solidFill>
            <a:ln w="50800" cap="rnd" cmpd="sng" algn="ctr">
              <a:solidFill>
                <a:srgbClr val="0000CC"/>
              </a:solidFill>
              <a:prstDash val="solid"/>
            </a:ln>
            <a:effectLst>
              <a:outerShdw blurRad="152400" dist="317500" dir="5400000" sx="90000" sy="-19000" rotWithShape="0">
                <a:srgbClr val="0000CC">
                  <a:alpha val="1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DB</a:t>
              </a:r>
            </a:p>
          </p:txBody>
        </p:sp>
        <p:pic>
          <p:nvPicPr>
            <p:cNvPr id="17" name="Content Placeholder 14" descr="Database PNG Transparent Images | PNG All">
              <a:extLst>
                <a:ext uri="{FF2B5EF4-FFF2-40B4-BE49-F238E27FC236}">
                  <a16:creationId xmlns:a16="http://schemas.microsoft.com/office/drawing/2014/main" id="{D80C0709-C96D-455E-A87D-62E1E1F290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0" y="1880703"/>
              <a:ext cx="1759656" cy="1983677"/>
            </a:xfrm>
            <a:prstGeom prst="rect">
              <a:avLst/>
            </a:prstGeom>
          </p:spPr>
        </p:pic>
      </p:grpSp>
    </p:spTree>
    <p:extLst>
      <p:ext uri="{BB962C8B-B14F-4D97-AF65-F5344CB8AC3E}">
        <p14:creationId xmlns:p14="http://schemas.microsoft.com/office/powerpoint/2010/main" val="10084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D232C40-F627-4325-A1DF-93AE4BB0ABF1}"/>
              </a:ext>
            </a:extLst>
          </p:cNvPr>
          <p:cNvGrpSpPr/>
          <p:nvPr/>
        </p:nvGrpSpPr>
        <p:grpSpPr>
          <a:xfrm>
            <a:off x="5087190" y="766759"/>
            <a:ext cx="4066164" cy="6080355"/>
            <a:chOff x="7654403" y="511944"/>
            <a:chExt cx="4066164" cy="6080355"/>
          </a:xfrm>
        </p:grpSpPr>
        <p:pic>
          <p:nvPicPr>
            <p:cNvPr id="16" name="Picture 15">
              <a:extLst>
                <a:ext uri="{FF2B5EF4-FFF2-40B4-BE49-F238E27FC236}">
                  <a16:creationId xmlns:a16="http://schemas.microsoft.com/office/drawing/2014/main" id="{093B3E15-C8CE-4B67-A5F4-25415B5078A4}"/>
                </a:ext>
              </a:extLst>
            </p:cNvPr>
            <p:cNvPicPr>
              <a:picLocks noChangeAspect="1"/>
            </p:cNvPicPr>
            <p:nvPr/>
          </p:nvPicPr>
          <p:blipFill>
            <a:blip r:embed="rId3"/>
            <a:stretch>
              <a:fillRect/>
            </a:stretch>
          </p:blipFill>
          <p:spPr>
            <a:xfrm>
              <a:off x="7654403" y="511944"/>
              <a:ext cx="4066164" cy="4948241"/>
            </a:xfrm>
            <a:prstGeom prst="rect">
              <a:avLst/>
            </a:prstGeom>
          </p:spPr>
        </p:pic>
        <p:sp>
          <p:nvSpPr>
            <p:cNvPr id="17" name="Rectangle 16">
              <a:extLst>
                <a:ext uri="{FF2B5EF4-FFF2-40B4-BE49-F238E27FC236}">
                  <a16:creationId xmlns:a16="http://schemas.microsoft.com/office/drawing/2014/main" id="{33EDE909-A208-4A87-B2E3-DCFFCCBC1132}"/>
                </a:ext>
              </a:extLst>
            </p:cNvPr>
            <p:cNvSpPr/>
            <p:nvPr/>
          </p:nvSpPr>
          <p:spPr>
            <a:xfrm>
              <a:off x="8071112" y="5945968"/>
              <a:ext cx="3476870" cy="646331"/>
            </a:xfrm>
            <a:prstGeom prst="rect">
              <a:avLst/>
            </a:prstGeom>
            <a:solidFill>
              <a:schemeClr val="bg1"/>
            </a:solidFill>
            <a:ln>
              <a:solidFill>
                <a:schemeClr val="tx1"/>
              </a:solidFill>
            </a:ln>
          </p:spPr>
          <p:txBody>
            <a:bodyPr wrap="square">
              <a:spAutoFit/>
            </a:bodyPr>
            <a:lstStyle/>
            <a:p>
              <a:pPr algn="just"/>
              <a:r>
                <a:rPr lang="en-US" b="1" dirty="0">
                  <a:latin typeface="Times New Roman" panose="02020603050405020304" pitchFamily="18" charset="0"/>
                  <a:cs typeface="Times New Roman" panose="02020603050405020304" pitchFamily="18" charset="0"/>
                </a:rPr>
                <a:t>Source: </a:t>
              </a:r>
              <a:r>
                <a:rPr lang="en-US" dirty="0">
                  <a:latin typeface="Times New Roman" panose="02020603050405020304" pitchFamily="18" charset="0"/>
                  <a:cs typeface="Times New Roman" panose="02020603050405020304" pitchFamily="18" charset="0"/>
                </a:rPr>
                <a:t>Database Meets Artificial Intelligence: A Survey</a:t>
              </a:r>
            </a:p>
          </p:txBody>
        </p:sp>
      </p:grpSp>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33</a:t>
            </a:fld>
            <a:endParaRPr lang="en-US" altLang="zh-CN">
              <a:solidFill>
                <a:srgbClr val="000000"/>
              </a:solidFill>
            </a:endParaRPr>
          </a:p>
        </p:txBody>
      </p:sp>
      <p:sp>
        <p:nvSpPr>
          <p:cNvPr id="4100" name="Rectangle 3"/>
          <p:cNvSpPr>
            <a:spLocks noGrp="1" noChangeArrowheads="1"/>
          </p:cNvSpPr>
          <p:nvPr>
            <p:ph type="body" idx="1"/>
          </p:nvPr>
        </p:nvSpPr>
        <p:spPr>
          <a:xfrm>
            <a:off x="338760" y="1442763"/>
            <a:ext cx="8229600" cy="4530725"/>
          </a:xfrm>
        </p:spPr>
        <p:txBody>
          <a:bodyPr>
            <a:normAutofit/>
          </a:bodyPr>
          <a:lstStyle/>
          <a:p>
            <a:pPr algn="just"/>
            <a:r>
              <a:rPr lang="en-US" sz="3200" dirty="0">
                <a:solidFill>
                  <a:schemeClr val="tx1"/>
                </a:solidFill>
                <a:latin typeface="Times New Roman" panose="02020603050405020304" pitchFamily="18" charset="0"/>
                <a:cs typeface="Times New Roman" panose="02020603050405020304" pitchFamily="18" charset="0"/>
              </a:rPr>
              <a:t>AI for DB (AI4DB)</a:t>
            </a:r>
          </a:p>
          <a:p>
            <a:pPr algn="just"/>
            <a:r>
              <a:rPr lang="en-US" sz="3200" dirty="0">
                <a:solidFill>
                  <a:schemeClr val="tx1"/>
                </a:solidFill>
                <a:latin typeface="Times New Roman" panose="02020603050405020304" pitchFamily="18" charset="0"/>
                <a:cs typeface="Times New Roman" panose="02020603050405020304" pitchFamily="18" charset="0"/>
              </a:rPr>
              <a:t>DB for AI (DB4AI)</a:t>
            </a:r>
          </a:p>
          <a:p>
            <a:pPr algn="just" eaLnBrk="1" hangingPunct="1"/>
            <a:endParaRPr lang="en-US" altLang="zh-CN" sz="3200" dirty="0">
              <a:latin typeface="Times New Roman" pitchFamily="18" charset="0"/>
            </a:endParaRPr>
          </a:p>
        </p:txBody>
      </p:sp>
      <p:grpSp>
        <p:nvGrpSpPr>
          <p:cNvPr id="5" name="Group 4">
            <a:extLst>
              <a:ext uri="{FF2B5EF4-FFF2-40B4-BE49-F238E27FC236}">
                <a16:creationId xmlns:a16="http://schemas.microsoft.com/office/drawing/2014/main" id="{EAE8CA91-02B9-4F22-ABEE-D2B848A1CEFB}"/>
              </a:ext>
            </a:extLst>
          </p:cNvPr>
          <p:cNvGrpSpPr/>
          <p:nvPr/>
        </p:nvGrpSpPr>
        <p:grpSpPr>
          <a:xfrm>
            <a:off x="152400" y="2532461"/>
            <a:ext cx="4705567" cy="2604385"/>
            <a:chOff x="1278557" y="2876959"/>
            <a:chExt cx="4705567" cy="2604385"/>
          </a:xfrm>
        </p:grpSpPr>
        <p:pic>
          <p:nvPicPr>
            <p:cNvPr id="7" name="Picture 6">
              <a:extLst>
                <a:ext uri="{FF2B5EF4-FFF2-40B4-BE49-F238E27FC236}">
                  <a16:creationId xmlns:a16="http://schemas.microsoft.com/office/drawing/2014/main" id="{5220F60A-2DC7-4F8B-B592-EC548273B0A7}"/>
                </a:ext>
              </a:extLst>
            </p:cNvPr>
            <p:cNvPicPr>
              <a:picLocks noChangeAspect="1"/>
            </p:cNvPicPr>
            <p:nvPr/>
          </p:nvPicPr>
          <p:blipFill>
            <a:blip r:embed="rId4"/>
            <a:stretch>
              <a:fillRect/>
            </a:stretch>
          </p:blipFill>
          <p:spPr>
            <a:xfrm rot="21280198">
              <a:off x="1278557" y="3391225"/>
              <a:ext cx="3809730" cy="2090119"/>
            </a:xfrm>
            <a:prstGeom prst="rect">
              <a:avLst/>
            </a:prstGeom>
            <a:ln>
              <a:solidFill>
                <a:schemeClr val="tx1"/>
              </a:solidFill>
            </a:ln>
          </p:spPr>
        </p:pic>
        <p:sp>
          <p:nvSpPr>
            <p:cNvPr id="8" name="Rectangle 7">
              <a:extLst>
                <a:ext uri="{FF2B5EF4-FFF2-40B4-BE49-F238E27FC236}">
                  <a16:creationId xmlns:a16="http://schemas.microsoft.com/office/drawing/2014/main" id="{5675C7DB-F2E1-4B97-844B-9AD3C0A26861}"/>
                </a:ext>
              </a:extLst>
            </p:cNvPr>
            <p:cNvSpPr/>
            <p:nvPr/>
          </p:nvSpPr>
          <p:spPr>
            <a:xfrm rot="21281988">
              <a:off x="4162189" y="2876959"/>
              <a:ext cx="1821935" cy="500332"/>
            </a:xfrm>
            <a:prstGeom prst="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B050"/>
                  </a:solidFill>
                  <a:latin typeface="Times New Roman" panose="02020603050405020304" pitchFamily="18" charset="0"/>
                  <a:cs typeface="Times New Roman" panose="02020603050405020304" pitchFamily="18" charset="0"/>
                </a:rPr>
                <a:t>SIGMOD 2025</a:t>
              </a:r>
            </a:p>
          </p:txBody>
        </p:sp>
      </p:grpSp>
      <p:grpSp>
        <p:nvGrpSpPr>
          <p:cNvPr id="9" name="Group 8">
            <a:extLst>
              <a:ext uri="{FF2B5EF4-FFF2-40B4-BE49-F238E27FC236}">
                <a16:creationId xmlns:a16="http://schemas.microsoft.com/office/drawing/2014/main" id="{E60E9A19-7A01-452F-8309-5887EF6E93DC}"/>
              </a:ext>
            </a:extLst>
          </p:cNvPr>
          <p:cNvGrpSpPr/>
          <p:nvPr/>
        </p:nvGrpSpPr>
        <p:grpSpPr>
          <a:xfrm>
            <a:off x="84935" y="4845126"/>
            <a:ext cx="4879327" cy="1340861"/>
            <a:chOff x="583797" y="4690289"/>
            <a:chExt cx="4879327" cy="1340861"/>
          </a:xfrm>
        </p:grpSpPr>
        <p:pic>
          <p:nvPicPr>
            <p:cNvPr id="10" name="Picture 9">
              <a:extLst>
                <a:ext uri="{FF2B5EF4-FFF2-40B4-BE49-F238E27FC236}">
                  <a16:creationId xmlns:a16="http://schemas.microsoft.com/office/drawing/2014/main" id="{F9071C40-5128-4D29-8813-70D571B32133}"/>
                </a:ext>
              </a:extLst>
            </p:cNvPr>
            <p:cNvPicPr>
              <a:picLocks noChangeAspect="1"/>
            </p:cNvPicPr>
            <p:nvPr/>
          </p:nvPicPr>
          <p:blipFill>
            <a:blip r:embed="rId5"/>
            <a:stretch>
              <a:fillRect/>
            </a:stretch>
          </p:blipFill>
          <p:spPr>
            <a:xfrm rot="21265936">
              <a:off x="583797" y="5192950"/>
              <a:ext cx="4105275" cy="838200"/>
            </a:xfrm>
            <a:prstGeom prst="rect">
              <a:avLst/>
            </a:prstGeom>
            <a:ln>
              <a:solidFill>
                <a:schemeClr val="tx1"/>
              </a:solidFill>
            </a:ln>
          </p:spPr>
        </p:pic>
        <p:sp>
          <p:nvSpPr>
            <p:cNvPr id="11" name="Rectangle 10">
              <a:extLst>
                <a:ext uri="{FF2B5EF4-FFF2-40B4-BE49-F238E27FC236}">
                  <a16:creationId xmlns:a16="http://schemas.microsoft.com/office/drawing/2014/main" id="{DFEC736A-45A9-403C-BD5E-FDD679708C4F}"/>
                </a:ext>
              </a:extLst>
            </p:cNvPr>
            <p:cNvSpPr/>
            <p:nvPr/>
          </p:nvSpPr>
          <p:spPr>
            <a:xfrm rot="21281988">
              <a:off x="3718436" y="4690289"/>
              <a:ext cx="1744688" cy="500332"/>
            </a:xfrm>
            <a:prstGeom prst="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B050"/>
                  </a:solidFill>
                  <a:latin typeface="Times New Roman" panose="02020603050405020304" pitchFamily="18" charset="0"/>
                  <a:cs typeface="Times New Roman" panose="02020603050405020304" pitchFamily="18" charset="0"/>
                </a:rPr>
                <a:t>PVLDB 2025</a:t>
              </a:r>
            </a:p>
          </p:txBody>
        </p:sp>
      </p:grpSp>
      <p:grpSp>
        <p:nvGrpSpPr>
          <p:cNvPr id="12" name="Group 11">
            <a:extLst>
              <a:ext uri="{FF2B5EF4-FFF2-40B4-BE49-F238E27FC236}">
                <a16:creationId xmlns:a16="http://schemas.microsoft.com/office/drawing/2014/main" id="{20E744F4-7B35-4319-8D0C-05820F8B412E}"/>
              </a:ext>
            </a:extLst>
          </p:cNvPr>
          <p:cNvGrpSpPr/>
          <p:nvPr/>
        </p:nvGrpSpPr>
        <p:grpSpPr>
          <a:xfrm>
            <a:off x="897005" y="5601468"/>
            <a:ext cx="5115287" cy="954374"/>
            <a:chOff x="841039" y="5563736"/>
            <a:chExt cx="5115287" cy="954374"/>
          </a:xfrm>
        </p:grpSpPr>
        <p:pic>
          <p:nvPicPr>
            <p:cNvPr id="13" name="Picture 12">
              <a:extLst>
                <a:ext uri="{FF2B5EF4-FFF2-40B4-BE49-F238E27FC236}">
                  <a16:creationId xmlns:a16="http://schemas.microsoft.com/office/drawing/2014/main" id="{FD1BD10B-B84D-40AB-8048-7905889852F4}"/>
                </a:ext>
              </a:extLst>
            </p:cNvPr>
            <p:cNvPicPr>
              <a:picLocks noChangeAspect="1"/>
            </p:cNvPicPr>
            <p:nvPr/>
          </p:nvPicPr>
          <p:blipFill>
            <a:blip r:embed="rId6"/>
            <a:stretch>
              <a:fillRect/>
            </a:stretch>
          </p:blipFill>
          <p:spPr>
            <a:xfrm rot="21267066">
              <a:off x="841039" y="6232360"/>
              <a:ext cx="4486275" cy="285750"/>
            </a:xfrm>
            <a:prstGeom prst="rect">
              <a:avLst/>
            </a:prstGeom>
            <a:ln>
              <a:solidFill>
                <a:schemeClr val="tx1"/>
              </a:solidFill>
            </a:ln>
          </p:spPr>
        </p:pic>
        <p:sp>
          <p:nvSpPr>
            <p:cNvPr id="14" name="Rectangle 13">
              <a:extLst>
                <a:ext uri="{FF2B5EF4-FFF2-40B4-BE49-F238E27FC236}">
                  <a16:creationId xmlns:a16="http://schemas.microsoft.com/office/drawing/2014/main" id="{3A2B416C-4C15-429E-9FF2-2B09972FA39F}"/>
                </a:ext>
              </a:extLst>
            </p:cNvPr>
            <p:cNvSpPr/>
            <p:nvPr/>
          </p:nvSpPr>
          <p:spPr>
            <a:xfrm rot="21281988">
              <a:off x="4211638" y="5563736"/>
              <a:ext cx="1744688" cy="500332"/>
            </a:xfrm>
            <a:prstGeom prst="rect">
              <a:avLst/>
            </a:prstGeom>
            <a:solidFill>
              <a:schemeClr val="accent2">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B050"/>
                  </a:solidFill>
                  <a:latin typeface="Times New Roman" panose="02020603050405020304" pitchFamily="18" charset="0"/>
                  <a:cs typeface="Times New Roman" panose="02020603050405020304" pitchFamily="18" charset="0"/>
                </a:rPr>
                <a:t>ICDE 2025</a:t>
              </a:r>
            </a:p>
          </p:txBody>
        </p:sp>
      </p:grpSp>
      <p:sp>
        <p:nvSpPr>
          <p:cNvPr id="18" name="Rectangle 2">
            <a:extLst>
              <a:ext uri="{FF2B5EF4-FFF2-40B4-BE49-F238E27FC236}">
                <a16:creationId xmlns:a16="http://schemas.microsoft.com/office/drawing/2014/main" id="{6343D9F7-561D-4B06-A426-495E50048734}"/>
              </a:ext>
            </a:extLst>
          </p:cNvPr>
          <p:cNvSpPr txBox="1">
            <a:spLocks noChangeArrowheads="1"/>
          </p:cNvSpPr>
          <p:nvPr/>
        </p:nvSpPr>
        <p:spPr bwMode="auto">
          <a:xfrm>
            <a:off x="320742" y="125420"/>
            <a:ext cx="6232458"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ea typeface="宋体" pitchFamily="2" charset="-122"/>
              </a:defRPr>
            </a:lvl2pPr>
            <a:lvl3pPr algn="l" rtl="0" eaLnBrk="0" fontAlgn="base" hangingPunct="0">
              <a:spcBef>
                <a:spcPct val="0"/>
              </a:spcBef>
              <a:spcAft>
                <a:spcPct val="0"/>
              </a:spcAft>
              <a:defRPr sz="4200">
                <a:solidFill>
                  <a:schemeClr val="tx2"/>
                </a:solidFill>
                <a:latin typeface="Garamond" pitchFamily="18" charset="0"/>
                <a:ea typeface="宋体" pitchFamily="2" charset="-122"/>
              </a:defRPr>
            </a:lvl3pPr>
            <a:lvl4pPr algn="l" rtl="0" eaLnBrk="0" fontAlgn="base" hangingPunct="0">
              <a:spcBef>
                <a:spcPct val="0"/>
              </a:spcBef>
              <a:spcAft>
                <a:spcPct val="0"/>
              </a:spcAft>
              <a:defRPr sz="4200">
                <a:solidFill>
                  <a:schemeClr val="tx2"/>
                </a:solidFill>
                <a:latin typeface="Garamond" pitchFamily="18" charset="0"/>
                <a:ea typeface="宋体" pitchFamily="2" charset="-122"/>
              </a:defRPr>
            </a:lvl4pPr>
            <a:lvl5pPr algn="l" rtl="0" eaLnBrk="0" fontAlgn="base" hangingPunct="0">
              <a:spcBef>
                <a:spcPct val="0"/>
              </a:spcBef>
              <a:spcAft>
                <a:spcPct val="0"/>
              </a:spcAft>
              <a:defRPr sz="4200">
                <a:solidFill>
                  <a:schemeClr val="tx2"/>
                </a:solidFill>
                <a:latin typeface="Garamond" pitchFamily="18" charset="0"/>
                <a:ea typeface="宋体" pitchFamily="2" charset="-122"/>
              </a:defRPr>
            </a:lvl5pPr>
            <a:lvl6pPr marL="457200" algn="l" rtl="0" fontAlgn="base">
              <a:spcBef>
                <a:spcPct val="0"/>
              </a:spcBef>
              <a:spcAft>
                <a:spcPct val="0"/>
              </a:spcAft>
              <a:defRPr sz="4200">
                <a:solidFill>
                  <a:schemeClr val="tx2"/>
                </a:solidFill>
                <a:latin typeface="Garamond" pitchFamily="18" charset="0"/>
                <a:ea typeface="宋体" pitchFamily="2" charset="-122"/>
              </a:defRPr>
            </a:lvl6pPr>
            <a:lvl7pPr marL="914400" algn="l" rtl="0" fontAlgn="base">
              <a:spcBef>
                <a:spcPct val="0"/>
              </a:spcBef>
              <a:spcAft>
                <a:spcPct val="0"/>
              </a:spcAft>
              <a:defRPr sz="4200">
                <a:solidFill>
                  <a:schemeClr val="tx2"/>
                </a:solidFill>
                <a:latin typeface="Garamond" pitchFamily="18" charset="0"/>
                <a:ea typeface="宋体" pitchFamily="2" charset="-122"/>
              </a:defRPr>
            </a:lvl7pPr>
            <a:lvl8pPr marL="1371600" algn="l" rtl="0" fontAlgn="base">
              <a:spcBef>
                <a:spcPct val="0"/>
              </a:spcBef>
              <a:spcAft>
                <a:spcPct val="0"/>
              </a:spcAft>
              <a:defRPr sz="4200">
                <a:solidFill>
                  <a:schemeClr val="tx2"/>
                </a:solidFill>
                <a:latin typeface="Garamond" pitchFamily="18" charset="0"/>
                <a:ea typeface="宋体" pitchFamily="2" charset="-122"/>
              </a:defRPr>
            </a:lvl8pPr>
            <a:lvl9pPr marL="1828800" algn="l" rtl="0" fontAlgn="base">
              <a:spcBef>
                <a:spcPct val="0"/>
              </a:spcBef>
              <a:spcAft>
                <a:spcPct val="0"/>
              </a:spcAft>
              <a:defRPr sz="4200">
                <a:solidFill>
                  <a:schemeClr val="tx2"/>
                </a:solidFill>
                <a:latin typeface="Garamond" pitchFamily="18" charset="0"/>
                <a:ea typeface="宋体" pitchFamily="2" charset="-122"/>
              </a:defRPr>
            </a:lvl9pPr>
          </a:lstStyle>
          <a:p>
            <a:pPr eaLnBrk="1" hangingPunct="1"/>
            <a:r>
              <a:rPr lang="en-US" sz="4400" kern="0" dirty="0">
                <a:latin typeface="Times New Roman" panose="02020603050405020304" pitchFamily="18" charset="0"/>
                <a:cs typeface="Times New Roman" panose="02020603050405020304" pitchFamily="18" charset="0"/>
              </a:rPr>
              <a:t>Artificial Intelligence (AI) &amp; Database (DB)</a:t>
            </a:r>
            <a:endParaRPr lang="en-US" altLang="zh-CN" sz="4400" kern="0" dirty="0">
              <a:latin typeface="Times New Roman" pitchFamily="18" charset="0"/>
            </a:endParaRPr>
          </a:p>
        </p:txBody>
      </p:sp>
      <p:sp>
        <p:nvSpPr>
          <p:cNvPr id="3" name="Rectangle 2">
            <a:extLst>
              <a:ext uri="{FF2B5EF4-FFF2-40B4-BE49-F238E27FC236}">
                <a16:creationId xmlns:a16="http://schemas.microsoft.com/office/drawing/2014/main" id="{C4901A22-B392-4C4E-A748-41E88060F047}"/>
              </a:ext>
            </a:extLst>
          </p:cNvPr>
          <p:cNvSpPr/>
          <p:nvPr/>
        </p:nvSpPr>
        <p:spPr>
          <a:xfrm>
            <a:off x="320742" y="1483644"/>
            <a:ext cx="3900447" cy="556062"/>
          </a:xfrm>
          <a:prstGeom prst="rect">
            <a:avLst/>
          </a:prstGeom>
          <a:solidFill>
            <a:srgbClr val="FF0000">
              <a:alpha val="10000"/>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7D541E-49CD-4737-8351-5DCAB3DACA27}"/>
              </a:ext>
            </a:extLst>
          </p:cNvPr>
          <p:cNvSpPr/>
          <p:nvPr/>
        </p:nvSpPr>
        <p:spPr>
          <a:xfrm>
            <a:off x="5142292" y="1274149"/>
            <a:ext cx="1980157" cy="4416420"/>
          </a:xfrm>
          <a:prstGeom prst="rect">
            <a:avLst/>
          </a:prstGeom>
          <a:solidFill>
            <a:srgbClr val="FF0000">
              <a:alpha val="10000"/>
            </a:srgbClr>
          </a:solid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3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par>
                          <p:cTn id="14" fill="hold">
                            <p:stCondLst>
                              <p:cond delay="0"/>
                            </p:stCondLst>
                            <p:childTnLst>
                              <p:par>
                                <p:cTn id="15" presetID="3" presetClass="emph" presetSubtype="2" fill="hold" nodeType="afterEffect">
                                  <p:stCondLst>
                                    <p:cond delay="0"/>
                                  </p:stCondLst>
                                  <p:childTnLst>
                                    <p:animClr clrSpc="rgb" dir="cw">
                                      <p:cBhvr override="childStyle">
                                        <p:cTn id="16" dur="1000" fill="hold"/>
                                        <p:tgtEl>
                                          <p:spTgt spid="4100">
                                            <p:txEl>
                                              <p:pRg st="1" end="1"/>
                                            </p:txEl>
                                          </p:spTgt>
                                        </p:tgtEl>
                                        <p:attrNameLst>
                                          <p:attrName>style.color</p:attrName>
                                        </p:attrNameLst>
                                      </p:cBhvr>
                                      <p:to>
                                        <a:srgbClr val="BFBFBF"/>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 for Data Science (AI4DB)</a:t>
            </a:r>
          </a:p>
        </p:txBody>
      </p:sp>
      <p:sp>
        <p:nvSpPr>
          <p:cNvPr id="4100" name="Rectangle 3"/>
          <p:cNvSpPr>
            <a:spLocks noGrp="1" noChangeArrowheads="1"/>
          </p:cNvSpPr>
          <p:nvPr>
            <p:ph type="body" idx="1"/>
          </p:nvPr>
        </p:nvSpPr>
        <p:spPr/>
        <p:txBody>
          <a:bodyPr>
            <a:normAutofit/>
          </a:bodyPr>
          <a:lstStyle/>
          <a:p>
            <a:pPr algn="just" eaLnBrk="1" hangingPunct="1"/>
            <a:endParaRPr lang="en-US" altLang="zh-CN" sz="3200" dirty="0">
              <a:latin typeface="Times New Roman" pitchFamily="18" charset="0"/>
            </a:endParaRPr>
          </a:p>
        </p:txBody>
      </p:sp>
      <p:grpSp>
        <p:nvGrpSpPr>
          <p:cNvPr id="8" name="Group 7">
            <a:extLst>
              <a:ext uri="{FF2B5EF4-FFF2-40B4-BE49-F238E27FC236}">
                <a16:creationId xmlns:a16="http://schemas.microsoft.com/office/drawing/2014/main" id="{7B528158-6E61-459A-853E-9864153FCF1D}"/>
              </a:ext>
            </a:extLst>
          </p:cNvPr>
          <p:cNvGrpSpPr/>
          <p:nvPr/>
        </p:nvGrpSpPr>
        <p:grpSpPr>
          <a:xfrm>
            <a:off x="856589" y="2382416"/>
            <a:ext cx="2330035" cy="2302783"/>
            <a:chOff x="1627385" y="2037046"/>
            <a:chExt cx="3127248" cy="3090672"/>
          </a:xfrm>
        </p:grpSpPr>
        <p:sp>
          <p:nvSpPr>
            <p:cNvPr id="9" name="Oval 8">
              <a:extLst>
                <a:ext uri="{FF2B5EF4-FFF2-40B4-BE49-F238E27FC236}">
                  <a16:creationId xmlns:a16="http://schemas.microsoft.com/office/drawing/2014/main" id="{430148DE-E584-4E95-9B4C-7CE24368AF69}"/>
                </a:ext>
              </a:extLst>
            </p:cNvPr>
            <p:cNvSpPr/>
            <p:nvPr/>
          </p:nvSpPr>
          <p:spPr>
            <a:xfrm>
              <a:off x="1743903" y="2108986"/>
              <a:ext cx="2946793" cy="2946793"/>
            </a:xfrm>
            <a:prstGeom prst="ellipse">
              <a:avLst/>
            </a:prstGeom>
            <a:solidFill>
              <a:srgbClr val="D2EB99"/>
            </a:solidFill>
            <a:ln w="50800" cap="rnd" cmpd="sng" algn="ctr">
              <a:solidFill>
                <a:srgbClr val="90C226">
                  <a:shade val="50000"/>
                </a:srgbClr>
              </a:solidFill>
              <a:prstDash val="solid"/>
            </a:ln>
            <a:effectLst>
              <a:outerShdw blurRad="152400" dist="317500" dir="5400000" sx="90000" sy="-19000" rotWithShape="0">
                <a:srgbClr val="00B050">
                  <a:alpha val="15000"/>
                </a:srgbClr>
              </a:outerShdw>
            </a:effectLst>
          </p:spPr>
          <p:txBody>
            <a:bodyPr rtlCol="0" anchor="ctr">
              <a:scene3d>
                <a:camera prst="orthographicFront"/>
                <a:lightRig rig="threePt" dir="t"/>
              </a:scene3d>
              <a:sp3d extrusionH="57150">
                <a:bevelT w="38100" h="38100"/>
              </a:sp3d>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54A021">
                      <a:lumMod val="75000"/>
                    </a:srgbClr>
                  </a:solidFill>
                  <a:effectLst/>
                  <a:uLnTx/>
                  <a:uFillTx/>
                  <a:latin typeface="Times New Roman" panose="02020603050405020304" pitchFamily="18" charset="0"/>
                  <a:ea typeface="+mn-ea"/>
                  <a:cs typeface="Times New Roman" panose="02020603050405020304" pitchFamily="18" charset="0"/>
                </a:rPr>
                <a:t>AI</a:t>
              </a:r>
            </a:p>
          </p:txBody>
        </p:sp>
        <p:pic>
          <p:nvPicPr>
            <p:cNvPr id="10" name="Picture 9" descr="Ai Wallpaper Generator">
              <a:extLst>
                <a:ext uri="{FF2B5EF4-FFF2-40B4-BE49-F238E27FC236}">
                  <a16:creationId xmlns:a16="http://schemas.microsoft.com/office/drawing/2014/main" id="{540C40BC-7596-4FEE-97B7-03F34C7194A0}"/>
                </a:ext>
              </a:extLst>
            </p:cNvPr>
            <p:cNvPicPr>
              <a:picLocks noChangeAspect="1"/>
            </p:cNvPicPr>
            <p:nvPr/>
          </p:nvPicPr>
          <p:blipFill rotWithShape="1">
            <a:blip r:embed="rId3" cstate="print">
              <a:duotone>
                <a:srgbClr val="90C226">
                  <a:shade val="45000"/>
                  <a:satMod val="135000"/>
                </a:srgbClr>
                <a:prstClr val="white"/>
              </a:duotone>
              <a:extLst>
                <a:ext uri="{28A0092B-C50C-407E-A947-70E740481C1C}">
                  <a14:useLocalDpi xmlns:a14="http://schemas.microsoft.com/office/drawing/2010/main" val="0"/>
                </a:ext>
              </a:extLst>
            </a:blip>
            <a:srcRect l="16459" t="28000" r="15141" b="26934"/>
            <a:stretch/>
          </p:blipFill>
          <p:spPr>
            <a:xfrm>
              <a:off x="1627385" y="2037046"/>
              <a:ext cx="3127248" cy="3090672"/>
            </a:xfrm>
            <a:prstGeom prst="ellipse">
              <a:avLst/>
            </a:prstGeom>
            <a:ln>
              <a:noFill/>
            </a:ln>
            <a:effectLst>
              <a:softEdge rad="112500"/>
            </a:effectLst>
          </p:spPr>
        </p:pic>
      </p:grpSp>
      <p:grpSp>
        <p:nvGrpSpPr>
          <p:cNvPr id="11" name="Group 10">
            <a:extLst>
              <a:ext uri="{FF2B5EF4-FFF2-40B4-BE49-F238E27FC236}">
                <a16:creationId xmlns:a16="http://schemas.microsoft.com/office/drawing/2014/main" id="{FC578C26-E74A-4ADF-8D72-7907542987B2}"/>
              </a:ext>
            </a:extLst>
          </p:cNvPr>
          <p:cNvGrpSpPr/>
          <p:nvPr/>
        </p:nvGrpSpPr>
        <p:grpSpPr>
          <a:xfrm>
            <a:off x="5615839" y="2382416"/>
            <a:ext cx="2162579" cy="2195584"/>
            <a:chOff x="6437525" y="1444556"/>
            <a:chExt cx="2902497" cy="2946794"/>
          </a:xfrm>
        </p:grpSpPr>
        <p:sp>
          <p:nvSpPr>
            <p:cNvPr id="12" name="Oval 11">
              <a:extLst>
                <a:ext uri="{FF2B5EF4-FFF2-40B4-BE49-F238E27FC236}">
                  <a16:creationId xmlns:a16="http://schemas.microsoft.com/office/drawing/2014/main" id="{E16280F7-4D67-4D0D-815D-E9DB1DA6DE51}"/>
                </a:ext>
              </a:extLst>
            </p:cNvPr>
            <p:cNvSpPr/>
            <p:nvPr/>
          </p:nvSpPr>
          <p:spPr>
            <a:xfrm>
              <a:off x="6437525" y="1444556"/>
              <a:ext cx="2902497" cy="2946794"/>
            </a:xfrm>
            <a:prstGeom prst="ellipse">
              <a:avLst/>
            </a:prstGeom>
            <a:solidFill>
              <a:srgbClr val="B3B3FF"/>
            </a:solidFill>
            <a:ln w="50800" cap="rnd" cmpd="sng" algn="ctr">
              <a:solidFill>
                <a:srgbClr val="0000CC"/>
              </a:solidFill>
              <a:prstDash val="solid"/>
            </a:ln>
            <a:effectLst>
              <a:outerShdw blurRad="152400" dist="317500" dir="5400000" sx="90000" sy="-19000" rotWithShape="0">
                <a:srgbClr val="0000CC">
                  <a:alpha val="1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DB</a:t>
              </a:r>
            </a:p>
          </p:txBody>
        </p:sp>
        <p:pic>
          <p:nvPicPr>
            <p:cNvPr id="13" name="Content Placeholder 14" descr="Database PNG Transparent Images | PNG All">
              <a:extLst>
                <a:ext uri="{FF2B5EF4-FFF2-40B4-BE49-F238E27FC236}">
                  <a16:creationId xmlns:a16="http://schemas.microsoft.com/office/drawing/2014/main" id="{1480FE61-328D-4ED2-8DE9-C695F02EF7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0" y="1880703"/>
              <a:ext cx="1759656" cy="1983677"/>
            </a:xfrm>
            <a:prstGeom prst="rect">
              <a:avLst/>
            </a:prstGeom>
          </p:spPr>
        </p:pic>
      </p:grpSp>
      <p:grpSp>
        <p:nvGrpSpPr>
          <p:cNvPr id="37" name="Group 36">
            <a:extLst>
              <a:ext uri="{FF2B5EF4-FFF2-40B4-BE49-F238E27FC236}">
                <a16:creationId xmlns:a16="http://schemas.microsoft.com/office/drawing/2014/main" id="{C122435A-BC74-4E52-A408-D7E731EFD270}"/>
              </a:ext>
            </a:extLst>
          </p:cNvPr>
          <p:cNvGrpSpPr/>
          <p:nvPr/>
        </p:nvGrpSpPr>
        <p:grpSpPr>
          <a:xfrm>
            <a:off x="3138986" y="1790566"/>
            <a:ext cx="2157295" cy="2070499"/>
            <a:chOff x="2133600" y="1710500"/>
            <a:chExt cx="2157295" cy="2070499"/>
          </a:xfrm>
        </p:grpSpPr>
        <p:sp>
          <p:nvSpPr>
            <p:cNvPr id="3" name="Arrow: Right 2">
              <a:extLst>
                <a:ext uri="{FF2B5EF4-FFF2-40B4-BE49-F238E27FC236}">
                  <a16:creationId xmlns:a16="http://schemas.microsoft.com/office/drawing/2014/main" id="{11F80F26-4055-4A01-B5BD-BDCBDC63A481}"/>
                </a:ext>
              </a:extLst>
            </p:cNvPr>
            <p:cNvSpPr/>
            <p:nvPr/>
          </p:nvSpPr>
          <p:spPr>
            <a:xfrm>
              <a:off x="2386133" y="3155861"/>
              <a:ext cx="1904762" cy="625138"/>
            </a:xfrm>
            <a:prstGeom prst="rightArrow">
              <a:avLst/>
            </a:prstGeom>
            <a:gradFill flip="none" rotWithShape="1">
              <a:gsLst>
                <a:gs pos="0">
                  <a:schemeClr val="accent6">
                    <a:lumMod val="60000"/>
                    <a:lumOff val="40000"/>
                  </a:schemeClr>
                </a:gs>
                <a:gs pos="100000">
                  <a:srgbClr val="0000CC"/>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52E7552-8081-461E-AF42-AE1FA34A8FE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33600" y="1710500"/>
              <a:ext cx="1904762" cy="1904762"/>
            </a:xfrm>
            <a:prstGeom prst="rect">
              <a:avLst/>
            </a:prstGeom>
          </p:spPr>
        </p:pic>
      </p:grpSp>
      <p:pic>
        <p:nvPicPr>
          <p:cNvPr id="2054" name="Picture 6">
            <a:extLst>
              <a:ext uri="{FF2B5EF4-FFF2-40B4-BE49-F238E27FC236}">
                <a16:creationId xmlns:a16="http://schemas.microsoft.com/office/drawing/2014/main" id="{FF388036-F410-4E0B-AC06-61AB24540343}"/>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6286"/>
          <a:stretch/>
        </p:blipFill>
        <p:spPr bwMode="auto">
          <a:xfrm>
            <a:off x="5234747" y="1973128"/>
            <a:ext cx="2941638" cy="291174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0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054"/>
                                        </p:tgtEl>
                                      </p:cBhvr>
                                    </p:animEffect>
                                    <p:set>
                                      <p:cBhvr>
                                        <p:cTn id="7" dur="1" fill="hold">
                                          <p:stCondLst>
                                            <p:cond delay="499"/>
                                          </p:stCondLst>
                                        </p:cTn>
                                        <p:tgtEl>
                                          <p:spTgt spid="2054"/>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Classification</a:t>
            </a:r>
          </a:p>
        </p:txBody>
      </p:sp>
      <p:sp>
        <p:nvSpPr>
          <p:cNvPr id="4100" name="Rectangle 3"/>
          <p:cNvSpPr>
            <a:spLocks noGrp="1" noChangeArrowheads="1"/>
          </p:cNvSpPr>
          <p:nvPr>
            <p:ph type="body" idx="1"/>
          </p:nvPr>
        </p:nvSpPr>
        <p:spPr>
          <a:xfrm>
            <a:off x="457200" y="1600200"/>
            <a:ext cx="5715000" cy="4530725"/>
          </a:xfrm>
        </p:spPr>
        <p:txBody>
          <a:bodyPr>
            <a:normAutofit/>
          </a:bodyPr>
          <a:lstStyle/>
          <a:p>
            <a:pPr algn="just" eaLnBrk="1" hangingPunct="1"/>
            <a:r>
              <a:rPr lang="en-US" altLang="zh-CN" sz="3200" dirty="0">
                <a:latin typeface="Times New Roman" pitchFamily="18" charset="0"/>
              </a:rPr>
              <a:t>AI for Database Configuration</a:t>
            </a:r>
          </a:p>
          <a:p>
            <a:pPr lvl="1" algn="just" eaLnBrk="1" hangingPunct="1"/>
            <a:r>
              <a:rPr lang="en-US" altLang="zh-CN" sz="2800" dirty="0">
                <a:latin typeface="Times New Roman" pitchFamily="18" charset="0"/>
              </a:rPr>
              <a:t>Tuning parameters, selecting indexes/views, rewriting SQL, etc.</a:t>
            </a:r>
          </a:p>
          <a:p>
            <a:pPr algn="just" eaLnBrk="1" hangingPunct="1"/>
            <a:r>
              <a:rPr lang="en-US" altLang="zh-CN" sz="3200" dirty="0">
                <a:latin typeface="Times New Roman" pitchFamily="18" charset="0"/>
              </a:rPr>
              <a:t>AI for Database Optimization</a:t>
            </a:r>
          </a:p>
          <a:p>
            <a:pPr lvl="1" algn="just" eaLnBrk="1" hangingPunct="1"/>
            <a:r>
              <a:rPr lang="en-US" altLang="zh-CN" sz="2800" dirty="0">
                <a:latin typeface="Times New Roman" pitchFamily="18" charset="0"/>
              </a:rPr>
              <a:t>Optimizing database operators</a:t>
            </a:r>
          </a:p>
          <a:p>
            <a:pPr algn="just" eaLnBrk="1" hangingPunct="1"/>
            <a:r>
              <a:rPr lang="en-US" altLang="zh-CN" sz="3200" dirty="0">
                <a:latin typeface="Times New Roman" pitchFamily="18" charset="0"/>
              </a:rPr>
              <a:t>AI for Database Design</a:t>
            </a:r>
          </a:p>
          <a:p>
            <a:pPr lvl="1" algn="just" eaLnBrk="1" hangingPunct="1"/>
            <a:r>
              <a:rPr lang="en-US" altLang="zh-CN" sz="2800" dirty="0">
                <a:latin typeface="Times New Roman" pitchFamily="18" charset="0"/>
              </a:rPr>
              <a:t>Participating in the index design, scheduling, etc.</a:t>
            </a:r>
          </a:p>
        </p:txBody>
      </p:sp>
      <p:pic>
        <p:nvPicPr>
          <p:cNvPr id="3" name="Picture 2">
            <a:extLst>
              <a:ext uri="{FF2B5EF4-FFF2-40B4-BE49-F238E27FC236}">
                <a16:creationId xmlns:a16="http://schemas.microsoft.com/office/drawing/2014/main" id="{072F3668-CC3D-4525-BDE7-2F4CF865CAD7}"/>
              </a:ext>
            </a:extLst>
          </p:cNvPr>
          <p:cNvPicPr>
            <a:picLocks noChangeAspect="1"/>
          </p:cNvPicPr>
          <p:nvPr/>
        </p:nvPicPr>
        <p:blipFill>
          <a:blip r:embed="rId3"/>
          <a:stretch>
            <a:fillRect/>
          </a:stretch>
        </p:blipFill>
        <p:spPr>
          <a:xfrm>
            <a:off x="6346789" y="533400"/>
            <a:ext cx="2546422" cy="5476875"/>
          </a:xfrm>
          <a:prstGeom prst="rect">
            <a:avLst/>
          </a:prstGeom>
        </p:spPr>
      </p:pic>
    </p:spTree>
    <p:extLst>
      <p:ext uri="{BB962C8B-B14F-4D97-AF65-F5344CB8AC3E}">
        <p14:creationId xmlns:p14="http://schemas.microsoft.com/office/powerpoint/2010/main" val="21027485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Challenges (1)</a:t>
            </a:r>
          </a:p>
        </p:txBody>
      </p:sp>
      <p:sp>
        <p:nvSpPr>
          <p:cNvPr id="4100" name="Rectangle 3"/>
          <p:cNvSpPr>
            <a:spLocks noGrp="1" noChangeArrowheads="1"/>
          </p:cNvSpPr>
          <p:nvPr>
            <p:ph type="body" idx="1"/>
          </p:nvPr>
        </p:nvSpPr>
        <p:spPr>
          <a:xfrm>
            <a:off x="457200" y="1417638"/>
            <a:ext cx="8229600" cy="4713287"/>
          </a:xfrm>
        </p:spPr>
        <p:txBody>
          <a:bodyPr>
            <a:normAutofit/>
          </a:bodyPr>
          <a:lstStyle/>
          <a:p>
            <a:pPr algn="just" eaLnBrk="1" hangingPunct="1"/>
            <a:r>
              <a:rPr lang="en-US" altLang="zh-CN" sz="3200" dirty="0">
                <a:latin typeface="Times New Roman" pitchFamily="18" charset="0"/>
              </a:rPr>
              <a:t>Data for AI techniques</a:t>
            </a:r>
          </a:p>
          <a:p>
            <a:pPr lvl="1" algn="just" eaLnBrk="1" hangingPunct="1"/>
            <a:r>
              <a:rPr lang="en-US" altLang="zh-CN" sz="2800" dirty="0">
                <a:latin typeface="Times New Roman" pitchFamily="18" charset="0"/>
              </a:rPr>
              <a:t>Lacking of the training data set</a:t>
            </a:r>
          </a:p>
          <a:p>
            <a:pPr lvl="1" algn="just" eaLnBrk="1" hangingPunct="1"/>
            <a:r>
              <a:rPr lang="en-US" altLang="zh-CN" sz="2800" dirty="0">
                <a:latin typeface="Times New Roman" pitchFamily="18" charset="0"/>
              </a:rPr>
              <a:t>Low-quality training data set</a:t>
            </a:r>
          </a:p>
          <a:p>
            <a:pPr lvl="2" algn="just" eaLnBrk="1" hangingPunct="1"/>
            <a:r>
              <a:rPr lang="en-US" altLang="zh-CN" sz="2400" dirty="0">
                <a:latin typeface="Times New Roman" pitchFamily="18" charset="0"/>
              </a:rPr>
              <a:t>Missing attributes</a:t>
            </a:r>
          </a:p>
          <a:p>
            <a:pPr lvl="2" algn="just" eaLnBrk="1" hangingPunct="1"/>
            <a:r>
              <a:rPr lang="en-US" altLang="zh-CN" sz="2400" dirty="0">
                <a:latin typeface="Times New Roman" pitchFamily="18" charset="0"/>
              </a:rPr>
              <a:t>Noisy data</a:t>
            </a:r>
          </a:p>
          <a:p>
            <a:pPr lvl="2" algn="just" eaLnBrk="1" hangingPunct="1"/>
            <a:r>
              <a:rPr lang="en-US" altLang="zh-CN" sz="2400" dirty="0">
                <a:latin typeface="Times New Roman" pitchFamily="18" charset="0"/>
              </a:rPr>
              <a:t>Abnormal/erroneous data</a:t>
            </a:r>
          </a:p>
          <a:p>
            <a:pPr algn="just" eaLnBrk="1" hangingPunct="1"/>
            <a:r>
              <a:rPr lang="en-US" altLang="zh-CN" sz="3200" dirty="0">
                <a:latin typeface="Times New Roman" pitchFamily="18" charset="0"/>
              </a:rPr>
              <a:t>It is challenging to apply AI techniques to DB problems with no/low-quality training data</a:t>
            </a:r>
          </a:p>
        </p:txBody>
      </p:sp>
    </p:spTree>
    <p:extLst>
      <p:ext uri="{BB962C8B-B14F-4D97-AF65-F5344CB8AC3E}">
        <p14:creationId xmlns:p14="http://schemas.microsoft.com/office/powerpoint/2010/main" val="3731015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Challenges (2)</a:t>
            </a:r>
          </a:p>
        </p:txBody>
      </p:sp>
      <p:sp>
        <p:nvSpPr>
          <p:cNvPr id="4100" name="Rectangle 3"/>
          <p:cNvSpPr>
            <a:spLocks noGrp="1" noChangeArrowheads="1"/>
          </p:cNvSpPr>
          <p:nvPr>
            <p:ph type="body" idx="1"/>
          </p:nvPr>
        </p:nvSpPr>
        <p:spPr>
          <a:xfrm>
            <a:off x="457200" y="1417638"/>
            <a:ext cx="8229600" cy="4713287"/>
          </a:xfrm>
        </p:spPr>
        <p:txBody>
          <a:bodyPr>
            <a:normAutofit/>
          </a:bodyPr>
          <a:lstStyle/>
          <a:p>
            <a:pPr algn="just" eaLnBrk="1" hangingPunct="1"/>
            <a:r>
              <a:rPr lang="en-US" altLang="zh-CN" sz="3200" dirty="0">
                <a:latin typeface="Times New Roman" pitchFamily="18" charset="0"/>
              </a:rPr>
              <a:t>Accuracy</a:t>
            </a:r>
          </a:p>
          <a:p>
            <a:pPr lvl="1" algn="just" eaLnBrk="1" hangingPunct="1"/>
            <a:r>
              <a:rPr lang="en-US" altLang="zh-CN" sz="2800" dirty="0">
                <a:latin typeface="Times New Roman" pitchFamily="18" charset="0"/>
              </a:rPr>
              <a:t>AI techniques cannot guarantee 100% accuracy on test data (even if it is 100% accurate for training data)</a:t>
            </a:r>
          </a:p>
          <a:p>
            <a:pPr algn="just" eaLnBrk="1" hangingPunct="1"/>
            <a:r>
              <a:rPr lang="en-US" altLang="zh-CN" sz="3200" dirty="0">
                <a:latin typeface="Times New Roman" pitchFamily="18" charset="0"/>
              </a:rPr>
              <a:t>It is challenging to use AI techniques for solving database problems with the guaranteed accuracy</a:t>
            </a:r>
          </a:p>
          <a:p>
            <a:pPr lvl="1" algn="just" eaLnBrk="1" hangingPunct="1"/>
            <a:r>
              <a:rPr lang="en-US" altLang="zh-CN" sz="2800" dirty="0">
                <a:latin typeface="Times New Roman" pitchFamily="18" charset="0"/>
              </a:rPr>
              <a:t>100% accuracy, or</a:t>
            </a:r>
          </a:p>
          <a:p>
            <a:pPr lvl="1" algn="just" eaLnBrk="1" hangingPunct="1"/>
            <a:r>
              <a:rPr lang="en-US" altLang="zh-CN" sz="2800" dirty="0">
                <a:latin typeface="Times New Roman" pitchFamily="18" charset="0"/>
              </a:rPr>
              <a:t>Error-bounded accuracy</a:t>
            </a:r>
          </a:p>
        </p:txBody>
      </p:sp>
    </p:spTree>
    <p:extLst>
      <p:ext uri="{BB962C8B-B14F-4D97-AF65-F5344CB8AC3E}">
        <p14:creationId xmlns:p14="http://schemas.microsoft.com/office/powerpoint/2010/main" val="544779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Challenges (3)</a:t>
            </a:r>
          </a:p>
        </p:txBody>
      </p:sp>
      <p:sp>
        <p:nvSpPr>
          <p:cNvPr id="4100" name="Rectangle 3"/>
          <p:cNvSpPr>
            <a:spLocks noGrp="1" noChangeArrowheads="1"/>
          </p:cNvSpPr>
          <p:nvPr>
            <p:ph type="body" idx="1"/>
          </p:nvPr>
        </p:nvSpPr>
        <p:spPr>
          <a:xfrm>
            <a:off x="457200" y="1417638"/>
            <a:ext cx="8229600" cy="4713287"/>
          </a:xfrm>
        </p:spPr>
        <p:txBody>
          <a:bodyPr>
            <a:normAutofit lnSpcReduction="10000"/>
          </a:bodyPr>
          <a:lstStyle/>
          <a:p>
            <a:pPr algn="just" eaLnBrk="1" hangingPunct="1"/>
            <a:r>
              <a:rPr lang="en-US" altLang="zh-CN" sz="3200" dirty="0">
                <a:latin typeface="Times New Roman" pitchFamily="18" charset="0"/>
              </a:rPr>
              <a:t>Efficiency / scalability</a:t>
            </a:r>
          </a:p>
          <a:p>
            <a:pPr lvl="1" algn="just" eaLnBrk="1" hangingPunct="1"/>
            <a:r>
              <a:rPr lang="en-US" altLang="zh-CN" sz="2800" dirty="0">
                <a:latin typeface="Times New Roman" pitchFamily="18" charset="0"/>
              </a:rPr>
              <a:t>AI techniques usually take numerous parameters (e.g., weight/bias parameters for neural networks)</a:t>
            </a:r>
          </a:p>
          <a:p>
            <a:pPr lvl="1" algn="just" eaLnBrk="1" hangingPunct="1"/>
            <a:r>
              <a:rPr lang="en-US" altLang="zh-CN" sz="2800" dirty="0">
                <a:latin typeface="Times New Roman" pitchFamily="18" charset="0"/>
              </a:rPr>
              <a:t>In neural networks, any layer's inputs are waiting for the outputs of previous layer(s)</a:t>
            </a:r>
          </a:p>
          <a:p>
            <a:pPr lvl="1" algn="just" eaLnBrk="1" hangingPunct="1"/>
            <a:r>
              <a:rPr lang="en-US" altLang="zh-CN" sz="2800" dirty="0">
                <a:latin typeface="Times New Roman" pitchFamily="18" charset="0"/>
              </a:rPr>
              <a:t>Computation/space costs of AI techniques may be higher than DB techniques, especially for large-scale data</a:t>
            </a:r>
          </a:p>
          <a:p>
            <a:pPr algn="just" eaLnBrk="1" hangingPunct="1"/>
            <a:r>
              <a:rPr lang="en-US" altLang="zh-CN" sz="3200" dirty="0">
                <a:latin typeface="Times New Roman" pitchFamily="18" charset="0"/>
              </a:rPr>
              <a:t>It is challenging to plug in AI techniques into DB problems with lower time/space costs</a:t>
            </a:r>
          </a:p>
        </p:txBody>
      </p:sp>
    </p:spTree>
    <p:extLst>
      <p:ext uri="{BB962C8B-B14F-4D97-AF65-F5344CB8AC3E}">
        <p14:creationId xmlns:p14="http://schemas.microsoft.com/office/powerpoint/2010/main" val="46303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39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Challenges (4)</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Adaptivity of AI techniques to DB problems</a:t>
            </a:r>
          </a:p>
          <a:p>
            <a:pPr lvl="1" algn="just" eaLnBrk="1" hangingPunct="1"/>
            <a:r>
              <a:rPr lang="en-US" altLang="zh-CN" sz="2800" dirty="0">
                <a:latin typeface="Times New Roman" pitchFamily="18" charset="0"/>
              </a:rPr>
              <a:t>Each DB problem has its own characteristics</a:t>
            </a:r>
          </a:p>
          <a:p>
            <a:pPr algn="just" eaLnBrk="1" hangingPunct="1"/>
            <a:r>
              <a:rPr lang="en-US" altLang="zh-CN" sz="3200" dirty="0">
                <a:latin typeface="Times New Roman" pitchFamily="18" charset="0"/>
              </a:rPr>
              <a:t>It is challenging to design AI techniques specific for each DB problem</a:t>
            </a:r>
          </a:p>
          <a:p>
            <a:pPr lvl="1" algn="just" eaLnBrk="1" hangingPunct="1"/>
            <a:r>
              <a:rPr lang="en-US" altLang="zh-CN" sz="2800" b="1" dirty="0">
                <a:solidFill>
                  <a:srgbClr val="0000CC"/>
                </a:solidFill>
                <a:latin typeface="Times New Roman" pitchFamily="18" charset="0"/>
              </a:rPr>
              <a:t>AI </a:t>
            </a:r>
            <a:r>
              <a:rPr lang="en-US" altLang="zh-CN" sz="2800" b="1" dirty="0">
                <a:solidFill>
                  <a:srgbClr val="FF0000"/>
                </a:solidFill>
                <a:latin typeface="Times New Roman" pitchFamily="18" charset="0"/>
              </a:rPr>
              <a:t>cannot</a:t>
            </a:r>
            <a:r>
              <a:rPr lang="en-US" altLang="zh-CN" sz="2800" b="1" dirty="0">
                <a:solidFill>
                  <a:srgbClr val="0000CC"/>
                </a:solidFill>
                <a:latin typeface="Times New Roman" pitchFamily="18" charset="0"/>
              </a:rPr>
              <a:t> do everything!!</a:t>
            </a:r>
          </a:p>
          <a:p>
            <a:pPr lvl="1" algn="just" eaLnBrk="1" hangingPunct="1"/>
            <a:r>
              <a:rPr lang="en-US" altLang="zh-CN" sz="2800" b="1" dirty="0">
                <a:solidFill>
                  <a:srgbClr val="0000CC"/>
                </a:solidFill>
                <a:latin typeface="Times New Roman" pitchFamily="18" charset="0"/>
              </a:rPr>
              <a:t>Not all DB problems are suitable for AI optimizations!!</a:t>
            </a:r>
          </a:p>
          <a:p>
            <a:pPr lvl="1" algn="just" eaLnBrk="1" hangingPunct="1"/>
            <a:endParaRPr lang="en-US" altLang="zh-CN" sz="2800" dirty="0">
              <a:latin typeface="Times New Roman" pitchFamily="18" charset="0"/>
            </a:endParaRPr>
          </a:p>
        </p:txBody>
      </p:sp>
    </p:spTree>
    <p:extLst>
      <p:ext uri="{BB962C8B-B14F-4D97-AF65-F5344CB8AC3E}">
        <p14:creationId xmlns:p14="http://schemas.microsoft.com/office/powerpoint/2010/main" val="141134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 for DB (AI4DB)</a:t>
            </a:r>
          </a:p>
        </p:txBody>
      </p:sp>
      <p:sp>
        <p:nvSpPr>
          <p:cNvPr id="4100" name="Rectangle 3"/>
          <p:cNvSpPr>
            <a:spLocks noGrp="1" noChangeArrowheads="1"/>
          </p:cNvSpPr>
          <p:nvPr>
            <p:ph type="body" idx="1"/>
          </p:nvPr>
        </p:nvSpPr>
        <p:spPr/>
        <p:txBody>
          <a:bodyPr>
            <a:normAutofit/>
          </a:bodyPr>
          <a:lstStyle/>
          <a:p>
            <a:r>
              <a:rPr lang="en-US" altLang="en-US" sz="3200" b="1" dirty="0">
                <a:latin typeface="Times New Roman" panose="02020603050405020304" pitchFamily="18" charset="0"/>
                <a:cs typeface="Times New Roman" panose="02020603050405020304" pitchFamily="18" charset="0"/>
              </a:rPr>
              <a:t>Course website: </a:t>
            </a:r>
            <a:r>
              <a:rPr lang="en-US" altLang="en-US" sz="3200" dirty="0">
                <a:latin typeface="Times New Roman" panose="02020603050405020304" pitchFamily="18" charset="0"/>
                <a:cs typeface="Times New Roman" panose="02020603050405020304" pitchFamily="18" charset="0"/>
                <a:hlinkClick r:id="rId3"/>
              </a:rPr>
              <a:t>http://www.cs.kent.edu/~xlian/2025Fall_CSDS600_AI4DB.html</a:t>
            </a:r>
            <a:r>
              <a:rPr lang="en-US" altLang="en-US" sz="3200" dirty="0">
                <a:latin typeface="Times New Roman" panose="02020603050405020304" pitchFamily="18" charset="0"/>
                <a:cs typeface="Times New Roman" panose="02020603050405020304" pitchFamily="18" charset="0"/>
              </a:rPr>
              <a:t> </a:t>
            </a:r>
          </a:p>
          <a:p>
            <a:r>
              <a:rPr lang="en-US" altLang="en-US" sz="3200" b="1" dirty="0">
                <a:latin typeface="Times New Roman" panose="02020603050405020304" pitchFamily="18" charset="0"/>
                <a:cs typeface="Times New Roman" panose="02020603050405020304" pitchFamily="18" charset="0"/>
              </a:rPr>
              <a:t>Prerequisite</a:t>
            </a:r>
            <a:r>
              <a:rPr lang="en-US" altLang="en-US" sz="3200" b="1">
                <a:latin typeface="Times New Roman" panose="02020603050405020304" pitchFamily="18" charset="0"/>
                <a:cs typeface="Times New Roman" panose="02020603050405020304" pitchFamily="18" charset="0"/>
              </a:rPr>
              <a:t>: </a:t>
            </a:r>
            <a:r>
              <a:rPr lang="en-US" altLang="en-US" sz="3200">
                <a:latin typeface="Times New Roman" panose="02020603050405020304" pitchFamily="18" charset="0"/>
                <a:cs typeface="Times New Roman" panose="02020603050405020304" pitchFamily="18" charset="0"/>
              </a:rPr>
              <a:t>None</a:t>
            </a:r>
            <a:endParaRPr lang="en-US" altLang="en-US" sz="3200" dirty="0">
              <a:latin typeface="Times New Roman" panose="02020603050405020304" pitchFamily="18" charset="0"/>
              <a:cs typeface="Times New Roman" panose="02020603050405020304" pitchFamily="18" charset="0"/>
            </a:endParaRPr>
          </a:p>
          <a:p>
            <a:r>
              <a:rPr lang="en-US" altLang="en-US" sz="3200" b="1" dirty="0">
                <a:latin typeface="Times New Roman" panose="02020603050405020304" pitchFamily="18" charset="0"/>
                <a:cs typeface="Times New Roman" panose="02020603050405020304" pitchFamily="18" charset="0"/>
              </a:rPr>
              <a:t>Location: </a:t>
            </a:r>
            <a:r>
              <a:rPr lang="en-US" sz="3200" dirty="0" err="1">
                <a:latin typeface="Times New Roman" panose="02020603050405020304" pitchFamily="18" charset="0"/>
                <a:cs typeface="Times New Roman" panose="02020603050405020304" pitchFamily="18" charset="0"/>
              </a:rPr>
              <a:t>Glennan</a:t>
            </a:r>
            <a:r>
              <a:rPr lang="en-US" sz="3200" dirty="0">
                <a:latin typeface="Times New Roman" panose="02020603050405020304" pitchFamily="18" charset="0"/>
                <a:cs typeface="Times New Roman" panose="02020603050405020304" pitchFamily="18" charset="0"/>
              </a:rPr>
              <a:t> 400</a:t>
            </a:r>
            <a:endParaRPr lang="en-US" altLang="en-US" sz="3200" dirty="0">
              <a:latin typeface="Times New Roman" panose="02020603050405020304" pitchFamily="18" charset="0"/>
              <a:cs typeface="Times New Roman" panose="02020603050405020304" pitchFamily="18" charset="0"/>
            </a:endParaRPr>
          </a:p>
          <a:p>
            <a:r>
              <a:rPr lang="en-US" altLang="en-US" sz="3200" b="1" dirty="0">
                <a:latin typeface="Times New Roman" panose="02020603050405020304" pitchFamily="18" charset="0"/>
                <a:cs typeface="Times New Roman" panose="02020603050405020304" pitchFamily="18" charset="0"/>
              </a:rPr>
              <a:t>Time: </a:t>
            </a:r>
            <a:r>
              <a:rPr lang="en-US" altLang="en-US" sz="3200" dirty="0">
                <a:latin typeface="Times New Roman" panose="02020603050405020304" pitchFamily="18" charset="0"/>
                <a:cs typeface="Times New Roman" panose="02020603050405020304" pitchFamily="18" charset="0"/>
              </a:rPr>
              <a:t>10am-11:15am, Tuesday and Thursday</a:t>
            </a:r>
          </a:p>
        </p:txBody>
      </p:sp>
    </p:spTree>
    <p:extLst>
      <p:ext uri="{BB962C8B-B14F-4D97-AF65-F5344CB8AC3E}">
        <p14:creationId xmlns:p14="http://schemas.microsoft.com/office/powerpoint/2010/main" val="35051796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40</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Problems</a:t>
            </a:r>
          </a:p>
        </p:txBody>
      </p:sp>
      <p:sp>
        <p:nvSpPr>
          <p:cNvPr id="4100" name="Rectangle 3"/>
          <p:cNvSpPr>
            <a:spLocks noGrp="1" noChangeArrowheads="1"/>
          </p:cNvSpPr>
          <p:nvPr>
            <p:ph type="body" idx="1"/>
          </p:nvPr>
        </p:nvSpPr>
        <p:spPr>
          <a:xfrm>
            <a:off x="457200" y="1430337"/>
            <a:ext cx="5889589" cy="5064125"/>
          </a:xfrm>
        </p:spPr>
        <p:txBody>
          <a:bodyPr>
            <a:normAutofit lnSpcReduction="10000"/>
          </a:bodyPr>
          <a:lstStyle/>
          <a:p>
            <a:pPr algn="just" eaLnBrk="1" hangingPunct="1"/>
            <a:r>
              <a:rPr lang="en-US" altLang="zh-CN" sz="3200" dirty="0">
                <a:latin typeface="Times New Roman" pitchFamily="18" charset="0"/>
              </a:rPr>
              <a:t>Use AI techniques as </a:t>
            </a:r>
            <a:r>
              <a:rPr lang="en-US" altLang="zh-CN" sz="3200" b="1" dirty="0">
                <a:solidFill>
                  <a:srgbClr val="0000CC"/>
                </a:solidFill>
                <a:latin typeface="Times New Roman" pitchFamily="18" charset="0"/>
              </a:rPr>
              <a:t>tools</a:t>
            </a:r>
            <a:r>
              <a:rPr lang="en-US" altLang="zh-CN" sz="3200" dirty="0">
                <a:latin typeface="Times New Roman" pitchFamily="18" charset="0"/>
              </a:rPr>
              <a:t> to solve the database problems, such that:</a:t>
            </a:r>
          </a:p>
          <a:p>
            <a:pPr lvl="1" algn="just" eaLnBrk="1" hangingPunct="1"/>
            <a:r>
              <a:rPr lang="en-US" altLang="zh-CN" sz="2800" dirty="0">
                <a:latin typeface="Times New Roman" pitchFamily="18" charset="0"/>
              </a:rPr>
              <a:t>The database performance is better</a:t>
            </a:r>
          </a:p>
          <a:p>
            <a:pPr lvl="2" algn="just" eaLnBrk="1" hangingPunct="1"/>
            <a:r>
              <a:rPr lang="en-US" altLang="zh-CN" sz="2400" dirty="0">
                <a:latin typeface="Times New Roman" pitchFamily="18" charset="0"/>
              </a:rPr>
              <a:t>The time cost is lower</a:t>
            </a:r>
          </a:p>
          <a:p>
            <a:pPr lvl="2" algn="just" eaLnBrk="1" hangingPunct="1"/>
            <a:r>
              <a:rPr lang="en-US" altLang="zh-CN" sz="2400" dirty="0">
                <a:latin typeface="Times New Roman" pitchFamily="18" charset="0"/>
              </a:rPr>
              <a:t>The space cost is lower</a:t>
            </a:r>
          </a:p>
          <a:p>
            <a:pPr lvl="2" algn="just" eaLnBrk="1" hangingPunct="1"/>
            <a:r>
              <a:rPr lang="en-US" altLang="zh-CN" sz="2400" dirty="0">
                <a:latin typeface="Times New Roman" pitchFamily="18" charset="0"/>
              </a:rPr>
              <a:t>The communication cost is lower</a:t>
            </a:r>
          </a:p>
          <a:p>
            <a:pPr lvl="2" algn="just" eaLnBrk="1" hangingPunct="1"/>
            <a:r>
              <a:rPr lang="en-US" altLang="zh-CN" sz="2400" dirty="0">
                <a:latin typeface="Times New Roman" pitchFamily="18" charset="0"/>
              </a:rPr>
              <a:t>The throughput is higher</a:t>
            </a:r>
          </a:p>
          <a:p>
            <a:pPr lvl="1" algn="just" eaLnBrk="1" hangingPunct="1"/>
            <a:r>
              <a:rPr lang="en-US" altLang="zh-CN" sz="2800" dirty="0">
                <a:latin typeface="Times New Roman" pitchFamily="18" charset="0"/>
              </a:rPr>
              <a:t>The database's scalability is better</a:t>
            </a:r>
          </a:p>
          <a:p>
            <a:pPr lvl="2" algn="just" eaLnBrk="1" hangingPunct="1"/>
            <a:r>
              <a:rPr lang="en-US" altLang="zh-CN" sz="2400" dirty="0">
                <a:latin typeface="Times New Roman" pitchFamily="18" charset="0"/>
              </a:rPr>
              <a:t>Still efficient to handle large-scale data</a:t>
            </a:r>
          </a:p>
        </p:txBody>
      </p:sp>
      <p:pic>
        <p:nvPicPr>
          <p:cNvPr id="5" name="Picture 4">
            <a:extLst>
              <a:ext uri="{FF2B5EF4-FFF2-40B4-BE49-F238E27FC236}">
                <a16:creationId xmlns:a16="http://schemas.microsoft.com/office/drawing/2014/main" id="{77703263-FD22-469C-B370-6FEAF7EAEA8B}"/>
              </a:ext>
            </a:extLst>
          </p:cNvPr>
          <p:cNvPicPr>
            <a:picLocks noChangeAspect="1"/>
          </p:cNvPicPr>
          <p:nvPr/>
        </p:nvPicPr>
        <p:blipFill>
          <a:blip r:embed="rId3"/>
          <a:stretch>
            <a:fillRect/>
          </a:stretch>
        </p:blipFill>
        <p:spPr>
          <a:xfrm>
            <a:off x="6346789" y="1223963"/>
            <a:ext cx="2546422" cy="5476875"/>
          </a:xfrm>
          <a:prstGeom prst="rect">
            <a:avLst/>
          </a:prstGeom>
        </p:spPr>
      </p:pic>
    </p:spTree>
    <p:extLst>
      <p:ext uri="{BB962C8B-B14F-4D97-AF65-F5344CB8AC3E}">
        <p14:creationId xmlns:p14="http://schemas.microsoft.com/office/powerpoint/2010/main" val="3139893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Potential AI4DB Problems</a:t>
            </a:r>
          </a:p>
        </p:txBody>
      </p:sp>
      <p:sp>
        <p:nvSpPr>
          <p:cNvPr id="4100" name="Rectangle 3"/>
          <p:cNvSpPr>
            <a:spLocks noGrp="1" noChangeArrowheads="1"/>
          </p:cNvSpPr>
          <p:nvPr>
            <p:ph type="body" idx="1"/>
          </p:nvPr>
        </p:nvSpPr>
        <p:spPr>
          <a:xfrm>
            <a:off x="457200" y="1066800"/>
            <a:ext cx="8229600" cy="5786438"/>
          </a:xfrm>
          <a:solidFill>
            <a:schemeClr val="bg1"/>
          </a:solidFill>
        </p:spPr>
        <p:txBody>
          <a:bodyPr>
            <a:normAutofit fontScale="77500" lnSpcReduction="20000"/>
          </a:bodyPr>
          <a:lstStyle/>
          <a:p>
            <a:pPr algn="just" eaLnBrk="1" hangingPunct="1"/>
            <a:r>
              <a:rPr lang="en-US" altLang="zh-CN" sz="3200" dirty="0">
                <a:latin typeface="Times New Roman" pitchFamily="18" charset="0"/>
              </a:rPr>
              <a:t>Learning-based Cardinality/Value Estimation</a:t>
            </a:r>
          </a:p>
          <a:p>
            <a:pPr algn="just" eaLnBrk="1" hangingPunct="1"/>
            <a:r>
              <a:rPr lang="en-US" altLang="zh-CN" sz="3200" dirty="0">
                <a:latin typeface="Times New Roman" pitchFamily="18" charset="0"/>
              </a:rPr>
              <a:t>Learned Index</a:t>
            </a:r>
          </a:p>
          <a:p>
            <a:pPr algn="just" eaLnBrk="1" hangingPunct="1"/>
            <a:r>
              <a:rPr lang="en-US" altLang="zh-CN" sz="3200" dirty="0">
                <a:latin typeface="Times New Roman" pitchFamily="18" charset="0"/>
              </a:rPr>
              <a:t>Learning-based Data Quality Improvement</a:t>
            </a:r>
          </a:p>
          <a:p>
            <a:pPr algn="just" eaLnBrk="1" hangingPunct="1"/>
            <a:r>
              <a:rPr lang="en-US" altLang="zh-CN" sz="3200" dirty="0">
                <a:latin typeface="Times New Roman" pitchFamily="18" charset="0"/>
              </a:rPr>
              <a:t>Learning-based Privacy Preserving</a:t>
            </a:r>
          </a:p>
          <a:p>
            <a:pPr algn="just" eaLnBrk="1" hangingPunct="1"/>
            <a:r>
              <a:rPr lang="en-US" altLang="zh-CN" sz="3200" dirty="0">
                <a:latin typeface="Times New Roman" pitchFamily="18" charset="0"/>
              </a:rPr>
              <a:t>AI for DB Systems </a:t>
            </a:r>
          </a:p>
          <a:p>
            <a:pPr algn="just" eaLnBrk="1" hangingPunct="1"/>
            <a:r>
              <a:rPr lang="en-US" altLang="zh-CN" sz="3200" dirty="0">
                <a:latin typeface="Times New Roman" pitchFamily="18" charset="0"/>
              </a:rPr>
              <a:t>AI for DB Configuration</a:t>
            </a:r>
          </a:p>
          <a:p>
            <a:pPr algn="just" eaLnBrk="1" hangingPunct="1"/>
            <a:r>
              <a:rPr lang="en-US" altLang="zh-CN" sz="3200" dirty="0">
                <a:latin typeface="Times New Roman" pitchFamily="18" charset="0"/>
              </a:rPr>
              <a:t>AI for DB Optimization</a:t>
            </a:r>
          </a:p>
          <a:p>
            <a:pPr algn="just" eaLnBrk="1" hangingPunct="1"/>
            <a:r>
              <a:rPr lang="en-US" altLang="zh-CN" sz="3200" dirty="0">
                <a:latin typeface="Times New Roman" pitchFamily="18" charset="0"/>
              </a:rPr>
              <a:t>AI for DB Design</a:t>
            </a:r>
          </a:p>
          <a:p>
            <a:pPr algn="just" eaLnBrk="1" hangingPunct="1"/>
            <a:r>
              <a:rPr lang="en-US" altLang="zh-CN" sz="3200" dirty="0">
                <a:latin typeface="Times New Roman" pitchFamily="18" charset="0"/>
              </a:rPr>
              <a:t>AI for DB Queries</a:t>
            </a:r>
          </a:p>
          <a:p>
            <a:pPr algn="just" eaLnBrk="1" hangingPunct="1"/>
            <a:r>
              <a:rPr lang="en-US" altLang="zh-CN" sz="3200" dirty="0">
                <a:latin typeface="Times New Roman" pitchFamily="18" charset="0"/>
              </a:rPr>
              <a:t>AI for Data Mining</a:t>
            </a:r>
          </a:p>
          <a:p>
            <a:pPr algn="just" eaLnBrk="1" hangingPunct="1"/>
            <a:r>
              <a:rPr lang="en-US" altLang="zh-CN" sz="3200" dirty="0">
                <a:latin typeface="Times New Roman" pitchFamily="18" charset="0"/>
              </a:rPr>
              <a:t>Learning-based Data (Graph) Generation</a:t>
            </a:r>
          </a:p>
          <a:p>
            <a:pPr algn="just" eaLnBrk="1" hangingPunct="1"/>
            <a:r>
              <a:rPr lang="en-US" altLang="zh-CN" sz="3200" dirty="0">
                <a:latin typeface="Times New Roman" pitchFamily="18" charset="0"/>
              </a:rPr>
              <a:t>Explainable AI for DB</a:t>
            </a:r>
          </a:p>
          <a:p>
            <a:pPr algn="just" eaLnBrk="1" hangingPunct="1"/>
            <a:r>
              <a:rPr lang="en-US" altLang="zh-CN" sz="3200" dirty="0">
                <a:latin typeface="Times New Roman" pitchFamily="18" charset="0"/>
              </a:rPr>
              <a:t>Learning-based Anomaly Detection</a:t>
            </a:r>
          </a:p>
          <a:p>
            <a:pPr algn="just" eaLnBrk="1" hangingPunct="1"/>
            <a:r>
              <a:rPr lang="it-IT" altLang="zh-CN" sz="3200" dirty="0">
                <a:latin typeface="Times New Roman" pitchFamily="18" charset="0"/>
              </a:rPr>
              <a:t>AI for DB Applications</a:t>
            </a:r>
            <a:endParaRPr lang="en-US" altLang="zh-CN" sz="3200" dirty="0">
              <a:latin typeface="Times New Roman" pitchFamily="18" charset="0"/>
            </a:endParaRPr>
          </a:p>
          <a:p>
            <a:pPr algn="just" eaLnBrk="1" hangingPunct="1"/>
            <a:r>
              <a:rPr lang="en-US" altLang="zh-CN" sz="3200" dirty="0">
                <a:latin typeface="Times New Roman" pitchFamily="18" charset="0"/>
              </a:rPr>
              <a:t>Machine Unlearning for DB</a:t>
            </a:r>
          </a:p>
          <a:p>
            <a:pPr algn="just" eaLnBrk="1" hangingPunct="1"/>
            <a:endParaRPr lang="en-US" altLang="zh-CN" sz="2800" dirty="0">
              <a:latin typeface="Times New Roman" pitchFamily="18" charset="0"/>
            </a:endParaRPr>
          </a:p>
        </p:txBody>
      </p:sp>
      <p:sp>
        <p:nvSpPr>
          <p:cNvPr id="5" name="Slide Number Placeholder 5">
            <a:extLst>
              <a:ext uri="{FF2B5EF4-FFF2-40B4-BE49-F238E27FC236}">
                <a16:creationId xmlns:a16="http://schemas.microsoft.com/office/drawing/2014/main" id="{4A62497B-DC71-47D5-B626-D23DA2A39EE1}"/>
              </a:ext>
            </a:extLst>
          </p:cNvPr>
          <p:cNvSpPr>
            <a:spLocks noGrp="1"/>
          </p:cNvSpPr>
          <p:nvPr>
            <p:ph type="sldNum" sz="quarter" idx="12"/>
          </p:nvPr>
        </p:nvSpPr>
        <p:spPr>
          <a:xfrm>
            <a:off x="6553200" y="6243638"/>
            <a:ext cx="2133600" cy="457200"/>
          </a:xfrm>
        </p:spPr>
        <p:txBody>
          <a:bodyPr/>
          <a:lstStyle/>
          <a:p>
            <a:pPr>
              <a:defRPr/>
            </a:pPr>
            <a:fld id="{176FA375-609F-4380-A649-F26BBCA98A61}" type="slidenum">
              <a:rPr lang="en-US" altLang="zh-CN">
                <a:solidFill>
                  <a:srgbClr val="000000"/>
                </a:solidFill>
              </a:rPr>
              <a:pPr>
                <a:defRPr/>
              </a:pPr>
              <a:t>41</a:t>
            </a:fld>
            <a:endParaRPr lang="en-US" altLang="zh-CN" dirty="0">
              <a:solidFill>
                <a:srgbClr val="000000"/>
              </a:solidFill>
            </a:endParaRPr>
          </a:p>
        </p:txBody>
      </p:sp>
    </p:spTree>
    <p:extLst>
      <p:ext uri="{BB962C8B-B14F-4D97-AF65-F5344CB8AC3E}">
        <p14:creationId xmlns:p14="http://schemas.microsoft.com/office/powerpoint/2010/main" val="152132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42</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AI4DB Techniques</a:t>
            </a:r>
          </a:p>
        </p:txBody>
      </p:sp>
      <p:sp>
        <p:nvSpPr>
          <p:cNvPr id="4100" name="Rectangle 3"/>
          <p:cNvSpPr>
            <a:spLocks noGrp="1" noChangeArrowheads="1"/>
          </p:cNvSpPr>
          <p:nvPr>
            <p:ph type="body" idx="1"/>
          </p:nvPr>
        </p:nvSpPr>
        <p:spPr>
          <a:xfrm>
            <a:off x="457200" y="1600200"/>
            <a:ext cx="5889589" cy="4530725"/>
          </a:xfrm>
        </p:spPr>
        <p:txBody>
          <a:bodyPr>
            <a:normAutofit lnSpcReduction="10000"/>
          </a:bodyPr>
          <a:lstStyle/>
          <a:p>
            <a:pPr algn="just" eaLnBrk="1" hangingPunct="1"/>
            <a:r>
              <a:rPr lang="en-US" altLang="zh-CN" sz="3200" dirty="0">
                <a:latin typeface="Times New Roman" pitchFamily="18" charset="0"/>
              </a:rPr>
              <a:t>Replacing some DB component with AI module</a:t>
            </a:r>
          </a:p>
          <a:p>
            <a:pPr lvl="1" algn="just" eaLnBrk="1" hangingPunct="1"/>
            <a:r>
              <a:rPr lang="en-US" altLang="zh-CN" sz="2800" dirty="0">
                <a:latin typeface="Times New Roman" pitchFamily="18" charset="0"/>
              </a:rPr>
              <a:t>E.g., the cost estimation for the selection of the join order</a:t>
            </a:r>
          </a:p>
          <a:p>
            <a:pPr algn="just" eaLnBrk="1" hangingPunct="1"/>
            <a:r>
              <a:rPr lang="en-US" altLang="zh-CN" sz="3200" dirty="0">
                <a:latin typeface="Times New Roman" pitchFamily="18" charset="0"/>
              </a:rPr>
              <a:t>Adapting existing AI techniques, or designing new AI techniques for DB problems</a:t>
            </a:r>
          </a:p>
          <a:p>
            <a:pPr lvl="1" algn="just" eaLnBrk="1" hangingPunct="1"/>
            <a:r>
              <a:rPr lang="en-US" altLang="zh-CN" sz="2800" dirty="0">
                <a:latin typeface="Times New Roman" pitchFamily="18" charset="0"/>
              </a:rPr>
              <a:t>Choose appropriate AI approaches based on the data type and DB problem</a:t>
            </a:r>
          </a:p>
        </p:txBody>
      </p:sp>
      <p:pic>
        <p:nvPicPr>
          <p:cNvPr id="5" name="Picture 4">
            <a:extLst>
              <a:ext uri="{FF2B5EF4-FFF2-40B4-BE49-F238E27FC236}">
                <a16:creationId xmlns:a16="http://schemas.microsoft.com/office/drawing/2014/main" id="{88F59804-8D2F-44F1-8A6F-157491A64FF6}"/>
              </a:ext>
            </a:extLst>
          </p:cNvPr>
          <p:cNvPicPr>
            <a:picLocks noChangeAspect="1"/>
          </p:cNvPicPr>
          <p:nvPr/>
        </p:nvPicPr>
        <p:blipFill>
          <a:blip r:embed="rId3"/>
          <a:stretch>
            <a:fillRect/>
          </a:stretch>
        </p:blipFill>
        <p:spPr>
          <a:xfrm>
            <a:off x="6346789" y="1223963"/>
            <a:ext cx="2546422" cy="5476875"/>
          </a:xfrm>
          <a:prstGeom prst="rect">
            <a:avLst/>
          </a:prstGeom>
        </p:spPr>
      </p:pic>
    </p:spTree>
    <p:extLst>
      <p:ext uri="{BB962C8B-B14F-4D97-AF65-F5344CB8AC3E}">
        <p14:creationId xmlns:p14="http://schemas.microsoft.com/office/powerpoint/2010/main" val="1527930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43</a:t>
            </a:fld>
            <a:endParaRPr lang="en-US" altLang="zh-CN">
              <a:solidFill>
                <a:srgbClr val="000000"/>
              </a:solidFill>
            </a:endParaRPr>
          </a:p>
        </p:txBody>
      </p:sp>
      <p:sp>
        <p:nvSpPr>
          <p:cNvPr id="4099" name="Rectangle 2"/>
          <p:cNvSpPr>
            <a:spLocks noGrp="1" noChangeArrowheads="1"/>
          </p:cNvSpPr>
          <p:nvPr>
            <p:ph type="title"/>
          </p:nvPr>
        </p:nvSpPr>
        <p:spPr>
          <a:xfrm>
            <a:off x="457200" y="277813"/>
            <a:ext cx="8534400" cy="1139825"/>
          </a:xfrm>
        </p:spPr>
        <p:txBody>
          <a:bodyPr/>
          <a:lstStyle/>
          <a:p>
            <a:pPr eaLnBrk="1" hangingPunct="1"/>
            <a:r>
              <a:rPr lang="en-US" altLang="zh-CN" sz="4400" dirty="0">
                <a:latin typeface="Times New Roman" pitchFamily="18" charset="0"/>
              </a:rPr>
              <a:t>Pros and Cons of AI4DB Techniques</a:t>
            </a:r>
            <a:br>
              <a:rPr lang="en-US" altLang="zh-CN" sz="4400" dirty="0">
                <a:latin typeface="Times New Roman" pitchFamily="18" charset="0"/>
              </a:rPr>
            </a:br>
            <a:endParaRPr lang="en-US" altLang="zh-CN" sz="4400" dirty="0">
              <a:latin typeface="Times New Roman" pitchFamily="18" charset="0"/>
            </a:endParaRPr>
          </a:p>
        </p:txBody>
      </p:sp>
      <p:sp>
        <p:nvSpPr>
          <p:cNvPr id="4100" name="Rectangle 3"/>
          <p:cNvSpPr>
            <a:spLocks noGrp="1" noChangeArrowheads="1"/>
          </p:cNvSpPr>
          <p:nvPr>
            <p:ph type="body" idx="1"/>
          </p:nvPr>
        </p:nvSpPr>
        <p:spPr/>
        <p:txBody>
          <a:bodyPr>
            <a:normAutofit fontScale="92500"/>
          </a:bodyPr>
          <a:lstStyle/>
          <a:p>
            <a:pPr algn="just" eaLnBrk="1" hangingPunct="1"/>
            <a:r>
              <a:rPr lang="en-US" altLang="zh-CN" sz="3200" dirty="0">
                <a:latin typeface="Times New Roman" pitchFamily="18" charset="0"/>
              </a:rPr>
              <a:t>Pros</a:t>
            </a:r>
          </a:p>
          <a:p>
            <a:pPr lvl="1" algn="just" eaLnBrk="1" hangingPunct="1"/>
            <a:r>
              <a:rPr lang="en-US" altLang="zh-CN" sz="2800" dirty="0">
                <a:latin typeface="Times New Roman" pitchFamily="18" charset="0"/>
              </a:rPr>
              <a:t>Fast decision making</a:t>
            </a:r>
          </a:p>
          <a:p>
            <a:pPr lvl="1" algn="just" eaLnBrk="1" hangingPunct="1"/>
            <a:r>
              <a:rPr lang="en-US" altLang="zh-CN" sz="2800" dirty="0">
                <a:latin typeface="Times New Roman" pitchFamily="18" charset="0"/>
              </a:rPr>
              <a:t>High accuracy, even for unseen test data</a:t>
            </a:r>
          </a:p>
          <a:p>
            <a:pPr algn="just" eaLnBrk="1" hangingPunct="1"/>
            <a:r>
              <a:rPr lang="en-US" altLang="zh-CN" sz="3200" dirty="0">
                <a:latin typeface="Times New Roman" pitchFamily="18" charset="0"/>
              </a:rPr>
              <a:t>Cons</a:t>
            </a:r>
          </a:p>
          <a:p>
            <a:pPr lvl="1" algn="just" eaLnBrk="1" hangingPunct="1"/>
            <a:r>
              <a:rPr lang="en-US" altLang="zh-CN" sz="2800" dirty="0">
                <a:latin typeface="Times New Roman" pitchFamily="18" charset="0"/>
              </a:rPr>
              <a:t>Requiring a lot of data with the </a:t>
            </a:r>
            <a:r>
              <a:rPr lang="en-US" altLang="zh-CN" sz="2800" dirty="0" err="1">
                <a:latin typeface="Times New Roman" pitchFamily="18" charset="0"/>
              </a:rPr>
              <a:t>groundtruth</a:t>
            </a:r>
            <a:r>
              <a:rPr lang="en-US" altLang="zh-CN" sz="2800" dirty="0">
                <a:latin typeface="Times New Roman" pitchFamily="18" charset="0"/>
              </a:rPr>
              <a:t> for offline training</a:t>
            </a:r>
          </a:p>
          <a:p>
            <a:pPr lvl="1" algn="just" eaLnBrk="1" hangingPunct="1"/>
            <a:r>
              <a:rPr lang="en-US" altLang="zh-CN" sz="2800" dirty="0">
                <a:latin typeface="Times New Roman" pitchFamily="18" charset="0"/>
              </a:rPr>
              <a:t>High accuracy is not always theoretically guaranteed</a:t>
            </a:r>
          </a:p>
          <a:p>
            <a:pPr lvl="1" algn="just" eaLnBrk="1" hangingPunct="1"/>
            <a:r>
              <a:rPr lang="en-US" altLang="zh-CN" sz="2800" dirty="0">
                <a:latin typeface="Times New Roman" pitchFamily="18" charset="0"/>
              </a:rPr>
              <a:t>Very costly for online re-training over dynamically changing data</a:t>
            </a:r>
          </a:p>
        </p:txBody>
      </p:sp>
    </p:spTree>
    <p:extLst>
      <p:ext uri="{BB962C8B-B14F-4D97-AF65-F5344CB8AC3E}">
        <p14:creationId xmlns:p14="http://schemas.microsoft.com/office/powerpoint/2010/main" val="42193888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44</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In-Class Exercises</a:t>
            </a:r>
          </a:p>
        </p:txBody>
      </p:sp>
      <p:sp>
        <p:nvSpPr>
          <p:cNvPr id="4100" name="Rectangle 3"/>
          <p:cNvSpPr>
            <a:spLocks noGrp="1" noChangeArrowheads="1"/>
          </p:cNvSpPr>
          <p:nvPr>
            <p:ph type="body" idx="1"/>
          </p:nvPr>
        </p:nvSpPr>
        <p:spPr>
          <a:xfrm>
            <a:off x="457200" y="1236712"/>
            <a:ext cx="8229600" cy="5257800"/>
          </a:xfrm>
        </p:spPr>
        <p:txBody>
          <a:bodyPr>
            <a:normAutofit fontScale="92500" lnSpcReduction="20000"/>
          </a:bodyPr>
          <a:lstStyle/>
          <a:p>
            <a:pPr algn="just" eaLnBrk="1" hangingPunct="1"/>
            <a:r>
              <a:rPr lang="en-US" altLang="zh-CN" sz="3500" dirty="0">
                <a:latin typeface="Times New Roman" pitchFamily="18" charset="0"/>
              </a:rPr>
              <a:t>Are the following problems </a:t>
            </a:r>
            <a:r>
              <a:rPr lang="en-US" altLang="zh-CN" sz="3500" b="1" dirty="0">
                <a:solidFill>
                  <a:srgbClr val="0000CC"/>
                </a:solidFill>
                <a:latin typeface="Times New Roman" pitchFamily="18" charset="0"/>
              </a:rPr>
              <a:t>[DB]</a:t>
            </a:r>
            <a:r>
              <a:rPr lang="en-US" altLang="zh-CN" sz="3500" dirty="0">
                <a:solidFill>
                  <a:srgbClr val="0000CC"/>
                </a:solidFill>
                <a:latin typeface="Times New Roman" pitchFamily="18" charset="0"/>
              </a:rPr>
              <a:t> </a:t>
            </a:r>
            <a:r>
              <a:rPr lang="en-US" altLang="zh-CN" sz="3500" dirty="0">
                <a:latin typeface="Times New Roman" pitchFamily="18" charset="0"/>
              </a:rPr>
              <a:t>or </a:t>
            </a:r>
            <a:r>
              <a:rPr lang="en-US" altLang="zh-CN" sz="3500" b="1" dirty="0">
                <a:solidFill>
                  <a:srgbClr val="0000CC"/>
                </a:solidFill>
                <a:latin typeface="Times New Roman" pitchFamily="18" charset="0"/>
              </a:rPr>
              <a:t>[AI]</a:t>
            </a:r>
            <a:r>
              <a:rPr lang="en-US" altLang="zh-CN" sz="3500" dirty="0">
                <a:solidFill>
                  <a:srgbClr val="0000CC"/>
                </a:solidFill>
                <a:latin typeface="Times New Roman" pitchFamily="18" charset="0"/>
              </a:rPr>
              <a:t> </a:t>
            </a:r>
            <a:r>
              <a:rPr lang="en-US" altLang="zh-CN" sz="3500" dirty="0">
                <a:latin typeface="Times New Roman" pitchFamily="18" charset="0"/>
              </a:rPr>
              <a:t>problems? </a:t>
            </a:r>
          </a:p>
          <a:p>
            <a:pPr lvl="1" algn="just" eaLnBrk="1" hangingPunct="1"/>
            <a:r>
              <a:rPr lang="en-US" altLang="zh-CN" sz="3000" dirty="0">
                <a:latin typeface="Times New Roman" pitchFamily="18" charset="0"/>
              </a:rPr>
              <a:t>Retrieve </a:t>
            </a:r>
            <a:r>
              <a:rPr lang="en-US" altLang="zh-CN" sz="3000" i="1" dirty="0">
                <a:latin typeface="Times New Roman" pitchFamily="18" charset="0"/>
              </a:rPr>
              <a:t>k</a:t>
            </a:r>
            <a:r>
              <a:rPr lang="en-US" altLang="zh-CN" sz="3000" dirty="0">
                <a:latin typeface="Times New Roman" pitchFamily="18" charset="0"/>
              </a:rPr>
              <a:t> images from the image repository that are the most similar to a given query image</a:t>
            </a:r>
          </a:p>
          <a:p>
            <a:pPr lvl="1" algn="just" eaLnBrk="1" hangingPunct="1"/>
            <a:r>
              <a:rPr lang="en-US" altLang="zh-CN" sz="3000" dirty="0">
                <a:latin typeface="Times New Roman" pitchFamily="18" charset="0"/>
              </a:rPr>
              <a:t>Judge whether or not an image contains a cat</a:t>
            </a:r>
          </a:p>
          <a:p>
            <a:pPr lvl="1" algn="just" eaLnBrk="1" hangingPunct="1"/>
            <a:r>
              <a:rPr lang="en-US" altLang="zh-CN" sz="3000" dirty="0">
                <a:latin typeface="Times New Roman" pitchFamily="18" charset="0"/>
              </a:rPr>
              <a:t>Produce a new image based on the descriptions from users</a:t>
            </a:r>
          </a:p>
          <a:p>
            <a:pPr lvl="1" algn="just" eaLnBrk="1" hangingPunct="1"/>
            <a:r>
              <a:rPr lang="en-US" altLang="zh-CN" sz="3000" dirty="0">
                <a:latin typeface="Times New Roman" pitchFamily="18" charset="0"/>
              </a:rPr>
              <a:t>Find a record from a table that contains a keyword</a:t>
            </a:r>
          </a:p>
          <a:p>
            <a:pPr lvl="1" algn="just" eaLnBrk="1" hangingPunct="1"/>
            <a:r>
              <a:rPr lang="en-US" altLang="zh-CN" sz="3000" dirty="0">
                <a:latin typeface="Times New Roman" pitchFamily="18" charset="0"/>
              </a:rPr>
              <a:t>Compute the shortest path distance between two nodes in a graph</a:t>
            </a:r>
          </a:p>
          <a:p>
            <a:pPr algn="just" eaLnBrk="1" hangingPunct="1"/>
            <a:r>
              <a:rPr lang="en-US" altLang="zh-CN" sz="3500" dirty="0">
                <a:latin typeface="Times New Roman" pitchFamily="18" charset="0"/>
              </a:rPr>
              <a:t>Can we use AI4DB techniques to DB problems above?</a:t>
            </a:r>
          </a:p>
          <a:p>
            <a:pPr lvl="1" algn="just" eaLnBrk="1" hangingPunct="1"/>
            <a:endParaRPr lang="en-US" altLang="zh-CN" sz="2800" dirty="0">
              <a:latin typeface="Times New Roman" pitchFamily="18" charset="0"/>
            </a:endParaRPr>
          </a:p>
        </p:txBody>
      </p:sp>
    </p:spTree>
    <p:extLst>
      <p:ext uri="{BB962C8B-B14F-4D97-AF65-F5344CB8AC3E}">
        <p14:creationId xmlns:p14="http://schemas.microsoft.com/office/powerpoint/2010/main" val="4120622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45</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Summary</a:t>
            </a:r>
          </a:p>
        </p:txBody>
      </p:sp>
      <p:sp>
        <p:nvSpPr>
          <p:cNvPr id="4100" name="Rectangle 3"/>
          <p:cNvSpPr>
            <a:spLocks noGrp="1" noChangeArrowheads="1"/>
          </p:cNvSpPr>
          <p:nvPr>
            <p:ph type="body" idx="1"/>
          </p:nvPr>
        </p:nvSpPr>
        <p:spPr/>
        <p:txBody>
          <a:bodyPr>
            <a:normAutofit/>
          </a:bodyPr>
          <a:lstStyle/>
          <a:p>
            <a:pPr algn="just" eaLnBrk="1" hangingPunct="1"/>
            <a:r>
              <a:rPr lang="en-US" altLang="zh-CN" sz="3200" dirty="0">
                <a:latin typeface="Times New Roman" pitchFamily="18" charset="0"/>
              </a:rPr>
              <a:t>Course syllabus</a:t>
            </a:r>
          </a:p>
          <a:p>
            <a:pPr algn="just" eaLnBrk="1" hangingPunct="1"/>
            <a:r>
              <a:rPr lang="en-US" altLang="zh-CN" sz="3200" dirty="0">
                <a:latin typeface="Times New Roman" pitchFamily="18" charset="0"/>
              </a:rPr>
              <a:t>DB/AI definitions, data models, algorithms, and/or applications</a:t>
            </a:r>
          </a:p>
          <a:p>
            <a:pPr algn="just" eaLnBrk="1" hangingPunct="1"/>
            <a:r>
              <a:rPr lang="en-US" altLang="zh-CN" sz="3200" dirty="0">
                <a:latin typeface="Times New Roman" pitchFamily="18" charset="0"/>
              </a:rPr>
              <a:t>AI4DB classification</a:t>
            </a:r>
          </a:p>
          <a:p>
            <a:pPr algn="just" eaLnBrk="1" hangingPunct="1"/>
            <a:r>
              <a:rPr lang="en-US" altLang="zh-CN" sz="3200" dirty="0">
                <a:latin typeface="Times New Roman" pitchFamily="18" charset="0"/>
              </a:rPr>
              <a:t>AI4DB challenges</a:t>
            </a:r>
          </a:p>
          <a:p>
            <a:pPr algn="just" eaLnBrk="1" hangingPunct="1"/>
            <a:r>
              <a:rPr lang="en-US" altLang="zh-CN" sz="3200">
                <a:latin typeface="Times New Roman" pitchFamily="18" charset="0"/>
              </a:rPr>
              <a:t>AI4DB </a:t>
            </a:r>
            <a:r>
              <a:rPr lang="en-US" altLang="zh-CN" sz="3200" dirty="0">
                <a:latin typeface="Times New Roman" pitchFamily="18" charset="0"/>
              </a:rPr>
              <a:t>problems and techniques</a:t>
            </a:r>
          </a:p>
          <a:p>
            <a:pPr algn="just" eaLnBrk="1" hangingPunct="1"/>
            <a:r>
              <a:rPr lang="en-US" altLang="zh-CN" sz="3200" dirty="0">
                <a:latin typeface="Times New Roman" pitchFamily="18" charset="0"/>
              </a:rPr>
              <a:t>Pros and cons of AI4DB techniques</a:t>
            </a:r>
          </a:p>
          <a:p>
            <a:pPr algn="just" eaLnBrk="1" hangingPunct="1"/>
            <a:endParaRPr lang="en-US" altLang="zh-CN" sz="3200" dirty="0">
              <a:latin typeface="Times New Roman" pitchFamily="18" charset="0"/>
            </a:endParaRP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2308130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46</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endParaRPr lang="en-US" altLang="zh-CN" sz="4400" dirty="0">
              <a:latin typeface="Times New Roman" pitchFamily="18" charset="0"/>
            </a:endParaRPr>
          </a:p>
        </p:txBody>
      </p:sp>
      <p:sp>
        <p:nvSpPr>
          <p:cNvPr id="4100" name="Rectangle 3"/>
          <p:cNvSpPr>
            <a:spLocks noGrp="1" noChangeArrowheads="1"/>
          </p:cNvSpPr>
          <p:nvPr>
            <p:ph type="body" idx="1"/>
          </p:nvPr>
        </p:nvSpPr>
        <p:spPr/>
        <p:txBody>
          <a:bodyPr>
            <a:normAutofit/>
          </a:bodyPr>
          <a:lstStyle/>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1092423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Knowledge You Will Learn or Practice in This Course</a:t>
            </a:r>
          </a:p>
        </p:txBody>
      </p:sp>
      <p:sp>
        <p:nvSpPr>
          <p:cNvPr id="6147" name="Content Placeholder 2"/>
          <p:cNvSpPr>
            <a:spLocks noGrp="1"/>
          </p:cNvSpPr>
          <p:nvPr>
            <p:ph idx="1"/>
          </p:nvPr>
        </p:nvSpPr>
        <p:spPr/>
        <p:txBody>
          <a:bodyPr/>
          <a:lstStyle/>
          <a:p>
            <a:pPr algn="just" eaLnBrk="1" hangingPunct="1"/>
            <a:r>
              <a:rPr lang="en-US" altLang="en-US" dirty="0">
                <a:latin typeface="Times New Roman" panose="02020603050405020304" pitchFamily="18" charset="0"/>
                <a:cs typeface="Times New Roman" panose="02020603050405020304" pitchFamily="18" charset="0"/>
              </a:rPr>
              <a:t>AI techniques (e.g., deep neural networks)</a:t>
            </a:r>
          </a:p>
          <a:p>
            <a:pPr algn="just" eaLnBrk="1" hangingPunct="1"/>
            <a:r>
              <a:rPr lang="en-US" altLang="en-US" dirty="0">
                <a:latin typeface="Times New Roman" panose="02020603050405020304" pitchFamily="18" charset="0"/>
                <a:cs typeface="Times New Roman" panose="02020603050405020304" pitchFamily="18" charset="0"/>
              </a:rPr>
              <a:t>Database techniques (e.g., indexing, queries)</a:t>
            </a:r>
          </a:p>
          <a:p>
            <a:pPr algn="just" eaLnBrk="1" hangingPunct="1"/>
            <a:r>
              <a:rPr lang="en-US" altLang="en-US" dirty="0">
                <a:latin typeface="Times New Roman" panose="02020603050405020304" pitchFamily="18" charset="0"/>
                <a:cs typeface="Times New Roman" panose="02020603050405020304" pitchFamily="18" charset="0"/>
              </a:rPr>
              <a:t>Algorithms &amp; data structures</a:t>
            </a:r>
          </a:p>
          <a:p>
            <a:pPr algn="just" eaLnBrk="1" hangingPunct="1"/>
            <a:r>
              <a:rPr lang="en-US" altLang="en-US" dirty="0">
                <a:latin typeface="Times New Roman" panose="02020603050405020304" pitchFamily="18" charset="0"/>
                <a:cs typeface="Times New Roman" panose="02020603050405020304" pitchFamily="18" charset="0"/>
              </a:rPr>
              <a:t>Hands-on experience on any of the programming languages below</a:t>
            </a:r>
          </a:p>
          <a:p>
            <a:pPr lvl="1" algn="just" eaLnBrk="1" hangingPunct="1"/>
            <a:r>
              <a:rPr lang="en-US" altLang="en-US" dirty="0">
                <a:latin typeface="Times New Roman" panose="02020603050405020304" pitchFamily="18" charset="0"/>
                <a:cs typeface="Times New Roman" panose="02020603050405020304" pitchFamily="18" charset="0"/>
              </a:rPr>
              <a:t>Python</a:t>
            </a:r>
          </a:p>
          <a:p>
            <a:pPr lvl="1" algn="just" eaLnBrk="1" hangingPunct="1"/>
            <a:r>
              <a:rPr lang="en-US" altLang="en-US" dirty="0">
                <a:latin typeface="Times New Roman" panose="02020603050405020304" pitchFamily="18" charset="0"/>
                <a:cs typeface="Times New Roman" panose="02020603050405020304" pitchFamily="18" charset="0"/>
              </a:rPr>
              <a:t>Java</a:t>
            </a:r>
          </a:p>
          <a:p>
            <a:pPr lvl="1" algn="just" eaLnBrk="1" hangingPunct="1"/>
            <a:r>
              <a:rPr lang="en-US" altLang="en-US" dirty="0">
                <a:latin typeface="Times New Roman" panose="02020603050405020304" pitchFamily="18" charset="0"/>
                <a:cs typeface="Times New Roman" panose="02020603050405020304" pitchFamily="18" charset="0"/>
              </a:rPr>
              <a:t>C/C++/C#</a:t>
            </a:r>
          </a:p>
          <a:p>
            <a:pPr lvl="1" algn="just" eaLnBrk="1" hangingPunct="1"/>
            <a:r>
              <a:rPr lang="en-US" altLang="en-US" dirty="0">
                <a:latin typeface="Times New Roman" panose="02020603050405020304" pitchFamily="18" charset="0"/>
                <a:cs typeface="Times New Roman" panose="02020603050405020304" pitchFamily="18" charset="0"/>
              </a:rPr>
              <a:t>...</a:t>
            </a:r>
          </a:p>
          <a:p>
            <a:pPr algn="just" eaLnBrk="1" hangingPunct="1"/>
            <a:endParaRPr lang="en-US" altLang="en-US" dirty="0">
              <a:latin typeface="Times New Roman" panose="02020603050405020304" pitchFamily="18" charset="0"/>
              <a:cs typeface="Times New Roman" panose="02020603050405020304" pitchFamily="18" charset="0"/>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969BAD-0F9B-4A05-9287-64141CC887E2}" type="slidenum">
              <a:rPr lang="en-US" altLang="en-US" sz="1200" smtClean="0">
                <a:solidFill>
                  <a:srgbClr val="898989"/>
                </a:solidFill>
              </a:rPr>
              <a:pPr>
                <a:spcBef>
                  <a:spcPct val="0"/>
                </a:spcBef>
                <a:buFontTx/>
                <a:buNone/>
              </a:pPr>
              <a:t>5</a:t>
            </a:fld>
            <a:endParaRPr lang="en-US" altLang="en-US" sz="1200">
              <a:solidFill>
                <a:srgbClr val="898989"/>
              </a:solidFill>
            </a:endParaRPr>
          </a:p>
        </p:txBody>
      </p:sp>
    </p:spTree>
    <p:extLst>
      <p:ext uri="{BB962C8B-B14F-4D97-AF65-F5344CB8AC3E}">
        <p14:creationId xmlns:p14="http://schemas.microsoft.com/office/powerpoint/2010/main" val="322430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Skills Required</a:t>
            </a:r>
          </a:p>
        </p:txBody>
      </p:sp>
      <p:sp>
        <p:nvSpPr>
          <p:cNvPr id="3" name="Content Placeholder 2"/>
          <p:cNvSpPr>
            <a:spLocks noGrp="1"/>
          </p:cNvSpPr>
          <p:nvPr>
            <p:ph idx="1"/>
          </p:nvPr>
        </p:nvSpPr>
        <p:spPr>
          <a:xfrm>
            <a:off x="457200" y="1600200"/>
            <a:ext cx="8229600" cy="4876800"/>
          </a:xfrm>
        </p:spPr>
        <p:txBody>
          <a:bodyPr rtlCol="0">
            <a:normAutofit/>
          </a:bodyPr>
          <a:lstStyle/>
          <a:p>
            <a:pPr algn="just" eaLnBrk="1" fontAlgn="auto" hangingPunct="1">
              <a:spcAft>
                <a:spcPts val="0"/>
              </a:spcAft>
              <a:defRPr/>
            </a:pPr>
            <a:r>
              <a:rPr lang="en-US" sz="3200" dirty="0">
                <a:latin typeface="Times New Roman" pitchFamily="18" charset="0"/>
                <a:cs typeface="Times New Roman" pitchFamily="18" charset="0"/>
              </a:rPr>
              <a:t>This course is like a seminar course </a:t>
            </a:r>
          </a:p>
          <a:p>
            <a:pPr lvl="1" algn="just" eaLnBrk="1" fontAlgn="auto" hangingPunct="1">
              <a:spcAft>
                <a:spcPts val="0"/>
              </a:spcAft>
              <a:defRPr/>
            </a:pPr>
            <a:r>
              <a:rPr lang="en-US" sz="2800" dirty="0">
                <a:latin typeface="Times New Roman" pitchFamily="18" charset="0"/>
                <a:cs typeface="Times New Roman" pitchFamily="18" charset="0"/>
              </a:rPr>
              <a:t>Ability to read books, surveys, and research papers</a:t>
            </a:r>
          </a:p>
          <a:p>
            <a:pPr lvl="1" algn="just" eaLnBrk="1" fontAlgn="auto" hangingPunct="1">
              <a:spcAft>
                <a:spcPts val="0"/>
              </a:spcAft>
              <a:defRPr/>
            </a:pPr>
            <a:r>
              <a:rPr lang="en-US" sz="2800" dirty="0">
                <a:latin typeface="Times New Roman" pitchFamily="18" charset="0"/>
                <a:cs typeface="Times New Roman" pitchFamily="18" charset="0"/>
              </a:rPr>
              <a:t>Ability to identify problems</a:t>
            </a:r>
          </a:p>
          <a:p>
            <a:pPr lvl="1" algn="just" eaLnBrk="1" fontAlgn="auto" hangingPunct="1">
              <a:spcAft>
                <a:spcPts val="0"/>
              </a:spcAft>
              <a:defRPr/>
            </a:pPr>
            <a:r>
              <a:rPr lang="en-US" sz="2800" dirty="0">
                <a:latin typeface="Times New Roman" pitchFamily="18" charset="0"/>
                <a:cs typeface="Times New Roman" pitchFamily="18" charset="0"/>
              </a:rPr>
              <a:t>Ability to solve problems</a:t>
            </a:r>
          </a:p>
          <a:p>
            <a:pPr lvl="1" algn="just" eaLnBrk="1" fontAlgn="auto" hangingPunct="1">
              <a:spcAft>
                <a:spcPts val="0"/>
              </a:spcAft>
              <a:defRPr/>
            </a:pPr>
            <a:r>
              <a:rPr lang="en-US" sz="2800" dirty="0">
                <a:latin typeface="Times New Roman" pitchFamily="18" charset="0"/>
                <a:cs typeface="Times New Roman" pitchFamily="18" charset="0"/>
              </a:rPr>
              <a:t>Ability to use programming language and write programs to do projects</a:t>
            </a:r>
          </a:p>
          <a:p>
            <a:pPr lvl="1" algn="just" eaLnBrk="1" fontAlgn="auto" hangingPunct="1">
              <a:spcAft>
                <a:spcPts val="0"/>
              </a:spcAft>
              <a:defRPr/>
            </a:pPr>
            <a:r>
              <a:rPr lang="en-US" sz="2800" dirty="0">
                <a:latin typeface="Times New Roman" pitchFamily="18" charset="0"/>
                <a:cs typeface="Times New Roman" pitchFamily="18" charset="0"/>
              </a:rPr>
              <a:t>Ability to communicate and collaborate with other team members</a:t>
            </a:r>
          </a:p>
        </p:txBody>
      </p:sp>
      <p:sp>
        <p:nvSpPr>
          <p:cNvPr id="71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55B38CA-B536-4063-A15D-3AE0B7EE0F43}" type="slidenum">
              <a:rPr lang="en-US" altLang="en-US" sz="1200" smtClean="0">
                <a:solidFill>
                  <a:srgbClr val="898989"/>
                </a:solidFill>
                <a:latin typeface="Times New Roman" panose="02020603050405020304" pitchFamily="18" charset="0"/>
                <a:cs typeface="Times New Roman" panose="02020603050405020304" pitchFamily="18" charset="0"/>
              </a:rPr>
              <a:pPr>
                <a:spcBef>
                  <a:spcPct val="0"/>
                </a:spcBef>
                <a:buFontTx/>
                <a:buNone/>
              </a:pPr>
              <a:t>6</a:t>
            </a:fld>
            <a:endParaRPr lang="en-US" altLang="en-US" sz="1200">
              <a:solidFill>
                <a:srgbClr val="89898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979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7</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Textbook</a:t>
            </a:r>
          </a:p>
        </p:txBody>
      </p:sp>
      <p:sp>
        <p:nvSpPr>
          <p:cNvPr id="4100" name="Rectangle 3"/>
          <p:cNvSpPr>
            <a:spLocks noGrp="1" noChangeArrowheads="1"/>
          </p:cNvSpPr>
          <p:nvPr>
            <p:ph type="body" idx="1"/>
          </p:nvPr>
        </p:nvSpPr>
        <p:spPr>
          <a:xfrm>
            <a:off x="457200" y="1600200"/>
            <a:ext cx="8458200" cy="4530725"/>
          </a:xfrm>
        </p:spPr>
        <p:txBody>
          <a:bodyPr>
            <a:normAutofit/>
          </a:bodyPr>
          <a:lstStyle/>
          <a:p>
            <a:pPr algn="just" eaLnBrk="1" hangingPunct="1"/>
            <a:r>
              <a:rPr lang="en-US" altLang="zh-CN" sz="3200" dirty="0">
                <a:latin typeface="Times New Roman" pitchFamily="18" charset="0"/>
              </a:rPr>
              <a:t>No textbook!!</a:t>
            </a:r>
          </a:p>
          <a:p>
            <a:pPr algn="just" eaLnBrk="1" hangingPunct="1"/>
            <a:r>
              <a:rPr lang="en-US" altLang="zh-CN" sz="3200" dirty="0">
                <a:latin typeface="Times New Roman" pitchFamily="18" charset="0"/>
              </a:rPr>
              <a:t>Online Resources</a:t>
            </a:r>
          </a:p>
          <a:p>
            <a:pPr lvl="1" algn="just" eaLnBrk="1" hangingPunct="1"/>
            <a:r>
              <a:rPr lang="en-US" altLang="zh-CN" sz="2800" dirty="0">
                <a:latin typeface="Times New Roman" pitchFamily="18" charset="0"/>
              </a:rPr>
              <a:t>AI/DB conferences/journals</a:t>
            </a:r>
          </a:p>
          <a:p>
            <a:pPr lvl="2" algn="just" eaLnBrk="1" hangingPunct="1"/>
            <a:r>
              <a:rPr lang="en-US" altLang="zh-CN" sz="2400" dirty="0">
                <a:latin typeface="Times New Roman" pitchFamily="18" charset="0"/>
              </a:rPr>
              <a:t>SIGMOD, PVLDB, ICDE, TODS, VLDBJ, TKDE, …</a:t>
            </a:r>
          </a:p>
          <a:p>
            <a:pPr lvl="2" algn="just" eaLnBrk="1" hangingPunct="1"/>
            <a:r>
              <a:rPr lang="en-US" altLang="zh-CN" sz="2400" dirty="0" err="1">
                <a:latin typeface="Times New Roman" pitchFamily="18" charset="0"/>
              </a:rPr>
              <a:t>NeurIPS</a:t>
            </a:r>
            <a:r>
              <a:rPr lang="en-US" altLang="zh-CN" sz="2400" dirty="0">
                <a:latin typeface="Times New Roman" pitchFamily="18" charset="0"/>
              </a:rPr>
              <a:t>, ICML, AAAI, CVPR, IJCAI, …</a:t>
            </a:r>
          </a:p>
          <a:p>
            <a:pPr lvl="1" algn="just" eaLnBrk="1" hangingPunct="1"/>
            <a:r>
              <a:rPr lang="en-US" altLang="zh-CN" sz="2800" dirty="0">
                <a:latin typeface="Times New Roman" pitchFamily="18" charset="0"/>
              </a:rPr>
              <a:t>Surveys</a:t>
            </a:r>
          </a:p>
          <a:p>
            <a:pPr lvl="2" algn="just" eaLnBrk="1" hangingPunct="1"/>
            <a:r>
              <a:rPr lang="en-US" altLang="zh-CN" sz="2400" dirty="0">
                <a:latin typeface="Times New Roman" pitchFamily="18" charset="0"/>
              </a:rPr>
              <a:t>ACM Computing Surveys: </a:t>
            </a:r>
            <a:r>
              <a:rPr lang="en-US" altLang="zh-CN" sz="2400" dirty="0">
                <a:latin typeface="Times New Roman" pitchFamily="18" charset="0"/>
                <a:hlinkClick r:id="rId3"/>
              </a:rPr>
              <a:t>https://dl.acm.org/journal/csur</a:t>
            </a:r>
            <a:r>
              <a:rPr lang="en-US" altLang="zh-CN" sz="2400" dirty="0">
                <a:latin typeface="Times New Roman" pitchFamily="18" charset="0"/>
              </a:rPr>
              <a:t> </a:t>
            </a:r>
          </a:p>
          <a:p>
            <a:pPr lvl="1" algn="just" eaLnBrk="1" hangingPunct="1"/>
            <a:r>
              <a:rPr lang="en-US" altLang="zh-CN" sz="2800" dirty="0">
                <a:latin typeface="Times New Roman" pitchFamily="18" charset="0"/>
              </a:rPr>
              <a:t>Tutorials</a:t>
            </a:r>
          </a:p>
          <a:p>
            <a:pPr lvl="2" algn="just" eaLnBrk="1" hangingPunct="1"/>
            <a:r>
              <a:rPr lang="en-US" altLang="zh-CN" sz="2400" dirty="0">
                <a:latin typeface="Times New Roman" pitchFamily="18" charset="0"/>
              </a:rPr>
              <a:t>LinkedIn Learning: </a:t>
            </a:r>
            <a:r>
              <a:rPr lang="en-US" altLang="zh-CN" sz="2400" dirty="0">
                <a:latin typeface="Times New Roman" pitchFamily="18" charset="0"/>
                <a:hlinkClick r:id="rId4"/>
              </a:rPr>
              <a:t>https://www.linkedin.com/learning/</a:t>
            </a:r>
            <a:r>
              <a:rPr lang="en-US" altLang="zh-CN" sz="2400" dirty="0">
                <a:latin typeface="Times New Roman" pitchFamily="18" charset="0"/>
              </a:rPr>
              <a:t> </a:t>
            </a:r>
          </a:p>
        </p:txBody>
      </p:sp>
    </p:spTree>
    <p:extLst>
      <p:ext uri="{BB962C8B-B14F-4D97-AF65-F5344CB8AC3E}">
        <p14:creationId xmlns:p14="http://schemas.microsoft.com/office/powerpoint/2010/main" val="1878618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8</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en-US" sz="4400" dirty="0">
                <a:latin typeface="Times New Roman" panose="02020603050405020304" pitchFamily="18" charset="0"/>
                <a:cs typeface="Times New Roman" panose="02020603050405020304" pitchFamily="18" charset="0"/>
              </a:rPr>
              <a:t>Digital Library</a:t>
            </a:r>
            <a:endParaRPr lang="en-US" altLang="zh-CN" sz="4400" dirty="0">
              <a:latin typeface="Times New Roman" pitchFamily="18" charset="0"/>
            </a:endParaRPr>
          </a:p>
        </p:txBody>
      </p:sp>
      <p:sp>
        <p:nvSpPr>
          <p:cNvPr id="4100" name="Rectangle 3"/>
          <p:cNvSpPr>
            <a:spLocks noGrp="1" noChangeArrowheads="1"/>
          </p:cNvSpPr>
          <p:nvPr>
            <p:ph type="body" idx="1"/>
          </p:nvPr>
        </p:nvSpPr>
        <p:spPr/>
        <p:txBody>
          <a:bodyPr>
            <a:normAutofit/>
          </a:bodyPr>
          <a:lstStyle/>
          <a:p>
            <a:pPr>
              <a:lnSpc>
                <a:spcPct val="90000"/>
              </a:lnSpc>
            </a:pPr>
            <a:r>
              <a:rPr lang="en-US" altLang="en-US" sz="3200" dirty="0">
                <a:latin typeface="Times New Roman" panose="02020603050405020304" pitchFamily="18" charset="0"/>
                <a:cs typeface="Times New Roman" panose="02020603050405020304" pitchFamily="18" charset="0"/>
              </a:rPr>
              <a:t>ACM digital library</a:t>
            </a:r>
          </a:p>
          <a:p>
            <a:pPr lvl="1">
              <a:lnSpc>
                <a:spcPct val="90000"/>
              </a:lnSpc>
            </a:pPr>
            <a:r>
              <a:rPr lang="en-US" altLang="en-US" sz="2800" dirty="0">
                <a:latin typeface="Times New Roman" panose="02020603050405020304" pitchFamily="18" charset="0"/>
                <a:cs typeface="Times New Roman" panose="02020603050405020304" pitchFamily="18" charset="0"/>
                <a:hlinkClick r:id="rId3"/>
              </a:rPr>
              <a:t>http://dl.acm.org/</a:t>
            </a:r>
            <a:r>
              <a:rPr lang="en-US" altLang="en-US" sz="2800" dirty="0">
                <a:latin typeface="Times New Roman" panose="02020603050405020304" pitchFamily="18" charset="0"/>
                <a:cs typeface="Times New Roman" panose="02020603050405020304" pitchFamily="18" charset="0"/>
              </a:rPr>
              <a:t>  </a:t>
            </a:r>
          </a:p>
          <a:p>
            <a:pPr>
              <a:lnSpc>
                <a:spcPct val="90000"/>
              </a:lnSpc>
            </a:pPr>
            <a:r>
              <a:rPr lang="en-US" altLang="en-US" sz="3200" dirty="0">
                <a:latin typeface="Times New Roman" panose="02020603050405020304" pitchFamily="18" charset="0"/>
                <a:cs typeface="Times New Roman" panose="02020603050405020304" pitchFamily="18" charset="0"/>
              </a:rPr>
              <a:t>IEEE </a:t>
            </a:r>
            <a:r>
              <a:rPr lang="en-US" altLang="en-US" sz="3200" dirty="0" err="1">
                <a:latin typeface="Times New Roman" panose="02020603050405020304" pitchFamily="18" charset="0"/>
                <a:cs typeface="Times New Roman" panose="02020603050405020304" pitchFamily="18" charset="0"/>
              </a:rPr>
              <a:t>Xplore</a:t>
            </a:r>
            <a:r>
              <a:rPr lang="en-US" altLang="en-US" sz="3200" dirty="0">
                <a:latin typeface="Times New Roman" panose="02020603050405020304" pitchFamily="18" charset="0"/>
                <a:cs typeface="Times New Roman" panose="02020603050405020304" pitchFamily="18" charset="0"/>
              </a:rPr>
              <a:t> Digital Library</a:t>
            </a:r>
          </a:p>
          <a:p>
            <a:pPr lvl="1">
              <a:lnSpc>
                <a:spcPct val="90000"/>
              </a:lnSpc>
            </a:pPr>
            <a:r>
              <a:rPr lang="en-US" altLang="en-US" sz="2800" dirty="0">
                <a:latin typeface="Times New Roman" panose="02020603050405020304" pitchFamily="18" charset="0"/>
                <a:cs typeface="Times New Roman" panose="02020603050405020304" pitchFamily="18" charset="0"/>
                <a:hlinkClick r:id="rId4"/>
              </a:rPr>
              <a:t>http://ieeexplore.ieee.org/Xplore/home.jsp</a:t>
            </a:r>
            <a:r>
              <a:rPr lang="en-US" altLang="en-US" sz="2800" dirty="0">
                <a:latin typeface="Times New Roman" panose="02020603050405020304" pitchFamily="18" charset="0"/>
                <a:cs typeface="Times New Roman" panose="02020603050405020304" pitchFamily="18" charset="0"/>
              </a:rPr>
              <a:t> </a:t>
            </a:r>
          </a:p>
          <a:p>
            <a:pPr>
              <a:lnSpc>
                <a:spcPct val="90000"/>
              </a:lnSpc>
            </a:pPr>
            <a:r>
              <a:rPr lang="en-US" altLang="en-US" sz="3200" dirty="0">
                <a:latin typeface="Times New Roman" panose="02020603050405020304" pitchFamily="18" charset="0"/>
                <a:cs typeface="Times New Roman" panose="02020603050405020304" pitchFamily="18" charset="0"/>
              </a:rPr>
              <a:t>DBLP</a:t>
            </a:r>
          </a:p>
          <a:p>
            <a:pPr lvl="1">
              <a:lnSpc>
                <a:spcPct val="90000"/>
              </a:lnSpc>
            </a:pPr>
            <a:r>
              <a:rPr lang="en-US" altLang="en-US" sz="2800" dirty="0">
                <a:latin typeface="Times New Roman" panose="02020603050405020304" pitchFamily="18" charset="0"/>
                <a:cs typeface="Times New Roman" panose="02020603050405020304" pitchFamily="18" charset="0"/>
                <a:hlinkClick r:id="rId5"/>
              </a:rPr>
              <a:t>http://dblp.uni-trier.de/</a:t>
            </a:r>
            <a:r>
              <a:rPr lang="en-US" altLang="en-US" sz="2800" dirty="0">
                <a:latin typeface="Times New Roman" panose="02020603050405020304" pitchFamily="18" charset="0"/>
                <a:cs typeface="Times New Roman" panose="02020603050405020304" pitchFamily="18" charset="0"/>
              </a:rPr>
              <a:t> </a:t>
            </a:r>
          </a:p>
          <a:p>
            <a:pPr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lvl="1"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lvl="1" eaLnBrk="1" hangingPunct="1">
              <a:lnSpc>
                <a:spcPct val="90000"/>
              </a:lnSpc>
            </a:pPr>
            <a:endParaRPr lang="en-US" altLang="en-US" dirty="0">
              <a:latin typeface="Times New Roman" panose="02020603050405020304" pitchFamily="18" charset="0"/>
              <a:cs typeface="Times New Roman" panose="02020603050405020304" pitchFamily="18" charset="0"/>
            </a:endParaRPr>
          </a:p>
          <a:p>
            <a:pPr algn="just" eaLnBrk="1" hangingPunct="1"/>
            <a:endParaRPr lang="en-US" altLang="zh-CN" sz="3200" dirty="0">
              <a:solidFill>
                <a:schemeClr val="bg1">
                  <a:lumMod val="50000"/>
                </a:schemeClr>
              </a:solidFill>
              <a:latin typeface="Times New Roman" pitchFamily="18" charset="0"/>
            </a:endParaRPr>
          </a:p>
        </p:txBody>
      </p:sp>
    </p:spTree>
    <p:extLst>
      <p:ext uri="{BB962C8B-B14F-4D97-AF65-F5344CB8AC3E}">
        <p14:creationId xmlns:p14="http://schemas.microsoft.com/office/powerpoint/2010/main" val="31563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76FA375-609F-4380-A649-F26BBCA98A61}" type="slidenum">
              <a:rPr lang="en-US" altLang="zh-CN">
                <a:solidFill>
                  <a:srgbClr val="000000"/>
                </a:solidFill>
              </a:rPr>
              <a:pPr>
                <a:defRPr/>
              </a:pPr>
              <a:t>9</a:t>
            </a:fld>
            <a:endParaRPr lang="en-US" altLang="zh-CN">
              <a:solidFill>
                <a:srgbClr val="000000"/>
              </a:solidFill>
            </a:endParaRPr>
          </a:p>
        </p:txBody>
      </p:sp>
      <p:sp>
        <p:nvSpPr>
          <p:cNvPr id="4099" name="Rectangle 2"/>
          <p:cNvSpPr>
            <a:spLocks noGrp="1" noChangeArrowheads="1"/>
          </p:cNvSpPr>
          <p:nvPr>
            <p:ph type="title"/>
          </p:nvPr>
        </p:nvSpPr>
        <p:spPr/>
        <p:txBody>
          <a:bodyPr/>
          <a:lstStyle/>
          <a:p>
            <a:pPr eaLnBrk="1" hangingPunct="1"/>
            <a:r>
              <a:rPr lang="en-US" altLang="zh-CN" sz="4400" dirty="0">
                <a:latin typeface="Times New Roman" pitchFamily="18" charset="0"/>
              </a:rPr>
              <a:t>DB/AI Conferences/Journals</a:t>
            </a:r>
          </a:p>
        </p:txBody>
      </p:sp>
      <p:sp>
        <p:nvSpPr>
          <p:cNvPr id="4100" name="Rectangle 3"/>
          <p:cNvSpPr>
            <a:spLocks noGrp="1" noChangeArrowheads="1"/>
          </p:cNvSpPr>
          <p:nvPr>
            <p:ph type="body" idx="1"/>
          </p:nvPr>
        </p:nvSpPr>
        <p:spPr>
          <a:xfrm>
            <a:off x="381000" y="1417638"/>
            <a:ext cx="8382000" cy="4530725"/>
          </a:xfrm>
        </p:spPr>
        <p:txBody>
          <a:bodyPr>
            <a:normAutofit/>
          </a:bodyPr>
          <a:lstStyle/>
          <a:p>
            <a:pPr algn="just" eaLnBrk="1" hangingPunct="1"/>
            <a:r>
              <a:rPr lang="en-US" altLang="zh-CN" sz="3200" dirty="0">
                <a:latin typeface="Times New Roman" pitchFamily="18" charset="0"/>
              </a:rPr>
              <a:t>Database Journals</a:t>
            </a:r>
          </a:p>
          <a:p>
            <a:pPr lvl="1" algn="just" eaLnBrk="1" hangingPunct="1"/>
            <a:r>
              <a:rPr lang="en-US" altLang="zh-CN" sz="2800" dirty="0">
                <a:latin typeface="Times New Roman" pitchFamily="18" charset="0"/>
              </a:rPr>
              <a:t>ACM Transactions on Database Systems (TODS): </a:t>
            </a:r>
            <a:r>
              <a:rPr lang="en-US" altLang="zh-CN" sz="2800" dirty="0">
                <a:latin typeface="Times New Roman" pitchFamily="18" charset="0"/>
                <a:hlinkClick r:id="rId3"/>
              </a:rPr>
              <a:t>http://dblp.uni-trier.de/db/journals/tods/index.html</a:t>
            </a:r>
            <a:r>
              <a:rPr lang="en-US" altLang="zh-CN" sz="2800" dirty="0">
                <a:latin typeface="Times New Roman" pitchFamily="18" charset="0"/>
              </a:rPr>
              <a:t> </a:t>
            </a:r>
          </a:p>
          <a:p>
            <a:pPr lvl="1" algn="just" eaLnBrk="1" hangingPunct="1"/>
            <a:r>
              <a:rPr lang="en-US" altLang="zh-CN" sz="2800" dirty="0">
                <a:latin typeface="Times New Roman" pitchFamily="18" charset="0"/>
              </a:rPr>
              <a:t>The International Journal on Very Large Data Bases (VLDBJ): </a:t>
            </a:r>
            <a:r>
              <a:rPr lang="en-US" altLang="zh-CN" sz="2800" dirty="0">
                <a:latin typeface="Times New Roman" pitchFamily="18" charset="0"/>
                <a:hlinkClick r:id="rId4"/>
              </a:rPr>
              <a:t>http://dblp.uni-trier.de/db/journals/vldb/</a:t>
            </a:r>
            <a:r>
              <a:rPr lang="en-US" altLang="zh-CN" sz="2800" dirty="0">
                <a:latin typeface="Times New Roman" pitchFamily="18" charset="0"/>
              </a:rPr>
              <a:t> </a:t>
            </a:r>
          </a:p>
          <a:p>
            <a:pPr lvl="1" algn="just" eaLnBrk="1" hangingPunct="1"/>
            <a:r>
              <a:rPr lang="en-US" altLang="zh-CN" sz="2800" dirty="0">
                <a:latin typeface="Times New Roman" pitchFamily="18" charset="0"/>
              </a:rPr>
              <a:t>IEEE Transactions on Knowledge and Data Engineering (TKDE): </a:t>
            </a:r>
            <a:r>
              <a:rPr lang="en-US" altLang="zh-CN" sz="2800" dirty="0">
                <a:latin typeface="Times New Roman" pitchFamily="18" charset="0"/>
                <a:hlinkClick r:id="rId5"/>
              </a:rPr>
              <a:t>http://dblp.uni-trier.de/db/journals/tkde/index.html</a:t>
            </a:r>
            <a:r>
              <a:rPr lang="en-US" altLang="zh-CN" sz="2800" dirty="0">
                <a:latin typeface="Times New Roman" pitchFamily="18" charset="0"/>
              </a:rPr>
              <a:t> </a:t>
            </a:r>
          </a:p>
          <a:p>
            <a:pPr algn="just" eaLnBrk="1" hangingPunct="1"/>
            <a:endParaRPr lang="en-US" altLang="zh-CN" sz="3200" dirty="0">
              <a:latin typeface="Times New Roman" pitchFamily="18" charset="0"/>
            </a:endParaRPr>
          </a:p>
        </p:txBody>
      </p:sp>
    </p:spTree>
    <p:extLst>
      <p:ext uri="{BB962C8B-B14F-4D97-AF65-F5344CB8AC3E}">
        <p14:creationId xmlns:p14="http://schemas.microsoft.com/office/powerpoint/2010/main" val="577963829"/>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25156</TotalTime>
  <Words>3067</Words>
  <Application>Microsoft Office PowerPoint</Application>
  <PresentationFormat>On-screen Show (4:3)</PresentationFormat>
  <Paragraphs>467</Paragraphs>
  <Slides>46</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Garamond</vt:lpstr>
      <vt:lpstr>Open Sans</vt:lpstr>
      <vt:lpstr>Times New Roman</vt:lpstr>
      <vt:lpstr>Wingdings</vt:lpstr>
      <vt:lpstr>Edge</vt:lpstr>
      <vt:lpstr>AI for DB (AI4DB)</vt:lpstr>
      <vt:lpstr>In-Class Questions</vt:lpstr>
      <vt:lpstr>Welcome to AI4DB Class!</vt:lpstr>
      <vt:lpstr>AI for DB (AI4DB)</vt:lpstr>
      <vt:lpstr>Knowledge You Will Learn or Practice in This Course</vt:lpstr>
      <vt:lpstr>Skills Required</vt:lpstr>
      <vt:lpstr>Textbook</vt:lpstr>
      <vt:lpstr>Digital Library</vt:lpstr>
      <vt:lpstr>DB/AI Conferences/Journals</vt:lpstr>
      <vt:lpstr>DB/AI Conferences/Journals (cont'd)</vt:lpstr>
      <vt:lpstr>DB/AI Conferences/Journals (cont'd)</vt:lpstr>
      <vt:lpstr>AI Benchmark Data Sets</vt:lpstr>
      <vt:lpstr>DB Benchmark Data Sets</vt:lpstr>
      <vt:lpstr>Scoring and Grading</vt:lpstr>
      <vt:lpstr>Scoring and Grading (cont'd)</vt:lpstr>
      <vt:lpstr>Study Group</vt:lpstr>
      <vt:lpstr>Academic Dishonesty Policy</vt:lpstr>
      <vt:lpstr>The Schedule for the Class</vt:lpstr>
      <vt:lpstr>Advices &amp; Suggestions</vt:lpstr>
      <vt:lpstr>Advices &amp; Suggestions (cont'd)</vt:lpstr>
      <vt:lpstr>AI4DB Topics</vt:lpstr>
      <vt:lpstr>AI for DB (AI4DB)</vt:lpstr>
      <vt:lpstr>Objectives</vt:lpstr>
      <vt:lpstr>Database Definition</vt:lpstr>
      <vt:lpstr>Databases </vt:lpstr>
      <vt:lpstr>Data Models</vt:lpstr>
      <vt:lpstr>Database Applications</vt:lpstr>
      <vt:lpstr>Artificial Intelligence Definition</vt:lpstr>
      <vt:lpstr>AI-based Decision Making</vt:lpstr>
      <vt:lpstr>Types of Machine Learning (ML) Algorithms</vt:lpstr>
      <vt:lpstr>AI Applications</vt:lpstr>
      <vt:lpstr>DB vs. AI Techniques</vt:lpstr>
      <vt:lpstr>PowerPoint Presentation</vt:lpstr>
      <vt:lpstr>AI for Data Science (AI4DB)</vt:lpstr>
      <vt:lpstr>AI4DB Classification</vt:lpstr>
      <vt:lpstr>AI4DB Challenges (1)</vt:lpstr>
      <vt:lpstr>AI4DB Challenges (2)</vt:lpstr>
      <vt:lpstr>AI4DB Challenges (3)</vt:lpstr>
      <vt:lpstr>AI4DB Challenges (4)</vt:lpstr>
      <vt:lpstr>AI4DB Problems</vt:lpstr>
      <vt:lpstr>Potential AI4DB Problems</vt:lpstr>
      <vt:lpstr>AI4DB Techniques</vt:lpstr>
      <vt:lpstr>Pros and Cons of AI4DB Techniques </vt:lpstr>
      <vt:lpstr>In-Class Exercises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 Data Management</dc:title>
  <dc:creator>xlian</dc:creator>
  <cp:lastModifiedBy>Lian, Xiang</cp:lastModifiedBy>
  <cp:revision>738</cp:revision>
  <dcterms:created xsi:type="dcterms:W3CDTF">2006-08-16T00:00:00Z</dcterms:created>
  <dcterms:modified xsi:type="dcterms:W3CDTF">2025-08-26T13:45:03Z</dcterms:modified>
</cp:coreProperties>
</file>