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45" r:id="rId14"/>
    <p:sldId id="346" r:id="rId15"/>
    <p:sldId id="347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82" r:id="rId32"/>
    <p:sldId id="383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33CC33"/>
    <a:srgbClr val="FF00FF"/>
    <a:srgbClr val="3333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16" autoAdjust="0"/>
  </p:normalViewPr>
  <p:slideViewPr>
    <p:cSldViewPr>
      <p:cViewPr varScale="1">
        <p:scale>
          <a:sx n="128" d="100"/>
          <a:sy n="128" d="100"/>
        </p:scale>
        <p:origin x="266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76C77-275E-41B7-8B7C-640A2FD0DA34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64DE8-1A28-4A01-A560-C351F3B91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73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latin typeface="Times New Roman" pitchFamily="18" charset="0"/>
              </a:rPr>
              <a:t>Let </a:t>
            </a:r>
            <a:r>
              <a:rPr lang="en-US" altLang="zh-CN" i="1" smtClean="0">
                <a:latin typeface="Times New Roman" pitchFamily="18" charset="0"/>
              </a:rPr>
              <a:t>W</a:t>
            </a:r>
            <a:r>
              <a:rPr lang="en-US" altLang="zh-CN" i="1" baseline="-25000" smtClean="0">
                <a:latin typeface="Times New Roman" pitchFamily="18" charset="0"/>
              </a:rPr>
              <a:t>m</a:t>
            </a:r>
            <a:r>
              <a:rPr lang="en-US" altLang="zh-CN" smtClean="0">
                <a:latin typeface="Times New Roman" pitchFamily="18" charset="0"/>
              </a:rPr>
              <a:t> be the </a:t>
            </a:r>
            <a:r>
              <a:rPr lang="en-US" altLang="zh-CN" i="1" smtClean="0">
                <a:latin typeface="Times New Roman" pitchFamily="18" charset="0"/>
              </a:rPr>
              <a:t>m</a:t>
            </a:r>
            <a:r>
              <a:rPr lang="en-US" altLang="zh-CN" smtClean="0">
                <a:latin typeface="Times New Roman" pitchFamily="18" charset="0"/>
              </a:rPr>
              <a:t>-th largest existence probability in </a:t>
            </a:r>
            <a:r>
              <a:rPr lang="en-US" altLang="zh-CN" i="1" smtClean="0">
                <a:latin typeface="Times New Roman" pitchFamily="18" charset="0"/>
              </a:rPr>
              <a:t>T</a:t>
            </a:r>
            <a:r>
              <a:rPr lang="en-US" altLang="zh-CN" i="1" baseline="-25000" smtClean="0">
                <a:latin typeface="Times New Roman" pitchFamily="18" charset="0"/>
              </a:rPr>
              <a:t>j</a:t>
            </a:r>
            <a:r>
              <a:rPr lang="en-US" altLang="zh-CN" baseline="-25000" smtClean="0">
                <a:latin typeface="Times New Roman" pitchFamily="18" charset="0"/>
              </a:rPr>
              <a:t>-1</a:t>
            </a:r>
            <a:endParaRPr lang="en-US" altLang="zh-CN" smtClean="0">
              <a:latin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50DF1-8404-4F48-86A1-7244B44321B5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90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6E85AC-672C-404C-A5E6-170B523A743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mtClean="0"/>
              <a:t>Baseline: Sequentially scan data and calculate the consistent score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597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4F26C5-B8B3-46FC-8D27-4D501CCE152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4491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EAB8F8-10FD-4EF8-A588-602E9801B9E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833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76AEDB-1E19-495B-A6A4-5058C8C03E5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9517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CCBCAC-2BA1-4A1B-9864-F2EA811F33E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6348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C8FDB5-BAB4-4264-8E30-4F5C8AA936B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2705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C0DE15-DB5F-42B9-9B7A-AD267F2AB18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3981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84C898-7A4B-439D-A50B-79C9EC18A31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2055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6950C7-EE68-452E-88AF-F01A9580C49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3290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42EF-3B18-4B98-A531-9906D68737B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4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4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7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6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30.wmf"/><Relationship Id="rId12" Type="http://schemas.openxmlformats.org/officeDocument/2006/relationships/image" Target="../media/image2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20.wmf"/><Relationship Id="rId5" Type="http://schemas.openxmlformats.org/officeDocument/2006/relationships/image" Target="../media/image28.jpeg"/><Relationship Id="rId10" Type="http://schemas.openxmlformats.org/officeDocument/2006/relationships/image" Target="../media/image33.wmf"/><Relationship Id="rId4" Type="http://schemas.openxmlformats.org/officeDocument/2006/relationships/image" Target="../media/image27.jpeg"/><Relationship Id="rId9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Probabilistic Data 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Management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11: Data Quality in </a:t>
            </a:r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Probabilistic </a:t>
            </a:r>
            <a:r>
              <a:rPr lang="en-US" sz="36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Databases (1)</a:t>
            </a:r>
            <a:endParaRPr lang="en-US" sz="3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470-312E-47E8-A1F1-DC48871642B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Computation of PWS-Quality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>
                <a:latin typeface="Times New Roman" pitchFamily="18" charset="0"/>
              </a:rPr>
              <a:t>The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-form of the PWS-quality (cont.)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Distribute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 i="1" baseline="-25000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into </a:t>
            </a:r>
            <a:r>
              <a:rPr lang="en-US" sz="2400" i="1">
                <a:latin typeface="Times New Roman" pitchFamily="18" charset="0"/>
              </a:rPr>
              <a:t>m x</a:t>
            </a:r>
            <a:r>
              <a:rPr lang="en-US" sz="2400">
                <a:latin typeface="Times New Roman" pitchFamily="18" charset="0"/>
              </a:rPr>
              <a:t>-tuples in the database </a:t>
            </a:r>
            <a:r>
              <a:rPr lang="en-US" sz="2400" i="1">
                <a:latin typeface="Times New Roman" pitchFamily="18" charset="0"/>
              </a:rPr>
              <a:t>D</a:t>
            </a:r>
            <a:endParaRPr lang="en-US" sz="2400">
              <a:latin typeface="Times New Roman" pitchFamily="18" charset="0"/>
            </a:endParaRPr>
          </a:p>
          <a:p>
            <a:pPr lvl="1" algn="just"/>
            <a:endParaRPr lang="en-US" sz="2400">
              <a:latin typeface="Times New Roman" pitchFamily="18" charset="0"/>
            </a:endParaRPr>
          </a:p>
          <a:p>
            <a:pPr lvl="1" algn="just"/>
            <a:endParaRPr lang="en-US" sz="2400">
              <a:latin typeface="Times New Roman" pitchFamily="18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MAX query: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35052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86200"/>
            <a:ext cx="60309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800600"/>
            <a:ext cx="6324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9985-0D1C-4276-BFFF-3CEDFD3C14D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Data Cleaning Algorithm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>
                <a:latin typeface="Times New Roman" pitchFamily="18" charset="0"/>
              </a:rPr>
              <a:t>To improve the PWS-quality, we only need to consider cleaning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-tuples in the query answer set</a:t>
            </a:r>
          </a:p>
          <a:p>
            <a:pPr algn="just"/>
            <a:r>
              <a:rPr lang="en-US" sz="2800">
                <a:latin typeface="Times New Roman" pitchFamily="18" charset="0"/>
              </a:rPr>
              <a:t>Optimization problem:</a:t>
            </a:r>
          </a:p>
          <a:p>
            <a:pPr lvl="1" algn="just"/>
            <a:r>
              <a:rPr lang="en-US" sz="2400" i="1">
                <a:latin typeface="Times New Roman" pitchFamily="18" charset="0"/>
              </a:rPr>
              <a:t>g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– - </a:t>
            </a:r>
            <a:r>
              <a:rPr lang="en-US" sz="2400" i="1">
                <a:latin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pPr lvl="1" algn="just"/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– cost of cleaning </a:t>
            </a:r>
            <a:r>
              <a:rPr lang="en-US" sz="2400" i="1">
                <a:latin typeface="Times New Roman" pitchFamily="18" charset="0"/>
              </a:rPr>
              <a:t>x-</a:t>
            </a:r>
            <a:r>
              <a:rPr lang="en-US" sz="2400">
                <a:latin typeface="Times New Roman" pitchFamily="18" charset="0"/>
              </a:rPr>
              <a:t>tuple</a:t>
            </a:r>
            <a:r>
              <a:rPr lang="en-US" sz="2400" i="1">
                <a:latin typeface="Times New Roman" pitchFamily="18" charset="0"/>
              </a:rPr>
              <a:t> </a:t>
            </a:r>
            <a:r>
              <a:rPr lang="en-US" sz="2400" i="1">
                <a:latin typeface="Symbol" pitchFamily="18" charset="2"/>
              </a:rPr>
              <a:t>t 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endParaRPr lang="en-US" sz="2400">
              <a:latin typeface="Times New Roman" pitchFamily="18" charset="0"/>
            </a:endParaRPr>
          </a:p>
          <a:p>
            <a:pPr lvl="1" algn="just"/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</a:rPr>
              <a:t> – budget constraint</a:t>
            </a:r>
          </a:p>
          <a:p>
            <a:pPr lvl="1" algn="just"/>
            <a:r>
              <a:rPr lang="en-US" sz="2400" i="1">
                <a:latin typeface="Times New Roman" pitchFamily="18" charset="0"/>
              </a:rPr>
              <a:t>b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– 0 or 1 bit </a:t>
            </a:r>
          </a:p>
          <a:p>
            <a:pPr algn="just"/>
            <a:r>
              <a:rPr lang="en-US" sz="2800">
                <a:latin typeface="Times New Roman" pitchFamily="18" charset="0"/>
              </a:rPr>
              <a:t>A variant of the 0/1 </a:t>
            </a:r>
            <a:r>
              <a:rPr lang="en-US" sz="2800" i="1">
                <a:latin typeface="Times New Roman" pitchFamily="18" charset="0"/>
              </a:rPr>
              <a:t>knapsack</a:t>
            </a:r>
            <a:r>
              <a:rPr lang="en-US" sz="2800">
                <a:latin typeface="Times New Roman" pitchFamily="18" charset="0"/>
              </a:rPr>
              <a:t> problem</a:t>
            </a:r>
          </a:p>
          <a:p>
            <a:pPr algn="just"/>
            <a:endParaRPr lang="en-US" sz="2800">
              <a:latin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95600"/>
            <a:ext cx="3581400" cy="181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14400" y="5410200"/>
            <a:ext cx="5562600" cy="457200"/>
          </a:xfrm>
          <a:prstGeom prst="rect">
            <a:avLst/>
          </a:prstGeom>
          <a:solidFill>
            <a:srgbClr val="FFFF00">
              <a:alpha val="1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i="1">
                <a:latin typeface="Times New Roman" pitchFamily="18" charset="0"/>
              </a:rPr>
              <a:t> The</a:t>
            </a:r>
            <a:r>
              <a:rPr lang="en-US" i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time and space are O(CZ) and O(CZ</a:t>
            </a:r>
            <a:r>
              <a:rPr lang="en-US" b="1" i="1" baseline="30000">
                <a:latin typeface="Times New Roman" pitchFamily="18" charset="0"/>
              </a:rPr>
              <a:t>2</a:t>
            </a:r>
            <a:r>
              <a:rPr lang="en-US" b="1" i="1">
                <a:latin typeface="Times New Roman" pitchFamily="18" charset="0"/>
              </a:rPr>
              <a:t>), 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C232-074D-4945-A163-3E3327382E5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Heuristics for Data Cleaning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>
                <a:latin typeface="Times New Roman" pitchFamily="18" charset="0"/>
              </a:rPr>
              <a:t>Random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Randomly select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-tuples until budget </a:t>
            </a:r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</a:rPr>
              <a:t> is exhausted</a:t>
            </a:r>
          </a:p>
          <a:p>
            <a:pPr algn="just"/>
            <a:r>
              <a:rPr lang="en-US" sz="2800">
                <a:latin typeface="Times New Roman" pitchFamily="18" charset="0"/>
              </a:rPr>
              <a:t>MaxQP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Compute qualification probability </a:t>
            </a:r>
            <a:r>
              <a:rPr lang="en-US" sz="2400" i="1">
                <a:latin typeface="Times New Roman" pitchFamily="18" charset="0"/>
              </a:rPr>
              <a:t>P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for each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-tuple </a:t>
            </a:r>
            <a:r>
              <a:rPr lang="en-US" sz="2400" i="1">
                <a:latin typeface="Symbol" pitchFamily="18" charset="2"/>
              </a:rPr>
              <a:t>t</a:t>
            </a:r>
            <a:r>
              <a:rPr lang="en-US" sz="2400" i="1">
                <a:latin typeface="Times New Roman" pitchFamily="18" charset="0"/>
              </a:rPr>
              <a:t> </a:t>
            </a:r>
            <a:r>
              <a:rPr lang="en-US" sz="2400" i="1" baseline="-25000">
                <a:latin typeface="Times New Roman" pitchFamily="18" charset="0"/>
              </a:rPr>
              <a:t>k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Choose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-tuples with the</a:t>
            </a:r>
            <a:r>
              <a:rPr lang="en-US" sz="240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highest qualification probabilities to clean until budget </a:t>
            </a:r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</a:rPr>
              <a:t> is exhausted</a:t>
            </a:r>
          </a:p>
          <a:p>
            <a:pPr algn="just"/>
            <a:r>
              <a:rPr lang="en-US" sz="2800">
                <a:latin typeface="Times New Roman" pitchFamily="18" charset="0"/>
              </a:rPr>
              <a:t>Greedy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Let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= </a:t>
            </a:r>
            <a:r>
              <a:rPr lang="en-US" sz="2400" i="1">
                <a:latin typeface="Times New Roman" pitchFamily="18" charset="0"/>
              </a:rPr>
              <a:t>g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/ </a:t>
            </a:r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endParaRPr lang="en-US" sz="2400">
              <a:latin typeface="Times New Roman" pitchFamily="18" charset="0"/>
            </a:endParaRPr>
          </a:p>
          <a:p>
            <a:pPr lvl="1" algn="just"/>
            <a:r>
              <a:rPr lang="en-US" sz="2400">
                <a:latin typeface="Times New Roman" pitchFamily="18" charset="0"/>
              </a:rPr>
              <a:t>Choose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-tuples with the highest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 i="1" baseline="-25000">
                <a:latin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</a:rPr>
              <a:t> to clean until budget </a:t>
            </a:r>
            <a:r>
              <a:rPr lang="en-US" sz="2400" i="1">
                <a:latin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</a:rPr>
              <a:t> is exhausted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590800"/>
            <a:ext cx="1143000" cy="55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1438"/>
            <a:ext cx="7931150" cy="2447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Consistent Query Answers in Inconsistent Probabilistic Databases</a:t>
            </a:r>
            <a:endParaRPr lang="en-US" altLang="zh-CN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038600"/>
            <a:ext cx="6553200" cy="1752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ACM Conference on the Management of Data 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(SIGMOD), 2010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B8152-6DF8-431C-AB8C-C9543DB4A90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Background</a:t>
            </a:r>
          </a:p>
          <a:p>
            <a:pPr lvl="1" algn="just" eaLnBrk="1" hangingPunct="1">
              <a:defRPr/>
            </a:pPr>
            <a:r>
              <a:rPr lang="en-US" sz="2200" dirty="0" smtClean="0">
                <a:latin typeface="Times New Roman" pitchFamily="18" charset="0"/>
              </a:rPr>
              <a:t>Probabilistic/Uncertain Databases</a:t>
            </a:r>
          </a:p>
          <a:p>
            <a:pPr lvl="1" algn="just" eaLnBrk="1" hangingPunct="1">
              <a:defRPr/>
            </a:pPr>
            <a:r>
              <a:rPr lang="en-US" sz="2200" dirty="0" smtClean="0">
                <a:latin typeface="Times New Roman" pitchFamily="18" charset="0"/>
              </a:rPr>
              <a:t>Inconsistent Databases</a:t>
            </a: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Related Work</a:t>
            </a: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Problem Definition</a:t>
            </a: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Probabilistic Consistent Query Answering</a:t>
            </a: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Experimental Results</a:t>
            </a:r>
          </a:p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AD7D3-C806-43A3-A86B-D2B8583FEFC1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itchFamily="18" charset="0"/>
              </a:rPr>
              <a:t>Background: Probabilistic/Uncertain Databases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600" smtClean="0">
                <a:latin typeface="Times New Roman" pitchFamily="18" charset="0"/>
              </a:rPr>
              <a:t>Data uncertainty is ubiquitous in many real-world applications</a:t>
            </a:r>
          </a:p>
          <a:p>
            <a:pPr lvl="1" algn="just"/>
            <a:r>
              <a:rPr lang="en-US" sz="2200" smtClean="0">
                <a:latin typeface="Times New Roman" pitchFamily="18" charset="0"/>
              </a:rPr>
              <a:t>Sensor networks</a:t>
            </a:r>
          </a:p>
          <a:p>
            <a:pPr lvl="1" algn="just"/>
            <a:r>
              <a:rPr lang="en-US" sz="2200" smtClean="0">
                <a:latin typeface="Times New Roman" pitchFamily="18" charset="0"/>
              </a:rPr>
              <a:t>Image data</a:t>
            </a:r>
          </a:p>
          <a:p>
            <a:pPr lvl="1" algn="just"/>
            <a:r>
              <a:rPr lang="en-US" sz="2200" smtClean="0">
                <a:latin typeface="Times New Roman" pitchFamily="18" charset="0"/>
              </a:rPr>
              <a:t>Location-based services</a:t>
            </a:r>
          </a:p>
          <a:p>
            <a:pPr lvl="1" algn="just"/>
            <a:r>
              <a:rPr lang="en-US" sz="2200" smtClean="0">
                <a:latin typeface="Times New Roman" pitchFamily="18" charset="0"/>
              </a:rPr>
              <a:t>Moving object search</a:t>
            </a:r>
          </a:p>
          <a:p>
            <a:pPr lvl="1" algn="just"/>
            <a:r>
              <a:rPr lang="en-US" sz="2200" smtClean="0">
                <a:latin typeface="Times New Roman" pitchFamily="18" charset="0"/>
              </a:rPr>
              <a:t>…</a:t>
            </a:r>
          </a:p>
          <a:p>
            <a:pPr lvl="1" algn="just"/>
            <a:r>
              <a:rPr lang="en-US" sz="2200" smtClean="0">
                <a:latin typeface="Times New Roman" pitchFamily="18" charset="0"/>
              </a:rPr>
              <a:t>Privacy preserving for medical data</a:t>
            </a:r>
          </a:p>
          <a:p>
            <a:pPr lvl="1" algn="just"/>
            <a:endParaRPr lang="en-US" sz="2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Probabilistic Databases – </a:t>
            </a:r>
            <a:r>
              <a:rPr lang="en-US" sz="4400" dirty="0" err="1" smtClean="0">
                <a:latin typeface="Times New Roman" pitchFamily="18" charset="0"/>
              </a:rPr>
              <a:t>Tuple</a:t>
            </a:r>
            <a:r>
              <a:rPr lang="en-US" sz="4400" dirty="0" smtClean="0">
                <a:latin typeface="Times New Roman" pitchFamily="18" charset="0"/>
              </a:rPr>
              <a:t> Uncertainty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530725"/>
          </a:xfrm>
        </p:spPr>
        <p:txBody>
          <a:bodyPr/>
          <a:lstStyle/>
          <a:p>
            <a:pPr algn="just">
              <a:defRPr/>
            </a:pPr>
            <a:r>
              <a:rPr lang="en-US" sz="2600" dirty="0" smtClean="0">
                <a:latin typeface="Times New Roman" pitchFamily="18" charset="0"/>
              </a:rPr>
              <a:t>Tuple Uncertainty</a:t>
            </a:r>
            <a:endParaRPr lang="en-US" sz="2600" dirty="0">
              <a:latin typeface="Times New Roman" pitchFamily="18" charset="0"/>
            </a:endParaRPr>
          </a:p>
          <a:p>
            <a:pPr lvl="1" algn="just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Probabilistic databases</a:t>
            </a:r>
          </a:p>
          <a:p>
            <a:pPr lvl="2" algn="just">
              <a:defRPr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-tuples</a:t>
            </a:r>
          </a:p>
          <a:p>
            <a:pPr lvl="3" algn="just">
              <a:defRPr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alternatives</a:t>
            </a:r>
          </a:p>
          <a:p>
            <a:pPr lvl="3" algn="just">
              <a:defRPr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Possible worlds semantics</a:t>
            </a:r>
          </a:p>
          <a:p>
            <a:pPr lvl="2" algn="just">
              <a:defRPr/>
            </a:pPr>
            <a:r>
              <a:rPr lang="en-US" sz="2000" i="1" dirty="0" smtClean="0">
                <a:latin typeface="Times New Roman" pitchFamily="18" charset="0"/>
              </a:rPr>
              <a:t>PW</a:t>
            </a:r>
            <a:r>
              <a:rPr lang="en-US" sz="2000" baseline="-25000" dirty="0" smtClean="0">
                <a:latin typeface="Times New Roman" pitchFamily="18" charset="0"/>
              </a:rPr>
              <a:t>1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{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solidFill>
                  <a:srgbClr val="FF00FF"/>
                </a:solidFill>
                <a:latin typeface="Times New Roman" pitchFamily="18" charset="0"/>
              </a:rPr>
              <a:t>b</a:t>
            </a:r>
            <a:r>
              <a:rPr lang="en-US" sz="2000" baseline="-25000" dirty="0">
                <a:solidFill>
                  <a:srgbClr val="FF00FF"/>
                </a:solidFill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}</a:t>
            </a:r>
          </a:p>
          <a:p>
            <a:pPr lvl="2" algn="just">
              <a:defRPr/>
            </a:pPr>
            <a:r>
              <a:rPr lang="en-US" sz="2000" i="1" dirty="0" smtClean="0">
                <a:latin typeface="Times New Roman" pitchFamily="18" charset="0"/>
              </a:rPr>
              <a:t>PW</a:t>
            </a:r>
            <a:r>
              <a:rPr lang="en-US" sz="2000" baseline="-25000" dirty="0" smtClean="0">
                <a:latin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{</a:t>
            </a:r>
            <a:r>
              <a:rPr lang="en-US" sz="2000" i="1" dirty="0" smtClean="0">
                <a:latin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}</a:t>
            </a:r>
            <a:endParaRPr lang="en-US" sz="2000" dirty="0">
              <a:latin typeface="Times New Roman" pitchFamily="18" charset="0"/>
            </a:endParaRPr>
          </a:p>
          <a:p>
            <a:pPr marL="671512" lvl="2" indent="0" algn="just">
              <a:buFont typeface="Wingdings" pitchFamily="2" charset="2"/>
              <a:buNone/>
              <a:defRPr/>
            </a:pPr>
            <a:endParaRPr lang="en-US" sz="2000" i="1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EBD7B-1DCD-4C08-ACE7-4223E50A50A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Group 75"/>
          <p:cNvGraphicFramePr>
            <a:graphicFrameLocks noGrp="1"/>
          </p:cNvGraphicFramePr>
          <p:nvPr/>
        </p:nvGraphicFramePr>
        <p:xfrm>
          <a:off x="4716463" y="1052513"/>
          <a:ext cx="3600399" cy="1593807"/>
        </p:xfrm>
        <a:graphic>
          <a:graphicData uri="http://schemas.openxmlformats.org/drawingml/2006/table">
            <a:tbl>
              <a:tblPr/>
              <a:tblGrid>
                <a:gridCol w="884308"/>
                <a:gridCol w="846652"/>
                <a:gridCol w="969339"/>
                <a:gridCol w="900100"/>
              </a:tblGrid>
              <a:tr h="33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Product ID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Tuple ID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 ($)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Prob.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75"/>
          <p:cNvGraphicFramePr>
            <a:graphicFrameLocks noGrp="1"/>
          </p:cNvGraphicFramePr>
          <p:nvPr/>
        </p:nvGraphicFramePr>
        <p:xfrm>
          <a:off x="4284663" y="3213100"/>
          <a:ext cx="4536504" cy="2529074"/>
        </p:xfrm>
        <a:graphic>
          <a:graphicData uri="http://schemas.openxmlformats.org/drawingml/2006/table">
            <a:tbl>
              <a:tblPr/>
              <a:tblGrid>
                <a:gridCol w="2117035"/>
                <a:gridCol w="2419469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Possible Worlds, </a:t>
                      </a: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Prob., </a:t>
                      </a: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{</a:t>
                      </a: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}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{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}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 0.8 = 0.4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{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}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 0.8 = 0.32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{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}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 (1-0.8) = 0.1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{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}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 (1-0.8) = 0.08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{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}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(1-0.5-0.4)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 0.8 = 0.08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7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PW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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(1-0.5-0.4)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  (1-0.8) = 0.02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0538" name="Text Box 5"/>
          <p:cNvSpPr txBox="1">
            <a:spLocks noChangeArrowheads="1"/>
          </p:cNvSpPr>
          <p:nvPr/>
        </p:nvSpPr>
        <p:spPr bwMode="auto">
          <a:xfrm>
            <a:off x="5397500" y="2636838"/>
            <a:ext cx="223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probabilistic database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4663" y="5732463"/>
            <a:ext cx="453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6 </a:t>
            </a:r>
            <a:r>
              <a:rPr lang="en-US" b="1" i="1">
                <a:latin typeface="Times New Roman" pitchFamily="18" charset="0"/>
              </a:rPr>
              <a:t>possible worlds of the probabilistic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itchFamily="18" charset="0"/>
              </a:rPr>
              <a:t>Background: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Inconsistent Certain Databases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Inconsistent databases</a:t>
            </a:r>
          </a:p>
          <a:p>
            <a:pPr lvl="1" algn="just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An inconsistent database contains tuples that may violate a number of integrity constraints</a:t>
            </a:r>
          </a:p>
          <a:p>
            <a:pPr lvl="2" algn="just"/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Key constraint</a:t>
            </a:r>
          </a:p>
          <a:p>
            <a:pPr lvl="2" algn="just"/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Functional dependency (FD)</a:t>
            </a:r>
          </a:p>
          <a:p>
            <a:pPr algn="just"/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2250D-E859-42D9-9D4F-8ABB0329E2B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0"/>
            <a:ext cx="4038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276600" y="5181600"/>
            <a:ext cx="2006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 i="1">
                <a:latin typeface="Times New Roman" pitchFamily="18" charset="0"/>
                <a:ea typeface="宋体" pitchFamily="2" charset="-122"/>
              </a:rPr>
              <a:t>restaurant table</a:t>
            </a:r>
          </a:p>
        </p:txBody>
      </p:sp>
      <p:sp>
        <p:nvSpPr>
          <p:cNvPr id="21512" name="Rectangle 14"/>
          <p:cNvSpPr>
            <a:spLocks noChangeArrowheads="1"/>
          </p:cNvSpPr>
          <p:nvPr/>
        </p:nvSpPr>
        <p:spPr bwMode="auto">
          <a:xfrm>
            <a:off x="2401888" y="4572000"/>
            <a:ext cx="704850" cy="522288"/>
          </a:xfrm>
          <a:prstGeom prst="rect">
            <a:avLst/>
          </a:prstGeom>
          <a:solidFill>
            <a:srgbClr val="0000FF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2452688" y="4140200"/>
            <a:ext cx="57785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/>
              <a:t>RID</a:t>
            </a:r>
          </a:p>
        </p:txBody>
      </p:sp>
      <p:sp>
        <p:nvSpPr>
          <p:cNvPr id="21514" name="Line 17"/>
          <p:cNvSpPr>
            <a:spLocks noChangeShapeType="1"/>
          </p:cNvSpPr>
          <p:nvPr/>
        </p:nvSpPr>
        <p:spPr bwMode="auto">
          <a:xfrm flipH="1">
            <a:off x="2332038" y="5029200"/>
            <a:ext cx="182562" cy="396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1524000" y="5410200"/>
            <a:ext cx="1665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restaurant id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3195638"/>
            <a:ext cx="1905000" cy="385762"/>
            <a:chOff x="3776" y="2000"/>
            <a:chExt cx="1200" cy="243"/>
          </a:xfrm>
        </p:grpSpPr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2016"/>
              <a:ext cx="115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Rectangle 7"/>
            <p:cNvSpPr>
              <a:spLocks noChangeArrowheads="1"/>
            </p:cNvSpPr>
            <p:nvPr/>
          </p:nvSpPr>
          <p:spPr bwMode="auto">
            <a:xfrm>
              <a:off x="3776" y="2000"/>
              <a:ext cx="1200" cy="240"/>
            </a:xfrm>
            <a:prstGeom prst="rect">
              <a:avLst/>
            </a:prstGeom>
            <a:solidFill>
              <a:srgbClr val="FF00FF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181600" y="2794000"/>
            <a:ext cx="779463" cy="4064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tIns="36000" bIns="72000" anchor="ctr"/>
          <a:lstStyle/>
          <a:p>
            <a:pPr algn="ctr"/>
            <a:r>
              <a:rPr lang="en-US" altLang="zh-CN" sz="2200" i="1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2200">
                <a:latin typeface="Times New Roman" pitchFamily="18" charset="0"/>
                <a:ea typeface="宋体" pitchFamily="2" charset="-122"/>
              </a:rPr>
              <a:t> = </a:t>
            </a:r>
            <a:r>
              <a:rPr lang="en-US" altLang="zh-CN" sz="2200" i="1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>
                <a:latin typeface="Times New Roman" pitchFamily="18" charset="0"/>
                <a:ea typeface="宋体" pitchFamily="2" charset="-122"/>
              </a:rPr>
              <a:t>2</a:t>
            </a:r>
            <a:endParaRPr lang="en-US" altLang="zh-CN" sz="2200" i="1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itchFamily="18" charset="0"/>
              </a:rPr>
              <a:t>Background: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Inconsistent Certain Databases (cont'd)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Inconsistencies occur when:</a:t>
            </a:r>
          </a:p>
          <a:p>
            <a:pPr lvl="1"/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Integrating data from different data sources</a:t>
            </a:r>
          </a:p>
          <a:p>
            <a:pPr lvl="1"/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Collecting inaccurate data from real-world applications</a:t>
            </a:r>
          </a:p>
          <a:p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Solutions in the literature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Data repair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Consistent query answering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Topics in this chapter: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Consistent query answering in </a:t>
            </a:r>
            <a:r>
              <a:rPr lang="en-US" sz="2200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inconsistent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probabilistic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DD40A-D98B-4A9D-AECA-53453902A2F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E38A-2103-4F74-82A5-16395B3E11ED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9464" name="Picture 8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676400" y="1752600"/>
            <a:ext cx="5791200" cy="3657600"/>
          </a:xfrm>
          <a:prstGeom prst="rect">
            <a:avLst/>
          </a:prstGeom>
          <a:noFill/>
          <a:ln w="57150">
            <a:solidFill>
              <a:srgbClr val="FF66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Motivation Example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1905000"/>
            <a:ext cx="1295400" cy="1066800"/>
            <a:chOff x="1008" y="1296"/>
            <a:chExt cx="816" cy="672"/>
          </a:xfrm>
        </p:grpSpPr>
        <p:sp>
          <p:nvSpPr>
            <p:cNvPr id="23566" name="AutoShape 9"/>
            <p:cNvSpPr>
              <a:spLocks noChangeArrowheads="1"/>
            </p:cNvSpPr>
            <p:nvPr/>
          </p:nvSpPr>
          <p:spPr bwMode="auto">
            <a:xfrm>
              <a:off x="1008" y="1296"/>
              <a:ext cx="816" cy="672"/>
            </a:xfrm>
            <a:prstGeom prst="wedgeRectCallout">
              <a:avLst>
                <a:gd name="adj1" fmla="val 102329"/>
                <a:gd name="adj2" fmla="val 94495"/>
              </a:avLst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23567" name="Picture 11" descr="MC900083019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3" y="1322"/>
              <a:ext cx="768" cy="62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638800" y="1905000"/>
            <a:ext cx="1143000" cy="1066800"/>
            <a:chOff x="3552" y="1200"/>
            <a:chExt cx="720" cy="672"/>
          </a:xfrm>
        </p:grpSpPr>
        <p:sp>
          <p:nvSpPr>
            <p:cNvPr id="23564" name="AutoShape 10"/>
            <p:cNvSpPr>
              <a:spLocks noChangeArrowheads="1"/>
            </p:cNvSpPr>
            <p:nvPr/>
          </p:nvSpPr>
          <p:spPr bwMode="auto">
            <a:xfrm>
              <a:off x="3552" y="1200"/>
              <a:ext cx="720" cy="672"/>
            </a:xfrm>
            <a:prstGeom prst="wedgeRectCallout">
              <a:avLst>
                <a:gd name="adj1" fmla="val -102917"/>
                <a:gd name="adj2" fmla="val 98514"/>
              </a:avLst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23565" name="Picture 12" descr="MC900082899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4" y="1208"/>
              <a:ext cx="672" cy="64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286000" y="28956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restaurant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baseline="-25000">
                <a:latin typeface="Times New Roman" pitchFamily="18" charset="0"/>
              </a:rPr>
              <a:t>1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562600" y="28956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restaurant </a:t>
            </a:r>
            <a:r>
              <a:rPr lang="en-US" b="1" i="1">
                <a:latin typeface="Times New Roman" pitchFamily="18" charset="0"/>
              </a:rPr>
              <a:t>t</a:t>
            </a:r>
            <a:r>
              <a:rPr lang="en-US" b="1" baseline="-25000">
                <a:latin typeface="Times New Roman" pitchFamily="18" charset="0"/>
              </a:rPr>
              <a:t>2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6019800" y="3810000"/>
            <a:ext cx="2286000" cy="768350"/>
          </a:xfrm>
          <a:prstGeom prst="roundRect">
            <a:avLst>
              <a:gd name="adj" fmla="val 16667"/>
            </a:avLst>
          </a:prstGeom>
          <a:solidFill>
            <a:srgbClr val="FFDDFF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 u="sng">
                <a:latin typeface="Times New Roman" pitchFamily="18" charset="0"/>
              </a:rPr>
              <a:t>Query:</a:t>
            </a:r>
            <a:r>
              <a:rPr lang="en-US">
                <a:latin typeface="Times New Roman" pitchFamily="18" charset="0"/>
              </a:rPr>
              <a:t> retrieve those restaurants with </a:t>
            </a:r>
            <a:r>
              <a:rPr lang="en-US" b="1">
                <a:latin typeface="Garamond" pitchFamily="18" charset="0"/>
              </a:rPr>
              <a:t>QoS</a:t>
            </a:r>
            <a:r>
              <a:rPr lang="en-US">
                <a:latin typeface="Times New Roman" pitchFamily="18" charset="0"/>
                <a:sym typeface="Symbol" pitchFamily="18" charset="2"/>
              </a:rPr>
              <a:t> [4, 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3" grpId="0"/>
      <p:bldP spid="19475" grpId="0"/>
      <p:bldP spid="194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Learn how to identify inconsistencies in probabilistic databases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Discover how to clean uncertain data with quality guarantees</a:t>
            </a:r>
            <a:endParaRPr lang="en-US" altLang="zh-CN" sz="2400" dirty="0" smtClean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Become familiar with techniques of resolving inconsistencies in probabilistic databases under possible worlds semantics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Know how to obtain consistent query answers from inconsistent probabilistic databases</a:t>
            </a:r>
          </a:p>
          <a:p>
            <a:pPr lvl="1" algn="just" eaLnBrk="1" hangingPunct="1"/>
            <a:endParaRPr lang="en-US" altLang="zh-CN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4CD5E-68A5-4F58-94DB-2270C303C917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Motivation Example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sz="2600" smtClean="0">
              <a:latin typeface="Times New Roman" pitchFamily="18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562600" y="1905000"/>
            <a:ext cx="1447800" cy="1357313"/>
            <a:chOff x="3504" y="1200"/>
            <a:chExt cx="912" cy="855"/>
          </a:xfrm>
        </p:grpSpPr>
        <p:pic>
          <p:nvPicPr>
            <p:cNvPr id="24606" name="Picture 9" descr="MC900082899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4" y="1200"/>
              <a:ext cx="672" cy="6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4607" name="Text Box 11"/>
            <p:cNvSpPr txBox="1">
              <a:spLocks noChangeArrowheads="1"/>
            </p:cNvSpPr>
            <p:nvPr/>
          </p:nvSpPr>
          <p:spPr bwMode="auto">
            <a:xfrm>
              <a:off x="3504" y="182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9900"/>
                  </a:solidFill>
                  <a:latin typeface="Times New Roman" pitchFamily="18" charset="0"/>
                </a:rPr>
                <a:t>restaurant </a:t>
              </a:r>
              <a:r>
                <a:rPr lang="en-US" b="1" i="1">
                  <a:solidFill>
                    <a:srgbClr val="009900"/>
                  </a:solidFill>
                  <a:latin typeface="Times New Roman" pitchFamily="18" charset="0"/>
                </a:rPr>
                <a:t>t</a:t>
              </a:r>
              <a:r>
                <a:rPr lang="en-US" b="1" baseline="-25000">
                  <a:solidFill>
                    <a:srgbClr val="009900"/>
                  </a:solidFill>
                  <a:latin typeface="Times New Roman" pitchFamily="18" charset="0"/>
                </a:rPr>
                <a:t>2</a:t>
              </a:r>
              <a:endParaRPr lang="en-US" b="1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286000" y="1946275"/>
            <a:ext cx="1409700" cy="1316038"/>
            <a:chOff x="1440" y="1226"/>
            <a:chExt cx="888" cy="829"/>
          </a:xfrm>
        </p:grpSpPr>
        <p:sp>
          <p:nvSpPr>
            <p:cNvPr id="24604" name="Text Box 10"/>
            <p:cNvSpPr txBox="1">
              <a:spLocks noChangeArrowheads="1"/>
            </p:cNvSpPr>
            <p:nvPr/>
          </p:nvSpPr>
          <p:spPr bwMode="auto">
            <a:xfrm>
              <a:off x="1440" y="1824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6600"/>
                  </a:solidFill>
                  <a:latin typeface="Times New Roman" pitchFamily="18" charset="0"/>
                </a:rPr>
                <a:t>restaurant </a:t>
              </a:r>
              <a:r>
                <a:rPr lang="en-US" b="1" i="1">
                  <a:solidFill>
                    <a:srgbClr val="FF6600"/>
                  </a:solidFill>
                  <a:latin typeface="Times New Roman" pitchFamily="18" charset="0"/>
                </a:rPr>
                <a:t>t</a:t>
              </a:r>
              <a:r>
                <a:rPr lang="en-US" b="1" baseline="-25000">
                  <a:solidFill>
                    <a:srgbClr val="FF6600"/>
                  </a:solidFill>
                  <a:latin typeface="Times New Roman" pitchFamily="18" charset="0"/>
                </a:rPr>
                <a:t>1</a:t>
              </a:r>
              <a:endParaRPr lang="en-US" b="1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pic>
          <p:nvPicPr>
            <p:cNvPr id="24605" name="Picture 14" descr="MC900083019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5" y="1226"/>
              <a:ext cx="768" cy="6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</p:grp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1089025" y="3124200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Web data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08025" y="1524000"/>
            <a:ext cx="1806575" cy="1524000"/>
            <a:chOff x="288" y="2736"/>
            <a:chExt cx="802" cy="649"/>
          </a:xfrm>
        </p:grpSpPr>
        <p:sp>
          <p:nvSpPr>
            <p:cNvPr id="15385" name="Infopage"/>
            <p:cNvSpPr>
              <a:spLocks noEditPoints="1" noChangeArrowheads="1"/>
            </p:cNvSpPr>
            <p:nvPr/>
          </p:nvSpPr>
          <p:spPr bwMode="auto">
            <a:xfrm>
              <a:off x="288" y="3024"/>
              <a:ext cx="19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13 w 21600"/>
                <a:gd name="T25" fmla="*/ 12150 h 21600"/>
                <a:gd name="T26" fmla="*/ 20813 w 21600"/>
                <a:gd name="T27" fmla="*/ 171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8333" y="4025"/>
                  </a:moveTo>
                  <a:lnTo>
                    <a:pt x="12500" y="4025"/>
                  </a:lnTo>
                  <a:lnTo>
                    <a:pt x="12500" y="11094"/>
                  </a:lnTo>
                  <a:lnTo>
                    <a:pt x="13903" y="11094"/>
                  </a:lnTo>
                  <a:lnTo>
                    <a:pt x="13903" y="11618"/>
                  </a:lnTo>
                  <a:lnTo>
                    <a:pt x="7908" y="11618"/>
                  </a:lnTo>
                  <a:lnTo>
                    <a:pt x="7908" y="11078"/>
                  </a:lnTo>
                  <a:lnTo>
                    <a:pt x="9418" y="11078"/>
                  </a:lnTo>
                  <a:lnTo>
                    <a:pt x="9418" y="4549"/>
                  </a:lnTo>
                  <a:lnTo>
                    <a:pt x="8333" y="4549"/>
                  </a:lnTo>
                  <a:lnTo>
                    <a:pt x="8333" y="4025"/>
                  </a:lnTo>
                  <a:close/>
                </a:path>
                <a:path w="21600" h="21600" extrusionOk="0">
                  <a:moveTo>
                    <a:pt x="9120" y="2127"/>
                  </a:moveTo>
                  <a:lnTo>
                    <a:pt x="9120" y="1783"/>
                  </a:lnTo>
                  <a:lnTo>
                    <a:pt x="9269" y="1538"/>
                  </a:lnTo>
                  <a:lnTo>
                    <a:pt x="9588" y="1194"/>
                  </a:lnTo>
                  <a:lnTo>
                    <a:pt x="10013" y="998"/>
                  </a:lnTo>
                  <a:lnTo>
                    <a:pt x="10396" y="850"/>
                  </a:lnTo>
                  <a:lnTo>
                    <a:pt x="10906" y="801"/>
                  </a:lnTo>
                  <a:lnTo>
                    <a:pt x="11480" y="900"/>
                  </a:lnTo>
                  <a:lnTo>
                    <a:pt x="11926" y="1047"/>
                  </a:lnTo>
                  <a:lnTo>
                    <a:pt x="12266" y="1292"/>
                  </a:lnTo>
                  <a:lnTo>
                    <a:pt x="12500" y="1587"/>
                  </a:lnTo>
                  <a:lnTo>
                    <a:pt x="12649" y="1832"/>
                  </a:lnTo>
                  <a:lnTo>
                    <a:pt x="12692" y="2143"/>
                  </a:lnTo>
                  <a:lnTo>
                    <a:pt x="12649" y="2421"/>
                  </a:lnTo>
                  <a:lnTo>
                    <a:pt x="12500" y="2781"/>
                  </a:lnTo>
                  <a:lnTo>
                    <a:pt x="12330" y="3060"/>
                  </a:lnTo>
                  <a:lnTo>
                    <a:pt x="11884" y="3305"/>
                  </a:lnTo>
                  <a:lnTo>
                    <a:pt x="11501" y="3452"/>
                  </a:lnTo>
                  <a:lnTo>
                    <a:pt x="10863" y="3550"/>
                  </a:lnTo>
                  <a:lnTo>
                    <a:pt x="10396" y="3518"/>
                  </a:lnTo>
                  <a:lnTo>
                    <a:pt x="9949" y="3321"/>
                  </a:lnTo>
                  <a:lnTo>
                    <a:pt x="9524" y="3125"/>
                  </a:lnTo>
                  <a:lnTo>
                    <a:pt x="9311" y="2765"/>
                  </a:lnTo>
                  <a:lnTo>
                    <a:pt x="9184" y="2438"/>
                  </a:lnTo>
                  <a:lnTo>
                    <a:pt x="9120" y="2127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602" name="Picture 31" descr="MC900435241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3216"/>
              <a:ext cx="39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32" descr="j02513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2736"/>
              <a:ext cx="65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873500" y="1385888"/>
            <a:ext cx="1301750" cy="1624012"/>
            <a:chOff x="1296" y="2640"/>
            <a:chExt cx="668" cy="879"/>
          </a:xfrm>
        </p:grpSpPr>
        <p:pic>
          <p:nvPicPr>
            <p:cNvPr id="24598" name="Picture 34" descr="MC900371064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" y="3120"/>
              <a:ext cx="45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36" descr="MC900104788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6" y="2640"/>
              <a:ext cx="66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37" descr="MC900078738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2928"/>
              <a:ext cx="5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727450" y="313848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news or rumors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6629400" y="3138488"/>
            <a:ext cx="170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commercial data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6324600" y="914400"/>
            <a:ext cx="2211388" cy="2362200"/>
            <a:chOff x="4032" y="2208"/>
            <a:chExt cx="1393" cy="1488"/>
          </a:xfrm>
        </p:grpSpPr>
        <p:pic>
          <p:nvPicPr>
            <p:cNvPr id="24596" name="Picture 50" descr="MC900341843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68" y="2208"/>
              <a:ext cx="105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51" descr="MC900439359[1]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2736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919" name="AutoShape 55"/>
          <p:cNvSpPr>
            <a:spLocks noChangeArrowheads="1"/>
          </p:cNvSpPr>
          <p:nvPr/>
        </p:nvSpPr>
        <p:spPr bwMode="auto">
          <a:xfrm>
            <a:off x="457200" y="914400"/>
            <a:ext cx="8305800" cy="2895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3733800" y="3581400"/>
            <a:ext cx="1558925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Times New Roman" pitchFamily="18" charset="0"/>
              </a:rPr>
              <a:t>data sources</a:t>
            </a:r>
          </a:p>
        </p:txBody>
      </p:sp>
      <p:sp>
        <p:nvSpPr>
          <p:cNvPr id="36921" name="AutoShape 57"/>
          <p:cNvSpPr>
            <a:spLocks noChangeArrowheads="1"/>
          </p:cNvSpPr>
          <p:nvPr/>
        </p:nvSpPr>
        <p:spPr bwMode="auto">
          <a:xfrm>
            <a:off x="4267200" y="4114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00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922" name="AutoShape 58"/>
          <p:cNvSpPr>
            <a:spLocks noChangeArrowheads="1"/>
          </p:cNvSpPr>
          <p:nvPr/>
        </p:nvSpPr>
        <p:spPr bwMode="auto">
          <a:xfrm>
            <a:off x="1600200" y="4724400"/>
            <a:ext cx="58674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3657600" y="5943600"/>
            <a:ext cx="1868488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integrated data</a:t>
            </a:r>
          </a:p>
        </p:txBody>
      </p:sp>
      <p:sp>
        <p:nvSpPr>
          <p:cNvPr id="36924" name="AutoShape 60"/>
          <p:cNvSpPr>
            <a:spLocks noChangeArrowheads="1"/>
          </p:cNvSpPr>
          <p:nvPr/>
        </p:nvSpPr>
        <p:spPr bwMode="auto">
          <a:xfrm>
            <a:off x="5334000" y="3886200"/>
            <a:ext cx="2286000" cy="768350"/>
          </a:xfrm>
          <a:prstGeom prst="roundRect">
            <a:avLst>
              <a:gd name="adj" fmla="val 16667"/>
            </a:avLst>
          </a:prstGeom>
          <a:solidFill>
            <a:srgbClr val="FF00FF">
              <a:alpha val="5098"/>
            </a:srgbClr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 u="sng">
                <a:latin typeface="Times New Roman" pitchFamily="18" charset="0"/>
              </a:rPr>
              <a:t>Query:</a:t>
            </a:r>
            <a:r>
              <a:rPr lang="en-US">
                <a:latin typeface="Times New Roman" pitchFamily="18" charset="0"/>
              </a:rPr>
              <a:t> retrieve those restaurants with </a:t>
            </a:r>
            <a:r>
              <a:rPr lang="en-US" b="1">
                <a:latin typeface="Garamond" pitchFamily="18" charset="0"/>
              </a:rPr>
              <a:t>QoS</a:t>
            </a:r>
            <a:r>
              <a:rPr lang="en-US">
                <a:latin typeface="Times New Roman" pitchFamily="18" charset="0"/>
                <a:sym typeface="Symbol" pitchFamily="18" charset="2"/>
              </a:rPr>
              <a:t> [4, 5]</a:t>
            </a:r>
          </a:p>
        </p:txBody>
      </p:sp>
      <p:sp>
        <p:nvSpPr>
          <p:cNvPr id="245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Beijing, Summer,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00035 0.427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00139 0.427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  <p:bldP spid="36906" grpId="0"/>
      <p:bldP spid="36907" grpId="0"/>
      <p:bldP spid="36919" grpId="0" animBg="1"/>
      <p:bldP spid="36920" grpId="0" animBg="1"/>
      <p:bldP spid="36921" grpId="0" animBg="1"/>
      <p:bldP spid="36922" grpId="0" animBg="1"/>
      <p:bldP spid="36923" grpId="0" animBg="1"/>
      <p:bldP spid="369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25C4-0CA3-4175-A0B4-747ACA6A5FAD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Motivation Example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sz="2600" smtClean="0">
              <a:latin typeface="Times New Roman" pitchFamily="18" charset="0"/>
            </a:endParaRPr>
          </a:p>
        </p:txBody>
      </p:sp>
      <p:pic>
        <p:nvPicPr>
          <p:cNvPr id="25605" name="Picture 5" descr="MC9000828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727075" cy="6921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4876800"/>
            <a:ext cx="128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imes New Roman" pitchFamily="18" charset="0"/>
              </a:rPr>
              <a:t>restaurant </a:t>
            </a:r>
            <a:r>
              <a:rPr lang="en-US" sz="1600" b="1" i="1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sz="1600" b="1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0" y="35814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Times New Roman" pitchFamily="18" charset="0"/>
              </a:rPr>
              <a:t>restaurant </a:t>
            </a:r>
            <a:r>
              <a:rPr lang="en-US" sz="1600" b="1" i="1">
                <a:solidFill>
                  <a:srgbClr val="FF3300"/>
                </a:solidFill>
                <a:latin typeface="Times New Roman" pitchFamily="18" charset="0"/>
              </a:rPr>
              <a:t>t</a:t>
            </a:r>
            <a:r>
              <a:rPr lang="en-US" sz="1600" b="1" baseline="-250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1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5608" name="Picture 9" descr="MC90008301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762000" cy="62071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  <p:graphicFrame>
        <p:nvGraphicFramePr>
          <p:cNvPr id="38074" name="Group 186"/>
          <p:cNvGraphicFramePr>
            <a:graphicFrameLocks noGrp="1"/>
          </p:cNvGraphicFramePr>
          <p:nvPr/>
        </p:nvGraphicFramePr>
        <p:xfrm>
          <a:off x="1219200" y="1905000"/>
          <a:ext cx="7315200" cy="2971800"/>
        </p:xfrm>
        <a:graphic>
          <a:graphicData uri="http://schemas.openxmlformats.org/drawingml/2006/table">
            <a:tbl>
              <a:tblPr/>
              <a:tblGrid>
                <a:gridCol w="1143000"/>
                <a:gridCol w="914400"/>
                <a:gridCol w="1295400"/>
                <a:gridCol w="1066800"/>
                <a:gridCol w="990600"/>
                <a:gridCol w="1066800"/>
                <a:gridCol w="8382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area code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 code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quality of service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7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jr</a:t>
                      </a:r>
                      <a:r>
                        <a:rPr kumimoji="0" lang="en-US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7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8075" name="Rectangle 187"/>
          <p:cNvSpPr>
            <a:spLocks noChangeArrowheads="1"/>
          </p:cNvSpPr>
          <p:nvPr/>
        </p:nvSpPr>
        <p:spPr bwMode="auto">
          <a:xfrm>
            <a:off x="7713663" y="1828800"/>
            <a:ext cx="971550" cy="321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76" name="Line 188"/>
          <p:cNvSpPr>
            <a:spLocks noChangeShapeType="1"/>
          </p:cNvSpPr>
          <p:nvPr/>
        </p:nvSpPr>
        <p:spPr bwMode="auto">
          <a:xfrm>
            <a:off x="8153400" y="4800600"/>
            <a:ext cx="76200" cy="381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7" name="Text Box 189"/>
          <p:cNvSpPr txBox="1">
            <a:spLocks noChangeArrowheads="1"/>
          </p:cNvSpPr>
          <p:nvPr/>
        </p:nvSpPr>
        <p:spPr bwMode="auto">
          <a:xfrm>
            <a:off x="6934200" y="5105400"/>
            <a:ext cx="2209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 b="1" i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</a:rPr>
              <a:t>the percentage of people agreeing on the record</a:t>
            </a:r>
          </a:p>
        </p:txBody>
      </p:sp>
      <p:sp>
        <p:nvSpPr>
          <p:cNvPr id="25662" name="AutoShape 190"/>
          <p:cNvSpPr>
            <a:spLocks noChangeArrowheads="1"/>
          </p:cNvSpPr>
          <p:nvPr/>
        </p:nvSpPr>
        <p:spPr bwMode="auto">
          <a:xfrm>
            <a:off x="1524000" y="2743200"/>
            <a:ext cx="533400" cy="1524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AutoShape 191"/>
          <p:cNvSpPr>
            <a:spLocks noChangeArrowheads="1"/>
          </p:cNvSpPr>
          <p:nvPr/>
        </p:nvSpPr>
        <p:spPr bwMode="auto">
          <a:xfrm>
            <a:off x="1524000" y="4419600"/>
            <a:ext cx="53340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Text Box 192"/>
          <p:cNvSpPr txBox="1">
            <a:spLocks noChangeArrowheads="1"/>
          </p:cNvSpPr>
          <p:nvPr/>
        </p:nvSpPr>
        <p:spPr bwMode="auto">
          <a:xfrm>
            <a:off x="3048000" y="5029200"/>
            <a:ext cx="2665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 i="1">
                <a:latin typeface="Times New Roman" pitchFamily="18" charset="0"/>
                <a:ea typeface="宋体" pitchFamily="2" charset="-122"/>
              </a:rPr>
              <a:t>a restaurant database</a:t>
            </a:r>
          </a:p>
        </p:txBody>
      </p:sp>
      <p:sp>
        <p:nvSpPr>
          <p:cNvPr id="38083" name="Rectangle 195"/>
          <p:cNvSpPr>
            <a:spLocks noChangeArrowheads="1"/>
          </p:cNvSpPr>
          <p:nvPr/>
        </p:nvSpPr>
        <p:spPr bwMode="auto">
          <a:xfrm>
            <a:off x="5715000" y="2743200"/>
            <a:ext cx="825500" cy="9144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85" name="Rectangle 197"/>
          <p:cNvSpPr>
            <a:spLocks noChangeArrowheads="1"/>
          </p:cNvSpPr>
          <p:nvPr/>
        </p:nvSpPr>
        <p:spPr bwMode="auto">
          <a:xfrm>
            <a:off x="3517900" y="3276600"/>
            <a:ext cx="825500" cy="9144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86" name="Rectangle 198"/>
          <p:cNvSpPr>
            <a:spLocks noChangeArrowheads="1"/>
          </p:cNvSpPr>
          <p:nvPr/>
        </p:nvSpPr>
        <p:spPr bwMode="auto">
          <a:xfrm>
            <a:off x="4781550" y="2743200"/>
            <a:ext cx="685800" cy="3810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87" name="Rectangle 199"/>
          <p:cNvSpPr>
            <a:spLocks noChangeArrowheads="1"/>
          </p:cNvSpPr>
          <p:nvPr/>
        </p:nvSpPr>
        <p:spPr bwMode="auto">
          <a:xfrm>
            <a:off x="4781550" y="3862388"/>
            <a:ext cx="685800" cy="3810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88" name="AutoShape 200"/>
          <p:cNvSpPr>
            <a:spLocks/>
          </p:cNvSpPr>
          <p:nvPr/>
        </p:nvSpPr>
        <p:spPr bwMode="auto">
          <a:xfrm>
            <a:off x="4267200" y="3505200"/>
            <a:ext cx="152400" cy="533400"/>
          </a:xfrm>
          <a:prstGeom prst="rightBracket">
            <a:avLst>
              <a:gd name="adj" fmla="val 291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90" name="AutoShape 202"/>
          <p:cNvSpPr>
            <a:spLocks/>
          </p:cNvSpPr>
          <p:nvPr/>
        </p:nvSpPr>
        <p:spPr bwMode="auto">
          <a:xfrm>
            <a:off x="6500813" y="2971800"/>
            <a:ext cx="152400" cy="533400"/>
          </a:xfrm>
          <a:prstGeom prst="rightBracket">
            <a:avLst>
              <a:gd name="adj" fmla="val 291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91" name="AutoShape 203"/>
          <p:cNvSpPr>
            <a:spLocks/>
          </p:cNvSpPr>
          <p:nvPr/>
        </p:nvSpPr>
        <p:spPr bwMode="auto">
          <a:xfrm>
            <a:off x="5334000" y="2895600"/>
            <a:ext cx="228600" cy="11430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092" name="Text Box 204"/>
          <p:cNvSpPr txBox="1">
            <a:spLocks noChangeArrowheads="1"/>
          </p:cNvSpPr>
          <p:nvPr/>
        </p:nvSpPr>
        <p:spPr bwMode="auto">
          <a:xfrm>
            <a:off x="2667000" y="5029200"/>
            <a:ext cx="3429000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 b="1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a probabilistic database</a:t>
            </a:r>
          </a:p>
        </p:txBody>
      </p:sp>
      <p:grpSp>
        <p:nvGrpSpPr>
          <p:cNvPr id="2" name="Group 209"/>
          <p:cNvGrpSpPr>
            <a:grpSpLocks/>
          </p:cNvGrpSpPr>
          <p:nvPr/>
        </p:nvGrpSpPr>
        <p:grpSpPr bwMode="auto">
          <a:xfrm>
            <a:off x="4343400" y="3657600"/>
            <a:ext cx="228600" cy="239713"/>
            <a:chOff x="1008" y="3641"/>
            <a:chExt cx="240" cy="192"/>
          </a:xfrm>
        </p:grpSpPr>
        <p:sp>
          <p:nvSpPr>
            <p:cNvPr id="25685" name="Line 205"/>
            <p:cNvSpPr>
              <a:spLocks noChangeShapeType="1"/>
            </p:cNvSpPr>
            <p:nvPr/>
          </p:nvSpPr>
          <p:spPr bwMode="auto">
            <a:xfrm flipV="1">
              <a:off x="1008" y="376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206"/>
            <p:cNvSpPr>
              <a:spLocks noChangeShapeType="1"/>
            </p:cNvSpPr>
            <p:nvPr/>
          </p:nvSpPr>
          <p:spPr bwMode="auto">
            <a:xfrm flipH="1" flipV="1">
              <a:off x="1008" y="369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208"/>
            <p:cNvSpPr>
              <a:spLocks noChangeShapeType="1"/>
            </p:cNvSpPr>
            <p:nvPr/>
          </p:nvSpPr>
          <p:spPr bwMode="auto">
            <a:xfrm flipV="1">
              <a:off x="1041" y="3641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0"/>
          <p:cNvGrpSpPr>
            <a:grpSpLocks/>
          </p:cNvGrpSpPr>
          <p:nvPr/>
        </p:nvGrpSpPr>
        <p:grpSpPr bwMode="auto">
          <a:xfrm>
            <a:off x="5434013" y="3352800"/>
            <a:ext cx="228600" cy="239713"/>
            <a:chOff x="1008" y="3641"/>
            <a:chExt cx="240" cy="192"/>
          </a:xfrm>
        </p:grpSpPr>
        <p:sp>
          <p:nvSpPr>
            <p:cNvPr id="25682" name="Line 211"/>
            <p:cNvSpPr>
              <a:spLocks noChangeShapeType="1"/>
            </p:cNvSpPr>
            <p:nvPr/>
          </p:nvSpPr>
          <p:spPr bwMode="auto">
            <a:xfrm flipV="1">
              <a:off x="1008" y="376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212"/>
            <p:cNvSpPr>
              <a:spLocks noChangeShapeType="1"/>
            </p:cNvSpPr>
            <p:nvPr/>
          </p:nvSpPr>
          <p:spPr bwMode="auto">
            <a:xfrm flipH="1" flipV="1">
              <a:off x="1008" y="369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213"/>
            <p:cNvSpPr>
              <a:spLocks noChangeShapeType="1"/>
            </p:cNvSpPr>
            <p:nvPr/>
          </p:nvSpPr>
          <p:spPr bwMode="auto">
            <a:xfrm flipV="1">
              <a:off x="1041" y="3641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6553200" y="3124200"/>
            <a:ext cx="228600" cy="239713"/>
            <a:chOff x="1008" y="3641"/>
            <a:chExt cx="240" cy="192"/>
          </a:xfrm>
        </p:grpSpPr>
        <p:sp>
          <p:nvSpPr>
            <p:cNvPr id="25679" name="Line 215"/>
            <p:cNvSpPr>
              <a:spLocks noChangeShapeType="1"/>
            </p:cNvSpPr>
            <p:nvPr/>
          </p:nvSpPr>
          <p:spPr bwMode="auto">
            <a:xfrm flipV="1">
              <a:off x="1008" y="376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216"/>
            <p:cNvSpPr>
              <a:spLocks noChangeShapeType="1"/>
            </p:cNvSpPr>
            <p:nvPr/>
          </p:nvSpPr>
          <p:spPr bwMode="auto">
            <a:xfrm flipH="1" flipV="1">
              <a:off x="1008" y="369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217"/>
            <p:cNvSpPr>
              <a:spLocks noChangeShapeType="1"/>
            </p:cNvSpPr>
            <p:nvPr/>
          </p:nvSpPr>
          <p:spPr bwMode="auto">
            <a:xfrm flipV="1">
              <a:off x="1041" y="3641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107" name="AutoShape 219"/>
          <p:cNvSpPr>
            <a:spLocks noChangeArrowheads="1"/>
          </p:cNvSpPr>
          <p:nvPr/>
        </p:nvSpPr>
        <p:spPr bwMode="auto">
          <a:xfrm>
            <a:off x="3930650" y="1143000"/>
            <a:ext cx="2622550" cy="609600"/>
          </a:xfrm>
          <a:prstGeom prst="cloudCallout">
            <a:avLst>
              <a:gd name="adj1" fmla="val 22782"/>
              <a:gd name="adj2" fmla="val 208593"/>
            </a:avLst>
          </a:prstGeom>
          <a:solidFill>
            <a:srgbClr val="FF99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inconsistency</a:t>
            </a:r>
          </a:p>
        </p:txBody>
      </p:sp>
      <p:sp>
        <p:nvSpPr>
          <p:cNvPr id="25677" name="AutoShape 222"/>
          <p:cNvSpPr>
            <a:spLocks noChangeArrowheads="1"/>
          </p:cNvSpPr>
          <p:nvPr/>
        </p:nvSpPr>
        <p:spPr bwMode="auto">
          <a:xfrm>
            <a:off x="6400800" y="304800"/>
            <a:ext cx="2286000" cy="768350"/>
          </a:xfrm>
          <a:prstGeom prst="roundRect">
            <a:avLst>
              <a:gd name="adj" fmla="val 16667"/>
            </a:avLst>
          </a:prstGeom>
          <a:solidFill>
            <a:srgbClr val="FF00FF">
              <a:alpha val="5098"/>
            </a:srgbClr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 u="sng">
                <a:latin typeface="Times New Roman" pitchFamily="18" charset="0"/>
              </a:rPr>
              <a:t>Query:</a:t>
            </a:r>
            <a:r>
              <a:rPr lang="en-US">
                <a:latin typeface="Times New Roman" pitchFamily="18" charset="0"/>
              </a:rPr>
              <a:t> retrieve those restaurants with </a:t>
            </a:r>
            <a:r>
              <a:rPr lang="en-US" b="1">
                <a:latin typeface="Garamond" pitchFamily="18" charset="0"/>
              </a:rPr>
              <a:t>QoS</a:t>
            </a:r>
            <a:r>
              <a:rPr lang="en-US">
                <a:latin typeface="Times New Roman" pitchFamily="18" charset="0"/>
                <a:sym typeface="Symbol" pitchFamily="18" charset="2"/>
              </a:rPr>
              <a:t> [4, 5]</a:t>
            </a:r>
          </a:p>
        </p:txBody>
      </p:sp>
      <p:sp>
        <p:nvSpPr>
          <p:cNvPr id="256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Beijing, Summer,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75" grpId="0" animBg="1"/>
      <p:bldP spid="38076" grpId="0" animBg="1"/>
      <p:bldP spid="38077" grpId="0"/>
      <p:bldP spid="38083" grpId="0" animBg="1"/>
      <p:bldP spid="38085" grpId="0" animBg="1"/>
      <p:bldP spid="38086" grpId="0" animBg="1"/>
      <p:bldP spid="38087" grpId="0" animBg="1"/>
      <p:bldP spid="38088" grpId="0" animBg="1"/>
      <p:bldP spid="38090" grpId="0" animBg="1"/>
      <p:bldP spid="38091" grpId="0" animBg="1"/>
      <p:bldP spid="38092" grpId="0" animBg="1"/>
      <p:bldP spid="381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6CE14-D8C8-488C-A7C4-7A71C16FA555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Motivation Example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sz="2600" smtClean="0">
              <a:latin typeface="Times New Roman" pitchFamily="18" charset="0"/>
            </a:endParaRPr>
          </a:p>
        </p:txBody>
      </p:sp>
      <p:graphicFrame>
        <p:nvGraphicFramePr>
          <p:cNvPr id="38987" name="Group 75"/>
          <p:cNvGraphicFramePr>
            <a:graphicFrameLocks noGrp="1"/>
          </p:cNvGraphicFramePr>
          <p:nvPr/>
        </p:nvGraphicFramePr>
        <p:xfrm>
          <a:off x="1752600" y="990600"/>
          <a:ext cx="6400800" cy="169069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60450"/>
                <a:gridCol w="822325"/>
                <a:gridCol w="766763"/>
                <a:gridCol w="627062"/>
                <a:gridCol w="8382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RID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QoS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jr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6685" name="Text Box 73"/>
          <p:cNvSpPr txBox="1">
            <a:spLocks noChangeArrowheads="1"/>
          </p:cNvSpPr>
          <p:nvPr/>
        </p:nvSpPr>
        <p:spPr bwMode="auto">
          <a:xfrm>
            <a:off x="152400" y="1524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probabilistic database</a:t>
            </a:r>
          </a:p>
        </p:txBody>
      </p:sp>
      <p:pic>
        <p:nvPicPr>
          <p:cNvPr id="38988" name="Pictur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66294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89" name="Rectangle 77"/>
          <p:cNvSpPr>
            <a:spLocks noChangeArrowheads="1"/>
          </p:cNvSpPr>
          <p:nvPr/>
        </p:nvSpPr>
        <p:spPr bwMode="auto">
          <a:xfrm>
            <a:off x="4225925" y="1371600"/>
            <a:ext cx="685800" cy="2286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1" name="AutoShape 79"/>
          <p:cNvSpPr>
            <a:spLocks/>
          </p:cNvSpPr>
          <p:nvPr/>
        </p:nvSpPr>
        <p:spPr bwMode="auto">
          <a:xfrm>
            <a:off x="4865688" y="1489075"/>
            <a:ext cx="117475" cy="1008063"/>
          </a:xfrm>
          <a:prstGeom prst="rightBracket">
            <a:avLst>
              <a:gd name="adj" fmla="val 71509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2" name="Rectangle 80"/>
          <p:cNvSpPr>
            <a:spLocks noChangeArrowheads="1"/>
          </p:cNvSpPr>
          <p:nvPr/>
        </p:nvSpPr>
        <p:spPr bwMode="auto">
          <a:xfrm>
            <a:off x="1722438" y="3973513"/>
            <a:ext cx="6365875" cy="246062"/>
          </a:xfrm>
          <a:prstGeom prst="rect">
            <a:avLst/>
          </a:prstGeom>
          <a:solidFill>
            <a:srgbClr val="FF00FF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6" name="Rectangle 84"/>
          <p:cNvSpPr>
            <a:spLocks noChangeArrowheads="1"/>
          </p:cNvSpPr>
          <p:nvPr/>
        </p:nvSpPr>
        <p:spPr bwMode="auto">
          <a:xfrm>
            <a:off x="3429000" y="1371600"/>
            <a:ext cx="457200" cy="2286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7" name="Rectangle 85"/>
          <p:cNvSpPr>
            <a:spLocks noChangeArrowheads="1"/>
          </p:cNvSpPr>
          <p:nvPr/>
        </p:nvSpPr>
        <p:spPr bwMode="auto">
          <a:xfrm>
            <a:off x="3417888" y="2386013"/>
            <a:ext cx="457200" cy="2286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8" name="Rectangle 86"/>
          <p:cNvSpPr>
            <a:spLocks noChangeArrowheads="1"/>
          </p:cNvSpPr>
          <p:nvPr/>
        </p:nvSpPr>
        <p:spPr bwMode="auto">
          <a:xfrm>
            <a:off x="5287963" y="1382713"/>
            <a:ext cx="457200" cy="2286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9" name="Rectangle 87"/>
          <p:cNvSpPr>
            <a:spLocks noChangeArrowheads="1"/>
          </p:cNvSpPr>
          <p:nvPr/>
        </p:nvSpPr>
        <p:spPr bwMode="auto">
          <a:xfrm>
            <a:off x="5299075" y="2386013"/>
            <a:ext cx="457200" cy="2286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0" name="Text Box 88"/>
          <p:cNvSpPr txBox="1">
            <a:spLocks noChangeArrowheads="1"/>
          </p:cNvSpPr>
          <p:nvPr/>
        </p:nvSpPr>
        <p:spPr bwMode="auto">
          <a:xfrm>
            <a:off x="152400" y="3962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i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possible worlds</a:t>
            </a:r>
          </a:p>
        </p:txBody>
      </p:sp>
      <p:sp>
        <p:nvSpPr>
          <p:cNvPr id="39001" name="AutoShape 89"/>
          <p:cNvSpPr>
            <a:spLocks/>
          </p:cNvSpPr>
          <p:nvPr/>
        </p:nvSpPr>
        <p:spPr bwMode="auto">
          <a:xfrm rot="10800000">
            <a:off x="3352800" y="1447800"/>
            <a:ext cx="76200" cy="1066800"/>
          </a:xfrm>
          <a:prstGeom prst="rightBracket">
            <a:avLst>
              <a:gd name="adj" fmla="val 1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4" name="AutoShape 92"/>
          <p:cNvSpPr>
            <a:spLocks/>
          </p:cNvSpPr>
          <p:nvPr/>
        </p:nvSpPr>
        <p:spPr bwMode="auto">
          <a:xfrm rot="10800000">
            <a:off x="5205413" y="1447800"/>
            <a:ext cx="76200" cy="1066800"/>
          </a:xfrm>
          <a:prstGeom prst="rightBracket">
            <a:avLst>
              <a:gd name="adj" fmla="val 1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5" name="Rectangle 93"/>
          <p:cNvSpPr>
            <a:spLocks noChangeArrowheads="1"/>
          </p:cNvSpPr>
          <p:nvPr/>
        </p:nvSpPr>
        <p:spPr bwMode="auto">
          <a:xfrm>
            <a:off x="4237038" y="2397125"/>
            <a:ext cx="685800" cy="228600"/>
          </a:xfrm>
          <a:prstGeom prst="rect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5002213" y="5410200"/>
            <a:ext cx="1779587" cy="385763"/>
            <a:chOff x="3072" y="3696"/>
            <a:chExt cx="1121" cy="243"/>
          </a:xfrm>
        </p:grpSpPr>
        <p:pic>
          <p:nvPicPr>
            <p:cNvPr id="26711" name="Picture 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3712"/>
              <a:ext cx="112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12" name="Rectangle 83"/>
            <p:cNvSpPr>
              <a:spLocks noChangeArrowheads="1"/>
            </p:cNvSpPr>
            <p:nvPr/>
          </p:nvSpPr>
          <p:spPr bwMode="auto">
            <a:xfrm>
              <a:off x="3888" y="3696"/>
              <a:ext cx="303" cy="24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Rectangle 94"/>
            <p:cNvSpPr>
              <a:spLocks noChangeArrowheads="1"/>
            </p:cNvSpPr>
            <p:nvPr/>
          </p:nvSpPr>
          <p:spPr bwMode="auto">
            <a:xfrm>
              <a:off x="3072" y="3696"/>
              <a:ext cx="624" cy="240"/>
            </a:xfrm>
            <a:prstGeom prst="rect">
              <a:avLst/>
            </a:prstGeom>
            <a:solidFill>
              <a:srgbClr val="0000FF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09" name="Text Box 97"/>
          <p:cNvSpPr txBox="1">
            <a:spLocks noChangeArrowheads="1"/>
          </p:cNvSpPr>
          <p:nvPr/>
        </p:nvSpPr>
        <p:spPr bwMode="auto">
          <a:xfrm>
            <a:off x="152400" y="1295400"/>
            <a:ext cx="1524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inconsistent probabilistic database</a:t>
            </a:r>
          </a:p>
        </p:txBody>
      </p:sp>
      <p:sp>
        <p:nvSpPr>
          <p:cNvPr id="39011" name="Text Box 99"/>
          <p:cNvSpPr txBox="1">
            <a:spLocks noChangeArrowheads="1"/>
          </p:cNvSpPr>
          <p:nvPr/>
        </p:nvSpPr>
        <p:spPr bwMode="auto">
          <a:xfrm>
            <a:off x="2411413" y="54102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D4D4D"/>
                </a:solidFill>
                <a:latin typeface="Times New Roman" pitchFamily="18" charset="0"/>
              </a:rPr>
              <a:t>functional dependency: </a:t>
            </a:r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4876800" y="1828800"/>
            <a:ext cx="228600" cy="239713"/>
            <a:chOff x="1008" y="3641"/>
            <a:chExt cx="240" cy="192"/>
          </a:xfrm>
        </p:grpSpPr>
        <p:sp>
          <p:nvSpPr>
            <p:cNvPr id="26708" name="Line 101"/>
            <p:cNvSpPr>
              <a:spLocks noChangeShapeType="1"/>
            </p:cNvSpPr>
            <p:nvPr/>
          </p:nvSpPr>
          <p:spPr bwMode="auto">
            <a:xfrm flipV="1">
              <a:off x="1008" y="3763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102"/>
            <p:cNvSpPr>
              <a:spLocks noChangeShapeType="1"/>
            </p:cNvSpPr>
            <p:nvPr/>
          </p:nvSpPr>
          <p:spPr bwMode="auto">
            <a:xfrm flipH="1" flipV="1">
              <a:off x="1008" y="3696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103"/>
            <p:cNvSpPr>
              <a:spLocks noChangeShapeType="1"/>
            </p:cNvSpPr>
            <p:nvPr/>
          </p:nvSpPr>
          <p:spPr bwMode="auto">
            <a:xfrm flipV="1">
              <a:off x="1041" y="3641"/>
              <a:ext cx="14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21" name="Rectangle 109"/>
          <p:cNvSpPr>
            <a:spLocks noChangeArrowheads="1"/>
          </p:cNvSpPr>
          <p:nvPr/>
        </p:nvSpPr>
        <p:spPr bwMode="auto">
          <a:xfrm rot="-60000">
            <a:off x="239713" y="3811588"/>
            <a:ext cx="8821737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22" name="WordArt 110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534400" cy="588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9933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Consistent Query Answers in an Inconsistent Probabilistic Database!</a:t>
            </a:r>
          </a:p>
        </p:txBody>
      </p:sp>
      <p:sp>
        <p:nvSpPr>
          <p:cNvPr id="39024" name="AutoShape 112"/>
          <p:cNvSpPr>
            <a:spLocks noChangeArrowheads="1"/>
          </p:cNvSpPr>
          <p:nvPr/>
        </p:nvSpPr>
        <p:spPr bwMode="auto">
          <a:xfrm>
            <a:off x="5029200" y="152400"/>
            <a:ext cx="2590800" cy="609600"/>
          </a:xfrm>
          <a:prstGeom prst="cloudCallout">
            <a:avLst>
              <a:gd name="adj1" fmla="val -50134"/>
              <a:gd name="adj2" fmla="val 204690"/>
            </a:avLst>
          </a:prstGeom>
          <a:solidFill>
            <a:srgbClr val="FF99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inconsistency</a:t>
            </a:r>
          </a:p>
        </p:txBody>
      </p:sp>
      <p:sp>
        <p:nvSpPr>
          <p:cNvPr id="26705" name="AutoShape 116"/>
          <p:cNvSpPr>
            <a:spLocks noChangeArrowheads="1"/>
          </p:cNvSpPr>
          <p:nvPr/>
        </p:nvSpPr>
        <p:spPr bwMode="auto">
          <a:xfrm>
            <a:off x="1981200" y="1371600"/>
            <a:ext cx="304800" cy="9271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6" name="AutoShape 117"/>
          <p:cNvSpPr>
            <a:spLocks noChangeArrowheads="1"/>
          </p:cNvSpPr>
          <p:nvPr/>
        </p:nvSpPr>
        <p:spPr bwMode="auto">
          <a:xfrm>
            <a:off x="1981200" y="2362200"/>
            <a:ext cx="3048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Beijing, Summer,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9" grpId="0" animBg="1"/>
      <p:bldP spid="38991" grpId="0" animBg="1"/>
      <p:bldP spid="38992" grpId="0" animBg="1"/>
      <p:bldP spid="38996" grpId="0" animBg="1"/>
      <p:bldP spid="38997" grpId="0" animBg="1"/>
      <p:bldP spid="38998" grpId="0" animBg="1"/>
      <p:bldP spid="38999" grpId="0" animBg="1"/>
      <p:bldP spid="39000" grpId="0"/>
      <p:bldP spid="39001" grpId="0" animBg="1"/>
      <p:bldP spid="39004" grpId="0" animBg="1"/>
      <p:bldP spid="39005" grpId="0" animBg="1"/>
      <p:bldP spid="39009" grpId="0" animBg="1"/>
      <p:bldP spid="39011" grpId="0"/>
      <p:bldP spid="39021" grpId="0" animBg="1"/>
      <p:bldP spid="39022" grpId="0" animBg="1"/>
      <p:bldP spid="390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31536-E509-4AD6-AC6D-65913937FEEA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Background</a:t>
            </a:r>
          </a:p>
          <a:p>
            <a:pPr algn="just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Introduction</a:t>
            </a:r>
          </a:p>
          <a:p>
            <a:pPr algn="just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Related Work</a:t>
            </a:r>
          </a:p>
          <a:p>
            <a:pPr algn="just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Problem Definition</a:t>
            </a:r>
          </a:p>
          <a:p>
            <a:pPr algn="just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Probabilistic Consistent Query Answering</a:t>
            </a:r>
          </a:p>
          <a:p>
            <a:pPr algn="just" eaLnBrk="1" hangingPunct="1">
              <a:defRPr/>
            </a:pPr>
            <a:r>
              <a:rPr lang="en-US" sz="2600" dirty="0" smtClean="0">
                <a:latin typeface="Times New Roman" pitchFamily="18" charset="0"/>
              </a:rPr>
              <a:t>Experimental Results</a:t>
            </a:r>
          </a:p>
          <a:p>
            <a:pPr algn="just" eaLnBrk="1" hangingPunct="1">
              <a:defRPr/>
            </a:pPr>
            <a:r>
              <a:rPr lang="en-US" altLang="zh-CN" sz="2800" dirty="0" smtClean="0">
                <a:latin typeface="Times New Roman" pitchFamily="18" charset="0"/>
              </a:rPr>
              <a:t>Summary</a:t>
            </a:r>
            <a:endParaRPr lang="en-US" sz="2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DC02-40CA-4115-8EA2-881D4192E6AE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Introduction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Data sources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The crawled Web data from Internet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News or rumors from personal blogs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Data exchanged or bought from corporations</a:t>
            </a:r>
          </a:p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Inconsistencies in the collected data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Input typos</a:t>
            </a:r>
          </a:p>
          <a:p>
            <a:pPr lvl="1" algn="just" eaLnBrk="1" hangingPunct="1"/>
            <a:endParaRPr lang="en-US" altLang="zh-CN" sz="22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Data expirations</a:t>
            </a:r>
          </a:p>
          <a:p>
            <a:pPr lvl="1" algn="just" eaLnBrk="1" hangingPunct="1"/>
            <a:endParaRPr lang="en-US" altLang="zh-CN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Subjective comments made by people</a:t>
            </a:r>
            <a:endParaRPr lang="en-US" sz="2200" smtClean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1447800"/>
            <a:ext cx="1066800" cy="990600"/>
            <a:chOff x="288" y="2736"/>
            <a:chExt cx="802" cy="649"/>
          </a:xfrm>
        </p:grpSpPr>
        <p:sp>
          <p:nvSpPr>
            <p:cNvPr id="19477" name="Infopage"/>
            <p:cNvSpPr>
              <a:spLocks noEditPoints="1" noChangeArrowheads="1"/>
            </p:cNvSpPr>
            <p:nvPr/>
          </p:nvSpPr>
          <p:spPr bwMode="auto">
            <a:xfrm>
              <a:off x="288" y="3024"/>
              <a:ext cx="19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13 w 21600"/>
                <a:gd name="T25" fmla="*/ 12150 h 21600"/>
                <a:gd name="T26" fmla="*/ 20813 w 21600"/>
                <a:gd name="T27" fmla="*/ 171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8333" y="4025"/>
                  </a:moveTo>
                  <a:lnTo>
                    <a:pt x="12500" y="4025"/>
                  </a:lnTo>
                  <a:lnTo>
                    <a:pt x="12500" y="11094"/>
                  </a:lnTo>
                  <a:lnTo>
                    <a:pt x="13903" y="11094"/>
                  </a:lnTo>
                  <a:lnTo>
                    <a:pt x="13903" y="11618"/>
                  </a:lnTo>
                  <a:lnTo>
                    <a:pt x="7908" y="11618"/>
                  </a:lnTo>
                  <a:lnTo>
                    <a:pt x="7908" y="11078"/>
                  </a:lnTo>
                  <a:lnTo>
                    <a:pt x="9418" y="11078"/>
                  </a:lnTo>
                  <a:lnTo>
                    <a:pt x="9418" y="4549"/>
                  </a:lnTo>
                  <a:lnTo>
                    <a:pt x="8333" y="4549"/>
                  </a:lnTo>
                  <a:lnTo>
                    <a:pt x="8333" y="4025"/>
                  </a:lnTo>
                  <a:close/>
                </a:path>
                <a:path w="21600" h="21600" extrusionOk="0">
                  <a:moveTo>
                    <a:pt x="9120" y="2127"/>
                  </a:moveTo>
                  <a:lnTo>
                    <a:pt x="9120" y="1783"/>
                  </a:lnTo>
                  <a:lnTo>
                    <a:pt x="9269" y="1538"/>
                  </a:lnTo>
                  <a:lnTo>
                    <a:pt x="9588" y="1194"/>
                  </a:lnTo>
                  <a:lnTo>
                    <a:pt x="10013" y="998"/>
                  </a:lnTo>
                  <a:lnTo>
                    <a:pt x="10396" y="850"/>
                  </a:lnTo>
                  <a:lnTo>
                    <a:pt x="10906" y="801"/>
                  </a:lnTo>
                  <a:lnTo>
                    <a:pt x="11480" y="900"/>
                  </a:lnTo>
                  <a:lnTo>
                    <a:pt x="11926" y="1047"/>
                  </a:lnTo>
                  <a:lnTo>
                    <a:pt x="12266" y="1292"/>
                  </a:lnTo>
                  <a:lnTo>
                    <a:pt x="12500" y="1587"/>
                  </a:lnTo>
                  <a:lnTo>
                    <a:pt x="12649" y="1832"/>
                  </a:lnTo>
                  <a:lnTo>
                    <a:pt x="12692" y="2143"/>
                  </a:lnTo>
                  <a:lnTo>
                    <a:pt x="12649" y="2421"/>
                  </a:lnTo>
                  <a:lnTo>
                    <a:pt x="12500" y="2781"/>
                  </a:lnTo>
                  <a:lnTo>
                    <a:pt x="12330" y="3060"/>
                  </a:lnTo>
                  <a:lnTo>
                    <a:pt x="11884" y="3305"/>
                  </a:lnTo>
                  <a:lnTo>
                    <a:pt x="11501" y="3452"/>
                  </a:lnTo>
                  <a:lnTo>
                    <a:pt x="10863" y="3550"/>
                  </a:lnTo>
                  <a:lnTo>
                    <a:pt x="10396" y="3518"/>
                  </a:lnTo>
                  <a:lnTo>
                    <a:pt x="9949" y="3321"/>
                  </a:lnTo>
                  <a:lnTo>
                    <a:pt x="9524" y="3125"/>
                  </a:lnTo>
                  <a:lnTo>
                    <a:pt x="9311" y="2765"/>
                  </a:lnTo>
                  <a:lnTo>
                    <a:pt x="9184" y="2438"/>
                  </a:lnTo>
                  <a:lnTo>
                    <a:pt x="9120" y="2127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8694" name="Picture 6" descr="MC900435241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3216"/>
              <a:ext cx="39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7" descr="j02513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736"/>
              <a:ext cx="65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629400" y="2286000"/>
            <a:ext cx="1143000" cy="1371600"/>
            <a:chOff x="4032" y="2208"/>
            <a:chExt cx="1393" cy="1488"/>
          </a:xfrm>
        </p:grpSpPr>
        <p:pic>
          <p:nvPicPr>
            <p:cNvPr id="28691" name="Picture 16" descr="MC900341843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2208"/>
              <a:ext cx="105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17" descr="MC900439359[1]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2736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819400" y="3657600"/>
            <a:ext cx="1252538" cy="990600"/>
            <a:chOff x="1728" y="2304"/>
            <a:chExt cx="789" cy="624"/>
          </a:xfrm>
        </p:grpSpPr>
        <p:pic>
          <p:nvPicPr>
            <p:cNvPr id="28689" name="Picture 33" descr="MC900104748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8" y="2304"/>
              <a:ext cx="54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39" descr="MC900078714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28" y="2352"/>
              <a:ext cx="30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025" name="Picture 41" descr="MC90029349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257800"/>
            <a:ext cx="1143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267200" y="3962400"/>
            <a:ext cx="893763" cy="1439863"/>
            <a:chOff x="2688" y="2496"/>
            <a:chExt cx="563" cy="907"/>
          </a:xfrm>
        </p:grpSpPr>
        <p:pic>
          <p:nvPicPr>
            <p:cNvPr id="28687" name="Picture 45" descr="MC900351814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24" y="2496"/>
              <a:ext cx="22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Picture 46" descr="MC90005461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88" y="2880"/>
              <a:ext cx="52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7543800" y="1371600"/>
            <a:ext cx="838200" cy="1066800"/>
            <a:chOff x="1296" y="2640"/>
            <a:chExt cx="668" cy="879"/>
          </a:xfrm>
        </p:grpSpPr>
        <p:pic>
          <p:nvPicPr>
            <p:cNvPr id="28684" name="Picture 50" descr="MC900371064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96" y="3120"/>
              <a:ext cx="45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51" descr="MC900104788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96" y="2640"/>
              <a:ext cx="66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52" descr="MC900078738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92" y="2928"/>
              <a:ext cx="5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84700-99B1-43F7-9923-2C5D12AA89EF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Related Work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Inconsistent (certain) databases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An inconsistent database contains tuples that violate integrity constraints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Key constraint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Functional dependency (FD)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A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repair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of the database is to manipulate tuples with the </a:t>
            </a:r>
            <a:r>
              <a:rPr lang="en-US" altLang="zh-CN" sz="2600" i="1" u="sng" smtClean="0">
                <a:latin typeface="Times New Roman" pitchFamily="18" charset="0"/>
                <a:ea typeface="宋体" pitchFamily="2" charset="-122"/>
              </a:rPr>
              <a:t>minimal repair cost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such that the resulting data become consistent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X-repair: tuple deletions only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S-repair: tuple insertions and deletions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U-repair: attribute value updates</a:t>
            </a:r>
          </a:p>
        </p:txBody>
      </p:sp>
      <p:pic>
        <p:nvPicPr>
          <p:cNvPr id="40965" name="Picture 5" descr="MC90043471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0"/>
            <a:ext cx="43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6E482-EAAD-48F3-A4CD-0342EF937409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Related Work – X-Repair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X-repair (under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minimal repair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semantics)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Delete tuples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11 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and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12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Delete tuples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11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 and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13</a:t>
            </a:r>
            <a:endParaRPr lang="en-US" altLang="zh-CN" sz="2200" smtClean="0">
              <a:latin typeface="Times New Roman" pitchFamily="18" charset="0"/>
              <a:ea typeface="宋体" pitchFamily="2" charset="-122"/>
            </a:endParaRPr>
          </a:p>
          <a:p>
            <a:pPr algn="just" eaLnBrk="1" hangingPunct="1"/>
            <a:endParaRPr lang="en-US" sz="2600" smtClean="0">
              <a:latin typeface="Times New Roman" pitchFamily="18" charset="0"/>
            </a:endParaRPr>
          </a:p>
        </p:txBody>
      </p:sp>
      <p:graphicFrame>
        <p:nvGraphicFramePr>
          <p:cNvPr id="43085" name="Group 77"/>
          <p:cNvGraphicFramePr>
            <a:graphicFrameLocks noGrp="1"/>
          </p:cNvGraphicFramePr>
          <p:nvPr/>
        </p:nvGraphicFramePr>
        <p:xfrm>
          <a:off x="1676400" y="3352800"/>
          <a:ext cx="5562600" cy="169069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60450"/>
                <a:gridCol w="822325"/>
                <a:gridCol w="766763"/>
                <a:gridCol w="627062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RID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QoS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833563" y="3865563"/>
            <a:ext cx="5557837" cy="317500"/>
            <a:chOff x="768" y="2560"/>
            <a:chExt cx="3984" cy="128"/>
          </a:xfrm>
        </p:grpSpPr>
        <p:sp>
          <p:nvSpPr>
            <p:cNvPr id="30788" name="Line 64"/>
            <p:cNvSpPr>
              <a:spLocks noChangeShapeType="1"/>
            </p:cNvSpPr>
            <p:nvPr/>
          </p:nvSpPr>
          <p:spPr bwMode="auto">
            <a:xfrm>
              <a:off x="768" y="2560"/>
              <a:ext cx="39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65"/>
            <p:cNvSpPr>
              <a:spLocks noChangeShapeType="1"/>
            </p:cNvSpPr>
            <p:nvPr/>
          </p:nvSpPr>
          <p:spPr bwMode="auto">
            <a:xfrm>
              <a:off x="768" y="2688"/>
              <a:ext cx="39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754188" y="3860800"/>
            <a:ext cx="5637212" cy="676275"/>
            <a:chOff x="768" y="2560"/>
            <a:chExt cx="3984" cy="128"/>
          </a:xfrm>
        </p:grpSpPr>
        <p:sp>
          <p:nvSpPr>
            <p:cNvPr id="30786" name="Line 67"/>
            <p:cNvSpPr>
              <a:spLocks noChangeShapeType="1"/>
            </p:cNvSpPr>
            <p:nvPr/>
          </p:nvSpPr>
          <p:spPr bwMode="auto">
            <a:xfrm>
              <a:off x="768" y="2560"/>
              <a:ext cx="39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68"/>
            <p:cNvSpPr>
              <a:spLocks noChangeShapeType="1"/>
            </p:cNvSpPr>
            <p:nvPr/>
          </p:nvSpPr>
          <p:spPr bwMode="auto">
            <a:xfrm>
              <a:off x="768" y="2688"/>
              <a:ext cx="398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7" name="AutoShape 69"/>
          <p:cNvSpPr>
            <a:spLocks/>
          </p:cNvSpPr>
          <p:nvPr/>
        </p:nvSpPr>
        <p:spPr bwMode="auto">
          <a:xfrm>
            <a:off x="1565275" y="3844925"/>
            <a:ext cx="304800" cy="357188"/>
          </a:xfrm>
          <a:prstGeom prst="leftBracket">
            <a:avLst>
              <a:gd name="adj" fmla="val 9766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8" name="AutoShape 70"/>
          <p:cNvSpPr>
            <a:spLocks/>
          </p:cNvSpPr>
          <p:nvPr/>
        </p:nvSpPr>
        <p:spPr bwMode="auto">
          <a:xfrm>
            <a:off x="1570038" y="4256088"/>
            <a:ext cx="304800" cy="292100"/>
          </a:xfrm>
          <a:prstGeom prst="leftBracket">
            <a:avLst>
              <a:gd name="adj" fmla="val 8333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9" name="AutoShape 71"/>
          <p:cNvSpPr>
            <a:spLocks/>
          </p:cNvSpPr>
          <p:nvPr/>
        </p:nvSpPr>
        <p:spPr bwMode="auto">
          <a:xfrm>
            <a:off x="1447800" y="3810000"/>
            <a:ext cx="457200" cy="762000"/>
          </a:xfrm>
          <a:prstGeom prst="leftBracket">
            <a:avLst>
              <a:gd name="adj" fmla="val 138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AutoShape 72"/>
          <p:cNvSpPr>
            <a:spLocks/>
          </p:cNvSpPr>
          <p:nvPr/>
        </p:nvSpPr>
        <p:spPr bwMode="auto">
          <a:xfrm>
            <a:off x="966788" y="3810000"/>
            <a:ext cx="914400" cy="1101725"/>
          </a:xfrm>
          <a:prstGeom prst="leftBracket">
            <a:avLst>
              <a:gd name="adj" fmla="val 1004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3657600" y="5181600"/>
            <a:ext cx="1779588" cy="385763"/>
            <a:chOff x="3072" y="3696"/>
            <a:chExt cx="1121" cy="243"/>
          </a:xfrm>
        </p:grpSpPr>
        <p:pic>
          <p:nvPicPr>
            <p:cNvPr id="30783" name="Picture 7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3712"/>
              <a:ext cx="112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4" name="Rectangle 75"/>
            <p:cNvSpPr>
              <a:spLocks noChangeArrowheads="1"/>
            </p:cNvSpPr>
            <p:nvPr/>
          </p:nvSpPr>
          <p:spPr bwMode="auto">
            <a:xfrm>
              <a:off x="3888" y="3696"/>
              <a:ext cx="303" cy="24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Rectangle 76"/>
            <p:cNvSpPr>
              <a:spLocks noChangeArrowheads="1"/>
            </p:cNvSpPr>
            <p:nvPr/>
          </p:nvSpPr>
          <p:spPr bwMode="auto">
            <a:xfrm>
              <a:off x="3072" y="3696"/>
              <a:ext cx="624" cy="240"/>
            </a:xfrm>
            <a:prstGeom prst="rect">
              <a:avLst/>
            </a:prstGeom>
            <a:solidFill>
              <a:srgbClr val="0000FF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ACAA2-155F-4BA7-B27D-B488772018BC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Related Work – Consistent Query Answering (CQA)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85800" y="2971800"/>
            <a:ext cx="7620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39998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-2537056">
            <a:off x="1371600" y="2057400"/>
            <a:ext cx="1600200" cy="152400"/>
          </a:xfrm>
          <a:prstGeom prst="rightArrow">
            <a:avLst>
              <a:gd name="adj1" fmla="val 50000"/>
              <a:gd name="adj2" fmla="val 262500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1539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inconsistent certain</a:t>
            </a:r>
          </a:p>
          <a:p>
            <a:pPr algn="ctr"/>
            <a:r>
              <a:rPr lang="en-US" altLang="zh-CN" sz="2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database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2895600" y="1219200"/>
            <a:ext cx="609600" cy="533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2895600" y="2057400"/>
            <a:ext cx="609600" cy="533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895600" y="4664075"/>
            <a:ext cx="609600" cy="533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6413" y="3121025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438400" y="5257800"/>
            <a:ext cx="153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minimal repairs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962400" y="13874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008000"/>
              </a:gs>
              <a:gs pos="100000">
                <a:srgbClr val="FF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3962400" y="22256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008000"/>
              </a:gs>
              <a:gs pos="100000">
                <a:srgbClr val="FF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3962400" y="48164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008000"/>
              </a:gs>
              <a:gs pos="100000">
                <a:srgbClr val="FF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037013" y="3121025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66FF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4572000" y="1311275"/>
            <a:ext cx="10668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answers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4572000" y="2073275"/>
            <a:ext cx="10668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answers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4572000" y="4724400"/>
            <a:ext cx="10668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answers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4951413" y="3121025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59436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intersection</a:t>
            </a:r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 rot="2221588">
            <a:off x="5710238" y="2025650"/>
            <a:ext cx="1508125" cy="128588"/>
          </a:xfrm>
          <a:prstGeom prst="rightArrow">
            <a:avLst>
              <a:gd name="adj1" fmla="val 50000"/>
              <a:gd name="adj2" fmla="val 293209"/>
            </a:avLst>
          </a:prstGeom>
          <a:gradFill rotWithShape="1">
            <a:gsLst>
              <a:gs pos="0">
                <a:srgbClr val="FF00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17526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repair</a:t>
            </a:r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 rot="-1269527">
            <a:off x="1524000" y="2514600"/>
            <a:ext cx="1282700" cy="152400"/>
          </a:xfrm>
          <a:prstGeom prst="rightArrow">
            <a:avLst>
              <a:gd name="adj1" fmla="val 50000"/>
              <a:gd name="adj2" fmla="val 210417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 rot="2716781">
            <a:off x="1404938" y="4108450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1981200" y="3124200"/>
            <a:ext cx="4587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 rot="716573">
            <a:off x="5865813" y="2505075"/>
            <a:ext cx="1219200" cy="144463"/>
          </a:xfrm>
          <a:prstGeom prst="rightArrow">
            <a:avLst>
              <a:gd name="adj1" fmla="val 50000"/>
              <a:gd name="adj2" fmla="val 210988"/>
            </a:avLst>
          </a:prstGeom>
          <a:gradFill rotWithShape="1">
            <a:gsLst>
              <a:gs pos="0">
                <a:srgbClr val="FF00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 rot="-2084507">
            <a:off x="5721350" y="4211638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gradFill rotWithShape="1">
            <a:gsLst>
              <a:gs pos="0">
                <a:srgbClr val="FF00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6324600" y="3124200"/>
            <a:ext cx="4587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ea typeface="宋体" pitchFamily="2" charset="-122"/>
              </a:rPr>
              <a:t>… …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239000" y="2667000"/>
            <a:ext cx="1465263" cy="1076325"/>
            <a:chOff x="4560" y="1661"/>
            <a:chExt cx="923" cy="678"/>
          </a:xfrm>
        </p:grpSpPr>
        <p:sp>
          <p:nvSpPr>
            <p:cNvPr id="31775" name="Rectangle 36"/>
            <p:cNvSpPr>
              <a:spLocks noChangeAspect="1" noChangeArrowheads="1"/>
            </p:cNvSpPr>
            <p:nvPr/>
          </p:nvSpPr>
          <p:spPr bwMode="auto">
            <a:xfrm>
              <a:off x="4667" y="1661"/>
              <a:ext cx="816" cy="634"/>
            </a:xfrm>
            <a:prstGeom prst="rect">
              <a:avLst/>
            </a:prstGeom>
            <a:solidFill>
              <a:srgbClr val="FFC9C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776" name="Rectangle 37"/>
            <p:cNvSpPr>
              <a:spLocks noChangeAspect="1" noChangeArrowheads="1"/>
            </p:cNvSpPr>
            <p:nvPr/>
          </p:nvSpPr>
          <p:spPr bwMode="auto">
            <a:xfrm>
              <a:off x="4638" y="1668"/>
              <a:ext cx="816" cy="634"/>
            </a:xfrm>
            <a:prstGeom prst="rect">
              <a:avLst/>
            </a:prstGeom>
            <a:solidFill>
              <a:srgbClr val="FFAFA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777" name="Rectangle 38"/>
            <p:cNvSpPr>
              <a:spLocks noChangeAspect="1" noChangeArrowheads="1"/>
            </p:cNvSpPr>
            <p:nvPr/>
          </p:nvSpPr>
          <p:spPr bwMode="auto">
            <a:xfrm>
              <a:off x="4608" y="1680"/>
              <a:ext cx="816" cy="634"/>
            </a:xfrm>
            <a:prstGeom prst="rect">
              <a:avLst/>
            </a:prstGeom>
            <a:solidFill>
              <a:srgbClr val="FF5B5B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778" name="Rectangle 39"/>
            <p:cNvSpPr>
              <a:spLocks noChangeAspect="1" noChangeArrowheads="1"/>
            </p:cNvSpPr>
            <p:nvPr/>
          </p:nvSpPr>
          <p:spPr bwMode="auto">
            <a:xfrm>
              <a:off x="4586" y="1680"/>
              <a:ext cx="816" cy="6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  <a:p>
              <a:pPr algn="ctr"/>
              <a:endParaRPr lang="en-US" altLang="zh-CN" sz="2000">
                <a:solidFill>
                  <a:srgbClr val="080808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31779" name="Rectangle 40"/>
            <p:cNvSpPr>
              <a:spLocks noChangeArrowheads="1"/>
            </p:cNvSpPr>
            <p:nvPr/>
          </p:nvSpPr>
          <p:spPr bwMode="auto">
            <a:xfrm>
              <a:off x="4560" y="1699"/>
              <a:ext cx="816" cy="6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DE6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consistent query answers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40" grpId="0" animBg="1"/>
      <p:bldP spid="44041" grpId="0" animBg="1"/>
      <p:bldP spid="44042" grpId="0" animBg="1"/>
      <p:bldP spid="44043" grpId="0"/>
      <p:bldP spid="44044" grpId="0"/>
      <p:bldP spid="44045" grpId="0" animBg="1"/>
      <p:bldP spid="44046" grpId="0" animBg="1"/>
      <p:bldP spid="44047" grpId="0" animBg="1"/>
      <p:bldP spid="44048" grpId="0"/>
      <p:bldP spid="44049" grpId="0" animBg="1"/>
      <p:bldP spid="44050" grpId="0" animBg="1"/>
      <p:bldP spid="44051" grpId="0" animBg="1"/>
      <p:bldP spid="44052" grpId="0"/>
      <p:bldP spid="44056" grpId="0" animBg="1"/>
      <p:bldP spid="44057" grpId="0"/>
      <p:bldP spid="44058" grpId="0" animBg="1"/>
      <p:bldP spid="44059" grpId="0" animBg="1"/>
      <p:bldP spid="44060" grpId="0"/>
      <p:bldP spid="44062" grpId="0" animBg="1"/>
      <p:bldP spid="440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0F06B-4F6C-4BE1-BCC8-6624B932C9F8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CQA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 in Inconsistent Probabilistic Databases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X-repair (2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minimal repairs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Delete {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11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12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}</a:t>
            </a:r>
            <a:endParaRPr lang="en-US" altLang="zh-CN" sz="2200" baseline="-250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Delete {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11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baseline="-25000" smtClean="0">
                <a:latin typeface="Times New Roman" pitchFamily="18" charset="0"/>
                <a:ea typeface="宋体" pitchFamily="2" charset="-122"/>
              </a:rPr>
              <a:t>13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}</a:t>
            </a:r>
          </a:p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We consider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all-possible-repairs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semantics rather than minimal repairs</a:t>
            </a:r>
            <a:endParaRPr lang="en-US" altLang="zh-CN" sz="2600" baseline="-250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>
              <a:buFont typeface="Wingdings" pitchFamily="2" charset="2"/>
              <a:buNone/>
            </a:pPr>
            <a:endParaRPr lang="en-US" altLang="zh-CN" sz="2200" baseline="-250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endParaRPr lang="zh-CN" altLang="en-US" sz="220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200400" y="2093913"/>
            <a:ext cx="2057400" cy="392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000" i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query answer</a:t>
            </a:r>
            <a:r>
              <a:rPr lang="en-US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: </a:t>
            </a:r>
            <a:r>
              <a:rPr lang="en-US" sz="2000" i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</a:t>
            </a:r>
          </a:p>
        </p:txBody>
      </p:sp>
      <p:sp>
        <p:nvSpPr>
          <p:cNvPr id="32774" name="Text Box 18"/>
          <p:cNvSpPr txBox="1">
            <a:spLocks noChangeArrowheads="1"/>
          </p:cNvSpPr>
          <p:nvPr/>
        </p:nvSpPr>
        <p:spPr bwMode="auto">
          <a:xfrm>
            <a:off x="7467600" y="50434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9900"/>
                </a:solidFill>
                <a:latin typeface="Times New Roman" pitchFamily="18" charset="0"/>
              </a:rPr>
              <a:t>ground truth</a:t>
            </a:r>
          </a:p>
        </p:txBody>
      </p:sp>
      <p:sp>
        <p:nvSpPr>
          <p:cNvPr id="32775" name="AutoShape 20"/>
          <p:cNvSpPr>
            <a:spLocks noChangeArrowheads="1"/>
          </p:cNvSpPr>
          <p:nvPr/>
        </p:nvSpPr>
        <p:spPr bwMode="auto">
          <a:xfrm>
            <a:off x="6172200" y="1331913"/>
            <a:ext cx="2514600" cy="933450"/>
          </a:xfrm>
          <a:prstGeom prst="roundRect">
            <a:avLst>
              <a:gd name="adj" fmla="val 16667"/>
            </a:avLst>
          </a:prstGeom>
          <a:solidFill>
            <a:srgbClr val="FF00FF">
              <a:alpha val="5098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u="sng">
                <a:latin typeface="Times New Roman" pitchFamily="18" charset="0"/>
              </a:rPr>
              <a:t>Query:</a:t>
            </a:r>
            <a:r>
              <a:rPr lang="en-US" sz="2000">
                <a:latin typeface="Times New Roman" pitchFamily="18" charset="0"/>
              </a:rPr>
              <a:t> retrieve those restaurants with </a:t>
            </a:r>
            <a:r>
              <a:rPr lang="en-US" sz="2000" b="1">
                <a:latin typeface="Garamond" pitchFamily="18" charset="0"/>
              </a:rPr>
              <a:t>QoS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 [4, 5]</a:t>
            </a:r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3200400" y="2574925"/>
            <a:ext cx="2057400" cy="346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000" i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query answer</a:t>
            </a:r>
            <a:r>
              <a:rPr lang="en-US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: {</a:t>
            </a:r>
            <a:r>
              <a:rPr lang="en-US" sz="2000" i="1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sz="2000" baseline="-25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12</a:t>
            </a:r>
            <a:r>
              <a:rPr lang="en-US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}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858000" y="4133850"/>
            <a:ext cx="276225" cy="323850"/>
            <a:chOff x="4640" y="2736"/>
            <a:chExt cx="160" cy="144"/>
          </a:xfrm>
        </p:grpSpPr>
        <p:sp>
          <p:nvSpPr>
            <p:cNvPr id="32874" name="Line 24"/>
            <p:cNvSpPr>
              <a:spLocks noChangeShapeType="1"/>
            </p:cNvSpPr>
            <p:nvPr/>
          </p:nvSpPr>
          <p:spPr bwMode="auto">
            <a:xfrm>
              <a:off x="4640" y="2825"/>
              <a:ext cx="64" cy="5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25"/>
            <p:cNvSpPr>
              <a:spLocks noChangeShapeType="1"/>
            </p:cNvSpPr>
            <p:nvPr/>
          </p:nvSpPr>
          <p:spPr bwMode="auto">
            <a:xfrm flipV="1">
              <a:off x="4704" y="2736"/>
              <a:ext cx="96" cy="14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858000" y="4584700"/>
            <a:ext cx="228600" cy="228600"/>
            <a:chOff x="4608" y="2880"/>
            <a:chExt cx="144" cy="144"/>
          </a:xfrm>
        </p:grpSpPr>
        <p:sp>
          <p:nvSpPr>
            <p:cNvPr id="32872" name="Line 27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28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4953000"/>
            <a:ext cx="228600" cy="228600"/>
            <a:chOff x="4608" y="2880"/>
            <a:chExt cx="144" cy="144"/>
          </a:xfrm>
        </p:grpSpPr>
        <p:sp>
          <p:nvSpPr>
            <p:cNvPr id="32870" name="Line 30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31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45300" y="5321300"/>
            <a:ext cx="228600" cy="228600"/>
            <a:chOff x="4608" y="2880"/>
            <a:chExt cx="144" cy="144"/>
          </a:xfrm>
        </p:grpSpPr>
        <p:sp>
          <p:nvSpPr>
            <p:cNvPr id="32868" name="Line 33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34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332" name="Group 132"/>
          <p:cNvGraphicFramePr>
            <a:graphicFrameLocks noGrp="1"/>
          </p:cNvGraphicFramePr>
          <p:nvPr/>
        </p:nvGraphicFramePr>
        <p:xfrm>
          <a:off x="481013" y="3886200"/>
          <a:ext cx="6189662" cy="169069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60450"/>
                <a:gridCol w="822325"/>
                <a:gridCol w="766762"/>
                <a:gridCol w="627063"/>
                <a:gridCol w="627062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RID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QoS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jr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2837" name="AutoShape 91"/>
          <p:cNvSpPr>
            <a:spLocks/>
          </p:cNvSpPr>
          <p:nvPr/>
        </p:nvSpPr>
        <p:spPr bwMode="auto">
          <a:xfrm>
            <a:off x="369888" y="4378325"/>
            <a:ext cx="304800" cy="357188"/>
          </a:xfrm>
          <a:prstGeom prst="leftBracket">
            <a:avLst>
              <a:gd name="adj" fmla="val 9766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AutoShape 92"/>
          <p:cNvSpPr>
            <a:spLocks/>
          </p:cNvSpPr>
          <p:nvPr/>
        </p:nvSpPr>
        <p:spPr bwMode="auto">
          <a:xfrm>
            <a:off x="374650" y="4789488"/>
            <a:ext cx="304800" cy="292100"/>
          </a:xfrm>
          <a:prstGeom prst="leftBracket">
            <a:avLst>
              <a:gd name="adj" fmla="val 8333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AutoShape 93"/>
          <p:cNvSpPr>
            <a:spLocks/>
          </p:cNvSpPr>
          <p:nvPr/>
        </p:nvSpPr>
        <p:spPr bwMode="auto">
          <a:xfrm>
            <a:off x="252413" y="4343400"/>
            <a:ext cx="457200" cy="762000"/>
          </a:xfrm>
          <a:prstGeom prst="leftBracket">
            <a:avLst>
              <a:gd name="adj" fmla="val 138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40" name="AutoShape 94"/>
          <p:cNvSpPr>
            <a:spLocks/>
          </p:cNvSpPr>
          <p:nvPr/>
        </p:nvSpPr>
        <p:spPr bwMode="auto">
          <a:xfrm>
            <a:off x="76200" y="4343400"/>
            <a:ext cx="609600" cy="1101725"/>
          </a:xfrm>
          <a:prstGeom prst="leftBracket">
            <a:avLst>
              <a:gd name="adj" fmla="val 1506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2819400" y="5715000"/>
            <a:ext cx="1779588" cy="385763"/>
            <a:chOff x="3072" y="3696"/>
            <a:chExt cx="1121" cy="243"/>
          </a:xfrm>
        </p:grpSpPr>
        <p:pic>
          <p:nvPicPr>
            <p:cNvPr id="32865" name="Picture 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3712"/>
              <a:ext cx="112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66" name="Rectangle 97"/>
            <p:cNvSpPr>
              <a:spLocks noChangeArrowheads="1"/>
            </p:cNvSpPr>
            <p:nvPr/>
          </p:nvSpPr>
          <p:spPr bwMode="auto">
            <a:xfrm>
              <a:off x="3888" y="3696"/>
              <a:ext cx="303" cy="24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7" name="Rectangle 98"/>
            <p:cNvSpPr>
              <a:spLocks noChangeArrowheads="1"/>
            </p:cNvSpPr>
            <p:nvPr/>
          </p:nvSpPr>
          <p:spPr bwMode="auto">
            <a:xfrm>
              <a:off x="3072" y="3696"/>
              <a:ext cx="624" cy="240"/>
            </a:xfrm>
            <a:prstGeom prst="rect">
              <a:avLst/>
            </a:prstGeom>
            <a:solidFill>
              <a:srgbClr val="0000FF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33" name="AutoShape 133"/>
          <p:cNvSpPr>
            <a:spLocks noChangeArrowheads="1"/>
          </p:cNvSpPr>
          <p:nvPr/>
        </p:nvSpPr>
        <p:spPr bwMode="auto">
          <a:xfrm>
            <a:off x="2114550" y="2111375"/>
            <a:ext cx="309563" cy="838200"/>
          </a:xfrm>
          <a:prstGeom prst="roundRect">
            <a:avLst>
              <a:gd name="adj" fmla="val 16667"/>
            </a:avLst>
          </a:prstGeom>
          <a:solidFill>
            <a:srgbClr val="FF0000">
              <a:alpha val="14902"/>
            </a:srgbClr>
          </a:solidFill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5" name="Line 135"/>
          <p:cNvSpPr>
            <a:spLocks noChangeShapeType="1"/>
          </p:cNvSpPr>
          <p:nvPr/>
        </p:nvSpPr>
        <p:spPr bwMode="auto">
          <a:xfrm>
            <a:off x="381000" y="4419600"/>
            <a:ext cx="640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536" name="Group 336"/>
          <p:cNvGraphicFramePr>
            <a:graphicFrameLocks noGrp="1"/>
          </p:cNvGraphicFramePr>
          <p:nvPr/>
        </p:nvGraphicFramePr>
        <p:xfrm>
          <a:off x="7239000" y="4129088"/>
          <a:ext cx="1855788" cy="914400"/>
        </p:xfrm>
        <a:graphic>
          <a:graphicData uri="http://schemas.openxmlformats.org/drawingml/2006/table">
            <a:tbl>
              <a:tblPr/>
              <a:tblGrid>
                <a:gridCol w="536575"/>
                <a:gridCol w="742950"/>
                <a:gridCol w="576263"/>
              </a:tblGrid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862" name="Rectangle 291"/>
          <p:cNvSpPr>
            <a:spLocks noChangeArrowheads="1"/>
          </p:cNvSpPr>
          <p:nvPr/>
        </p:nvSpPr>
        <p:spPr bwMode="auto">
          <a:xfrm>
            <a:off x="7221538" y="4116388"/>
            <a:ext cx="1846262" cy="936625"/>
          </a:xfrm>
          <a:prstGeom prst="rect">
            <a:avLst/>
          </a:prstGeom>
          <a:solidFill>
            <a:srgbClr val="008080">
              <a:alpha val="5882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63" name="Rectangle 337"/>
          <p:cNvSpPr>
            <a:spLocks noChangeArrowheads="1"/>
          </p:cNvSpPr>
          <p:nvPr/>
        </p:nvSpPr>
        <p:spPr bwMode="auto">
          <a:xfrm>
            <a:off x="7248525" y="4433888"/>
            <a:ext cx="1831975" cy="277812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  <p:bldP spid="51221" grpId="0" animBg="1"/>
      <p:bldP spid="51333" grpId="0" animBg="1"/>
      <p:bldP spid="513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20953-A800-4B45-A945-1EB37F6CCED3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All-Possible-Repairs Semantics in Inconsistent Probabilistic Databases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The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all-possible-repairs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semantics</a:t>
            </a:r>
          </a:p>
          <a:p>
            <a:pPr lvl="1" algn="just" eaLnBrk="1" hangingPunct="1"/>
            <a:endParaRPr lang="en-US" altLang="zh-CN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>
              <a:buFont typeface="Wingdings" pitchFamily="2" charset="2"/>
              <a:buNone/>
            </a:pPr>
            <a:endParaRPr lang="en-US" altLang="zh-CN" baseline="-250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endParaRPr lang="zh-CN" altLang="en-US" smtClean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33797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4702175"/>
            <a:ext cx="54387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2105025" y="4719638"/>
            <a:ext cx="1219200" cy="1301750"/>
          </a:xfrm>
          <a:prstGeom prst="roundRect">
            <a:avLst>
              <a:gd name="adj" fmla="val 16667"/>
            </a:avLst>
          </a:prstGeom>
          <a:solidFill>
            <a:srgbClr val="FF0000">
              <a:alpha val="3922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AutoShape 34"/>
          <p:cNvSpPr>
            <a:spLocks noChangeArrowheads="1"/>
          </p:cNvSpPr>
          <p:nvPr/>
        </p:nvSpPr>
        <p:spPr bwMode="auto">
          <a:xfrm>
            <a:off x="3475038" y="4727575"/>
            <a:ext cx="509587" cy="1277938"/>
          </a:xfrm>
          <a:prstGeom prst="roundRect">
            <a:avLst>
              <a:gd name="adj" fmla="val 16667"/>
            </a:avLst>
          </a:prstGeom>
          <a:solidFill>
            <a:srgbClr val="FF00FF">
              <a:alpha val="3922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35"/>
          <p:cNvSpPr>
            <a:spLocks noChangeArrowheads="1"/>
          </p:cNvSpPr>
          <p:nvPr/>
        </p:nvSpPr>
        <p:spPr bwMode="auto">
          <a:xfrm>
            <a:off x="1447800" y="4724400"/>
            <a:ext cx="5257800" cy="1295400"/>
          </a:xfrm>
          <a:prstGeom prst="rect">
            <a:avLst/>
          </a:prstGeom>
          <a:solidFill>
            <a:srgbClr val="FFCC00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8"/>
          <p:cNvGrpSpPr>
            <a:grpSpLocks/>
          </p:cNvGrpSpPr>
          <p:nvPr/>
        </p:nvGrpSpPr>
        <p:grpSpPr bwMode="auto">
          <a:xfrm>
            <a:off x="6781800" y="2603500"/>
            <a:ext cx="276225" cy="323850"/>
            <a:chOff x="4640" y="2736"/>
            <a:chExt cx="160" cy="144"/>
          </a:xfrm>
        </p:grpSpPr>
        <p:sp>
          <p:nvSpPr>
            <p:cNvPr id="33899" name="Line 209"/>
            <p:cNvSpPr>
              <a:spLocks noChangeShapeType="1"/>
            </p:cNvSpPr>
            <p:nvPr/>
          </p:nvSpPr>
          <p:spPr bwMode="auto">
            <a:xfrm>
              <a:off x="4640" y="2825"/>
              <a:ext cx="64" cy="5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210"/>
            <p:cNvSpPr>
              <a:spLocks noChangeShapeType="1"/>
            </p:cNvSpPr>
            <p:nvPr/>
          </p:nvSpPr>
          <p:spPr bwMode="auto">
            <a:xfrm flipV="1">
              <a:off x="4704" y="2736"/>
              <a:ext cx="96" cy="14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6781800" y="3048000"/>
            <a:ext cx="228600" cy="228600"/>
            <a:chOff x="4608" y="2880"/>
            <a:chExt cx="144" cy="144"/>
          </a:xfrm>
        </p:grpSpPr>
        <p:sp>
          <p:nvSpPr>
            <p:cNvPr id="33897" name="Line 212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213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4"/>
          <p:cNvGrpSpPr>
            <a:grpSpLocks/>
          </p:cNvGrpSpPr>
          <p:nvPr/>
        </p:nvGrpSpPr>
        <p:grpSpPr bwMode="auto">
          <a:xfrm>
            <a:off x="6781800" y="3429000"/>
            <a:ext cx="228600" cy="228600"/>
            <a:chOff x="4608" y="2880"/>
            <a:chExt cx="144" cy="144"/>
          </a:xfrm>
        </p:grpSpPr>
        <p:sp>
          <p:nvSpPr>
            <p:cNvPr id="33895" name="Line 215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216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7"/>
          <p:cNvGrpSpPr>
            <a:grpSpLocks/>
          </p:cNvGrpSpPr>
          <p:nvPr/>
        </p:nvGrpSpPr>
        <p:grpSpPr bwMode="auto">
          <a:xfrm>
            <a:off x="6781800" y="3765550"/>
            <a:ext cx="228600" cy="228600"/>
            <a:chOff x="4608" y="2880"/>
            <a:chExt cx="144" cy="144"/>
          </a:xfrm>
        </p:grpSpPr>
        <p:sp>
          <p:nvSpPr>
            <p:cNvPr id="33893" name="Line 218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219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4492" name="Group 220"/>
          <p:cNvGraphicFramePr>
            <a:graphicFrameLocks noGrp="1"/>
          </p:cNvGraphicFramePr>
          <p:nvPr/>
        </p:nvGraphicFramePr>
        <p:xfrm>
          <a:off x="404813" y="2355850"/>
          <a:ext cx="6189662" cy="169069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60450"/>
                <a:gridCol w="822325"/>
                <a:gridCol w="766762"/>
                <a:gridCol w="627063"/>
                <a:gridCol w="627062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RID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QoS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jr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09" marB="46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marL="90000" marR="90000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3861" name="AutoShape 276"/>
          <p:cNvSpPr>
            <a:spLocks/>
          </p:cNvSpPr>
          <p:nvPr/>
        </p:nvSpPr>
        <p:spPr bwMode="auto">
          <a:xfrm>
            <a:off x="293688" y="2847975"/>
            <a:ext cx="304800" cy="357188"/>
          </a:xfrm>
          <a:prstGeom prst="leftBracket">
            <a:avLst>
              <a:gd name="adj" fmla="val 9766"/>
            </a:avLst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AutoShape 277"/>
          <p:cNvSpPr>
            <a:spLocks/>
          </p:cNvSpPr>
          <p:nvPr/>
        </p:nvSpPr>
        <p:spPr bwMode="auto">
          <a:xfrm>
            <a:off x="298450" y="3259138"/>
            <a:ext cx="304800" cy="292100"/>
          </a:xfrm>
          <a:prstGeom prst="leftBracket">
            <a:avLst>
              <a:gd name="adj" fmla="val 8333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AutoShape 278"/>
          <p:cNvSpPr>
            <a:spLocks/>
          </p:cNvSpPr>
          <p:nvPr/>
        </p:nvSpPr>
        <p:spPr bwMode="auto">
          <a:xfrm>
            <a:off x="176213" y="2813050"/>
            <a:ext cx="457200" cy="762000"/>
          </a:xfrm>
          <a:prstGeom prst="leftBracket">
            <a:avLst>
              <a:gd name="adj" fmla="val 138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AutoShape 279"/>
          <p:cNvSpPr>
            <a:spLocks/>
          </p:cNvSpPr>
          <p:nvPr/>
        </p:nvSpPr>
        <p:spPr bwMode="auto">
          <a:xfrm>
            <a:off x="58738" y="2813050"/>
            <a:ext cx="550862" cy="1101725"/>
          </a:xfrm>
          <a:prstGeom prst="leftBracket">
            <a:avLst>
              <a:gd name="adj" fmla="val 16667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80"/>
          <p:cNvGrpSpPr>
            <a:grpSpLocks/>
          </p:cNvGrpSpPr>
          <p:nvPr/>
        </p:nvGrpSpPr>
        <p:grpSpPr bwMode="auto">
          <a:xfrm>
            <a:off x="2743200" y="4114800"/>
            <a:ext cx="1779588" cy="385763"/>
            <a:chOff x="3072" y="3696"/>
            <a:chExt cx="1121" cy="243"/>
          </a:xfrm>
        </p:grpSpPr>
        <p:pic>
          <p:nvPicPr>
            <p:cNvPr id="33890" name="Picture 28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3712"/>
              <a:ext cx="112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91" name="Rectangle 282"/>
            <p:cNvSpPr>
              <a:spLocks noChangeArrowheads="1"/>
            </p:cNvSpPr>
            <p:nvPr/>
          </p:nvSpPr>
          <p:spPr bwMode="auto">
            <a:xfrm>
              <a:off x="3888" y="3696"/>
              <a:ext cx="303" cy="24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Rectangle 283"/>
            <p:cNvSpPr>
              <a:spLocks noChangeArrowheads="1"/>
            </p:cNvSpPr>
            <p:nvPr/>
          </p:nvSpPr>
          <p:spPr bwMode="auto">
            <a:xfrm>
              <a:off x="3072" y="3696"/>
              <a:ext cx="624" cy="240"/>
            </a:xfrm>
            <a:prstGeom prst="rect">
              <a:avLst/>
            </a:prstGeom>
            <a:solidFill>
              <a:srgbClr val="0000FF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564" name="AutoShape 292"/>
          <p:cNvSpPr>
            <a:spLocks noChangeArrowheads="1"/>
          </p:cNvSpPr>
          <p:nvPr/>
        </p:nvSpPr>
        <p:spPr bwMode="auto">
          <a:xfrm>
            <a:off x="0" y="4114800"/>
            <a:ext cx="2362200" cy="685800"/>
          </a:xfrm>
          <a:prstGeom prst="cloudCallout">
            <a:avLst>
              <a:gd name="adj1" fmla="val 62162"/>
              <a:gd name="adj2" fmla="val 46296"/>
            </a:avLst>
          </a:prstGeom>
          <a:gradFill rotWithShape="1">
            <a:gsLst>
              <a:gs pos="0">
                <a:srgbClr val="B9FFF2"/>
              </a:gs>
              <a:gs pos="100000">
                <a:srgbClr val="C1EA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0233" tIns="45116" rIns="90233" bIns="45116"/>
          <a:lstStyle/>
          <a:p>
            <a:pPr algn="ctr" eaLnBrk="0" hangingPunct="0"/>
            <a:r>
              <a:rPr lang="en-US" sz="1600" b="1" i="1">
                <a:solidFill>
                  <a:srgbClr val="3366FF"/>
                </a:solidFill>
                <a:latin typeface="Times New Roman" pitchFamily="18" charset="0"/>
              </a:rPr>
              <a:t>minimal repairs</a:t>
            </a:r>
            <a:r>
              <a:rPr lang="en-US" sz="1600" b="1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1600" b="1" i="1">
                <a:solidFill>
                  <a:srgbClr val="3366FF"/>
                </a:solidFill>
                <a:latin typeface="Times New Roman" pitchFamily="18" charset="0"/>
              </a:rPr>
              <a:t>D</a:t>
            </a:r>
            <a:r>
              <a:rPr lang="en-US" sz="1600" b="1" baseline="-25000">
                <a:solidFill>
                  <a:srgbClr val="3366FF"/>
                </a:solidFill>
                <a:latin typeface="Times New Roman" pitchFamily="18" charset="0"/>
              </a:rPr>
              <a:t>1</a:t>
            </a:r>
            <a:r>
              <a:rPr lang="en-US" sz="1600" b="1" baseline="30000">
                <a:solidFill>
                  <a:srgbClr val="3366FF"/>
                </a:solidFill>
                <a:latin typeface="Times New Roman" pitchFamily="18" charset="0"/>
              </a:rPr>
              <a:t>R</a:t>
            </a:r>
            <a:r>
              <a:rPr lang="en-US" sz="1600" b="1">
                <a:solidFill>
                  <a:srgbClr val="3366FF"/>
                </a:solidFill>
                <a:latin typeface="Times New Roman" pitchFamily="18" charset="0"/>
              </a:rPr>
              <a:t> and </a:t>
            </a:r>
            <a:r>
              <a:rPr lang="en-US" sz="1600" b="1" i="1">
                <a:solidFill>
                  <a:srgbClr val="3366FF"/>
                </a:solidFill>
                <a:latin typeface="Times New Roman" pitchFamily="18" charset="0"/>
              </a:rPr>
              <a:t>D</a:t>
            </a:r>
            <a:r>
              <a:rPr lang="en-US" sz="1600" b="1" baseline="-25000">
                <a:solidFill>
                  <a:srgbClr val="3366FF"/>
                </a:solidFill>
                <a:latin typeface="Times New Roman" pitchFamily="18" charset="0"/>
              </a:rPr>
              <a:t>2</a:t>
            </a:r>
            <a:r>
              <a:rPr lang="en-US" sz="1600" b="1" baseline="30000">
                <a:solidFill>
                  <a:srgbClr val="3366FF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3867" name="AutoShape 293"/>
          <p:cNvSpPr>
            <a:spLocks noChangeArrowheads="1"/>
          </p:cNvSpPr>
          <p:nvPr/>
        </p:nvSpPr>
        <p:spPr bwMode="auto">
          <a:xfrm>
            <a:off x="6172200" y="1331913"/>
            <a:ext cx="2514600" cy="933450"/>
          </a:xfrm>
          <a:prstGeom prst="roundRect">
            <a:avLst>
              <a:gd name="adj" fmla="val 16667"/>
            </a:avLst>
          </a:prstGeom>
          <a:solidFill>
            <a:srgbClr val="FF00FF">
              <a:alpha val="5098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u="sng">
                <a:latin typeface="Times New Roman" pitchFamily="18" charset="0"/>
              </a:rPr>
              <a:t>Query:</a:t>
            </a:r>
            <a:r>
              <a:rPr lang="en-US" sz="2000">
                <a:latin typeface="Times New Roman" pitchFamily="18" charset="0"/>
              </a:rPr>
              <a:t> retrieve those restaurants with </a:t>
            </a:r>
            <a:r>
              <a:rPr lang="en-US" sz="2000" b="1">
                <a:latin typeface="Garamond" pitchFamily="18" charset="0"/>
              </a:rPr>
              <a:t>QoS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 [4, 5]</a:t>
            </a:r>
          </a:p>
        </p:txBody>
      </p:sp>
      <p:sp>
        <p:nvSpPr>
          <p:cNvPr id="33868" name="Text Box 294"/>
          <p:cNvSpPr txBox="1">
            <a:spLocks noChangeArrowheads="1"/>
          </p:cNvSpPr>
          <p:nvPr/>
        </p:nvSpPr>
        <p:spPr bwMode="auto">
          <a:xfrm>
            <a:off x="7467600" y="35052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9900"/>
                </a:solidFill>
                <a:latin typeface="Times New Roman" pitchFamily="18" charset="0"/>
              </a:rPr>
              <a:t>ground truth</a:t>
            </a:r>
          </a:p>
        </p:txBody>
      </p:sp>
      <p:graphicFrame>
        <p:nvGraphicFramePr>
          <p:cNvPr id="54567" name="Group 295"/>
          <p:cNvGraphicFramePr>
            <a:graphicFrameLocks noGrp="1"/>
          </p:cNvGraphicFramePr>
          <p:nvPr/>
        </p:nvGraphicFramePr>
        <p:xfrm>
          <a:off x="7212013" y="2590800"/>
          <a:ext cx="1855787" cy="914400"/>
        </p:xfrm>
        <a:graphic>
          <a:graphicData uri="http://schemas.openxmlformats.org/drawingml/2006/table">
            <a:tbl>
              <a:tblPr/>
              <a:tblGrid>
                <a:gridCol w="536575"/>
                <a:gridCol w="742950"/>
                <a:gridCol w="576262"/>
              </a:tblGrid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87" name="Rectangle 313"/>
          <p:cNvSpPr>
            <a:spLocks noChangeArrowheads="1"/>
          </p:cNvSpPr>
          <p:nvPr/>
        </p:nvSpPr>
        <p:spPr bwMode="auto">
          <a:xfrm>
            <a:off x="7208838" y="2590800"/>
            <a:ext cx="1846262" cy="885825"/>
          </a:xfrm>
          <a:prstGeom prst="rect">
            <a:avLst/>
          </a:prstGeom>
          <a:solidFill>
            <a:srgbClr val="008080">
              <a:alpha val="5882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8" name="Rectangle 314"/>
          <p:cNvSpPr>
            <a:spLocks noChangeArrowheads="1"/>
          </p:cNvSpPr>
          <p:nvPr/>
        </p:nvSpPr>
        <p:spPr bwMode="auto">
          <a:xfrm>
            <a:off x="7221538" y="2895600"/>
            <a:ext cx="1831975" cy="277813"/>
          </a:xfrm>
          <a:prstGeom prst="rect">
            <a:avLst/>
          </a:prstGeom>
          <a:solidFill>
            <a:srgbClr val="0080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5" grpId="0" animBg="1"/>
      <p:bldP spid="54306" grpId="0" animBg="1"/>
      <p:bldP spid="545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341438"/>
            <a:ext cx="7931150" cy="2447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Cleaning Uncertain Data with Quality Guarantees</a:t>
            </a:r>
            <a:endParaRPr lang="en-US" altLang="zh-CN" sz="4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038600"/>
            <a:ext cx="6553200" cy="1752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Cheng et al., 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Very Large Data Bases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(VLDB), 2008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296D-FA7A-4240-9F4F-F5F037D14A6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Probabilistic Consistent Query Answering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600" smtClean="0">
                <a:latin typeface="Times New Roman" pitchFamily="18" charset="0"/>
              </a:rPr>
              <a:t>CQA in the inconsistent probabilistic database</a:t>
            </a:r>
          </a:p>
          <a:p>
            <a:pPr lvl="1" algn="just" eaLnBrk="1" hangingPunct="1"/>
            <a:r>
              <a:rPr lang="en-US" sz="2400" smtClean="0">
                <a:latin typeface="Times New Roman" pitchFamily="18" charset="0"/>
              </a:rPr>
              <a:t>Return consistent query answers satisfying </a:t>
            </a:r>
          </a:p>
          <a:p>
            <a:pPr lvl="2" algn="just" eaLnBrk="1" hangingPunct="1"/>
            <a:r>
              <a:rPr lang="en-US" i="1" smtClean="0">
                <a:latin typeface="Times New Roman" pitchFamily="18" charset="0"/>
              </a:rPr>
              <a:t>query predicate</a:t>
            </a:r>
            <a:r>
              <a:rPr lang="en-US" smtClean="0">
                <a:latin typeface="Times New Roman" pitchFamily="18" charset="0"/>
              </a:rPr>
              <a:t>, </a:t>
            </a:r>
            <a:r>
              <a:rPr lang="en-US" i="1" smtClean="0">
                <a:latin typeface="Times New Roman" pitchFamily="18" charset="0"/>
              </a:rPr>
              <a:t>P</a:t>
            </a:r>
            <a:r>
              <a:rPr lang="en-US" i="1" baseline="-25000" smtClean="0">
                <a:latin typeface="Times New Roman" pitchFamily="18" charset="0"/>
              </a:rPr>
              <a:t>Q</a:t>
            </a:r>
            <a:r>
              <a:rPr lang="en-US" smtClean="0">
                <a:latin typeface="Times New Roman" pitchFamily="18" charset="0"/>
              </a:rPr>
              <a:t>, and </a:t>
            </a:r>
          </a:p>
          <a:p>
            <a:pPr lvl="2" algn="just" eaLnBrk="1" hangingPunct="1"/>
            <a:r>
              <a:rPr lang="en-US" i="1" smtClean="0">
                <a:latin typeface="Times New Roman" pitchFamily="18" charset="0"/>
              </a:rPr>
              <a:t>consistent score predicate</a:t>
            </a:r>
            <a:r>
              <a:rPr lang="en-US" smtClean="0">
                <a:latin typeface="Times New Roman" pitchFamily="18" charset="0"/>
              </a:rPr>
              <a:t>, </a:t>
            </a:r>
            <a:r>
              <a:rPr lang="en-US" i="1" smtClean="0">
                <a:latin typeface="Times New Roman" pitchFamily="18" charset="0"/>
              </a:rPr>
              <a:t>P</a:t>
            </a:r>
            <a:r>
              <a:rPr lang="en-US" i="1" baseline="-25000" smtClean="0">
                <a:latin typeface="Times New Roman" pitchFamily="18" charset="0"/>
              </a:rPr>
              <a:t>S</a:t>
            </a:r>
            <a:r>
              <a:rPr lang="en-US" smtClean="0">
                <a:latin typeface="Times New Roman" pitchFamily="18" charset="0"/>
              </a:rPr>
              <a:t>, on </a:t>
            </a:r>
            <a:r>
              <a:rPr lang="en-US" u="sng" smtClean="0">
                <a:latin typeface="Times New Roman" pitchFamily="18" charset="0"/>
              </a:rPr>
              <a:t>all possible repairs</a:t>
            </a:r>
          </a:p>
          <a:p>
            <a:pPr algn="just" eaLnBrk="1" hangingPunct="1"/>
            <a:r>
              <a:rPr lang="en-US" sz="2600" smtClean="0">
                <a:latin typeface="Times New Roman" pitchFamily="18" charset="0"/>
              </a:rPr>
              <a:t>Query Types</a:t>
            </a:r>
          </a:p>
          <a:p>
            <a:pPr lvl="1" algn="just" eaLnBrk="1" hangingPunct="1"/>
            <a:r>
              <a:rPr lang="en-US" sz="2200" smtClean="0">
                <a:latin typeface="Times New Roman" pitchFamily="18" charset="0"/>
              </a:rPr>
              <a:t>PC-Range</a:t>
            </a:r>
          </a:p>
          <a:p>
            <a:pPr lvl="1" algn="just" eaLnBrk="1" hangingPunct="1"/>
            <a:r>
              <a:rPr lang="en-US" sz="2200" smtClean="0">
                <a:latin typeface="Times New Roman" pitchFamily="18" charset="0"/>
              </a:rPr>
              <a:t>PC-Join</a:t>
            </a:r>
          </a:p>
          <a:p>
            <a:pPr lvl="1" algn="just" eaLnBrk="1" hangingPunct="1"/>
            <a:r>
              <a:rPr lang="en-US" sz="2200" smtClean="0">
                <a:latin typeface="Times New Roman" pitchFamily="18" charset="0"/>
              </a:rPr>
              <a:t>PC-Top</a:t>
            </a:r>
            <a:r>
              <a:rPr lang="en-US" sz="2200" i="1" smtClean="0">
                <a:latin typeface="Times New Roman" pitchFamily="18" charset="0"/>
              </a:rPr>
              <a:t>k</a:t>
            </a:r>
          </a:p>
          <a:p>
            <a:pPr algn="just" eaLnBrk="1" hangingPunct="1"/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58010-A844-49B5-9FC7-A323F36688D2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Probabilistic Consistent Query Answering (cont'd)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</a:rPr>
              <a:t>Probabilistic consistent range query (</a:t>
            </a:r>
            <a:r>
              <a:rPr lang="en-US" sz="2600" u="sng" dirty="0" smtClean="0">
                <a:latin typeface="Times New Roman" pitchFamily="18" charset="0"/>
              </a:rPr>
              <a:t>PC-Range</a:t>
            </a:r>
            <a:r>
              <a:rPr lang="en-US" sz="2600" dirty="0" smtClean="0">
                <a:latin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Obtain objects satisfying </a:t>
            </a:r>
            <a:r>
              <a:rPr lang="en-US" sz="2200" i="1" dirty="0" smtClean="0">
                <a:latin typeface="Times New Roman" pitchFamily="18" charset="0"/>
              </a:rPr>
              <a:t>range predicates</a:t>
            </a:r>
            <a:r>
              <a:rPr lang="en-US" sz="2200" dirty="0" smtClean="0">
                <a:latin typeface="Times New Roman" pitchFamily="18" charset="0"/>
              </a:rPr>
              <a:t> and with consistent score, </a:t>
            </a:r>
            <a:r>
              <a:rPr lang="en-US" sz="2200" i="1" dirty="0" err="1" smtClean="0">
                <a:latin typeface="Times New Roman" pitchFamily="18" charset="0"/>
              </a:rPr>
              <a:t>score</a:t>
            </a:r>
            <a:r>
              <a:rPr lang="en-US" sz="2200" i="1" baseline="-25000" dirty="0" err="1" smtClean="0">
                <a:latin typeface="Times New Roman" pitchFamily="18" charset="0"/>
              </a:rPr>
              <a:t>R</a:t>
            </a:r>
            <a:r>
              <a:rPr lang="en-US" sz="2200" dirty="0" smtClean="0">
                <a:latin typeface="Times New Roman" pitchFamily="18" charset="0"/>
              </a:rPr>
              <a:t>, greater than </a:t>
            </a:r>
            <a:r>
              <a:rPr lang="en-US" sz="2200" i="1" dirty="0" err="1" smtClean="0">
                <a:latin typeface="Symbol" pitchFamily="18" charset="2"/>
              </a:rPr>
              <a:t>a</a:t>
            </a:r>
            <a:r>
              <a:rPr lang="en-US" sz="2200" i="1" baseline="-25000" dirty="0" err="1" smtClean="0">
                <a:latin typeface="Times New Roman" pitchFamily="18" charset="0"/>
              </a:rPr>
              <a:t>R</a:t>
            </a:r>
            <a:endParaRPr lang="en-US" sz="2200" i="1" baseline="-250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</a:rPr>
              <a:t>Probabilistic consistent join (</a:t>
            </a:r>
            <a:r>
              <a:rPr lang="en-US" sz="2600" u="sng" dirty="0" smtClean="0">
                <a:latin typeface="Times New Roman" pitchFamily="18" charset="0"/>
              </a:rPr>
              <a:t>PC-Join</a:t>
            </a:r>
            <a:r>
              <a:rPr lang="en-US" sz="2600" dirty="0" smtClean="0">
                <a:latin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Retrieve object pairs from two databases satisfying </a:t>
            </a:r>
            <a:r>
              <a:rPr lang="en-US" sz="2200" i="1" dirty="0" smtClean="0">
                <a:latin typeface="Times New Roman" pitchFamily="18" charset="0"/>
              </a:rPr>
              <a:t>join predicates</a:t>
            </a:r>
            <a:r>
              <a:rPr lang="en-US" sz="2200" dirty="0" smtClean="0">
                <a:latin typeface="Times New Roman" pitchFamily="18" charset="0"/>
              </a:rPr>
              <a:t>, and with consistent score, </a:t>
            </a:r>
            <a:r>
              <a:rPr lang="en-US" sz="2200" i="1" dirty="0" err="1" smtClean="0">
                <a:latin typeface="Times New Roman" pitchFamily="18" charset="0"/>
              </a:rPr>
              <a:t>score</a:t>
            </a:r>
            <a:r>
              <a:rPr lang="en-US" sz="2200" i="1" baseline="-25000" dirty="0" err="1" smtClean="0">
                <a:latin typeface="Times New Roman" pitchFamily="18" charset="0"/>
              </a:rPr>
              <a:t>J</a:t>
            </a:r>
            <a:r>
              <a:rPr lang="en-US" sz="2200" dirty="0" smtClean="0">
                <a:latin typeface="Times New Roman" pitchFamily="18" charset="0"/>
              </a:rPr>
              <a:t>, greater than </a:t>
            </a:r>
            <a:r>
              <a:rPr lang="en-US" sz="2200" i="1" dirty="0" err="1" smtClean="0">
                <a:latin typeface="Symbol" pitchFamily="18" charset="2"/>
              </a:rPr>
              <a:t>a</a:t>
            </a:r>
            <a:r>
              <a:rPr lang="en-US" sz="2200" i="1" baseline="-25000" dirty="0" err="1" smtClean="0">
                <a:latin typeface="Times New Roman" pitchFamily="18" charset="0"/>
              </a:rPr>
              <a:t>J</a:t>
            </a:r>
            <a:endParaRPr lang="en-US" sz="2200" i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</a:rPr>
              <a:t>Probabilistic consistent top-</a:t>
            </a:r>
            <a:r>
              <a:rPr lang="en-US" sz="2600" i="1" dirty="0" smtClean="0">
                <a:latin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</a:rPr>
              <a:t> query (</a:t>
            </a:r>
            <a:r>
              <a:rPr lang="en-US" sz="2600" u="sng" dirty="0" smtClean="0">
                <a:latin typeface="Times New Roman" pitchFamily="18" charset="0"/>
              </a:rPr>
              <a:t>PC-</a:t>
            </a:r>
            <a:r>
              <a:rPr lang="en-US" sz="2600" u="sng" dirty="0" err="1" smtClean="0">
                <a:latin typeface="Times New Roman" pitchFamily="18" charset="0"/>
              </a:rPr>
              <a:t>Top</a:t>
            </a:r>
            <a:r>
              <a:rPr lang="en-US" sz="2600" i="1" u="sng" dirty="0" err="1" smtClean="0">
                <a:latin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</a:rPr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</a:rPr>
              <a:t>Obtain </a:t>
            </a:r>
            <a:r>
              <a:rPr lang="en-US" sz="2200" i="1" dirty="0" smtClean="0">
                <a:latin typeface="Times New Roman" pitchFamily="18" charset="0"/>
              </a:rPr>
              <a:t>k</a:t>
            </a:r>
            <a:r>
              <a:rPr lang="en-US" sz="2200" dirty="0" smtClean="0">
                <a:latin typeface="Times New Roman" pitchFamily="18" charset="0"/>
              </a:rPr>
              <a:t> objects with the highest consistent scores, </a:t>
            </a:r>
            <a:r>
              <a:rPr lang="en-US" sz="2200" i="1" dirty="0" err="1" smtClean="0">
                <a:latin typeface="Times New Roman" pitchFamily="18" charset="0"/>
              </a:rPr>
              <a:t>score</a:t>
            </a:r>
            <a:r>
              <a:rPr lang="en-US" sz="2200" i="1" baseline="-25000" dirty="0" err="1" smtClean="0">
                <a:latin typeface="Times New Roman" pitchFamily="18" charset="0"/>
              </a:rPr>
              <a:t>T</a:t>
            </a:r>
            <a:endParaRPr lang="en-US" sz="2200" i="1" baseline="-25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8C60-5187-4A19-A9EE-591C7C6B890A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Computation of Consistent Scores </a:t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– PC-Range and PC-Join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600" smtClean="0">
                <a:latin typeface="Times New Roman" pitchFamily="18" charset="0"/>
              </a:rPr>
              <a:t>PC-Range (PC-Join)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The</a:t>
            </a:r>
            <a:r>
              <a:rPr lang="en-US" sz="2200" smtClean="0">
                <a:latin typeface="Times New Roman" pitchFamily="18" charset="0"/>
              </a:rPr>
              <a:t> </a:t>
            </a:r>
            <a:r>
              <a:rPr lang="en-US" sz="2200" i="1" smtClean="0">
                <a:latin typeface="Times New Roman" pitchFamily="18" charset="0"/>
              </a:rPr>
              <a:t>consistent score</a:t>
            </a:r>
            <a:r>
              <a:rPr lang="en-US" sz="2200" smtClean="0">
                <a:latin typeface="Times New Roman" pitchFamily="18" charset="0"/>
              </a:rPr>
              <a:t> of a tuple (pair) indicates the confidence that the tuple (pair) appears in the repaired possible worlds</a:t>
            </a:r>
          </a:p>
          <a:p>
            <a:pPr lvl="1" algn="just" eaLnBrk="1" hangingPunct="1"/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score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R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)=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.P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rpw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=Pr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{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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rpw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D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)}=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.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p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(1-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Pr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{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 is in some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rw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D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)})</a:t>
            </a:r>
            <a:endParaRPr lang="en-US" sz="2200" smtClean="0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5105400" y="2819400"/>
            <a:ext cx="411163" cy="457200"/>
          </a:xfrm>
          <a:prstGeom prst="rect">
            <a:avLst/>
          </a:prstGeom>
          <a:solidFill>
            <a:srgbClr val="00CCFF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5867400" y="2819400"/>
            <a:ext cx="2590800" cy="457200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6781800" y="32766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7315200" cy="14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0" y="3429000"/>
            <a:ext cx="2895600" cy="609600"/>
            <a:chOff x="3360" y="2208"/>
            <a:chExt cx="1824" cy="384"/>
          </a:xfrm>
        </p:grpSpPr>
        <p:pic>
          <p:nvPicPr>
            <p:cNvPr id="5019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2208"/>
              <a:ext cx="1824" cy="3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0193" name="Rectangle 9"/>
            <p:cNvSpPr>
              <a:spLocks noChangeArrowheads="1"/>
            </p:cNvSpPr>
            <p:nvPr/>
          </p:nvSpPr>
          <p:spPr bwMode="auto">
            <a:xfrm>
              <a:off x="3360" y="2208"/>
              <a:ext cx="1824" cy="384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18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715000"/>
            <a:ext cx="4876800" cy="41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6096000" y="5727700"/>
            <a:ext cx="260667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offline pre-computation</a:t>
            </a:r>
            <a:endParaRPr lang="en-US" sz="200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3581400" y="5715000"/>
            <a:ext cx="1066800" cy="4191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1219200" y="2819400"/>
            <a:ext cx="1066800" cy="4572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4724400" y="5715000"/>
            <a:ext cx="1066800" cy="40640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440D-0693-4D41-B23E-E0805D8A5A37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Definition of PC-Top</a:t>
            </a:r>
            <a:r>
              <a:rPr lang="en-US" altLang="zh-CN" sz="3600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 Queries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Top-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queries in a </a:t>
            </a:r>
            <a:r>
              <a:rPr lang="en-US" altLang="zh-CN" sz="2600" u="sng" smtClean="0">
                <a:latin typeface="Times New Roman" pitchFamily="18" charset="0"/>
                <a:ea typeface="宋体" pitchFamily="2" charset="-122"/>
              </a:rPr>
              <a:t>consistent probabilistic database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 probabilistic database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D</a:t>
            </a:r>
            <a:endParaRPr lang="en-US" altLang="zh-CN" sz="22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 preference function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f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(.)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probabilistic top-k query 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retrieves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 tuples,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jr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,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 such that their scores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, 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w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D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jr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),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 are the largest, where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824288"/>
            <a:ext cx="8001000" cy="708025"/>
            <a:chOff x="336" y="3216"/>
            <a:chExt cx="5040" cy="446"/>
          </a:xfrm>
        </p:grpSpPr>
        <p:pic>
          <p:nvPicPr>
            <p:cNvPr id="3585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3216"/>
              <a:ext cx="100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6" y="3216"/>
              <a:ext cx="40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2819400" y="3851275"/>
            <a:ext cx="990600" cy="381000"/>
          </a:xfrm>
          <a:prstGeom prst="rect">
            <a:avLst/>
          </a:prstGeom>
          <a:solidFill>
            <a:srgbClr val="FF99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3276600" y="42052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3276600" y="51958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114800" y="49672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a weight function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609600" y="5486400"/>
            <a:ext cx="8077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</a:rPr>
              <a:t>J. Li, B. Saha, and A. Deshpande. A unified approach to ranking in probabilistic databases. In </a:t>
            </a:r>
            <a:r>
              <a:rPr lang="en-US" i="1">
                <a:latin typeface="Times New Roman" pitchFamily="18" charset="0"/>
              </a:rPr>
              <a:t>PVLDB</a:t>
            </a:r>
            <a:r>
              <a:rPr lang="en-US">
                <a:latin typeface="Times New Roman" pitchFamily="18" charset="0"/>
              </a:rPr>
              <a:t>, 2009.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038" y="2895600"/>
            <a:ext cx="57308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4355-958D-4DFE-86F1-D707E93BEFAB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Definition of PC-Top</a:t>
            </a:r>
            <a:r>
              <a:rPr lang="en-US" altLang="zh-CN" sz="3600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 Queries (cont'd)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PC-</a:t>
            </a:r>
            <a:r>
              <a:rPr lang="en-US" altLang="zh-CN" sz="2600" dirty="0" err="1" smtClean="0">
                <a:latin typeface="Times New Roman" pitchFamily="18" charset="0"/>
                <a:ea typeface="宋体" pitchFamily="2" charset="-122"/>
              </a:rPr>
              <a:t>Top</a:t>
            </a:r>
            <a:r>
              <a:rPr lang="en-US" altLang="zh-CN" sz="2600" i="1" dirty="0" err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 queries in an </a:t>
            </a:r>
            <a:r>
              <a:rPr lang="en-US" altLang="zh-CN" sz="2600" u="sng" dirty="0" smtClean="0">
                <a:latin typeface="Times New Roman" pitchFamily="18" charset="0"/>
                <a:ea typeface="宋体" pitchFamily="2" charset="-122"/>
              </a:rPr>
              <a:t>inconsistent probabilistic database</a:t>
            </a:r>
          </a:p>
          <a:p>
            <a:pPr lvl="1" algn="just" eaLnBrk="1" hangingPunct="1">
              <a:defRPr/>
            </a:pP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A PC-</a:t>
            </a:r>
            <a:r>
              <a:rPr lang="en-US" altLang="zh-CN" sz="2200" dirty="0" err="1" smtClean="0">
                <a:latin typeface="Times New Roman" pitchFamily="18" charset="0"/>
                <a:ea typeface="宋体" pitchFamily="2" charset="-122"/>
              </a:rPr>
              <a:t>Top</a:t>
            </a:r>
            <a:r>
              <a:rPr lang="en-US" altLang="zh-CN" sz="2200" i="1" dirty="0" err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 query retrieves 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 tuples, </a:t>
            </a:r>
            <a:r>
              <a:rPr lang="en-US" altLang="zh-CN" sz="2200" i="1" dirty="0" err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dirty="0" err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jr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 such that their 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consistent scores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, </a:t>
            </a:r>
            <a:r>
              <a:rPr lang="en-US" altLang="zh-CN" sz="2200" i="1" dirty="0" err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score</a:t>
            </a:r>
            <a:r>
              <a:rPr lang="en-US" altLang="zh-CN" sz="2200" i="1" baseline="-25000" dirty="0" err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200" i="1" dirty="0" err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dirty="0" err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jr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),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 are the largest, where</a:t>
            </a:r>
          </a:p>
          <a:p>
            <a:pPr algn="just" eaLnBrk="1" hangingPunct="1">
              <a:defRPr/>
            </a:pPr>
            <a:endParaRPr lang="en-US" altLang="zh-CN" sz="2600" dirty="0" smtClean="0">
              <a:latin typeface="Times New Roman" pitchFamily="18" charset="0"/>
              <a:ea typeface="宋体" pitchFamily="2" charset="-122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altLang="zh-CN" sz="2600" dirty="0">
              <a:latin typeface="Times New Roman" pitchFamily="18" charset="0"/>
              <a:ea typeface="宋体" pitchFamily="2" charset="-122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zh-CN" sz="2600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       where </a:t>
            </a:r>
            <a:r>
              <a:rPr lang="en-US" altLang="zh-CN" sz="2600" i="1" dirty="0" err="1" smtClean="0">
                <a:latin typeface="Times New Roman" pitchFamily="18" charset="0"/>
                <a:ea typeface="宋体" pitchFamily="2" charset="-122"/>
              </a:rPr>
              <a:t>W</a:t>
            </a:r>
            <a:r>
              <a:rPr lang="en-US" altLang="zh-CN" sz="2600" i="1" baseline="-25000" dirty="0" err="1" smtClean="0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600" i="1" dirty="0" smtClean="0"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 sz="2600" i="1" baseline="30000" dirty="0" smtClean="0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)  is the repair weight and 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5195888" y="2963863"/>
            <a:ext cx="1738312" cy="407987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3143250" y="3405188"/>
            <a:ext cx="590550" cy="279400"/>
          </a:xfrm>
          <a:prstGeom prst="rect">
            <a:avLst/>
          </a:prstGeom>
          <a:solidFill>
            <a:srgbClr val="FF00FF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11600" y="2946400"/>
            <a:ext cx="1135063" cy="450850"/>
          </a:xfrm>
          <a:prstGeom prst="rect">
            <a:avLst/>
          </a:prstGeom>
          <a:solidFill>
            <a:srgbClr val="00FFFF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60800"/>
            <a:ext cx="24384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A3E8-E7A9-4F79-8A9F-BF57F5198F37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Probabilistic CQA</a:t>
            </a:r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685800" y="2971800"/>
            <a:ext cx="7620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39998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 rot="-2537056">
            <a:off x="1371600" y="2057400"/>
            <a:ext cx="1600200" cy="152400"/>
          </a:xfrm>
          <a:prstGeom prst="rightArrow">
            <a:avLst>
              <a:gd name="adj1" fmla="val 50000"/>
              <a:gd name="adj2" fmla="val 262500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1616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inconsistent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probabilistic</a:t>
            </a:r>
          </a:p>
          <a:p>
            <a:pPr algn="ctr"/>
            <a:r>
              <a:rPr lang="en-US" altLang="zh-CN" sz="2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database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895600" y="1219200"/>
            <a:ext cx="609600" cy="533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2895600" y="2057400"/>
            <a:ext cx="609600" cy="533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2895600" y="4664075"/>
            <a:ext cx="609600" cy="533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046413" y="3121025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438400" y="5257800"/>
            <a:ext cx="153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all possible</a:t>
            </a:r>
            <a:r>
              <a:rPr lang="en-US" altLang="zh-CN" sz="20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000">
                <a:solidFill>
                  <a:srgbClr val="006600"/>
                </a:solidFill>
                <a:latin typeface="Times New Roman" pitchFamily="18" charset="0"/>
                <a:ea typeface="宋体" pitchFamily="2" charset="-122"/>
              </a:rPr>
              <a:t>repairs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3962400" y="13874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008000"/>
              </a:gs>
              <a:gs pos="100000">
                <a:srgbClr val="FF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962400" y="22256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008000"/>
              </a:gs>
              <a:gs pos="100000">
                <a:srgbClr val="FF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3962400" y="48164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008000"/>
              </a:gs>
              <a:gs pos="100000">
                <a:srgbClr val="FF66FF"/>
              </a:gs>
            </a:gsLst>
            <a:lin ang="0" scaled="1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037013" y="3121025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66FF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4572000" y="1311275"/>
            <a:ext cx="10668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answers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4572000" y="2073275"/>
            <a:ext cx="10668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answers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4572000" y="4724400"/>
            <a:ext cx="10668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FF">
                  <a:alpha val="39998"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CC00CC"/>
                </a:solidFill>
                <a:latin typeface="Times New Roman" pitchFamily="18" charset="0"/>
                <a:ea typeface="宋体" pitchFamily="2" charset="-122"/>
              </a:rPr>
              <a:t>answers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951413" y="3121025"/>
            <a:ext cx="4587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59436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aggregation</a:t>
            </a: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 rot="2221588">
            <a:off x="5710238" y="2025650"/>
            <a:ext cx="1508125" cy="128588"/>
          </a:xfrm>
          <a:prstGeom prst="rightArrow">
            <a:avLst>
              <a:gd name="adj1" fmla="val 50000"/>
              <a:gd name="adj2" fmla="val 293209"/>
            </a:avLst>
          </a:prstGeom>
          <a:gradFill rotWithShape="1">
            <a:gsLst>
              <a:gs pos="0">
                <a:srgbClr val="FF00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1752600" y="4876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repair</a:t>
            </a:r>
          </a:p>
        </p:txBody>
      </p:sp>
      <p:sp>
        <p:nvSpPr>
          <p:cNvPr id="58390" name="AutoShape 22"/>
          <p:cNvSpPr>
            <a:spLocks noChangeArrowheads="1"/>
          </p:cNvSpPr>
          <p:nvPr/>
        </p:nvSpPr>
        <p:spPr bwMode="auto">
          <a:xfrm rot="-1269527">
            <a:off x="1524000" y="2514600"/>
            <a:ext cx="1282700" cy="152400"/>
          </a:xfrm>
          <a:prstGeom prst="rightArrow">
            <a:avLst>
              <a:gd name="adj1" fmla="val 50000"/>
              <a:gd name="adj2" fmla="val 210417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 rot="2716781">
            <a:off x="1404938" y="4108450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1981200" y="3124200"/>
            <a:ext cx="4587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 …</a:t>
            </a:r>
          </a:p>
        </p:txBody>
      </p:sp>
      <p:sp>
        <p:nvSpPr>
          <p:cNvPr id="58393" name="AutoShape 25"/>
          <p:cNvSpPr>
            <a:spLocks noChangeArrowheads="1"/>
          </p:cNvSpPr>
          <p:nvPr/>
        </p:nvSpPr>
        <p:spPr bwMode="auto">
          <a:xfrm rot="716573">
            <a:off x="5865813" y="2505075"/>
            <a:ext cx="1219200" cy="144463"/>
          </a:xfrm>
          <a:prstGeom prst="rightArrow">
            <a:avLst>
              <a:gd name="adj1" fmla="val 50000"/>
              <a:gd name="adj2" fmla="val 210988"/>
            </a:avLst>
          </a:prstGeom>
          <a:gradFill rotWithShape="1">
            <a:gsLst>
              <a:gs pos="0">
                <a:srgbClr val="FF00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 rot="-2084507">
            <a:off x="5721350" y="4211638"/>
            <a:ext cx="1447800" cy="152400"/>
          </a:xfrm>
          <a:prstGeom prst="rightArrow">
            <a:avLst>
              <a:gd name="adj1" fmla="val 50000"/>
              <a:gd name="adj2" fmla="val 237500"/>
            </a:avLst>
          </a:prstGeom>
          <a:gradFill rotWithShape="1">
            <a:gsLst>
              <a:gs pos="0">
                <a:srgbClr val="FF00FF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6324600" y="3121025"/>
            <a:ext cx="4587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ea typeface="宋体" pitchFamily="2" charset="-122"/>
              </a:rPr>
              <a:t>… …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62800" y="2457450"/>
            <a:ext cx="1752600" cy="1476375"/>
            <a:chOff x="4560" y="1403"/>
            <a:chExt cx="1029" cy="905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4588" y="1403"/>
              <a:ext cx="1001" cy="887"/>
              <a:chOff x="4432" y="2677"/>
              <a:chExt cx="1001" cy="887"/>
            </a:xfrm>
          </p:grpSpPr>
          <p:sp>
            <p:nvSpPr>
              <p:cNvPr id="3792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499" y="2677"/>
                <a:ext cx="934" cy="803"/>
              </a:xfrm>
              <a:prstGeom prst="rect">
                <a:avLst/>
              </a:prstGeom>
              <a:solidFill>
                <a:srgbClr val="FFC9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792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471" y="2692"/>
                <a:ext cx="934" cy="804"/>
              </a:xfrm>
              <a:prstGeom prst="rect">
                <a:avLst/>
              </a:prstGeom>
              <a:solidFill>
                <a:srgbClr val="FFAF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792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450" y="2726"/>
                <a:ext cx="933" cy="804"/>
              </a:xfrm>
              <a:prstGeom prst="rect">
                <a:avLst/>
              </a:prstGeom>
              <a:solidFill>
                <a:srgbClr val="FF5B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7924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432" y="2754"/>
                <a:ext cx="917" cy="81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  <a:p>
                <a:pPr algn="ctr"/>
                <a:endParaRPr lang="en-US" altLang="zh-CN" sz="2000">
                  <a:solidFill>
                    <a:srgbClr val="080808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37920" name="Rectangle 36"/>
            <p:cNvSpPr>
              <a:spLocks noChangeArrowheads="1"/>
            </p:cNvSpPr>
            <p:nvPr/>
          </p:nvSpPr>
          <p:spPr bwMode="auto">
            <a:xfrm>
              <a:off x="4560" y="1498"/>
              <a:ext cx="934" cy="81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DE6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probabilistic </a:t>
              </a:r>
              <a:r>
                <a:rPr lang="en-US" altLang="zh-CN" sz="200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consistent query answers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5" grpId="0" animBg="1"/>
      <p:bldP spid="58376" grpId="0" animBg="1"/>
      <p:bldP spid="58377" grpId="0"/>
      <p:bldP spid="58378" grpId="0"/>
      <p:bldP spid="58379" grpId="0" animBg="1"/>
      <p:bldP spid="58380" grpId="0" animBg="1"/>
      <p:bldP spid="58381" grpId="0" animBg="1"/>
      <p:bldP spid="58382" grpId="0"/>
      <p:bldP spid="58383" grpId="0" animBg="1"/>
      <p:bldP spid="58384" grpId="0" animBg="1"/>
      <p:bldP spid="58385" grpId="0" animBg="1"/>
      <p:bldP spid="58386" grpId="0"/>
      <p:bldP spid="58388" grpId="0" animBg="1"/>
      <p:bldP spid="58389" grpId="0"/>
      <p:bldP spid="58390" grpId="0" animBg="1"/>
      <p:bldP spid="58391" grpId="0" animBg="1"/>
      <p:bldP spid="58392" grpId="0"/>
      <p:bldP spid="58393" grpId="0" animBg="1"/>
      <p:bldP spid="583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D8541-01A4-4F14-B0AF-85F77C906203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smtClean="0">
                <a:latin typeface="Times New Roman" pitchFamily="18" charset="0"/>
                <a:ea typeface="宋体" pitchFamily="2" charset="-122"/>
              </a:rPr>
              <a:t>Challenge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Time complexity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Exponential numbers of repaired databases and possible worlds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Inefficient to materialize all possible repaired databases and possible worlds for each repaired database</a:t>
            </a: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1600200" y="4267200"/>
            <a:ext cx="457200" cy="4572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39998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14400" y="5256213"/>
            <a:ext cx="1768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inconsistent probabilistic</a:t>
            </a:r>
          </a:p>
          <a:p>
            <a:pPr algn="ctr"/>
            <a:r>
              <a:rPr lang="en-US" altLang="zh-CN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database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336925" y="3429000"/>
            <a:ext cx="457200" cy="381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336925" y="4556125"/>
            <a:ext cx="458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514600" y="5530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exponential number of repaired databases 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 rot="-2537056">
            <a:off x="2209800" y="3863975"/>
            <a:ext cx="1025525" cy="76200"/>
          </a:xfrm>
          <a:prstGeom prst="rightArrow">
            <a:avLst>
              <a:gd name="adj1" fmla="val 50000"/>
              <a:gd name="adj2" fmla="val 336458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 rot="-1269527">
            <a:off x="2344738" y="4191000"/>
            <a:ext cx="784225" cy="76200"/>
          </a:xfrm>
          <a:prstGeom prst="rightArrow">
            <a:avLst>
              <a:gd name="adj1" fmla="val 50000"/>
              <a:gd name="adj2" fmla="val 257292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 rot="2063649">
            <a:off x="2281238" y="5029200"/>
            <a:ext cx="925512" cy="84138"/>
          </a:xfrm>
          <a:prstGeom prst="rightArrow">
            <a:avLst>
              <a:gd name="adj1" fmla="val 50000"/>
              <a:gd name="adj2" fmla="val 274998"/>
            </a:avLst>
          </a:prstGeom>
          <a:gradFill rotWithShape="1">
            <a:gsLst>
              <a:gs pos="0">
                <a:srgbClr val="0000FF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514600" y="4556125"/>
            <a:ext cx="458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</a:t>
            </a:r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3336925" y="4038600"/>
            <a:ext cx="457200" cy="381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3336925" y="5105400"/>
            <a:ext cx="457200" cy="381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8000">
                  <a:alpha val="39998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82" name="Picture 18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3962400" y="3581400"/>
            <a:ext cx="8382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2484" name="AutoShape 20"/>
          <p:cNvSpPr>
            <a:spLocks/>
          </p:cNvSpPr>
          <p:nvPr/>
        </p:nvSpPr>
        <p:spPr bwMode="auto">
          <a:xfrm rot="-5400000">
            <a:off x="6019800" y="2590800"/>
            <a:ext cx="152400" cy="2133600"/>
          </a:xfrm>
          <a:prstGeom prst="leftBracket">
            <a:avLst>
              <a:gd name="adj" fmla="val 116667"/>
            </a:avLst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85" name="Picture 21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6" name="Picture 22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00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156325" y="32369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…</a:t>
            </a:r>
          </a:p>
        </p:txBody>
      </p:sp>
      <p:pic>
        <p:nvPicPr>
          <p:cNvPr id="62488" name="Picture 24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9" name="AutoShape 25"/>
          <p:cNvSpPr>
            <a:spLocks/>
          </p:cNvSpPr>
          <p:nvPr/>
        </p:nvSpPr>
        <p:spPr bwMode="auto">
          <a:xfrm rot="-5400000">
            <a:off x="6019800" y="3276600"/>
            <a:ext cx="152400" cy="2133600"/>
          </a:xfrm>
          <a:prstGeom prst="leftBracket">
            <a:avLst>
              <a:gd name="adj" fmla="val 116667"/>
            </a:avLst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90" name="Picture 26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1" name="Picture 27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6156325" y="39227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 flipV="1">
            <a:off x="3962400" y="4191000"/>
            <a:ext cx="8382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 flipV="1">
            <a:off x="3962400" y="5257800"/>
            <a:ext cx="8382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62495" name="Picture 31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95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6" name="AutoShape 32"/>
          <p:cNvSpPr>
            <a:spLocks/>
          </p:cNvSpPr>
          <p:nvPr/>
        </p:nvSpPr>
        <p:spPr bwMode="auto">
          <a:xfrm rot="-5400000">
            <a:off x="6019800" y="4343400"/>
            <a:ext cx="152400" cy="2133600"/>
          </a:xfrm>
          <a:prstGeom prst="leftBracket">
            <a:avLst>
              <a:gd name="adj" fmla="val 116667"/>
            </a:avLst>
          </a:prstGeom>
          <a:noFill/>
          <a:ln w="1587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97" name="Picture 33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5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8" name="Picture 34" descr="MCj04325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5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6156325" y="49895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…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4876800" y="5530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exponential</a:t>
            </a:r>
            <a:r>
              <a:rPr lang="en-US" altLang="zh-CN" i="1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>
                <a:solidFill>
                  <a:srgbClr val="660066"/>
                </a:solidFill>
                <a:latin typeface="Times New Roman" pitchFamily="18" charset="0"/>
                <a:ea typeface="宋体" pitchFamily="2" charset="-122"/>
              </a:rPr>
              <a:t>number of possible worlds </a:t>
            </a:r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4038600" y="4572000"/>
            <a:ext cx="458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FF9933"/>
                </a:solidFill>
                <a:ea typeface="宋体" pitchFamily="2" charset="-122"/>
              </a:rPr>
              <a:t>…</a:t>
            </a:r>
          </a:p>
        </p:txBody>
      </p:sp>
      <p:sp>
        <p:nvSpPr>
          <p:cNvPr id="62503" name="Text Box 39"/>
          <p:cNvSpPr txBox="1">
            <a:spLocks noChangeArrowheads="1"/>
          </p:cNvSpPr>
          <p:nvPr/>
        </p:nvSpPr>
        <p:spPr bwMode="auto">
          <a:xfrm>
            <a:off x="5791200" y="4572000"/>
            <a:ext cx="458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D60093"/>
                </a:solidFill>
                <a:ea typeface="宋体" pitchFamily="2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4" grpId="0"/>
      <p:bldP spid="62475" grpId="0"/>
      <p:bldP spid="62469" grpId="0" animBg="1"/>
      <p:bldP spid="62477" grpId="0" animBg="1"/>
      <p:bldP spid="62478" grpId="0" animBg="1"/>
      <p:bldP spid="62479" grpId="0"/>
      <p:bldP spid="62480" grpId="0" animBg="1"/>
      <p:bldP spid="62481" grpId="0" animBg="1"/>
      <p:bldP spid="62483" grpId="0" animBg="1"/>
      <p:bldP spid="62484" grpId="0" animBg="1"/>
      <p:bldP spid="62487" grpId="0"/>
      <p:bldP spid="62489" grpId="0" animBg="1"/>
      <p:bldP spid="62492" grpId="0"/>
      <p:bldP spid="62493" grpId="0" animBg="1"/>
      <p:bldP spid="62494" grpId="0" animBg="1"/>
      <p:bldP spid="62496" grpId="0" animBg="1"/>
      <p:bldP spid="62499" grpId="0"/>
      <p:bldP spid="62500" grpId="0"/>
      <p:bldP spid="62502" grpId="0"/>
      <p:bldP spid="625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60A02-ED77-4C75-BC98-7D71148B020D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smtClean="0">
                <a:latin typeface="Times New Roman" pitchFamily="18" charset="0"/>
                <a:ea typeface="宋体" pitchFamily="2" charset="-122"/>
              </a:rPr>
              <a:t>Basic Idea of Solutions</a:t>
            </a:r>
          </a:p>
        </p:txBody>
      </p:sp>
      <p:sp>
        <p:nvSpPr>
          <p:cNvPr id="39940" name="AutoShape 6"/>
          <p:cNvSpPr>
            <a:spLocks noChangeArrowheads="1"/>
          </p:cNvSpPr>
          <p:nvPr/>
        </p:nvSpPr>
        <p:spPr bwMode="auto">
          <a:xfrm>
            <a:off x="1600200" y="990600"/>
            <a:ext cx="5638800" cy="1066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F67B00"/>
                </a:solidFill>
                <a:latin typeface="Times New Roman" pitchFamily="18" charset="0"/>
                <a:ea typeface="宋体" pitchFamily="2" charset="-122"/>
              </a:rPr>
              <a:t>model inconsistent tuples by inconsistency graphs</a:t>
            </a:r>
            <a:endParaRPr lang="en-US" sz="2400" b="1">
              <a:solidFill>
                <a:srgbClr val="F67B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600200" y="23622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E5FFE5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transform the CQA problem to the one in </a:t>
            </a:r>
            <a:r>
              <a:rPr lang="en-US" altLang="zh-CN" sz="2400" b="1" i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repaired possible worlds</a:t>
            </a:r>
            <a:endParaRPr lang="en-US" sz="2400" b="1">
              <a:solidFill>
                <a:srgbClr val="0099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1600200" y="37338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</a:rPr>
              <a:t>derive the recursive functions for computing </a:t>
            </a:r>
            <a:r>
              <a:rPr lang="en-US" sz="2400" b="1" i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</a:rPr>
              <a:t>consistent scores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1600200" y="51054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F3F3F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  <a:ea typeface="宋体" pitchFamily="2" charset="-122"/>
              </a:rPr>
              <a:t>design pruning techniques to quickly filter out false alarms (PC-Top</a:t>
            </a:r>
            <a:r>
              <a:rPr lang="en-US" sz="2400" b="1" i="1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sz="2400" b="1"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4191000" y="1981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CC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191000" y="3352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9900"/>
              </a:gs>
              <a:gs pos="100000">
                <a:srgbClr val="FF33CC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4191000" y="4724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33CC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0" grpId="0" animBg="1"/>
      <p:bldP spid="64521" grpId="0" animBg="1"/>
      <p:bldP spid="64523" grpId="0" animBg="1"/>
      <p:bldP spid="64524" grpId="0" animBg="1"/>
      <p:bldP spid="645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01396-CF3B-4949-B5DB-B3C9D432FB88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smtClean="0">
                <a:latin typeface="Times New Roman" pitchFamily="18" charset="0"/>
                <a:ea typeface="宋体" pitchFamily="2" charset="-122"/>
              </a:rPr>
              <a:t>Inconsistency Graphs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Inconsistency graph,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G</a:t>
            </a:r>
            <a:r>
              <a:rPr lang="en-US" altLang="zh-CN" sz="2600" i="1" baseline="30000" smtClean="0">
                <a:latin typeface="Times New Roman" pitchFamily="18" charset="0"/>
                <a:ea typeface="宋体" pitchFamily="2" charset="-122"/>
              </a:rPr>
              <a:t>inc</a:t>
            </a:r>
            <a:endParaRPr lang="en-US" altLang="zh-CN" sz="26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Vertex set,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V</a:t>
            </a:r>
            <a:endParaRPr lang="en-US" altLang="zh-CN" sz="2200" smtClean="0">
              <a:latin typeface="Times New Roman" pitchFamily="18" charset="0"/>
              <a:ea typeface="宋体" pitchFamily="2" charset="-122"/>
            </a:endParaRPr>
          </a:p>
          <a:p>
            <a:pPr lvl="2" algn="just" eaLnBrk="1" hangingPunct="1"/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Each vertex,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v</a:t>
            </a:r>
            <a:r>
              <a:rPr lang="en-US" altLang="zh-CN" sz="2000" i="1" baseline="-25000" smtClean="0">
                <a:latin typeface="Times New Roman" pitchFamily="18" charset="0"/>
                <a:ea typeface="宋体" pitchFamily="2" charset="-122"/>
              </a:rPr>
              <a:t>jr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corresponds to a tuple,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000" i="1" baseline="-25000" smtClean="0">
                <a:latin typeface="Times New Roman" pitchFamily="18" charset="0"/>
                <a:ea typeface="宋体" pitchFamily="2" charset="-122"/>
              </a:rPr>
              <a:t>jr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in the database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Edge set,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E</a:t>
            </a:r>
            <a:endParaRPr lang="en-US" altLang="zh-CN" sz="2200" smtClean="0">
              <a:latin typeface="Times New Roman" pitchFamily="18" charset="0"/>
              <a:ea typeface="宋体" pitchFamily="2" charset="-122"/>
            </a:endParaRPr>
          </a:p>
          <a:p>
            <a:pPr lvl="2" algn="just" eaLnBrk="1" hangingPunct="1"/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Two vertices have a connecting edge between them, iff their corresponding tuples are inconsistent</a:t>
            </a:r>
          </a:p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A repair of database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is </a:t>
            </a:r>
            <a:r>
              <a:rPr lang="en-US" altLang="zh-CN" sz="2600" u="sng" smtClean="0">
                <a:latin typeface="Times New Roman" pitchFamily="18" charset="0"/>
                <a:ea typeface="宋体" pitchFamily="2" charset="-122"/>
              </a:rPr>
              <a:t>equivalent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2600" u="sng" smtClean="0">
                <a:latin typeface="Times New Roman" pitchFamily="18" charset="0"/>
                <a:ea typeface="宋体" pitchFamily="2" charset="-122"/>
              </a:rPr>
              <a:t>to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deleting vertices in </a:t>
            </a:r>
            <a:r>
              <a:rPr lang="en-US" altLang="zh-CN" sz="2600" i="1" smtClean="0">
                <a:latin typeface="Times New Roman" pitchFamily="18" charset="0"/>
                <a:ea typeface="宋体" pitchFamily="2" charset="-122"/>
              </a:rPr>
              <a:t>G</a:t>
            </a:r>
            <a:r>
              <a:rPr lang="en-US" altLang="zh-CN" sz="2600" i="1" baseline="30000" smtClean="0">
                <a:latin typeface="Times New Roman" pitchFamily="18" charset="0"/>
                <a:ea typeface="宋体" pitchFamily="2" charset="-122"/>
              </a:rPr>
              <a:t>inc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such that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	no edges are left</a:t>
            </a:r>
            <a:endParaRPr lang="en-US" altLang="zh-CN" sz="2600" i="1" baseline="30000" smtClean="0">
              <a:latin typeface="Times New Roman" pitchFamily="18" charset="0"/>
              <a:ea typeface="宋体" pitchFamily="2" charset="-122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715000" y="3810000"/>
          <a:ext cx="2925763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Microsoft Drawing 1.01" r:id="rId4" imgW="3511550" imgH="2482850" progId="MSDraw.1.01">
                  <p:embed/>
                </p:oleObj>
              </mc:Choice>
              <mc:Fallback>
                <p:oleObj name="Microsoft Drawing 1.01" r:id="rId4" imgW="3511550" imgH="2482850" progId="MSDraw.1.0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10000"/>
                        <a:ext cx="2925763" cy="207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94" name="Group 78"/>
          <p:cNvGraphicFramePr>
            <a:graphicFrameLocks noGrp="1"/>
          </p:cNvGraphicFramePr>
          <p:nvPr/>
        </p:nvGraphicFramePr>
        <p:xfrm>
          <a:off x="4419600" y="838200"/>
          <a:ext cx="4572000" cy="1534900"/>
        </p:xfrm>
        <a:graphic>
          <a:graphicData uri="http://schemas.openxmlformats.org/drawingml/2006/table">
            <a:tbl>
              <a:tblPr/>
              <a:tblGrid>
                <a:gridCol w="563563"/>
                <a:gridCol w="561975"/>
                <a:gridCol w="563562"/>
                <a:gridCol w="673100"/>
                <a:gridCol w="533400"/>
                <a:gridCol w="685800"/>
                <a:gridCol w="527050"/>
                <a:gridCol w="46355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RID</a:t>
                      </a:r>
                    </a:p>
                  </a:txBody>
                  <a:tcPr marL="90000" marR="90000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Loc.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QoS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46201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Closed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810" marB="468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46202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marL="90000" marR="90000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0495" name="Freeform 79"/>
          <p:cNvSpPr>
            <a:spLocks/>
          </p:cNvSpPr>
          <p:nvPr/>
        </p:nvSpPr>
        <p:spPr bwMode="auto">
          <a:xfrm>
            <a:off x="3371850" y="1219200"/>
            <a:ext cx="4032250" cy="2870200"/>
          </a:xfrm>
          <a:custGeom>
            <a:avLst/>
            <a:gdLst>
              <a:gd name="T0" fmla="*/ 2147483647 w 2540"/>
              <a:gd name="T1" fmla="*/ 0 h 1808"/>
              <a:gd name="T2" fmla="*/ 2147483647 w 2540"/>
              <a:gd name="T3" fmla="*/ 2147483647 h 1808"/>
              <a:gd name="T4" fmla="*/ 2147483647 w 2540"/>
              <a:gd name="T5" fmla="*/ 2147483647 h 1808"/>
              <a:gd name="T6" fmla="*/ 2147483647 w 2540"/>
              <a:gd name="T7" fmla="*/ 2147483647 h 1808"/>
              <a:gd name="T8" fmla="*/ 2147483647 w 2540"/>
              <a:gd name="T9" fmla="*/ 2147483647 h 1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0"/>
              <a:gd name="T16" fmla="*/ 0 h 1808"/>
              <a:gd name="T17" fmla="*/ 2540 w 2540"/>
              <a:gd name="T18" fmla="*/ 1808 h 1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0" h="1808">
                <a:moveTo>
                  <a:pt x="660" y="0"/>
                </a:moveTo>
                <a:cubicBezTo>
                  <a:pt x="584" y="28"/>
                  <a:pt x="527" y="47"/>
                  <a:pt x="420" y="144"/>
                </a:cubicBezTo>
                <a:cubicBezTo>
                  <a:pt x="313" y="241"/>
                  <a:pt x="20" y="424"/>
                  <a:pt x="20" y="584"/>
                </a:cubicBezTo>
                <a:cubicBezTo>
                  <a:pt x="20" y="744"/>
                  <a:pt x="0" y="900"/>
                  <a:pt x="420" y="1104"/>
                </a:cubicBezTo>
                <a:cubicBezTo>
                  <a:pt x="840" y="1308"/>
                  <a:pt x="2098" y="1661"/>
                  <a:pt x="2540" y="1808"/>
                </a:cubicBezTo>
              </a:path>
            </a:pathLst>
          </a:custGeom>
          <a:noFill/>
          <a:ln w="15875" cap="flat">
            <a:solidFill>
              <a:srgbClr val="80008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96" name="Freeform 80"/>
          <p:cNvSpPr>
            <a:spLocks/>
          </p:cNvSpPr>
          <p:nvPr/>
        </p:nvSpPr>
        <p:spPr bwMode="auto">
          <a:xfrm>
            <a:off x="2967038" y="1562100"/>
            <a:ext cx="3992562" cy="3962400"/>
          </a:xfrm>
          <a:custGeom>
            <a:avLst/>
            <a:gdLst>
              <a:gd name="T0" fmla="*/ 2147483647 w 2515"/>
              <a:gd name="T1" fmla="*/ 0 h 2496"/>
              <a:gd name="T2" fmla="*/ 2147483647 w 2515"/>
              <a:gd name="T3" fmla="*/ 2147483647 h 2496"/>
              <a:gd name="T4" fmla="*/ 2147483647 w 2515"/>
              <a:gd name="T5" fmla="*/ 2147483647 h 2496"/>
              <a:gd name="T6" fmla="*/ 0 60000 65536"/>
              <a:gd name="T7" fmla="*/ 0 60000 65536"/>
              <a:gd name="T8" fmla="*/ 0 60000 65536"/>
              <a:gd name="T9" fmla="*/ 0 w 2515"/>
              <a:gd name="T10" fmla="*/ 0 h 2496"/>
              <a:gd name="T11" fmla="*/ 2515 w 2515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5" h="2496">
                <a:moveTo>
                  <a:pt x="915" y="0"/>
                </a:moveTo>
                <a:cubicBezTo>
                  <a:pt x="807" y="147"/>
                  <a:pt x="0" y="464"/>
                  <a:pt x="267" y="880"/>
                </a:cubicBezTo>
                <a:cubicBezTo>
                  <a:pt x="534" y="1296"/>
                  <a:pt x="2047" y="2159"/>
                  <a:pt x="2515" y="2496"/>
                </a:cubicBezTo>
              </a:path>
            </a:pathLst>
          </a:custGeom>
          <a:noFill/>
          <a:ln w="15875" cap="flat">
            <a:solidFill>
              <a:srgbClr val="80008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97" name="Freeform 81"/>
          <p:cNvSpPr>
            <a:spLocks/>
          </p:cNvSpPr>
          <p:nvPr/>
        </p:nvSpPr>
        <p:spPr bwMode="auto">
          <a:xfrm>
            <a:off x="3757613" y="1905000"/>
            <a:ext cx="2592387" cy="2730500"/>
          </a:xfrm>
          <a:custGeom>
            <a:avLst/>
            <a:gdLst>
              <a:gd name="T0" fmla="*/ 2147483647 w 1633"/>
              <a:gd name="T1" fmla="*/ 0 h 1720"/>
              <a:gd name="T2" fmla="*/ 2147483647 w 1633"/>
              <a:gd name="T3" fmla="*/ 2147483647 h 1720"/>
              <a:gd name="T4" fmla="*/ 2147483647 w 1633"/>
              <a:gd name="T5" fmla="*/ 2147483647 h 1720"/>
              <a:gd name="T6" fmla="*/ 2147483647 w 1633"/>
              <a:gd name="T7" fmla="*/ 2147483647 h 1720"/>
              <a:gd name="T8" fmla="*/ 2147483647 w 1633"/>
              <a:gd name="T9" fmla="*/ 2147483647 h 1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1720"/>
              <a:gd name="T17" fmla="*/ 1633 w 1633"/>
              <a:gd name="T18" fmla="*/ 1720 h 1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1720">
                <a:moveTo>
                  <a:pt x="417" y="0"/>
                </a:moveTo>
                <a:cubicBezTo>
                  <a:pt x="381" y="15"/>
                  <a:pt x="268" y="41"/>
                  <a:pt x="201" y="88"/>
                </a:cubicBezTo>
                <a:cubicBezTo>
                  <a:pt x="134" y="135"/>
                  <a:pt x="0" y="179"/>
                  <a:pt x="17" y="280"/>
                </a:cubicBezTo>
                <a:cubicBezTo>
                  <a:pt x="34" y="381"/>
                  <a:pt x="36" y="456"/>
                  <a:pt x="305" y="696"/>
                </a:cubicBezTo>
                <a:cubicBezTo>
                  <a:pt x="574" y="936"/>
                  <a:pt x="1356" y="1507"/>
                  <a:pt x="1633" y="1720"/>
                </a:cubicBezTo>
              </a:path>
            </a:pathLst>
          </a:custGeom>
          <a:noFill/>
          <a:ln w="15875" cap="flat">
            <a:solidFill>
              <a:srgbClr val="80008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0498" name="Freeform 82"/>
          <p:cNvSpPr>
            <a:spLocks/>
          </p:cNvSpPr>
          <p:nvPr/>
        </p:nvSpPr>
        <p:spPr bwMode="auto">
          <a:xfrm>
            <a:off x="4038600" y="2208213"/>
            <a:ext cx="5035550" cy="3113087"/>
          </a:xfrm>
          <a:custGeom>
            <a:avLst/>
            <a:gdLst>
              <a:gd name="T0" fmla="*/ 2147483647 w 3172"/>
              <a:gd name="T1" fmla="*/ 2147483647 h 1961"/>
              <a:gd name="T2" fmla="*/ 2147483647 w 3172"/>
              <a:gd name="T3" fmla="*/ 2147483647 h 1961"/>
              <a:gd name="T4" fmla="*/ 2147483647 w 3172"/>
              <a:gd name="T5" fmla="*/ 2147483647 h 1961"/>
              <a:gd name="T6" fmla="*/ 2147483647 w 3172"/>
              <a:gd name="T7" fmla="*/ 2147483647 h 1961"/>
              <a:gd name="T8" fmla="*/ 2147483647 w 3172"/>
              <a:gd name="T9" fmla="*/ 2147483647 h 1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2"/>
              <a:gd name="T16" fmla="*/ 0 h 1961"/>
              <a:gd name="T17" fmla="*/ 3172 w 3172"/>
              <a:gd name="T18" fmla="*/ 1961 h 1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2" h="1961">
                <a:moveTo>
                  <a:pt x="240" y="1"/>
                </a:moveTo>
                <a:cubicBezTo>
                  <a:pt x="124" y="5"/>
                  <a:pt x="12" y="0"/>
                  <a:pt x="48" y="49"/>
                </a:cubicBezTo>
                <a:cubicBezTo>
                  <a:pt x="84" y="98"/>
                  <a:pt x="0" y="177"/>
                  <a:pt x="456" y="297"/>
                </a:cubicBezTo>
                <a:cubicBezTo>
                  <a:pt x="912" y="417"/>
                  <a:pt x="2396" y="492"/>
                  <a:pt x="2784" y="769"/>
                </a:cubicBezTo>
                <a:cubicBezTo>
                  <a:pt x="3172" y="1046"/>
                  <a:pt x="2784" y="1713"/>
                  <a:pt x="2784" y="1961"/>
                </a:cubicBezTo>
              </a:path>
            </a:pathLst>
          </a:custGeom>
          <a:noFill/>
          <a:ln w="15875" cap="flat">
            <a:solidFill>
              <a:srgbClr val="80008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95" grpId="0" animBg="1"/>
      <p:bldP spid="60495" grpId="1" animBg="1"/>
      <p:bldP spid="60496" grpId="0" animBg="1"/>
      <p:bldP spid="60496" grpId="1" animBg="1"/>
      <p:bldP spid="60497" grpId="0" animBg="1"/>
      <p:bldP spid="60497" grpId="1" animBg="1"/>
      <p:bldP spid="60498" grpId="0" animBg="1"/>
      <p:bldP spid="6049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C1069-A0C9-43A9-98A5-CD06D8D24F6D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Repair Worlds</a:t>
            </a:r>
          </a:p>
        </p:txBody>
      </p:sp>
      <p:sp>
        <p:nvSpPr>
          <p:cNvPr id="2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sz="2600" smtClean="0">
              <a:latin typeface="Times New Roman" pitchFamily="18" charset="0"/>
            </a:endParaRPr>
          </a:p>
        </p:txBody>
      </p:sp>
      <p:graphicFrame>
        <p:nvGraphicFramePr>
          <p:cNvPr id="2050" name="Object 54"/>
          <p:cNvGraphicFramePr>
            <a:graphicFrameLocks noChangeAspect="1"/>
          </p:cNvGraphicFramePr>
          <p:nvPr/>
        </p:nvGraphicFramePr>
        <p:xfrm>
          <a:off x="6853238" y="298450"/>
          <a:ext cx="16113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Microsoft Drawing 1.01" r:id="rId3" imgW="3386138" imgH="2547938" progId="MSDraw.1.01">
                  <p:embed/>
                </p:oleObj>
              </mc:Choice>
              <mc:Fallback>
                <p:oleObj name="Microsoft Drawing 1.01" r:id="rId3" imgW="3386138" imgH="2547938" progId="MSDraw.1.01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298450"/>
                        <a:ext cx="16113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8"/>
          <p:cNvGraphicFramePr>
            <a:graphicFrameLocks noChangeAspect="1"/>
          </p:cNvGraphicFramePr>
          <p:nvPr/>
        </p:nvGraphicFramePr>
        <p:xfrm>
          <a:off x="228600" y="1828800"/>
          <a:ext cx="22098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Microsoft Drawing 1.01" r:id="rId5" imgW="3322638" imgH="2484438" progId="MSDraw.1.01">
                  <p:embed/>
                </p:oleObj>
              </mc:Choice>
              <mc:Fallback>
                <p:oleObj name="Microsoft Drawing 1.01" r:id="rId5" imgW="3322638" imgH="2484438" progId="MSDraw.1.0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2209800" cy="165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3" name="Object 57"/>
          <p:cNvGraphicFramePr>
            <a:graphicFrameLocks noChangeAspect="1"/>
          </p:cNvGraphicFramePr>
          <p:nvPr/>
        </p:nvGraphicFramePr>
        <p:xfrm>
          <a:off x="2514600" y="1828800"/>
          <a:ext cx="211296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Microsoft Drawing 1.01" r:id="rId7" imgW="3303588" imgH="2484438" progId="MSDraw.1.01">
                  <p:embed/>
                </p:oleObj>
              </mc:Choice>
              <mc:Fallback>
                <p:oleObj name="Microsoft Drawing 1.01" r:id="rId7" imgW="3303588" imgH="2484438" progId="MSDraw.1.01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2112963" cy="159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2" name="Object 56"/>
          <p:cNvGraphicFramePr>
            <a:graphicFrameLocks noChangeAspect="1"/>
          </p:cNvGraphicFramePr>
          <p:nvPr/>
        </p:nvGraphicFramePr>
        <p:xfrm>
          <a:off x="4724400" y="1828800"/>
          <a:ext cx="2112963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Microsoft Drawing 1.01" r:id="rId9" imgW="3351213" imgH="2484438" progId="MSDraw.1.01">
                  <p:embed/>
                </p:oleObj>
              </mc:Choice>
              <mc:Fallback>
                <p:oleObj name="Microsoft Drawing 1.01" r:id="rId9" imgW="3351213" imgH="2484438" progId="MSDraw.1.01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2112963" cy="159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35" name="Object 79"/>
          <p:cNvGraphicFramePr>
            <a:graphicFrameLocks noChangeAspect="1"/>
          </p:cNvGraphicFramePr>
          <p:nvPr/>
        </p:nvGraphicFramePr>
        <p:xfrm>
          <a:off x="6934200" y="1828800"/>
          <a:ext cx="205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Microsoft Drawing 1.01" r:id="rId11" imgW="3502025" imgH="2520950" progId="MSDraw.1.01">
                  <p:embed/>
                </p:oleObj>
              </mc:Choice>
              <mc:Fallback>
                <p:oleObj name="Microsoft Drawing 1.01" r:id="rId11" imgW="3502025" imgH="2520950" progId="MSDraw.1.01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28800"/>
                        <a:ext cx="20574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34" name="Object 78"/>
          <p:cNvGraphicFramePr>
            <a:graphicFrameLocks noChangeAspect="1"/>
          </p:cNvGraphicFramePr>
          <p:nvPr/>
        </p:nvGraphicFramePr>
        <p:xfrm>
          <a:off x="1330325" y="3925888"/>
          <a:ext cx="22098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Microsoft Drawing 1.01" r:id="rId13" imgW="3360738" imgH="2474913" progId="MSDraw.1.01">
                  <p:embed/>
                </p:oleObj>
              </mc:Choice>
              <mc:Fallback>
                <p:oleObj name="Microsoft Drawing 1.01" r:id="rId13" imgW="3360738" imgH="2474913" progId="MSDraw.1.01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925888"/>
                        <a:ext cx="2209800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33" name="Object 77"/>
          <p:cNvGraphicFramePr>
            <a:graphicFrameLocks noChangeAspect="1"/>
          </p:cNvGraphicFramePr>
          <p:nvPr/>
        </p:nvGraphicFramePr>
        <p:xfrm>
          <a:off x="3616325" y="3925888"/>
          <a:ext cx="21336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Microsoft Drawing 1.01" r:id="rId15" imgW="3341688" imgH="2503488" progId="MSDraw.1.01">
                  <p:embed/>
                </p:oleObj>
              </mc:Choice>
              <mc:Fallback>
                <p:oleObj name="Microsoft Drawing 1.01" r:id="rId15" imgW="3341688" imgH="2503488" progId="MSDraw.1.01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925888"/>
                        <a:ext cx="2133600" cy="159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32" name="Object 76"/>
          <p:cNvGraphicFramePr>
            <a:graphicFrameLocks noChangeAspect="1"/>
          </p:cNvGraphicFramePr>
          <p:nvPr/>
        </p:nvGraphicFramePr>
        <p:xfrm>
          <a:off x="5902325" y="3925888"/>
          <a:ext cx="213360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Microsoft Drawing 1.01" r:id="rId17" imgW="3351213" imgH="2484438" progId="MSDraw.1.01">
                  <p:embed/>
                </p:oleObj>
              </mc:Choice>
              <mc:Fallback>
                <p:oleObj name="Microsoft Drawing 1.01" r:id="rId17" imgW="3351213" imgH="2484438" progId="MSDraw.1.01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3925888"/>
                        <a:ext cx="2133600" cy="158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00"/>
          <p:cNvSpPr txBox="1">
            <a:spLocks noChangeArrowheads="1"/>
          </p:cNvSpPr>
          <p:nvPr/>
        </p:nvSpPr>
        <p:spPr bwMode="auto">
          <a:xfrm>
            <a:off x="685800" y="34290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1</a:t>
            </a:r>
          </a:p>
        </p:txBody>
      </p:sp>
      <p:sp>
        <p:nvSpPr>
          <p:cNvPr id="45157" name="Text Box 101"/>
          <p:cNvSpPr txBox="1">
            <a:spLocks noChangeArrowheads="1"/>
          </p:cNvSpPr>
          <p:nvPr/>
        </p:nvSpPr>
        <p:spPr bwMode="auto">
          <a:xfrm>
            <a:off x="2971800" y="34290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2</a:t>
            </a:r>
          </a:p>
        </p:txBody>
      </p:sp>
      <p:sp>
        <p:nvSpPr>
          <p:cNvPr id="45158" name="Text Box 102"/>
          <p:cNvSpPr txBox="1">
            <a:spLocks noChangeArrowheads="1"/>
          </p:cNvSpPr>
          <p:nvPr/>
        </p:nvSpPr>
        <p:spPr bwMode="auto">
          <a:xfrm>
            <a:off x="5181600" y="34290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3</a:t>
            </a:r>
          </a:p>
        </p:txBody>
      </p:sp>
      <p:sp>
        <p:nvSpPr>
          <p:cNvPr id="45159" name="Text Box 103"/>
          <p:cNvSpPr txBox="1">
            <a:spLocks noChangeArrowheads="1"/>
          </p:cNvSpPr>
          <p:nvPr/>
        </p:nvSpPr>
        <p:spPr bwMode="auto">
          <a:xfrm>
            <a:off x="7391400" y="34290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4</a:t>
            </a:r>
          </a:p>
        </p:txBody>
      </p:sp>
      <p:sp>
        <p:nvSpPr>
          <p:cNvPr id="45160" name="Text Box 104"/>
          <p:cNvSpPr txBox="1">
            <a:spLocks noChangeArrowheads="1"/>
          </p:cNvSpPr>
          <p:nvPr/>
        </p:nvSpPr>
        <p:spPr bwMode="auto">
          <a:xfrm>
            <a:off x="1828800" y="5486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5</a:t>
            </a:r>
          </a:p>
        </p:txBody>
      </p:sp>
      <p:sp>
        <p:nvSpPr>
          <p:cNvPr id="45161" name="Text Box 105"/>
          <p:cNvSpPr txBox="1">
            <a:spLocks noChangeArrowheads="1"/>
          </p:cNvSpPr>
          <p:nvPr/>
        </p:nvSpPr>
        <p:spPr bwMode="auto">
          <a:xfrm>
            <a:off x="4114800" y="5486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6</a:t>
            </a:r>
          </a:p>
        </p:txBody>
      </p:sp>
      <p:sp>
        <p:nvSpPr>
          <p:cNvPr id="45162" name="Text Box 106"/>
          <p:cNvSpPr txBox="1">
            <a:spLocks noChangeArrowheads="1"/>
          </p:cNvSpPr>
          <p:nvPr/>
        </p:nvSpPr>
        <p:spPr bwMode="auto">
          <a:xfrm>
            <a:off x="6400800" y="5486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8205"/>
                </a:solidFill>
                <a:latin typeface="Times New Roman" pitchFamily="18" charset="0"/>
              </a:rPr>
              <a:t>repair world 7</a:t>
            </a:r>
          </a:p>
        </p:txBody>
      </p:sp>
      <p:sp>
        <p:nvSpPr>
          <p:cNvPr id="45163" name="AutoShape 107"/>
          <p:cNvSpPr>
            <a:spLocks noChangeArrowheads="1"/>
          </p:cNvSpPr>
          <p:nvPr/>
        </p:nvSpPr>
        <p:spPr bwMode="auto">
          <a:xfrm>
            <a:off x="381000" y="34290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164" name="AutoShape 108"/>
          <p:cNvSpPr>
            <a:spLocks noChangeArrowheads="1"/>
          </p:cNvSpPr>
          <p:nvPr/>
        </p:nvSpPr>
        <p:spPr bwMode="auto">
          <a:xfrm>
            <a:off x="2667000" y="34290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165" name="AutoShape 109"/>
          <p:cNvSpPr>
            <a:spLocks noChangeArrowheads="1"/>
          </p:cNvSpPr>
          <p:nvPr/>
        </p:nvSpPr>
        <p:spPr bwMode="auto">
          <a:xfrm>
            <a:off x="4876800" y="34290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166" name="AutoShape 110"/>
          <p:cNvSpPr>
            <a:spLocks noChangeArrowheads="1"/>
          </p:cNvSpPr>
          <p:nvPr/>
        </p:nvSpPr>
        <p:spPr bwMode="auto">
          <a:xfrm>
            <a:off x="7086600" y="34290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111"/>
          <p:cNvSpPr>
            <a:spLocks noChangeArrowheads="1"/>
          </p:cNvSpPr>
          <p:nvPr/>
        </p:nvSpPr>
        <p:spPr bwMode="auto">
          <a:xfrm>
            <a:off x="6400800" y="6858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39998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68" name="AutoShape 112"/>
          <p:cNvSpPr>
            <a:spLocks noChangeArrowheads="1"/>
          </p:cNvSpPr>
          <p:nvPr/>
        </p:nvSpPr>
        <p:spPr bwMode="auto">
          <a:xfrm>
            <a:off x="1524000" y="54864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169" name="AutoShape 113"/>
          <p:cNvSpPr>
            <a:spLocks noChangeArrowheads="1"/>
          </p:cNvSpPr>
          <p:nvPr/>
        </p:nvSpPr>
        <p:spPr bwMode="auto">
          <a:xfrm>
            <a:off x="3810000" y="54864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170" name="AutoShape 114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7" grpId="0"/>
      <p:bldP spid="45158" grpId="0"/>
      <p:bldP spid="45159" grpId="0"/>
      <p:bldP spid="45160" grpId="0"/>
      <p:bldP spid="45161" grpId="0"/>
      <p:bldP spid="45162" grpId="0"/>
      <p:bldP spid="45164" grpId="0" animBg="1"/>
      <p:bldP spid="45165" grpId="0" animBg="1"/>
      <p:bldP spid="45166" grpId="0" animBg="1"/>
      <p:bldP spid="45168" grpId="0" animBg="1"/>
      <p:bldP spid="45169" grpId="0" animBg="1"/>
      <p:bldP spid="451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CE9B6-58D7-49D4-93B2-FADECF736AE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Background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</a:rPr>
              <a:t>In many emerging applications, data are inherently uncertain</a:t>
            </a:r>
          </a:p>
          <a:p>
            <a:pPr lvl="1" algn="just"/>
            <a:r>
              <a:rPr lang="en-US" sz="2400" dirty="0">
                <a:latin typeface="Times New Roman" pitchFamily="18" charset="0"/>
              </a:rPr>
              <a:t>Sensor data like temperature, humidity, and wind speed </a:t>
            </a:r>
          </a:p>
          <a:p>
            <a:pPr lvl="1" algn="just"/>
            <a:r>
              <a:rPr lang="en-US" sz="2400" dirty="0">
                <a:latin typeface="Times New Roman" pitchFamily="18" charset="0"/>
              </a:rPr>
              <a:t>Location values collected by GPS</a:t>
            </a:r>
          </a:p>
          <a:p>
            <a:pPr lvl="1" algn="just"/>
            <a:r>
              <a:rPr lang="en-US" sz="2400" dirty="0">
                <a:latin typeface="Times New Roman" pitchFamily="18" charset="0"/>
              </a:rPr>
              <a:t>In biometric database, attributes of feature vectors are not exact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The ambiguity of query answers in the uncertain database constitutes the notion of </a:t>
            </a:r>
            <a:r>
              <a:rPr lang="en-US" sz="2800" i="1" dirty="0">
                <a:latin typeface="Times New Roman" pitchFamily="18" charset="0"/>
              </a:rPr>
              <a:t>query quality</a:t>
            </a:r>
            <a:endParaRPr lang="en-US" sz="2800" dirty="0">
              <a:latin typeface="Times New Roman" pitchFamily="18" charset="0"/>
            </a:endParaRPr>
          </a:p>
          <a:p>
            <a:pPr lvl="1" algn="just"/>
            <a:r>
              <a:rPr lang="en-US" sz="2400">
                <a:latin typeface="Times New Roman" pitchFamily="18" charset="0"/>
              </a:rPr>
              <a:t>i.e</a:t>
            </a:r>
            <a:r>
              <a:rPr lang="en-US" sz="2400" smtClean="0">
                <a:latin typeface="Times New Roman" pitchFamily="18" charset="0"/>
              </a:rPr>
              <a:t>., </a:t>
            </a:r>
            <a:r>
              <a:rPr lang="en-US" sz="2400" dirty="0">
                <a:latin typeface="Times New Roman" pitchFamily="18" charset="0"/>
              </a:rPr>
              <a:t>how good a query answer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1D872-6247-4E49-92F3-FFFD12C50EC8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Problem Reduction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600" smtClean="0">
                <a:latin typeface="Times New Roman" pitchFamily="18" charset="0"/>
              </a:rPr>
              <a:t>CQA over inconsistent probabilistic databases can be reduced to the problem in the </a:t>
            </a:r>
            <a:r>
              <a:rPr lang="en-US" sz="2600" i="1" smtClean="0">
                <a:latin typeface="Times New Roman" pitchFamily="18" charset="0"/>
              </a:rPr>
              <a:t>repaired possible worlds</a:t>
            </a:r>
            <a:endParaRPr lang="en-US" sz="2600" smtClean="0">
              <a:latin typeface="Times New Roman" pitchFamily="18" charset="0"/>
            </a:endParaRP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381000" y="3962400"/>
            <a:ext cx="609600" cy="533400"/>
          </a:xfrm>
          <a:prstGeom prst="can">
            <a:avLst>
              <a:gd name="adj" fmla="val 28648"/>
            </a:avLst>
          </a:prstGeom>
          <a:gradFill rotWithShape="1">
            <a:gsLst>
              <a:gs pos="0">
                <a:schemeClr val="bg1"/>
              </a:gs>
              <a:gs pos="100000">
                <a:srgbClr val="0000FF">
                  <a:alpha val="39998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-152400" y="4586288"/>
            <a:ext cx="1768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inconsistent probabilistic</a:t>
            </a:r>
          </a:p>
          <a:p>
            <a:pPr algn="ctr"/>
            <a:r>
              <a:rPr lang="en-US" altLang="zh-CN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database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-1941482">
            <a:off x="1155700" y="3262313"/>
            <a:ext cx="1600200" cy="139700"/>
          </a:xfrm>
          <a:prstGeom prst="rightArrow">
            <a:avLst>
              <a:gd name="adj1" fmla="val 50000"/>
              <a:gd name="adj2" fmla="val 286364"/>
            </a:avLst>
          </a:prstGeom>
          <a:gradFill rotWithShape="1">
            <a:gsLst>
              <a:gs pos="0">
                <a:srgbClr val="0000FF"/>
              </a:gs>
              <a:gs pos="100000">
                <a:srgbClr val="CC3399"/>
              </a:gs>
            </a:gsLst>
            <a:lin ang="0" scaled="1"/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-977656">
            <a:off x="1231900" y="3802063"/>
            <a:ext cx="1373188" cy="131762"/>
          </a:xfrm>
          <a:prstGeom prst="rightArrow">
            <a:avLst>
              <a:gd name="adj1" fmla="val 50000"/>
              <a:gd name="adj2" fmla="val 260543"/>
            </a:avLst>
          </a:prstGeom>
          <a:gradFill rotWithShape="1">
            <a:gsLst>
              <a:gs pos="0">
                <a:srgbClr val="0000FF"/>
              </a:gs>
              <a:gs pos="100000">
                <a:srgbClr val="D60093"/>
              </a:gs>
            </a:gsLst>
            <a:lin ang="0" scaled="1"/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 rot="1597739">
            <a:off x="1211263" y="4816475"/>
            <a:ext cx="1466850" cy="152400"/>
          </a:xfrm>
          <a:prstGeom prst="rightArrow">
            <a:avLst>
              <a:gd name="adj1" fmla="val 50000"/>
              <a:gd name="adj2" fmla="val 240625"/>
            </a:avLst>
          </a:prstGeom>
          <a:gradFill rotWithShape="1">
            <a:gsLst>
              <a:gs pos="0">
                <a:srgbClr val="0000FF"/>
              </a:gs>
              <a:gs pos="100000">
                <a:srgbClr val="D60093"/>
              </a:gs>
            </a:gsLst>
            <a:lin ang="0" scaled="1"/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933575" y="4359275"/>
            <a:ext cx="458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CN">
                <a:solidFill>
                  <a:srgbClr val="009900"/>
                </a:solidFill>
                <a:ea typeface="宋体" pitchFamily="2" charset="-122"/>
              </a:rPr>
              <a:t>…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667000" y="2438400"/>
            <a:ext cx="762000" cy="3200400"/>
            <a:chOff x="1680" y="1536"/>
            <a:chExt cx="480" cy="2016"/>
          </a:xfrm>
        </p:grpSpPr>
        <p:sp>
          <p:nvSpPr>
            <p:cNvPr id="41012" name="AutoShape 22"/>
            <p:cNvSpPr>
              <a:spLocks noChangeArrowheads="1"/>
            </p:cNvSpPr>
            <p:nvPr/>
          </p:nvSpPr>
          <p:spPr bwMode="auto">
            <a:xfrm>
              <a:off x="1680" y="1536"/>
              <a:ext cx="480" cy="2016"/>
            </a:xfrm>
            <a:prstGeom prst="roundRect">
              <a:avLst>
                <a:gd name="adj" fmla="val 16667"/>
              </a:avLst>
            </a:prstGeom>
            <a:solidFill>
              <a:srgbClr val="800080">
                <a:alpha val="10196"/>
              </a:srgbClr>
            </a:solidFill>
            <a:ln w="38100">
              <a:solidFill>
                <a:srgbClr val="80008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13" name="Picture 12" descr="MCj043256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159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4" name="Picture 13" descr="MCj043256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207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5" name="Picture 14" descr="MCj043256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3168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6" name="Text Box 15"/>
            <p:cNvSpPr txBox="1">
              <a:spLocks noChangeArrowheads="1"/>
            </p:cNvSpPr>
            <p:nvPr/>
          </p:nvSpPr>
          <p:spPr bwMode="auto">
            <a:xfrm>
              <a:off x="1824" y="2746"/>
              <a:ext cx="28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>
                  <a:solidFill>
                    <a:srgbClr val="660066"/>
                  </a:solidFill>
                  <a:ea typeface="宋体" pitchFamily="2" charset="-122"/>
                </a:rPr>
                <a:t>…</a:t>
              </a:r>
            </a:p>
          </p:txBody>
        </p:sp>
      </p:grp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1143000" y="2876550"/>
            <a:ext cx="2843213" cy="1177925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V="1">
            <a:off x="1143000" y="3697288"/>
            <a:ext cx="2843213" cy="433387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3581400" y="5607050"/>
            <a:ext cx="176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repair worlds</a:t>
            </a:r>
          </a:p>
          <a:p>
            <a:pPr algn="ctr"/>
            <a:r>
              <a:rPr lang="en-US" altLang="zh-CN" i="1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rw</a:t>
            </a:r>
            <a:r>
              <a:rPr lang="en-US" altLang="zh-CN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i="1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657600" y="3962400"/>
            <a:ext cx="228600" cy="228600"/>
            <a:chOff x="4608" y="2880"/>
            <a:chExt cx="144" cy="144"/>
          </a:xfrm>
        </p:grpSpPr>
        <p:sp>
          <p:nvSpPr>
            <p:cNvPr id="41010" name="Line 27"/>
            <p:cNvSpPr>
              <a:spLocks noChangeShapeType="1"/>
            </p:cNvSpPr>
            <p:nvPr/>
          </p:nvSpPr>
          <p:spPr bwMode="auto">
            <a:xfrm flipV="1"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28"/>
            <p:cNvSpPr>
              <a:spLocks noChangeShapeType="1"/>
            </p:cNvSpPr>
            <p:nvPr/>
          </p:nvSpPr>
          <p:spPr bwMode="auto">
            <a:xfrm>
              <a:off x="4608" y="2880"/>
              <a:ext cx="144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181600" y="3962400"/>
            <a:ext cx="304800" cy="160338"/>
            <a:chOff x="3360" y="2587"/>
            <a:chExt cx="144" cy="53"/>
          </a:xfrm>
        </p:grpSpPr>
        <p:sp>
          <p:nvSpPr>
            <p:cNvPr id="41008" name="Line 36"/>
            <p:cNvSpPr>
              <a:spLocks noChangeShapeType="1"/>
            </p:cNvSpPr>
            <p:nvPr/>
          </p:nvSpPr>
          <p:spPr bwMode="auto">
            <a:xfrm flipV="1">
              <a:off x="3360" y="264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37"/>
            <p:cNvSpPr>
              <a:spLocks noChangeShapeType="1"/>
            </p:cNvSpPr>
            <p:nvPr/>
          </p:nvSpPr>
          <p:spPr bwMode="auto">
            <a:xfrm flipH="1" flipV="1">
              <a:off x="3360" y="2587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5181600" y="56070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repaired possible worlds</a:t>
            </a:r>
          </a:p>
          <a:p>
            <a:pPr algn="ctr"/>
            <a:r>
              <a:rPr lang="en-US" altLang="zh-CN" i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rpw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i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) =</a:t>
            </a:r>
            <a:r>
              <a:rPr lang="en-US" altLang="zh-CN">
                <a:solidFill>
                  <a:srgbClr val="FF66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pw</a:t>
            </a:r>
            <a:r>
              <a:rPr lang="en-US" altLang="zh-CN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i="1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) </a:t>
            </a:r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- </a:t>
            </a:r>
            <a:r>
              <a:rPr lang="en-US" altLang="zh-CN" i="1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rw</a:t>
            </a:r>
            <a:r>
              <a:rPr lang="en-US" altLang="zh-CN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i="1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sp>
        <p:nvSpPr>
          <p:cNvPr id="47155" name="AutoShape 51"/>
          <p:cNvSpPr>
            <a:spLocks noChangeArrowheads="1"/>
          </p:cNvSpPr>
          <p:nvPr/>
        </p:nvSpPr>
        <p:spPr bwMode="auto">
          <a:xfrm>
            <a:off x="6705600" y="3862388"/>
            <a:ext cx="938213" cy="304800"/>
          </a:xfrm>
          <a:prstGeom prst="leftRightArrow">
            <a:avLst>
              <a:gd name="adj1" fmla="val 50000"/>
              <a:gd name="adj2" fmla="val 61563"/>
            </a:avLst>
          </a:prstGeom>
          <a:gradFill rotWithShape="1">
            <a:gsLst>
              <a:gs pos="0">
                <a:srgbClr val="009900"/>
              </a:gs>
              <a:gs pos="100000">
                <a:srgbClr val="FF33CC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AutoShape 53"/>
          <p:cNvSpPr>
            <a:spLocks noChangeArrowheads="1"/>
          </p:cNvSpPr>
          <p:nvPr/>
        </p:nvSpPr>
        <p:spPr bwMode="auto">
          <a:xfrm>
            <a:off x="7715250" y="3633788"/>
            <a:ext cx="1230313" cy="785812"/>
          </a:xfrm>
          <a:prstGeom prst="roundRect">
            <a:avLst>
              <a:gd name="adj" fmla="val 16667"/>
            </a:avLst>
          </a:prstGeom>
          <a:solidFill>
            <a:srgbClr val="FF00FF">
              <a:alpha val="10196"/>
            </a:srgb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b="1">
                <a:solidFill>
                  <a:srgbClr val="FF33CC"/>
                </a:solidFill>
                <a:latin typeface="Times New Roman" pitchFamily="18" charset="0"/>
              </a:rPr>
              <a:t>consistent score</a:t>
            </a:r>
            <a:r>
              <a:rPr lang="en-US" altLang="zh-CN" b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</a:rPr>
              <a:t>s</a:t>
            </a:r>
            <a:endParaRPr lang="en-US" b="1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47168" name="Text Box 64"/>
          <p:cNvSpPr txBox="1">
            <a:spLocks noChangeArrowheads="1"/>
          </p:cNvSpPr>
          <p:nvPr/>
        </p:nvSpPr>
        <p:spPr bwMode="auto">
          <a:xfrm>
            <a:off x="6588125" y="3252788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 b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</a:rPr>
              <a:t>recursive functions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867400" y="2438400"/>
            <a:ext cx="762000" cy="3200400"/>
            <a:chOff x="3696" y="1536"/>
            <a:chExt cx="480" cy="2016"/>
          </a:xfrm>
        </p:grpSpPr>
        <p:sp>
          <p:nvSpPr>
            <p:cNvPr id="40991" name="AutoShape 45"/>
            <p:cNvSpPr>
              <a:spLocks noChangeArrowheads="1"/>
            </p:cNvSpPr>
            <p:nvPr/>
          </p:nvSpPr>
          <p:spPr bwMode="auto">
            <a:xfrm>
              <a:off x="3696" y="1536"/>
              <a:ext cx="480" cy="2016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10196"/>
              </a:srgbClr>
            </a:solidFill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Text Box 44"/>
            <p:cNvSpPr txBox="1">
              <a:spLocks noChangeArrowheads="1"/>
            </p:cNvSpPr>
            <p:nvPr/>
          </p:nvSpPr>
          <p:spPr bwMode="auto">
            <a:xfrm>
              <a:off x="3840" y="2688"/>
              <a:ext cx="28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>
                  <a:solidFill>
                    <a:srgbClr val="009900"/>
                  </a:solidFill>
                  <a:ea typeface="宋体" pitchFamily="2" charset="-122"/>
                </a:rPr>
                <a:t>…</a:t>
              </a:r>
            </a:p>
          </p:txBody>
        </p: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3696" y="1536"/>
              <a:ext cx="432" cy="384"/>
              <a:chOff x="3696" y="1536"/>
              <a:chExt cx="432" cy="384"/>
            </a:xfrm>
          </p:grpSpPr>
          <p:pic>
            <p:nvPicPr>
              <p:cNvPr id="41004" name="Picture 29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0" name="AutoShape 66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696" y="1968"/>
              <a:ext cx="432" cy="384"/>
              <a:chOff x="3696" y="1536"/>
              <a:chExt cx="432" cy="384"/>
            </a:xfrm>
          </p:grpSpPr>
          <p:pic>
            <p:nvPicPr>
              <p:cNvPr id="41000" name="Picture 69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4" name="AutoShape 70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3696" y="3120"/>
              <a:ext cx="432" cy="384"/>
              <a:chOff x="3696" y="1536"/>
              <a:chExt cx="432" cy="384"/>
            </a:xfrm>
          </p:grpSpPr>
          <p:pic>
            <p:nvPicPr>
              <p:cNvPr id="40996" name="Picture 72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177" name="AutoShape 73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4038600" y="2438400"/>
            <a:ext cx="762000" cy="3200400"/>
            <a:chOff x="2544" y="1536"/>
            <a:chExt cx="480" cy="2016"/>
          </a:xfrm>
        </p:grpSpPr>
        <p:sp>
          <p:nvSpPr>
            <p:cNvPr id="40986" name="AutoShape 25"/>
            <p:cNvSpPr>
              <a:spLocks noChangeArrowheads="1"/>
            </p:cNvSpPr>
            <p:nvPr/>
          </p:nvSpPr>
          <p:spPr bwMode="auto">
            <a:xfrm>
              <a:off x="2544" y="1536"/>
              <a:ext cx="480" cy="2016"/>
            </a:xfrm>
            <a:prstGeom prst="roundRect">
              <a:avLst>
                <a:gd name="adj" fmla="val 16667"/>
              </a:avLst>
            </a:prstGeom>
            <a:solidFill>
              <a:srgbClr val="FF6600">
                <a:alpha val="10196"/>
              </a:srgbClr>
            </a:solidFill>
            <a:ln w="38100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Text Box 43"/>
            <p:cNvSpPr txBox="1">
              <a:spLocks noChangeArrowheads="1"/>
            </p:cNvSpPr>
            <p:nvPr/>
          </p:nvSpPr>
          <p:spPr bwMode="auto">
            <a:xfrm>
              <a:off x="2688" y="2736"/>
              <a:ext cx="28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>
                  <a:solidFill>
                    <a:srgbClr val="FF8205"/>
                  </a:solidFill>
                  <a:ea typeface="宋体" pitchFamily="2" charset="-122"/>
                </a:rPr>
                <a:t>…</a:t>
              </a:r>
            </a:p>
          </p:txBody>
        </p:sp>
        <p:sp>
          <p:nvSpPr>
            <p:cNvPr id="47169" name="AutoShape 65"/>
            <p:cNvSpPr>
              <a:spLocks noChangeArrowheads="1"/>
            </p:cNvSpPr>
            <p:nvPr/>
          </p:nvSpPr>
          <p:spPr bwMode="auto">
            <a:xfrm>
              <a:off x="2640" y="1632"/>
              <a:ext cx="288" cy="24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78" name="AutoShape 74"/>
            <p:cNvSpPr>
              <a:spLocks noChangeArrowheads="1"/>
            </p:cNvSpPr>
            <p:nvPr/>
          </p:nvSpPr>
          <p:spPr bwMode="auto">
            <a:xfrm>
              <a:off x="2640" y="2112"/>
              <a:ext cx="288" cy="24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79" name="AutoShape 75"/>
            <p:cNvSpPr>
              <a:spLocks noChangeArrowheads="1"/>
            </p:cNvSpPr>
            <p:nvPr/>
          </p:nvSpPr>
          <p:spPr bwMode="auto">
            <a:xfrm>
              <a:off x="2640" y="3216"/>
              <a:ext cx="288" cy="24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2133600" y="5607050"/>
            <a:ext cx="176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possible worlds</a:t>
            </a:r>
          </a:p>
          <a:p>
            <a:pPr algn="ctr"/>
            <a:r>
              <a:rPr lang="en-US" altLang="zh-CN" i="1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pw</a:t>
            </a:r>
            <a:r>
              <a:rPr lang="en-US" altLang="zh-CN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i="1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>
                <a:solidFill>
                  <a:srgbClr val="D60093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altLang="zh-CN" i="1">
              <a:solidFill>
                <a:srgbClr val="D60093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1143000" y="4359275"/>
            <a:ext cx="2895600" cy="822325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  <p:bldP spid="47112" grpId="0" animBg="1"/>
      <p:bldP spid="47113" grpId="0"/>
      <p:bldP spid="47121" grpId="0" animBg="1"/>
      <p:bldP spid="47124" grpId="0" animBg="1"/>
      <p:bldP spid="47128" grpId="0"/>
      <p:bldP spid="47151" grpId="0"/>
      <p:bldP spid="47155" grpId="0" animBg="1"/>
      <p:bldP spid="47157" grpId="0" animBg="1"/>
      <p:bldP spid="47168" grpId="0"/>
      <p:bldP spid="52" grpId="0"/>
      <p:bldP spid="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6D0CC-4749-4178-9C89-E64F4D748A15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Computation of Consistent Scores for PC-Top</a:t>
            </a:r>
            <a:r>
              <a:rPr lang="en-US" sz="3600" i="1" smtClean="0">
                <a:latin typeface="Times New Roman" pitchFamily="18" charset="0"/>
              </a:rPr>
              <a:t>k</a:t>
            </a:r>
            <a:endParaRPr lang="en-US" sz="3600" smtClean="0">
              <a:latin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900" smtClean="0">
                <a:latin typeface="Times New Roman" pitchFamily="18" charset="0"/>
              </a:rPr>
              <a:t>Consistent Score of </a:t>
            </a:r>
            <a:r>
              <a:rPr lang="en-US" sz="2600" smtClean="0">
                <a:latin typeface="Times New Roman" pitchFamily="18" charset="0"/>
              </a:rPr>
              <a:t>PC-Top</a:t>
            </a:r>
            <a:r>
              <a:rPr lang="en-US" sz="2600" i="1" smtClean="0">
                <a:latin typeface="Times New Roman" pitchFamily="18" charset="0"/>
              </a:rPr>
              <a:t>k</a:t>
            </a:r>
            <a:endParaRPr lang="en-US" sz="2600" smtClean="0">
              <a:latin typeface="Times New Roman" pitchFamily="18" charset="0"/>
            </a:endParaRP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The</a:t>
            </a:r>
            <a:r>
              <a:rPr lang="en-US" sz="2200" smtClean="0">
                <a:latin typeface="Times New Roman" pitchFamily="18" charset="0"/>
              </a:rPr>
              <a:t> </a:t>
            </a:r>
            <a:r>
              <a:rPr lang="en-US" sz="2200" i="1" smtClean="0">
                <a:latin typeface="Times New Roman" pitchFamily="18" charset="0"/>
              </a:rPr>
              <a:t>consistent score</a:t>
            </a:r>
            <a:r>
              <a:rPr lang="en-US" sz="2200" smtClean="0">
                <a:latin typeface="Times New Roman" pitchFamily="18" charset="0"/>
              </a:rPr>
              <a:t>,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score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2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), </a:t>
            </a:r>
            <a:r>
              <a:rPr lang="en-US" sz="2200" smtClean="0">
                <a:latin typeface="Times New Roman" pitchFamily="18" charset="0"/>
              </a:rPr>
              <a:t>of a tuple</a:t>
            </a:r>
            <a:r>
              <a:rPr lang="en-US" sz="2200" i="1" smtClean="0">
                <a:latin typeface="Times New Roman" pitchFamily="18" charset="0"/>
              </a:rPr>
              <a:t> t</a:t>
            </a:r>
            <a:r>
              <a:rPr lang="en-US" sz="2200" i="1" baseline="-25000" smtClean="0">
                <a:latin typeface="Times New Roman" pitchFamily="18" charset="0"/>
              </a:rPr>
              <a:t>j</a:t>
            </a:r>
            <a:r>
              <a:rPr lang="en-US" sz="2200" smtClean="0">
                <a:latin typeface="Times New Roman" pitchFamily="18" charset="0"/>
              </a:rPr>
              <a:t> indicates the score that </a:t>
            </a:r>
            <a:r>
              <a:rPr lang="en-US" sz="2200" i="1" smtClean="0">
                <a:latin typeface="Times New Roman" pitchFamily="18" charset="0"/>
              </a:rPr>
              <a:t>t</a:t>
            </a:r>
            <a:r>
              <a:rPr lang="en-US" sz="2200" i="1" baseline="-25000" smtClean="0">
                <a:latin typeface="Times New Roman" pitchFamily="18" charset="0"/>
              </a:rPr>
              <a:t>j</a:t>
            </a:r>
            <a:r>
              <a:rPr lang="en-US" sz="2200" smtClean="0">
                <a:latin typeface="Times New Roman" pitchFamily="18" charset="0"/>
              </a:rPr>
              <a:t> is in the top-</a:t>
            </a:r>
            <a:r>
              <a:rPr lang="en-US" sz="2200" i="1" smtClean="0">
                <a:latin typeface="Times New Roman" pitchFamily="18" charset="0"/>
              </a:rPr>
              <a:t>k 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results</a:t>
            </a:r>
            <a:r>
              <a:rPr lang="en-US" sz="2200" smtClean="0">
                <a:latin typeface="Times New Roman" pitchFamily="18" charset="0"/>
              </a:rPr>
              <a:t> 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of </a:t>
            </a:r>
            <a:r>
              <a:rPr lang="en-US" sz="2200" smtClean="0">
                <a:latin typeface="Times New Roman" pitchFamily="18" charset="0"/>
              </a:rPr>
              <a:t>the repaired possible worlds</a:t>
            </a:r>
            <a:endParaRPr lang="en-US" altLang="zh-CN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1989" name="AutoShape 17"/>
          <p:cNvSpPr>
            <a:spLocks noChangeArrowheads="1"/>
          </p:cNvSpPr>
          <p:nvPr/>
        </p:nvSpPr>
        <p:spPr bwMode="auto">
          <a:xfrm>
            <a:off x="1066800" y="5410200"/>
            <a:ext cx="7239000" cy="685800"/>
          </a:xfrm>
          <a:prstGeom prst="roundRect">
            <a:avLst>
              <a:gd name="adj" fmla="val 16667"/>
            </a:avLst>
          </a:prstGeom>
          <a:solidFill>
            <a:srgbClr val="FF00FF">
              <a:alpha val="5098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en-US" b="1" u="sng">
                <a:latin typeface="Times New Roman" pitchFamily="18" charset="0"/>
              </a:rPr>
              <a:t>Probabilistic Consistent Top-</a:t>
            </a:r>
            <a:r>
              <a:rPr lang="en-US" b="1" i="1" u="sng">
                <a:latin typeface="Times New Roman" pitchFamily="18" charset="0"/>
              </a:rPr>
              <a:t>k </a:t>
            </a:r>
            <a:r>
              <a:rPr lang="en-US" b="1" u="sng">
                <a:latin typeface="Times New Roman" pitchFamily="18" charset="0"/>
              </a:rPr>
              <a:t>(PC-Top</a:t>
            </a:r>
            <a:r>
              <a:rPr lang="en-US" b="1" i="1" u="sng">
                <a:latin typeface="Times New Roman" pitchFamily="18" charset="0"/>
              </a:rPr>
              <a:t>k</a:t>
            </a:r>
            <a:r>
              <a:rPr lang="en-US" b="1" u="sng">
                <a:latin typeface="Times New Roman" pitchFamily="18" charset="0"/>
              </a:rPr>
              <a:t>) Query:</a:t>
            </a:r>
            <a:r>
              <a:rPr lang="en-US">
                <a:latin typeface="Times New Roman" pitchFamily="18" charset="0"/>
              </a:rPr>
              <a:t> retrieve </a:t>
            </a:r>
            <a:r>
              <a:rPr lang="en-US" i="1">
                <a:latin typeface="Times New Roman" pitchFamily="18" charset="0"/>
              </a:rPr>
              <a:t>k </a:t>
            </a:r>
            <a:r>
              <a:rPr lang="en-US">
                <a:latin typeface="Times New Roman" pitchFamily="18" charset="0"/>
              </a:rPr>
              <a:t>objects, </a:t>
            </a:r>
            <a:r>
              <a:rPr lang="en-US" i="1">
                <a:latin typeface="Times New Roman" pitchFamily="18" charset="0"/>
              </a:rPr>
              <a:t>t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>
                <a:latin typeface="Times New Roman" pitchFamily="18" charset="0"/>
              </a:rPr>
              <a:t>, with the highest </a:t>
            </a:r>
            <a:r>
              <a:rPr lang="en-US" i="1">
                <a:latin typeface="Times New Roman" pitchFamily="18" charset="0"/>
                <a:sym typeface="Symbol" pitchFamily="18" charset="2"/>
              </a:rPr>
              <a:t>score</a:t>
            </a:r>
            <a:r>
              <a:rPr lang="en-US" i="1" baseline="-25000">
                <a:latin typeface="Times New Roman" pitchFamily="18" charset="0"/>
                <a:sym typeface="Symbol" pitchFamily="18" charset="2"/>
              </a:rPr>
              <a:t>T</a:t>
            </a:r>
            <a:r>
              <a:rPr lang="en-US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>
                <a:latin typeface="Times New Roman" pitchFamily="18" charset="0"/>
              </a:rPr>
              <a:t>t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41990" name="Text Box 105"/>
          <p:cNvSpPr txBox="1">
            <a:spLocks noChangeArrowheads="1"/>
          </p:cNvSpPr>
          <p:nvPr/>
        </p:nvSpPr>
        <p:spPr bwMode="auto">
          <a:xfrm>
            <a:off x="76200" y="3733800"/>
            <a:ext cx="99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  <a:latin typeface="Times New Roman" pitchFamily="18" charset="0"/>
                <a:ea typeface="宋体" pitchFamily="2" charset="-122"/>
              </a:rPr>
              <a:t>repaired possible worlds</a:t>
            </a:r>
            <a:endParaRPr lang="en-US" altLang="zh-CN">
              <a:solidFill>
                <a:srgbClr val="FF8205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9978" name="Line 106"/>
          <p:cNvSpPr>
            <a:spLocks noChangeShapeType="1"/>
          </p:cNvSpPr>
          <p:nvPr/>
        </p:nvSpPr>
        <p:spPr bwMode="auto">
          <a:xfrm>
            <a:off x="4811713" y="3409950"/>
            <a:ext cx="750887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981" name="Rectangle 109"/>
          <p:cNvSpPr>
            <a:spLocks noChangeArrowheads="1"/>
          </p:cNvSpPr>
          <p:nvPr/>
        </p:nvSpPr>
        <p:spPr bwMode="auto">
          <a:xfrm>
            <a:off x="5141913" y="337185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</a:t>
            </a:r>
            <a:r>
              <a:rPr lang="en-US" altLang="zh-CN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w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,</a:t>
            </a:r>
            <a:r>
              <a:rPr lang="en-US" altLang="zh-CN" i="1">
                <a:latin typeface="Times New Roman" pitchFamily="18" charset="0"/>
                <a:ea typeface="宋体" pitchFamily="2" charset="-122"/>
                <a:sym typeface="Symbol" pitchFamily="18" charset="2"/>
              </a:rPr>
              <a:t>rpw</a:t>
            </a:r>
            <a:r>
              <a:rPr lang="en-US" altLang="zh-CN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1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)=0.3</a:t>
            </a:r>
            <a:endParaRPr lang="en-US" i="1" baseline="-25000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85" name="Line 113"/>
          <p:cNvSpPr>
            <a:spLocks noChangeShapeType="1"/>
          </p:cNvSpPr>
          <p:nvPr/>
        </p:nvSpPr>
        <p:spPr bwMode="auto">
          <a:xfrm>
            <a:off x="2133600" y="3352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986" name="Rectangle 114"/>
          <p:cNvSpPr>
            <a:spLocks noChangeArrowheads="1"/>
          </p:cNvSpPr>
          <p:nvPr/>
        </p:nvSpPr>
        <p:spPr bwMode="auto">
          <a:xfrm>
            <a:off x="2590800" y="3200400"/>
            <a:ext cx="22050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is in top-</a:t>
            </a:r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k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results?</a:t>
            </a:r>
            <a:endParaRPr lang="en-US" b="1" i="1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87" name="Rectangle 115"/>
          <p:cNvSpPr>
            <a:spLocks noChangeArrowheads="1"/>
          </p:cNvSpPr>
          <p:nvPr/>
        </p:nvSpPr>
        <p:spPr bwMode="auto">
          <a:xfrm>
            <a:off x="2590800" y="3738563"/>
            <a:ext cx="2205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is in top-</a:t>
            </a:r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k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results?</a:t>
            </a:r>
            <a:endParaRPr lang="en-US" b="1" i="1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88" name="Line 116"/>
          <p:cNvSpPr>
            <a:spLocks noChangeShapeType="1"/>
          </p:cNvSpPr>
          <p:nvPr/>
        </p:nvSpPr>
        <p:spPr bwMode="auto">
          <a:xfrm>
            <a:off x="2133600" y="3890963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989" name="Line 117"/>
          <p:cNvSpPr>
            <a:spLocks noChangeShapeType="1"/>
          </p:cNvSpPr>
          <p:nvPr/>
        </p:nvSpPr>
        <p:spPr bwMode="auto">
          <a:xfrm>
            <a:off x="2133600" y="5029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990" name="Rectangle 118"/>
          <p:cNvSpPr>
            <a:spLocks noChangeArrowheads="1"/>
          </p:cNvSpPr>
          <p:nvPr/>
        </p:nvSpPr>
        <p:spPr bwMode="auto">
          <a:xfrm>
            <a:off x="2590800" y="4876800"/>
            <a:ext cx="22050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is in top-</a:t>
            </a:r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k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results?</a:t>
            </a:r>
            <a:endParaRPr lang="en-US" b="1" i="1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93" name="Oval 121"/>
          <p:cNvSpPr>
            <a:spLocks noChangeArrowheads="1"/>
          </p:cNvSpPr>
          <p:nvPr/>
        </p:nvSpPr>
        <p:spPr bwMode="auto">
          <a:xfrm>
            <a:off x="5410200" y="3962400"/>
            <a:ext cx="533400" cy="5334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Symbol" pitchFamily="18" charset="2"/>
              </a:rPr>
              <a:t>S</a:t>
            </a:r>
          </a:p>
        </p:txBody>
      </p:sp>
      <p:sp>
        <p:nvSpPr>
          <p:cNvPr id="79994" name="Rectangle 122"/>
          <p:cNvSpPr>
            <a:spLocks noChangeArrowheads="1"/>
          </p:cNvSpPr>
          <p:nvPr/>
        </p:nvSpPr>
        <p:spPr bwMode="auto">
          <a:xfrm>
            <a:off x="4814888" y="3200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Y</a:t>
            </a:r>
            <a:endParaRPr lang="en-US" b="1" baseline="-25000">
              <a:solidFill>
                <a:srgbClr val="009900"/>
              </a:solidFill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95" name="Rectangle 123"/>
          <p:cNvSpPr>
            <a:spLocks noChangeArrowheads="1"/>
          </p:cNvSpPr>
          <p:nvPr/>
        </p:nvSpPr>
        <p:spPr bwMode="auto">
          <a:xfrm>
            <a:off x="4795838" y="37719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N</a:t>
            </a:r>
            <a:endParaRPr lang="en-US" b="1" baseline="-25000">
              <a:solidFill>
                <a:srgbClr val="FF0000"/>
              </a:solidFill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96" name="Rectangle 124"/>
          <p:cNvSpPr>
            <a:spLocks noChangeArrowheads="1"/>
          </p:cNvSpPr>
          <p:nvPr/>
        </p:nvSpPr>
        <p:spPr bwMode="auto">
          <a:xfrm>
            <a:off x="4822825" y="48942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9900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Y</a:t>
            </a:r>
            <a:endParaRPr lang="en-US" b="1" baseline="-25000">
              <a:solidFill>
                <a:srgbClr val="009900"/>
              </a:solidFill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97" name="Line 125"/>
          <p:cNvSpPr>
            <a:spLocks noChangeShapeType="1"/>
          </p:cNvSpPr>
          <p:nvPr/>
        </p:nvSpPr>
        <p:spPr bwMode="auto">
          <a:xfrm flipV="1">
            <a:off x="4795838" y="4471988"/>
            <a:ext cx="746125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998" name="Rectangle 126"/>
          <p:cNvSpPr>
            <a:spLocks noChangeArrowheads="1"/>
          </p:cNvSpPr>
          <p:nvPr/>
        </p:nvSpPr>
        <p:spPr bwMode="auto">
          <a:xfrm>
            <a:off x="5200650" y="4919663"/>
            <a:ext cx="205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</a:t>
            </a:r>
            <a:r>
              <a:rPr lang="en-US" altLang="zh-CN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w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,</a:t>
            </a:r>
            <a:r>
              <a:rPr lang="en-US" altLang="zh-CN" i="1">
                <a:latin typeface="Times New Roman" pitchFamily="18" charset="0"/>
                <a:ea typeface="宋体" pitchFamily="2" charset="-122"/>
                <a:sym typeface="Symbol" pitchFamily="18" charset="2"/>
              </a:rPr>
              <a:t>rpw</a:t>
            </a:r>
            <a:r>
              <a:rPr lang="en-US" altLang="zh-CN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4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)=0.3</a:t>
            </a:r>
            <a:endParaRPr lang="en-US" i="1" baseline="-25000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79999" name="AutoShape 127"/>
          <p:cNvSpPr>
            <a:spLocks noChangeArrowheads="1"/>
          </p:cNvSpPr>
          <p:nvPr/>
        </p:nvSpPr>
        <p:spPr bwMode="auto">
          <a:xfrm>
            <a:off x="5943600" y="41148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000" name="AutoShape 128"/>
          <p:cNvSpPr>
            <a:spLocks noChangeArrowheads="1"/>
          </p:cNvSpPr>
          <p:nvPr/>
        </p:nvSpPr>
        <p:spPr bwMode="auto">
          <a:xfrm>
            <a:off x="6705600" y="3886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00FF">
              <a:alpha val="10196"/>
            </a:srgb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zh-CN" i="1">
                <a:latin typeface="Times New Roman" pitchFamily="18" charset="0"/>
                <a:ea typeface="宋体" pitchFamily="2" charset="-122"/>
                <a:sym typeface="Symbol" pitchFamily="18" charset="2"/>
              </a:rPr>
              <a:t>score</a:t>
            </a:r>
            <a:r>
              <a:rPr lang="en-US" altLang="zh-CN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>
                <a:latin typeface="Times New Roman" pitchFamily="18" charset="0"/>
                <a:ea typeface="宋体" pitchFamily="2" charset="-122"/>
                <a:sym typeface="Symbol" pitchFamily="18" charset="2"/>
              </a:rPr>
              <a:t>) = 0.3+0.3= 0.6</a:t>
            </a:r>
            <a:endParaRPr lang="en-US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80001" name="Rectangle 129"/>
          <p:cNvSpPr>
            <a:spLocks noChangeArrowheads="1"/>
          </p:cNvSpPr>
          <p:nvPr/>
        </p:nvSpPr>
        <p:spPr bwMode="auto">
          <a:xfrm>
            <a:off x="2590800" y="4271963"/>
            <a:ext cx="2205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is in top-</a:t>
            </a:r>
            <a:r>
              <a:rPr lang="en-US" altLang="zh-CN" b="1" i="1">
                <a:latin typeface="Times New Roman" pitchFamily="18" charset="0"/>
                <a:ea typeface="宋体" pitchFamily="2" charset="-122"/>
                <a:sym typeface="Symbol" pitchFamily="18" charset="2"/>
              </a:rPr>
              <a:t>k</a:t>
            </a:r>
            <a:r>
              <a:rPr lang="en-US" altLang="zh-CN" b="1">
                <a:latin typeface="Times New Roman" pitchFamily="18" charset="0"/>
                <a:ea typeface="宋体" pitchFamily="2" charset="-122"/>
                <a:sym typeface="Symbol" pitchFamily="18" charset="2"/>
              </a:rPr>
              <a:t> results?</a:t>
            </a:r>
            <a:endParaRPr lang="en-US" b="1" i="1"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80002" name="Rectangle 130"/>
          <p:cNvSpPr>
            <a:spLocks noChangeArrowheads="1"/>
          </p:cNvSpPr>
          <p:nvPr/>
        </p:nvSpPr>
        <p:spPr bwMode="auto">
          <a:xfrm>
            <a:off x="4811713" y="4241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sym typeface="Symbol" pitchFamily="18" charset="2"/>
              </a:rPr>
              <a:t>N</a:t>
            </a:r>
            <a:endParaRPr lang="en-US" b="1" baseline="-25000">
              <a:solidFill>
                <a:srgbClr val="FF0000"/>
              </a:solidFill>
              <a:latin typeface="Times New Roman" pitchFamily="18" charset="0"/>
              <a:ea typeface="宋体" pitchFamily="2" charset="-122"/>
              <a:sym typeface="Symbol" pitchFamily="18" charset="2"/>
            </a:endParaRP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914400" y="3200400"/>
            <a:ext cx="1219200" cy="2057400"/>
            <a:chOff x="768" y="2112"/>
            <a:chExt cx="720" cy="1152"/>
          </a:xfrm>
        </p:grpSpPr>
        <p:sp>
          <p:nvSpPr>
            <p:cNvPr id="42012" name="AutoShape 82"/>
            <p:cNvSpPr>
              <a:spLocks noChangeArrowheads="1"/>
            </p:cNvSpPr>
            <p:nvPr/>
          </p:nvSpPr>
          <p:spPr bwMode="auto">
            <a:xfrm>
              <a:off x="1152" y="2112"/>
              <a:ext cx="336" cy="1152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10196"/>
              </a:srgbClr>
            </a:solidFill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1152" y="2112"/>
              <a:ext cx="302" cy="247"/>
              <a:chOff x="3696" y="1536"/>
              <a:chExt cx="432" cy="384"/>
            </a:xfrm>
          </p:grpSpPr>
          <p:pic>
            <p:nvPicPr>
              <p:cNvPr id="42033" name="Picture 85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958" name="AutoShape 86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1152" y="2390"/>
              <a:ext cx="302" cy="247"/>
              <a:chOff x="3696" y="1536"/>
              <a:chExt cx="432" cy="384"/>
            </a:xfrm>
          </p:grpSpPr>
          <p:pic>
            <p:nvPicPr>
              <p:cNvPr id="42029" name="Picture 88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961" name="AutoShape 89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1152" y="2976"/>
              <a:ext cx="302" cy="247"/>
              <a:chOff x="3696" y="1536"/>
              <a:chExt cx="432" cy="384"/>
            </a:xfrm>
          </p:grpSpPr>
          <p:pic>
            <p:nvPicPr>
              <p:cNvPr id="42025" name="Picture 91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964" name="AutoShape 92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2016" name="Text Box 110"/>
            <p:cNvSpPr txBox="1">
              <a:spLocks noChangeArrowheads="1"/>
            </p:cNvSpPr>
            <p:nvPr/>
          </p:nvSpPr>
          <p:spPr bwMode="auto">
            <a:xfrm>
              <a:off x="768" y="2112"/>
              <a:ext cx="43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US" altLang="zh-CN" i="1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rpw</a:t>
              </a:r>
              <a:r>
                <a:rPr lang="en-US" altLang="zh-CN" baseline="-25000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1</a:t>
              </a:r>
              <a:endParaRPr lang="en-US" altLang="zh-CN" baseline="-25000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2017" name="Text Box 111"/>
            <p:cNvSpPr txBox="1">
              <a:spLocks noChangeArrowheads="1"/>
            </p:cNvSpPr>
            <p:nvPr/>
          </p:nvSpPr>
          <p:spPr bwMode="auto">
            <a:xfrm>
              <a:off x="768" y="2352"/>
              <a:ext cx="43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US" altLang="zh-CN" i="1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rpw</a:t>
              </a:r>
              <a:r>
                <a:rPr lang="en-US" altLang="zh-CN" baseline="-25000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2</a:t>
              </a:r>
              <a:endParaRPr lang="en-US" altLang="zh-CN" baseline="-25000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2018" name="Text Box 112"/>
            <p:cNvSpPr txBox="1">
              <a:spLocks noChangeArrowheads="1"/>
            </p:cNvSpPr>
            <p:nvPr/>
          </p:nvSpPr>
          <p:spPr bwMode="auto">
            <a:xfrm>
              <a:off x="768" y="2976"/>
              <a:ext cx="43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US" altLang="zh-CN" i="1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rpw</a:t>
              </a:r>
              <a:r>
                <a:rPr lang="en-US" altLang="zh-CN" baseline="-25000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4</a:t>
              </a:r>
              <a:endParaRPr lang="en-US" altLang="zh-CN" baseline="-25000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42019" name="Text Box 131"/>
            <p:cNvSpPr txBox="1">
              <a:spLocks noChangeArrowheads="1"/>
            </p:cNvSpPr>
            <p:nvPr/>
          </p:nvSpPr>
          <p:spPr bwMode="auto">
            <a:xfrm>
              <a:off x="768" y="2640"/>
              <a:ext cx="43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US" altLang="zh-CN" i="1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rpw</a:t>
              </a:r>
              <a:r>
                <a:rPr lang="en-US" altLang="zh-CN" baseline="-25000">
                  <a:solidFill>
                    <a:srgbClr val="009900"/>
                  </a:solidFill>
                  <a:latin typeface="Times New Roman" pitchFamily="18" charset="0"/>
                  <a:ea typeface="宋体" pitchFamily="2" charset="-122"/>
                </a:rPr>
                <a:t>3</a:t>
              </a:r>
              <a:endParaRPr lang="en-US" altLang="zh-CN" baseline="-25000">
                <a:solidFill>
                  <a:srgbClr val="FF8205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1152" y="2688"/>
              <a:ext cx="302" cy="247"/>
              <a:chOff x="3696" y="1536"/>
              <a:chExt cx="432" cy="384"/>
            </a:xfrm>
          </p:grpSpPr>
          <p:pic>
            <p:nvPicPr>
              <p:cNvPr id="42021" name="Picture 133" descr="MCj0432569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1536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006" name="AutoShape 134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192" cy="192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00">
                      <a:alpha val="70000"/>
                    </a:srgbClr>
                  </a:gs>
                  <a:gs pos="50000">
                    <a:schemeClr val="bg1"/>
                  </a:gs>
                  <a:gs pos="100000">
                    <a:srgbClr val="FFCC00">
                      <a:alpha val="70000"/>
                    </a:srgbClr>
                  </a:gs>
                </a:gsLst>
                <a:lin ang="0" scaled="1"/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0008" name="Line 136"/>
          <p:cNvSpPr>
            <a:spLocks noChangeShapeType="1"/>
          </p:cNvSpPr>
          <p:nvPr/>
        </p:nvSpPr>
        <p:spPr bwMode="auto">
          <a:xfrm>
            <a:off x="2133600" y="4424363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8" grpId="0" animBg="1"/>
      <p:bldP spid="79981" grpId="0"/>
      <p:bldP spid="79985" grpId="0" animBg="1"/>
      <p:bldP spid="79986" grpId="0" animBg="1"/>
      <p:bldP spid="79987" grpId="0" animBg="1"/>
      <p:bldP spid="79988" grpId="0" animBg="1"/>
      <p:bldP spid="79989" grpId="0" animBg="1"/>
      <p:bldP spid="79990" grpId="0" animBg="1"/>
      <p:bldP spid="79993" grpId="0" animBg="1"/>
      <p:bldP spid="79994" grpId="0"/>
      <p:bldP spid="79995" grpId="0"/>
      <p:bldP spid="79996" grpId="0"/>
      <p:bldP spid="79997" grpId="0" animBg="1"/>
      <p:bldP spid="79998" grpId="0"/>
      <p:bldP spid="79999" grpId="0" animBg="1"/>
      <p:bldP spid="80000" grpId="0" animBg="1"/>
      <p:bldP spid="80000" grpId="1" animBg="1"/>
      <p:bldP spid="80001" grpId="0" animBg="1"/>
      <p:bldP spid="80002" grpId="0"/>
      <p:bldP spid="800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B2DBB-C772-4E6E-8B80-25AA95F33BFD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Consistent Scores for PC-Top</a:t>
            </a:r>
            <a:r>
              <a:rPr lang="en-US" sz="3600" i="1" smtClean="0">
                <a:latin typeface="Times New Roman" pitchFamily="18" charset="0"/>
              </a:rPr>
              <a:t>k</a:t>
            </a:r>
            <a:endParaRPr lang="en-US" altLang="zh-CN" sz="360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We rewrite </a:t>
            </a:r>
            <a:r>
              <a:rPr lang="en-US" altLang="zh-CN" sz="28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score</a:t>
            </a:r>
            <a:r>
              <a:rPr lang="en-US" altLang="zh-CN" sz="28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sz="2800" i="1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t</a:t>
            </a:r>
            <a:r>
              <a:rPr lang="en-US" altLang="zh-CN" sz="2800" i="1" baseline="-250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j</a:t>
            </a:r>
            <a:r>
              <a:rPr lang="en-US" altLang="zh-CN" sz="2800" smtClean="0">
                <a:latin typeface="Times New Roman" pitchFamily="18" charset="0"/>
                <a:ea typeface="宋体" pitchFamily="2" charset="-122"/>
                <a:sym typeface="Symbol" pitchFamily="18" charset="2"/>
              </a:rPr>
              <a:t>) as: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 </a:t>
            </a:r>
          </a:p>
          <a:p>
            <a:pPr algn="just" eaLnBrk="1" hangingPunct="1"/>
            <a:endParaRPr lang="en-US" altLang="zh-CN" sz="2600" i="1" smtClean="0">
              <a:latin typeface="Times New Roman" pitchFamily="18" charset="0"/>
              <a:ea typeface="宋体" pitchFamily="2" charset="-122"/>
            </a:endParaRPr>
          </a:p>
          <a:p>
            <a:pPr algn="just" eaLnBrk="1" hangingPunct="1"/>
            <a:endParaRPr lang="en-US" altLang="zh-CN" sz="2600" smtClean="0">
              <a:latin typeface="Times New Roman" pitchFamily="18" charset="0"/>
              <a:ea typeface="宋体" pitchFamily="2" charset="-122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	where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397000" y="4808538"/>
            <a:ext cx="5676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the probability that there are (</a:t>
            </a:r>
            <a:r>
              <a:rPr lang="en-US" altLang="zh-CN" sz="2200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-1) out of (</a:t>
            </a:r>
            <a:r>
              <a:rPr lang="en-US" altLang="zh-CN" sz="2200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-1)</a:t>
            </a:r>
            <a:r>
              <a:rPr lang="en-US" altLang="zh-CN" sz="2200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tuples with rank higher than </a:t>
            </a:r>
            <a:r>
              <a:rPr lang="en-US" altLang="zh-CN" sz="2200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t</a:t>
            </a:r>
            <a:r>
              <a:rPr lang="en-US" altLang="zh-CN" sz="2200" i="1" baseline="-250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j</a:t>
            </a:r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 in </a:t>
            </a:r>
            <a:r>
              <a:rPr lang="en-US" altLang="zh-CN" sz="2200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rpw</a:t>
            </a:r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200" i="1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 sz="2200">
                <a:solidFill>
                  <a:srgbClr val="3333FF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en-US" altLang="zh-CN" sz="2200" i="1">
              <a:solidFill>
                <a:srgbClr val="3333FF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38" y="2244725"/>
            <a:ext cx="44196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088" y="3132138"/>
            <a:ext cx="6089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633913" y="3132138"/>
            <a:ext cx="3454400" cy="733425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4267200" y="3875088"/>
            <a:ext cx="1143000" cy="9255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7048500" y="3875088"/>
            <a:ext cx="381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048500" y="4027488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recursive function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505200" y="3132138"/>
            <a:ext cx="914400" cy="742950"/>
          </a:xfrm>
          <a:prstGeom prst="rect">
            <a:avLst/>
          </a:prstGeom>
          <a:solidFill>
            <a:srgbClr val="0000FF">
              <a:alpha val="1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4603C-0738-4DAB-8568-E30D9FB83472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</a:rPr>
              <a:t>PC-Top</a:t>
            </a:r>
            <a:r>
              <a:rPr lang="en-US" sz="3600" i="1" smtClean="0">
                <a:latin typeface="Times New Roman" pitchFamily="18" charset="0"/>
              </a:rPr>
              <a:t>k</a:t>
            </a:r>
            <a:r>
              <a:rPr lang="en-US" sz="3600" smtClean="0">
                <a:latin typeface="Times New Roman" pitchFamily="18" charset="0"/>
              </a:rPr>
              <a:t> Pruning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600" smtClean="0">
                <a:latin typeface="Times New Roman" pitchFamily="18" charset="0"/>
              </a:rPr>
              <a:t>PC-Top</a:t>
            </a:r>
            <a:r>
              <a:rPr lang="en-US" sz="2600" i="1" smtClean="0">
                <a:latin typeface="Times New Roman" pitchFamily="18" charset="0"/>
              </a:rPr>
              <a:t>k</a:t>
            </a:r>
            <a:r>
              <a:rPr lang="en-US" sz="2600" smtClean="0">
                <a:latin typeface="Times New Roman" pitchFamily="18" charset="0"/>
              </a:rPr>
              <a:t> </a:t>
            </a: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Pruning Heuristics</a:t>
            </a:r>
          </a:p>
          <a:p>
            <a:pPr lvl="2" algn="just" eaLnBrk="1" hangingPunct="1"/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To obtain bounds of consistent scores at a low cost</a:t>
            </a:r>
          </a:p>
          <a:p>
            <a:pPr lvl="3" algn="just" eaLnBrk="1" hangingPunct="1"/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Set a threshold </a:t>
            </a:r>
            <a:r>
              <a:rPr lang="en-US" altLang="zh-CN" i="1" smtClean="0">
                <a:latin typeface="Symbol" pitchFamily="18" charset="2"/>
                <a:ea typeface="宋体" pitchFamily="2" charset="-122"/>
              </a:rPr>
              <a:t>t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 to the </a:t>
            </a:r>
            <a:r>
              <a:rPr lang="en-US" altLang="zh-CN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-th largest score lower bound among tuples we have seen so far</a:t>
            </a:r>
          </a:p>
          <a:p>
            <a:pPr lvl="3" algn="just" eaLnBrk="1" hangingPunct="1"/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Any tuple having score upper bound smaller than </a:t>
            </a:r>
            <a:r>
              <a:rPr lang="en-US" altLang="zh-CN" i="1" smtClean="0">
                <a:latin typeface="Symbol" pitchFamily="18" charset="2"/>
                <a:ea typeface="宋体" pitchFamily="2" charset="-122"/>
              </a:rPr>
              <a:t>t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 can be safely pruned</a:t>
            </a:r>
          </a:p>
          <a:p>
            <a:pPr lvl="2" algn="just" eaLnBrk="1" hangingPunct="1"/>
            <a:endParaRPr lang="en-US" altLang="zh-CN" sz="2000" smtClean="0">
              <a:latin typeface="Times New Roman" pitchFamily="18" charset="0"/>
              <a:ea typeface="宋体" pitchFamily="2" charset="-122"/>
            </a:endParaRPr>
          </a:p>
          <a:p>
            <a:pPr lvl="2" algn="just" eaLnBrk="1" hangingPunct="1"/>
            <a:endParaRPr lang="en-US" sz="2000" smtClean="0">
              <a:latin typeface="Times New Roman" pitchFamily="18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4852988"/>
            <a:ext cx="70389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4079875"/>
            <a:ext cx="660558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6113" y="4079875"/>
            <a:ext cx="5449887" cy="773113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08200" y="4953000"/>
            <a:ext cx="6745288" cy="77311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CBBB5-82DF-4A45-9381-D512BF499C74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Experimental Evaluation</a:t>
            </a:r>
            <a:endParaRPr lang="en-US" sz="3600" smtClean="0">
              <a:latin typeface="Times New Roman" pitchFamily="18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Experimental Settings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Real/synthetic data sets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Iceberg sighting data set (IIP): existence probabilities are assigned according to witness probabilities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Uniform and skew data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Inconsistencies are injected by randomly selecting tuple pairs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Parameters: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Query range [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e</a:t>
            </a:r>
            <a:r>
              <a:rPr lang="en-US" altLang="zh-CN" sz="2000" i="1" baseline="-25000" smtClean="0">
                <a:latin typeface="Times New Roman" pitchFamily="18" charset="0"/>
                <a:ea typeface="宋体" pitchFamily="2" charset="-122"/>
              </a:rPr>
              <a:t>min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e</a:t>
            </a:r>
            <a:r>
              <a:rPr lang="en-US" altLang="zh-CN" sz="2000" i="1" baseline="-25000" smtClean="0">
                <a:latin typeface="Times New Roman" pitchFamily="18" charset="0"/>
                <a:ea typeface="宋体" pitchFamily="2" charset="-122"/>
              </a:rPr>
              <a:t>max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]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,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 dimensionality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d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data size 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N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join similarity threshold </a:t>
            </a:r>
            <a:r>
              <a:rPr lang="en-US" altLang="zh-CN" sz="2000" i="1" smtClean="0">
                <a:latin typeface="Symbol" pitchFamily="18" charset="2"/>
                <a:ea typeface="宋体" pitchFamily="2" charset="-122"/>
              </a:rPr>
              <a:t>e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percentage of inconsistent tuples </a:t>
            </a:r>
            <a:r>
              <a:rPr lang="en-US" altLang="zh-CN" sz="2000" i="1" smtClean="0">
                <a:latin typeface="Symbol" pitchFamily="18" charset="2"/>
                <a:ea typeface="宋体" pitchFamily="2" charset="-122"/>
              </a:rPr>
              <a:t>g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</a:rPr>
              <a:t>, parameter</a:t>
            </a:r>
            <a:r>
              <a:rPr lang="en-US" altLang="zh-CN" sz="2000" i="1" smtClean="0">
                <a:latin typeface="Times New Roman" pitchFamily="18" charset="0"/>
                <a:ea typeface="宋体" pitchFamily="2" charset="-122"/>
              </a:rPr>
              <a:t> k</a:t>
            </a:r>
            <a:endParaRPr lang="en-US" altLang="zh-CN" sz="2000" smtClean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Measures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i="1" smtClean="0">
                <a:latin typeface="Times New Roman" pitchFamily="18" charset="0"/>
                <a:ea typeface="宋体" pitchFamily="2" charset="-122"/>
              </a:rPr>
              <a:t>time cost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 (PC-Range, PC-Join, and PC-Top</a:t>
            </a:r>
            <a:r>
              <a:rPr lang="en-US" altLang="zh-CN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altLang="zh-CN" i="1" smtClean="0">
                <a:latin typeface="Times New Roman" pitchFamily="18" charset="0"/>
                <a:ea typeface="宋体" pitchFamily="2" charset="-122"/>
              </a:rPr>
              <a:t>speed-up ratio 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(PC-Top</a:t>
            </a:r>
            <a:r>
              <a:rPr lang="en-US" altLang="zh-CN" i="1" smtClean="0">
                <a:latin typeface="Times New Roman" pitchFamily="18" charset="0"/>
                <a:ea typeface="宋体" pitchFamily="2" charset="-122"/>
              </a:rPr>
              <a:t>k</a:t>
            </a:r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): compared with a baseline method</a:t>
            </a:r>
            <a:endParaRPr lang="en-US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78DAA-066F-45F2-8A9C-A12562FE28C2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Times New Roman" pitchFamily="18" charset="0"/>
                <a:ea typeface="宋体" pitchFamily="2" charset="-122"/>
              </a:rPr>
              <a:t>Performance of PC-Top</a:t>
            </a:r>
            <a:r>
              <a:rPr lang="en-US" altLang="zh-CN" sz="3600" i="1" smtClean="0">
                <a:latin typeface="Times New Roman" pitchFamily="18" charset="0"/>
                <a:ea typeface="宋体" pitchFamily="2" charset="-122"/>
              </a:rPr>
              <a:t>k</a:t>
            </a:r>
            <a:endParaRPr lang="en-US" sz="3600" smtClean="0">
              <a:latin typeface="Times New Roman" pitchFamily="18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sz="2600" smtClean="0">
              <a:latin typeface="Times New Roman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09600" y="2133600"/>
          <a:ext cx="773430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Microsoft Drawing 1.01" r:id="rId3" imgW="7935913" imgH="2732088" progId="MSDraw.1.01">
                  <p:embed/>
                </p:oleObj>
              </mc:Choice>
              <mc:Fallback>
                <p:oleObj name="Microsoft Drawing 1.01" r:id="rId3" imgW="7935913" imgH="2732088" progId="MSDraw.1.0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7734300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19200" y="48006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1" rIns="91405" bIns="45701">
            <a:spAutoFit/>
          </a:bodyPr>
          <a:lstStyle/>
          <a:p>
            <a:pPr algn="just" defTabSz="915988"/>
            <a:r>
              <a:rPr lang="en-US" sz="1600" b="1">
                <a:latin typeface="Times New Roman" pitchFamily="18" charset="0"/>
              </a:rPr>
              <a:t>PC-Top</a:t>
            </a:r>
            <a:r>
              <a:rPr lang="en-US" sz="1600" b="1" i="1">
                <a:latin typeface="Times New Roman" pitchFamily="18" charset="0"/>
              </a:rPr>
              <a:t>k</a:t>
            </a:r>
            <a:r>
              <a:rPr lang="en-US" sz="1600" b="1">
                <a:latin typeface="Times New Roman" pitchFamily="18" charset="0"/>
              </a:rPr>
              <a:t> time cost vs. </a:t>
            </a:r>
            <a:r>
              <a:rPr lang="en-US" sz="1600" b="1" i="1">
                <a:latin typeface="Times New Roman" pitchFamily="18" charset="0"/>
              </a:rPr>
              <a:t>k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181600" y="4800600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1" rIns="91405" bIns="45701">
            <a:spAutoFit/>
          </a:bodyPr>
          <a:lstStyle/>
          <a:p>
            <a:pPr algn="just" defTabSz="915988"/>
            <a:r>
              <a:rPr lang="en-US" sz="1600" b="1">
                <a:latin typeface="Times New Roman" pitchFamily="18" charset="0"/>
              </a:rPr>
              <a:t>PC-Top</a:t>
            </a:r>
            <a:r>
              <a:rPr lang="en-US" sz="1600" b="1" i="1">
                <a:latin typeface="Times New Roman" pitchFamily="18" charset="0"/>
              </a:rPr>
              <a:t>k</a:t>
            </a:r>
            <a:r>
              <a:rPr lang="en-US" sz="1600" b="1">
                <a:latin typeface="Times New Roman" pitchFamily="18" charset="0"/>
              </a:rPr>
              <a:t> speed-up ratio vs. </a:t>
            </a:r>
            <a:r>
              <a:rPr lang="en-US" sz="1600" b="1" i="1">
                <a:latin typeface="Times New Roman" pitchFamily="18" charset="0"/>
              </a:rPr>
              <a:t>k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838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05" tIns="45701" rIns="91405" bIns="45701">
            <a:spAutoFit/>
          </a:bodyPr>
          <a:lstStyle/>
          <a:p>
            <a:pPr algn="just" defTabSz="915988"/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dimensionality d 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= 2, </a:t>
            </a: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data size N 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= 30K, </a:t>
            </a: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percentage of inconsistent tuples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b="1" i="1">
                <a:latin typeface="Symbol" pitchFamily="18" charset="2"/>
                <a:ea typeface="宋体" pitchFamily="2" charset="-122"/>
              </a:rPr>
              <a:t>g </a:t>
            </a:r>
            <a:r>
              <a:rPr lang="en-US" altLang="zh-CN" b="1">
                <a:latin typeface="Times New Roman" pitchFamily="18" charset="0"/>
                <a:ea typeface="宋体" pitchFamily="2" charset="-122"/>
              </a:rPr>
              <a:t>= 0.1%</a:t>
            </a:r>
            <a:endParaRPr lang="en-US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298E7-7013-4887-BFDC-17F8B4B3BBD7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latin typeface="Times New Roman" pitchFamily="18" charset="0"/>
              </a:rPr>
              <a:t>Summary</a:t>
            </a:r>
            <a:endParaRPr lang="en-US" sz="3600" dirty="0" smtClean="0">
              <a:latin typeface="Times New Roman" pitchFamily="18" charset="0"/>
            </a:endParaRPr>
          </a:p>
        </p:txBody>
      </p:sp>
      <p:sp>
        <p:nvSpPr>
          <p:cNvPr id="46084" name="AutoShape 9"/>
          <p:cNvSpPr>
            <a:spLocks noChangeArrowheads="1"/>
          </p:cNvSpPr>
          <p:nvPr/>
        </p:nvSpPr>
        <p:spPr bwMode="auto">
          <a:xfrm>
            <a:off x="1828800" y="12192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F3F3F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  <a:ea typeface="宋体" pitchFamily="2" charset="-122"/>
              </a:rPr>
              <a:t>Consistent query answering (CQA) in inconsistent probabilistic databases </a:t>
            </a:r>
          </a:p>
        </p:txBody>
      </p:sp>
      <p:sp>
        <p:nvSpPr>
          <p:cNvPr id="46085" name="AutoShape 13"/>
          <p:cNvSpPr>
            <a:spLocks noChangeArrowheads="1"/>
          </p:cNvSpPr>
          <p:nvPr/>
        </p:nvSpPr>
        <p:spPr bwMode="auto">
          <a:xfrm>
            <a:off x="1828800" y="23622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F3F3F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  <a:ea typeface="宋体" pitchFamily="2" charset="-122"/>
              </a:rPr>
              <a:t>Reduce the problem to the one in the repaired possible worlds</a:t>
            </a:r>
          </a:p>
        </p:txBody>
      </p:sp>
      <p:sp>
        <p:nvSpPr>
          <p:cNvPr id="46086" name="AutoShape 14"/>
          <p:cNvSpPr>
            <a:spLocks noChangeArrowheads="1"/>
          </p:cNvSpPr>
          <p:nvPr/>
        </p:nvSpPr>
        <p:spPr bwMode="auto">
          <a:xfrm>
            <a:off x="1828800" y="35814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F3F3F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  <a:ea typeface="宋体" pitchFamily="2" charset="-122"/>
              </a:rPr>
              <a:t>Derive recursive functions to compute consistent scores</a:t>
            </a:r>
          </a:p>
        </p:txBody>
      </p:sp>
      <p:sp>
        <p:nvSpPr>
          <p:cNvPr id="46087" name="AutoShape 16"/>
          <p:cNvSpPr>
            <a:spLocks noChangeArrowheads="1"/>
          </p:cNvSpPr>
          <p:nvPr/>
        </p:nvSpPr>
        <p:spPr bwMode="auto">
          <a:xfrm>
            <a:off x="1828800" y="4724400"/>
            <a:ext cx="5715000" cy="1066800"/>
          </a:xfrm>
          <a:prstGeom prst="horizontalScroll">
            <a:avLst>
              <a:gd name="adj" fmla="val 12500"/>
            </a:avLst>
          </a:prstGeom>
          <a:solidFill>
            <a:srgbClr val="F3F3F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Times New Roman" pitchFamily="18" charset="0"/>
                <a:ea typeface="宋体" pitchFamily="2" charset="-122"/>
              </a:rPr>
              <a:t>Provide effective filtering methods to reduce the search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B884-CBA9-43AC-8CB2-BC0358A579E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Related 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30725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</a:rPr>
              <a:t>Probabilistic database</a:t>
            </a:r>
          </a:p>
          <a:p>
            <a:pPr lvl="1" algn="just"/>
            <a:r>
              <a:rPr lang="en-US" sz="2000" i="1" dirty="0">
                <a:latin typeface="Times New Roman" pitchFamily="18" charset="0"/>
              </a:rPr>
              <a:t>x-</a:t>
            </a:r>
            <a:r>
              <a:rPr lang="en-US" sz="2000" i="1" dirty="0" err="1">
                <a:latin typeface="Times New Roman" pitchFamily="18" charset="0"/>
              </a:rPr>
              <a:t>tuple</a:t>
            </a:r>
            <a:endParaRPr lang="en-US" sz="2000" i="1" dirty="0">
              <a:latin typeface="Times New Roman" pitchFamily="18" charset="0"/>
            </a:endParaRPr>
          </a:p>
          <a:p>
            <a:pPr lvl="2" algn="just"/>
            <a:r>
              <a:rPr lang="en-US" sz="1800" dirty="0">
                <a:latin typeface="Times New Roman" pitchFamily="18" charset="0"/>
              </a:rPr>
              <a:t>E.g. </a:t>
            </a:r>
            <a:r>
              <a:rPr lang="en-US" sz="1800" i="1" dirty="0">
                <a:latin typeface="Times New Roman" pitchFamily="18" charset="0"/>
              </a:rPr>
              <a:t>a</a:t>
            </a:r>
            <a:endParaRPr lang="en-US" sz="1800" dirty="0">
              <a:latin typeface="Times New Roman" pitchFamily="18" charset="0"/>
            </a:endParaRPr>
          </a:p>
          <a:p>
            <a:pPr lvl="1" algn="just"/>
            <a:r>
              <a:rPr lang="en-US" sz="2000" i="1" dirty="0">
                <a:latin typeface="Times New Roman" pitchFamily="18" charset="0"/>
              </a:rPr>
              <a:t>alternative</a:t>
            </a:r>
          </a:p>
          <a:p>
            <a:pPr lvl="2" algn="just"/>
            <a:r>
              <a:rPr lang="en-US" sz="1800" dirty="0">
                <a:latin typeface="Times New Roman" pitchFamily="18" charset="0"/>
              </a:rPr>
              <a:t>E.g. </a:t>
            </a:r>
            <a:r>
              <a:rPr lang="en-US" sz="1800" i="1" dirty="0">
                <a:latin typeface="Times New Roman" pitchFamily="18" charset="0"/>
              </a:rPr>
              <a:t>a</a:t>
            </a:r>
            <a:r>
              <a:rPr lang="en-US" sz="1800" baseline="-25000" dirty="0">
                <a:latin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</a:rPr>
              <a:t>, </a:t>
            </a:r>
            <a:r>
              <a:rPr lang="en-US" sz="1800" i="1" dirty="0">
                <a:latin typeface="Times New Roman" pitchFamily="18" charset="0"/>
              </a:rPr>
              <a:t>a</a:t>
            </a:r>
            <a:r>
              <a:rPr lang="en-US" sz="1800" baseline="-25000" dirty="0">
                <a:latin typeface="Times New Roman" pitchFamily="18" charset="0"/>
              </a:rPr>
              <a:t>2</a:t>
            </a:r>
            <a:endParaRPr lang="en-US" sz="1800" dirty="0">
              <a:latin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</a:rPr>
              <a:t>Query types</a:t>
            </a:r>
          </a:p>
          <a:p>
            <a:pPr lvl="1" algn="just"/>
            <a:r>
              <a:rPr lang="en-US" sz="2000" dirty="0">
                <a:latin typeface="Times New Roman" pitchFamily="18" charset="0"/>
              </a:rPr>
              <a:t>Range query</a:t>
            </a:r>
          </a:p>
          <a:p>
            <a:pPr lvl="1" algn="just"/>
            <a:r>
              <a:rPr lang="en-US" sz="2000" dirty="0">
                <a:latin typeface="Times New Roman" pitchFamily="18" charset="0"/>
              </a:rPr>
              <a:t>MAX query</a:t>
            </a:r>
          </a:p>
          <a:p>
            <a:pPr algn="just"/>
            <a:r>
              <a:rPr lang="en-US" sz="2400" dirty="0" smtClean="0">
                <a:latin typeface="Times New Roman" pitchFamily="18" charset="0"/>
              </a:rPr>
              <a:t>Data </a:t>
            </a:r>
            <a:r>
              <a:rPr lang="en-US" sz="2400" dirty="0">
                <a:latin typeface="Times New Roman" pitchFamily="18" charset="0"/>
              </a:rPr>
              <a:t>cleaning in </a:t>
            </a:r>
            <a:r>
              <a:rPr lang="en-US" sz="2400" dirty="0" smtClean="0">
                <a:latin typeface="Times New Roman" pitchFamily="18" charset="0"/>
              </a:rPr>
              <a:t>Possible worlds of the </a:t>
            </a:r>
            <a:r>
              <a:rPr lang="en-US" sz="2400" dirty="0">
                <a:latin typeface="Times New Roman" pitchFamily="18" charset="0"/>
              </a:rPr>
              <a:t>probabilistic database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572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810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223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probabilistic database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10200" y="4191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results of MAX query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343400" y="762000"/>
            <a:ext cx="4421188" cy="41751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343400" y="793750"/>
            <a:ext cx="4421188" cy="195263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362450" y="990600"/>
            <a:ext cx="4421188" cy="195263"/>
          </a:xfrm>
          <a:prstGeom prst="rect">
            <a:avLst/>
          </a:prstGeom>
          <a:solidFill>
            <a:srgbClr val="FFFF00">
              <a:alpha val="4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724400"/>
            <a:ext cx="4095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partially cleaned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3C6E-27B4-49D4-8506-D502CC11111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Problem Definition - Framework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30725"/>
          </a:xfrm>
        </p:spPr>
        <p:txBody>
          <a:bodyPr/>
          <a:lstStyle/>
          <a:p>
            <a:pPr algn="just"/>
            <a:r>
              <a:rPr lang="en-US" sz="2600">
                <a:latin typeface="Times New Roman" pitchFamily="18" charset="0"/>
              </a:rPr>
              <a:t>Upon users' query request, provide query answers</a:t>
            </a:r>
          </a:p>
          <a:p>
            <a:pPr algn="just"/>
            <a:r>
              <a:rPr lang="en-US" sz="2600">
                <a:latin typeface="Times New Roman" pitchFamily="18" charset="0"/>
              </a:rPr>
              <a:t>With query answers, evaluate </a:t>
            </a:r>
            <a:r>
              <a:rPr lang="en-US" sz="2600" i="1">
                <a:latin typeface="Times New Roman" pitchFamily="18" charset="0"/>
              </a:rPr>
              <a:t>query quality</a:t>
            </a:r>
            <a:r>
              <a:rPr lang="en-US" sz="2600">
                <a:latin typeface="Times New Roman" pitchFamily="18" charset="0"/>
              </a:rPr>
              <a:t> and derive a set, </a:t>
            </a:r>
            <a:r>
              <a:rPr lang="en-US" sz="2600" i="1">
                <a:latin typeface="Times New Roman" pitchFamily="18" charset="0"/>
              </a:rPr>
              <a:t>X</a:t>
            </a:r>
            <a:r>
              <a:rPr lang="en-US" sz="2600">
                <a:latin typeface="Times New Roman" pitchFamily="18" charset="0"/>
              </a:rPr>
              <a:t>, of </a:t>
            </a:r>
            <a:r>
              <a:rPr lang="en-US" sz="2600" i="1">
                <a:latin typeface="Times New Roman" pitchFamily="18" charset="0"/>
              </a:rPr>
              <a:t>optimal</a:t>
            </a:r>
            <a:r>
              <a:rPr lang="en-US" sz="2600">
                <a:latin typeface="Times New Roman" pitchFamily="18" charset="0"/>
              </a:rPr>
              <a:t> </a:t>
            </a:r>
            <a:r>
              <a:rPr lang="en-US" sz="2600" i="1">
                <a:latin typeface="Times New Roman" pitchFamily="18" charset="0"/>
              </a:rPr>
              <a:t>x</a:t>
            </a:r>
            <a:r>
              <a:rPr lang="en-US" sz="2600">
                <a:latin typeface="Times New Roman" pitchFamily="18" charset="0"/>
              </a:rPr>
              <a:t>-tuples to be cleaned within a budget constraint </a:t>
            </a:r>
            <a:r>
              <a:rPr lang="en-US" sz="2600" i="1">
                <a:latin typeface="Times New Roman" pitchFamily="18" charset="0"/>
              </a:rPr>
              <a:t>C</a:t>
            </a:r>
            <a:endParaRPr lang="en-US" sz="2600">
              <a:latin typeface="Times New Roman" pitchFamily="18" charset="0"/>
            </a:endParaRPr>
          </a:p>
          <a:p>
            <a:pPr lvl="1" algn="just"/>
            <a:endParaRPr lang="en-US"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7244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Oval 7"/>
          <p:cNvSpPr>
            <a:spLocks noChangeArrowheads="1"/>
          </p:cNvSpPr>
          <p:nvPr/>
        </p:nvSpPr>
        <p:spPr bwMode="auto">
          <a:xfrm rot="1800000">
            <a:off x="5487988" y="1752600"/>
            <a:ext cx="3656012" cy="2435225"/>
          </a:xfrm>
          <a:prstGeom prst="ellipse">
            <a:avLst/>
          </a:prstGeom>
          <a:solidFill>
            <a:srgbClr val="0000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791200" y="3048000"/>
            <a:ext cx="1905000" cy="3048000"/>
          </a:xfrm>
          <a:prstGeom prst="rect">
            <a:avLst/>
          </a:prstGeom>
          <a:solidFill>
            <a:srgbClr val="00808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EB4B-9A1B-40C5-AB25-CC72C571DA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Times New Roman" pitchFamily="18" charset="0"/>
              </a:rPr>
              <a:t>Problem Definition – Framework (</a:t>
            </a:r>
            <a:r>
              <a:rPr lang="en-US" sz="3800" dirty="0" smtClean="0">
                <a:latin typeface="Times New Roman" pitchFamily="18" charset="0"/>
              </a:rPr>
              <a:t>cont'd)</a:t>
            </a:r>
            <a:endParaRPr lang="en-US" sz="3800" dirty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Quality </a:t>
            </a:r>
            <a:r>
              <a:rPr lang="en-US" sz="2800" dirty="0">
                <a:latin typeface="Times New Roman" pitchFamily="18" charset="0"/>
              </a:rPr>
              <a:t>evaluation</a:t>
            </a:r>
          </a:p>
          <a:p>
            <a:pPr lvl="1" algn="just"/>
            <a:r>
              <a:rPr lang="en-US" sz="2400" dirty="0">
                <a:latin typeface="Times New Roman" pitchFamily="18" charset="0"/>
              </a:rPr>
              <a:t>Exponential numbers of possible worlds</a:t>
            </a:r>
          </a:p>
          <a:p>
            <a:pPr lvl="1" algn="just"/>
            <a:r>
              <a:rPr lang="en-US" sz="2400" dirty="0">
                <a:latin typeface="Times New Roman" pitchFamily="18" charset="0"/>
              </a:rPr>
              <a:t>Evaluate over final query answer instead of possible worlds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1384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086600" y="5715000"/>
            <a:ext cx="304800" cy="304800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921625" y="4665663"/>
            <a:ext cx="304800" cy="3048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DDCA-AD79-400A-8274-3E6E35C91EC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Definition of Data Quality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>
                <a:latin typeface="Times New Roman" pitchFamily="18" charset="0"/>
              </a:rPr>
              <a:t>Possible World Semantics-Quality (</a:t>
            </a:r>
            <a:r>
              <a:rPr lang="en-US" sz="2800" i="1">
                <a:latin typeface="Times New Roman" pitchFamily="18" charset="0"/>
              </a:rPr>
              <a:t>PWS-quality</a:t>
            </a:r>
            <a:r>
              <a:rPr lang="en-US" sz="2800">
                <a:latin typeface="Times New Roman" pitchFamily="18" charset="0"/>
              </a:rPr>
              <a:t>)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Essentially entropy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Let {</a:t>
            </a:r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, …, </a:t>
            </a:r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i="1" baseline="-25000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} be the set of </a:t>
            </a:r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 distinct PW-results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Let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 i="1" baseline="-25000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be the probability that </a:t>
            </a:r>
            <a:r>
              <a:rPr lang="en-US" sz="2400" i="1">
                <a:latin typeface="Times New Roman" pitchFamily="18" charset="0"/>
              </a:rPr>
              <a:t>r</a:t>
            </a:r>
            <a:r>
              <a:rPr lang="en-US" sz="2400" i="1" baseline="-25000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is the actual answer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The PWS-quality </a:t>
            </a:r>
            <a:r>
              <a:rPr lang="en-US" sz="2400" i="1">
                <a:latin typeface="Times New Roman" pitchFamily="18" charset="0"/>
              </a:rPr>
              <a:t>S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>
                <a:latin typeface="Times New Roman" pitchFamily="18" charset="0"/>
              </a:rPr>
              <a:t>) of a query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>
                <a:latin typeface="Times New Roman" pitchFamily="18" charset="0"/>
              </a:rPr>
              <a:t> in probabilistic database </a:t>
            </a:r>
            <a:r>
              <a:rPr lang="en-US" sz="2400" i="1">
                <a:latin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</a:rPr>
              <a:t> is defined as: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343400"/>
            <a:ext cx="297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2C4-F77D-4ED8-8679-6AC3629549E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Computation of PWS-Quality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>
                <a:latin typeface="Times New Roman" pitchFamily="18" charset="0"/>
              </a:rPr>
              <a:t>Straightforward method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Consider every possible world</a:t>
            </a:r>
          </a:p>
          <a:p>
            <a:pPr algn="just"/>
            <a:r>
              <a:rPr lang="en-US" sz="2800">
                <a:latin typeface="Times New Roman" pitchFamily="18" charset="0"/>
              </a:rPr>
              <a:t>The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</a:rPr>
              <a:t>-form of the PWS-quality</a:t>
            </a:r>
          </a:p>
          <a:p>
            <a:pPr lvl="1" algn="just"/>
            <a:r>
              <a:rPr lang="en-US" sz="2400">
                <a:latin typeface="Times New Roman" pitchFamily="18" charset="0"/>
              </a:rPr>
              <a:t>Distribute </a:t>
            </a:r>
            <a:r>
              <a:rPr lang="en-US" sz="2400" i="1">
                <a:latin typeface="Times New Roman" pitchFamily="18" charset="0"/>
              </a:rPr>
              <a:t>q</a:t>
            </a:r>
            <a:r>
              <a:rPr lang="en-US" sz="2400" i="1" baseline="-25000">
                <a:latin typeface="Times New Roman" pitchFamily="18" charset="0"/>
              </a:rPr>
              <a:t>j</a:t>
            </a:r>
            <a:r>
              <a:rPr lang="en-US" sz="2400">
                <a:latin typeface="Times New Roman" pitchFamily="18" charset="0"/>
              </a:rPr>
              <a:t> into </a:t>
            </a:r>
            <a:r>
              <a:rPr lang="en-US" sz="2400" i="1">
                <a:latin typeface="Times New Roman" pitchFamily="18" charset="0"/>
              </a:rPr>
              <a:t>m x</a:t>
            </a:r>
            <a:r>
              <a:rPr lang="en-US" sz="2400">
                <a:latin typeface="Times New Roman" pitchFamily="18" charset="0"/>
              </a:rPr>
              <a:t>-tuples in the database </a:t>
            </a:r>
            <a:r>
              <a:rPr lang="en-US" sz="2400" i="1">
                <a:latin typeface="Times New Roman" pitchFamily="18" charset="0"/>
              </a:rPr>
              <a:t>D</a:t>
            </a:r>
            <a:endParaRPr lang="en-US" sz="2400">
              <a:latin typeface="Times New Roman" pitchFamily="18" charset="0"/>
            </a:endParaRPr>
          </a:p>
          <a:p>
            <a:pPr lvl="1" algn="just"/>
            <a:endParaRPr lang="en-US" sz="2400">
              <a:latin typeface="Times New Roman" pitchFamily="18" charset="0"/>
            </a:endParaRPr>
          </a:p>
          <a:p>
            <a:pPr lvl="1" algn="just"/>
            <a:endParaRPr lang="en-US" sz="2400">
              <a:latin typeface="Times New Roman" pitchFamily="18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PRQ query: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None/>
            </a:pPr>
            <a:endParaRPr lang="en-US" sz="2400">
              <a:latin typeface="Times New Roman" pitchFamily="18" charset="0"/>
            </a:endParaRPr>
          </a:p>
          <a:p>
            <a:pPr lvl="1" algn="just"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where                         and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) =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log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 i="1">
                <a:latin typeface="Times New Roman" pitchFamily="18" charset="0"/>
              </a:rPr>
              <a:t> x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35052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441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181600"/>
            <a:ext cx="160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221288" y="4430713"/>
            <a:ext cx="228600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5410200" y="3810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248400" y="3505200"/>
            <a:ext cx="21494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</a:rPr>
              <a:t>existence probability of t</a:t>
            </a:r>
            <a:r>
              <a:rPr lang="en-US" b="1" i="1" baseline="-25000">
                <a:latin typeface="Times New Roman" pitchFamily="18" charset="0"/>
              </a:rPr>
              <a:t>i</a:t>
            </a:r>
            <a:r>
              <a:rPr lang="en-US" b="1" i="1">
                <a:latin typeface="Times New Roman" pitchFamily="18" charset="0"/>
              </a:rPr>
              <a:t> of x-tuple </a:t>
            </a:r>
            <a:r>
              <a:rPr lang="en-US" b="1" i="1">
                <a:latin typeface="Symbol" pitchFamily="18" charset="2"/>
              </a:rPr>
              <a:t>t </a:t>
            </a:r>
            <a:r>
              <a:rPr lang="en-US" b="1" i="1" baseline="-25000">
                <a:latin typeface="Times New Roman" pitchFamily="18" charset="0"/>
              </a:rPr>
              <a:t>k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610100" y="4440238"/>
            <a:ext cx="228600" cy="304800"/>
          </a:xfrm>
          <a:prstGeom prst="rect">
            <a:avLst/>
          </a:prstGeom>
          <a:solidFill>
            <a:srgbClr val="33CCCC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800600" y="4724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248400" y="4876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Times New Roman" pitchFamily="18" charset="0"/>
              </a:rPr>
              <a:t>qualification probability of t</a:t>
            </a:r>
            <a:r>
              <a:rPr lang="en-US" b="1" i="1" baseline="-25000">
                <a:latin typeface="Times New Roman" pitchFamily="18" charset="0"/>
              </a:rPr>
              <a:t>i</a:t>
            </a:r>
            <a:r>
              <a:rPr lang="en-US" b="1" i="1">
                <a:latin typeface="Times New Roman" pitchFamily="18" charset="0"/>
              </a:rPr>
              <a:t> for Q</a:t>
            </a:r>
            <a:endParaRPr lang="en-US" b="1" i="1" baseline="-25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2344</Words>
  <Application>Microsoft Office PowerPoint</Application>
  <PresentationFormat>On-screen Show (4:3)</PresentationFormat>
  <Paragraphs>723</Paragraphs>
  <Slides>46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宋体</vt:lpstr>
      <vt:lpstr>Arial</vt:lpstr>
      <vt:lpstr>Calibri</vt:lpstr>
      <vt:lpstr>Garamond</vt:lpstr>
      <vt:lpstr>Symbol</vt:lpstr>
      <vt:lpstr>Tahoma</vt:lpstr>
      <vt:lpstr>Times New Roman</vt:lpstr>
      <vt:lpstr>Wingdings</vt:lpstr>
      <vt:lpstr>Edge</vt:lpstr>
      <vt:lpstr>Microsoft Drawing 1.01</vt:lpstr>
      <vt:lpstr>Probabilistic Data Management</vt:lpstr>
      <vt:lpstr>Objectives</vt:lpstr>
      <vt:lpstr>Cleaning Uncertain Data with Quality Guarantees</vt:lpstr>
      <vt:lpstr>Background</vt:lpstr>
      <vt:lpstr>Related Work</vt:lpstr>
      <vt:lpstr>Problem Definition - Framework</vt:lpstr>
      <vt:lpstr>Problem Definition – Framework (cont'd)</vt:lpstr>
      <vt:lpstr>Definition of Data Quality</vt:lpstr>
      <vt:lpstr>Computation of PWS-Quality</vt:lpstr>
      <vt:lpstr>Computation of PWS-Quality (cont.)</vt:lpstr>
      <vt:lpstr>Data Cleaning Algorithm</vt:lpstr>
      <vt:lpstr>Heuristics for Data Cleaning</vt:lpstr>
      <vt:lpstr>Consistent Query Answers in Inconsistent Probabilistic Databases</vt:lpstr>
      <vt:lpstr>Outline</vt:lpstr>
      <vt:lpstr>Background: Probabilistic/Uncertain Databases </vt:lpstr>
      <vt:lpstr>Probabilistic Databases – Tuple Uncertainty</vt:lpstr>
      <vt:lpstr>Background: Inconsistent Certain Databases</vt:lpstr>
      <vt:lpstr>Background: Inconsistent Certain Databases (cont'd)</vt:lpstr>
      <vt:lpstr>Motivation Example</vt:lpstr>
      <vt:lpstr>Motivation Example</vt:lpstr>
      <vt:lpstr>Motivation Example</vt:lpstr>
      <vt:lpstr>Motivation Example</vt:lpstr>
      <vt:lpstr>Outline</vt:lpstr>
      <vt:lpstr>Introduction</vt:lpstr>
      <vt:lpstr>Related Work</vt:lpstr>
      <vt:lpstr>Related Work – X-Repair </vt:lpstr>
      <vt:lpstr>Related Work – Consistent Query Answering (CQA)</vt:lpstr>
      <vt:lpstr>CQA in Inconsistent Probabilistic Databases</vt:lpstr>
      <vt:lpstr>All-Possible-Repairs Semantics in Inconsistent Probabilistic Databases</vt:lpstr>
      <vt:lpstr>Probabilistic Consistent Query Answering</vt:lpstr>
      <vt:lpstr>Probabilistic Consistent Query Answering (cont'd)</vt:lpstr>
      <vt:lpstr>Computation of Consistent Scores  – PC-Range and PC-Join</vt:lpstr>
      <vt:lpstr>Definition of PC-Topk Queries</vt:lpstr>
      <vt:lpstr>Definition of PC-Topk Queries (cont'd)</vt:lpstr>
      <vt:lpstr>Probabilistic CQA</vt:lpstr>
      <vt:lpstr>Challenge</vt:lpstr>
      <vt:lpstr>Basic Idea of Solutions</vt:lpstr>
      <vt:lpstr>Inconsistency Graphs</vt:lpstr>
      <vt:lpstr>Repair Worlds</vt:lpstr>
      <vt:lpstr>Problem Reduction</vt:lpstr>
      <vt:lpstr>Computation of Consistent Scores for PC-Topk</vt:lpstr>
      <vt:lpstr>Consistent Scores for PC-Topk</vt:lpstr>
      <vt:lpstr>PC-Topk Pruning</vt:lpstr>
      <vt:lpstr>Experimental Evaluation</vt:lpstr>
      <vt:lpstr>Performance of PC-Topk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229</cp:revision>
  <dcterms:created xsi:type="dcterms:W3CDTF">2006-08-16T00:00:00Z</dcterms:created>
  <dcterms:modified xsi:type="dcterms:W3CDTF">2017-11-07T14:16:59Z</dcterms:modified>
</cp:coreProperties>
</file>