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4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solidFill>
                  <a:srgbClr val="A29A85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10050"/>
            <a:ext cx="10464800" cy="800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800"/>
              </a:spcBef>
              <a:buClrTx/>
              <a:buSzTx/>
              <a:buNone/>
              <a:defRPr sz="4800" i="1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2819400" y="1257300"/>
            <a:ext cx="7366000" cy="5372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028700" y="6743700"/>
            <a:ext cx="10972800" cy="15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8255000"/>
            <a:ext cx="109728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quarter" idx="13"/>
          </p:nvPr>
        </p:nvSpPr>
        <p:spPr>
          <a:xfrm>
            <a:off x="7664450" y="2044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62000" y="2311400"/>
            <a:ext cx="6324600" cy="3187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626100"/>
            <a:ext cx="63246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7410450" y="2806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 marL="1625600">
              <a:spcBef>
                <a:spcPts val="3800"/>
              </a:spcBef>
              <a:defRPr sz="3400"/>
            </a:lvl4pPr>
            <a:lvl5pPr marL="2070100">
              <a:spcBef>
                <a:spcPts val="3800"/>
              </a:spcBef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394351" y="4637752"/>
            <a:ext cx="4686301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394351" y="927100"/>
            <a:ext cx="4686301" cy="285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14400" y="927100"/>
            <a:ext cx="5626100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181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562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1943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324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705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086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467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stamp/stamp.jsp?arnumber=4221707" TargetMode="External"/><Relationship Id="rId2" Type="http://schemas.openxmlformats.org/officeDocument/2006/relationships/hyperlink" Target="http://ieeexplore.ieee.org/stamp/stamp.jsp?arnumber=1316838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rchive.ics.uci.edu/ml/datasets/Taxi+Service+Trajectory+-+Prediction+Challenge,+ECML+PKDD+2015" TargetMode="External"/><Relationship Id="rId4" Type="http://schemas.openxmlformats.org/officeDocument/2006/relationships/hyperlink" Target="https://ac.els-cdn.com/S0020025517301342/1-s2.0-S0020025517301342-main.pdf?_tid=3860221a-c5ae-11e7-ac23-00000aacb35e&amp;acdnat=1510273952_80eedecbb9ec5e2b78c241ce0da5579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ange Query For Uncertain Moving Objects"/>
          <p:cNvSpPr txBox="1">
            <a:spLocks noGrp="1"/>
          </p:cNvSpPr>
          <p:nvPr>
            <p:ph type="title"/>
          </p:nvPr>
        </p:nvSpPr>
        <p:spPr>
          <a:xfrm>
            <a:off x="774700" y="800100"/>
            <a:ext cx="6050955" cy="3175000"/>
          </a:xfrm>
          <a:prstGeom prst="rect">
            <a:avLst/>
          </a:prstGeom>
        </p:spPr>
        <p:txBody>
          <a:bodyPr/>
          <a:lstStyle>
            <a:lvl1pPr defTabSz="239522">
              <a:defRPr sz="5781">
                <a:effectLst>
                  <a:outerShdw blurRad="10414" dist="20828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Range Query For Uncertain Moving Objects</a:t>
            </a:r>
          </a:p>
        </p:txBody>
      </p:sp>
      <p:sp>
        <p:nvSpPr>
          <p:cNvPr id="120" name="Prepared By:…"/>
          <p:cNvSpPr txBox="1">
            <a:spLocks noGrp="1"/>
          </p:cNvSpPr>
          <p:nvPr>
            <p:ph type="body" sz="half" idx="1"/>
          </p:nvPr>
        </p:nvSpPr>
        <p:spPr>
          <a:xfrm>
            <a:off x="939799" y="6527998"/>
            <a:ext cx="10584410" cy="2522836"/>
          </a:xfrm>
          <a:prstGeom prst="rect">
            <a:avLst/>
          </a:prstGeom>
        </p:spPr>
        <p:txBody>
          <a:bodyPr/>
          <a:lstStyle/>
          <a:p>
            <a:r>
              <a:t>Prepared By: </a:t>
            </a:r>
          </a:p>
          <a:p>
            <a:pPr defTabSz="457200">
              <a:defRPr sz="2000">
                <a:solidFill>
                  <a:srgbClr val="FEFFF5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Group # 1</a:t>
            </a:r>
          </a:p>
          <a:p>
            <a:pPr algn="l" defTabSz="457200">
              <a:defRPr sz="2000">
                <a:solidFill>
                  <a:srgbClr val="FEFFF5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Team member 1-Ritu Phogat,    810962016, rphogat@kent.edu</a:t>
            </a:r>
          </a:p>
          <a:p>
            <a:pPr defTabSz="457200">
              <a:defRPr sz="2000">
                <a:solidFill>
                  <a:srgbClr val="FEFFF5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Team member 2 -Sakshi Arora, 810961998, sarora7@kent.edu</a:t>
            </a:r>
          </a:p>
          <a:p>
            <a:pPr algn="l" defTabSz="457200">
              <a:defRPr sz="2000">
                <a:solidFill>
                  <a:srgbClr val="FEFFF5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</a:t>
            </a:r>
          </a:p>
        </p:txBody>
      </p:sp>
      <p:grpSp>
        <p:nvGrpSpPr>
          <p:cNvPr id="123" name="Image"/>
          <p:cNvGrpSpPr/>
          <p:nvPr/>
        </p:nvGrpSpPr>
        <p:grpSpPr>
          <a:xfrm>
            <a:off x="7324913" y="1104454"/>
            <a:ext cx="4781174" cy="4052192"/>
            <a:chOff x="0" y="0"/>
            <a:chExt cx="4781172" cy="4052191"/>
          </a:xfrm>
        </p:grpSpPr>
        <p:pic>
          <p:nvPicPr>
            <p:cNvPr id="122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2900" y="342900"/>
              <a:ext cx="4095373" cy="33536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1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781173" cy="405219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ools used for Implem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708"/>
            </a:lvl1pPr>
          </a:lstStyle>
          <a:p>
            <a:r>
              <a:t>Tools used for Implementation</a:t>
            </a:r>
          </a:p>
        </p:txBody>
      </p:sp>
      <p:sp>
        <p:nvSpPr>
          <p:cNvPr id="154" name="IDE- Eclips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IDE- Eclipse</a:t>
            </a:r>
          </a:p>
          <a:p>
            <a:r>
              <a:t>Programming Language: Java</a:t>
            </a:r>
          </a:p>
          <a:p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Library: Apache POI for fetching data from excel file.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Algorithm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9525">
            <a:round/>
          </a:ln>
        </p:spPr>
        <p:txBody>
          <a:bodyPr anchor="b"/>
          <a:lstStyle>
            <a:lvl1pPr defTabSz="484886">
              <a:defRPr sz="6474"/>
            </a:lvl1pPr>
          </a:lstStyle>
          <a:p>
            <a:r>
              <a:t>Algorithm:</a:t>
            </a:r>
          </a:p>
        </p:txBody>
      </p:sp>
      <p:sp>
        <p:nvSpPr>
          <p:cNvPr id="157" name="Let t1 and t2 be start and end time. S be the set of all moving objects in dataset. λ be threshol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28600" algn="just" defTabSz="457200">
              <a:lnSpc>
                <a:spcPct val="115000"/>
              </a:lnSpc>
              <a:spcBef>
                <a:spcPts val="1000"/>
              </a:spcBef>
              <a:buClrTx/>
              <a:buAutoNum type="arabicPeriod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Let t1 and t2 be start and end time. S be the set of all moving objects in dataset. </a:t>
            </a:r>
            <a:r>
              <a:rPr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Symbol"/>
                <a:ea typeface="Symbol"/>
                <a:cs typeface="Symbol"/>
                <a:sym typeface="Symbol"/>
              </a:rPr>
              <a:t>l</a:t>
            </a:r>
            <a:r>
              <a:rPr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be threshold</a:t>
            </a:r>
          </a:p>
          <a:p>
            <a:pPr marL="457200" indent="-228600" algn="just" defTabSz="457200">
              <a:lnSpc>
                <a:spcPct val="115000"/>
              </a:lnSpc>
              <a:spcBef>
                <a:spcPts val="1000"/>
              </a:spcBef>
              <a:buClrTx/>
              <a:buAutoNum type="arabicPeriod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X &lt;— 0</a:t>
            </a:r>
          </a:p>
          <a:p>
            <a:pPr marL="457200" indent="-228600" algn="just" defTabSz="457200">
              <a:lnSpc>
                <a:spcPct val="115000"/>
              </a:lnSpc>
              <a:spcBef>
                <a:spcPts val="1000"/>
              </a:spcBef>
              <a:buClrTx/>
              <a:buAutoNum type="arabicPeriod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For I &lt;— to S</a:t>
            </a:r>
          </a:p>
          <a:p>
            <a:pPr marL="685800" indent="-228600" algn="just" defTabSz="457200">
              <a:lnSpc>
                <a:spcPct val="115000"/>
              </a:lnSpc>
              <a:spcBef>
                <a:spcPts val="1000"/>
              </a:spcBef>
              <a:buClrTx/>
              <a:buAutoNum type="alphaLcParenBoth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&lt;— </a:t>
            </a:r>
            <a:r>
              <a:rPr dirty="0" err="1"/>
              <a:t>Ui</a:t>
            </a:r>
            <a:r>
              <a:rPr dirty="0"/>
              <a:t>(t1,t2) </a:t>
            </a:r>
            <a:r>
              <a:rPr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∩ R</a:t>
            </a:r>
          </a:p>
          <a:p>
            <a:pPr marL="685800" indent="-228600" algn="just" defTabSz="457200">
              <a:lnSpc>
                <a:spcPct val="115000"/>
              </a:lnSpc>
              <a:spcBef>
                <a:spcPts val="1000"/>
              </a:spcBef>
              <a:buClrTx/>
              <a:buAutoNum type="alphaLcParenBoth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If(A </a:t>
            </a:r>
            <a:r>
              <a:rPr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≠ 0</a:t>
            </a:r>
            <a:r>
              <a:rPr dirty="0"/>
              <a:t>) then </a:t>
            </a:r>
          </a:p>
          <a:p>
            <a:pPr marL="1371600" indent="-457200" algn="just" defTabSz="457200">
              <a:lnSpc>
                <a:spcPct val="115000"/>
              </a:lnSpc>
              <a:spcBef>
                <a:spcPts val="1000"/>
              </a:spcBef>
              <a:buClrTx/>
              <a:buAutoNum type="romanLcParenBoth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Pi &lt;— </a:t>
            </a:r>
            <a:r>
              <a:rPr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A/</a:t>
            </a:r>
            <a:r>
              <a:rPr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Ui</a:t>
            </a:r>
            <a:r>
              <a:rPr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(t1,t2)</a:t>
            </a:r>
          </a:p>
          <a:p>
            <a:pPr marL="1371600" indent="-457200" algn="just" defTabSz="457200">
              <a:lnSpc>
                <a:spcPct val="115000"/>
              </a:lnSpc>
              <a:spcBef>
                <a:spcPts val="1000"/>
              </a:spcBef>
              <a:buClrTx/>
              <a:buAutoNum type="romanLcParenBoth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If(pi </a:t>
            </a:r>
            <a:r>
              <a:rPr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≠ 0 &amp;&amp; pi &gt;= </a:t>
            </a:r>
            <a:r>
              <a:rPr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Symbol"/>
                <a:ea typeface="Symbol"/>
                <a:cs typeface="Symbol"/>
                <a:sym typeface="Symbol"/>
              </a:rPr>
              <a:t>l</a:t>
            </a:r>
            <a:r>
              <a:rPr dirty="0"/>
              <a:t>) then X </a:t>
            </a:r>
            <a:r>
              <a:rPr lang="en-US" dirty="0"/>
              <a:t>&lt;</a:t>
            </a:r>
            <a:r>
              <a:rPr dirty="0"/>
              <a:t>— X </a:t>
            </a:r>
            <a:r>
              <a:rPr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Cambria Math"/>
                <a:ea typeface="Cambria Math"/>
                <a:cs typeface="Cambria Math"/>
                <a:sym typeface="Cambria Math"/>
              </a:rPr>
              <a:t>∪ (Oi, pi)</a:t>
            </a:r>
          </a:p>
          <a:p>
            <a:pPr marL="457200" indent="-228600" algn="just" defTabSz="457200">
              <a:lnSpc>
                <a:spcPct val="115000"/>
              </a:lnSpc>
              <a:spcBef>
                <a:spcPts val="1000"/>
              </a:spcBef>
              <a:buClrTx/>
              <a:buAutoNum type="arabicPeriod" startAt="4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Return X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Input and Outp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Input and Output</a:t>
            </a:r>
          </a:p>
        </p:txBody>
      </p:sp>
      <p:sp>
        <p:nvSpPr>
          <p:cNvPr id="160" name="Input: start_time, end_time, probabilistic_threshold and region(x1,y1,x2,y2)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Input: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start_time, end_time, probabilistic_threshold and region(x1,y1,x2,y2).</a:t>
            </a:r>
          </a:p>
          <a:p>
            <a:r>
              <a:t>Output: Id of taxi(taxi_Id) which lies within the region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(x1,y1,x2,y2) and within specified time interval with probability&gt;Pth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A9E7-C365-4DB3-A0F2-77CA2AE6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A9FF7-2C77-46B0-8C17-B3E79FCF5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64" y="2126974"/>
            <a:ext cx="9442175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662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uture 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Future Work</a:t>
            </a:r>
          </a:p>
        </p:txBody>
      </p:sp>
      <p:sp>
        <p:nvSpPr>
          <p:cNvPr id="163" name="The proposed Algorithm has the complexity of O(n^2), which can be further reduced by making the code more efficient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proposed Algorithm has the complexity of O(n^2), which can be further reduced by making the code more efficient.</a:t>
            </a:r>
          </a:p>
          <a:p>
            <a:r>
              <a:t>The output of the project can be made more interactive and user-friendly by implementing the Graphics.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ferences"/>
          <p:cNvSpPr txBox="1">
            <a:spLocks noGrp="1"/>
          </p:cNvSpPr>
          <p:nvPr>
            <p:ph type="title"/>
          </p:nvPr>
        </p:nvSpPr>
        <p:spPr>
          <a:xfrm>
            <a:off x="1016000" y="908050"/>
            <a:ext cx="10972800" cy="1854200"/>
          </a:xfrm>
          <a:prstGeom prst="rect">
            <a:avLst/>
          </a:prstGeom>
        </p:spPr>
        <p:txBody>
          <a:bodyPr/>
          <a:lstStyle/>
          <a:p>
            <a:r>
              <a:t>References</a:t>
            </a:r>
          </a:p>
        </p:txBody>
      </p:sp>
      <p:sp>
        <p:nvSpPr>
          <p:cNvPr id="166" name="http://ieeexplore.ieee.org/stamp/stamp.jsp?arnumber=1316838…"/>
          <p:cNvSpPr txBox="1">
            <a:spLocks noGrp="1"/>
          </p:cNvSpPr>
          <p:nvPr>
            <p:ph type="body" idx="1"/>
          </p:nvPr>
        </p:nvSpPr>
        <p:spPr>
          <a:xfrm>
            <a:off x="1016000" y="3130550"/>
            <a:ext cx="10972800" cy="5715000"/>
          </a:xfrm>
          <a:prstGeom prst="rect">
            <a:avLst/>
          </a:prstGeom>
        </p:spPr>
        <p:txBody>
          <a:bodyPr anchor="t"/>
          <a:lstStyle/>
          <a:p>
            <a:pPr marL="698182" indent="-240982" defTabSz="457200">
              <a:lnSpc>
                <a:spcPct val="115000"/>
              </a:lnSpc>
              <a:spcBef>
                <a:spcPts val="1000"/>
              </a:spcBef>
              <a:defRPr sz="2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http://ieeexplore.ieee.org/stamp/stamp.jsp?arnumber=1316838</a:t>
            </a:r>
          </a:p>
          <a:p>
            <a:pPr marL="698182" indent="-240982" defTabSz="457200">
              <a:lnSpc>
                <a:spcPct val="115000"/>
              </a:lnSpc>
              <a:spcBef>
                <a:spcPts val="1000"/>
              </a:spcBef>
              <a:defRPr sz="2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http://ieeexplore.ieee.org/stamp/stamp.jsp?arnumber=4221707</a:t>
            </a:r>
          </a:p>
          <a:p>
            <a:pPr marL="698182" indent="-240982" defTabSz="457200">
              <a:lnSpc>
                <a:spcPct val="115000"/>
              </a:lnSpc>
              <a:spcBef>
                <a:spcPts val="1000"/>
              </a:spcBef>
              <a:defRPr sz="2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https://ac.els-cdn.com/S0020025517301342/1-s2.0-S0020025517301342-main.pdf?_tid=3860221a-c5ae-11e7-ac23-00000aacb35e&amp;acdnat=1510273952_80eedecbb9ec5e2b78c241ce0da55794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98182" indent="-240982" defTabSz="457200">
              <a:lnSpc>
                <a:spcPct val="115000"/>
              </a:lnSpc>
              <a:spcBef>
                <a:spcPts val="1000"/>
              </a:spcBef>
              <a:defRPr sz="2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indent="0" defTabSz="457200">
              <a:lnSpc>
                <a:spcPct val="115000"/>
              </a:lnSpc>
              <a:spcBef>
                <a:spcPts val="1000"/>
              </a:spcBef>
              <a:buClrTx/>
              <a:buSzTx/>
              <a:buNone/>
              <a:defRPr sz="2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DataSet:</a:t>
            </a:r>
          </a:p>
          <a:p>
            <a:pPr marL="698182" indent="-240982" defTabSz="457200">
              <a:lnSpc>
                <a:spcPct val="115000"/>
              </a:lnSpc>
              <a:spcBef>
                <a:spcPts val="1000"/>
              </a:spcBef>
              <a:defRPr sz="2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https://archive.ics.uci.edu/ml/datasets/Taxi+Service+Trajectory+-+Prediction+Challenge,+ECML+PKDD+2015#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“    Thank you!!!!!!!!!!!!!!!!!!!!    ”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    Thank you!!!!!!!!!!!!!!!!!!!!    ”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126" name="Motivation:…"/>
          <p:cNvSpPr txBox="1">
            <a:spLocks noGrp="1"/>
          </p:cNvSpPr>
          <p:nvPr>
            <p:ph type="body" idx="1"/>
          </p:nvPr>
        </p:nvSpPr>
        <p:spPr>
          <a:xfrm>
            <a:off x="1016000" y="2172096"/>
            <a:ext cx="10972801" cy="6368406"/>
          </a:xfrm>
          <a:prstGeom prst="rect">
            <a:avLst/>
          </a:prstGeom>
        </p:spPr>
        <p:txBody>
          <a:bodyPr/>
          <a:lstStyle/>
          <a:p>
            <a:pPr marL="0" indent="0" algn="just" defTabSz="457200">
              <a:lnSpc>
                <a:spcPct val="115000"/>
              </a:lnSpc>
              <a:spcBef>
                <a:spcPts val="1000"/>
              </a:spcBef>
              <a:buClrTx/>
              <a:buSzTx/>
              <a:buNone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In emerging web or mobile based applications such as Uber, a </a:t>
            </a:r>
            <a:r>
              <a:rPr b="1" dirty="0"/>
              <a:t>taxi booking </a:t>
            </a:r>
            <a:r>
              <a:rPr dirty="0"/>
              <a:t>application developed to serve million of users in to help them book a taxi nearest to their location in order to preserve the hard earned time and money of both consumer and marketer. </a:t>
            </a:r>
          </a:p>
          <a:p>
            <a:pPr marL="0" indent="0" algn="just" defTabSz="457200">
              <a:lnSpc>
                <a:spcPct val="115000"/>
              </a:lnSpc>
              <a:spcBef>
                <a:spcPts val="1000"/>
              </a:spcBef>
              <a:buClrTx/>
              <a:buSzTx/>
              <a:buNone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But doing so becomes challenging when the uncertainty of location data hinders in between due to various </a:t>
            </a:r>
            <a:r>
              <a:rPr b="1" dirty="0"/>
              <a:t>environmental factors </a:t>
            </a:r>
            <a:r>
              <a:rPr dirty="0"/>
              <a:t>like rain, temperature, network failure etc. </a:t>
            </a:r>
          </a:p>
          <a:p>
            <a:pPr marL="0" indent="0" algn="just" defTabSz="457200">
              <a:lnSpc>
                <a:spcPct val="115000"/>
              </a:lnSpc>
              <a:spcBef>
                <a:spcPts val="1000"/>
              </a:spcBef>
              <a:buClrTx/>
              <a:buSzTx/>
              <a:buNone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Can be simplified by knowing following:</a:t>
            </a:r>
          </a:p>
          <a:p>
            <a:pPr marL="251459" indent="-251459" algn="just" defTabSz="457200">
              <a:lnSpc>
                <a:spcPct val="115000"/>
              </a:lnSpc>
              <a:spcBef>
                <a:spcPts val="1000"/>
              </a:spcBef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To know where the object is located with highest </a:t>
            </a:r>
            <a:r>
              <a:rPr b="1" dirty="0"/>
              <a:t>probability</a:t>
            </a:r>
            <a:r>
              <a:rPr dirty="0"/>
              <a:t>.</a:t>
            </a:r>
          </a:p>
          <a:p>
            <a:pPr marL="251459" indent="-251459" algn="just" defTabSz="457200">
              <a:lnSpc>
                <a:spcPct val="115000"/>
              </a:lnSpc>
              <a:spcBef>
                <a:spcPts val="1000"/>
              </a:spcBef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To know if object lies in the range of query region(it’s the desired region specified w.r.t user’s requirement</a:t>
            </a:r>
            <a:r>
              <a:rPr lang="en-US" dirty="0"/>
              <a:t>)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roject Descrip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Project Description</a:t>
            </a:r>
          </a:p>
        </p:txBody>
      </p:sp>
      <p:sp>
        <p:nvSpPr>
          <p:cNvPr id="129" name="The intent of this project will be to identify the set of objects that lie within query region with probability greater than the specified threshold probability, within a particular timeInterval(defined by startTime and endTime).…"/>
          <p:cNvSpPr txBox="1">
            <a:spLocks noGrp="1"/>
          </p:cNvSpPr>
          <p:nvPr>
            <p:ph type="body" idx="1"/>
          </p:nvPr>
        </p:nvSpPr>
        <p:spPr>
          <a:xfrm>
            <a:off x="1016000" y="2667000"/>
            <a:ext cx="10972800" cy="5715000"/>
          </a:xfrm>
          <a:prstGeom prst="rect">
            <a:avLst/>
          </a:prstGeom>
        </p:spPr>
        <p:txBody>
          <a:bodyPr/>
          <a:lstStyle/>
          <a:p>
            <a:pPr marL="457200" indent="-228600" algn="just" defTabSz="457200">
              <a:lnSpc>
                <a:spcPct val="115000"/>
              </a:lnSpc>
              <a:spcBef>
                <a:spcPts val="1000"/>
              </a:spcBef>
              <a:buClrTx/>
              <a:buFont typeface="Symbol"/>
              <a:buChar char="·"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The intent of this project will be to identify the set of </a:t>
            </a:r>
            <a:r>
              <a:rPr b="1" dirty="0"/>
              <a:t>objects that lie within query region</a:t>
            </a:r>
            <a:r>
              <a:rPr dirty="0"/>
              <a:t> with probability greater than the specified threshold probability, within a particular </a:t>
            </a:r>
            <a:r>
              <a:rPr dirty="0" err="1"/>
              <a:t>timeInterval</a:t>
            </a:r>
            <a:r>
              <a:rPr dirty="0"/>
              <a:t>(defined by </a:t>
            </a:r>
            <a:r>
              <a:rPr dirty="0" err="1"/>
              <a:t>startTime</a:t>
            </a:r>
            <a:r>
              <a:rPr dirty="0"/>
              <a:t> and </a:t>
            </a:r>
            <a:r>
              <a:rPr dirty="0" err="1"/>
              <a:t>endTime</a:t>
            </a:r>
            <a:r>
              <a:rPr dirty="0"/>
              <a:t>).</a:t>
            </a:r>
          </a:p>
          <a:p>
            <a:pPr marL="457200" indent="-228600" algn="just" defTabSz="457200">
              <a:lnSpc>
                <a:spcPct val="115000"/>
              </a:lnSpc>
              <a:spcBef>
                <a:spcPts val="1000"/>
              </a:spcBef>
              <a:buClrTx/>
              <a:buFont typeface="Symbol"/>
              <a:buChar char="·"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indent="0" algn="just" defTabSz="457200">
              <a:lnSpc>
                <a:spcPct val="115000"/>
              </a:lnSpc>
              <a:spcBef>
                <a:spcPts val="1000"/>
              </a:spcBef>
              <a:buClrTx/>
              <a:buSzTx/>
              <a:buNone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457200" indent="-228600" algn="just" defTabSz="457200">
              <a:lnSpc>
                <a:spcPct val="115000"/>
              </a:lnSpc>
              <a:spcBef>
                <a:spcPts val="1000"/>
              </a:spcBef>
              <a:buClrTx/>
              <a:buFont typeface="Symbol"/>
              <a:buChar char="·"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In order to analyze the imprecise data, we model the data in uncertainty areas. We propose to enhance the concept of </a:t>
            </a:r>
            <a:r>
              <a:rPr b="1" dirty="0"/>
              <a:t>uncertain location granule </a:t>
            </a:r>
            <a:r>
              <a:rPr dirty="0"/>
              <a:t>to overcome the problems that occur in real-time due to uncertainty of location data.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—&gt; Query Region…"/>
          <p:cNvSpPr txBox="1">
            <a:spLocks noGrp="1"/>
          </p:cNvSpPr>
          <p:nvPr>
            <p:ph type="body" idx="1"/>
          </p:nvPr>
        </p:nvSpPr>
        <p:spPr>
          <a:xfrm>
            <a:off x="1016000" y="823466"/>
            <a:ext cx="10972801" cy="7647434"/>
          </a:xfrm>
          <a:prstGeom prst="rect">
            <a:avLst/>
          </a:prstGeom>
        </p:spPr>
        <p:txBody>
          <a:bodyPr anchor="t"/>
          <a:lstStyle/>
          <a:p>
            <a:r>
              <a:rPr dirty="0"/>
              <a:t>R—&gt; Query Region</a:t>
            </a:r>
          </a:p>
          <a:p>
            <a:r>
              <a:rPr dirty="0"/>
              <a:t>q—&gt; Query Point</a:t>
            </a:r>
          </a:p>
          <a:p>
            <a:r>
              <a:rPr dirty="0" err="1"/>
              <a:t>a,b,c</a:t>
            </a:r>
            <a:r>
              <a:rPr dirty="0"/>
              <a:t> —&gt;</a:t>
            </a:r>
            <a:r>
              <a:rPr lang="en-US" dirty="0"/>
              <a:t>moving </a:t>
            </a:r>
            <a:r>
              <a:rPr dirty="0"/>
              <a:t>object’s individual locations</a:t>
            </a:r>
          </a:p>
        </p:txBody>
      </p:sp>
      <p:pic>
        <p:nvPicPr>
          <p:cNvPr id="13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5810" y="4354388"/>
            <a:ext cx="7646725" cy="4042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al-Applic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Real-Applications</a:t>
            </a:r>
          </a:p>
        </p:txBody>
      </p:sp>
      <p:sp>
        <p:nvSpPr>
          <p:cNvPr id="135" name="1. Finding nearby taxis from current location of passenger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0" algn="just" defTabSz="457200">
              <a:lnSpc>
                <a:spcPct val="115000"/>
              </a:lnSpc>
              <a:spcBef>
                <a:spcPts val="1000"/>
              </a:spcBef>
              <a:buClrTx/>
              <a:buSzTx/>
              <a:buNone/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1. Finding nearby taxis from current location of passenger.</a:t>
            </a:r>
          </a:p>
          <a:p>
            <a:pPr marL="457200" indent="0" algn="just" defTabSz="457200">
              <a:lnSpc>
                <a:spcPct val="115000"/>
              </a:lnSpc>
              <a:spcBef>
                <a:spcPts val="1000"/>
              </a:spcBef>
              <a:buClrTx/>
              <a:buSzTx/>
              <a:buNone/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0" algn="just" defTabSz="457200">
              <a:lnSpc>
                <a:spcPct val="115000"/>
              </a:lnSpc>
              <a:spcBef>
                <a:spcPts val="1000"/>
              </a:spcBef>
              <a:buClrTx/>
              <a:buSzTx/>
              <a:buNone/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0" algn="just" defTabSz="457200">
              <a:lnSpc>
                <a:spcPct val="115000"/>
              </a:lnSpc>
              <a:spcBef>
                <a:spcPts val="1000"/>
              </a:spcBef>
              <a:buClrTx/>
              <a:buSzTx/>
              <a:buNone/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0" algn="just" defTabSz="457200">
              <a:lnSpc>
                <a:spcPct val="115000"/>
              </a:lnSpc>
              <a:spcBef>
                <a:spcPts val="1000"/>
              </a:spcBef>
              <a:buClrTx/>
              <a:buSzTx/>
              <a:buNone/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0" algn="just" defTabSz="457200">
              <a:lnSpc>
                <a:spcPct val="115000"/>
              </a:lnSpc>
              <a:spcBef>
                <a:spcPts val="1000"/>
              </a:spcBef>
              <a:buClrTx/>
              <a:buSzTx/>
              <a:buNone/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0" algn="just" defTabSz="457200">
              <a:lnSpc>
                <a:spcPct val="115000"/>
              </a:lnSpc>
              <a:spcBef>
                <a:spcPts val="1000"/>
              </a:spcBef>
              <a:buClrTx/>
              <a:buSzTx/>
              <a:buNone/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0" algn="just" defTabSz="457200">
              <a:lnSpc>
                <a:spcPct val="115000"/>
              </a:lnSpc>
              <a:spcBef>
                <a:spcPts val="1000"/>
              </a:spcBef>
              <a:buClrTx/>
              <a:buSzTx/>
              <a:buNone/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0" algn="just" defTabSz="457200">
              <a:lnSpc>
                <a:spcPct val="115000"/>
              </a:lnSpc>
              <a:spcBef>
                <a:spcPts val="1000"/>
              </a:spcBef>
              <a:buClrTx/>
              <a:buSzTx/>
              <a:buNone/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0" algn="just" defTabSz="457200">
              <a:lnSpc>
                <a:spcPct val="115000"/>
              </a:lnSpc>
              <a:spcBef>
                <a:spcPts val="1000"/>
              </a:spcBef>
              <a:buClrTx/>
              <a:buSzTx/>
              <a:buNone/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0" algn="just" defTabSz="457200">
              <a:lnSpc>
                <a:spcPct val="115000"/>
              </a:lnSpc>
              <a:spcBef>
                <a:spcPts val="1000"/>
              </a:spcBef>
              <a:buClrTx/>
              <a:buSzTx/>
              <a:buNone/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2. Identifying nearby police or military official from criminal position, where Criminal can be a  reference object and policemen will be target objects.</a:t>
            </a:r>
          </a:p>
        </p:txBody>
      </p:sp>
      <p:pic>
        <p:nvPicPr>
          <p:cNvPr id="136" name="Taxi.jpg" descr="Tax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00" y="3286621"/>
            <a:ext cx="3948981" cy="3948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roblem Defin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Problem Definition</a:t>
            </a:r>
          </a:p>
        </p:txBody>
      </p:sp>
      <p:sp>
        <p:nvSpPr>
          <p:cNvPr id="139" name="Let D  be a set of uncertainty granules, say {O1 , . . . , On } and Or be an uncertain reference granule. A probabilistic range query, q(D, Or , R, p), returns the uncertainty granules of the set D that are no further than R from the reference object Or and lies within the specified time i.e; Ts and Te, with a probability greater or equal to p, that is:…"/>
          <p:cNvSpPr txBox="1">
            <a:spLocks noGrp="1"/>
          </p:cNvSpPr>
          <p:nvPr>
            <p:ph type="body" idx="1"/>
          </p:nvPr>
        </p:nvSpPr>
        <p:spPr>
          <a:xfrm>
            <a:off x="1016000" y="2755900"/>
            <a:ext cx="10972800" cy="5715000"/>
          </a:xfrm>
          <a:prstGeom prst="rect">
            <a:avLst/>
          </a:prstGeom>
          <a:gradFill>
            <a:gsLst>
              <a:gs pos="0">
                <a:srgbClr val="E1DDC8"/>
              </a:gs>
              <a:gs pos="100000">
                <a:srgbClr val="DBD6C3"/>
              </a:gs>
            </a:gsLst>
            <a:lin ang="5400000"/>
          </a:gradFill>
          <a:effectLst>
            <a:outerShdw blurRad="38100" dist="12700" dir="5400000" rotWithShape="0">
              <a:srgbClr val="424242">
                <a:alpha val="40000"/>
              </a:srgbClr>
            </a:outerShdw>
          </a:effectLst>
        </p:spPr>
        <p:txBody>
          <a:bodyPr/>
          <a:lstStyle/>
          <a:p>
            <a:pPr marL="0" indent="0" defTabSz="455675">
              <a:spcBef>
                <a:spcPts val="0"/>
              </a:spcBef>
              <a:buClrTx/>
              <a:buSzTx/>
              <a:buNone/>
              <a:defRPr sz="3120"/>
            </a:pPr>
            <a:r>
              <a:rPr dirty="0"/>
              <a:t>Let </a:t>
            </a:r>
            <a:r>
              <a:rPr lang="en-US" dirty="0" err="1"/>
              <a:t>Uo</a:t>
            </a:r>
            <a:r>
              <a:rPr dirty="0"/>
              <a:t>  be a set of uncertainty granules, say {O</a:t>
            </a:r>
            <a:r>
              <a:rPr baseline="-9615" dirty="0"/>
              <a:t>1 </a:t>
            </a:r>
            <a:r>
              <a:rPr dirty="0"/>
              <a:t>, . . . , O</a:t>
            </a:r>
            <a:r>
              <a:rPr baseline="-4807" dirty="0"/>
              <a:t>n </a:t>
            </a:r>
            <a:r>
              <a:rPr dirty="0"/>
              <a:t>} and O</a:t>
            </a:r>
            <a:r>
              <a:rPr baseline="-4807" dirty="0"/>
              <a:t>r </a:t>
            </a:r>
            <a:r>
              <a:rPr dirty="0"/>
              <a:t>be an uncertain reference granule. A probabilistic range query, q(</a:t>
            </a:r>
            <a:r>
              <a:rPr lang="en-US" dirty="0" err="1"/>
              <a:t>Uo</a:t>
            </a:r>
            <a:r>
              <a:rPr dirty="0"/>
              <a:t>, O</a:t>
            </a:r>
            <a:r>
              <a:rPr baseline="-4807" dirty="0"/>
              <a:t>r </a:t>
            </a:r>
            <a:r>
              <a:rPr dirty="0"/>
              <a:t>, p), returns the uncertainty granules of </a:t>
            </a:r>
            <a:r>
              <a:rPr sz="3120" dirty="0"/>
              <a:t>the set D </a:t>
            </a:r>
            <a:r>
              <a:rPr lang="en-US" sz="3120" dirty="0"/>
              <a:t>that</a:t>
            </a:r>
            <a:r>
              <a:rPr sz="3120" dirty="0"/>
              <a:t> lie within the specified time </a:t>
            </a:r>
            <a:r>
              <a:rPr sz="3120" dirty="0" err="1"/>
              <a:t>i.e</a:t>
            </a:r>
            <a:r>
              <a:rPr sz="3120" dirty="0"/>
              <a:t>; </a:t>
            </a:r>
            <a:r>
              <a:rPr sz="3120" dirty="0" err="1"/>
              <a:t>Ts</a:t>
            </a:r>
            <a:r>
              <a:rPr sz="3120" dirty="0"/>
              <a:t> and </a:t>
            </a:r>
            <a:r>
              <a:rPr sz="3120" dirty="0" err="1"/>
              <a:t>Te</a:t>
            </a:r>
            <a:r>
              <a:rPr sz="3120" dirty="0"/>
              <a:t>, with a probability greater or equal to p, that is: </a:t>
            </a:r>
          </a:p>
          <a:p>
            <a:pPr marL="0" indent="0" defTabSz="455675">
              <a:spcBef>
                <a:spcPts val="0"/>
              </a:spcBef>
              <a:buClrTx/>
              <a:buSzTx/>
              <a:buNone/>
              <a:defRPr sz="3120"/>
            </a:pPr>
            <a:endParaRPr dirty="0"/>
          </a:p>
          <a:p>
            <a:pPr marL="0" indent="0" defTabSz="455675">
              <a:spcBef>
                <a:spcPts val="0"/>
              </a:spcBef>
              <a:buClrTx/>
              <a:buSzTx/>
              <a:buNone/>
              <a:defRPr sz="3120"/>
            </a:pPr>
            <a:r>
              <a:rPr dirty="0"/>
              <a:t>  q(</a:t>
            </a:r>
            <a:r>
              <a:rPr lang="en-US" dirty="0" err="1"/>
              <a:t>Uo</a:t>
            </a:r>
            <a:r>
              <a:rPr dirty="0" err="1"/>
              <a:t>,O</a:t>
            </a:r>
            <a:r>
              <a:rPr baseline="-4807" dirty="0" err="1"/>
              <a:t>r</a:t>
            </a:r>
            <a:r>
              <a:rPr dirty="0"/>
              <a:t>,, p) = {O</a:t>
            </a:r>
            <a:r>
              <a:rPr baseline="-9615" dirty="0"/>
              <a:t>i </a:t>
            </a:r>
            <a:r>
              <a:rPr dirty="0"/>
              <a:t>∈ </a:t>
            </a:r>
            <a:r>
              <a:rPr lang="en-US" dirty="0" err="1"/>
              <a:t>Uo</a:t>
            </a:r>
            <a:r>
              <a:rPr dirty="0"/>
              <a:t> | P(</a:t>
            </a:r>
            <a:r>
              <a:rPr dirty="0" err="1"/>
              <a:t>O</a:t>
            </a:r>
            <a:r>
              <a:rPr baseline="-9615" dirty="0" err="1"/>
              <a:t>i</a:t>
            </a:r>
            <a:r>
              <a:rPr dirty="0" err="1"/>
              <a:t>,O</a:t>
            </a:r>
            <a:r>
              <a:rPr baseline="-4807" dirty="0" err="1"/>
              <a:t>r</a:t>
            </a:r>
            <a:r>
              <a:rPr dirty="0"/>
              <a:t>) ≥ p}.(</a:t>
            </a:r>
            <a:r>
              <a:rPr sz="2106" dirty="0"/>
              <a:t>Given </a:t>
            </a:r>
            <a:r>
              <a:rPr lang="en-US" sz="2106" dirty="0"/>
              <a:t>t</a:t>
            </a:r>
            <a:r>
              <a:rPr sz="2106" dirty="0"/>
              <a:t>hat </a:t>
            </a:r>
            <a:r>
              <a:rPr sz="2106" dirty="0" err="1"/>
              <a:t>Ts</a:t>
            </a:r>
            <a:r>
              <a:rPr sz="2106" dirty="0"/>
              <a:t>&lt;T(Oi)&lt;</a:t>
            </a:r>
            <a:r>
              <a:rPr sz="2106" dirty="0" err="1"/>
              <a:t>Te</a:t>
            </a:r>
            <a:r>
              <a:rPr sz="2106" dirty="0"/>
              <a:t>)</a:t>
            </a:r>
          </a:p>
          <a:p>
            <a:pPr marL="0" indent="0" defTabSz="455675">
              <a:spcBef>
                <a:spcPts val="0"/>
              </a:spcBef>
              <a:buClrTx/>
              <a:buSzTx/>
              <a:buNone/>
              <a:defRPr sz="3120"/>
            </a:pPr>
            <a:endParaRPr sz="2106" dirty="0"/>
          </a:p>
          <a:p>
            <a:pPr marL="0" indent="0" defTabSz="455675">
              <a:spcBef>
                <a:spcPts val="0"/>
              </a:spcBef>
              <a:buClrTx/>
              <a:buSzTx/>
              <a:buNone/>
              <a:defRPr sz="3120"/>
            </a:pPr>
            <a:endParaRPr lang="en-US" dirty="0"/>
          </a:p>
          <a:p>
            <a:pPr marL="0" indent="0" defTabSz="455675">
              <a:spcBef>
                <a:spcPts val="0"/>
              </a:spcBef>
              <a:buClrTx/>
              <a:buSzTx/>
              <a:buNone/>
              <a:defRPr sz="3120"/>
            </a:pPr>
            <a:r>
              <a:rPr dirty="0"/>
              <a:t>Here, p is the threshold Probability and p be real numbers.</a:t>
            </a:r>
          </a:p>
        </p:txBody>
      </p:sp>
      <p:pic>
        <p:nvPicPr>
          <p:cNvPr id="140" name="Rectangle" descr="Rectangl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5613400"/>
            <a:ext cx="10009684" cy="133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alculations Involv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332"/>
            </a:lvl1pPr>
          </a:lstStyle>
          <a:p>
            <a:r>
              <a:t>Calculations Involved</a:t>
            </a:r>
          </a:p>
        </p:txBody>
      </p:sp>
      <p:sp>
        <p:nvSpPr>
          <p:cNvPr id="144" name="Here, pi is the probability of existence of object(xi,yi) within the query region.…"/>
          <p:cNvSpPr txBox="1">
            <a:spLocks noGrp="1"/>
          </p:cNvSpPr>
          <p:nvPr>
            <p:ph type="body" idx="1"/>
          </p:nvPr>
        </p:nvSpPr>
        <p:spPr>
          <a:xfrm>
            <a:off x="1016000" y="2402185"/>
            <a:ext cx="10972801" cy="6081415"/>
          </a:xfrm>
          <a:prstGeom prst="rect">
            <a:avLst/>
          </a:prstGeom>
        </p:spPr>
        <p:txBody>
          <a:bodyPr anchor="b"/>
          <a:lstStyle/>
          <a:p>
            <a:r>
              <a:t>Here, pi is the probability of existence of object(xi,yi) within the query region.</a:t>
            </a:r>
          </a:p>
          <a:p>
            <a:r>
              <a:t>Area(R(xi,yi) </a:t>
            </a:r>
            <a:r>
              <a:rPr sz="6200"/>
              <a:t>n</a:t>
            </a:r>
            <a:r>
              <a:t> U</a:t>
            </a:r>
            <a:r>
              <a:rPr sz="2000"/>
              <a:t>0</a:t>
            </a:r>
            <a:r>
              <a:rPr sz="4800"/>
              <a:t>) </a:t>
            </a:r>
            <a:r>
              <a:rPr sz="3200"/>
              <a:t>denotes the area of intersected area of query region and Uncertain region of object.</a:t>
            </a:r>
          </a:p>
          <a:p>
            <a:r>
              <a:t>Area(U</a:t>
            </a:r>
            <a:r>
              <a:rPr sz="2100"/>
              <a:t>0</a:t>
            </a:r>
            <a:r>
              <a:t>) </a:t>
            </a:r>
            <a:r>
              <a:rPr sz="3200"/>
              <a:t>denotes the uncertain area of an object.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3547" y="2594068"/>
            <a:ext cx="6063953" cy="1568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he calculated probability is compared with threshold probability(Pt) entered by User as per requirement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The calculated probability is compared with </a:t>
            </a:r>
            <a:r>
              <a:rPr b="1"/>
              <a:t>threshold probability(Pt)</a:t>
            </a:r>
            <a:r>
              <a:t> entered by User as per requirement.</a:t>
            </a:r>
          </a:p>
          <a:p>
            <a:pPr>
              <a:defRPr b="1"/>
            </a:pPr>
            <a:r>
              <a:t>Sliding Time Window </a:t>
            </a:r>
            <a:r>
              <a:rPr b="0"/>
              <a:t>is considered in order to get the precise data from the dynamically changing data over the Time.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ata Set Used:"/>
          <p:cNvSpPr txBox="1">
            <a:spLocks noGrp="1"/>
          </p:cNvSpPr>
          <p:nvPr>
            <p:ph type="body" sz="quarter" idx="1"/>
          </p:nvPr>
        </p:nvSpPr>
        <p:spPr>
          <a:xfrm>
            <a:off x="863600" y="514474"/>
            <a:ext cx="11597085" cy="19174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sz="7800"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r>
              <a:t>Data Set Used: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678" y="2555024"/>
            <a:ext cx="12225444" cy="231057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Here, TIMESTAMP is the startingTime of my Trip.…"/>
          <p:cNvSpPr txBox="1"/>
          <p:nvPr/>
        </p:nvSpPr>
        <p:spPr>
          <a:xfrm>
            <a:off x="578516" y="5241230"/>
            <a:ext cx="11590537" cy="383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19100" indent="-419100" algn="l">
              <a:spcBef>
                <a:spcPts val="3800"/>
              </a:spcBef>
              <a:buClr>
                <a:srgbClr val="A29A85"/>
              </a:buClr>
              <a:buSzPct val="100000"/>
              <a:buChar char="•"/>
              <a:defRPr sz="3400"/>
            </a:pPr>
            <a:r>
              <a:t>Here, TIMESTAMP is the startingTime of my Trip.</a:t>
            </a:r>
          </a:p>
          <a:p>
            <a:pPr marL="419100" indent="-419100" algn="l">
              <a:spcBef>
                <a:spcPts val="3800"/>
              </a:spcBef>
              <a:buClr>
                <a:srgbClr val="A29A85"/>
              </a:buClr>
              <a:buSzPct val="100000"/>
              <a:buChar char="•"/>
              <a:defRPr sz="3400"/>
            </a:pPr>
            <a:r>
              <a:t>POLYLINE indicates the various positions of the trip after every 15seconds of the trip starting from timestamp given.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858</Words>
  <Application>Microsoft Office PowerPoint</Application>
  <PresentationFormat>Custom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Baskerville</vt:lpstr>
      <vt:lpstr>Baskerville SemiBold</vt:lpstr>
      <vt:lpstr>Calibri</vt:lpstr>
      <vt:lpstr>Cambria Math</vt:lpstr>
      <vt:lpstr>Cochin</vt:lpstr>
      <vt:lpstr>Copperplate</vt:lpstr>
      <vt:lpstr>Helvetica Neue</vt:lpstr>
      <vt:lpstr>Symbol</vt:lpstr>
      <vt:lpstr>Times New Roman</vt:lpstr>
      <vt:lpstr>Vintage</vt:lpstr>
      <vt:lpstr>Range Query For Uncertain Moving Objects</vt:lpstr>
      <vt:lpstr>Introduction</vt:lpstr>
      <vt:lpstr>Project Description</vt:lpstr>
      <vt:lpstr>PowerPoint Presentation</vt:lpstr>
      <vt:lpstr>Real-Applications</vt:lpstr>
      <vt:lpstr>Problem Definition</vt:lpstr>
      <vt:lpstr>Calculations Involved</vt:lpstr>
      <vt:lpstr>PowerPoint Presentation</vt:lpstr>
      <vt:lpstr>PowerPoint Presentation</vt:lpstr>
      <vt:lpstr>Tools used for Implementation</vt:lpstr>
      <vt:lpstr>Algorithm:</vt:lpstr>
      <vt:lpstr>Input and Output</vt:lpstr>
      <vt:lpstr>Implementation Output</vt:lpstr>
      <vt:lpstr>Future Work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 Query For Uncertain Moving Objects</dc:title>
  <cp:lastModifiedBy>Arora, Sakshi</cp:lastModifiedBy>
  <cp:revision>17</cp:revision>
  <dcterms:modified xsi:type="dcterms:W3CDTF">2017-11-30T12:23:52Z</dcterms:modified>
</cp:coreProperties>
</file>