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3" r:id="rId3"/>
    <p:sldId id="274" r:id="rId4"/>
    <p:sldId id="275" r:id="rId5"/>
    <p:sldId id="276" r:id="rId6"/>
    <p:sldId id="279" r:id="rId7"/>
    <p:sldId id="280" r:id="rId8"/>
    <p:sldId id="283" r:id="rId9"/>
    <p:sldId id="284" r:id="rId10"/>
    <p:sldId id="285" r:id="rId11"/>
    <p:sldId id="288" r:id="rId12"/>
    <p:sldId id="289" r:id="rId13"/>
    <p:sldId id="291" r:id="rId14"/>
    <p:sldId id="292" r:id="rId15"/>
    <p:sldId id="294" r:id="rId16"/>
    <p:sldId id="293" r:id="rId17"/>
    <p:sldId id="290" r:id="rId18"/>
    <p:sldId id="281" r:id="rId19"/>
    <p:sldId id="282" r:id="rId20"/>
    <p:sldId id="277" r:id="rId21"/>
    <p:sldId id="278" r:id="rId22"/>
    <p:sldId id="286" r:id="rId23"/>
    <p:sldId id="287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20E80-8295-48EF-8E7B-06024BA6BD33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8C8B6-0E7D-4E8B-AE85-9A6933D3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AC30-E61A-480F-9010-D3DD43F0AADC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5EF4-5F2F-4B3C-900F-8EA2CE8E1B04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830C-5C25-43B7-AF7C-2709A5343389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315F-7C81-4E56-8547-7B7DD9B8B5A5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9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9B98-5F63-45F1-9154-D296C1E69E32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0A5-0664-4602-AC23-23EBE128CE30}" type="datetime1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057-2084-4EFA-8436-7239DAD715F7}" type="datetime1">
              <a:rPr lang="en-US" smtClean="0"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F9B-EB2F-4EFF-A568-C64035D5A481}" type="datetime1">
              <a:rPr lang="en-US" smtClean="0"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8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76B5-85EE-48CA-8CC5-E36C45AE17C7}" type="datetime1">
              <a:rPr lang="en-US" smtClean="0"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D2EB-2917-46BC-B6EB-B7DF8A56902A}" type="datetime1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4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8CE0-D2E0-4310-A8DB-D3B8939BDC30}" type="datetime1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76E5-8930-45D6-9D88-FE75A9684177}" type="datetime1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63BE-A4BE-4149-9EEF-3E427AEF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13012 Computer Science IB: Object Oriented Programming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Final Exam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1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Memory Allocation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objects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*mp1;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mp1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(5);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member variables/functions for an object pointer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&lt;&lt; mp1-&gt;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getdata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();</a:t>
            </a:r>
            <a:endParaRPr lang="en-US" altLang="en-US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(*mp1).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getdata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Containing Dynamically Allocated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Dynamically allocate an array within an object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public: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); // constructor</a:t>
            </a:r>
          </a:p>
          <a:p>
            <a:pPr lvl="1"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		~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(); // destructor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&amp;); // copy constructor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private: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*d;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size;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};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constructor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::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n){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size=n;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d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[size];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Containing Dynamically Allocated Members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Destructor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::~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(){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delete [] d;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constructor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 an object into a function by value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an object by a function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::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&amp; org){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size=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org.size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d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[size];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  for(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=0;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&lt; size; ++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) d[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]=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org.d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];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vs array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vector?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declaration</a:t>
            </a:r>
          </a:p>
          <a:p>
            <a:pPr lvl="1"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vector&lt;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&gt; items; // </a:t>
            </a:r>
            <a:r>
              <a:rPr lang="en-US" sz="2000" dirty="0"/>
              <a:t>declares vector with no elements</a:t>
            </a:r>
          </a:p>
          <a:p>
            <a:pPr lvl="1"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vector&lt;double&gt; items(5); // </a:t>
            </a:r>
            <a:r>
              <a:rPr lang="en-US" sz="2000" dirty="0"/>
              <a:t>declares vector with 5 elements</a:t>
            </a:r>
          </a:p>
          <a:p>
            <a:pPr lvl="1"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vector&lt;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myclass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&gt; items(5); //</a:t>
            </a:r>
            <a:r>
              <a:rPr lang="en-US" sz="2000" dirty="0"/>
              <a:t> declares a vector of 5 objects of </a:t>
            </a:r>
            <a:r>
              <a:rPr lang="en-US" sz="2000" dirty="0" err="1"/>
              <a:t>myclass</a:t>
            </a:r>
            <a:endParaRPr lang="en-US" sz="2000" dirty="0"/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operations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[3];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06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functions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the vector size: 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items.size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element: 	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items.push_back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(55);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element: 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items.pop_back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emptying:	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items.erase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specific location: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items.erase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item_iterator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8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Iterators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dirty="0" err="1"/>
              <a:t>typeParameter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&gt;::iterator</a:t>
            </a:r>
            <a:r>
              <a:rPr lang="en-US" altLang="en-US" dirty="0"/>
              <a:t> </a:t>
            </a:r>
            <a:r>
              <a:rPr lang="en-US" altLang="en-US" dirty="0" err="1"/>
              <a:t>iteratorName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vector&lt;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&gt;::iterator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v.begin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()</a:t>
            </a:r>
            <a:r>
              <a:rPr lang="en-GB" dirty="0"/>
              <a:t> returns an iterator pointing to the first element of container 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lvl="1">
              <a:lnSpc>
                <a:spcPct val="95000"/>
              </a:lnSpc>
              <a:defRPr/>
            </a:pP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v.end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()</a:t>
            </a:r>
            <a:r>
              <a:rPr lang="en-GB" dirty="0"/>
              <a:t> returns an iterator pointing </a:t>
            </a:r>
            <a:r>
              <a:rPr lang="en-GB" u="sng" dirty="0"/>
              <a:t>past</a:t>
            </a:r>
            <a:r>
              <a:rPr lang="en-GB" b="1" dirty="0"/>
              <a:t> </a:t>
            </a:r>
            <a:r>
              <a:rPr lang="en-GB" dirty="0"/>
              <a:t>the last element of container 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GB" dirty="0"/>
              <a:t>useful to compare for end of iteration</a:t>
            </a:r>
          </a:p>
          <a:p>
            <a:pPr lvl="1"/>
            <a:r>
              <a:rPr lang="en-GB" dirty="0">
                <a:latin typeface="Courier New" pitchFamily="49" charset="0"/>
              </a:rPr>
              <a:t>Insert: 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v.insert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ip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, 22); // inserts one element at</a:t>
            </a:r>
            <a:br>
              <a:rPr lang="en-GB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                         // iterator 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ip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 position</a:t>
            </a:r>
          </a:p>
          <a:p>
            <a:pPr lvl="2"/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v.insert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v.end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()-2, 55); // ?</a:t>
            </a:r>
          </a:p>
          <a:p>
            <a:pPr lvl="1"/>
            <a:r>
              <a:rPr lang="en-GB" dirty="0">
                <a:latin typeface="Courier New" pitchFamily="49" charset="0"/>
              </a:rPr>
              <a:t>Delete: 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v.erase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ip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); // erases one element at </a:t>
            </a:r>
            <a:br>
              <a:rPr lang="en-GB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                    // iterator </a:t>
            </a:r>
            <a:r>
              <a:rPr lang="en-GB" dirty="0" err="1">
                <a:solidFill>
                  <a:schemeClr val="accent2"/>
                </a:solidFill>
                <a:latin typeface="Courier New" pitchFamily="49" charset="0"/>
              </a:rPr>
              <a:t>ip</a:t>
            </a:r>
            <a:r>
              <a:rPr lang="en-GB" dirty="0">
                <a:solidFill>
                  <a:schemeClr val="accent2"/>
                </a:solidFill>
                <a:latin typeface="Courier New" pitchFamily="49" charset="0"/>
              </a:rPr>
              <a:t> position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usage of vector iterators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80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Arrays, Vectors of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array declaration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a[3][4];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access or iterate over elements in the multidimensional array?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Nested for loop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of vectors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and initialize a vector of vectors?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vector&lt;vector&lt;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&gt;&gt; a;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vector&lt;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&gt; row(width);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	for(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=0;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&lt; length; ++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) 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a.push_back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(row);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1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Arrays, Vectors of Vectors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Ragged array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Rows can be of different sizes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vector&lt;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&gt; row;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vector&lt;vector&lt;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&gt;&gt; a;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for(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=0; 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 &lt; 4; ++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){</a:t>
            </a:r>
          </a:p>
          <a:p>
            <a:pPr lvl="2">
              <a:buFontTx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row.push_back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lvl="2">
              <a:buFontTx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1700" dirty="0" err="1">
                <a:solidFill>
                  <a:schemeClr val="accent2"/>
                </a:solidFill>
                <a:latin typeface="Courier New" pitchFamily="49" charset="0"/>
              </a:rPr>
              <a:t>a.push_back</a:t>
            </a: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(row);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1700" dirty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code on vector of vectors, iterators, and ragged array in lecture slides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21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collision problem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different styles of using namespaces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one of examples</a:t>
            </a:r>
          </a:p>
          <a:p>
            <a:pPr lvl="2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&lt;&lt;"hello"&lt;&lt;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using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// at the beginning of the program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// at the beginning of the program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calls itself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Function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write_vertical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() in the lecture slides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Function of computing factorial of n (i.e., n!)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Attention: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base case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1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declaration</a:t>
            </a:r>
          </a:p>
          <a:p>
            <a:pPr lvl="2" algn="just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struct </a:t>
            </a:r>
            <a:r>
              <a:rPr lang="en-US" altLang="en-US" sz="24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CDAacct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 lvl="2" algn="just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balance;</a:t>
            </a:r>
          </a:p>
          <a:p>
            <a:pPr lvl="2" algn="just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rate;</a:t>
            </a:r>
          </a:p>
          <a:p>
            <a:pPr lvl="2" algn="just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term;</a:t>
            </a:r>
          </a:p>
          <a:p>
            <a:pPr lvl="2" algn="just"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};</a:t>
            </a:r>
            <a:endParaRPr lang="en-US" altLang="en-US" sz="2400" dirty="0"/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variable declaration</a:t>
            </a:r>
          </a:p>
          <a:p>
            <a:pPr lvl="1" algn="just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CDAcct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youracct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access members (or member variables) of the structure variable?</a:t>
            </a:r>
          </a:p>
          <a:p>
            <a:pPr lvl="1" algn="just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myacct.balance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2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5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30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of structure variable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CDAcct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={1000, 9, 12};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of structure variables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CDAcct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youracct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youracct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variables cannot be directly compared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youracct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==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myacct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)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// error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can be used as parameters of a function (passing by reference or by value) and can be also returned from the function</a:t>
            </a: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structures</a:t>
            </a:r>
          </a:p>
          <a:p>
            <a:pPr lvl="1"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a structure can be other structures or arrays</a:t>
            </a:r>
          </a:p>
          <a:p>
            <a:pPr lvl="1"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6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definition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class Date { // class name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public: // ignore this for now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void set(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getDay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();  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month;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day;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year;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}; // don’t forget the semicolon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variables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functions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control: public, private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Date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mybday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;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object belongs to a class; each class can have multiple objects (instances)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7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46594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666"/>
            <a:ext cx="10515600" cy="5774267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member variables/functions in the object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mybday.set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(10, 26, 68);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cout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&lt;&lt;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mybday.day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function declaration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In-line definition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Out-of-line definition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void Date::set(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m,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d,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y){...}</a:t>
            </a:r>
          </a:p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Mutator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accessor 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class Date {</a:t>
            </a:r>
          </a:p>
          <a:p>
            <a:pPr lvl="1">
              <a:lnSpc>
                <a:spcPct val="5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public:</a:t>
            </a:r>
          </a:p>
          <a:p>
            <a:pPr lvl="1">
              <a:lnSpc>
                <a:spcPct val="5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  //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mutator</a:t>
            </a:r>
            <a:endParaRPr lang="en-US" altLang="en-US" sz="17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  void set(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); //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mutator</a:t>
            </a:r>
            <a:endParaRPr lang="en-US" altLang="en-US" sz="17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getMonth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; // accessor   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getDay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{return day;} // accessor in-line</a:t>
            </a:r>
          </a:p>
          <a:p>
            <a:pPr lvl="1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private: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month;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day;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en-US" sz="1700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 year;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700" dirty="0">
                <a:solidFill>
                  <a:schemeClr val="accent2"/>
                </a:solidFill>
                <a:latin typeface="Courier New" panose="02070309020205020404" pitchFamily="49" charset="0"/>
              </a:rPr>
              <a:t>};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8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with objects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variables can be objects of other classes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void or default constructor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Date(); // constructor in class Date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constructor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Date(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); // constructor in class Date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constructor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Date(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Date &amp;);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Destructors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~Date();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Initializer list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Date(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m,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d,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y): month(m), day(d), year(y) {}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8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declaration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*p;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initialization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*p = &amp;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 an array to a pointer: </a:t>
            </a:r>
          </a:p>
          <a:p>
            <a:pPr lvl="2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[3];  p=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pointer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*p= 1;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*p&lt;&lt;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8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arithmetic </a:t>
            </a:r>
          </a:p>
          <a:p>
            <a:pPr lvl="1">
              <a:spcBef>
                <a:spcPct val="10000"/>
              </a:spcBef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a[5], *p = a;</a:t>
            </a:r>
          </a:p>
          <a:p>
            <a:pPr lvl="1">
              <a:spcBef>
                <a:spcPct val="10000"/>
              </a:spcBef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p = p + 1;</a:t>
            </a:r>
          </a:p>
          <a:p>
            <a:pPr lvl="1">
              <a:spcBef>
                <a:spcPct val="10000"/>
              </a:spcBef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 = p – 1;</a:t>
            </a:r>
          </a:p>
          <a:p>
            <a:pPr lvl="1">
              <a:spcBef>
                <a:spcPct val="10000"/>
              </a:spcBef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p++;</a:t>
            </a:r>
          </a:p>
          <a:p>
            <a:pPr lvl="1">
              <a:spcBef>
                <a:spcPct val="10000"/>
              </a:spcBef>
            </a:pP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p+=2;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 pointer or loose pointer problem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*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ptr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ptr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= 5; // ERROR - loose pointer!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leak problem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*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ptr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[3];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*ptr2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[10];</a:t>
            </a:r>
          </a:p>
          <a:p>
            <a:pPr lvl="1"/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ptr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= ptr2;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6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Memory Allocation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507068"/>
            <a:ext cx="11904133" cy="4849282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– allocate memory space </a:t>
            </a:r>
          </a:p>
          <a:p>
            <a:pPr lvl="1">
              <a:spcAft>
                <a:spcPts val="200"/>
              </a:spcAft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*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 // declares pointer</a:t>
            </a:r>
          </a:p>
          <a:p>
            <a:pPr lvl="1">
              <a:lnSpc>
                <a:spcPct val="60000"/>
              </a:lnSpc>
              <a:spcAft>
                <a:spcPts val="200"/>
              </a:spcAft>
            </a:pP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 //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points to integer variable </a:t>
            </a:r>
          </a:p>
          <a:p>
            <a:pPr lvl="1">
              <a:lnSpc>
                <a:spcPct val="60000"/>
              </a:lnSpc>
              <a:spcAft>
                <a:spcPts val="200"/>
              </a:spcAft>
            </a:pP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*ip2 = new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(5); // 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5 assigned to the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endParaRPr lang="en-US" altLang="en-US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spcAft>
                <a:spcPts val="200"/>
              </a:spcAft>
            </a:pP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*ip3 = new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[10]; // allocate an array of size 5</a:t>
            </a:r>
          </a:p>
          <a:p>
            <a:pPr lvl="1">
              <a:lnSpc>
                <a:spcPct val="60000"/>
              </a:lnSpc>
              <a:spcAft>
                <a:spcPts val="200"/>
              </a:spcAft>
            </a:pP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*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obj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 = new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Myclass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</a:rPr>
              <a:t>; // dynamically create an object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 – deallocate memory space 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delete </a:t>
            </a:r>
            <a:r>
              <a:rPr lang="en-US" alt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ip</a:t>
            </a:r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delete ip2;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delete [] ip3;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leak problem (see previous slide)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 can be passed into the function by reference or by value, and be returned from a function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63BE-A4BE-4149-9EEF-3E427AEF98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3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1109</Words>
  <Application>Microsoft Office PowerPoint</Application>
  <PresentationFormat>Widescreen</PresentationFormat>
  <Paragraphs>234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Monotype Sorts</vt:lpstr>
      <vt:lpstr>Arial</vt:lpstr>
      <vt:lpstr>Calibri</vt:lpstr>
      <vt:lpstr>Calibri Light</vt:lpstr>
      <vt:lpstr>Courier New</vt:lpstr>
      <vt:lpstr>Times New Roman</vt:lpstr>
      <vt:lpstr>Office Theme</vt:lpstr>
      <vt:lpstr>CS 13012 Computer Science IB: Object Oriented Programming </vt:lpstr>
      <vt:lpstr>Structures</vt:lpstr>
      <vt:lpstr>Structures (cont'd)</vt:lpstr>
      <vt:lpstr>Classes</vt:lpstr>
      <vt:lpstr>Classes (cont'd)</vt:lpstr>
      <vt:lpstr>Classes (cont'd)</vt:lpstr>
      <vt:lpstr>Pointers</vt:lpstr>
      <vt:lpstr>Pointers (cont'd)</vt:lpstr>
      <vt:lpstr>Dynamic Memory Allocation </vt:lpstr>
      <vt:lpstr>Dynamic Memory Allocation (cont'd)</vt:lpstr>
      <vt:lpstr>Objects Containing Dynamically Allocated Members</vt:lpstr>
      <vt:lpstr>Objects Containing Dynamically Allocated Members (cont'd)</vt:lpstr>
      <vt:lpstr>Vectors</vt:lpstr>
      <vt:lpstr>Vectors (cont'd)</vt:lpstr>
      <vt:lpstr>Vectors (cont'd)</vt:lpstr>
      <vt:lpstr>Multidimensional Arrays, Vectors of Vectors</vt:lpstr>
      <vt:lpstr>Multidimensional Arrays, Vectors of Vectors (cont'd)</vt:lpstr>
      <vt:lpstr>Namespaces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13011 Computer Science IA: Procedural Programming </dc:title>
  <dc:creator>Lian, Xiang</dc:creator>
  <cp:lastModifiedBy>ksu</cp:lastModifiedBy>
  <cp:revision>91</cp:revision>
  <dcterms:created xsi:type="dcterms:W3CDTF">2017-03-01T19:34:09Z</dcterms:created>
  <dcterms:modified xsi:type="dcterms:W3CDTF">2017-04-30T04:04:45Z</dcterms:modified>
</cp:coreProperties>
</file>