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DCED0B8E-6835-473F-B318-5CD07EB8DA97}" type="datetimeFigureOut">
              <a:rPr lang="en-US"/>
              <a:pPr>
                <a:defRPr/>
              </a:pPr>
              <a:t>5/4/2017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CB8C1E-B4E1-4077-BE04-E9352659C03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9FC66B58-CFDD-428C-A4E7-786619DA85C3}" type="datetimeFigureOut">
              <a:rPr lang="en-US"/>
              <a:pPr>
                <a:defRPr/>
              </a:pPr>
              <a:t>5/4/2017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38D6CC5-B9F4-48E8-8459-83249E39123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75CEA7E4-A649-4A04-8714-1DB36380BDFB}" type="datetimeFigureOut">
              <a:rPr lang="en-US"/>
              <a:pPr>
                <a:defRPr/>
              </a:pPr>
              <a:t>5/4/2017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5E492B-CD50-4112-B8D6-F43429DA0EF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1"/>
          <p:cNvSpPr txBox="1"/>
          <p:nvPr/>
        </p:nvSpPr>
        <p:spPr>
          <a:xfrm>
            <a:off x="898525" y="971550"/>
            <a:ext cx="801688"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fontAlgn="auto">
              <a:spcBef>
                <a:spcPts val="0"/>
              </a:spcBef>
              <a:spcAft>
                <a:spcPts val="0"/>
              </a:spcAft>
              <a:defRPr/>
            </a:pPr>
            <a:r>
              <a:rPr lang="en-US" dirty="0"/>
              <a:t>“</a:t>
            </a:r>
          </a:p>
        </p:txBody>
      </p:sp>
      <p:sp>
        <p:nvSpPr>
          <p:cNvPr id="6" name="TextBox 14"/>
          <p:cNvSpPr txBox="1"/>
          <p:nvPr/>
        </p:nvSpPr>
        <p:spPr>
          <a:xfrm>
            <a:off x="9329738" y="2613025"/>
            <a:ext cx="803275"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fontAlgn="auto">
              <a:spcBef>
                <a:spcPts val="0"/>
              </a:spcBef>
              <a:spcAft>
                <a:spcPts val="0"/>
              </a:spcAft>
              <a:defRPr/>
            </a:pPr>
            <a:r>
              <a:rPr lang="en-US" dirty="0"/>
              <a:t>”</a:t>
            </a:r>
          </a:p>
        </p:txBody>
      </p:sp>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rtlCol="0">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3"/>
          <p:cNvSpPr>
            <a:spLocks noGrp="1"/>
          </p:cNvSpPr>
          <p:nvPr>
            <p:ph type="dt" sz="half" idx="15"/>
          </p:nvPr>
        </p:nvSpPr>
        <p:spPr/>
        <p:txBody>
          <a:bodyPr/>
          <a:lstStyle>
            <a:lvl1pPr>
              <a:defRPr/>
            </a:lvl1pPr>
          </a:lstStyle>
          <a:p>
            <a:pPr>
              <a:defRPr/>
            </a:pPr>
            <a:fld id="{32921937-F256-4EA3-A913-DD3ED6CEC633}" type="datetimeFigureOut">
              <a:rPr lang="en-US"/>
              <a:pPr>
                <a:defRPr/>
              </a:pPr>
              <a:t>5/4/2017</a:t>
            </a:fld>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E9A9937A-1D5B-4174-9B88-15373B65AFF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E2AF2DC1-735E-4C44-8AAB-55734C89320A}" type="datetimeFigureOut">
              <a:rPr lang="en-US"/>
              <a:pPr>
                <a:defRPr/>
              </a:pPr>
              <a:t>5/4/2017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A9BFCE-BB91-42D4-9203-C9339AD1BB2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cxnSp>
        <p:nvCxnSpPr>
          <p:cNvPr id="9" name="Straight Connector 16"/>
          <p:cNvCxnSpPr/>
          <p:nvPr/>
        </p:nvCxnSpPr>
        <p:spPr>
          <a:xfrm>
            <a:off x="372586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17"/>
          <p:cNvCxnSpPr/>
          <p:nvPr/>
        </p:nvCxnSpPr>
        <p:spPr>
          <a:xfrm>
            <a:off x="69627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Date Placeholder 3"/>
          <p:cNvSpPr>
            <a:spLocks noGrp="1"/>
          </p:cNvSpPr>
          <p:nvPr>
            <p:ph type="dt" sz="half" idx="18"/>
          </p:nvPr>
        </p:nvSpPr>
        <p:spPr/>
        <p:txBody>
          <a:bodyPr/>
          <a:lstStyle>
            <a:lvl1pPr>
              <a:defRPr/>
            </a:lvl1pPr>
          </a:lstStyle>
          <a:p>
            <a:pPr>
              <a:defRPr/>
            </a:pPr>
            <a:fld id="{4A28B6E3-93D4-4BF2-AEC8-82859775260D}" type="datetimeFigureOut">
              <a:rPr lang="en-US"/>
              <a:pPr>
                <a:defRPr/>
              </a:pPr>
              <a:t>5/4/2017</a:t>
            </a:fld>
            <a:endParaRPr lang="en-US"/>
          </a:p>
        </p:txBody>
      </p:sp>
      <p:sp>
        <p:nvSpPr>
          <p:cNvPr id="12" name="Footer Placeholder 4"/>
          <p:cNvSpPr>
            <a:spLocks noGrp="1"/>
          </p:cNvSpPr>
          <p:nvPr>
            <p:ph type="ftr" sz="quarter" idx="19"/>
          </p:nvPr>
        </p:nvSpPr>
        <p:spPr/>
        <p:txBody>
          <a:bodyPr/>
          <a:lstStyle>
            <a:lvl1pPr>
              <a:defRPr/>
            </a:lvl1pPr>
          </a:lstStyle>
          <a:p>
            <a:pPr>
              <a:defRPr/>
            </a:pPr>
            <a:endParaRPr lang="en-US"/>
          </a:p>
        </p:txBody>
      </p:sp>
      <p:sp>
        <p:nvSpPr>
          <p:cNvPr id="13" name="Slide Number Placeholder 5"/>
          <p:cNvSpPr>
            <a:spLocks noGrp="1"/>
          </p:cNvSpPr>
          <p:nvPr>
            <p:ph type="sldNum" sz="quarter" idx="20"/>
          </p:nvPr>
        </p:nvSpPr>
        <p:spPr/>
        <p:txBody>
          <a:bodyPr/>
          <a:lstStyle>
            <a:lvl1pPr>
              <a:defRPr/>
            </a:lvl1pPr>
          </a:lstStyle>
          <a:p>
            <a:pPr>
              <a:defRPr/>
            </a:pPr>
            <a:fld id="{1D64B40D-9028-4E4E-AB34-DCB8B5C52E5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cxnSp>
        <p:nvCxnSpPr>
          <p:cNvPr id="12" name="Straight Connector 18"/>
          <p:cNvCxnSpPr/>
          <p:nvPr/>
        </p:nvCxnSpPr>
        <p:spPr>
          <a:xfrm>
            <a:off x="372586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9"/>
          <p:cNvCxnSpPr/>
          <p:nvPr/>
        </p:nvCxnSpPr>
        <p:spPr>
          <a:xfrm>
            <a:off x="69627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2" name="Text Placeholder 3"/>
          <p:cNvSpPr>
            <a:spLocks noGrp="1"/>
          </p:cNvSpPr>
          <p:nvPr>
            <p:ph type="body" sz="half" idx="18"/>
          </p:nvPr>
        </p:nvSpPr>
        <p:spPr>
          <a:xfrm>
            <a:off x="652463" y="4827211"/>
            <a:ext cx="2940050"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3" name="Text Placeholder 3"/>
          <p:cNvSpPr>
            <a:spLocks noGrp="1"/>
          </p:cNvSpPr>
          <p:nvPr>
            <p:ph type="body" sz="half" idx="19"/>
          </p:nvPr>
        </p:nvSpPr>
        <p:spPr>
          <a:xfrm>
            <a:off x="3888022" y="4827210"/>
            <a:ext cx="2934406"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4" name="Text Placeholder 3"/>
          <p:cNvSpPr>
            <a:spLocks noGrp="1"/>
          </p:cNvSpPr>
          <p:nvPr>
            <p:ph type="body" sz="half" idx="20"/>
          </p:nvPr>
        </p:nvSpPr>
        <p:spPr>
          <a:xfrm>
            <a:off x="7124575" y="4827208"/>
            <a:ext cx="2935997"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5" name="Date Placeholder 3"/>
          <p:cNvSpPr>
            <a:spLocks noGrp="1"/>
          </p:cNvSpPr>
          <p:nvPr>
            <p:ph type="dt" sz="half" idx="23"/>
          </p:nvPr>
        </p:nvSpPr>
        <p:spPr/>
        <p:txBody>
          <a:bodyPr/>
          <a:lstStyle>
            <a:lvl1pPr>
              <a:defRPr/>
            </a:lvl1pPr>
          </a:lstStyle>
          <a:p>
            <a:pPr>
              <a:defRPr/>
            </a:pPr>
            <a:fld id="{4DD1CC3E-E58F-429F-8CB1-79D4AC64C8A1}" type="datetimeFigureOut">
              <a:rPr lang="en-US"/>
              <a:pPr>
                <a:defRPr/>
              </a:pPr>
              <a:t>5/4/2017</a:t>
            </a:fld>
            <a:endParaRPr lang="en-US"/>
          </a:p>
        </p:txBody>
      </p:sp>
      <p:sp>
        <p:nvSpPr>
          <p:cNvPr id="16" name="Footer Placeholder 4"/>
          <p:cNvSpPr>
            <a:spLocks noGrp="1"/>
          </p:cNvSpPr>
          <p:nvPr>
            <p:ph type="ftr" sz="quarter" idx="24"/>
          </p:nvPr>
        </p:nvSpPr>
        <p:spPr/>
        <p:txBody>
          <a:bodyPr/>
          <a:lstStyle>
            <a:lvl1pPr>
              <a:defRPr/>
            </a:lvl1pPr>
          </a:lstStyle>
          <a:p>
            <a:pPr>
              <a:defRPr/>
            </a:pPr>
            <a:endParaRPr lang="en-US"/>
          </a:p>
        </p:txBody>
      </p:sp>
      <p:sp>
        <p:nvSpPr>
          <p:cNvPr id="17" name="Slide Number Placeholder 5"/>
          <p:cNvSpPr>
            <a:spLocks noGrp="1"/>
          </p:cNvSpPr>
          <p:nvPr>
            <p:ph type="sldNum" sz="quarter" idx="25"/>
          </p:nvPr>
        </p:nvSpPr>
        <p:spPr/>
        <p:txBody>
          <a:bodyPr/>
          <a:lstStyle>
            <a:lvl1pPr>
              <a:defRPr/>
            </a:lvl1pPr>
          </a:lstStyle>
          <a:p>
            <a:pPr>
              <a:defRPr/>
            </a:pPr>
            <a:fld id="{D714437A-9AF6-4C6F-B01E-350524641D61}"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FF393F6-5789-4409-8FD8-55F8BC5D1BFF}" type="datetimeFigureOut">
              <a:rPr lang="en-US"/>
              <a:pPr>
                <a:defRPr/>
              </a:pPr>
              <a:t>5/4/2017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BFB4DC-1191-4AD5-AFF0-9705E2DC4FBC}"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1896845-3EA9-413B-8CD0-D19BF795A183}" type="datetimeFigureOut">
              <a:rPr lang="en-US"/>
              <a:pPr>
                <a:defRPr/>
              </a:pPr>
              <a:t>5/4/2017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8642EA-CE86-4CA6-AE24-85FC8E577A3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0890AE2-1C19-4439-96E1-7AE75237B9E5}" type="datetimeFigureOut">
              <a:rPr lang="en-US"/>
              <a:pPr>
                <a:defRPr/>
              </a:pPr>
              <a:t>5/4/2017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1CCA78-51EF-44D9-BCEC-AEA0F3E9943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CA97446D-7C19-4A53-8D21-4F35D99BF85D}" type="datetimeFigureOut">
              <a:rPr lang="en-US"/>
              <a:pPr>
                <a:defRPr/>
              </a:pPr>
              <a:t>5/4/2017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FB3A0E-5359-4F9D-A858-A117AE7977B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A59252A8-802B-4CC3-8289-271489B21813}" type="datetimeFigureOut">
              <a:rPr lang="en-US"/>
              <a:pPr>
                <a:defRPr/>
              </a:pPr>
              <a:t>5/4/2017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1819130-6B9A-47C4-8A5F-2C04C63E941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EC0555E7-E197-4862-B9FC-60ECCCAB09F5}" type="datetimeFigureOut">
              <a:rPr lang="en-US"/>
              <a:pPr>
                <a:defRPr/>
              </a:pPr>
              <a:t>5/4/2017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3661660-0B66-47A8-9813-5AA767759BA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31298211-D99D-45A2-9BE5-FE82B91155A0}" type="datetimeFigureOut">
              <a:rPr lang="en-US"/>
              <a:pPr>
                <a:defRPr/>
              </a:pPr>
              <a:t>5/4/2017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7AF75D3-BA07-4BFD-841C-FB9B62C1AE6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9D13D81-DD91-473F-8C1F-178E66B78C4A}" type="datetimeFigureOut">
              <a:rPr lang="en-US"/>
              <a:pPr>
                <a:defRPr/>
              </a:pPr>
              <a:t>5/4/2017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865EE17-A43D-431F-BC7E-22227365126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382DA6AD-356D-4544-ABDC-E6B5E12C5F14}" type="datetimeFigureOut">
              <a:rPr lang="en-US"/>
              <a:pPr>
                <a:defRPr/>
              </a:pPr>
              <a:t>5/4/2017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8923AC-685B-440D-825D-384AA7BF825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DFA45BBE-DD09-4837-AFED-BE3B446205D7}" type="datetimeFigureOut">
              <a:rPr lang="en-US"/>
              <a:pPr>
                <a:defRPr/>
              </a:pPr>
              <a:t>5/4/2017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7E423E8-2CCA-466C-9877-A09D127C35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6.png"/><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pic>
        <p:nvPicPr>
          <p:cNvPr id="1026" name="Picture 7"/>
          <p:cNvPicPr>
            <a:picLocks noChangeAspect="1"/>
          </p:cNvPicPr>
          <p:nvPr/>
        </p:nvPicPr>
        <p:blipFill>
          <a:blip r:embed="rId20"/>
          <a:srcRect l="3613"/>
          <a:stretch>
            <a:fillRect/>
          </a:stretch>
        </p:blipFill>
        <p:spPr bwMode="auto">
          <a:xfrm>
            <a:off x="0" y="2670175"/>
            <a:ext cx="4037013" cy="4187825"/>
          </a:xfrm>
          <a:prstGeom prst="rect">
            <a:avLst/>
          </a:prstGeom>
          <a:noFill/>
          <a:ln w="9525">
            <a:noFill/>
            <a:miter lim="800000"/>
            <a:headEnd/>
            <a:tailEnd/>
          </a:ln>
        </p:spPr>
      </p:pic>
      <p:pic>
        <p:nvPicPr>
          <p:cNvPr id="1027" name="Picture 6"/>
          <p:cNvPicPr>
            <a:picLocks noChangeAspect="1"/>
          </p:cNvPicPr>
          <p:nvPr/>
        </p:nvPicPr>
        <p:blipFill>
          <a:blip r:embed="rId21"/>
          <a:srcRect l="35640"/>
          <a:stretch>
            <a:fillRect/>
          </a:stretch>
        </p:blipFill>
        <p:spPr bwMode="auto">
          <a:xfrm>
            <a:off x="0" y="2892425"/>
            <a:ext cx="1522413" cy="2365375"/>
          </a:xfrm>
          <a:prstGeom prst="rect">
            <a:avLst/>
          </a:prstGeom>
          <a:noFill/>
          <a:ln w="9525">
            <a:noFill/>
            <a:miter lim="800000"/>
            <a:headEnd/>
            <a:tailEnd/>
          </a:ln>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031" name="Picture 8"/>
          <p:cNvPicPr>
            <a:picLocks noChangeAspect="1"/>
          </p:cNvPicPr>
          <p:nvPr/>
        </p:nvPicPr>
        <p:blipFill>
          <a:blip r:embed="rId22"/>
          <a:srcRect t="28813"/>
          <a:stretch>
            <a:fillRect/>
          </a:stretch>
        </p:blipFill>
        <p:spPr bwMode="auto">
          <a:xfrm>
            <a:off x="7999413" y="0"/>
            <a:ext cx="1603375" cy="1141413"/>
          </a:xfrm>
          <a:prstGeom prst="rect">
            <a:avLst/>
          </a:prstGeom>
          <a:noFill/>
          <a:ln w="9525">
            <a:noFill/>
            <a:miter lim="800000"/>
            <a:headEnd/>
            <a:tailEnd/>
          </a:ln>
        </p:spPr>
      </p:pic>
      <p:pic>
        <p:nvPicPr>
          <p:cNvPr id="1032" name="Picture 9"/>
          <p:cNvPicPr>
            <a:picLocks noChangeAspect="1"/>
          </p:cNvPicPr>
          <p:nvPr/>
        </p:nvPicPr>
        <p:blipFill>
          <a:blip r:embed="rId23"/>
          <a:srcRect b="23320"/>
          <a:stretch>
            <a:fillRect/>
          </a:stretch>
        </p:blipFill>
        <p:spPr bwMode="auto">
          <a:xfrm>
            <a:off x="8605838" y="6096000"/>
            <a:ext cx="993775" cy="762000"/>
          </a:xfrm>
          <a:prstGeom prst="rect">
            <a:avLst/>
          </a:prstGeom>
          <a:noFill/>
          <a:ln w="9525">
            <a:noFill/>
            <a:miter lim="800000"/>
            <a:headEnd/>
            <a:tailEnd/>
          </a:ln>
        </p:spPr>
      </p:pic>
      <p:sp>
        <p:nvSpPr>
          <p:cNvPr id="14" name="Rectangle 13"/>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34" name="Title Placeholder 1"/>
          <p:cNvSpPr>
            <a:spLocks noGrp="1"/>
          </p:cNvSpPr>
          <p:nvPr>
            <p:ph type="title"/>
          </p:nvPr>
        </p:nvSpPr>
        <p:spPr bwMode="auto">
          <a:xfrm>
            <a:off x="646113" y="452438"/>
            <a:ext cx="9404350" cy="14001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35" name="Text Placeholder 2"/>
          <p:cNvSpPr>
            <a:spLocks noGrp="1"/>
          </p:cNvSpPr>
          <p:nvPr>
            <p:ph type="body" idx="1"/>
          </p:nvPr>
        </p:nvSpPr>
        <p:spPr bwMode="auto">
          <a:xfrm>
            <a:off x="1103313" y="2052638"/>
            <a:ext cx="8947150" cy="4195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5400000">
            <a:off x="10155238" y="1790700"/>
            <a:ext cx="990600" cy="304800"/>
          </a:xfrm>
          <a:prstGeom prst="rect">
            <a:avLst/>
          </a:prstGeom>
        </p:spPr>
        <p:txBody>
          <a:bodyPr vert="horz" lIns="91440" tIns="45720" rIns="91440" bIns="45720" rtlCol="0" anchor="t"/>
          <a:lstStyle>
            <a:lvl1pPr algn="l" fontAlgn="auto">
              <a:spcBef>
                <a:spcPts val="0"/>
              </a:spcBef>
              <a:spcAft>
                <a:spcPts val="0"/>
              </a:spcAft>
              <a:defRPr sz="1100" b="0" i="0" smtClean="0">
                <a:solidFill>
                  <a:schemeClr val="tx1">
                    <a:tint val="75000"/>
                    <a:alpha val="60000"/>
                  </a:schemeClr>
                </a:solidFill>
                <a:latin typeface="+mn-lt"/>
                <a:cs typeface="+mn-cs"/>
              </a:defRPr>
            </a:lvl1pPr>
          </a:lstStyle>
          <a:p>
            <a:pPr>
              <a:defRPr/>
            </a:pPr>
            <a:fld id="{53EE6F4A-C15C-4022-9345-561A10AFD3D5}" type="datetimeFigureOut">
              <a:rPr lang="en-US"/>
              <a:pPr>
                <a:defRPr/>
              </a:pPr>
              <a:t>5/4/2017</a:t>
            </a:fld>
            <a:endParaRPr lang="en-US"/>
          </a:p>
        </p:txBody>
      </p:sp>
      <p:sp>
        <p:nvSpPr>
          <p:cNvPr id="5" name="Footer Placeholder 4"/>
          <p:cNvSpPr>
            <a:spLocks noGrp="1"/>
          </p:cNvSpPr>
          <p:nvPr>
            <p:ph type="ftr" sz="quarter" idx="3"/>
          </p:nvPr>
        </p:nvSpPr>
        <p:spPr>
          <a:xfrm rot="5400000">
            <a:off x="8951118" y="3225007"/>
            <a:ext cx="3859213" cy="304800"/>
          </a:xfrm>
          <a:prstGeom prst="rect">
            <a:avLst/>
          </a:prstGeom>
        </p:spPr>
        <p:txBody>
          <a:bodyPr vert="horz" lIns="91440" tIns="45720" rIns="91440" bIns="45720" rtlCol="0" anchor="b"/>
          <a:lstStyle>
            <a:lvl1pPr algn="l" fontAlgn="auto">
              <a:spcBef>
                <a:spcPts val="0"/>
              </a:spcBef>
              <a:spcAft>
                <a:spcPts val="0"/>
              </a:spcAft>
              <a:defRPr sz="1100" b="0" i="0">
                <a:solidFill>
                  <a:schemeClr val="tx1">
                    <a:tint val="75000"/>
                    <a:alpha val="60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10352088" y="295275"/>
            <a:ext cx="838200" cy="768350"/>
          </a:xfrm>
          <a:prstGeom prst="rect">
            <a:avLst/>
          </a:prstGeom>
        </p:spPr>
        <p:txBody>
          <a:bodyPr vert="horz" lIns="91440" tIns="45720" rIns="91440" bIns="45720" rtlCol="0" anchor="b"/>
          <a:lstStyle>
            <a:lvl1pPr algn="ctr" fontAlgn="auto">
              <a:spcBef>
                <a:spcPts val="0"/>
              </a:spcBef>
              <a:spcAft>
                <a:spcPts val="0"/>
              </a:spcAft>
              <a:defRPr sz="2800" b="0" i="0" smtClean="0">
                <a:solidFill>
                  <a:schemeClr val="tx1">
                    <a:tint val="75000"/>
                  </a:schemeClr>
                </a:solidFill>
                <a:latin typeface="+mn-lt"/>
                <a:cs typeface="+mn-cs"/>
              </a:defRPr>
            </a:lvl1pPr>
          </a:lstStyle>
          <a:p>
            <a:pPr>
              <a:defRPr/>
            </a:pPr>
            <a:fld id="{AFBA69AE-882B-43B1-9597-3382ADEF0540}"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77" r:id="rId1"/>
    <p:sldLayoutId id="2147483676" r:id="rId2"/>
    <p:sldLayoutId id="2147483675" r:id="rId3"/>
    <p:sldLayoutId id="2147483674" r:id="rId4"/>
    <p:sldLayoutId id="2147483673" r:id="rId5"/>
    <p:sldLayoutId id="2147483672" r:id="rId6"/>
    <p:sldLayoutId id="2147483671" r:id="rId7"/>
    <p:sldLayoutId id="2147483670" r:id="rId8"/>
    <p:sldLayoutId id="2147483669" r:id="rId9"/>
    <p:sldLayoutId id="2147483668" r:id="rId10"/>
    <p:sldLayoutId id="2147483667" r:id="rId11"/>
    <p:sldLayoutId id="2147483678" r:id="rId12"/>
    <p:sldLayoutId id="2147483666" r:id="rId13"/>
    <p:sldLayoutId id="2147483679" r:id="rId14"/>
    <p:sldLayoutId id="2147483680" r:id="rId15"/>
    <p:sldLayoutId id="2147483665" r:id="rId16"/>
    <p:sldLayoutId id="2147483664" r:id="rId17"/>
  </p:sldLayoutIdLst>
  <p:txStyles>
    <p:titleStyle>
      <a:lvl1pPr algn="l" defTabSz="457200" rtl="0" fontAlgn="base">
        <a:spcBef>
          <a:spcPct val="0"/>
        </a:spcBef>
        <a:spcAft>
          <a:spcPct val="0"/>
        </a:spcAft>
        <a:defRPr sz="4200" kern="1200">
          <a:solidFill>
            <a:schemeClr val="tx2"/>
          </a:solidFill>
          <a:latin typeface="+mj-lt"/>
          <a:ea typeface="+mj-ea"/>
          <a:cs typeface="+mj-cs"/>
        </a:defRPr>
      </a:lvl1pPr>
      <a:lvl2pPr algn="l" defTabSz="457200" rtl="0" fontAlgn="base">
        <a:spcBef>
          <a:spcPct val="0"/>
        </a:spcBef>
        <a:spcAft>
          <a:spcPct val="0"/>
        </a:spcAft>
        <a:defRPr sz="4200">
          <a:solidFill>
            <a:schemeClr val="tx2"/>
          </a:solidFill>
          <a:latin typeface="Century Gothic" pitchFamily="34" charset="0"/>
        </a:defRPr>
      </a:lvl2pPr>
      <a:lvl3pPr algn="l" defTabSz="457200" rtl="0" fontAlgn="base">
        <a:spcBef>
          <a:spcPct val="0"/>
        </a:spcBef>
        <a:spcAft>
          <a:spcPct val="0"/>
        </a:spcAft>
        <a:defRPr sz="4200">
          <a:solidFill>
            <a:schemeClr val="tx2"/>
          </a:solidFill>
          <a:latin typeface="Century Gothic" pitchFamily="34" charset="0"/>
        </a:defRPr>
      </a:lvl3pPr>
      <a:lvl4pPr algn="l" defTabSz="457200" rtl="0" fontAlgn="base">
        <a:spcBef>
          <a:spcPct val="0"/>
        </a:spcBef>
        <a:spcAft>
          <a:spcPct val="0"/>
        </a:spcAft>
        <a:defRPr sz="4200">
          <a:solidFill>
            <a:schemeClr val="tx2"/>
          </a:solidFill>
          <a:latin typeface="Century Gothic" pitchFamily="34" charset="0"/>
        </a:defRPr>
      </a:lvl4pPr>
      <a:lvl5pPr algn="l" defTabSz="457200" rtl="0" fontAlgn="base">
        <a:spcBef>
          <a:spcPct val="0"/>
        </a:spcBef>
        <a:spcAft>
          <a:spcPct val="0"/>
        </a:spcAft>
        <a:defRPr sz="4200">
          <a:solidFill>
            <a:schemeClr val="tx2"/>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rgbClr val="8AD0D6"/>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rgbClr val="8AD0D6"/>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rgbClr val="8AD0D6"/>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rgbClr val="8AD0D6"/>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rgbClr val="8AD0D6"/>
        </a:buClr>
        <a:buSzPct val="80000"/>
        <a:buFont typeface="Wingdings 3" pitchFamily="18" charset="2"/>
        <a:buChar char=""/>
        <a:defRPr sz="140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619125" y="1447800"/>
            <a:ext cx="11114088" cy="2068513"/>
          </a:xfrm>
        </p:spPr>
        <p:txBody>
          <a:bodyPr/>
          <a:lstStyle/>
          <a:p>
            <a:pPr algn="ctr"/>
            <a:r>
              <a:rPr lang="en-US" sz="3600"/>
              <a:t>VIDEO SURVEILLANCE FRAMEWORK BASED ON BIGDATA MANAGEMENT FOR ROAD TRANSPORT SYSTEM</a:t>
            </a:r>
          </a:p>
        </p:txBody>
      </p:sp>
      <p:sp>
        <p:nvSpPr>
          <p:cNvPr id="3" name="Subtitle 2"/>
          <p:cNvSpPr>
            <a:spLocks noGrp="1"/>
          </p:cNvSpPr>
          <p:nvPr>
            <p:ph type="subTitle" idx="1"/>
          </p:nvPr>
        </p:nvSpPr>
        <p:spPr>
          <a:xfrm>
            <a:off x="5486400" y="4543425"/>
            <a:ext cx="6456363" cy="1674813"/>
          </a:xfrm>
        </p:spPr>
        <p:txBody>
          <a:bodyPr rtlCol="0">
            <a:noAutofit/>
          </a:bodyPr>
          <a:lstStyle/>
          <a:p>
            <a:pPr algn="ctr" fontAlgn="auto">
              <a:spcAft>
                <a:spcPts val="0"/>
              </a:spcAft>
              <a:buClr>
                <a:schemeClr val="bg2">
                  <a:lumMod val="40000"/>
                  <a:lumOff val="60000"/>
                </a:schemeClr>
              </a:buClr>
              <a:buFont typeface="Wingdings 3" charset="2"/>
              <a:buNone/>
              <a:defRPr/>
            </a:pPr>
            <a:r>
              <a:rPr lang="en-US" sz="2800" dirty="0"/>
              <a:t>By</a:t>
            </a:r>
          </a:p>
          <a:p>
            <a:pPr algn="ctr" fontAlgn="auto">
              <a:spcAft>
                <a:spcPts val="0"/>
              </a:spcAft>
              <a:buClr>
                <a:schemeClr val="bg2">
                  <a:lumMod val="40000"/>
                  <a:lumOff val="60000"/>
                </a:schemeClr>
              </a:buClr>
              <a:buFont typeface="Wingdings 3" charset="2"/>
              <a:buNone/>
              <a:defRPr/>
            </a:pPr>
            <a:r>
              <a:rPr lang="en-US" sz="2800" dirty="0"/>
              <a:t>SAIKUMAR KEESARI</a:t>
            </a:r>
          </a:p>
          <a:p>
            <a:pPr algn="ctr" fontAlgn="auto">
              <a:spcAft>
                <a:spcPts val="0"/>
              </a:spcAft>
              <a:buClr>
                <a:schemeClr val="bg2">
                  <a:lumMod val="40000"/>
                  <a:lumOff val="60000"/>
                </a:schemeClr>
              </a:buClr>
              <a:buFont typeface="Wingdings 3" charset="2"/>
              <a:buNone/>
              <a:defRPr/>
            </a:pPr>
            <a:r>
              <a:rPr lang="en-US" sz="2800" dirty="0"/>
              <a:t>VAMSI KRISHNA EDARA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646113" y="452438"/>
            <a:ext cx="9693275" cy="814387"/>
          </a:xfrm>
        </p:spPr>
        <p:txBody>
          <a:bodyPr/>
          <a:lstStyle/>
          <a:p>
            <a:r>
              <a:rPr lang="en-US" sz="3600"/>
              <a:t>IVA AT SURVEILLANCE SITE </a:t>
            </a:r>
          </a:p>
        </p:txBody>
      </p:sp>
      <p:sp>
        <p:nvSpPr>
          <p:cNvPr id="27650" name="Content Placeholder 2"/>
          <p:cNvSpPr>
            <a:spLocks noGrp="1"/>
          </p:cNvSpPr>
          <p:nvPr>
            <p:ph idx="1"/>
          </p:nvPr>
        </p:nvSpPr>
        <p:spPr>
          <a:xfrm>
            <a:off x="646113" y="1519238"/>
            <a:ext cx="10945812" cy="4772025"/>
          </a:xfrm>
        </p:spPr>
        <p:txBody>
          <a:bodyPr/>
          <a:lstStyle/>
          <a:p>
            <a:r>
              <a:rPr lang="en-US"/>
              <a:t>After preprocessing, data is sent to cloud which acts as communication medium.</a:t>
            </a:r>
          </a:p>
          <a:p>
            <a:r>
              <a:rPr lang="en-US"/>
              <a:t>The refined and cleaned information is sent to the Intelligent Video Analytics Engine which is present in the remote server location.</a:t>
            </a:r>
          </a:p>
          <a:p>
            <a:endParaRPr lang="en-US"/>
          </a:p>
        </p:txBody>
      </p:sp>
      <p:pic>
        <p:nvPicPr>
          <p:cNvPr id="27651" name="Picture 4"/>
          <p:cNvPicPr>
            <a:picLocks noChangeAspect="1"/>
          </p:cNvPicPr>
          <p:nvPr/>
        </p:nvPicPr>
        <p:blipFill>
          <a:blip r:embed="rId2"/>
          <a:srcRect/>
          <a:stretch>
            <a:fillRect/>
          </a:stretch>
        </p:blipFill>
        <p:spPr bwMode="auto">
          <a:xfrm>
            <a:off x="1127125" y="3206750"/>
            <a:ext cx="9831388" cy="26860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646113" y="153988"/>
            <a:ext cx="9131300" cy="873125"/>
          </a:xfrm>
        </p:spPr>
        <p:txBody>
          <a:bodyPr/>
          <a:lstStyle/>
          <a:p>
            <a:r>
              <a:rPr lang="en-US" sz="3600"/>
              <a:t>Blob detection and tracking</a:t>
            </a:r>
          </a:p>
        </p:txBody>
      </p:sp>
      <p:sp>
        <p:nvSpPr>
          <p:cNvPr id="28674" name="Content Placeholder 2"/>
          <p:cNvSpPr>
            <a:spLocks noGrp="1"/>
          </p:cNvSpPr>
          <p:nvPr>
            <p:ph idx="1"/>
          </p:nvPr>
        </p:nvSpPr>
        <p:spPr>
          <a:xfrm>
            <a:off x="168275" y="1195388"/>
            <a:ext cx="11930063" cy="5472112"/>
          </a:xfrm>
        </p:spPr>
        <p:txBody>
          <a:bodyPr/>
          <a:lstStyle/>
          <a:p>
            <a:r>
              <a:rPr lang="en-US"/>
              <a:t>An algorithm is proposed to detect each and every moving vehicle designated as blobs </a:t>
            </a:r>
          </a:p>
          <a:p>
            <a:r>
              <a:rPr lang="en-US"/>
              <a:t>A blob is defined to be filled with square. Can be reached by moving vertically or horizontally.</a:t>
            </a:r>
          </a:p>
          <a:p>
            <a:r>
              <a:rPr lang="en-US"/>
              <a:t>For position S in the kernel neighboring pixels A, B, C &amp; D are checked for the least label value. </a:t>
            </a:r>
          </a:p>
          <a:p>
            <a:r>
              <a:rPr lang="en-US"/>
              <a:t>The pixel with minimal label value is added to the list of connected pixels. </a:t>
            </a:r>
          </a:p>
          <a:p>
            <a:endParaRPr lang="en-US"/>
          </a:p>
          <a:p>
            <a:endParaRPr lang="en-US"/>
          </a:p>
          <a:p>
            <a:endParaRPr lang="en-US"/>
          </a:p>
        </p:txBody>
      </p:sp>
      <p:pic>
        <p:nvPicPr>
          <p:cNvPr id="28675" name="Picture 8"/>
          <p:cNvPicPr>
            <a:picLocks noChangeAspect="1"/>
          </p:cNvPicPr>
          <p:nvPr/>
        </p:nvPicPr>
        <p:blipFill>
          <a:blip r:embed="rId2"/>
          <a:srcRect/>
          <a:stretch>
            <a:fillRect/>
          </a:stretch>
        </p:blipFill>
        <p:spPr bwMode="auto">
          <a:xfrm>
            <a:off x="3749675" y="4283075"/>
            <a:ext cx="4424363" cy="184308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46113" y="452438"/>
            <a:ext cx="9404350" cy="785812"/>
          </a:xfrm>
        </p:spPr>
        <p:txBody>
          <a:bodyPr/>
          <a:lstStyle/>
          <a:p>
            <a:r>
              <a:rPr lang="en-US"/>
              <a:t>Blob detection algorithm</a:t>
            </a:r>
          </a:p>
        </p:txBody>
      </p:sp>
      <p:sp>
        <p:nvSpPr>
          <p:cNvPr id="3" name="Content Placeholder 2"/>
          <p:cNvSpPr>
            <a:spLocks noGrp="1"/>
          </p:cNvSpPr>
          <p:nvPr>
            <p:ph idx="1"/>
          </p:nvPr>
        </p:nvSpPr>
        <p:spPr>
          <a:xfrm>
            <a:off x="646113" y="1238250"/>
            <a:ext cx="10888662" cy="5330825"/>
          </a:xfrm>
        </p:spPr>
        <p:txBody>
          <a:bodyPr rtlCol="0">
            <a:normAutofit fontScale="85000" lnSpcReduction="20000"/>
          </a:bodyPr>
          <a:lstStyle/>
          <a:p>
            <a:pPr marL="0" indent="0" fontAlgn="auto">
              <a:spcAft>
                <a:spcPts val="0"/>
              </a:spcAft>
              <a:buClr>
                <a:schemeClr val="bg2">
                  <a:lumMod val="40000"/>
                  <a:lumOff val="60000"/>
                </a:schemeClr>
              </a:buClr>
              <a:buFont typeface="Wingdings 3" charset="2"/>
              <a:buNone/>
              <a:defRPr/>
            </a:pPr>
            <a:r>
              <a:rPr lang="en-US" sz="1400" dirty="0"/>
              <a:t>1. </a:t>
            </a:r>
            <a:r>
              <a:rPr lang="en-US" sz="1800" dirty="0"/>
              <a:t>Read the Image Array </a:t>
            </a:r>
          </a:p>
          <a:p>
            <a:pPr marL="0" indent="0" fontAlgn="auto">
              <a:spcAft>
                <a:spcPts val="0"/>
              </a:spcAft>
              <a:buClr>
                <a:schemeClr val="bg2">
                  <a:lumMod val="40000"/>
                  <a:lumOff val="60000"/>
                </a:schemeClr>
              </a:buClr>
              <a:buFont typeface="Wingdings 3" charset="2"/>
              <a:buNone/>
              <a:defRPr/>
            </a:pPr>
            <a:r>
              <a:rPr lang="en-US" sz="1800" dirty="0"/>
              <a:t>2. Initialize </a:t>
            </a:r>
            <a:r>
              <a:rPr lang="en-US" sz="1800" dirty="0" err="1"/>
              <a:t>labelTable</a:t>
            </a:r>
            <a:r>
              <a:rPr lang="en-US" sz="1800" dirty="0"/>
              <a:t>, </a:t>
            </a:r>
            <a:r>
              <a:rPr lang="en-US" sz="1800" dirty="0" err="1"/>
              <a:t>xMinTable</a:t>
            </a:r>
            <a:r>
              <a:rPr lang="en-US" sz="1800" dirty="0"/>
              <a:t>, </a:t>
            </a:r>
            <a:r>
              <a:rPr lang="en-US" sz="1800" dirty="0" err="1"/>
              <a:t>xMaxTable</a:t>
            </a:r>
            <a:r>
              <a:rPr lang="en-US" sz="1800" dirty="0"/>
              <a:t>, </a:t>
            </a:r>
            <a:r>
              <a:rPr lang="en-US" sz="1800" dirty="0" err="1"/>
              <a:t>yMinTable</a:t>
            </a:r>
            <a:r>
              <a:rPr lang="en-US" sz="1800" dirty="0"/>
              <a:t>, </a:t>
            </a:r>
            <a:r>
              <a:rPr lang="en-US" sz="1800" dirty="0" err="1"/>
              <a:t>yMaxTable</a:t>
            </a:r>
            <a:r>
              <a:rPr lang="en-US" sz="1800" dirty="0"/>
              <a:t>, </a:t>
            </a:r>
            <a:r>
              <a:rPr lang="en-US" sz="1800" dirty="0" err="1"/>
              <a:t>massTable</a:t>
            </a:r>
            <a:r>
              <a:rPr lang="en-US" sz="1800" dirty="0"/>
              <a:t> to 0 </a:t>
            </a:r>
          </a:p>
          <a:p>
            <a:pPr marL="0" indent="0" fontAlgn="auto">
              <a:spcAft>
                <a:spcPts val="0"/>
              </a:spcAft>
              <a:buClr>
                <a:schemeClr val="bg2">
                  <a:lumMod val="40000"/>
                  <a:lumOff val="60000"/>
                </a:schemeClr>
              </a:buClr>
              <a:buFont typeface="Wingdings 3" charset="2"/>
              <a:buNone/>
              <a:defRPr/>
            </a:pPr>
            <a:r>
              <a:rPr lang="en-US" sz="1800" dirty="0"/>
              <a:t>3. Initialize </a:t>
            </a:r>
            <a:r>
              <a:rPr lang="en-US" sz="1800" dirty="0" err="1"/>
              <a:t>labelBuffer</a:t>
            </a:r>
            <a:r>
              <a:rPr lang="en-US" sz="1800" dirty="0"/>
              <a:t> to the no. of pixels in the image </a:t>
            </a:r>
          </a:p>
          <a:p>
            <a:pPr marL="0" indent="0" fontAlgn="auto">
              <a:spcAft>
                <a:spcPts val="0"/>
              </a:spcAft>
              <a:buClr>
                <a:schemeClr val="bg2">
                  <a:lumMod val="40000"/>
                  <a:lumOff val="60000"/>
                </a:schemeClr>
              </a:buClr>
              <a:buFont typeface="Wingdings 3" charset="2"/>
              <a:buNone/>
              <a:defRPr/>
            </a:pPr>
            <a:r>
              <a:rPr lang="en-US" sz="1800" dirty="0"/>
              <a:t>4. For Each Pixel S the nearest pixels are verified </a:t>
            </a:r>
          </a:p>
          <a:p>
            <a:pPr marL="0" indent="0" fontAlgn="auto">
              <a:spcAft>
                <a:spcPts val="0"/>
              </a:spcAft>
              <a:buClr>
                <a:schemeClr val="bg2">
                  <a:lumMod val="40000"/>
                  <a:lumOff val="60000"/>
                </a:schemeClr>
              </a:buClr>
              <a:buFont typeface="Wingdings 3" charset="2"/>
              <a:buNone/>
              <a:defRPr/>
            </a:pPr>
            <a:r>
              <a:rPr lang="en-US" sz="1800" dirty="0"/>
              <a:t>      A B C </a:t>
            </a:r>
          </a:p>
          <a:p>
            <a:pPr marL="0" indent="0" fontAlgn="auto">
              <a:spcAft>
                <a:spcPts val="0"/>
              </a:spcAft>
              <a:buClr>
                <a:schemeClr val="bg2">
                  <a:lumMod val="40000"/>
                  <a:lumOff val="60000"/>
                </a:schemeClr>
              </a:buClr>
              <a:buFont typeface="Wingdings 3" charset="2"/>
              <a:buNone/>
              <a:defRPr/>
            </a:pPr>
            <a:r>
              <a:rPr lang="en-US" sz="1800" dirty="0"/>
              <a:t>      D S </a:t>
            </a:r>
          </a:p>
          <a:p>
            <a:pPr marL="0" indent="0" fontAlgn="auto">
              <a:spcAft>
                <a:spcPts val="0"/>
              </a:spcAft>
              <a:buClr>
                <a:schemeClr val="bg2">
                  <a:lumMod val="40000"/>
                  <a:lumOff val="60000"/>
                </a:schemeClr>
              </a:buClr>
              <a:buFont typeface="Wingdings 3" charset="2"/>
              <a:buNone/>
              <a:defRPr/>
            </a:pPr>
            <a:r>
              <a:rPr lang="en-US" sz="1800" dirty="0"/>
              <a:t>5. Assign Labels for each Pixel and enter it into </a:t>
            </a:r>
            <a:r>
              <a:rPr lang="en-US" sz="1800" dirty="0" err="1"/>
              <a:t>labelTable</a:t>
            </a:r>
            <a:r>
              <a:rPr lang="en-US" sz="1800" dirty="0"/>
              <a:t> </a:t>
            </a:r>
          </a:p>
          <a:p>
            <a:pPr marL="0" indent="0" fontAlgn="auto">
              <a:spcAft>
                <a:spcPts val="0"/>
              </a:spcAft>
              <a:buClr>
                <a:schemeClr val="bg2">
                  <a:lumMod val="40000"/>
                  <a:lumOff val="60000"/>
                </a:schemeClr>
              </a:buClr>
              <a:buFont typeface="Wingdings 3" charset="2"/>
              <a:buNone/>
              <a:defRPr/>
            </a:pPr>
            <a:r>
              <a:rPr lang="en-US" sz="1800" dirty="0"/>
              <a:t>6. Iterate through pixels looking for connected regions. </a:t>
            </a:r>
          </a:p>
          <a:p>
            <a:pPr fontAlgn="auto">
              <a:spcAft>
                <a:spcPts val="0"/>
              </a:spcAft>
              <a:buClr>
                <a:schemeClr val="bg2">
                  <a:lumMod val="40000"/>
                  <a:lumOff val="60000"/>
                </a:schemeClr>
              </a:buClr>
              <a:buFont typeface="Wingdings 3" charset="2"/>
              <a:buChar char=""/>
              <a:defRPr/>
            </a:pPr>
            <a:endParaRPr lang="en-US" sz="1800" dirty="0"/>
          </a:p>
          <a:p>
            <a:pPr marL="0" indent="0" fontAlgn="auto">
              <a:spcAft>
                <a:spcPts val="0"/>
              </a:spcAft>
              <a:buClr>
                <a:schemeClr val="bg2">
                  <a:lumMod val="40000"/>
                  <a:lumOff val="60000"/>
                </a:schemeClr>
              </a:buClr>
              <a:buFont typeface="Wingdings 3" charset="2"/>
              <a:buNone/>
              <a:defRPr/>
            </a:pPr>
            <a:r>
              <a:rPr lang="en-US" sz="1800" dirty="0"/>
              <a:t>7. Find the </a:t>
            </a:r>
            <a:r>
              <a:rPr lang="en-US" sz="1800" dirty="0" err="1"/>
              <a:t>neighbouring</a:t>
            </a:r>
            <a:r>
              <a:rPr lang="en-US" sz="1800" dirty="0"/>
              <a:t> pixel with the least </a:t>
            </a:r>
            <a:r>
              <a:rPr lang="en-US" sz="1800" dirty="0" err="1"/>
              <a:t>labelValue</a:t>
            </a:r>
            <a:r>
              <a:rPr lang="en-US" sz="1800" dirty="0"/>
              <a:t> </a:t>
            </a:r>
          </a:p>
          <a:p>
            <a:pPr marL="0" indent="0" fontAlgn="auto">
              <a:spcAft>
                <a:spcPts val="0"/>
              </a:spcAft>
              <a:buClr>
                <a:schemeClr val="bg2">
                  <a:lumMod val="40000"/>
                  <a:lumOff val="60000"/>
                </a:schemeClr>
              </a:buClr>
              <a:buFont typeface="Wingdings 3" charset="2"/>
              <a:buNone/>
              <a:defRPr/>
            </a:pPr>
            <a:r>
              <a:rPr lang="en-US" sz="1800" dirty="0"/>
              <a:t>8. If the found </a:t>
            </a:r>
            <a:r>
              <a:rPr lang="en-US" sz="1800" dirty="0" err="1"/>
              <a:t>neighbour</a:t>
            </a:r>
            <a:r>
              <a:rPr lang="en-US" sz="1800" dirty="0"/>
              <a:t> is a foreground pixel </a:t>
            </a:r>
          </a:p>
          <a:p>
            <a:pPr marL="0" indent="0" fontAlgn="auto">
              <a:spcAft>
                <a:spcPts val="0"/>
              </a:spcAft>
              <a:buClr>
                <a:schemeClr val="bg2">
                  <a:lumMod val="40000"/>
                  <a:lumOff val="60000"/>
                </a:schemeClr>
              </a:buClr>
              <a:buFont typeface="Wingdings 3" charset="2"/>
              <a:buNone/>
              <a:defRPr/>
            </a:pPr>
            <a:r>
              <a:rPr lang="en-US" sz="1800" dirty="0"/>
              <a:t>   a. Set S Pixel Label value to min and assign the least </a:t>
            </a:r>
            <a:r>
              <a:rPr lang="en-US" sz="1800" dirty="0" err="1"/>
              <a:t>labelValue</a:t>
            </a:r>
            <a:r>
              <a:rPr lang="en-US" sz="1800" dirty="0"/>
              <a:t> to the pixel  b. Update min &amp; max X, Y values on the found </a:t>
            </a:r>
            <a:r>
              <a:rPr lang="en-US" sz="1800" dirty="0" err="1"/>
              <a:t>neighbour</a:t>
            </a:r>
            <a:r>
              <a:rPr lang="en-US" sz="1800" dirty="0"/>
              <a:t> into </a:t>
            </a:r>
            <a:r>
              <a:rPr lang="en-US" sz="1800" dirty="0" err="1"/>
              <a:t>labelTable</a:t>
            </a:r>
            <a:r>
              <a:rPr lang="en-US" sz="1800" dirty="0"/>
              <a:t>  c. Increment the </a:t>
            </a:r>
            <a:r>
              <a:rPr lang="en-US" sz="1800" dirty="0" err="1"/>
              <a:t>massTable</a:t>
            </a:r>
            <a:r>
              <a:rPr lang="en-US" sz="1800" dirty="0"/>
              <a:t> value </a:t>
            </a:r>
          </a:p>
          <a:p>
            <a:pPr marL="0" indent="0" fontAlgn="auto">
              <a:spcAft>
                <a:spcPts val="0"/>
              </a:spcAft>
              <a:buClr>
                <a:schemeClr val="bg2">
                  <a:lumMod val="40000"/>
                  <a:lumOff val="60000"/>
                </a:schemeClr>
              </a:buClr>
              <a:buFont typeface="Wingdings 3" charset="2"/>
              <a:buNone/>
              <a:defRPr/>
            </a:pPr>
            <a:r>
              <a:rPr lang="en-US" sz="1800" dirty="0"/>
              <a:t>9. If the found </a:t>
            </a:r>
            <a:r>
              <a:rPr lang="en-US" sz="1800" dirty="0" err="1"/>
              <a:t>neighbour</a:t>
            </a:r>
            <a:r>
              <a:rPr lang="en-US" sz="1800" dirty="0"/>
              <a:t> is not a foreground pixel  a. Enter the min &amp; max X, Y values into the </a:t>
            </a:r>
            <a:r>
              <a:rPr lang="en-US" sz="1800" dirty="0" err="1"/>
              <a:t>xMinTable</a:t>
            </a:r>
            <a:r>
              <a:rPr lang="en-US" sz="1800" dirty="0"/>
              <a:t>, </a:t>
            </a:r>
            <a:r>
              <a:rPr lang="en-US" sz="1800" dirty="0" err="1"/>
              <a:t>xMaxTable</a:t>
            </a:r>
            <a:r>
              <a:rPr lang="en-US" sz="1800" dirty="0"/>
              <a:t>, </a:t>
            </a:r>
            <a:r>
              <a:rPr lang="en-US" sz="1800" dirty="0" err="1"/>
              <a:t>yMinTable</a:t>
            </a:r>
            <a:r>
              <a:rPr lang="en-US" sz="1800" dirty="0"/>
              <a:t>, </a:t>
            </a:r>
            <a:r>
              <a:rPr lang="en-US" sz="1800" dirty="0" err="1"/>
              <a:t>yMaxTable</a:t>
            </a:r>
            <a:r>
              <a:rPr lang="en-US" sz="1800" dirty="0"/>
              <a:t>  b. Increment the label value </a:t>
            </a:r>
          </a:p>
          <a:p>
            <a:pPr marL="0" indent="0" fontAlgn="auto">
              <a:spcAft>
                <a:spcPts val="0"/>
              </a:spcAft>
              <a:buClr>
                <a:schemeClr val="bg2">
                  <a:lumMod val="40000"/>
                  <a:lumOff val="60000"/>
                </a:schemeClr>
              </a:buClr>
              <a:buFont typeface="Wingdings 3" charset="2"/>
              <a:buNone/>
              <a:defRPr/>
            </a:pPr>
            <a:r>
              <a:rPr lang="en-US" sz="1800" dirty="0"/>
              <a:t>10. Repeat Steps 3 to 8 for all pixels </a:t>
            </a:r>
          </a:p>
          <a:p>
            <a:pPr marL="0" indent="0" fontAlgn="auto">
              <a:spcAft>
                <a:spcPts val="0"/>
              </a:spcAft>
              <a:buClr>
                <a:schemeClr val="bg2">
                  <a:lumMod val="40000"/>
                  <a:lumOff val="60000"/>
                </a:schemeClr>
              </a:buClr>
              <a:buFont typeface="Wingdings 3" charset="2"/>
              <a:buNone/>
              <a:defRPr/>
            </a:pPr>
            <a:r>
              <a:rPr lang="en-US" sz="1800" dirty="0"/>
              <a:t>11. Rearrange the </a:t>
            </a:r>
            <a:r>
              <a:rPr lang="en-US" sz="1800" dirty="0" err="1"/>
              <a:t>labelValue</a:t>
            </a:r>
            <a:r>
              <a:rPr lang="en-US" sz="1800" dirty="0"/>
              <a:t> of the each </a:t>
            </a:r>
            <a:r>
              <a:rPr lang="en-US" sz="1800" dirty="0" err="1"/>
              <a:t>labelBuffer</a:t>
            </a:r>
            <a:r>
              <a:rPr lang="en-US" sz="1800" dirty="0"/>
              <a:t> starting from 0 </a:t>
            </a:r>
          </a:p>
          <a:p>
            <a:pPr marL="0" indent="0" fontAlgn="auto">
              <a:spcAft>
                <a:spcPts val="0"/>
              </a:spcAft>
              <a:buClr>
                <a:schemeClr val="bg2">
                  <a:lumMod val="40000"/>
                  <a:lumOff val="60000"/>
                </a:schemeClr>
              </a:buClr>
              <a:buFont typeface="Wingdings 3" charset="2"/>
              <a:buNone/>
              <a:defRPr/>
            </a:pPr>
            <a:r>
              <a:rPr lang="en-US" sz="1800" dirty="0"/>
              <a:t>12. Assign color value to each </a:t>
            </a:r>
            <a:r>
              <a:rPr lang="en-US" sz="1800" dirty="0" err="1"/>
              <a:t>labelValue</a:t>
            </a:r>
            <a:r>
              <a:rPr lang="en-US" sz="1800" dirty="0"/>
              <a:t> (Blob) </a:t>
            </a:r>
          </a:p>
          <a:p>
            <a:pPr marL="0" indent="0" fontAlgn="auto">
              <a:spcAft>
                <a:spcPts val="0"/>
              </a:spcAft>
              <a:buClr>
                <a:schemeClr val="bg2">
                  <a:lumMod val="40000"/>
                  <a:lumOff val="60000"/>
                </a:schemeClr>
              </a:buClr>
              <a:buFont typeface="Wingdings 3" charset="2"/>
              <a:buNone/>
              <a:defRPr/>
            </a:pPr>
            <a:endParaRPr lang="en-US" sz="1400" dirty="0"/>
          </a:p>
          <a:p>
            <a:pPr marL="0" indent="0" fontAlgn="auto">
              <a:spcAft>
                <a:spcPts val="0"/>
              </a:spcAft>
              <a:buClr>
                <a:schemeClr val="bg2">
                  <a:lumMod val="40000"/>
                  <a:lumOff val="60000"/>
                </a:schemeClr>
              </a:buClr>
              <a:buFont typeface="Wingdings 3" charset="2"/>
              <a:buNone/>
              <a:defRPr/>
            </a:pPr>
            <a:endParaRPr lang="en-US"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46113" y="452438"/>
            <a:ext cx="9404350" cy="912812"/>
          </a:xfrm>
        </p:spPr>
        <p:txBody>
          <a:bodyPr/>
          <a:lstStyle/>
          <a:p>
            <a:r>
              <a:rPr lang="en-US"/>
              <a:t>Blob filtering</a:t>
            </a:r>
          </a:p>
        </p:txBody>
      </p:sp>
      <p:sp>
        <p:nvSpPr>
          <p:cNvPr id="3" name="Content Placeholder 2"/>
          <p:cNvSpPr>
            <a:spLocks noGrp="1"/>
          </p:cNvSpPr>
          <p:nvPr>
            <p:ph idx="1"/>
          </p:nvPr>
        </p:nvSpPr>
        <p:spPr>
          <a:xfrm>
            <a:off x="422275" y="1125538"/>
            <a:ext cx="11169650" cy="5613400"/>
          </a:xfrm>
        </p:spPr>
        <p:txBody>
          <a:bodyPr rtlCol="0">
            <a:normAutofit/>
          </a:bodyPr>
          <a:lstStyle/>
          <a:p>
            <a:pPr fontAlgn="auto">
              <a:spcAft>
                <a:spcPts val="0"/>
              </a:spcAft>
              <a:buClr>
                <a:schemeClr val="bg2">
                  <a:lumMod val="40000"/>
                  <a:lumOff val="60000"/>
                </a:schemeClr>
              </a:buClr>
              <a:buFont typeface="Wingdings 3" charset="2"/>
              <a:buChar char=""/>
              <a:defRPr/>
            </a:pPr>
            <a:r>
              <a:rPr lang="en-US" sz="1800" dirty="0"/>
              <a:t>In this Section, the identified Blobs are labeled from 1 to n numbers. </a:t>
            </a:r>
          </a:p>
          <a:p>
            <a:pPr fontAlgn="auto">
              <a:spcAft>
                <a:spcPts val="0"/>
              </a:spcAft>
              <a:buClr>
                <a:schemeClr val="bg2">
                  <a:lumMod val="40000"/>
                  <a:lumOff val="60000"/>
                </a:schemeClr>
              </a:buClr>
              <a:buFont typeface="Wingdings 3" charset="2"/>
              <a:buChar char=""/>
              <a:defRPr/>
            </a:pPr>
            <a:r>
              <a:rPr lang="en-US" sz="1800" dirty="0"/>
              <a:t>Each blob’s X and Y position is calculated and the mass of each blob is calculated.</a:t>
            </a:r>
          </a:p>
          <a:p>
            <a:pPr fontAlgn="auto">
              <a:spcAft>
                <a:spcPts val="0"/>
              </a:spcAft>
              <a:buClr>
                <a:schemeClr val="bg2">
                  <a:lumMod val="40000"/>
                  <a:lumOff val="60000"/>
                </a:schemeClr>
              </a:buClr>
              <a:buFont typeface="Wingdings 3" charset="2"/>
              <a:buChar char=""/>
              <a:defRPr/>
            </a:pPr>
            <a:r>
              <a:rPr lang="en-US" sz="1800" dirty="0"/>
              <a:t> The mass table in the above algorithm provides the value of each blob’s spatial mass which can be calculated. </a:t>
            </a:r>
          </a:p>
          <a:p>
            <a:pPr fontAlgn="auto">
              <a:spcAft>
                <a:spcPts val="0"/>
              </a:spcAft>
              <a:buClr>
                <a:schemeClr val="bg2">
                  <a:lumMod val="40000"/>
                  <a:lumOff val="60000"/>
                </a:schemeClr>
              </a:buClr>
              <a:buFont typeface="Wingdings 3" charset="2"/>
              <a:buChar char=""/>
              <a:defRPr/>
            </a:pPr>
            <a:r>
              <a:rPr lang="en-US" sz="1800" dirty="0"/>
              <a:t>The filtered Blobs need to be tracked to find out the spatial movement of the blobs and their correlation between the frames. </a:t>
            </a:r>
          </a:p>
          <a:p>
            <a:pPr fontAlgn="auto">
              <a:spcAft>
                <a:spcPts val="0"/>
              </a:spcAft>
              <a:buClr>
                <a:schemeClr val="bg2">
                  <a:lumMod val="40000"/>
                  <a:lumOff val="60000"/>
                </a:schemeClr>
              </a:buClr>
              <a:buFont typeface="Wingdings 3" charset="2"/>
              <a:buChar char=""/>
              <a:defRPr/>
            </a:pPr>
            <a:r>
              <a:rPr lang="en-US" sz="1800" dirty="0"/>
              <a:t>The correlation between the frames is found out to conclude whether the blobs have their movement independent or depend on some other blobs.</a:t>
            </a:r>
          </a:p>
          <a:p>
            <a:pPr marL="0" indent="0" fontAlgn="auto">
              <a:spcAft>
                <a:spcPts val="0"/>
              </a:spcAft>
              <a:buClr>
                <a:schemeClr val="bg2">
                  <a:lumMod val="40000"/>
                  <a:lumOff val="60000"/>
                </a:schemeClr>
              </a:buClr>
              <a:buFont typeface="Wingdings 3" charset="2"/>
              <a:buNone/>
              <a:defRPr/>
            </a:pPr>
            <a:endParaRPr lang="en-US" sz="1800" dirty="0"/>
          </a:p>
        </p:txBody>
      </p:sp>
      <p:pic>
        <p:nvPicPr>
          <p:cNvPr id="30723" name="Picture 4"/>
          <p:cNvPicPr>
            <a:picLocks noChangeAspect="1"/>
          </p:cNvPicPr>
          <p:nvPr/>
        </p:nvPicPr>
        <p:blipFill>
          <a:blip r:embed="rId2"/>
          <a:srcRect/>
          <a:stretch>
            <a:fillRect/>
          </a:stretch>
        </p:blipFill>
        <p:spPr bwMode="auto">
          <a:xfrm>
            <a:off x="2995613" y="3995738"/>
            <a:ext cx="5178425" cy="2789237"/>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646113" y="452438"/>
            <a:ext cx="9404350" cy="912812"/>
          </a:xfrm>
        </p:spPr>
        <p:txBody>
          <a:bodyPr/>
          <a:lstStyle/>
          <a:p>
            <a:r>
              <a:rPr lang="en-US"/>
              <a:t>Blob tracking</a:t>
            </a:r>
          </a:p>
        </p:txBody>
      </p:sp>
      <p:sp>
        <p:nvSpPr>
          <p:cNvPr id="31746" name="Content Placeholder 2"/>
          <p:cNvSpPr>
            <a:spLocks noGrp="1"/>
          </p:cNvSpPr>
          <p:nvPr>
            <p:ph idx="1"/>
          </p:nvPr>
        </p:nvSpPr>
        <p:spPr>
          <a:xfrm>
            <a:off x="787400" y="1365250"/>
            <a:ext cx="10185400" cy="5189538"/>
          </a:xfrm>
        </p:spPr>
        <p:txBody>
          <a:bodyPr/>
          <a:lstStyle/>
          <a:p>
            <a:r>
              <a:rPr lang="en-US"/>
              <a:t>The moving blobs represent the vehicle motion in the images. </a:t>
            </a:r>
          </a:p>
          <a:p>
            <a:r>
              <a:rPr lang="en-US"/>
              <a:t>It has asserted that the convex hull surrounding a vehicle in an image is a good approximation of the projection of a vehicle in the image. </a:t>
            </a:r>
          </a:p>
          <a:p>
            <a:r>
              <a:rPr lang="en-US"/>
              <a:t>To characterize the moving blobs, we calculate the convex hull and calculate the centroid for the blobs. </a:t>
            </a:r>
          </a:p>
          <a:p>
            <a:r>
              <a:rPr lang="en-US"/>
              <a:t>Calculating centroid</a:t>
            </a:r>
          </a:p>
          <a:p>
            <a:endParaRPr lang="en-US"/>
          </a:p>
        </p:txBody>
      </p:sp>
      <p:pic>
        <p:nvPicPr>
          <p:cNvPr id="31747" name="Picture 4"/>
          <p:cNvPicPr>
            <a:picLocks noChangeAspect="1"/>
          </p:cNvPicPr>
          <p:nvPr/>
        </p:nvPicPr>
        <p:blipFill>
          <a:blip r:embed="rId2"/>
          <a:srcRect/>
          <a:stretch>
            <a:fillRect/>
          </a:stretch>
        </p:blipFill>
        <p:spPr bwMode="auto">
          <a:xfrm>
            <a:off x="3529013" y="3727450"/>
            <a:ext cx="5207000" cy="308133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46113" y="452438"/>
            <a:ext cx="9404350" cy="814387"/>
          </a:xfrm>
        </p:spPr>
        <p:txBody>
          <a:bodyPr/>
          <a:lstStyle/>
          <a:p>
            <a:r>
              <a:rPr lang="en-US" sz="3600"/>
              <a:t>Velocity estimation</a:t>
            </a:r>
          </a:p>
        </p:txBody>
      </p:sp>
      <p:sp>
        <p:nvSpPr>
          <p:cNvPr id="3" name="Content Placeholder 2"/>
          <p:cNvSpPr>
            <a:spLocks noGrp="1"/>
          </p:cNvSpPr>
          <p:nvPr>
            <p:ph idx="1"/>
          </p:nvPr>
        </p:nvSpPr>
        <p:spPr>
          <a:xfrm>
            <a:off x="492125" y="1266825"/>
            <a:ext cx="11114088" cy="5414963"/>
          </a:xfrm>
        </p:spPr>
        <p:txBody>
          <a:bodyPr rtlCol="0">
            <a:normAutofit/>
          </a:bodyPr>
          <a:lstStyle/>
          <a:p>
            <a:pPr fontAlgn="auto">
              <a:spcAft>
                <a:spcPts val="0"/>
              </a:spcAft>
              <a:buClr>
                <a:schemeClr val="bg2">
                  <a:lumMod val="40000"/>
                  <a:lumOff val="60000"/>
                </a:schemeClr>
              </a:buClr>
              <a:buFont typeface="Wingdings 3" charset="2"/>
              <a:buChar char=""/>
              <a:defRPr/>
            </a:pPr>
            <a:r>
              <a:rPr lang="en-US" dirty="0"/>
              <a:t>For a set of Two Blobs, Calculate the velocity of the blobs by fixing a reference point and calculate the displacement.</a:t>
            </a:r>
          </a:p>
          <a:p>
            <a:pPr fontAlgn="auto">
              <a:spcAft>
                <a:spcPts val="0"/>
              </a:spcAft>
              <a:buClr>
                <a:schemeClr val="bg2">
                  <a:lumMod val="40000"/>
                  <a:lumOff val="60000"/>
                </a:schemeClr>
              </a:buClr>
              <a:buFont typeface="Wingdings 3" charset="2"/>
              <a:buChar char=""/>
              <a:defRPr/>
            </a:pPr>
            <a:endParaRPr lang="en-US" dirty="0"/>
          </a:p>
          <a:p>
            <a:pPr fontAlgn="auto">
              <a:spcAft>
                <a:spcPts val="0"/>
              </a:spcAft>
              <a:buClr>
                <a:schemeClr val="bg2">
                  <a:lumMod val="40000"/>
                  <a:lumOff val="60000"/>
                </a:schemeClr>
              </a:buClr>
              <a:buFont typeface="Wingdings 3" charset="2"/>
              <a:buChar char=""/>
              <a:defRPr/>
            </a:pPr>
            <a:endParaRPr lang="en-US" dirty="0"/>
          </a:p>
          <a:p>
            <a:pPr fontAlgn="auto">
              <a:spcAft>
                <a:spcPts val="0"/>
              </a:spcAft>
              <a:buClr>
                <a:schemeClr val="bg2">
                  <a:lumMod val="40000"/>
                  <a:lumOff val="60000"/>
                </a:schemeClr>
              </a:buClr>
              <a:buFont typeface="Wingdings 3" charset="2"/>
              <a:buChar char=""/>
              <a:defRPr/>
            </a:pPr>
            <a:endParaRPr lang="en-US" dirty="0"/>
          </a:p>
          <a:p>
            <a:pPr fontAlgn="auto">
              <a:spcAft>
                <a:spcPts val="0"/>
              </a:spcAft>
              <a:buClr>
                <a:schemeClr val="bg2">
                  <a:lumMod val="40000"/>
                  <a:lumOff val="60000"/>
                </a:schemeClr>
              </a:buClr>
              <a:buFont typeface="Wingdings 3" charset="2"/>
              <a:buChar char=""/>
              <a:defRPr/>
            </a:pPr>
            <a:r>
              <a:rPr lang="en-US" dirty="0"/>
              <a:t>And the velocity is</a:t>
            </a:r>
          </a:p>
          <a:p>
            <a:pPr marL="0" indent="0" fontAlgn="auto">
              <a:spcAft>
                <a:spcPts val="0"/>
              </a:spcAft>
              <a:buClr>
                <a:schemeClr val="bg2">
                  <a:lumMod val="40000"/>
                  <a:lumOff val="60000"/>
                </a:schemeClr>
              </a:buClr>
              <a:buFont typeface="Wingdings 3" charset="2"/>
              <a:buNone/>
              <a:defRPr/>
            </a:pPr>
            <a:endParaRPr lang="en-US" dirty="0"/>
          </a:p>
          <a:p>
            <a:pPr fontAlgn="auto">
              <a:spcAft>
                <a:spcPts val="0"/>
              </a:spcAft>
              <a:buClr>
                <a:schemeClr val="bg2">
                  <a:lumMod val="40000"/>
                  <a:lumOff val="60000"/>
                </a:schemeClr>
              </a:buClr>
              <a:buFont typeface="Wingdings 3" charset="2"/>
              <a:buChar char=""/>
              <a:defRPr/>
            </a:pPr>
            <a:endParaRPr lang="en-US" dirty="0"/>
          </a:p>
          <a:p>
            <a:pPr fontAlgn="auto">
              <a:spcAft>
                <a:spcPts val="0"/>
              </a:spcAft>
              <a:buClr>
                <a:schemeClr val="bg2">
                  <a:lumMod val="40000"/>
                  <a:lumOff val="60000"/>
                </a:schemeClr>
              </a:buClr>
              <a:buFont typeface="Wingdings 3" charset="2"/>
              <a:buChar char=""/>
              <a:defRPr/>
            </a:pPr>
            <a:endParaRPr lang="en-US" dirty="0"/>
          </a:p>
          <a:p>
            <a:pPr marL="0" indent="0" fontAlgn="auto">
              <a:spcAft>
                <a:spcPts val="0"/>
              </a:spcAft>
              <a:buClr>
                <a:schemeClr val="bg2">
                  <a:lumMod val="40000"/>
                  <a:lumOff val="60000"/>
                </a:schemeClr>
              </a:buClr>
              <a:buFont typeface="Wingdings 3" charset="2"/>
              <a:buNone/>
              <a:defRPr/>
            </a:pPr>
            <a:endParaRPr lang="en-US" dirty="0"/>
          </a:p>
        </p:txBody>
      </p:sp>
      <p:pic>
        <p:nvPicPr>
          <p:cNvPr id="32771" name="Picture 4"/>
          <p:cNvPicPr>
            <a:picLocks noChangeAspect="1"/>
          </p:cNvPicPr>
          <p:nvPr/>
        </p:nvPicPr>
        <p:blipFill>
          <a:blip r:embed="rId2"/>
          <a:srcRect/>
          <a:stretch>
            <a:fillRect/>
          </a:stretch>
        </p:blipFill>
        <p:spPr bwMode="auto">
          <a:xfrm>
            <a:off x="3271838" y="2220913"/>
            <a:ext cx="3944937" cy="639762"/>
          </a:xfrm>
          <a:prstGeom prst="rect">
            <a:avLst/>
          </a:prstGeom>
          <a:noFill/>
          <a:ln w="9525">
            <a:noFill/>
            <a:miter lim="800000"/>
            <a:headEnd/>
            <a:tailEnd/>
          </a:ln>
        </p:spPr>
      </p:pic>
      <p:pic>
        <p:nvPicPr>
          <p:cNvPr id="32772" name="Picture 5"/>
          <p:cNvPicPr>
            <a:picLocks noChangeAspect="1"/>
          </p:cNvPicPr>
          <p:nvPr/>
        </p:nvPicPr>
        <p:blipFill>
          <a:blip r:embed="rId3"/>
          <a:srcRect/>
          <a:stretch>
            <a:fillRect/>
          </a:stretch>
        </p:blipFill>
        <p:spPr bwMode="auto">
          <a:xfrm>
            <a:off x="3376613" y="3632200"/>
            <a:ext cx="5330825" cy="315277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646113" y="452438"/>
            <a:ext cx="9404350" cy="771525"/>
          </a:xfrm>
        </p:spPr>
        <p:txBody>
          <a:bodyPr/>
          <a:lstStyle/>
          <a:p>
            <a:r>
              <a:rPr lang="en-US" sz="3600"/>
              <a:t>Speed flow density relationship</a:t>
            </a:r>
          </a:p>
        </p:txBody>
      </p:sp>
      <p:sp>
        <p:nvSpPr>
          <p:cNvPr id="3" name="Content Placeholder 2"/>
          <p:cNvSpPr>
            <a:spLocks noGrp="1"/>
          </p:cNvSpPr>
          <p:nvPr>
            <p:ph idx="1"/>
          </p:nvPr>
        </p:nvSpPr>
        <p:spPr>
          <a:xfrm>
            <a:off x="646113" y="1322388"/>
            <a:ext cx="10790237" cy="4926012"/>
          </a:xfrm>
        </p:spPr>
        <p:txBody>
          <a:bodyPr rtlCol="0">
            <a:normAutofit/>
          </a:bodyPr>
          <a:lstStyle/>
          <a:p>
            <a:pPr fontAlgn="auto">
              <a:spcAft>
                <a:spcPts val="0"/>
              </a:spcAft>
              <a:buClr>
                <a:schemeClr val="bg2">
                  <a:lumMod val="40000"/>
                  <a:lumOff val="60000"/>
                </a:schemeClr>
              </a:buClr>
              <a:buFont typeface="Wingdings 3" charset="2"/>
              <a:buChar char=""/>
              <a:defRPr/>
            </a:pPr>
            <a:r>
              <a:rPr lang="en-US" dirty="0"/>
              <a:t>Under uninterrupted flow conditions, speed, density, and flow are all related by the equation   </a:t>
            </a:r>
          </a:p>
          <a:p>
            <a:pPr marL="0" indent="0" fontAlgn="auto">
              <a:spcAft>
                <a:spcPts val="0"/>
              </a:spcAft>
              <a:buClr>
                <a:schemeClr val="bg2">
                  <a:lumMod val="40000"/>
                  <a:lumOff val="60000"/>
                </a:schemeClr>
              </a:buClr>
              <a:buFont typeface="Wingdings 3" charset="2"/>
              <a:buNone/>
              <a:defRPr/>
            </a:pPr>
            <a:r>
              <a:rPr lang="en-US" dirty="0"/>
              <a:t>                    q=k*v </a:t>
            </a:r>
          </a:p>
          <a:p>
            <a:pPr marL="0" indent="0" fontAlgn="auto">
              <a:spcAft>
                <a:spcPts val="0"/>
              </a:spcAft>
              <a:buClr>
                <a:schemeClr val="bg2">
                  <a:lumMod val="40000"/>
                  <a:lumOff val="60000"/>
                </a:schemeClr>
              </a:buClr>
              <a:buFont typeface="Wingdings 3" charset="2"/>
              <a:buNone/>
              <a:defRPr/>
            </a:pPr>
            <a:r>
              <a:rPr lang="en-US" dirty="0"/>
              <a:t>Where q = Flow (vehicles/hour), v = Speed (miles/hour, kilometers/hour) and</a:t>
            </a:r>
          </a:p>
          <a:p>
            <a:pPr marL="0" indent="0" fontAlgn="auto">
              <a:spcAft>
                <a:spcPts val="0"/>
              </a:spcAft>
              <a:buClr>
                <a:schemeClr val="bg2">
                  <a:lumMod val="40000"/>
                  <a:lumOff val="60000"/>
                </a:schemeClr>
              </a:buClr>
              <a:buFont typeface="Wingdings 3" charset="2"/>
              <a:buNone/>
              <a:defRPr/>
            </a:pPr>
            <a:r>
              <a:rPr lang="en-US" dirty="0"/>
              <a:t>k = Density (vehicles/mile, vehicles/kilometer </a:t>
            </a:r>
          </a:p>
          <a:p>
            <a:pPr marL="0" indent="0" fontAlgn="auto">
              <a:spcAft>
                <a:spcPts val="0"/>
              </a:spcAft>
              <a:buClr>
                <a:schemeClr val="bg2">
                  <a:lumMod val="40000"/>
                  <a:lumOff val="60000"/>
                </a:schemeClr>
              </a:buClr>
              <a:buFont typeface="Wingdings 3" charset="2"/>
              <a:buNone/>
              <a:defRPr/>
            </a:pPr>
            <a:r>
              <a:rPr lang="en-US" dirty="0"/>
              <a:t>Relationship:</a:t>
            </a:r>
          </a:p>
          <a:p>
            <a:pPr marL="0" indent="0" fontAlgn="auto">
              <a:spcAft>
                <a:spcPts val="0"/>
              </a:spcAft>
              <a:buClr>
                <a:schemeClr val="bg2">
                  <a:lumMod val="40000"/>
                  <a:lumOff val="60000"/>
                </a:schemeClr>
              </a:buClr>
              <a:buFont typeface="Wingdings 3" charset="2"/>
              <a:buNone/>
              <a:defRPr/>
            </a:pPr>
            <a:r>
              <a:rPr lang="en-US" dirty="0"/>
              <a:t>    The velocity of vehicles follows normal distribution and its differential probability density function of two vehicles a and b is</a:t>
            </a:r>
          </a:p>
          <a:p>
            <a:pPr marL="0" indent="0" fontAlgn="auto">
              <a:spcAft>
                <a:spcPts val="0"/>
              </a:spcAft>
              <a:buClr>
                <a:schemeClr val="bg2">
                  <a:lumMod val="40000"/>
                  <a:lumOff val="60000"/>
                </a:schemeClr>
              </a:buClr>
              <a:buFont typeface="Wingdings 3" charset="2"/>
              <a:buNone/>
              <a:defRPr/>
            </a:pPr>
            <a:endParaRPr lang="en-US" dirty="0"/>
          </a:p>
        </p:txBody>
      </p:sp>
      <p:pic>
        <p:nvPicPr>
          <p:cNvPr id="33795" name="Picture 3"/>
          <p:cNvPicPr>
            <a:picLocks noChangeAspect="1"/>
          </p:cNvPicPr>
          <p:nvPr/>
        </p:nvPicPr>
        <p:blipFill>
          <a:blip r:embed="rId2"/>
          <a:srcRect/>
          <a:stretch>
            <a:fillRect/>
          </a:stretch>
        </p:blipFill>
        <p:spPr bwMode="auto">
          <a:xfrm>
            <a:off x="3190875" y="4797425"/>
            <a:ext cx="4870450" cy="155098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3"/>
          <p:cNvPicPr>
            <a:picLocks noChangeAspect="1"/>
          </p:cNvPicPr>
          <p:nvPr/>
        </p:nvPicPr>
        <p:blipFill>
          <a:blip r:embed="rId2"/>
          <a:srcRect/>
          <a:stretch>
            <a:fillRect/>
          </a:stretch>
        </p:blipFill>
        <p:spPr bwMode="auto">
          <a:xfrm>
            <a:off x="360363" y="3194050"/>
            <a:ext cx="4721225" cy="3182938"/>
          </a:xfrm>
          <a:prstGeom prst="rect">
            <a:avLst/>
          </a:prstGeom>
          <a:noFill/>
          <a:ln w="9525">
            <a:noFill/>
            <a:miter lim="800000"/>
            <a:headEnd/>
            <a:tailEnd/>
          </a:ln>
        </p:spPr>
      </p:pic>
      <p:pic>
        <p:nvPicPr>
          <p:cNvPr id="34818" name="Picture 4"/>
          <p:cNvPicPr>
            <a:picLocks noChangeAspect="1"/>
          </p:cNvPicPr>
          <p:nvPr/>
        </p:nvPicPr>
        <p:blipFill>
          <a:blip r:embed="rId3"/>
          <a:srcRect/>
          <a:stretch>
            <a:fillRect/>
          </a:stretch>
        </p:blipFill>
        <p:spPr bwMode="auto">
          <a:xfrm>
            <a:off x="7315200" y="2497138"/>
            <a:ext cx="4079875" cy="4198937"/>
          </a:xfrm>
          <a:prstGeom prst="rect">
            <a:avLst/>
          </a:prstGeom>
          <a:noFill/>
          <a:ln w="9525">
            <a:noFill/>
            <a:miter lim="800000"/>
            <a:headEnd/>
            <a:tailEnd/>
          </a:ln>
        </p:spPr>
      </p:pic>
      <p:sp>
        <p:nvSpPr>
          <p:cNvPr id="34819" name="Title 1"/>
          <p:cNvSpPr>
            <a:spLocks noGrp="1"/>
          </p:cNvSpPr>
          <p:nvPr>
            <p:ph type="title"/>
          </p:nvPr>
        </p:nvSpPr>
        <p:spPr>
          <a:xfrm>
            <a:off x="646113" y="182563"/>
            <a:ext cx="9404350" cy="676275"/>
          </a:xfrm>
        </p:spPr>
        <p:txBody>
          <a:bodyPr/>
          <a:lstStyle/>
          <a:p>
            <a:r>
              <a:rPr lang="en-US"/>
              <a:t>Experimental results</a:t>
            </a:r>
          </a:p>
        </p:txBody>
      </p:sp>
      <p:sp>
        <p:nvSpPr>
          <p:cNvPr id="3" name="Content Placeholder 2"/>
          <p:cNvSpPr>
            <a:spLocks noGrp="1"/>
          </p:cNvSpPr>
          <p:nvPr>
            <p:ph idx="1"/>
          </p:nvPr>
        </p:nvSpPr>
        <p:spPr>
          <a:xfrm>
            <a:off x="254000" y="858838"/>
            <a:ext cx="12139613" cy="5999162"/>
          </a:xfrm>
        </p:spPr>
        <p:txBody>
          <a:bodyPr rtlCol="0">
            <a:normAutofit/>
          </a:bodyPr>
          <a:lstStyle/>
          <a:p>
            <a:pPr fontAlgn="auto">
              <a:spcAft>
                <a:spcPts val="0"/>
              </a:spcAft>
              <a:buClr>
                <a:schemeClr val="bg2">
                  <a:lumMod val="40000"/>
                  <a:lumOff val="60000"/>
                </a:schemeClr>
              </a:buClr>
              <a:buFont typeface="Wingdings 3" charset="2"/>
              <a:buChar char=""/>
              <a:defRPr/>
            </a:pPr>
            <a:r>
              <a:rPr lang="en-US" dirty="0"/>
              <a:t>Experimental results of the proposed vehicle speed estimation </a:t>
            </a:r>
          </a:p>
          <a:p>
            <a:pPr marL="0" indent="0" fontAlgn="auto">
              <a:spcAft>
                <a:spcPts val="0"/>
              </a:spcAft>
              <a:buClr>
                <a:schemeClr val="bg2">
                  <a:lumMod val="40000"/>
                  <a:lumOff val="60000"/>
                </a:schemeClr>
              </a:buClr>
              <a:buFont typeface="Wingdings 3" charset="2"/>
              <a:buNone/>
              <a:defRPr/>
            </a:pPr>
            <a:r>
              <a:rPr lang="en-US" dirty="0"/>
              <a:t>are presented to demonstrate the real-time velocity estimation of random vehicles.</a:t>
            </a:r>
          </a:p>
          <a:p>
            <a:pPr fontAlgn="auto">
              <a:spcAft>
                <a:spcPts val="0"/>
              </a:spcAft>
              <a:buClr>
                <a:schemeClr val="bg2">
                  <a:lumMod val="40000"/>
                  <a:lumOff val="60000"/>
                </a:schemeClr>
              </a:buClr>
              <a:buFont typeface="Wingdings 3" charset="2"/>
              <a:buChar char=""/>
              <a:defRPr/>
            </a:pPr>
            <a:r>
              <a:rPr lang="en-US" dirty="0"/>
              <a:t>The Proposed Method is tested over a range of videos taken at different scenarios like Bad Light, Rainy (or) Snow Days, Interrupted Traffic scene at urban road side, Uninterrupted Traffic Scene at National Highways, Video Taken at Tunnels. </a:t>
            </a:r>
          </a:p>
          <a:p>
            <a:pPr marL="0" indent="0" fontAlgn="auto">
              <a:spcAft>
                <a:spcPts val="0"/>
              </a:spcAft>
              <a:buClr>
                <a:schemeClr val="bg2">
                  <a:lumMod val="40000"/>
                  <a:lumOff val="60000"/>
                </a:schemeClr>
              </a:buClr>
              <a:buFont typeface="Wingdings 3" charset="2"/>
              <a:buNone/>
              <a:defRPr/>
            </a:pPr>
            <a:r>
              <a:rPr lang="en-US"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a:t>Future work</a:t>
            </a:r>
          </a:p>
        </p:txBody>
      </p:sp>
      <p:sp>
        <p:nvSpPr>
          <p:cNvPr id="35842" name="Content Placeholder 2"/>
          <p:cNvSpPr>
            <a:spLocks noGrp="1"/>
          </p:cNvSpPr>
          <p:nvPr>
            <p:ph idx="1"/>
          </p:nvPr>
        </p:nvSpPr>
        <p:spPr>
          <a:xfrm>
            <a:off x="871538" y="1852613"/>
            <a:ext cx="9178925" cy="4395787"/>
          </a:xfrm>
        </p:spPr>
        <p:txBody>
          <a:bodyPr/>
          <a:lstStyle/>
          <a:p>
            <a:r>
              <a:rPr lang="en-US"/>
              <a:t>These research can be further extended by strengthening the IVA at the server site using different core algorithms.</a:t>
            </a:r>
          </a:p>
          <a:p>
            <a:r>
              <a:rPr lang="en-US"/>
              <a:t>Proposed technique is an agile in nature so extensions can be done to it as we have introduced different algorithms such as blob detection,tracking.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646113" y="452438"/>
            <a:ext cx="9404350" cy="673100"/>
          </a:xfrm>
        </p:spPr>
        <p:txBody>
          <a:bodyPr/>
          <a:lstStyle/>
          <a:p>
            <a:r>
              <a:rPr lang="en-US" sz="3600"/>
              <a:t>contents</a:t>
            </a:r>
          </a:p>
        </p:txBody>
      </p:sp>
      <p:sp>
        <p:nvSpPr>
          <p:cNvPr id="20482" name="Content Placeholder 2"/>
          <p:cNvSpPr>
            <a:spLocks noGrp="1"/>
          </p:cNvSpPr>
          <p:nvPr>
            <p:ph idx="1"/>
          </p:nvPr>
        </p:nvSpPr>
        <p:spPr>
          <a:xfrm>
            <a:off x="646113" y="1293813"/>
            <a:ext cx="11382375" cy="5106987"/>
          </a:xfrm>
        </p:spPr>
        <p:txBody>
          <a:bodyPr/>
          <a:lstStyle/>
          <a:p>
            <a:r>
              <a:rPr lang="en-US" dirty="0"/>
              <a:t>Research questions</a:t>
            </a:r>
          </a:p>
          <a:p>
            <a:r>
              <a:rPr lang="en-US" dirty="0"/>
              <a:t>Introduction</a:t>
            </a:r>
          </a:p>
          <a:p>
            <a:r>
              <a:rPr lang="en-US" dirty="0"/>
              <a:t>Description</a:t>
            </a:r>
          </a:p>
          <a:p>
            <a:r>
              <a:rPr lang="en-US" dirty="0"/>
              <a:t>Background work</a:t>
            </a:r>
          </a:p>
          <a:p>
            <a:r>
              <a:rPr lang="en-US" dirty="0"/>
              <a:t>Problem definition</a:t>
            </a:r>
          </a:p>
          <a:p>
            <a:r>
              <a:rPr lang="en-US" dirty="0"/>
              <a:t>Problem explanation</a:t>
            </a:r>
          </a:p>
          <a:p>
            <a:r>
              <a:rPr lang="en-US" dirty="0"/>
              <a:t>Results</a:t>
            </a:r>
          </a:p>
          <a:p>
            <a:r>
              <a:rPr lang="en-US" dirty="0"/>
              <a:t>Future work</a:t>
            </a:r>
          </a:p>
          <a:p>
            <a:endParaRPr lang="en-US" dirty="0"/>
          </a:p>
          <a:p>
            <a:endParaRPr lang="en-US" dirty="0"/>
          </a:p>
          <a:p>
            <a:endParaRPr lang="en-US" dirty="0"/>
          </a:p>
          <a:p>
            <a:endParaRPr lang="en-US" dirty="0"/>
          </a:p>
          <a:p>
            <a:endParaRPr lang="en-US" dirty="0"/>
          </a:p>
          <a:p>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r>
              <a:rPr lang="en-US"/>
              <a:t>RESEARCH QUESTIONS</a:t>
            </a:r>
          </a:p>
        </p:txBody>
      </p:sp>
      <p:sp>
        <p:nvSpPr>
          <p:cNvPr id="39939" name="Rectangle 3"/>
          <p:cNvSpPr>
            <a:spLocks noGrp="1"/>
          </p:cNvSpPr>
          <p:nvPr>
            <p:ph type="body" idx="1"/>
          </p:nvPr>
        </p:nvSpPr>
        <p:spPr/>
        <p:txBody>
          <a:bodyPr/>
          <a:lstStyle/>
          <a:p>
            <a:r>
              <a:rPr lang="en-US"/>
              <a:t>Whether the present algorithms are applicable for the large scale video analytics when the data is stored or present in the cloud?</a:t>
            </a:r>
          </a:p>
          <a:p>
            <a:r>
              <a:rPr lang="en-US"/>
              <a:t>How to improve the accuracy in tracking of vehicles in the road traffic to have a safe drive.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646113" y="452438"/>
            <a:ext cx="9404350" cy="814387"/>
          </a:xfrm>
        </p:spPr>
        <p:txBody>
          <a:bodyPr/>
          <a:lstStyle/>
          <a:p>
            <a:r>
              <a:rPr lang="en-US" sz="3600"/>
              <a:t>Introduction</a:t>
            </a:r>
          </a:p>
        </p:txBody>
      </p:sp>
      <p:sp>
        <p:nvSpPr>
          <p:cNvPr id="21506" name="Content Placeholder 2"/>
          <p:cNvSpPr>
            <a:spLocks noGrp="1"/>
          </p:cNvSpPr>
          <p:nvPr>
            <p:ph idx="1"/>
          </p:nvPr>
        </p:nvSpPr>
        <p:spPr>
          <a:xfrm>
            <a:off x="646113" y="1266825"/>
            <a:ext cx="11283950" cy="5387975"/>
          </a:xfrm>
        </p:spPr>
        <p:txBody>
          <a:bodyPr/>
          <a:lstStyle/>
          <a:p>
            <a:endParaRPr lang="en-US"/>
          </a:p>
          <a:p>
            <a:r>
              <a:rPr lang="en-US"/>
              <a:t> Intelligent Transportation Systems (ITS) and Advanced Traveler Information Systems (ATIS) are the emerging areas, which solve the issues in traffic management and planning and designing infrastructure to meet the demanding needs of public.</a:t>
            </a:r>
          </a:p>
          <a:p>
            <a:r>
              <a:rPr lang="en-US"/>
              <a:t>Introduce video processing algorithm for purpose of video monitoring.</a:t>
            </a:r>
          </a:p>
          <a:p>
            <a:r>
              <a:rPr lang="en-US"/>
              <a:t>Reduce the gap between video processing algorithms and large scale video analytics.</a:t>
            </a:r>
          </a:p>
          <a:p>
            <a:r>
              <a:rPr lang="en-US"/>
              <a:t>Intelligent Video Surveillance System (IVSS) – safe driving, path prediction, travel time</a:t>
            </a:r>
          </a:p>
          <a:p>
            <a:r>
              <a:rPr lang="en-US"/>
              <a:t>Vision-based traffic flow data extraction algorithm to support multi-channel live traffic video streams in real-time utilizing video co-processors and with the aid of apache hadoop servers </a:t>
            </a:r>
          </a:p>
          <a:p>
            <a:r>
              <a:rPr lang="en-US"/>
              <a:t>Vision-based algorithm to validate the effectiveness at the server site </a:t>
            </a:r>
          </a:p>
          <a:p>
            <a:endParaRPr lang="en-US"/>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646113" y="452438"/>
            <a:ext cx="9404350" cy="814387"/>
          </a:xfrm>
        </p:spPr>
        <p:txBody>
          <a:bodyPr/>
          <a:lstStyle/>
          <a:p>
            <a:r>
              <a:rPr lang="en-US"/>
              <a:t>Description</a:t>
            </a:r>
          </a:p>
        </p:txBody>
      </p:sp>
      <p:sp>
        <p:nvSpPr>
          <p:cNvPr id="3" name="Content Placeholder 2"/>
          <p:cNvSpPr>
            <a:spLocks noGrp="1"/>
          </p:cNvSpPr>
          <p:nvPr>
            <p:ph idx="1"/>
          </p:nvPr>
        </p:nvSpPr>
        <p:spPr>
          <a:xfrm>
            <a:off x="646113" y="1266825"/>
            <a:ext cx="10945812" cy="5203825"/>
          </a:xfrm>
        </p:spPr>
        <p:txBody>
          <a:bodyPr>
            <a:normAutofit/>
          </a:bodyPr>
          <a:lstStyle/>
          <a:p>
            <a:r>
              <a:rPr lang="en-US"/>
              <a:t>implementation of a big data management framework which helps </a:t>
            </a:r>
          </a:p>
          <a:p>
            <a:pPr>
              <a:buFont typeface="Wingdings 3" pitchFamily="18" charset="2"/>
              <a:buNone/>
            </a:pPr>
            <a:r>
              <a:rPr lang="en-US"/>
              <a:t>     1. Devising the Intelligent Video Surveillance for Road Transport System by adopting different algorithms, tracking the systems, processing the large video data frames. </a:t>
            </a:r>
          </a:p>
          <a:p>
            <a:pPr>
              <a:buFont typeface="Wingdings 3" pitchFamily="18" charset="2"/>
              <a:buNone/>
            </a:pPr>
            <a:r>
              <a:rPr lang="en-US"/>
              <a:t>     2. Early traffic monitoring system such as </a:t>
            </a:r>
          </a:p>
          <a:p>
            <a:pPr>
              <a:buFont typeface="Wingdings 3" pitchFamily="18" charset="2"/>
              <a:buNone/>
            </a:pPr>
            <a:r>
              <a:rPr lang="en-US"/>
              <a:t>                    CCTV monitoring, image processing techniques, IP based camera are all combined to provide an intelligent surveillance system which helps in monitoring the data from the large sets of video datasets which stores some terabytes of data for a long amount of time.</a:t>
            </a:r>
          </a:p>
          <a:p>
            <a:pPr>
              <a:buFont typeface="Wingdings 3" pitchFamily="18" charset="2"/>
              <a:buNone/>
            </a:pPr>
            <a:r>
              <a:rPr lang="en-US"/>
              <a:t>    3. To know the exact speed of the vehicle</a:t>
            </a:r>
          </a:p>
          <a:p>
            <a:pPr>
              <a:buFont typeface="Wingdings 3" pitchFamily="18" charset="2"/>
              <a:buNone/>
            </a:pPr>
            <a:endParaRPr lang="en-US"/>
          </a:p>
          <a:p>
            <a:pPr>
              <a:buFont typeface="Wingdings 3" pitchFamily="18" charset="2"/>
              <a:buNone/>
            </a:pPr>
            <a:endParaRPr lang="en-US"/>
          </a:p>
          <a:p>
            <a:pPr>
              <a:buFont typeface="Wingdings 3" pitchFamily="18" charset="2"/>
              <a:buNone/>
            </a:pPr>
            <a:r>
              <a:rPr lang="en-US"/>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646113" y="452438"/>
            <a:ext cx="9736137" cy="1038225"/>
          </a:xfrm>
        </p:spPr>
        <p:txBody>
          <a:bodyPr/>
          <a:lstStyle/>
          <a:p>
            <a:r>
              <a:rPr lang="en-US" sz="3600"/>
              <a:t>cont.</a:t>
            </a:r>
          </a:p>
        </p:txBody>
      </p:sp>
      <p:sp>
        <p:nvSpPr>
          <p:cNvPr id="3" name="Content Placeholder 2"/>
          <p:cNvSpPr>
            <a:spLocks noGrp="1"/>
          </p:cNvSpPr>
          <p:nvPr>
            <p:ph idx="1"/>
          </p:nvPr>
        </p:nvSpPr>
        <p:spPr>
          <a:xfrm>
            <a:off x="182563" y="1114425"/>
            <a:ext cx="11760200" cy="5705475"/>
          </a:xfrm>
        </p:spPr>
        <p:txBody>
          <a:bodyPr rtlCol="0">
            <a:normAutofit/>
          </a:bodyPr>
          <a:lstStyle/>
          <a:p>
            <a:pPr fontAlgn="auto">
              <a:spcAft>
                <a:spcPts val="0"/>
              </a:spcAft>
              <a:buClr>
                <a:schemeClr val="bg2">
                  <a:lumMod val="40000"/>
                  <a:lumOff val="60000"/>
                </a:schemeClr>
              </a:buClr>
              <a:buFont typeface="Wingdings 3" charset="2"/>
              <a:buChar char=""/>
              <a:defRPr/>
            </a:pPr>
            <a:endParaRPr lang="en-US" dirty="0"/>
          </a:p>
          <a:p>
            <a:pPr fontAlgn="auto">
              <a:spcAft>
                <a:spcPts val="0"/>
              </a:spcAft>
              <a:buClr>
                <a:schemeClr val="bg2">
                  <a:lumMod val="40000"/>
                  <a:lumOff val="60000"/>
                </a:schemeClr>
              </a:buClr>
              <a:buFont typeface="Wingdings 3" charset="2"/>
              <a:buChar char=""/>
              <a:defRPr/>
            </a:pPr>
            <a:r>
              <a:rPr lang="en-US" dirty="0"/>
              <a:t>Proposed </a:t>
            </a:r>
          </a:p>
          <a:p>
            <a:pPr marL="0" indent="0" fontAlgn="auto">
              <a:spcAft>
                <a:spcPts val="0"/>
              </a:spcAft>
              <a:buClr>
                <a:schemeClr val="bg2">
                  <a:lumMod val="40000"/>
                  <a:lumOff val="60000"/>
                </a:schemeClr>
              </a:buClr>
              <a:buFont typeface="Wingdings 3" charset="2"/>
              <a:buNone/>
              <a:defRPr/>
            </a:pPr>
            <a:r>
              <a:rPr lang="en-US" dirty="0"/>
              <a:t>Framework</a:t>
            </a:r>
          </a:p>
          <a:p>
            <a:pPr marL="0" indent="0" fontAlgn="auto">
              <a:spcAft>
                <a:spcPts val="0"/>
              </a:spcAft>
              <a:buClr>
                <a:schemeClr val="bg2">
                  <a:lumMod val="40000"/>
                  <a:lumOff val="60000"/>
                </a:schemeClr>
              </a:buClr>
              <a:buFont typeface="Wingdings 3" charset="2"/>
              <a:buNone/>
              <a:defRPr/>
            </a:pPr>
            <a:r>
              <a:rPr lang="en-US" dirty="0"/>
              <a:t>&gt;Data acquisition and </a:t>
            </a:r>
          </a:p>
          <a:p>
            <a:pPr marL="0" indent="0" fontAlgn="auto">
              <a:spcAft>
                <a:spcPts val="0"/>
              </a:spcAft>
              <a:buClr>
                <a:schemeClr val="bg2">
                  <a:lumMod val="40000"/>
                  <a:lumOff val="60000"/>
                </a:schemeClr>
              </a:buClr>
              <a:buFont typeface="Wingdings 3" charset="2"/>
              <a:buNone/>
              <a:defRPr/>
            </a:pPr>
            <a:r>
              <a:rPr lang="en-US" dirty="0"/>
              <a:t>Management including</a:t>
            </a:r>
          </a:p>
          <a:p>
            <a:pPr marL="0" indent="0" fontAlgn="auto">
              <a:spcAft>
                <a:spcPts val="0"/>
              </a:spcAft>
              <a:buClr>
                <a:schemeClr val="bg2">
                  <a:lumMod val="40000"/>
                  <a:lumOff val="60000"/>
                </a:schemeClr>
              </a:buClr>
              <a:buFont typeface="Wingdings 3" charset="2"/>
              <a:buNone/>
              <a:defRPr/>
            </a:pPr>
            <a:r>
              <a:rPr lang="en-US" dirty="0"/>
              <a:t>Archiving is done at local site</a:t>
            </a:r>
          </a:p>
          <a:p>
            <a:pPr marL="0" indent="0" fontAlgn="auto">
              <a:spcAft>
                <a:spcPts val="0"/>
              </a:spcAft>
              <a:buClr>
                <a:schemeClr val="bg2">
                  <a:lumMod val="40000"/>
                  <a:lumOff val="60000"/>
                </a:schemeClr>
              </a:buClr>
              <a:buFont typeface="Wingdings 3" charset="2"/>
              <a:buNone/>
              <a:defRPr/>
            </a:pPr>
            <a:r>
              <a:rPr lang="en-US" dirty="0"/>
              <a:t>&gt;video summarization is carried</a:t>
            </a:r>
          </a:p>
          <a:p>
            <a:pPr marL="0" indent="0" fontAlgn="auto">
              <a:spcAft>
                <a:spcPts val="0"/>
              </a:spcAft>
              <a:buClr>
                <a:schemeClr val="bg2">
                  <a:lumMod val="40000"/>
                  <a:lumOff val="60000"/>
                </a:schemeClr>
              </a:buClr>
              <a:buFont typeface="Wingdings 3" charset="2"/>
              <a:buNone/>
              <a:defRPr/>
            </a:pPr>
            <a:r>
              <a:rPr lang="en-US" dirty="0"/>
              <a:t>out using color Histogramming </a:t>
            </a:r>
          </a:p>
          <a:p>
            <a:pPr marL="0" indent="0" fontAlgn="auto">
              <a:spcAft>
                <a:spcPts val="0"/>
              </a:spcAft>
              <a:buClr>
                <a:schemeClr val="bg2">
                  <a:lumMod val="40000"/>
                  <a:lumOff val="60000"/>
                </a:schemeClr>
              </a:buClr>
              <a:buFont typeface="Wingdings 3" charset="2"/>
              <a:buNone/>
              <a:defRPr/>
            </a:pPr>
            <a:r>
              <a:rPr lang="en-US" dirty="0"/>
              <a:t>followed by key frame selection</a:t>
            </a:r>
          </a:p>
          <a:p>
            <a:pPr marL="0" indent="0" fontAlgn="auto">
              <a:spcAft>
                <a:spcPts val="0"/>
              </a:spcAft>
              <a:buClr>
                <a:schemeClr val="bg2">
                  <a:lumMod val="40000"/>
                  <a:lumOff val="60000"/>
                </a:schemeClr>
              </a:buClr>
              <a:buFont typeface="Wingdings 3" charset="2"/>
              <a:buNone/>
              <a:defRPr/>
            </a:pPr>
            <a:r>
              <a:rPr lang="en-US" dirty="0"/>
              <a:t>&gt;The local sites rely upon </a:t>
            </a:r>
          </a:p>
          <a:p>
            <a:pPr marL="0" indent="0" fontAlgn="auto">
              <a:spcAft>
                <a:spcPts val="0"/>
              </a:spcAft>
              <a:buClr>
                <a:schemeClr val="bg2">
                  <a:lumMod val="40000"/>
                  <a:lumOff val="60000"/>
                </a:schemeClr>
              </a:buClr>
              <a:buFont typeface="Wingdings 3" charset="2"/>
              <a:buNone/>
              <a:defRPr/>
            </a:pPr>
            <a:r>
              <a:rPr lang="en-US" dirty="0"/>
              <a:t>Hadoop Distributed File System </a:t>
            </a:r>
          </a:p>
          <a:p>
            <a:pPr marL="0" indent="0" fontAlgn="auto">
              <a:spcAft>
                <a:spcPts val="0"/>
              </a:spcAft>
              <a:buClr>
                <a:schemeClr val="bg2">
                  <a:lumMod val="40000"/>
                  <a:lumOff val="60000"/>
                </a:schemeClr>
              </a:buClr>
              <a:buFont typeface="Wingdings 3" charset="2"/>
              <a:buNone/>
              <a:defRPr/>
            </a:pPr>
            <a:r>
              <a:rPr lang="en-US" dirty="0"/>
              <a:t>(HDFS) </a:t>
            </a:r>
          </a:p>
          <a:p>
            <a:pPr marL="0" indent="0" fontAlgn="auto">
              <a:spcAft>
                <a:spcPts val="0"/>
              </a:spcAft>
              <a:buClr>
                <a:schemeClr val="bg2">
                  <a:lumMod val="40000"/>
                  <a:lumOff val="60000"/>
                </a:schemeClr>
              </a:buClr>
              <a:buFont typeface="Wingdings 3" charset="2"/>
              <a:buNone/>
              <a:defRPr/>
            </a:pPr>
            <a:endParaRPr lang="en-US" dirty="0"/>
          </a:p>
        </p:txBody>
      </p:sp>
      <p:pic>
        <p:nvPicPr>
          <p:cNvPr id="23555" name="Picture 4"/>
          <p:cNvPicPr>
            <a:picLocks noChangeAspect="1"/>
          </p:cNvPicPr>
          <p:nvPr/>
        </p:nvPicPr>
        <p:blipFill>
          <a:blip r:embed="rId2"/>
          <a:srcRect/>
          <a:stretch>
            <a:fillRect/>
          </a:stretch>
        </p:blipFill>
        <p:spPr bwMode="auto">
          <a:xfrm>
            <a:off x="4327525" y="1114425"/>
            <a:ext cx="7864475" cy="57054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646113" y="411163"/>
            <a:ext cx="9404350" cy="966787"/>
          </a:xfrm>
        </p:spPr>
        <p:txBody>
          <a:bodyPr/>
          <a:lstStyle/>
          <a:p>
            <a:r>
              <a:rPr lang="en-US" sz="3600"/>
              <a:t>Background work</a:t>
            </a:r>
          </a:p>
        </p:txBody>
      </p:sp>
      <p:sp>
        <p:nvSpPr>
          <p:cNvPr id="3" name="Content Placeholder 2"/>
          <p:cNvSpPr>
            <a:spLocks noGrp="1"/>
          </p:cNvSpPr>
          <p:nvPr>
            <p:ph idx="1"/>
          </p:nvPr>
        </p:nvSpPr>
        <p:spPr>
          <a:xfrm>
            <a:off x="646113" y="1504950"/>
            <a:ext cx="11058525" cy="5008563"/>
          </a:xfrm>
        </p:spPr>
        <p:txBody>
          <a:bodyPr rtlCol="0">
            <a:normAutofit/>
          </a:bodyPr>
          <a:lstStyle/>
          <a:p>
            <a:pPr fontAlgn="auto">
              <a:spcAft>
                <a:spcPts val="0"/>
              </a:spcAft>
              <a:buClr>
                <a:schemeClr val="bg2">
                  <a:lumMod val="40000"/>
                  <a:lumOff val="60000"/>
                </a:schemeClr>
              </a:buClr>
              <a:buFont typeface="Wingdings 3" charset="2"/>
              <a:buChar char=""/>
              <a:defRPr/>
            </a:pPr>
            <a:r>
              <a:rPr lang="en-US" dirty="0"/>
              <a:t>Different papers that we have concentrated or studied which helped us in doing this research project are like </a:t>
            </a:r>
          </a:p>
          <a:p>
            <a:pPr marL="0" indent="0" fontAlgn="auto">
              <a:spcAft>
                <a:spcPts val="0"/>
              </a:spcAft>
              <a:buClr>
                <a:schemeClr val="bg2">
                  <a:lumMod val="40000"/>
                  <a:lumOff val="60000"/>
                </a:schemeClr>
              </a:buClr>
              <a:buFont typeface="Wingdings 3" charset="2"/>
              <a:buNone/>
              <a:defRPr/>
            </a:pPr>
            <a:r>
              <a:rPr lang="en-US" dirty="0"/>
              <a:t>     1. Video monitoring systems based on bigdata processing</a:t>
            </a:r>
          </a:p>
          <a:p>
            <a:pPr marL="0" indent="0" fontAlgn="auto">
              <a:spcAft>
                <a:spcPts val="0"/>
              </a:spcAft>
              <a:buClr>
                <a:schemeClr val="bg2">
                  <a:lumMod val="40000"/>
                  <a:lumOff val="60000"/>
                </a:schemeClr>
              </a:buClr>
              <a:buFont typeface="Wingdings 3" charset="2"/>
              <a:buNone/>
              <a:defRPr/>
            </a:pPr>
            <a:r>
              <a:rPr lang="en-US" dirty="0"/>
              <a:t>     2. Query object detection in video data in Hadoop framework</a:t>
            </a:r>
          </a:p>
          <a:p>
            <a:pPr marL="0" indent="0" fontAlgn="auto">
              <a:spcAft>
                <a:spcPts val="0"/>
              </a:spcAft>
              <a:buClr>
                <a:schemeClr val="bg2">
                  <a:lumMod val="40000"/>
                  <a:lumOff val="60000"/>
                </a:schemeClr>
              </a:buClr>
              <a:buFont typeface="Wingdings 3" charset="2"/>
              <a:buNone/>
              <a:defRPr/>
            </a:pPr>
            <a:r>
              <a:rPr lang="en-US" dirty="0"/>
              <a:t>     3. Fast target tracking based on the video Image</a:t>
            </a:r>
          </a:p>
          <a:p>
            <a:pPr marL="0" indent="0" fontAlgn="auto">
              <a:spcAft>
                <a:spcPts val="0"/>
              </a:spcAft>
              <a:buClr>
                <a:schemeClr val="bg2">
                  <a:lumMod val="40000"/>
                  <a:lumOff val="60000"/>
                </a:schemeClr>
              </a:buClr>
              <a:buFont typeface="Wingdings 3" charset="2"/>
              <a:buNone/>
              <a:defRPr/>
            </a:pPr>
            <a:r>
              <a:rPr lang="en-US" dirty="0"/>
              <a:t>     4. Real-time bigdata analytics for multimedia transmission and storage </a:t>
            </a:r>
            <a:r>
              <a:rPr lang="en-US" dirty="0" err="1"/>
              <a:t>etc</a:t>
            </a:r>
            <a:endParaRPr lang="en-US" dirty="0"/>
          </a:p>
          <a:p>
            <a:pPr marL="0" indent="0" fontAlgn="auto">
              <a:spcAft>
                <a:spcPts val="0"/>
              </a:spcAft>
              <a:buClr>
                <a:schemeClr val="bg2">
                  <a:lumMod val="40000"/>
                  <a:lumOff val="60000"/>
                </a:schemeClr>
              </a:buClr>
              <a:buFont typeface="Wingdings 3" charset="2"/>
              <a:buNone/>
              <a:defRPr/>
            </a:pPr>
            <a:endParaRPr lang="en-US" dirty="0"/>
          </a:p>
          <a:p>
            <a:pPr fontAlgn="auto">
              <a:spcAft>
                <a:spcPts val="0"/>
              </a:spcAft>
              <a:buClr>
                <a:schemeClr val="bg2">
                  <a:lumMod val="40000"/>
                  <a:lumOff val="60000"/>
                </a:schemeClr>
              </a:buClr>
              <a:buFont typeface="Wingdings 3" charset="2"/>
              <a:buChar char=""/>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646113" y="452438"/>
            <a:ext cx="9404350" cy="1023937"/>
          </a:xfrm>
        </p:spPr>
        <p:txBody>
          <a:bodyPr/>
          <a:lstStyle/>
          <a:p>
            <a:r>
              <a:rPr lang="en-US" sz="3600"/>
              <a:t>Software and hardware requirements</a:t>
            </a:r>
          </a:p>
        </p:txBody>
      </p:sp>
      <p:sp>
        <p:nvSpPr>
          <p:cNvPr id="3" name="Content Placeholder 2"/>
          <p:cNvSpPr>
            <a:spLocks noGrp="1"/>
          </p:cNvSpPr>
          <p:nvPr>
            <p:ph idx="1"/>
          </p:nvPr>
        </p:nvSpPr>
        <p:spPr>
          <a:xfrm>
            <a:off x="646113" y="1730375"/>
            <a:ext cx="10888662" cy="4518025"/>
          </a:xfrm>
        </p:spPr>
        <p:txBody>
          <a:bodyPr rtlCol="0">
            <a:normAutofit/>
          </a:bodyPr>
          <a:lstStyle/>
          <a:p>
            <a:pPr fontAlgn="auto">
              <a:spcAft>
                <a:spcPts val="0"/>
              </a:spcAft>
              <a:buClr>
                <a:schemeClr val="bg2">
                  <a:lumMod val="40000"/>
                  <a:lumOff val="60000"/>
                </a:schemeClr>
              </a:buClr>
              <a:buFont typeface="Wingdings 3" charset="2"/>
              <a:buChar char=""/>
              <a:defRPr/>
            </a:pPr>
            <a:r>
              <a:rPr lang="en-US" dirty="0"/>
              <a:t>Query languages: SQL like language called HiveQL</a:t>
            </a:r>
          </a:p>
          <a:p>
            <a:pPr fontAlgn="auto">
              <a:spcAft>
                <a:spcPts val="0"/>
              </a:spcAft>
              <a:buClr>
                <a:schemeClr val="bg2">
                  <a:lumMod val="40000"/>
                  <a:lumOff val="60000"/>
                </a:schemeClr>
              </a:buClr>
              <a:buFont typeface="Wingdings 3" charset="2"/>
              <a:buChar char=""/>
              <a:defRPr/>
            </a:pPr>
            <a:r>
              <a:rPr lang="en-US" dirty="0"/>
              <a:t>Programming languages: JAVA</a:t>
            </a:r>
          </a:p>
          <a:p>
            <a:pPr fontAlgn="auto">
              <a:spcAft>
                <a:spcPts val="0"/>
              </a:spcAft>
              <a:buClr>
                <a:schemeClr val="bg2">
                  <a:lumMod val="40000"/>
                  <a:lumOff val="60000"/>
                </a:schemeClr>
              </a:buClr>
              <a:buFont typeface="Wingdings 3" charset="2"/>
              <a:buChar char=""/>
              <a:defRPr/>
            </a:pPr>
            <a:r>
              <a:rPr lang="en-US" dirty="0"/>
              <a:t>Software tools: Apache Hadoop framework and MapReduce framework </a:t>
            </a:r>
          </a:p>
          <a:p>
            <a:pPr marL="0" indent="0" fontAlgn="auto">
              <a:spcAft>
                <a:spcPts val="0"/>
              </a:spcAft>
              <a:buClr>
                <a:schemeClr val="bg2">
                  <a:lumMod val="40000"/>
                  <a:lumOff val="60000"/>
                </a:schemeClr>
              </a:buClr>
              <a:buFont typeface="Wingdings 3" charset="2"/>
              <a:buNone/>
              <a:defRPr/>
            </a:pPr>
            <a:r>
              <a:rPr lang="en-US" dirty="0"/>
              <a:t>        In the Map function, the list of frames with least RGB value is produced,</a:t>
            </a:r>
          </a:p>
          <a:p>
            <a:pPr marL="0" indent="0" fontAlgn="auto">
              <a:spcAft>
                <a:spcPts val="0"/>
              </a:spcAft>
              <a:buClr>
                <a:schemeClr val="bg2">
                  <a:lumMod val="40000"/>
                  <a:lumOff val="60000"/>
                </a:schemeClr>
              </a:buClr>
              <a:buFont typeface="Wingdings 3" charset="2"/>
              <a:buNone/>
              <a:defRPr/>
            </a:pPr>
            <a:r>
              <a:rPr lang="en-US" dirty="0"/>
              <a:t>     In the Reduce function collects similar list across different local sites with same least RGB value and group them together. </a:t>
            </a:r>
          </a:p>
          <a:p>
            <a:pPr marL="0" indent="0" fontAlgn="auto">
              <a:spcAft>
                <a:spcPts val="0"/>
              </a:spcAft>
              <a:buClr>
                <a:schemeClr val="bg2">
                  <a:lumMod val="40000"/>
                  <a:lumOff val="60000"/>
                </a:schemeClr>
              </a:buClr>
              <a:buFont typeface="Wingdings 3" charset="2"/>
              <a:buNone/>
              <a:defRPr/>
            </a:pPr>
            <a:r>
              <a:rPr lang="en-US" dirty="0"/>
              <a:t>    This group of frames is defined as Key frames to be analyzed at the remote surveillance center. </a:t>
            </a:r>
          </a:p>
          <a:p>
            <a:pPr fontAlgn="auto">
              <a:spcAft>
                <a:spcPts val="0"/>
              </a:spcAft>
              <a:buClr>
                <a:schemeClr val="bg2">
                  <a:lumMod val="40000"/>
                  <a:lumOff val="60000"/>
                </a:schemeClr>
              </a:buClr>
              <a:buFont typeface="Wingdings 3" charset="2"/>
              <a:buChar char=""/>
              <a:defRPr/>
            </a:pPr>
            <a:endParaRPr lang="en-US" dirty="0"/>
          </a:p>
          <a:p>
            <a:pPr fontAlgn="auto">
              <a:spcAft>
                <a:spcPts val="0"/>
              </a:spcAft>
              <a:buClr>
                <a:schemeClr val="bg2">
                  <a:lumMod val="40000"/>
                  <a:lumOff val="60000"/>
                </a:schemeClr>
              </a:buClr>
              <a:buFont typeface="Wingdings 3" charset="2"/>
              <a:buChar char=""/>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646113" y="452438"/>
            <a:ext cx="9404350" cy="925512"/>
          </a:xfrm>
        </p:spPr>
        <p:txBody>
          <a:bodyPr/>
          <a:lstStyle/>
          <a:p>
            <a:r>
              <a:rPr lang="en-US" sz="3600"/>
              <a:t>Problem definition</a:t>
            </a:r>
          </a:p>
        </p:txBody>
      </p:sp>
      <p:sp>
        <p:nvSpPr>
          <p:cNvPr id="26626" name="Content Placeholder 2"/>
          <p:cNvSpPr>
            <a:spLocks noGrp="1"/>
          </p:cNvSpPr>
          <p:nvPr>
            <p:ph idx="1"/>
          </p:nvPr>
        </p:nvSpPr>
        <p:spPr>
          <a:xfrm>
            <a:off x="646113" y="1377950"/>
            <a:ext cx="10974387" cy="5008563"/>
          </a:xfrm>
        </p:spPr>
        <p:txBody>
          <a:bodyPr/>
          <a:lstStyle/>
          <a:p>
            <a:r>
              <a:rPr lang="en-US"/>
              <a:t>Preprocess the data set and reduce the noise by Key Frame Selection Based on Color Histogramming Implemented Using Map-Reduce.</a:t>
            </a:r>
          </a:p>
          <a:p>
            <a:endParaRPr lang="en-US"/>
          </a:p>
        </p:txBody>
      </p:sp>
      <p:pic>
        <p:nvPicPr>
          <p:cNvPr id="26627" name="Picture 4"/>
          <p:cNvPicPr>
            <a:picLocks noChangeAspect="1"/>
          </p:cNvPicPr>
          <p:nvPr/>
        </p:nvPicPr>
        <p:blipFill>
          <a:blip r:embed="rId2"/>
          <a:srcRect/>
          <a:stretch>
            <a:fillRect/>
          </a:stretch>
        </p:blipFill>
        <p:spPr bwMode="auto">
          <a:xfrm>
            <a:off x="514350" y="2601913"/>
            <a:ext cx="11520488" cy="31242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TM02836342[[fn=Ion]]</Template>
  <TotalTime>286</TotalTime>
  <Words>1223</Words>
  <Application>Microsoft Office PowerPoint</Application>
  <PresentationFormat>Widescreen</PresentationFormat>
  <Paragraphs>126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Century Gothic</vt:lpstr>
      <vt:lpstr>Wingdings 3</vt:lpstr>
      <vt:lpstr>Ion</vt:lpstr>
      <vt:lpstr>VIDEO SURVEILLANCE FRAMEWORK BASED ON BIGDATA MANAGEMENT FOR ROAD TRANSPORT SYSTEM</vt:lpstr>
      <vt:lpstr>contents</vt:lpstr>
      <vt:lpstr>RESEARCH QUESTIONS</vt:lpstr>
      <vt:lpstr>Introduction</vt:lpstr>
      <vt:lpstr>Description</vt:lpstr>
      <vt:lpstr>cont.</vt:lpstr>
      <vt:lpstr>Background work</vt:lpstr>
      <vt:lpstr>Software and hardware requirements</vt:lpstr>
      <vt:lpstr>Problem definition</vt:lpstr>
      <vt:lpstr>IVA AT SURVEILLANCE SITE </vt:lpstr>
      <vt:lpstr>Blob detection and tracking</vt:lpstr>
      <vt:lpstr>Blob detection algorithm</vt:lpstr>
      <vt:lpstr>Blob filtering</vt:lpstr>
      <vt:lpstr>Blob tracking</vt:lpstr>
      <vt:lpstr>Velocity estimation</vt:lpstr>
      <vt:lpstr>Speed flow density relationship</vt:lpstr>
      <vt:lpstr>Experimental results</vt:lpstr>
      <vt:lpstr>Future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 SURVEILLANCE FRAMEWORK FOR ROAD TRANSPORT SYSTEM</dc:title>
  <dc:creator>vamsi eedara</dc:creator>
  <cp:lastModifiedBy>vamsi eedara</cp:lastModifiedBy>
  <cp:revision>28</cp:revision>
  <dcterms:created xsi:type="dcterms:W3CDTF">2017-05-04T00:01:58Z</dcterms:created>
  <dcterms:modified xsi:type="dcterms:W3CDTF">2017-05-04T22:08:14Z</dcterms:modified>
</cp:coreProperties>
</file>