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A72A1A0-AD22-48D8-8A3D-7E6567DC4256}">
  <a:tblStyle styleId="{5A72A1A0-AD22-48D8-8A3D-7E6567DC4256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CEFE7"/>
          </a:solidFill>
        </a:fill>
      </a:tcStyle>
    </a:wholeTbl>
    <a:band1H>
      <a:tcStyle>
        <a:fill>
          <a:solidFill>
            <a:srgbClr val="D8DDCB"/>
          </a:solidFill>
        </a:fill>
      </a:tcStyle>
    </a:band1H>
    <a:band1V>
      <a:tcStyle>
        <a:fill>
          <a:solidFill>
            <a:srgbClr val="D8DDCB"/>
          </a:solidFill>
        </a:fill>
      </a:tcStyle>
    </a:band1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descr="HD-PanelTitleR1.png" id="22" name="Shape 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Shape 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Shape 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31" name="Shape 31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Shape 91"/>
          <p:cNvSpPr/>
          <p:nvPr>
            <p:ph idx="2" type="pic"/>
          </p:nvPr>
        </p:nvSpPr>
        <p:spPr>
          <a:xfrm>
            <a:off x="1041426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02" name="Shape 10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10" name="Shape 110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26" name="Shape 126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36" name="Shape 1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43" name="Shape 1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50" name="Shape 150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Shape 3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45" name="Shape 45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63" name="Shape 6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69" name="Shape 6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81" name="Shape 8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Shape 84"/>
          <p:cNvSpPr/>
          <p:nvPr>
            <p:ph idx="2" type="pic"/>
          </p:nvPr>
        </p:nvSpPr>
        <p:spPr>
          <a:xfrm>
            <a:off x="8094831" y="1041400"/>
            <a:ext cx="3063346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descr="HD-PanelContent.png"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Shape 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Shape 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hape 15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b="1" lang="en-US" sz="3959"/>
              <a:t>Preserving private data among social networking sites through k-anonymity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By (Group 17)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Mahesha Yelluru Rao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Surabhee Sinha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Deep Vakharia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Classification of attributes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x="2095500" y="2959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{5A72A1A0-AD22-48D8-8A3D-7E6567DC4256}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6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Name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DOB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Sex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Zip code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Disease</a:t>
                      </a:r>
                    </a:p>
                  </a:txBody>
                  <a:tcPr marT="45725" marB="45725" marR="91450" marL="91450"/>
                </a:tc>
              </a:tr>
              <a:tr h="6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Adam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7/12/1980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67306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Cancer</a:t>
                      </a:r>
                    </a:p>
                  </a:txBody>
                  <a:tcPr marT="45725" marB="45725" marR="91450" marL="91450"/>
                </a:tc>
              </a:tr>
              <a:tr h="6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Sam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4/5/1967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67234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Bronchitis</a:t>
                      </a:r>
                    </a:p>
                  </a:txBody>
                  <a:tcPr marT="45725" marB="45725" marR="91450" marL="91450"/>
                </a:tc>
              </a:tr>
              <a:tr h="6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Katie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3/10/1985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F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23876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Hepatitis</a:t>
                      </a:r>
                    </a:p>
                  </a:txBody>
                  <a:tcPr marT="45725" marB="45725" marR="91450" marL="91450"/>
                </a:tc>
              </a:tr>
              <a:tr h="63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Miller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12/6/1987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15623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cap="none" strike="noStrike"/>
                        <a:t>Cancer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6" name="Shape 226"/>
          <p:cNvSpPr/>
          <p:nvPr/>
        </p:nvSpPr>
        <p:spPr>
          <a:xfrm>
            <a:off x="2095500" y="2959796"/>
            <a:ext cx="1598675" cy="3203258"/>
          </a:xfrm>
          <a:prstGeom prst="rect">
            <a:avLst/>
          </a:prstGeom>
          <a:solidFill>
            <a:schemeClr val="dk1">
              <a:alpha val="50980"/>
            </a:schemeClr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3694176" y="2959797"/>
            <a:ext cx="4776056" cy="3203258"/>
          </a:xfrm>
          <a:prstGeom prst="rect">
            <a:avLst/>
          </a:prstGeom>
          <a:solidFill>
            <a:schemeClr val="accent1">
              <a:alpha val="51764"/>
            </a:schemeClr>
          </a:solidFill>
          <a:ln cap="flat" cmpd="sng" w="15875">
            <a:solidFill>
              <a:srgbClr val="5F6F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8470232" y="2959796"/>
            <a:ext cx="1626268" cy="3166682"/>
          </a:xfrm>
          <a:prstGeom prst="rect">
            <a:avLst/>
          </a:prstGeom>
          <a:solidFill>
            <a:schemeClr val="accent4">
              <a:alpha val="62745"/>
            </a:schemeClr>
          </a:solidFill>
          <a:ln cap="flat" cmpd="sng" w="15875">
            <a:solidFill>
              <a:srgbClr val="762B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2073075" y="2553889"/>
            <a:ext cx="1791837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Key Identifiers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5431535" y="2547458"/>
            <a:ext cx="202125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Quasi Identifiers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345577" y="2547458"/>
            <a:ext cx="223580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Sensitive attributes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K anonymity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Information of a person cannot be distinguished by k other people in data set.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There should be at least k-1 people who have the same information 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quasi identifiers present in the table must appear in k records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Example: If attacker wants to identify a person from a released table then the only information he will have is Zip code and gender which will be same for k people.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Generalization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Generalization 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All the quasi identifiers are identified and made less specific </a:t>
            </a:r>
          </a:p>
          <a:p>
            <a:pPr indent="0" lvl="0" marL="4572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							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163121" y="4521955"/>
            <a:ext cx="402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</a:p>
        </p:txBody>
      </p:sp>
      <p:pic>
        <p:nvPicPr>
          <p:cNvPr descr="Screen Shot 2017-05-02 at 10.13.13 PM.png"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3766400"/>
            <a:ext cx="7825025" cy="221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295401" y="7191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1" lang="en-US" sz="3959"/>
              <a:t>Preserving private data among social networking sites through k-anonymity(Cont.)</a:t>
            </a:r>
          </a:p>
        </p:txBody>
      </p:sp>
      <p:pic>
        <p:nvPicPr>
          <p:cNvPr descr="Screen Shot 2017-05-02 at 9.23.24 PM.png"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2326300"/>
            <a:ext cx="9601199" cy="3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295401" y="7191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959"/>
              <a:t>Preserving private data among social networking sites through k-anonymity(Cont.)</a:t>
            </a:r>
          </a:p>
        </p:txBody>
      </p:sp>
      <p:pic>
        <p:nvPicPr>
          <p:cNvPr descr="Screen Shot 2017-05-02 at 9.23.44 PM.png"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812" y="2375425"/>
            <a:ext cx="9280373" cy="37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to deal with this problem of privacy ?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1295399" y="2556924"/>
            <a:ext cx="9932700" cy="364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 both the social networking sites, find all the data that has duplicate values for quasi identifiers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Generalize k quasi identifiers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Can be added as an option in social networking sites for those who want to maintain privacy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Benefits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can’t easily link one profile on one social networking site with another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privacy will be maintained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at the same time the profile will remain public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/>
              <a:t>Algorithm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Initialize social data set &amp; </a:t>
            </a:r>
            <a:r>
              <a:rPr lang="en-US" sz="1800"/>
              <a:t>professional data set;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divide quasi-identifiers in social data by n generalized group ;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for each generalized group,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				update quasi-identifier with new zip code (updating zip code value)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for each value in professional data set,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				if updated quasi-identifier equal to value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						not masked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				else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						masked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/>
              <a:t>Implementation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618" y="3049500"/>
            <a:ext cx="4684750" cy="240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Hence by </a:t>
            </a:r>
            <a:r>
              <a:rPr lang="en-US"/>
              <a:t>Generalizing</a:t>
            </a:r>
            <a:r>
              <a:rPr lang="en-US"/>
              <a:t> , we cannot disclose the </a:t>
            </a:r>
            <a:r>
              <a:rPr lang="en-US"/>
              <a:t>user's</a:t>
            </a:r>
            <a:r>
              <a:rPr lang="en-US"/>
              <a:t> identity in public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This simple idea will make social networking sites a more secure platform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Future Work: can add some more complex algorithm to mask user’s data more efficiently</a:t>
            </a:r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1406401" y="3109707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 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Public Data Releases and Privacy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295399" y="2556923"/>
            <a:ext cx="9947700" cy="40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Large amount of data collected by Government (eg. Census Data and Health records) are made public every year</a:t>
            </a:r>
            <a:r>
              <a:rPr lang="en-US" sz="2220"/>
              <a:t>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If records are released publicly, then we have </a:t>
            </a:r>
            <a:r>
              <a:rPr lang="en-US" sz="2220"/>
              <a:t>no</a:t>
            </a: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assurance that these records will hide an individual's identity</a:t>
            </a:r>
            <a:r>
              <a:rPr lang="en-US" sz="2220"/>
              <a:t>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can be done to hide an individual’s identity ??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Hide personally Identifying information that uniquely identif</a:t>
            </a:r>
            <a:r>
              <a:rPr lang="en-US" sz="2220"/>
              <a:t>ies </a:t>
            </a: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person such as name, SSN, phone number, email id.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b="0" i="0" lang="en-US" sz="222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Hiding Uniquely identifying information can’t make the person anonymous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Re-Identification By Linking  </a:t>
            </a:r>
          </a:p>
        </p:txBody>
      </p:sp>
      <p:pic>
        <p:nvPicPr>
          <p:cNvPr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819400"/>
            <a:ext cx="777240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2209800" y="3547871"/>
            <a:ext cx="3624072" cy="237744"/>
          </a:xfrm>
          <a:prstGeom prst="rect">
            <a:avLst/>
          </a:prstGeom>
          <a:solidFill>
            <a:schemeClr val="accent1">
              <a:alpha val="47843"/>
            </a:schemeClr>
          </a:solidFill>
          <a:ln cap="flat" cmpd="sng" w="15875">
            <a:solidFill>
              <a:srgbClr val="5F6F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236207" y="3767328"/>
            <a:ext cx="3511295" cy="237744"/>
          </a:xfrm>
          <a:prstGeom prst="rect">
            <a:avLst/>
          </a:prstGeom>
          <a:solidFill>
            <a:schemeClr val="accent1">
              <a:alpha val="57647"/>
            </a:schemeClr>
          </a:solidFill>
          <a:ln cap="flat" cmpd="sng" w="15875">
            <a:solidFill>
              <a:srgbClr val="5F6F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608187" y="5047500"/>
            <a:ext cx="11193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Table </a:t>
            </a:r>
            <a:r>
              <a:rPr b="1" lang="en-US"/>
              <a:t>1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699887" y="4883550"/>
            <a:ext cx="11193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Table </a:t>
            </a:r>
            <a:r>
              <a:rPr b="1" lang="en-US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Attack (1967) 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42" y="2608959"/>
            <a:ext cx="7429533" cy="353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Attack </a:t>
            </a:r>
          </a:p>
        </p:txBody>
      </p:sp>
      <p:pic>
        <p:nvPicPr>
          <p:cNvPr id="184" name="Shape 1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42" y="2608959"/>
            <a:ext cx="7429533" cy="3535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 flipH="1" rot="10800000">
            <a:off x="2852927" y="4389119"/>
            <a:ext cx="1353311" cy="27431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Attack </a:t>
            </a:r>
          </a:p>
        </p:txBody>
      </p:sp>
      <p:pic>
        <p:nvPicPr>
          <p:cNvPr id="191" name="Shape 1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42" y="2608959"/>
            <a:ext cx="7429533" cy="3535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/>
          <p:nvPr/>
        </p:nvCxnSpPr>
        <p:spPr>
          <a:xfrm flipH="1" rot="10800000">
            <a:off x="2852927" y="4389119"/>
            <a:ext cx="1353311" cy="27431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93" name="Shape 193"/>
          <p:cNvSpPr/>
          <p:nvPr/>
        </p:nvSpPr>
        <p:spPr>
          <a:xfrm>
            <a:off x="4206239" y="4331142"/>
            <a:ext cx="5230368" cy="128016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15875">
            <a:solidFill>
              <a:srgbClr val="3151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Attack </a:t>
            </a:r>
          </a:p>
        </p:txBody>
      </p:sp>
      <p:pic>
        <p:nvPicPr>
          <p:cNvPr id="199" name="Shape 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42" y="2608959"/>
            <a:ext cx="7429533" cy="3535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Shape 200"/>
          <p:cNvCxnSpPr/>
          <p:nvPr/>
        </p:nvCxnSpPr>
        <p:spPr>
          <a:xfrm flipH="1" rot="10800000">
            <a:off x="2852927" y="4389119"/>
            <a:ext cx="1353311" cy="27431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01" name="Shape 201"/>
          <p:cNvSpPr/>
          <p:nvPr/>
        </p:nvSpPr>
        <p:spPr>
          <a:xfrm>
            <a:off x="4206239" y="4331142"/>
            <a:ext cx="5230368" cy="128016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15875">
            <a:solidFill>
              <a:srgbClr val="3151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291071" y="4453128"/>
            <a:ext cx="621792" cy="8503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>
              <a:alpha val="85882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Attack </a:t>
            </a:r>
          </a:p>
        </p:txBody>
      </p:sp>
      <p:pic>
        <p:nvPicPr>
          <p:cNvPr id="208" name="Shape 2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42" y="2608959"/>
            <a:ext cx="7429533" cy="3535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Shape 209"/>
          <p:cNvCxnSpPr/>
          <p:nvPr/>
        </p:nvCxnSpPr>
        <p:spPr>
          <a:xfrm flipH="1" rot="10800000">
            <a:off x="2852927" y="4389119"/>
            <a:ext cx="1353311" cy="274319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10" name="Shape 210"/>
          <p:cNvSpPr/>
          <p:nvPr/>
        </p:nvSpPr>
        <p:spPr>
          <a:xfrm>
            <a:off x="4206239" y="4331142"/>
            <a:ext cx="5230368" cy="128016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15875">
            <a:solidFill>
              <a:srgbClr val="3151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6291071" y="4453128"/>
            <a:ext cx="621792" cy="8503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>
              <a:alpha val="85882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3218688" y="5303519"/>
            <a:ext cx="6345936" cy="201168"/>
          </a:xfrm>
          <a:prstGeom prst="rect">
            <a:avLst/>
          </a:prstGeom>
          <a:solidFill>
            <a:schemeClr val="accent3">
              <a:alpha val="49803"/>
            </a:schemeClr>
          </a:solidFill>
          <a:ln cap="flat" cmpd="sng" w="15875">
            <a:solidFill>
              <a:srgbClr val="3151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Classification of Attributes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1074578" y="2416758"/>
            <a:ext cx="10204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223" lvl="0" marL="285750" marR="0" rtl="0" algn="l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Screen Shot 2017-05-02 at 10.12.58 PM.png"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150" y="2494662"/>
            <a:ext cx="9897450" cy="350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