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-regular.fntdata"/><Relationship Id="rId21" Type="http://schemas.openxmlformats.org/officeDocument/2006/relationships/slide" Target="slides/slide17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268950" y="319300"/>
            <a:ext cx="8563500" cy="247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Range-Aggregate Query on Distributed Uncertain Database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100" y="2715954"/>
            <a:ext cx="8222100" cy="15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Graduate Team #1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Niranjan Rai, nrai@kent.edu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Pujit Koirala, pkoirala@kent.edu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Sudeep Tuladhar, stuladha@kent.edu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Sample Dataset</a:t>
            </a:r>
          </a:p>
        </p:txBody>
      </p:sp>
      <p:pic>
        <p:nvPicPr>
          <p:cNvPr id="230" name="Shape 2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8812" y="1152525"/>
            <a:ext cx="5133975" cy="28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Proposed Solution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Perform Range-Aggregate Query on Uncertain Database in Distributed Environment.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Use Map Reduce framework, a core component of Apache Hadoop Framework.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It processes huge data in parallel and on clusters.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Proposed Solution</a:t>
            </a:r>
          </a:p>
        </p:txBody>
      </p:sp>
      <p:sp>
        <p:nvSpPr>
          <p:cNvPr id="242" name="Shape 242"/>
          <p:cNvSpPr/>
          <p:nvPr/>
        </p:nvSpPr>
        <p:spPr>
          <a:xfrm>
            <a:off x="1349550" y="1737350"/>
            <a:ext cx="550500" cy="23415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43" name="Shape 243"/>
          <p:cNvCxnSpPr>
            <a:stCxn id="242" idx="1"/>
            <a:endCxn id="242" idx="3"/>
          </p:cNvCxnSpPr>
          <p:nvPr/>
        </p:nvCxnSpPr>
        <p:spPr>
          <a:xfrm>
            <a:off x="1349550" y="2908100"/>
            <a:ext cx="55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4" name="Shape 244"/>
          <p:cNvCxnSpPr/>
          <p:nvPr/>
        </p:nvCxnSpPr>
        <p:spPr>
          <a:xfrm>
            <a:off x="1349550" y="3680900"/>
            <a:ext cx="55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5" name="Shape 245"/>
          <p:cNvCxnSpPr/>
          <p:nvPr/>
        </p:nvCxnSpPr>
        <p:spPr>
          <a:xfrm>
            <a:off x="1349550" y="3292950"/>
            <a:ext cx="55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6" name="Shape 246"/>
          <p:cNvCxnSpPr/>
          <p:nvPr/>
        </p:nvCxnSpPr>
        <p:spPr>
          <a:xfrm>
            <a:off x="1349550" y="2574775"/>
            <a:ext cx="55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7" name="Shape 247"/>
          <p:cNvCxnSpPr/>
          <p:nvPr/>
        </p:nvCxnSpPr>
        <p:spPr>
          <a:xfrm>
            <a:off x="1349550" y="2135300"/>
            <a:ext cx="55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8" name="Shape 248"/>
          <p:cNvSpPr/>
          <p:nvPr/>
        </p:nvSpPr>
        <p:spPr>
          <a:xfrm>
            <a:off x="2951275" y="1795900"/>
            <a:ext cx="550500" cy="3303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2951275" y="2234625"/>
            <a:ext cx="550500" cy="3303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2951275" y="3790250"/>
            <a:ext cx="550500" cy="2886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1" name="Shape 251"/>
          <p:cNvCxnSpPr>
            <a:endCxn id="248" idx="2"/>
          </p:cNvCxnSpPr>
          <p:nvPr/>
        </p:nvCxnSpPr>
        <p:spPr>
          <a:xfrm>
            <a:off x="1737475" y="1961050"/>
            <a:ext cx="1213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2" name="Shape 252"/>
          <p:cNvCxnSpPr>
            <a:endCxn id="249" idx="2"/>
          </p:cNvCxnSpPr>
          <p:nvPr/>
        </p:nvCxnSpPr>
        <p:spPr>
          <a:xfrm>
            <a:off x="1819975" y="2384475"/>
            <a:ext cx="1131300" cy="1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3" name="Shape 253"/>
          <p:cNvCxnSpPr>
            <a:stCxn id="249" idx="4"/>
            <a:endCxn id="250" idx="0"/>
          </p:cNvCxnSpPr>
          <p:nvPr/>
        </p:nvCxnSpPr>
        <p:spPr>
          <a:xfrm>
            <a:off x="3226525" y="2564925"/>
            <a:ext cx="0" cy="122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254" name="Shape 254"/>
          <p:cNvCxnSpPr>
            <a:endCxn id="250" idx="2"/>
          </p:cNvCxnSpPr>
          <p:nvPr/>
        </p:nvCxnSpPr>
        <p:spPr>
          <a:xfrm>
            <a:off x="1799575" y="3888650"/>
            <a:ext cx="1151700" cy="4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55" name="Shape 255"/>
          <p:cNvSpPr txBox="1"/>
          <p:nvPr/>
        </p:nvSpPr>
        <p:spPr>
          <a:xfrm>
            <a:off x="2178175" y="1017800"/>
            <a:ext cx="20967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&lt;Range, Threshold&gt;</a:t>
            </a:r>
          </a:p>
        </p:txBody>
      </p:sp>
      <p:sp>
        <p:nvSpPr>
          <p:cNvPr id="256" name="Shape 256"/>
          <p:cNvSpPr/>
          <p:nvPr/>
        </p:nvSpPr>
        <p:spPr>
          <a:xfrm>
            <a:off x="3038825" y="1341400"/>
            <a:ext cx="289200" cy="396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2835725" y="4078975"/>
            <a:ext cx="8592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mapper</a:t>
            </a:r>
          </a:p>
        </p:txBody>
      </p:sp>
      <p:sp>
        <p:nvSpPr>
          <p:cNvPr id="258" name="Shape 258"/>
          <p:cNvSpPr/>
          <p:nvPr/>
        </p:nvSpPr>
        <p:spPr>
          <a:xfrm>
            <a:off x="5117675" y="3159400"/>
            <a:ext cx="550500" cy="330300"/>
          </a:xfrm>
          <a:prstGeom prst="ellipse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5073875" y="2322700"/>
            <a:ext cx="550500" cy="330300"/>
          </a:xfrm>
          <a:prstGeom prst="ellipse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60" name="Shape 260"/>
          <p:cNvCxnSpPr>
            <a:endCxn id="259" idx="2"/>
          </p:cNvCxnSpPr>
          <p:nvPr/>
        </p:nvCxnSpPr>
        <p:spPr>
          <a:xfrm>
            <a:off x="3505175" y="1961050"/>
            <a:ext cx="1568700" cy="52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1" name="Shape 261"/>
          <p:cNvCxnSpPr>
            <a:endCxn id="258" idx="2"/>
          </p:cNvCxnSpPr>
          <p:nvPr/>
        </p:nvCxnSpPr>
        <p:spPr>
          <a:xfrm>
            <a:off x="3484775" y="1940350"/>
            <a:ext cx="1632900" cy="13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2" name="Shape 262"/>
          <p:cNvCxnSpPr>
            <a:endCxn id="258" idx="2"/>
          </p:cNvCxnSpPr>
          <p:nvPr/>
        </p:nvCxnSpPr>
        <p:spPr>
          <a:xfrm>
            <a:off x="3484775" y="2405350"/>
            <a:ext cx="1632900" cy="9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3" name="Shape 263"/>
          <p:cNvCxnSpPr>
            <a:endCxn id="259" idx="2"/>
          </p:cNvCxnSpPr>
          <p:nvPr/>
        </p:nvCxnSpPr>
        <p:spPr>
          <a:xfrm>
            <a:off x="3500975" y="2407750"/>
            <a:ext cx="1572900" cy="8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4" name="Shape 264"/>
          <p:cNvCxnSpPr>
            <a:stCxn id="250" idx="6"/>
            <a:endCxn id="258" idx="2"/>
          </p:cNvCxnSpPr>
          <p:nvPr/>
        </p:nvCxnSpPr>
        <p:spPr>
          <a:xfrm flipH="1" rot="10800000">
            <a:off x="3501775" y="3324650"/>
            <a:ext cx="1615800" cy="60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5" name="Shape 265"/>
          <p:cNvCxnSpPr>
            <a:stCxn id="250" idx="6"/>
            <a:endCxn id="259" idx="2"/>
          </p:cNvCxnSpPr>
          <p:nvPr/>
        </p:nvCxnSpPr>
        <p:spPr>
          <a:xfrm flipH="1" rot="10800000">
            <a:off x="3501775" y="2487950"/>
            <a:ext cx="1572000" cy="144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6" name="Shape 266"/>
          <p:cNvSpPr txBox="1"/>
          <p:nvPr/>
        </p:nvSpPr>
        <p:spPr>
          <a:xfrm>
            <a:off x="4963325" y="3426500"/>
            <a:ext cx="8592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reducer</a:t>
            </a:r>
          </a:p>
        </p:txBody>
      </p:sp>
      <p:sp>
        <p:nvSpPr>
          <p:cNvPr id="267" name="Shape 267"/>
          <p:cNvSpPr txBox="1"/>
          <p:nvPr/>
        </p:nvSpPr>
        <p:spPr>
          <a:xfrm rot="1151205">
            <a:off x="3336417" y="1905307"/>
            <a:ext cx="2096770" cy="6940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&lt;objectID, Value&gt;</a:t>
            </a:r>
          </a:p>
        </p:txBody>
      </p:sp>
      <p:cxnSp>
        <p:nvCxnSpPr>
          <p:cNvPr id="268" name="Shape 268"/>
          <p:cNvCxnSpPr/>
          <p:nvPr/>
        </p:nvCxnSpPr>
        <p:spPr>
          <a:xfrm flipH="1" rot="10800000">
            <a:off x="5662575" y="2988300"/>
            <a:ext cx="710700" cy="32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9" name="Shape 269"/>
          <p:cNvCxnSpPr>
            <a:stCxn id="259" idx="6"/>
          </p:cNvCxnSpPr>
          <p:nvPr/>
        </p:nvCxnSpPr>
        <p:spPr>
          <a:xfrm>
            <a:off x="5624375" y="2487850"/>
            <a:ext cx="758700" cy="41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70" name="Shape 270"/>
          <p:cNvSpPr txBox="1"/>
          <p:nvPr/>
        </p:nvSpPr>
        <p:spPr>
          <a:xfrm>
            <a:off x="6315450" y="2729575"/>
            <a:ext cx="1528500" cy="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Aggregate value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27400" y="4068850"/>
            <a:ext cx="19101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Uncertain Database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382475" y="1742550"/>
            <a:ext cx="1757700" cy="3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Partition 1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382475" y="2157037"/>
            <a:ext cx="1070100" cy="3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Partition 2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382475" y="3677800"/>
            <a:ext cx="1757700" cy="3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Partition N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3083525" y="1742537"/>
            <a:ext cx="3636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1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3083525" y="2184687"/>
            <a:ext cx="3636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2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3044725" y="3781737"/>
            <a:ext cx="3636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N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547525" y="4458650"/>
            <a:ext cx="42750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Figure 1: Data Flow Diagram of Proposed Solution</a:t>
            </a:r>
          </a:p>
        </p:txBody>
      </p:sp>
      <p:pic>
        <p:nvPicPr>
          <p:cNvPr id="279" name="Shape 2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325" y="31750"/>
            <a:ext cx="4143674" cy="21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MapReduce </a:t>
            </a:r>
            <a:r>
              <a:rPr lang="en"/>
              <a:t>Pseudo-Code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 map(Range, threshold):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for each tuple in db: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if tuple.attribute &gt;Range.min and tuple.attribute &lt; Range.max: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if tuple.confidence &gt; thresholdProbability: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emit(tupleId, tuple.value)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end if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end if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end for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func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5454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5454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 reduce(keys, values):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return Array.average(values)  //if aggregate function is average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func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Expected Output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 system which can process Range-Aggregate query on Uncertain Database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Query processing is parallel and efficient.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A bug free parallel processing system which is much faster than the available centralized system.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Future Enhancement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311700" y="1282600"/>
            <a:ext cx="8520600" cy="328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Implement indexing techniques to increase query speed and efficiency.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Introduce effective pruning techniques.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311700" y="1282600"/>
            <a:ext cx="8520600" cy="328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We proposed a Range-Aggregate query on Uncertain Database for Distributed System.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Map-Reduce framework helps to perform queries faster even with less memory.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478325" y="621250"/>
            <a:ext cx="4554900" cy="84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Questions??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61824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Uncertain/Probabilistic Data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2355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Database containing noise or the </a:t>
            </a:r>
            <a:r>
              <a:rPr lang="en"/>
              <a:t>p</a:t>
            </a:r>
            <a:r>
              <a:rPr lang="en"/>
              <a:t>robability</a:t>
            </a:r>
            <a:r>
              <a:rPr lang="en"/>
              <a:t> </a:t>
            </a:r>
          </a:p>
          <a:p>
            <a:pPr indent="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associated with it being accurate.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Can be uncertain due to unreliable source of data.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As the data is growing in its in Volume, Velocity and Variety, it also has great concern in Veracity(</a:t>
            </a:r>
            <a:r>
              <a:rPr lang="en"/>
              <a:t>accuracy</a:t>
            </a:r>
            <a:r>
              <a:rPr lang="en"/>
              <a:t>). 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en"/>
              <a:t>Uncertain data can be mainly found in sensor data, trend predictions, social media data, etc.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7000" y="274200"/>
            <a:ext cx="3771000" cy="127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3443400" y="1786550"/>
            <a:ext cx="2089200" cy="18852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332625" y="1991150"/>
            <a:ext cx="1320300" cy="8817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Range Query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47725" y="115062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Range query retrieves all the list of tuples that lies on the given range.</a:t>
            </a:r>
          </a:p>
        </p:txBody>
      </p:sp>
      <p:sp>
        <p:nvSpPr>
          <p:cNvPr id="102" name="Shape 102"/>
          <p:cNvSpPr/>
          <p:nvPr/>
        </p:nvSpPr>
        <p:spPr>
          <a:xfrm>
            <a:off x="1664075" y="21107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405850" y="27203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426075" y="20337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2006025" y="29641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3966550" y="22880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593100" y="28727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2768075" y="23767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2652875" y="29253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4374475" y="34019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2250475" y="35975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2310875" y="25541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3383700" y="36718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2652875" y="34019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4135125" y="38325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5029525" y="25105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7" name="Shape 117"/>
          <p:cNvCxnSpPr>
            <a:stCxn id="114" idx="4"/>
          </p:cNvCxnSpPr>
          <p:nvPr/>
        </p:nvCxnSpPr>
        <p:spPr>
          <a:xfrm>
            <a:off x="2710475" y="3524350"/>
            <a:ext cx="336600" cy="81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" name="Shape 118"/>
          <p:cNvCxnSpPr>
            <a:stCxn id="113" idx="2"/>
          </p:cNvCxnSpPr>
          <p:nvPr/>
        </p:nvCxnSpPr>
        <p:spPr>
          <a:xfrm flipH="1">
            <a:off x="3285000" y="3733025"/>
            <a:ext cx="98700" cy="66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" name="Shape 119"/>
          <p:cNvCxnSpPr>
            <a:stCxn id="115" idx="4"/>
          </p:cNvCxnSpPr>
          <p:nvPr/>
        </p:nvCxnSpPr>
        <p:spPr>
          <a:xfrm flipH="1">
            <a:off x="3392925" y="3954975"/>
            <a:ext cx="799800" cy="48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0" name="Shape 120"/>
          <p:cNvSpPr txBox="1"/>
          <p:nvPr/>
        </p:nvSpPr>
        <p:spPr>
          <a:xfrm>
            <a:off x="2652875" y="4307875"/>
            <a:ext cx="12444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objects</a:t>
            </a:r>
          </a:p>
        </p:txBody>
      </p:sp>
      <p:cxnSp>
        <p:nvCxnSpPr>
          <p:cNvPr id="121" name="Shape 121"/>
          <p:cNvCxnSpPr/>
          <p:nvPr/>
        </p:nvCxnSpPr>
        <p:spPr>
          <a:xfrm>
            <a:off x="5330800" y="3306525"/>
            <a:ext cx="389100" cy="208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2" name="Shape 122"/>
          <p:cNvSpPr txBox="1"/>
          <p:nvPr/>
        </p:nvSpPr>
        <p:spPr>
          <a:xfrm>
            <a:off x="5618125" y="3348375"/>
            <a:ext cx="41493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a</a:t>
            </a:r>
            <a:r>
              <a:rPr lang="en">
                <a:solidFill>
                  <a:srgbClr val="FF0000"/>
                </a:solidFill>
              </a:rPr>
              <a:t> query range Q1</a:t>
            </a:r>
          </a:p>
        </p:txBody>
      </p:sp>
      <p:cxnSp>
        <p:nvCxnSpPr>
          <p:cNvPr id="123" name="Shape 123"/>
          <p:cNvCxnSpPr/>
          <p:nvPr/>
        </p:nvCxnSpPr>
        <p:spPr>
          <a:xfrm flipH="1">
            <a:off x="828050" y="2682800"/>
            <a:ext cx="496800" cy="341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4" name="Shape 124"/>
          <p:cNvSpPr txBox="1"/>
          <p:nvPr/>
        </p:nvSpPr>
        <p:spPr>
          <a:xfrm>
            <a:off x="129914" y="2901150"/>
            <a:ext cx="18762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a query range Q2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Aggregate Query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Aggregate  Query performs some aggregation function</a:t>
            </a:r>
            <a:r>
              <a:rPr b="1" lang="en"/>
              <a:t>[COUNT, AVG, SUM, MIN, MAX ]</a:t>
            </a:r>
            <a:r>
              <a:rPr lang="en"/>
              <a:t> and returns the summarized informations from the group of tuples.</a:t>
            </a:r>
          </a:p>
        </p:txBody>
      </p:sp>
      <p:sp>
        <p:nvSpPr>
          <p:cNvPr id="131" name="Shape 131"/>
          <p:cNvSpPr/>
          <p:nvPr/>
        </p:nvSpPr>
        <p:spPr>
          <a:xfrm>
            <a:off x="1961225" y="28381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842475" y="26296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2568000" y="32009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3414875" y="27520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3299675" y="33233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3940925" y="30785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2213200" y="38202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3106625" y="38202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/>
        </p:nvSpPr>
        <p:spPr>
          <a:xfrm rot="-1360661">
            <a:off x="1384177" y="2567841"/>
            <a:ext cx="823246" cy="3794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&lt;A , 26&gt;</a:t>
            </a:r>
          </a:p>
        </p:txBody>
      </p:sp>
      <p:sp>
        <p:nvSpPr>
          <p:cNvPr id="140" name="Shape 140"/>
          <p:cNvSpPr txBox="1"/>
          <p:nvPr/>
        </p:nvSpPr>
        <p:spPr>
          <a:xfrm rot="742487">
            <a:off x="1859139" y="3964273"/>
            <a:ext cx="823123" cy="379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&lt;D , 20&gt;</a:t>
            </a:r>
          </a:p>
        </p:txBody>
      </p:sp>
      <p:sp>
        <p:nvSpPr>
          <p:cNvPr id="141" name="Shape 141"/>
          <p:cNvSpPr txBox="1"/>
          <p:nvPr/>
        </p:nvSpPr>
        <p:spPr>
          <a:xfrm rot="178001">
            <a:off x="2488533" y="2351575"/>
            <a:ext cx="823103" cy="379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&lt;B , 19&gt;</a:t>
            </a:r>
          </a:p>
        </p:txBody>
      </p:sp>
      <p:sp>
        <p:nvSpPr>
          <p:cNvPr id="142" name="Shape 142"/>
          <p:cNvSpPr txBox="1"/>
          <p:nvPr/>
        </p:nvSpPr>
        <p:spPr>
          <a:xfrm rot="-141592">
            <a:off x="2126924" y="3194760"/>
            <a:ext cx="823298" cy="379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&lt;E , 61&gt;</a:t>
            </a:r>
          </a:p>
        </p:txBody>
      </p:sp>
      <p:sp>
        <p:nvSpPr>
          <p:cNvPr id="143" name="Shape 143"/>
          <p:cNvSpPr txBox="1"/>
          <p:nvPr/>
        </p:nvSpPr>
        <p:spPr>
          <a:xfrm rot="1620235">
            <a:off x="3263251" y="2501073"/>
            <a:ext cx="823254" cy="3794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&lt;H , 25&gt;</a:t>
            </a:r>
          </a:p>
        </p:txBody>
      </p:sp>
      <p:sp>
        <p:nvSpPr>
          <p:cNvPr id="144" name="Shape 144"/>
          <p:cNvSpPr txBox="1"/>
          <p:nvPr/>
        </p:nvSpPr>
        <p:spPr>
          <a:xfrm rot="1253">
            <a:off x="3037677" y="3322030"/>
            <a:ext cx="823200" cy="3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&lt;C , 36&gt;</a:t>
            </a:r>
          </a:p>
        </p:txBody>
      </p:sp>
      <p:sp>
        <p:nvSpPr>
          <p:cNvPr id="145" name="Shape 145"/>
          <p:cNvSpPr txBox="1"/>
          <p:nvPr/>
        </p:nvSpPr>
        <p:spPr>
          <a:xfrm rot="1253">
            <a:off x="2867167" y="3882859"/>
            <a:ext cx="8232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&lt;F , 32&gt;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3690380" y="3130872"/>
            <a:ext cx="823500" cy="3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&lt;G , 12&gt;</a:t>
            </a:r>
          </a:p>
        </p:txBody>
      </p:sp>
      <p:cxnSp>
        <p:nvCxnSpPr>
          <p:cNvPr id="147" name="Shape 147"/>
          <p:cNvCxnSpPr>
            <a:stCxn id="140" idx="0"/>
          </p:cNvCxnSpPr>
          <p:nvPr/>
        </p:nvCxnSpPr>
        <p:spPr>
          <a:xfrm>
            <a:off x="2311351" y="3968677"/>
            <a:ext cx="735600" cy="375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" name="Shape 148"/>
          <p:cNvCxnSpPr>
            <a:endCxn id="149" idx="0"/>
          </p:cNvCxnSpPr>
          <p:nvPr/>
        </p:nvCxnSpPr>
        <p:spPr>
          <a:xfrm>
            <a:off x="2737475" y="3491275"/>
            <a:ext cx="537600" cy="816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" name="Shape 150"/>
          <p:cNvCxnSpPr/>
          <p:nvPr/>
        </p:nvCxnSpPr>
        <p:spPr>
          <a:xfrm flipH="1">
            <a:off x="3477800" y="3413425"/>
            <a:ext cx="418800" cy="867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9" name="Shape 149"/>
          <p:cNvSpPr txBox="1"/>
          <p:nvPr/>
        </p:nvSpPr>
        <p:spPr>
          <a:xfrm>
            <a:off x="2652875" y="4307875"/>
            <a:ext cx="12444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Data objects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211700" y="2517200"/>
            <a:ext cx="2647800" cy="15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 = 231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AVG = 28.875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MIN = 12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MAX = 61</a:t>
            </a:r>
          </a:p>
        </p:txBody>
      </p:sp>
      <p:cxnSp>
        <p:nvCxnSpPr>
          <p:cNvPr id="152" name="Shape 152"/>
          <p:cNvCxnSpPr/>
          <p:nvPr/>
        </p:nvCxnSpPr>
        <p:spPr>
          <a:xfrm flipH="1">
            <a:off x="1157925" y="2950554"/>
            <a:ext cx="402900" cy="653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3" name="Shape 153"/>
          <p:cNvSpPr txBox="1"/>
          <p:nvPr/>
        </p:nvSpPr>
        <p:spPr>
          <a:xfrm>
            <a:off x="496525" y="3591075"/>
            <a:ext cx="13839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&lt;Name, Age&gt;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2736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Range-Aggregate Query 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796200"/>
            <a:ext cx="8767500" cy="362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Given a Range and an aggregate function, Range-Aggregate Query returns the result of aggregate function for the given range 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Basically, it is the combination of Range and Aggregate query.</a:t>
            </a:r>
          </a:p>
        </p:txBody>
      </p:sp>
      <p:sp>
        <p:nvSpPr>
          <p:cNvPr id="160" name="Shape 160"/>
          <p:cNvSpPr/>
          <p:nvPr/>
        </p:nvSpPr>
        <p:spPr>
          <a:xfrm>
            <a:off x="1294500" y="1947375"/>
            <a:ext cx="2089200" cy="18852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703050" y="22880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405850" y="27203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426075" y="20337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2006025" y="29641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3966550" y="22880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3593100" y="28727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2768075" y="23767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2652875" y="29253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4374475" y="34019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2195675" y="344170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2310875" y="25541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3383700" y="36718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2652875" y="34019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4135125" y="38325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5029525" y="25105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76" name="Shape 176"/>
          <p:cNvCxnSpPr>
            <a:endCxn id="160" idx="3"/>
          </p:cNvCxnSpPr>
          <p:nvPr/>
        </p:nvCxnSpPr>
        <p:spPr>
          <a:xfrm flipH="1" rot="10800000">
            <a:off x="983956" y="3556493"/>
            <a:ext cx="616500" cy="555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77" name="Shape 177"/>
          <p:cNvSpPr txBox="1"/>
          <p:nvPr/>
        </p:nvSpPr>
        <p:spPr>
          <a:xfrm>
            <a:off x="281750" y="3957825"/>
            <a:ext cx="11241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FF0000"/>
                </a:solidFill>
              </a:rPr>
              <a:t>a query range Q1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1703050" y="4212225"/>
            <a:ext cx="2562000" cy="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Apply Aggregate function</a:t>
            </a:r>
          </a:p>
        </p:txBody>
      </p:sp>
      <p:cxnSp>
        <p:nvCxnSpPr>
          <p:cNvPr id="179" name="Shape 179"/>
          <p:cNvCxnSpPr>
            <a:endCxn id="160" idx="4"/>
          </p:cNvCxnSpPr>
          <p:nvPr/>
        </p:nvCxnSpPr>
        <p:spPr>
          <a:xfrm rot="10800000">
            <a:off x="2339100" y="3832575"/>
            <a:ext cx="154800" cy="45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Range-Aggregate Query on Uncertain Database 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In uncertain database we need to consider the probability associated with each of the instances contained in the uncertain object.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Time and Memory consuming as we have to go through each tuple to check the probability associated within in the given range.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There are very few researches that are focused on Range-Aggregate Query on Uncertain Database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Shape 190"/>
          <p:cNvCxnSpPr/>
          <p:nvPr/>
        </p:nvCxnSpPr>
        <p:spPr>
          <a:xfrm rot="10800000">
            <a:off x="2406425" y="530000"/>
            <a:ext cx="19200" cy="3516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1" name="Shape 191"/>
          <p:cNvCxnSpPr/>
          <p:nvPr/>
        </p:nvCxnSpPr>
        <p:spPr>
          <a:xfrm>
            <a:off x="2406425" y="4046600"/>
            <a:ext cx="4003500" cy="29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92" name="Shape 192"/>
          <p:cNvSpPr/>
          <p:nvPr/>
        </p:nvSpPr>
        <p:spPr>
          <a:xfrm>
            <a:off x="3300975" y="1511150"/>
            <a:ext cx="1657500" cy="16809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4427125" y="18834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3035625" y="25105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4201975" y="23441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4514400" y="26329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3852150" y="292947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3557750" y="2084325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5196025" y="2569250"/>
            <a:ext cx="115200" cy="122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2885475" y="2120750"/>
            <a:ext cx="415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</a:t>
            </a:r>
            <a:r>
              <a:rPr baseline="-25000" lang="en"/>
              <a:t>1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3418875" y="1739750"/>
            <a:ext cx="415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</a:t>
            </a:r>
            <a:r>
              <a:rPr baseline="-25000" lang="en"/>
              <a:t>2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3571275" y="2730350"/>
            <a:ext cx="415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</a:t>
            </a:r>
            <a:r>
              <a:rPr baseline="-25000" lang="en"/>
              <a:t>1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3952275" y="2196950"/>
            <a:ext cx="415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</a:t>
            </a:r>
            <a:r>
              <a:rPr baseline="-25000" lang="en"/>
              <a:t>2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4257075" y="2501750"/>
            <a:ext cx="415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</a:t>
            </a:r>
            <a:r>
              <a:rPr baseline="-25000" lang="en"/>
              <a:t>3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257075" y="1511150"/>
            <a:ext cx="415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</a:t>
            </a:r>
            <a:r>
              <a:rPr baseline="-25000" lang="en"/>
              <a:t>1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5095275" y="2196950"/>
            <a:ext cx="415500" cy="3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</a:t>
            </a:r>
            <a:r>
              <a:rPr baseline="-25000" lang="en"/>
              <a:t>2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2841925" y="2594125"/>
            <a:ext cx="5205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0.2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375325" y="2136925"/>
            <a:ext cx="5205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0.8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051725" y="2594125"/>
            <a:ext cx="5205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0.5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289725" y="1908325"/>
            <a:ext cx="5205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0.5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2885475" y="210150"/>
            <a:ext cx="2548200" cy="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Threshold Probability = 0.6</a:t>
            </a:r>
          </a:p>
        </p:txBody>
      </p:sp>
      <p:cxnSp>
        <p:nvCxnSpPr>
          <p:cNvPr id="212" name="Shape 212"/>
          <p:cNvCxnSpPr/>
          <p:nvPr/>
        </p:nvCxnSpPr>
        <p:spPr>
          <a:xfrm flipH="1" rot="10800000">
            <a:off x="4773250" y="1280950"/>
            <a:ext cx="960600" cy="54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13" name="Shape 213"/>
          <p:cNvSpPr txBox="1"/>
          <p:nvPr/>
        </p:nvSpPr>
        <p:spPr>
          <a:xfrm>
            <a:off x="5713025" y="1012250"/>
            <a:ext cx="1301700" cy="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Motivation and Problem Statement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11700" y="1229875"/>
            <a:ext cx="8520600" cy="297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RAQ plays vital role in extracting valuable information and has many applications.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Range-Aggregate Queries available only in either centralized uncertain data or distributed certain data.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Need for distributed approach for faster processing of Uncertain Data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Very few researches on Range-Aggregate Query on Uncertain Database.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525" y="681325"/>
            <a:ext cx="5272200" cy="257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