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81" r:id="rId4"/>
    <p:sldId id="282" r:id="rId5"/>
    <p:sldId id="293" r:id="rId6"/>
    <p:sldId id="280" r:id="rId7"/>
    <p:sldId id="283" r:id="rId8"/>
    <p:sldId id="299" r:id="rId9"/>
    <p:sldId id="300" r:id="rId10"/>
    <p:sldId id="285" r:id="rId11"/>
    <p:sldId id="286" r:id="rId12"/>
    <p:sldId id="287" r:id="rId13"/>
    <p:sldId id="288" r:id="rId14"/>
    <p:sldId id="302" r:id="rId15"/>
    <p:sldId id="289" r:id="rId16"/>
    <p:sldId id="290" r:id="rId17"/>
    <p:sldId id="294" r:id="rId18"/>
    <p:sldId id="30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4649"/>
  </p:normalViewPr>
  <p:slideViewPr>
    <p:cSldViewPr snapToGrid="0" snapToObjects="1">
      <p:cViewPr varScale="1">
        <p:scale>
          <a:sx n="75" d="100"/>
          <a:sy n="7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6788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8254" cy="1421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1934"/>
            <a:ext cx="7772400" cy="3166725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73167"/>
            <a:ext cx="6858000" cy="1571093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724" y="6362549"/>
            <a:ext cx="6064884" cy="613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18" y="6446884"/>
            <a:ext cx="1539796" cy="3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8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5B-79CF-C240-99BC-B68652D901DC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488139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6500-41F8-C04B-BA1E-5CBCF2CF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0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5B-79CF-C240-99BC-B68652D901DC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6500-41F8-C04B-BA1E-5CBCF2CF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0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5B-79CF-C240-99BC-B68652D901DC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6500-41F8-C04B-BA1E-5CBCF2CF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5B-79CF-C240-99BC-B68652D901DC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6500-41F8-C04B-BA1E-5CBCF2CF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5B-79CF-C240-99BC-B68652D901DC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6500-41F8-C04B-BA1E-5CBCF2CF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2"/>
            <a:ext cx="9144000" cy="5196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71" y="6501562"/>
            <a:ext cx="4015473" cy="437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678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090" y="0"/>
            <a:ext cx="6392260" cy="1492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72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D16AB5B-79CF-C240-99BC-B68652D901DC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643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1746500-41F8-C04B-BA1E-5CBCF2CFA5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-9526"/>
            <a:ext cx="2376590" cy="10802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4526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03" y="6075753"/>
            <a:ext cx="523665" cy="4440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18" y="6446884"/>
            <a:ext cx="1539796" cy="3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3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risp.cs.du.edu/datase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local/lanow/la-me-ln-tunneling-under-sepulveda-pass-big-gamble-to-ease-traffic-nightmare-20160311-story.html" TargetMode="External"/><Relationship Id="rId2" Type="http://schemas.openxmlformats.org/officeDocument/2006/relationships/hyperlink" Target="http://www.androidpolice.com/2016/04/14/psa-google-maps-for-android-can-navigate-to-multiple-destinations-with-a-little-help-from-a-deskto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mathieu-leplatre.info/use-postgis-topologies-to-clean-up-road-networks.html" TargetMode="External"/><Relationship Id="rId4" Type="http://schemas.openxmlformats.org/officeDocument/2006/relationships/hyperlink" Target="http://lgam.wikidot.com/road-networ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Visualization of query processing over large-scale road networks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Undergraduate Group 2: </a:t>
            </a:r>
            <a:r>
              <a:rPr lang="en-US" dirty="0"/>
              <a:t>Stuart </a:t>
            </a:r>
            <a:r>
              <a:rPr lang="en-US" dirty="0" err="1"/>
              <a:t>McKaige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Jonathan Winder, </a:t>
            </a:r>
            <a:r>
              <a:rPr lang="en-US" dirty="0" err="1" smtClean="0"/>
              <a:t>Govinda</a:t>
            </a:r>
            <a:r>
              <a:rPr lang="en-US" dirty="0" smtClean="0"/>
              <a:t> </a:t>
            </a:r>
            <a:r>
              <a:rPr lang="en-US" dirty="0" err="1"/>
              <a:t>Baweja</a:t>
            </a:r>
            <a:r>
              <a:rPr lang="en-US" dirty="0"/>
              <a:t>, Joshua Ryder</a:t>
            </a:r>
          </a:p>
        </p:txBody>
      </p:sp>
    </p:spTree>
    <p:extLst>
      <p:ext uri="{BB962C8B-B14F-4D97-AF65-F5344CB8AC3E}">
        <p14:creationId xmlns:p14="http://schemas.microsoft.com/office/powerpoint/2010/main" val="32302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090" y="0"/>
            <a:ext cx="6392260" cy="1492469"/>
          </a:xfrm>
        </p:spPr>
        <p:txBody>
          <a:bodyPr/>
          <a:lstStyle/>
          <a:p>
            <a:r>
              <a:rPr lang="en-US" dirty="0"/>
              <a:t>Refine phase and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818" y="1492469"/>
            <a:ext cx="3424061" cy="4072891"/>
          </a:xfrm>
        </p:spPr>
        <p:txBody>
          <a:bodyPr/>
          <a:lstStyle/>
          <a:p>
            <a:r>
              <a:rPr lang="en-US" dirty="0"/>
              <a:t>Minimum heap</a:t>
            </a:r>
          </a:p>
          <a:p>
            <a:r>
              <a:rPr lang="en-US" dirty="0"/>
              <a:t>Index traversal</a:t>
            </a:r>
          </a:p>
          <a:p>
            <a:r>
              <a:rPr lang="en-US" dirty="0"/>
              <a:t>Refine by calculating best plan confidence</a:t>
            </a:r>
          </a:p>
          <a:p>
            <a:r>
              <a:rPr lang="en-US" dirty="0"/>
              <a:t>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1" y="1239405"/>
            <a:ext cx="3875617" cy="5071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8883" y="6033568"/>
            <a:ext cx="64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381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Implementation, Resources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Apache, MySQL through XAMPP</a:t>
            </a:r>
          </a:p>
          <a:p>
            <a:endParaRPr lang="en-US" dirty="0"/>
          </a:p>
          <a:p>
            <a:r>
              <a:rPr lang="en-US" dirty="0" smtClean="0"/>
              <a:t>PHP, JavaScript – Languages Used</a:t>
            </a:r>
          </a:p>
          <a:p>
            <a:endParaRPr lang="en-US" dirty="0"/>
          </a:p>
          <a:p>
            <a:r>
              <a:rPr lang="en-US" dirty="0" smtClean="0"/>
              <a:t>Google Maps API – Visual (JavaScript Based)</a:t>
            </a:r>
          </a:p>
          <a:p>
            <a:endParaRPr lang="en-US" dirty="0"/>
          </a:p>
          <a:p>
            <a:r>
              <a:rPr lang="en-US" dirty="0" smtClean="0"/>
              <a:t>Denver Road Network – Dataset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http://crisp.cs.du.edu/datasets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Selecting a Point for Start and Finish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197360"/>
            <a:ext cx="6581775" cy="3586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00" y="5733983"/>
            <a:ext cx="340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 5: Illustration of point selection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07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Pruning Data through use of MBR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MBR set by min Latitude/Longitude and max Latitude/Longitude plus an added buffer.</a:t>
            </a:r>
          </a:p>
          <a:p>
            <a:endParaRPr lang="en-US" dirty="0"/>
          </a:p>
          <a:p>
            <a:r>
              <a:rPr lang="en-US" dirty="0" smtClean="0"/>
              <a:t>Prune</a:t>
            </a:r>
            <a:r>
              <a:rPr lang="en-US" dirty="0" smtClean="0"/>
              <a:t> routes that take you outside of the           MBR + Buffer range.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Road Data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Node ID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Road Type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Length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Connected Nodes</a:t>
            </a:r>
          </a:p>
          <a:p>
            <a:r>
              <a:rPr lang="en-US" dirty="0"/>
              <a:t>Road </a:t>
            </a:r>
            <a:r>
              <a:rPr lang="en-US" dirty="0" smtClean="0"/>
              <a:t>Conditions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Speed Limit</a:t>
            </a:r>
            <a:endParaRPr lang="en-US" sz="2000" b="1" dirty="0">
              <a:solidFill>
                <a:srgbClr val="002060"/>
              </a:solidFill>
            </a:endParaRPr>
          </a:p>
          <a:p>
            <a:pPr lvl="1"/>
            <a:r>
              <a:rPr lang="en-US" sz="2000" b="1" dirty="0">
                <a:solidFill>
                  <a:srgbClr val="002060"/>
                </a:solidFill>
              </a:rPr>
              <a:t>Rush Hour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</a:rPr>
              <a:t>Weather</a:t>
            </a:r>
          </a:p>
          <a:p>
            <a:pPr marL="514350" indent="-514350">
              <a:buFont typeface="+mj-lt"/>
              <a:buAutoNum type="romanLcPeriod"/>
            </a:pPr>
            <a:endParaRPr lang="en-US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Shortcomings, Performance Issues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Lack of Historical Data for Proper Weather Predictions.</a:t>
            </a:r>
          </a:p>
          <a:p>
            <a:endParaRPr lang="en-US" dirty="0" smtClean="0"/>
          </a:p>
          <a:p>
            <a:r>
              <a:rPr lang="en-US" dirty="0" smtClean="0"/>
              <a:t>Lack of information on what roads are more      likely to be congested during rush hour.</a:t>
            </a:r>
          </a:p>
          <a:p>
            <a:endParaRPr lang="en-US" dirty="0" smtClean="0"/>
          </a:p>
          <a:p>
            <a:r>
              <a:rPr lang="en-US" dirty="0" smtClean="0"/>
              <a:t>Computational Time increase for larger MBRs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Google API Free user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2914" y="1492469"/>
            <a:ext cx="3452972" cy="4073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492469"/>
            <a:ext cx="3699294" cy="4073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0490" y="5791200"/>
            <a:ext cx="3655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Figure 6: Showing normal route vs alternative for rush hour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674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870" y="2249714"/>
            <a:ext cx="6392260" cy="149246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Any Questions?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911"/>
            <a:ext cx="7886700" cy="46906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References: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X. </a:t>
            </a:r>
            <a:r>
              <a:rPr lang="en-US" b="0" dirty="0" err="1"/>
              <a:t>Lian</a:t>
            </a:r>
            <a:r>
              <a:rPr lang="en-US" b="0" dirty="0"/>
              <a:t> and L. Chen, "Trip Planner Over Probabilistic Time-Dependent Road Networks," in </a:t>
            </a:r>
            <a:r>
              <a:rPr lang="en-US" b="0" i="1" dirty="0"/>
              <a:t>IEEE Transactions on Knowledge and Data Engineering</a:t>
            </a:r>
            <a:r>
              <a:rPr lang="en-US" b="0" dirty="0"/>
              <a:t>, vol. 26, no. 8, pp. 2058-2071, Aug. 2014.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 err="1"/>
              <a:t>doi</a:t>
            </a:r>
            <a:r>
              <a:rPr lang="en-US" b="0" dirty="0"/>
              <a:t>: 10.1109/TKDE.2013.159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hlinkClick r:id="rId2"/>
              </a:rPr>
              <a:t>http://www.androidpolice.com/2016/04/14/psa-google-maps-for-android-can-navigate-to-multiple-destinations-with-a-little-help-from-a-desktop/</a:t>
            </a: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hlinkClick r:id="rId3"/>
              </a:rPr>
              <a:t>http://www.latimes.com/local/lanow/la-me-ln-tunneling-under-sepulveda-pass-big-gamble-to-ease-traffic-nightmare-20160311-story.html</a:t>
            </a: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hlinkClick r:id="rId4"/>
              </a:rPr>
              <a:t>http://lgam.wikidot.com/road-network</a:t>
            </a: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hlinkClick r:id="rId5"/>
              </a:rPr>
              <a:t>http://blog.mathieu-leplatre.info/use-postgis-topologies-to-clean-up-road-networks.html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57864" cy="4072891"/>
          </a:xfrm>
        </p:spPr>
        <p:txBody>
          <a:bodyPr/>
          <a:lstStyle/>
          <a:p>
            <a:r>
              <a:rPr lang="en-US" dirty="0"/>
              <a:t>Trip planner query (TPQ) on a probabilistic time-dependent graph (PT-Graph)</a:t>
            </a:r>
          </a:p>
          <a:p>
            <a:r>
              <a:rPr lang="en-US" dirty="0"/>
              <a:t>Min travel time between multiple points (with staying time)</a:t>
            </a:r>
          </a:p>
          <a:p>
            <a:r>
              <a:rPr lang="en-US" dirty="0"/>
              <a:t>Uncertain edge-delay function (UDF)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google maps multiple destinations direc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/>
          <a:stretch/>
        </p:blipFill>
        <p:spPr bwMode="auto">
          <a:xfrm>
            <a:off x="4697400" y="2853327"/>
            <a:ext cx="3817950" cy="20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82206" y="4870812"/>
            <a:ext cx="64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390996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25625"/>
            <a:ext cx="3928836" cy="4072891"/>
          </a:xfrm>
        </p:spPr>
        <p:txBody>
          <a:bodyPr/>
          <a:lstStyle/>
          <a:p>
            <a:r>
              <a:rPr lang="en-US" dirty="0"/>
              <a:t>Trip planning</a:t>
            </a:r>
          </a:p>
          <a:p>
            <a:r>
              <a:rPr lang="en-US" dirty="0"/>
              <a:t>Time changing road conditions</a:t>
            </a:r>
          </a:p>
        </p:txBody>
      </p:sp>
      <p:pic>
        <p:nvPicPr>
          <p:cNvPr id="1026" name="Picture 2" descr="Image result for la rush h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91" y="2242313"/>
            <a:ext cx="1958574" cy="110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88141" y="4057489"/>
            <a:ext cx="64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[3]</a:t>
            </a:r>
          </a:p>
        </p:txBody>
      </p:sp>
      <p:pic>
        <p:nvPicPr>
          <p:cNvPr id="1028" name="Picture 4" descr="Image result for la rush h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05" y="1130845"/>
            <a:ext cx="4391109" cy="292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6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comings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364" y="1492469"/>
            <a:ext cx="3856264" cy="4072891"/>
          </a:xfrm>
        </p:spPr>
        <p:txBody>
          <a:bodyPr/>
          <a:lstStyle/>
          <a:p>
            <a:r>
              <a:rPr lang="en-US" dirty="0"/>
              <a:t>Assumed exact traffic information is available</a:t>
            </a:r>
          </a:p>
          <a:p>
            <a:r>
              <a:rPr lang="en-US" dirty="0"/>
              <a:t>Other methods consider edges with probability of existing</a:t>
            </a:r>
          </a:p>
          <a:p>
            <a:r>
              <a:rPr lang="en-US" dirty="0"/>
              <a:t>Scaling efficiency</a:t>
            </a:r>
          </a:p>
        </p:txBody>
      </p:sp>
      <p:pic>
        <p:nvPicPr>
          <p:cNvPr id="2050" name="Picture 2" descr="Image result for road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7" y="1348643"/>
            <a:ext cx="2625669" cy="23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oad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9" y="4027726"/>
            <a:ext cx="48006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4646" y="3658394"/>
            <a:ext cx="64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[4]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0364" y="6084368"/>
            <a:ext cx="64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144367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99807" cy="4072891"/>
          </a:xfrm>
        </p:spPr>
        <p:txBody>
          <a:bodyPr/>
          <a:lstStyle/>
          <a:p>
            <a:r>
              <a:rPr lang="en-US" dirty="0"/>
              <a:t>Filter and refine</a:t>
            </a:r>
          </a:p>
          <a:p>
            <a:r>
              <a:rPr lang="en-US" dirty="0"/>
              <a:t>Filter phase prune to weed out false alarms</a:t>
            </a:r>
          </a:p>
          <a:p>
            <a:r>
              <a:rPr lang="en-US" dirty="0"/>
              <a:t>Refine </a:t>
            </a:r>
            <a:r>
              <a:rPr lang="en-US" dirty="0" smtClean="0"/>
              <a:t>phase remaining </a:t>
            </a:r>
            <a:r>
              <a:rPr lang="en-US" dirty="0"/>
              <a:t>candidates are refined and </a:t>
            </a:r>
            <a:r>
              <a:rPr lang="en-US" dirty="0" smtClean="0"/>
              <a:t>given </a:t>
            </a:r>
            <a:r>
              <a:rPr lang="en-US" dirty="0"/>
              <a:t>as the answer</a:t>
            </a:r>
          </a:p>
        </p:txBody>
      </p:sp>
    </p:spTree>
    <p:extLst>
      <p:ext uri="{BB962C8B-B14F-4D97-AF65-F5344CB8AC3E}">
        <p14:creationId xmlns:p14="http://schemas.microsoft.com/office/powerpoint/2010/main" val="292367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phase (Time interval pruning)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8456" y="1825625"/>
                <a:ext cx="3986893" cy="4072891"/>
              </a:xfrm>
            </p:spPr>
            <p:txBody>
              <a:bodyPr/>
              <a:lstStyle/>
              <a:p>
                <a:r>
                  <a:rPr lang="en-US" dirty="0"/>
                  <a:t>Lower/upper bounds of travel time</a:t>
                </a:r>
              </a:p>
              <a:p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𝑳𝑩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𝑷𝒍𝒂𝒏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dirty="0"/>
                  <a:t> can be safely pruned</a:t>
                </a:r>
              </a:p>
              <a:p>
                <a:r>
                  <a:rPr lang="en-US" dirty="0"/>
                  <a:t>Interval computation of the travel time</a:t>
                </a:r>
              </a:p>
              <a:p>
                <a:r>
                  <a:rPr lang="en-US" dirty="0"/>
                  <a:t>Relaxed traveling time interval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8456" y="1825625"/>
                <a:ext cx="3986893" cy="4072891"/>
              </a:xfrm>
              <a:blipFill>
                <a:blip r:embed="rId2"/>
                <a:stretch>
                  <a:fillRect l="-2141" t="-1943" r="-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89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phase (Probabilistic pruning)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3856264" cy="407289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Probabilistic distributions to prune trip with low confidences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𝑼𝑩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𝑷𝒓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𝑷𝒍𝒂𝒏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then it can be safely pruned</a:t>
                </a:r>
              </a:p>
              <a:p>
                <a:r>
                  <a:rPr lang="en-US" dirty="0"/>
                  <a:t>(1-β)UDF</a:t>
                </a:r>
              </a:p>
              <a:p>
                <a:r>
                  <a:rPr lang="en-US" dirty="0"/>
                  <a:t>we can safely prune any plan, Plan, satisfying LB_T(Plan</a:t>
                </a:r>
                <a:r>
                  <a:rPr lang="en-US" baseline="-25000" dirty="0"/>
                  <a:t>1−β</a:t>
                </a:r>
                <a:r>
                  <a:rPr lang="en-US" dirty="0"/>
                  <a:t>) ≥ 𝝉 , where LB_T(Plan</a:t>
                </a:r>
                <a:r>
                  <a:rPr lang="en-US" baseline="-25000" dirty="0"/>
                  <a:t>1−β</a:t>
                </a:r>
                <a:r>
                  <a:rPr lang="en-US" dirty="0"/>
                  <a:t>) is the lower bound of the traveling time by using (1−β)-UDF function on one edge in Plan.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3856264" cy="4072891"/>
              </a:xfrm>
              <a:blipFill>
                <a:blip r:embed="rId2"/>
                <a:stretch>
                  <a:fillRect l="-1738" t="-3139" r="-3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734" y="3833078"/>
            <a:ext cx="3816272" cy="2065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734" y="1752071"/>
            <a:ext cx="3462523" cy="1799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4221" y="5529184"/>
            <a:ext cx="64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50901" y="3204492"/>
            <a:ext cx="64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59880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Pre-Computation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485118"/>
          </a:xfrm>
        </p:spPr>
        <p:txBody>
          <a:bodyPr/>
          <a:lstStyle/>
          <a:p>
            <a:r>
              <a:rPr lang="en-US" dirty="0"/>
              <a:t>Distance Bound Derivation (lower and upper bound) for the shorted path</a:t>
            </a:r>
          </a:p>
          <a:p>
            <a:r>
              <a:rPr lang="en-US" dirty="0"/>
              <a:t>Velocity Bound Derivation</a:t>
            </a:r>
          </a:p>
          <a:p>
            <a:r>
              <a:rPr lang="en-US" dirty="0"/>
              <a:t>Traveling time interval</a:t>
            </a:r>
          </a:p>
          <a:p>
            <a:r>
              <a:rPr lang="en-US" dirty="0"/>
              <a:t>(1-beta) maximum velocity function</a:t>
            </a:r>
          </a:p>
        </p:txBody>
      </p:sp>
    </p:spTree>
    <p:extLst>
      <p:ext uri="{BB962C8B-B14F-4D97-AF65-F5344CB8AC3E}">
        <p14:creationId xmlns:p14="http://schemas.microsoft.com/office/powerpoint/2010/main" val="105702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452" y="2663862"/>
            <a:ext cx="4404760" cy="1547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611007" cy="40728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Hierarchical tree index</a:t>
            </a:r>
          </a:p>
          <a:p>
            <a:r>
              <a:rPr lang="en-US" dirty="0"/>
              <a:t>Pruning</a:t>
            </a:r>
          </a:p>
          <a:p>
            <a:r>
              <a:rPr lang="en-US" dirty="0"/>
              <a:t>Distance bounds between two query points in a node</a:t>
            </a:r>
          </a:p>
          <a:p>
            <a:r>
              <a:rPr lang="en-US" dirty="0"/>
              <a:t>Distance bounds for a path with multiple query points in a node</a:t>
            </a:r>
          </a:p>
          <a:p>
            <a:r>
              <a:rPr lang="en-US" dirty="0"/>
              <a:t>Traveling time interval with nodes</a:t>
            </a:r>
          </a:p>
          <a:p>
            <a:r>
              <a:rPr lang="en-US" dirty="0"/>
              <a:t>Departure time interval from a node</a:t>
            </a:r>
          </a:p>
          <a:p>
            <a:r>
              <a:rPr lang="en-US" dirty="0"/>
              <a:t>Traveling time among nodes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3154" y="3510491"/>
            <a:ext cx="64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34908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2906</TotalTime>
  <Words>441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Cambria Math</vt:lpstr>
      <vt:lpstr>Office Theme</vt:lpstr>
      <vt:lpstr>Visualization of query processing over large-scale road networks</vt:lpstr>
      <vt:lpstr>Problem Definition </vt:lpstr>
      <vt:lpstr>Importance</vt:lpstr>
      <vt:lpstr>Short comings</vt:lpstr>
      <vt:lpstr>Big Picture</vt:lpstr>
      <vt:lpstr>Filter phase (Time interval pruning)</vt:lpstr>
      <vt:lpstr>Filter phase (Probabilistic pruning)</vt:lpstr>
      <vt:lpstr>Pre-Computation </vt:lpstr>
      <vt:lpstr>Indexing </vt:lpstr>
      <vt:lpstr>Refine phase and Algorithm</vt:lpstr>
      <vt:lpstr>Implementation, Resources Used</vt:lpstr>
      <vt:lpstr>Point Selection</vt:lpstr>
      <vt:lpstr>Pruning Data</vt:lpstr>
      <vt:lpstr>Finding a Route</vt:lpstr>
      <vt:lpstr>Shortcomings, Performance Issues </vt:lpstr>
      <vt:lpstr>Results 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johnny W</cp:lastModifiedBy>
  <cp:revision>47</cp:revision>
  <dcterms:created xsi:type="dcterms:W3CDTF">2016-02-11T18:34:43Z</dcterms:created>
  <dcterms:modified xsi:type="dcterms:W3CDTF">2017-04-25T20:20:54Z</dcterms:modified>
</cp:coreProperties>
</file>