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6" r:id="rId7"/>
    <p:sldId id="267" r:id="rId8"/>
    <p:sldId id="262" r:id="rId9"/>
    <p:sldId id="268" r:id="rId10"/>
    <p:sldId id="269" r:id="rId11"/>
    <p:sldId id="263" r:id="rId12"/>
    <p:sldId id="271" r:id="rId13"/>
    <p:sldId id="270" r:id="rId14"/>
    <p:sldId id="264" r:id="rId15"/>
    <p:sldId id="265" r:id="rId16"/>
    <p:sldId id="25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4/8/2017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aps.googleapis.com/maps/api/distancematrix/outputFormat?paramet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yc.gov/html/tlc/html/about/about.s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atabricks.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yc.gov/html/tlc/html/about/trip_record_data.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Ride Analytics </a:t>
            </a:r>
            <a:br>
              <a:rPr lang="en-US" dirty="0"/>
            </a:br>
            <a:r>
              <a:rPr lang="en-US" dirty="0"/>
              <a:t>on </a:t>
            </a:r>
            <a:br>
              <a:rPr lang="en-US" dirty="0"/>
            </a:br>
            <a:r>
              <a:rPr lang="en-US" dirty="0"/>
              <a:t>new York City </a:t>
            </a:r>
            <a:br>
              <a:rPr lang="en-US" dirty="0"/>
            </a:br>
            <a:r>
              <a:rPr lang="en-US" dirty="0"/>
              <a:t>taxi data</a:t>
            </a:r>
          </a:p>
        </p:txBody>
      </p:sp>
      <p:sp>
        <p:nvSpPr>
          <p:cNvPr id="3" name="Subtitle 2"/>
          <p:cNvSpPr>
            <a:spLocks noGrp="1"/>
          </p:cNvSpPr>
          <p:nvPr>
            <p:ph type="subTitle" idx="1"/>
          </p:nvPr>
        </p:nvSpPr>
        <p:spPr>
          <a:xfrm>
            <a:off x="2814469" y="3930316"/>
            <a:ext cx="9001462" cy="2642937"/>
          </a:xfrm>
        </p:spPr>
        <p:txBody>
          <a:bodyPr>
            <a:normAutofit fontScale="92500" lnSpcReduction="20000"/>
          </a:bodyPr>
          <a:lstStyle/>
          <a:p>
            <a:pPr algn="l"/>
            <a:r>
              <a:rPr lang="en-US" dirty="0"/>
              <a:t>										</a:t>
            </a:r>
          </a:p>
          <a:p>
            <a:pPr algn="r"/>
            <a:r>
              <a:rPr lang="en-US" dirty="0"/>
              <a:t>Sai Duth Deekshit G,</a:t>
            </a:r>
          </a:p>
          <a:p>
            <a:pPr algn="r"/>
            <a:r>
              <a:rPr lang="en-US" dirty="0"/>
              <a:t>Rohit Reddy G,</a:t>
            </a:r>
          </a:p>
          <a:p>
            <a:pPr algn="r"/>
            <a:r>
              <a:rPr lang="en-US" dirty="0" err="1"/>
              <a:t>Rohith</a:t>
            </a:r>
            <a:r>
              <a:rPr lang="en-US" dirty="0"/>
              <a:t> Varma </a:t>
            </a:r>
            <a:r>
              <a:rPr lang="en-US" dirty="0" err="1"/>
              <a:t>Jampana</a:t>
            </a:r>
            <a:r>
              <a:rPr lang="en-US" dirty="0"/>
              <a:t>,</a:t>
            </a:r>
          </a:p>
          <a:p>
            <a:pPr algn="r"/>
            <a:r>
              <a:rPr lang="en-US" dirty="0" err="1"/>
              <a:t>Sumanth</a:t>
            </a:r>
            <a:r>
              <a:rPr lang="en-US" dirty="0"/>
              <a:t> D.</a:t>
            </a:r>
          </a:p>
        </p:txBody>
      </p:sp>
    </p:spTree>
    <p:extLst>
      <p:ext uri="{BB962C8B-B14F-4D97-AF65-F5344CB8AC3E}">
        <p14:creationId xmlns:p14="http://schemas.microsoft.com/office/powerpoint/2010/main" val="4247421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a:t>Contn</a:t>
            </a:r>
            <a:r>
              <a:rPr lang="en-US" dirty="0"/>
              <a:t>…</a:t>
            </a:r>
          </a:p>
        </p:txBody>
      </p:sp>
      <p:sp>
        <p:nvSpPr>
          <p:cNvPr id="3" name="Content Placeholder 2"/>
          <p:cNvSpPr>
            <a:spLocks noGrp="1"/>
          </p:cNvSpPr>
          <p:nvPr>
            <p:ph idx="1"/>
          </p:nvPr>
        </p:nvSpPr>
        <p:spPr/>
        <p:txBody>
          <a:bodyPr/>
          <a:lstStyle/>
          <a:p>
            <a:r>
              <a:rPr lang="en-US" dirty="0"/>
              <a:t>Now we perform Analysis on ride data to find:</a:t>
            </a:r>
          </a:p>
          <a:p>
            <a:pPr lvl="1"/>
            <a:r>
              <a:rPr lang="en-US" dirty="0"/>
              <a:t>Most common pick up and drop-off locations</a:t>
            </a:r>
          </a:p>
          <a:p>
            <a:pPr lvl="1"/>
            <a:r>
              <a:rPr lang="en-US" dirty="0"/>
              <a:t>Busiest routes for taxis</a:t>
            </a:r>
          </a:p>
          <a:p>
            <a:pPr lvl="1"/>
            <a:r>
              <a:rPr lang="en-US" dirty="0"/>
              <a:t>Most revenue generated areas for cabs</a:t>
            </a:r>
          </a:p>
          <a:p>
            <a:pPr lvl="1"/>
            <a:r>
              <a:rPr lang="en-US" dirty="0"/>
              <a:t>Popularity of the places</a:t>
            </a:r>
          </a:p>
          <a:p>
            <a:pPr lvl="1"/>
            <a:r>
              <a:rPr lang="en-US" dirty="0"/>
              <a:t>Know whether driver took the correct route or not</a:t>
            </a:r>
          </a:p>
          <a:p>
            <a:pPr lvl="1"/>
            <a:r>
              <a:rPr lang="en-US" dirty="0"/>
              <a:t>Find popular places between pick up and drop off locations</a:t>
            </a:r>
          </a:p>
        </p:txBody>
      </p:sp>
    </p:spTree>
    <p:extLst>
      <p:ext uri="{BB962C8B-B14F-4D97-AF65-F5344CB8AC3E}">
        <p14:creationId xmlns:p14="http://schemas.microsoft.com/office/powerpoint/2010/main" val="1894328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Techniques used</a:t>
            </a:r>
          </a:p>
        </p:txBody>
      </p:sp>
      <p:sp>
        <p:nvSpPr>
          <p:cNvPr id="3" name="Content Placeholder 2"/>
          <p:cNvSpPr>
            <a:spLocks noGrp="1"/>
          </p:cNvSpPr>
          <p:nvPr>
            <p:ph idx="1"/>
          </p:nvPr>
        </p:nvSpPr>
        <p:spPr>
          <a:xfrm>
            <a:off x="913795" y="2096063"/>
            <a:ext cx="10353762" cy="4208484"/>
          </a:xfrm>
        </p:spPr>
        <p:txBody>
          <a:bodyPr>
            <a:normAutofit/>
          </a:bodyPr>
          <a:lstStyle/>
          <a:p>
            <a:pPr marL="0" indent="0">
              <a:buNone/>
            </a:pPr>
            <a:r>
              <a:rPr lang="en-US" dirty="0"/>
              <a:t>For finding the famous places between two points we use:</a:t>
            </a:r>
          </a:p>
          <a:p>
            <a:r>
              <a:rPr lang="en-US" dirty="0"/>
              <a:t>Continuous Nearest Neighborhood integrated with Google Distance Matrix API</a:t>
            </a:r>
          </a:p>
          <a:p>
            <a:pPr lvl="1"/>
            <a:r>
              <a:rPr lang="en-US" dirty="0"/>
              <a:t>Google Distance Matrix API :</a:t>
            </a:r>
          </a:p>
          <a:p>
            <a:pPr marL="457200" lvl="1" indent="0">
              <a:buNone/>
            </a:pPr>
            <a:r>
              <a:rPr lang="en-US" dirty="0"/>
              <a:t>	 </a:t>
            </a:r>
            <a:r>
              <a:rPr lang="en-US" dirty="0">
                <a:hlinkClick r:id="rId2"/>
              </a:rPr>
              <a:t>https://maps.googleapis.com/maps/api/distancematrix/</a:t>
            </a:r>
            <a:r>
              <a:rPr lang="en-US" i="1" dirty="0">
                <a:hlinkClick r:id="rId2"/>
              </a:rPr>
              <a:t>outputFormat</a:t>
            </a:r>
            <a:r>
              <a:rPr lang="en-US" dirty="0">
                <a:hlinkClick r:id="rId2"/>
              </a:rPr>
              <a:t>?</a:t>
            </a:r>
            <a:r>
              <a:rPr lang="en-US" i="1" dirty="0">
                <a:hlinkClick r:id="rId2"/>
              </a:rPr>
              <a:t>parameters</a:t>
            </a:r>
            <a:endParaRPr lang="en-US" i="1" dirty="0"/>
          </a:p>
          <a:p>
            <a:pPr lvl="2"/>
            <a:r>
              <a:rPr lang="en-US" dirty="0" err="1"/>
              <a:t>OutputFormat</a:t>
            </a:r>
            <a:r>
              <a:rPr lang="en-US" dirty="0"/>
              <a:t> can be either JSON or XML format</a:t>
            </a:r>
          </a:p>
          <a:p>
            <a:pPr lvl="2"/>
            <a:r>
              <a:rPr lang="en-US" dirty="0"/>
              <a:t>Parameters can be “origins = latitude, longitude | latitude, longitude”</a:t>
            </a:r>
          </a:p>
          <a:p>
            <a:pPr lvl="2"/>
            <a:r>
              <a:rPr lang="en-US" dirty="0"/>
              <a:t>For querying multiple points we can use Polyline Algorithm format</a:t>
            </a:r>
          </a:p>
          <a:p>
            <a:pPr marL="914400" lvl="2" indent="0">
              <a:buNone/>
            </a:pPr>
            <a:endParaRPr lang="en-US" dirty="0"/>
          </a:p>
          <a:p>
            <a:pPr marL="914400" lvl="2" indent="0">
              <a:buNone/>
            </a:pPr>
            <a:endParaRPr lang="en-US" dirty="0"/>
          </a:p>
        </p:txBody>
      </p:sp>
    </p:spTree>
    <p:extLst>
      <p:ext uri="{BB962C8B-B14F-4D97-AF65-F5344CB8AC3E}">
        <p14:creationId xmlns:p14="http://schemas.microsoft.com/office/powerpoint/2010/main" val="2157035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Continuous nearest neighbor (CNN)</a:t>
            </a:r>
          </a:p>
        </p:txBody>
      </p:sp>
      <p:sp>
        <p:nvSpPr>
          <p:cNvPr id="3" name="Content Placeholder 2"/>
          <p:cNvSpPr>
            <a:spLocks noGrp="1"/>
          </p:cNvSpPr>
          <p:nvPr>
            <p:ph idx="1"/>
          </p:nvPr>
        </p:nvSpPr>
        <p:spPr>
          <a:xfrm>
            <a:off x="913795" y="2096064"/>
            <a:ext cx="10353762" cy="2414390"/>
          </a:xfrm>
        </p:spPr>
        <p:txBody>
          <a:bodyPr>
            <a:normAutofit fontScale="92500" lnSpcReduction="20000"/>
          </a:bodyPr>
          <a:lstStyle/>
          <a:p>
            <a:r>
              <a:rPr lang="en-US" dirty="0"/>
              <a:t>It retrieves the nearest neighbor of every point on a line segment</a:t>
            </a:r>
          </a:p>
          <a:p>
            <a:r>
              <a:rPr lang="en-US" dirty="0"/>
              <a:t>Splint point is the point on the line segment where there is a change of neighborhood</a:t>
            </a:r>
          </a:p>
          <a:p>
            <a:r>
              <a:rPr lang="en-US" dirty="0"/>
              <a:t>Use R-tree as </a:t>
            </a:r>
            <a:r>
              <a:rPr lang="en-US" dirty="0" err="1"/>
              <a:t>datastructure</a:t>
            </a:r>
            <a:r>
              <a:rPr lang="en-US" dirty="0"/>
              <a:t>, take MBR of intermediate node</a:t>
            </a:r>
          </a:p>
          <a:p>
            <a:r>
              <a:rPr lang="en-US" dirty="0"/>
              <a:t>Given E and q (line segment), subtree of E contains qualifying points only </a:t>
            </a:r>
          </a:p>
          <a:p>
            <a:pPr lvl="1"/>
            <a:r>
              <a:rPr lang="en-US" dirty="0"/>
              <a:t>If </a:t>
            </a:r>
            <a:r>
              <a:rPr lang="en-US" dirty="0" err="1"/>
              <a:t>mindist</a:t>
            </a:r>
            <a:r>
              <a:rPr lang="en-US" dirty="0"/>
              <a:t> (E, q) &lt; </a:t>
            </a:r>
            <a:r>
              <a:rPr lang="en-US" dirty="0" err="1"/>
              <a:t>SLmaxd</a:t>
            </a:r>
            <a:r>
              <a:rPr lang="en-US" dirty="0"/>
              <a:t> else it is not qualified</a:t>
            </a:r>
          </a:p>
          <a:p>
            <a:pPr lvl="1"/>
            <a:r>
              <a:rPr lang="en-US" dirty="0"/>
              <a:t>If </a:t>
            </a:r>
            <a:r>
              <a:rPr lang="en-US" dirty="0" err="1"/>
              <a:t>dist</a:t>
            </a:r>
            <a:r>
              <a:rPr lang="en-US" dirty="0"/>
              <a:t>(Si, Si NN) &gt; </a:t>
            </a:r>
            <a:r>
              <a:rPr lang="en-US" dirty="0" err="1"/>
              <a:t>mindist</a:t>
            </a:r>
            <a:r>
              <a:rPr lang="en-US" dirty="0"/>
              <a:t> (Si, E)</a:t>
            </a:r>
          </a:p>
          <a:p>
            <a:endParaRPr lang="en-US" dirty="0"/>
          </a:p>
        </p:txBody>
      </p:sp>
      <p:sp>
        <p:nvSpPr>
          <p:cNvPr id="4" name="TextBox 3"/>
          <p:cNvSpPr txBox="1"/>
          <p:nvPr/>
        </p:nvSpPr>
        <p:spPr>
          <a:xfrm>
            <a:off x="913795" y="4431322"/>
            <a:ext cx="10353761" cy="1477328"/>
          </a:xfrm>
          <a:prstGeom prst="rect">
            <a:avLst/>
          </a:prstGeom>
          <a:noFill/>
        </p:spPr>
        <p:txBody>
          <a:bodyPr wrap="square" rtlCol="0">
            <a:spAutoFit/>
          </a:bodyPr>
          <a:lstStyle/>
          <a:p>
            <a:pPr marL="285750" indent="-285750">
              <a:buFont typeface="Arial" panose="020B0604020202020204" pitchFamily="34" charset="0"/>
              <a:buChar char="•"/>
            </a:pPr>
            <a:r>
              <a:rPr lang="en-US" dirty="0"/>
              <a:t>It is clear that for entries that are closer to line segment there is high possibility to qualify Entries that satisfy the above condition are accessed in increasing order of their minimum distances (distance is found using Google Distance Matrix API)</a:t>
            </a:r>
          </a:p>
          <a:p>
            <a:pPr marL="285750" indent="-285750">
              <a:buFont typeface="Arial" panose="020B0604020202020204" pitchFamily="34" charset="0"/>
              <a:buChar char="•"/>
            </a:pPr>
            <a:r>
              <a:rPr lang="en-US" dirty="0"/>
              <a:t>we get the set of split nodes </a:t>
            </a:r>
            <a:r>
              <a:rPr lang="en-US" dirty="0" err="1"/>
              <a:t>Scover</a:t>
            </a:r>
            <a:r>
              <a:rPr lang="en-US" dirty="0"/>
              <a:t> = {split points} and their nearest neighbors </a:t>
            </a:r>
          </a:p>
          <a:p>
            <a:pPr marL="285750" indent="-285750">
              <a:buFont typeface="Arial" panose="020B0604020202020204" pitchFamily="34" charset="0"/>
              <a:buChar char="•"/>
            </a:pPr>
            <a:r>
              <a:rPr lang="en-US" dirty="0"/>
              <a:t>Finally, as a result we get a set of &lt;Point, Interval&gt; Ex: &lt;a, {s1,s2}&gt;</a:t>
            </a:r>
          </a:p>
        </p:txBody>
      </p:sp>
    </p:spTree>
    <p:extLst>
      <p:ext uri="{BB962C8B-B14F-4D97-AF65-F5344CB8AC3E}">
        <p14:creationId xmlns:p14="http://schemas.microsoft.com/office/powerpoint/2010/main" val="328340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Algorithm for finding popular places between two points:</a:t>
            </a:r>
          </a:p>
        </p:txBody>
      </p:sp>
      <p:sp>
        <p:nvSpPr>
          <p:cNvPr id="3" name="Content Placeholder 2"/>
          <p:cNvSpPr>
            <a:spLocks noGrp="1"/>
          </p:cNvSpPr>
          <p:nvPr>
            <p:ph idx="1"/>
          </p:nvPr>
        </p:nvSpPr>
        <p:spPr/>
        <p:txBody>
          <a:bodyPr/>
          <a:lstStyle/>
          <a:p>
            <a:r>
              <a:rPr lang="en-US" dirty="0"/>
              <a:t>Select source and destination location coordinates which will be the pick-up and drop-off coordinates</a:t>
            </a:r>
          </a:p>
          <a:p>
            <a:r>
              <a:rPr lang="en-US" dirty="0"/>
              <a:t>Call </a:t>
            </a:r>
            <a:r>
              <a:rPr lang="en-US" dirty="0" err="1"/>
              <a:t>findNeighbors</a:t>
            </a:r>
            <a:r>
              <a:rPr lang="en-US" dirty="0"/>
              <a:t> ( ) method which will return a set of &lt;Point, interval&gt;. Where, Point is the nearest neighbor and interval is the interval for which Point is nearest neighbor</a:t>
            </a:r>
          </a:p>
          <a:p>
            <a:r>
              <a:rPr lang="en-US" dirty="0"/>
              <a:t>Store the result obtained above and use </a:t>
            </a:r>
            <a:r>
              <a:rPr lang="en-US" dirty="0" err="1"/>
              <a:t>findPopularity</a:t>
            </a:r>
            <a:r>
              <a:rPr lang="en-US" dirty="0"/>
              <a:t> ( ) method to find the popularity of the above obtained result</a:t>
            </a:r>
          </a:p>
          <a:p>
            <a:r>
              <a:rPr lang="en-US" dirty="0"/>
              <a:t>Display top 5 results based on the popularity</a:t>
            </a:r>
          </a:p>
        </p:txBody>
      </p:sp>
    </p:spTree>
    <p:extLst>
      <p:ext uri="{BB962C8B-B14F-4D97-AF65-F5344CB8AC3E}">
        <p14:creationId xmlns:p14="http://schemas.microsoft.com/office/powerpoint/2010/main" val="1732779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work</a:t>
            </a:r>
          </a:p>
        </p:txBody>
      </p:sp>
      <p:sp>
        <p:nvSpPr>
          <p:cNvPr id="3" name="Content Placeholder 2"/>
          <p:cNvSpPr>
            <a:spLocks noGrp="1"/>
          </p:cNvSpPr>
          <p:nvPr>
            <p:ph idx="1"/>
          </p:nvPr>
        </p:nvSpPr>
        <p:spPr/>
        <p:txBody>
          <a:bodyPr/>
          <a:lstStyle/>
          <a:p>
            <a:pPr lvl="1"/>
            <a:r>
              <a:rPr lang="en-US" dirty="0"/>
              <a:t>The result of analysis can be used to help taxi drivers to decide in which area they need to go so they get maximum customers and boost their business</a:t>
            </a:r>
          </a:p>
          <a:p>
            <a:pPr lvl="1"/>
            <a:r>
              <a:rPr lang="en-US" dirty="0"/>
              <a:t>New taxi business can also gain from the analysis</a:t>
            </a:r>
          </a:p>
          <a:p>
            <a:pPr lvl="1"/>
            <a:r>
              <a:rPr lang="en-US" dirty="0"/>
              <a:t>Traffic analysis: Finds which routes and times of the day are heavy on traffic</a:t>
            </a:r>
          </a:p>
          <a:p>
            <a:pPr lvl="1"/>
            <a:r>
              <a:rPr lang="en-US" dirty="0"/>
              <a:t>Provide visualization like heated maps and route visualization</a:t>
            </a:r>
          </a:p>
          <a:p>
            <a:pPr lvl="1"/>
            <a:r>
              <a:rPr lang="en-US" dirty="0"/>
              <a:t>Decrease traffic congestion and reduce CO2 emissions by start using public transport instead of individual transport</a:t>
            </a:r>
          </a:p>
          <a:p>
            <a:pPr lvl="1"/>
            <a:r>
              <a:rPr lang="en-US" dirty="0"/>
              <a:t>Find potential for pool/sharing taxi business</a:t>
            </a:r>
          </a:p>
        </p:txBody>
      </p:sp>
    </p:spTree>
    <p:extLst>
      <p:ext uri="{BB962C8B-B14F-4D97-AF65-F5344CB8AC3E}">
        <p14:creationId xmlns:p14="http://schemas.microsoft.com/office/powerpoint/2010/main" val="3322830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effectLst/>
              </a:rPr>
              <a:t>NYC Taxi &amp; Limousine Commission. </a:t>
            </a:r>
            <a:r>
              <a:rPr lang="en-US" u="sng" dirty="0">
                <a:effectLst/>
                <a:hlinkClick r:id="rId2"/>
              </a:rPr>
              <a:t>http://www.nyc.gov/html/tlc/html/about/about.shtml</a:t>
            </a:r>
            <a:endParaRPr lang="en-US" dirty="0">
              <a:effectLst/>
            </a:endParaRPr>
          </a:p>
          <a:p>
            <a:r>
              <a:rPr lang="en-US" dirty="0">
                <a:effectLst/>
              </a:rPr>
              <a:t> </a:t>
            </a:r>
            <a:r>
              <a:rPr lang="en-US" dirty="0" err="1">
                <a:effectLst/>
              </a:rPr>
              <a:t>Yufei</a:t>
            </a:r>
            <a:r>
              <a:rPr lang="en-US" dirty="0">
                <a:effectLst/>
              </a:rPr>
              <a:t> Tao, Dimitris </a:t>
            </a:r>
            <a:r>
              <a:rPr lang="en-US" dirty="0" err="1">
                <a:effectLst/>
              </a:rPr>
              <a:t>Papadias</a:t>
            </a:r>
            <a:r>
              <a:rPr lang="en-US" dirty="0">
                <a:effectLst/>
              </a:rPr>
              <a:t>, </a:t>
            </a:r>
            <a:r>
              <a:rPr lang="en-US" dirty="0" err="1">
                <a:effectLst/>
              </a:rPr>
              <a:t>Qiongmao</a:t>
            </a:r>
            <a:r>
              <a:rPr lang="en-US" dirty="0">
                <a:effectLst/>
              </a:rPr>
              <a:t> Shen. “Continuous Nearest Neighbor Search”. Proceedings of the 28</a:t>
            </a:r>
            <a:r>
              <a:rPr lang="en-US" baseline="30000" dirty="0">
                <a:effectLst/>
              </a:rPr>
              <a:t>th</a:t>
            </a:r>
            <a:r>
              <a:rPr lang="en-US" dirty="0">
                <a:effectLst/>
              </a:rPr>
              <a:t> VLDB conference, Hong Kong, China, 2002.</a:t>
            </a:r>
          </a:p>
          <a:p>
            <a:endParaRPr lang="en-US" dirty="0"/>
          </a:p>
        </p:txBody>
      </p:sp>
    </p:spTree>
    <p:extLst>
      <p:ext uri="{BB962C8B-B14F-4D97-AF65-F5344CB8AC3E}">
        <p14:creationId xmlns:p14="http://schemas.microsoft.com/office/powerpoint/2010/main" val="1218524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1234" y="2605454"/>
            <a:ext cx="10353761" cy="1326321"/>
          </a:xfrm>
        </p:spPr>
        <p:txBody>
          <a:bodyPr>
            <a:normAutofit fontScale="90000"/>
          </a:bodyPr>
          <a:lstStyle/>
          <a:p>
            <a:r>
              <a:rPr lang="en-US" sz="6700" dirty="0"/>
              <a:t>THANK YOU</a:t>
            </a:r>
            <a:br>
              <a:rPr lang="en-US" dirty="0"/>
            </a:br>
            <a:br>
              <a:rPr lang="en-US" dirty="0"/>
            </a:br>
            <a:br>
              <a:rPr lang="en-US" dirty="0"/>
            </a:br>
            <a:br>
              <a:rPr lang="en-US" dirty="0"/>
            </a:br>
            <a:br>
              <a:rPr lang="en-US" dirty="0"/>
            </a:br>
            <a:br>
              <a:rPr lang="en-US" dirty="0"/>
            </a:br>
            <a:r>
              <a:rPr lang="en-US" dirty="0" err="1"/>
              <a:t>quERIES</a:t>
            </a:r>
            <a:r>
              <a:rPr lang="en-US" dirty="0"/>
              <a:t>????</a:t>
            </a:r>
          </a:p>
        </p:txBody>
      </p:sp>
    </p:spTree>
    <p:extLst>
      <p:ext uri="{BB962C8B-B14F-4D97-AF65-F5344CB8AC3E}">
        <p14:creationId xmlns:p14="http://schemas.microsoft.com/office/powerpoint/2010/main" val="153169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idx="1"/>
          </p:nvPr>
        </p:nvSpPr>
        <p:spPr/>
        <p:txBody>
          <a:bodyPr/>
          <a:lstStyle/>
          <a:p>
            <a:r>
              <a:rPr lang="en-US" dirty="0"/>
              <a:t>Introduction</a:t>
            </a:r>
          </a:p>
          <a:p>
            <a:r>
              <a:rPr lang="en-US" dirty="0"/>
              <a:t>Project Description</a:t>
            </a:r>
          </a:p>
          <a:p>
            <a:r>
              <a:rPr lang="en-US" dirty="0"/>
              <a:t>Back Ground</a:t>
            </a:r>
          </a:p>
          <a:p>
            <a:r>
              <a:rPr lang="en-US" dirty="0"/>
              <a:t>Problem definition and Solutions</a:t>
            </a:r>
          </a:p>
          <a:p>
            <a:r>
              <a:rPr lang="en-US" dirty="0"/>
              <a:t>Techniques used</a:t>
            </a:r>
          </a:p>
          <a:p>
            <a:r>
              <a:rPr lang="en-US" dirty="0"/>
              <a:t>Future Work</a:t>
            </a:r>
          </a:p>
          <a:p>
            <a:r>
              <a:rPr lang="en-US" dirty="0"/>
              <a:t>References</a:t>
            </a:r>
          </a:p>
        </p:txBody>
      </p:sp>
    </p:spTree>
    <p:extLst>
      <p:ext uri="{BB962C8B-B14F-4D97-AF65-F5344CB8AC3E}">
        <p14:creationId xmlns:p14="http://schemas.microsoft.com/office/powerpoint/2010/main" val="401096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913795" y="2096063"/>
            <a:ext cx="10353762" cy="4481199"/>
          </a:xfrm>
        </p:spPr>
        <p:txBody>
          <a:bodyPr/>
          <a:lstStyle/>
          <a:p>
            <a:r>
              <a:rPr lang="en-US" dirty="0"/>
              <a:t>Transportation plays a vital role in large cities</a:t>
            </a:r>
          </a:p>
          <a:p>
            <a:r>
              <a:rPr lang="en-US" dirty="0"/>
              <a:t>Taxi mode of transportation has become a key player in large cities of united states and other countries.</a:t>
            </a:r>
          </a:p>
          <a:p>
            <a:r>
              <a:rPr lang="en-US" dirty="0"/>
              <a:t>In NYC approximately 50,000 vehicles and 1,00,000 drivers exist.</a:t>
            </a:r>
          </a:p>
          <a:p>
            <a:r>
              <a:rPr lang="en-US" dirty="0"/>
              <a:t>Different variety of service providers are Uber, Yellow Taxi, Green Taxi etc.</a:t>
            </a:r>
          </a:p>
          <a:p>
            <a:r>
              <a:rPr lang="en-US" dirty="0"/>
              <a:t>The data that contain ride details was made available by NYC taxi and Limousine commission.</a:t>
            </a:r>
          </a:p>
          <a:p>
            <a:r>
              <a:rPr lang="en-US" dirty="0"/>
              <a:t>We use these details to perform analytics on ride data that would benefit businesses of various types and government.  </a:t>
            </a:r>
          </a:p>
        </p:txBody>
      </p:sp>
    </p:spTree>
    <p:extLst>
      <p:ext uri="{BB962C8B-B14F-4D97-AF65-F5344CB8AC3E}">
        <p14:creationId xmlns:p14="http://schemas.microsoft.com/office/powerpoint/2010/main" val="427990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description</a:t>
            </a:r>
          </a:p>
        </p:txBody>
      </p:sp>
      <p:sp>
        <p:nvSpPr>
          <p:cNvPr id="3" name="Content Placeholder 2"/>
          <p:cNvSpPr>
            <a:spLocks noGrp="1"/>
          </p:cNvSpPr>
          <p:nvPr>
            <p:ph idx="1"/>
          </p:nvPr>
        </p:nvSpPr>
        <p:spPr/>
        <p:txBody>
          <a:bodyPr/>
          <a:lstStyle/>
          <a:p>
            <a:r>
              <a:rPr lang="en-US" dirty="0"/>
              <a:t>In this project we perform analytics on NYC taxi data and find solutions to queries like :</a:t>
            </a:r>
          </a:p>
          <a:p>
            <a:pPr lvl="1"/>
            <a:r>
              <a:rPr lang="en-US" dirty="0"/>
              <a:t>Most common pick up and drop-off locations</a:t>
            </a:r>
          </a:p>
          <a:p>
            <a:pPr lvl="1"/>
            <a:r>
              <a:rPr lang="en-US" dirty="0"/>
              <a:t>Busiest routes for taxis</a:t>
            </a:r>
          </a:p>
          <a:p>
            <a:pPr lvl="1"/>
            <a:r>
              <a:rPr lang="en-US" dirty="0"/>
              <a:t>Most revenue generated areas for cabs</a:t>
            </a:r>
          </a:p>
          <a:p>
            <a:pPr lvl="1"/>
            <a:r>
              <a:rPr lang="en-US" dirty="0"/>
              <a:t>Popularity of the places</a:t>
            </a:r>
          </a:p>
          <a:p>
            <a:pPr lvl="1"/>
            <a:r>
              <a:rPr lang="en-US" dirty="0"/>
              <a:t>Know whether driver took the correct route or not</a:t>
            </a:r>
          </a:p>
          <a:p>
            <a:pPr lvl="1"/>
            <a:r>
              <a:rPr lang="en-US" dirty="0"/>
              <a:t>Find popular places between pick up and drop off locations</a:t>
            </a:r>
          </a:p>
          <a:p>
            <a:pPr lvl="1"/>
            <a:endParaRPr lang="en-US" dirty="0"/>
          </a:p>
        </p:txBody>
      </p:sp>
    </p:spTree>
    <p:extLst>
      <p:ext uri="{BB962C8B-B14F-4D97-AF65-F5344CB8AC3E}">
        <p14:creationId xmlns:p14="http://schemas.microsoft.com/office/powerpoint/2010/main" val="254227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work</a:t>
            </a:r>
          </a:p>
        </p:txBody>
      </p:sp>
      <p:sp>
        <p:nvSpPr>
          <p:cNvPr id="3" name="Content Placeholder 2"/>
          <p:cNvSpPr>
            <a:spLocks noGrp="1"/>
          </p:cNvSpPr>
          <p:nvPr>
            <p:ph idx="1"/>
          </p:nvPr>
        </p:nvSpPr>
        <p:spPr>
          <a:xfrm>
            <a:off x="913795" y="2096064"/>
            <a:ext cx="10353762" cy="4761936"/>
          </a:xfrm>
        </p:spPr>
        <p:txBody>
          <a:bodyPr/>
          <a:lstStyle/>
          <a:p>
            <a:r>
              <a:rPr lang="en-US" dirty="0" err="1">
                <a:effectLst/>
              </a:rPr>
              <a:t>Yufei</a:t>
            </a:r>
            <a:r>
              <a:rPr lang="en-US" dirty="0">
                <a:effectLst/>
              </a:rPr>
              <a:t> Tao, Dimitris </a:t>
            </a:r>
            <a:r>
              <a:rPr lang="en-US" dirty="0" err="1">
                <a:effectLst/>
              </a:rPr>
              <a:t>Papadias</a:t>
            </a:r>
            <a:r>
              <a:rPr lang="en-US" dirty="0">
                <a:effectLst/>
              </a:rPr>
              <a:t>, </a:t>
            </a:r>
            <a:r>
              <a:rPr lang="en-US" dirty="0" err="1">
                <a:effectLst/>
              </a:rPr>
              <a:t>Qiongmao</a:t>
            </a:r>
            <a:r>
              <a:rPr lang="en-US" dirty="0">
                <a:effectLst/>
              </a:rPr>
              <a:t> Shen. “Continuous Nearest Neighbor Search”. Proceedings of the 28</a:t>
            </a:r>
            <a:r>
              <a:rPr lang="en-US" baseline="30000" dirty="0">
                <a:effectLst/>
              </a:rPr>
              <a:t>th</a:t>
            </a:r>
            <a:r>
              <a:rPr lang="en-US" dirty="0">
                <a:effectLst/>
              </a:rPr>
              <a:t> VLDB conference, Hong Kong, China, 2002.</a:t>
            </a:r>
          </a:p>
          <a:p>
            <a:r>
              <a:rPr lang="en-US" dirty="0">
                <a:effectLst/>
              </a:rPr>
              <a:t>Apache Spark:</a:t>
            </a:r>
          </a:p>
          <a:p>
            <a:pPr lvl="1"/>
            <a:r>
              <a:rPr lang="en-US" dirty="0">
                <a:effectLst/>
              </a:rPr>
              <a:t>An engine for processing big data in fast and efficient manner</a:t>
            </a:r>
          </a:p>
          <a:p>
            <a:pPr lvl="1"/>
            <a:r>
              <a:rPr lang="en-US" dirty="0">
                <a:effectLst/>
              </a:rPr>
              <a:t>Contain several built in modules for streaming, SQL, machine learning and graph processing</a:t>
            </a:r>
          </a:p>
          <a:p>
            <a:pPr lvl="1"/>
            <a:r>
              <a:rPr lang="en-US" dirty="0">
                <a:effectLst/>
              </a:rPr>
              <a:t>Provide an API known as Resilient Distributed Dataset (RDD)</a:t>
            </a:r>
          </a:p>
          <a:p>
            <a:pPr lvl="1"/>
            <a:r>
              <a:rPr lang="en-US" dirty="0">
                <a:effectLst/>
              </a:rPr>
              <a:t>RDD allows to develop both iterative algorithms which require dataset to visit several times in a loop and exploratory data analysis(repeated database style querying of data)</a:t>
            </a:r>
          </a:p>
          <a:p>
            <a:pPr lvl="1"/>
            <a:r>
              <a:rPr lang="en-US" dirty="0">
                <a:effectLst/>
              </a:rPr>
              <a:t>Process and execute batch jobs much better and faster than MapReduce.</a:t>
            </a:r>
          </a:p>
          <a:p>
            <a:pPr lvl="1"/>
            <a:r>
              <a:rPr lang="en-US" dirty="0">
                <a:effectLst/>
              </a:rPr>
              <a:t>It run on Hadoop along with other tools like Hive Pig which come under Hadoop ecosystem</a:t>
            </a:r>
          </a:p>
          <a:p>
            <a:pPr lvl="1"/>
            <a:endParaRPr lang="en-US" dirty="0">
              <a:effectLst/>
            </a:endParaRPr>
          </a:p>
        </p:txBody>
      </p:sp>
    </p:spTree>
    <p:extLst>
      <p:ext uri="{BB962C8B-B14F-4D97-AF65-F5344CB8AC3E}">
        <p14:creationId xmlns:p14="http://schemas.microsoft.com/office/powerpoint/2010/main" val="158328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a:t>Cont</a:t>
            </a:r>
            <a:r>
              <a:rPr lang="en-US" dirty="0"/>
              <a:t>…</a:t>
            </a:r>
          </a:p>
        </p:txBody>
      </p:sp>
      <p:sp>
        <p:nvSpPr>
          <p:cNvPr id="3" name="Content Placeholder 2"/>
          <p:cNvSpPr>
            <a:spLocks noGrp="1"/>
          </p:cNvSpPr>
          <p:nvPr>
            <p:ph idx="1"/>
          </p:nvPr>
        </p:nvSpPr>
        <p:spPr/>
        <p:txBody>
          <a:bodyPr/>
          <a:lstStyle/>
          <a:p>
            <a:r>
              <a:rPr lang="en-US" dirty="0"/>
              <a:t>Yelp API which provide us the business name and address around the given location(latitude and longitude)</a:t>
            </a:r>
          </a:p>
          <a:p>
            <a:r>
              <a:rPr lang="en-US" dirty="0"/>
              <a:t>Google Matrix Distance API provide us road network distance between two locations by taking coordinated of two locations as input</a:t>
            </a:r>
          </a:p>
          <a:p>
            <a:endParaRPr lang="en-US" dirty="0"/>
          </a:p>
        </p:txBody>
      </p:sp>
    </p:spTree>
    <p:extLst>
      <p:ext uri="{BB962C8B-B14F-4D97-AF65-F5344CB8AC3E}">
        <p14:creationId xmlns:p14="http://schemas.microsoft.com/office/powerpoint/2010/main" val="82562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&amp; hardware requirements</a:t>
            </a:r>
          </a:p>
        </p:txBody>
      </p:sp>
      <p:sp>
        <p:nvSpPr>
          <p:cNvPr id="3" name="Content Placeholder 2"/>
          <p:cNvSpPr>
            <a:spLocks noGrp="1"/>
          </p:cNvSpPr>
          <p:nvPr>
            <p:ph idx="1"/>
          </p:nvPr>
        </p:nvSpPr>
        <p:spPr/>
        <p:txBody>
          <a:bodyPr/>
          <a:lstStyle/>
          <a:p>
            <a:r>
              <a:rPr lang="en-US" dirty="0"/>
              <a:t>Query Languages: DBMS, SQL</a:t>
            </a:r>
          </a:p>
          <a:p>
            <a:r>
              <a:rPr lang="en-US" dirty="0"/>
              <a:t>Programming Languages: Scala, Python, Java</a:t>
            </a:r>
          </a:p>
          <a:p>
            <a:r>
              <a:rPr lang="en-US" dirty="0"/>
              <a:t>Online tools: </a:t>
            </a:r>
            <a:r>
              <a:rPr lang="en-US" dirty="0">
                <a:hlinkClick r:id="rId2"/>
              </a:rPr>
              <a:t>www.databricks.com</a:t>
            </a:r>
            <a:r>
              <a:rPr lang="en-US" dirty="0"/>
              <a:t> (For running Scala or Python cells and storing the data)</a:t>
            </a:r>
          </a:p>
          <a:p>
            <a:r>
              <a:rPr lang="en-US" dirty="0"/>
              <a:t>API’s : YELP API, Google Distance Matrix API</a:t>
            </a:r>
          </a:p>
          <a:p>
            <a:r>
              <a:rPr lang="en-US" dirty="0"/>
              <a:t>Windows or MAC OS, RAM:4GB or more, HDD: Minimum 50GB, Internet connection</a:t>
            </a:r>
          </a:p>
        </p:txBody>
      </p:sp>
    </p:spTree>
    <p:extLst>
      <p:ext uri="{BB962C8B-B14F-4D97-AF65-F5344CB8AC3E}">
        <p14:creationId xmlns:p14="http://schemas.microsoft.com/office/powerpoint/2010/main" val="363714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definition</a:t>
            </a:r>
          </a:p>
        </p:txBody>
      </p:sp>
      <p:sp>
        <p:nvSpPr>
          <p:cNvPr id="3" name="Content Placeholder 2"/>
          <p:cNvSpPr>
            <a:spLocks noGrp="1"/>
          </p:cNvSpPr>
          <p:nvPr>
            <p:ph idx="1"/>
          </p:nvPr>
        </p:nvSpPr>
        <p:spPr/>
        <p:txBody>
          <a:bodyPr/>
          <a:lstStyle/>
          <a:p>
            <a:r>
              <a:rPr lang="en-US" dirty="0"/>
              <a:t>The problem is defined in three stages:</a:t>
            </a:r>
          </a:p>
          <a:p>
            <a:pPr lvl="1"/>
            <a:r>
              <a:rPr lang="en-US" dirty="0"/>
              <a:t>1</a:t>
            </a:r>
            <a:r>
              <a:rPr lang="en-US" baseline="30000" dirty="0"/>
              <a:t>st</a:t>
            </a:r>
            <a:r>
              <a:rPr lang="en-US" dirty="0"/>
              <a:t> Stage: Data cleaning and Analysis on Ride data</a:t>
            </a:r>
          </a:p>
          <a:p>
            <a:pPr lvl="1"/>
            <a:r>
              <a:rPr lang="en-US" dirty="0"/>
              <a:t>2</a:t>
            </a:r>
            <a:r>
              <a:rPr lang="en-US" baseline="30000" dirty="0"/>
              <a:t>nd</a:t>
            </a:r>
            <a:r>
              <a:rPr lang="en-US" dirty="0"/>
              <a:t> Stage:  Finding popular places between pick up and drop off location</a:t>
            </a:r>
          </a:p>
          <a:p>
            <a:pPr lvl="1"/>
            <a:r>
              <a:rPr lang="en-US" dirty="0"/>
              <a:t>3</a:t>
            </a:r>
            <a:r>
              <a:rPr lang="en-US" baseline="30000" dirty="0"/>
              <a:t>rd</a:t>
            </a:r>
            <a:r>
              <a:rPr lang="en-US" dirty="0"/>
              <a:t> Stage: Visualization of results </a:t>
            </a:r>
          </a:p>
        </p:txBody>
      </p:sp>
    </p:spTree>
    <p:extLst>
      <p:ext uri="{BB962C8B-B14F-4D97-AF65-F5344CB8AC3E}">
        <p14:creationId xmlns:p14="http://schemas.microsoft.com/office/powerpoint/2010/main" val="1846488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Cleaning and analysis on ride data</a:t>
            </a:r>
          </a:p>
        </p:txBody>
      </p:sp>
      <p:sp>
        <p:nvSpPr>
          <p:cNvPr id="3" name="Content Placeholder 2"/>
          <p:cNvSpPr>
            <a:spLocks noGrp="1"/>
          </p:cNvSpPr>
          <p:nvPr>
            <p:ph idx="1"/>
          </p:nvPr>
        </p:nvSpPr>
        <p:spPr>
          <a:xfrm>
            <a:off x="913795" y="2096063"/>
            <a:ext cx="10353762" cy="4384947"/>
          </a:xfrm>
        </p:spPr>
        <p:txBody>
          <a:bodyPr/>
          <a:lstStyle/>
          <a:p>
            <a:r>
              <a:rPr lang="en-US" dirty="0"/>
              <a:t>Data Set Link: </a:t>
            </a:r>
            <a:r>
              <a:rPr lang="en-US" dirty="0">
                <a:hlinkClick r:id="rId2"/>
              </a:rPr>
              <a:t>http://www.nyc.gov/html/tlc/html/about/trip_record_data.shtml</a:t>
            </a:r>
            <a:endParaRPr lang="en-US" dirty="0"/>
          </a:p>
          <a:p>
            <a:r>
              <a:rPr lang="en-US" dirty="0"/>
              <a:t>The initial data set contain unnecessary fields which are of no use in the analysis like </a:t>
            </a:r>
            <a:r>
              <a:rPr lang="en-US" dirty="0" err="1"/>
              <a:t>VendorId</a:t>
            </a:r>
            <a:r>
              <a:rPr lang="en-US" dirty="0"/>
              <a:t>, </a:t>
            </a:r>
            <a:r>
              <a:rPr lang="en-US" dirty="0" err="1"/>
              <a:t>RateCodeID</a:t>
            </a:r>
            <a:r>
              <a:rPr lang="en-US" dirty="0"/>
              <a:t>, </a:t>
            </a:r>
            <a:r>
              <a:rPr lang="en-US" dirty="0" err="1"/>
              <a:t>Store_and_fwd_flag</a:t>
            </a:r>
            <a:r>
              <a:rPr lang="en-US" dirty="0"/>
              <a:t>, </a:t>
            </a:r>
            <a:r>
              <a:rPr lang="en-US" dirty="0" err="1"/>
              <a:t>Tolls_amount</a:t>
            </a:r>
            <a:r>
              <a:rPr lang="en-US" dirty="0"/>
              <a:t>, Improvement</a:t>
            </a:r>
          </a:p>
          <a:p>
            <a:r>
              <a:rPr lang="en-US" dirty="0"/>
              <a:t>Also, remove invalid data (check for blank entries and delete them)</a:t>
            </a:r>
          </a:p>
          <a:p>
            <a:r>
              <a:rPr lang="en-US" dirty="0"/>
              <a:t>The final data set that was cleaned contains the following fields which will be used for our analysis:</a:t>
            </a:r>
          </a:p>
          <a:p>
            <a:pPr lvl="1"/>
            <a:r>
              <a:rPr lang="en-US" dirty="0" err="1"/>
              <a:t>Pickup_datatime</a:t>
            </a:r>
            <a:r>
              <a:rPr lang="en-US" dirty="0"/>
              <a:t>, </a:t>
            </a:r>
            <a:r>
              <a:rPr lang="en-US" dirty="0" err="1"/>
              <a:t>dropoff_datetime</a:t>
            </a:r>
            <a:r>
              <a:rPr lang="en-US" dirty="0"/>
              <a:t>, </a:t>
            </a:r>
            <a:r>
              <a:rPr lang="en-US" dirty="0" err="1"/>
              <a:t>passenger_count</a:t>
            </a:r>
            <a:r>
              <a:rPr lang="en-US" dirty="0"/>
              <a:t>, </a:t>
            </a:r>
            <a:r>
              <a:rPr lang="en-US" dirty="0" err="1"/>
              <a:t>trip_distance</a:t>
            </a:r>
            <a:r>
              <a:rPr lang="en-US" dirty="0"/>
              <a:t>, </a:t>
            </a:r>
            <a:r>
              <a:rPr lang="en-US" dirty="0" err="1"/>
              <a:t>pickup_longitude</a:t>
            </a:r>
            <a:r>
              <a:rPr lang="en-US" dirty="0"/>
              <a:t>, </a:t>
            </a:r>
            <a:r>
              <a:rPr lang="en-US" dirty="0" err="1"/>
              <a:t>pickup_latitude</a:t>
            </a:r>
            <a:r>
              <a:rPr lang="en-US" dirty="0"/>
              <a:t>, </a:t>
            </a:r>
            <a:r>
              <a:rPr lang="en-US" dirty="0" err="1"/>
              <a:t>dropoff_longitude</a:t>
            </a:r>
            <a:r>
              <a:rPr lang="en-US" dirty="0"/>
              <a:t>, </a:t>
            </a:r>
            <a:r>
              <a:rPr lang="en-US" dirty="0" err="1"/>
              <a:t>dropoff_latitude</a:t>
            </a:r>
            <a:r>
              <a:rPr lang="en-US" dirty="0"/>
              <a:t>, </a:t>
            </a:r>
            <a:r>
              <a:rPr lang="en-US" dirty="0" err="1"/>
              <a:t>payment_type</a:t>
            </a:r>
            <a:r>
              <a:rPr lang="en-US" dirty="0"/>
              <a:t>, </a:t>
            </a:r>
            <a:r>
              <a:rPr lang="en-US" dirty="0" err="1"/>
              <a:t>fare_amount</a:t>
            </a:r>
            <a:r>
              <a:rPr lang="en-US" dirty="0"/>
              <a:t>, </a:t>
            </a:r>
            <a:r>
              <a:rPr lang="en-US" dirty="0" err="1"/>
              <a:t>trip_amount</a:t>
            </a:r>
            <a:endParaRPr lang="en-US" dirty="0"/>
          </a:p>
        </p:txBody>
      </p:sp>
    </p:spTree>
    <p:extLst>
      <p:ext uri="{BB962C8B-B14F-4D97-AF65-F5344CB8AC3E}">
        <p14:creationId xmlns:p14="http://schemas.microsoft.com/office/powerpoint/2010/main" val="4090325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514</TotalTime>
  <Words>1063</Words>
  <Application>Microsoft Office PowerPoint</Application>
  <PresentationFormat>Widescreen</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Bookman Old Style</vt:lpstr>
      <vt:lpstr>Rockwell</vt:lpstr>
      <vt:lpstr>Damask</vt:lpstr>
      <vt:lpstr>Ride Analytics  on  new York City  taxi data</vt:lpstr>
      <vt:lpstr>contents</vt:lpstr>
      <vt:lpstr>introduction</vt:lpstr>
      <vt:lpstr>Project description</vt:lpstr>
      <vt:lpstr>Background work</vt:lpstr>
      <vt:lpstr>Cont…</vt:lpstr>
      <vt:lpstr>Software &amp; hardware requirements</vt:lpstr>
      <vt:lpstr>Problem definition</vt:lpstr>
      <vt:lpstr>Cleaning and analysis on ride data</vt:lpstr>
      <vt:lpstr>Contn…</vt:lpstr>
      <vt:lpstr>Techniques used</vt:lpstr>
      <vt:lpstr>Finding Continuous nearest neighbor (CNN)</vt:lpstr>
      <vt:lpstr>Algorithm for finding popular places between two points:</vt:lpstr>
      <vt:lpstr>Future work</vt:lpstr>
      <vt:lpstr>references</vt:lpstr>
      <vt:lpstr>THANK YOU      quERIES????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Ride Analytics  on  new York City  taxi data</dc:title>
  <dc:creator>Garimella, Sai Duth Deekshit</dc:creator>
  <cp:lastModifiedBy>Garimella, Sai Duth Deekshit</cp:lastModifiedBy>
  <cp:revision>23</cp:revision>
  <dcterms:created xsi:type="dcterms:W3CDTF">2017-04-08T20:27:04Z</dcterms:created>
  <dcterms:modified xsi:type="dcterms:W3CDTF">2017-04-09T05:01:09Z</dcterms:modified>
</cp:coreProperties>
</file>