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Ubuntu"/>
      <p:regular r:id="rId15"/>
      <p:bold r:id="rId16"/>
      <p:italic r:id="rId17"/>
      <p:boldItalic r:id="rId18"/>
    </p:embeddedFont>
    <p:embeddedFont>
      <p:font typeface="Playfair Display"/>
      <p:regular r:id="rId19"/>
      <p:bold r:id="rId20"/>
      <p:italic r:id="rId21"/>
      <p:boldItalic r:id="rId22"/>
    </p:embeddedFont>
    <p:embeddedFont>
      <p:font typeface="Montserrat"/>
      <p:regular r:id="rId23"/>
      <p:bold r:id="rId24"/>
      <p:italic r:id="rId25"/>
      <p:boldItalic r:id="rId26"/>
    </p:embeddedFont>
    <p:embeddedFont>
      <p:font typeface="Ubuntu Condensed"/>
      <p:regular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regular.fntdata"/><Relationship Id="rId27" Type="http://schemas.openxmlformats.org/officeDocument/2006/relationships/font" Target="fonts/UbuntuCondensed-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Ubuntu-regular.fntdata"/><Relationship Id="rId14" Type="http://schemas.openxmlformats.org/officeDocument/2006/relationships/slide" Target="slides/slide10.xml"/><Relationship Id="rId17" Type="http://schemas.openxmlformats.org/officeDocument/2006/relationships/font" Target="fonts/Ubuntu-italic.fntdata"/><Relationship Id="rId16" Type="http://schemas.openxmlformats.org/officeDocument/2006/relationships/font" Target="fonts/Ubuntu-bold.fntdata"/><Relationship Id="rId19" Type="http://schemas.openxmlformats.org/officeDocument/2006/relationships/font" Target="fonts/PlayfairDisplay-regular.fntdata"/><Relationship Id="rId18" Type="http://schemas.openxmlformats.org/officeDocument/2006/relationships/font" Target="fonts/Ubuntu-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Remember not to read off the slide verbatim. We should all get the gist of this, and just kind of paraphrase it, whilst not cutting down on time.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Possibly mention that we are using the Model-View-Controller pattern for this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Make mention that obscene amounts of data points may make a cloud of indiscernible data, even if the bounds are changed to be smaller.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Quick demo of graphvizdb to show how adjusting the screen view changes the query </a:t>
            </a:r>
          </a:p>
          <a:p>
            <a:pPr lvl="0">
              <a:spcBef>
                <a:spcPts val="0"/>
              </a:spcBef>
              <a:buNone/>
            </a:pPr>
            <a:r>
              <a:rPr lang="en"/>
              <a:t>Note that hiding node label and edge label will allow much faster load for demonstration </a:t>
            </a:r>
          </a:p>
          <a:p>
            <a:pPr lvl="0">
              <a:spcBef>
                <a:spcPts val="0"/>
              </a:spcBef>
              <a:buNone/>
            </a:pPr>
            <a:r>
              <a:t/>
            </a:r>
            <a:endParaRPr/>
          </a:p>
          <a:p>
            <a:pPr lvl="0">
              <a:spcBef>
                <a:spcPts val="0"/>
              </a:spcBef>
              <a:buNone/>
            </a:pPr>
            <a:r>
              <a:rPr lang="en"/>
              <a:t>Make mention of the bounding view query idea, in that when you zoom in and out, the graphed points change.</a:t>
            </a:r>
          </a:p>
          <a:p>
            <a:pPr lvl="0">
              <a:spcBef>
                <a:spcPts val="0"/>
              </a:spcBef>
              <a:buNone/>
            </a:pPr>
            <a:r>
              <a:t/>
            </a:r>
            <a:endParaRPr/>
          </a:p>
          <a:p>
            <a:pPr lvl="0">
              <a:spcBef>
                <a:spcPts val="0"/>
              </a:spcBef>
              <a:buNone/>
            </a:pPr>
            <a:r>
              <a:rPr lang="en"/>
              <a:t>Steps:</a:t>
            </a:r>
          </a:p>
          <a:p>
            <a:pPr indent="-228600" lvl="0" marL="457200" rtl="0">
              <a:spcBef>
                <a:spcPts val="0"/>
              </a:spcBef>
              <a:buAutoNum type="arabicParenR"/>
            </a:pPr>
            <a:r>
              <a:rPr lang="en"/>
              <a:t>Break down graph into sub-graphs through k-way partitioning, which minimizes edge overlap between subgraphs.</a:t>
            </a:r>
          </a:p>
          <a:p>
            <a:pPr indent="-228600" lvl="0" marL="457200" rtl="0">
              <a:spcBef>
                <a:spcPts val="0"/>
              </a:spcBef>
              <a:buAutoNum type="arabicParenR"/>
            </a:pPr>
            <a:r>
              <a:rPr lang="en"/>
              <a:t>Each partition is applied the layout algorithm, and coordinates are assigned to each sub graph’s nodes. </a:t>
            </a:r>
          </a:p>
          <a:p>
            <a:pPr indent="-228600" lvl="0" marL="457200" rtl="0">
              <a:spcBef>
                <a:spcPts val="0"/>
              </a:spcBef>
              <a:buAutoNum type="arabicParenR"/>
            </a:pPr>
            <a:r>
              <a:rPr lang="en"/>
              <a:t>Edges are accounted for by partitions organizer, and partitions are merged.</a:t>
            </a:r>
          </a:p>
          <a:p>
            <a:pPr indent="-228600" lvl="1" marL="914400" rtl="0">
              <a:spcBef>
                <a:spcPts val="0"/>
              </a:spcBef>
              <a:buAutoNum type="alphaLcParenR"/>
            </a:pPr>
            <a:r>
              <a:rPr lang="en"/>
              <a:t>Partition with most crossing edges to other partitions, and puts that one at center of plane. </a:t>
            </a:r>
          </a:p>
          <a:p>
            <a:pPr indent="-228600" lvl="1" marL="914400" rtl="0">
              <a:spcBef>
                <a:spcPts val="0"/>
              </a:spcBef>
              <a:buAutoNum type="alphaLcParenR"/>
            </a:pPr>
            <a:r>
              <a:rPr lang="en"/>
              <a:t>Remaining partitions kept in a priority queue, sorted according to the number of crossing edges in common with the partition present on the plane. </a:t>
            </a:r>
          </a:p>
          <a:p>
            <a:pPr indent="-228600" lvl="1" marL="914400" rtl="0">
              <a:spcBef>
                <a:spcPts val="0"/>
              </a:spcBef>
              <a:buAutoNum type="alphaLcParenR"/>
            </a:pPr>
            <a:r>
              <a:rPr lang="en"/>
              <a:t>Partitions taken from queue and placed on plane so that crossing edges between partitions on plane and this partition are minimized (repeated until queue is empty). </a:t>
            </a:r>
          </a:p>
          <a:p>
            <a:pPr indent="-228600" lvl="0" marL="457200" rtl="0">
              <a:spcBef>
                <a:spcPts val="0"/>
              </a:spcBef>
              <a:buAutoNum type="arabicParenR"/>
            </a:pPr>
            <a:r>
              <a:rPr lang="en"/>
              <a:t>Construction of abstraction layers</a:t>
            </a:r>
          </a:p>
          <a:p>
            <a:pPr indent="-228600" lvl="1" marL="914400" rtl="0">
              <a:spcBef>
                <a:spcPts val="0"/>
              </a:spcBef>
              <a:buAutoNum type="alphaLcParenR"/>
            </a:pPr>
            <a:r>
              <a:rPr lang="en"/>
              <a:t>Bottom up, ith layer based on layer i-1</a:t>
            </a:r>
          </a:p>
          <a:p>
            <a:pPr indent="-228600" lvl="1" marL="914400" rtl="0">
              <a:spcBef>
                <a:spcPts val="0"/>
              </a:spcBef>
              <a:buAutoNum type="alphaLcParenR"/>
            </a:pPr>
            <a:r>
              <a:rPr lang="en"/>
              <a:t>Abstraction layers can be constructed using any algorithm that condenses the previous layer</a:t>
            </a:r>
          </a:p>
          <a:p>
            <a:pPr indent="-228600" lvl="0" marL="457200" rtl="0">
              <a:spcBef>
                <a:spcPts val="0"/>
              </a:spcBef>
              <a:buAutoNum type="arabicParenR"/>
            </a:pPr>
            <a:r>
              <a:rPr lang="en"/>
              <a:t>Data stored and indexed</a:t>
            </a:r>
          </a:p>
          <a:p>
            <a:pPr indent="-228600" lvl="1" marL="914400" rtl="0">
              <a:spcBef>
                <a:spcPts val="0"/>
              </a:spcBef>
              <a:buAutoNum type="alphaLcParenR"/>
            </a:pPr>
            <a:r>
              <a:rPr lang="en"/>
              <a:t>Each layer stored as a separate table; each table has the same schema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Lightly gloss over a B+ Tree and an R* tree, even though everyone in the room should know what they are. Make mention that the solution combines the use of a B+ tree for data and attributes, and an R Tree for edge geometry.</a:t>
            </a:r>
          </a:p>
          <a:p>
            <a:pPr lvl="0">
              <a:spcBef>
                <a:spcPts val="0"/>
              </a:spcBef>
              <a:buNone/>
            </a:pPr>
            <a:r>
              <a:t/>
            </a:r>
            <a:endParaRPr/>
          </a:p>
          <a:p>
            <a:pPr lvl="0">
              <a:spcBef>
                <a:spcPts val="0"/>
              </a:spcBef>
              <a:buNone/>
            </a:pPr>
            <a:r>
              <a:rPr lang="en"/>
              <a:t>Perhaps go over the differences in tools, as well. SQLite3 is obviously not as robust as MySQL, for example, or python for quick deployment vs. more efficient implementation in Java.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Mention how tools are also free to use, and in the case of SQLite3, in the public domain. We should also mention that the tools used are easy to use, and allow for a quick deployment of the solution. Although we should likely mention that there is a slight performance penalty for our language of choice, but we could easily mention that a conversion to C++ with optimization could improve performance.</a:t>
            </a:r>
          </a:p>
          <a:p>
            <a:pPr lvl="0">
              <a:spcBef>
                <a:spcPts val="0"/>
              </a:spcBef>
              <a:buNone/>
            </a:pPr>
            <a:r>
              <a:t/>
            </a:r>
            <a:endParaRPr/>
          </a:p>
          <a:p>
            <a:pPr lvl="0">
              <a:spcBef>
                <a:spcPts val="0"/>
              </a:spcBef>
              <a:buNone/>
            </a:pPr>
            <a:r>
              <a:rPr lang="en"/>
              <a:t>NOTE: Old slide data is below.</a:t>
            </a:r>
          </a:p>
          <a:p>
            <a:pPr lvl="0">
              <a:spcBef>
                <a:spcPts val="0"/>
              </a:spcBef>
              <a:buNone/>
            </a:pPr>
            <a:r>
              <a:t/>
            </a:r>
            <a:endParaRPr/>
          </a:p>
          <a:p>
            <a:pPr lvl="0">
              <a:spcBef>
                <a:spcPts val="0"/>
              </a:spcBef>
              <a:buNone/>
            </a:pPr>
            <a:r>
              <a:rPr lang="en"/>
              <a:t>Maybe mention that we are using SQLite3’s built-in R* Tree implementation?</a:t>
            </a:r>
          </a:p>
          <a:p>
            <a:pPr lvl="0">
              <a:spcBef>
                <a:spcPts val="0"/>
              </a:spcBef>
              <a:buNone/>
            </a:pPr>
            <a:r>
              <a:t/>
            </a:r>
            <a:endParaRPr/>
          </a:p>
          <a:p>
            <a:pPr lvl="0" rtl="0" algn="just">
              <a:lnSpc>
                <a:spcPct val="115000"/>
              </a:lnSpc>
              <a:spcBef>
                <a:spcPts val="0"/>
              </a:spcBef>
              <a:buClr>
                <a:schemeClr val="dk2"/>
              </a:buClr>
              <a:buSzPct val="78571"/>
              <a:buFont typeface="Arial"/>
              <a:buNone/>
            </a:pPr>
            <a:r>
              <a:rPr lang="en" sz="1400">
                <a:solidFill>
                  <a:schemeClr val="dk2"/>
                </a:solidFill>
                <a:latin typeface="Ubuntu"/>
                <a:ea typeface="Ubuntu"/>
                <a:cs typeface="Ubuntu"/>
                <a:sym typeface="Ubuntu"/>
              </a:rPr>
              <a:t>Each member will be using SQLite, Python, JavaScript (via outside libraries) and HTML.</a:t>
            </a:r>
          </a:p>
          <a:p>
            <a:pPr lvl="0" rtl="0" algn="just">
              <a:lnSpc>
                <a:spcPct val="115000"/>
              </a:lnSpc>
              <a:spcBef>
                <a:spcPts val="0"/>
              </a:spcBef>
              <a:buClr>
                <a:schemeClr val="dk2"/>
              </a:buClr>
              <a:buSzPct val="78571"/>
              <a:buFont typeface="Arial"/>
              <a:buNone/>
            </a:pPr>
            <a:r>
              <a:rPr lang="en" sz="1400">
                <a:solidFill>
                  <a:schemeClr val="dk2"/>
                </a:solidFill>
                <a:latin typeface="Ubuntu"/>
                <a:ea typeface="Ubuntu"/>
                <a:cs typeface="Ubuntu"/>
                <a:sym typeface="Ubuntu"/>
              </a:rPr>
              <a:t>We will also utilize SQLite3 in order to store example data.</a:t>
            </a:r>
          </a:p>
          <a:p>
            <a:pPr lvl="0" rtl="0" algn="just">
              <a:lnSpc>
                <a:spcPct val="115000"/>
              </a:lnSpc>
              <a:spcBef>
                <a:spcPts val="0"/>
              </a:spcBef>
              <a:buClr>
                <a:schemeClr val="dk2"/>
              </a:buClr>
              <a:buSzPct val="78571"/>
              <a:buFont typeface="Arial"/>
              <a:buNone/>
            </a:pPr>
            <a:r>
              <a:t/>
            </a:r>
            <a:endParaRPr sz="1400">
              <a:solidFill>
                <a:schemeClr val="dk2"/>
              </a:solidFill>
              <a:latin typeface="Ubuntu"/>
              <a:ea typeface="Ubuntu"/>
              <a:cs typeface="Ubuntu"/>
              <a:sym typeface="Ubuntu"/>
            </a:endParaRPr>
          </a:p>
          <a:p>
            <a:pPr lvl="0" rtl="0" algn="just">
              <a:lnSpc>
                <a:spcPct val="115000"/>
              </a:lnSpc>
              <a:spcBef>
                <a:spcPts val="0"/>
              </a:spcBef>
              <a:buClr>
                <a:schemeClr val="dk2"/>
              </a:buClr>
              <a:buSzPct val="78571"/>
              <a:buFont typeface="Arial"/>
              <a:buNone/>
            </a:pPr>
            <a:r>
              <a:rPr lang="en" sz="1400">
                <a:solidFill>
                  <a:schemeClr val="dk2"/>
                </a:solidFill>
                <a:latin typeface="Ubuntu"/>
                <a:ea typeface="Ubuntu"/>
                <a:cs typeface="Ubuntu"/>
                <a:sym typeface="Ubuntu"/>
              </a:rPr>
              <a:t>SQLite has a built-in R* Tree implementation that is efficient and feature-packed</a:t>
            </a:r>
          </a:p>
          <a:p>
            <a:pPr lvl="0" rtl="0" algn="just">
              <a:lnSpc>
                <a:spcPct val="115000"/>
              </a:lnSpc>
              <a:spcBef>
                <a:spcPts val="0"/>
              </a:spcBef>
              <a:buClr>
                <a:schemeClr val="dk2"/>
              </a:buClr>
              <a:buSzPct val="78571"/>
              <a:buFont typeface="Arial"/>
              <a:buNone/>
            </a:pPr>
            <a:r>
              <a:t/>
            </a:r>
            <a:endParaRPr sz="1400">
              <a:solidFill>
                <a:schemeClr val="dk2"/>
              </a:solidFill>
              <a:latin typeface="Ubuntu"/>
              <a:ea typeface="Ubuntu"/>
              <a:cs typeface="Ubuntu"/>
              <a:sym typeface="Ubuntu"/>
            </a:endParaRPr>
          </a:p>
          <a:p>
            <a:pPr lvl="0" rtl="0" algn="just">
              <a:lnSpc>
                <a:spcPct val="115000"/>
              </a:lnSpc>
              <a:spcBef>
                <a:spcPts val="0"/>
              </a:spcBef>
              <a:buClr>
                <a:schemeClr val="dk2"/>
              </a:buClr>
              <a:buSzPct val="78571"/>
              <a:buFont typeface="Arial"/>
              <a:buNone/>
            </a:pPr>
            <a:r>
              <a:rPr lang="en" sz="1400">
                <a:solidFill>
                  <a:schemeClr val="dk2"/>
                </a:solidFill>
                <a:latin typeface="Ubuntu"/>
                <a:ea typeface="Ubuntu"/>
                <a:cs typeface="Ubuntu"/>
                <a:sym typeface="Ubuntu"/>
              </a:rPr>
              <a:t>Google Charts for visualization or our charts</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view may be interactive, so possibly go over how that would affect the query</a:t>
            </a:r>
          </a:p>
          <a:p>
            <a:pPr lvl="0">
              <a:spcBef>
                <a:spcPts val="0"/>
              </a:spcBef>
              <a:buNone/>
            </a:pPr>
            <a:r>
              <a:rPr lang="en"/>
              <a:t>Eg. Zooming in to refine the query</a:t>
            </a:r>
          </a:p>
          <a:p>
            <a:pPr lvl="0">
              <a:spcBef>
                <a:spcPts val="0"/>
              </a:spcBef>
              <a:buNone/>
            </a:pPr>
            <a:r>
              <a:t/>
            </a:r>
            <a:endParaRPr/>
          </a:p>
          <a:p>
            <a:pPr lvl="0">
              <a:spcBef>
                <a:spcPts val="0"/>
              </a:spcBef>
              <a:buNone/>
            </a:pPr>
            <a:r>
              <a:rPr lang="en"/>
              <a:t>May have to create a new slide</a:t>
            </a:r>
          </a:p>
          <a:p>
            <a:pPr lvl="0">
              <a:spcBef>
                <a:spcPts val="0"/>
              </a:spcBef>
              <a:buNone/>
            </a:pPr>
            <a:r>
              <a:t/>
            </a:r>
            <a:endParaRPr/>
          </a:p>
          <a:p>
            <a:pPr lvl="0" rtl="0">
              <a:lnSpc>
                <a:spcPct val="138000"/>
              </a:lnSpc>
              <a:spcBef>
                <a:spcPts val="0"/>
              </a:spcBef>
              <a:buNone/>
            </a:pPr>
            <a:r>
              <a:rPr lang="en"/>
              <a:t>Proposed schema:</a:t>
            </a:r>
          </a:p>
          <a:p>
            <a:pPr lvl="0">
              <a:spcBef>
                <a:spcPts val="0"/>
              </a:spcBef>
              <a:buNone/>
            </a:pPr>
            <a:r>
              <a:rPr lang="en"/>
              <a:t>First Name, Last Name, Unique ID, Zip Code, Time</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Ignore below. Just some notes and stuff. - Will</a:t>
            </a:r>
          </a:p>
          <a:p>
            <a:pPr lvl="0">
              <a:spcBef>
                <a:spcPts val="0"/>
              </a:spcBef>
              <a:buNone/>
            </a:pPr>
            <a:r>
              <a:t/>
            </a:r>
            <a:endParaRPr/>
          </a:p>
          <a:p>
            <a:pPr lvl="0">
              <a:spcBef>
                <a:spcPts val="0"/>
              </a:spcBef>
              <a:buClr>
                <a:schemeClr val="dk2"/>
              </a:buClr>
              <a:buSzPct val="100000"/>
              <a:buFont typeface="Arial"/>
              <a:buNone/>
            </a:pPr>
            <a:r>
              <a:rPr lang="en"/>
              <a:t>Line 163478</a:t>
            </a:r>
          </a:p>
          <a:p>
            <a:pPr lvl="0">
              <a:spcBef>
                <a:spcPts val="0"/>
              </a:spcBef>
              <a:buClr>
                <a:schemeClr val="dk2"/>
              </a:buClr>
              <a:buSzPct val="100000"/>
              <a:buFont typeface="Arial"/>
              <a:buNone/>
            </a:pPr>
            <a:r>
              <a:rPr lang="en"/>
              <a:t>SQLite3 R* Tree implementation</a:t>
            </a:r>
          </a:p>
          <a:p>
            <a:pPr lvl="0">
              <a:spcBef>
                <a:spcPts val="0"/>
              </a:spcBef>
              <a:buClr>
                <a:schemeClr val="dk2"/>
              </a:buClr>
              <a:buSzPct val="100000"/>
              <a:buFont typeface="Arial"/>
              <a:buNone/>
            </a:pPr>
            <a:r>
              <a:rPr lang="en"/>
              <a:t>Pros: Implementation is complete, no need to work on it at all. No need to take data stored in a database and re-store it in a tree, which would waste memory and in general be inefficient.</a:t>
            </a:r>
          </a:p>
          <a:p>
            <a:pPr lvl="0">
              <a:spcBef>
                <a:spcPts val="0"/>
              </a:spcBef>
              <a:buClr>
                <a:schemeClr val="dk2"/>
              </a:buClr>
              <a:buSzPct val="100000"/>
              <a:buFont typeface="Arial"/>
              <a:buNone/>
            </a:pPr>
            <a:r>
              <a:rPr lang="en"/>
              <a:t>Cons: Implementation is a little hard to understand, thanks to deep integration with SQLite3. Code not ours.</a:t>
            </a:r>
          </a:p>
          <a:p>
            <a:pPr lvl="0">
              <a:spcBef>
                <a:spcPts val="0"/>
              </a:spcBef>
              <a:buClr>
                <a:schemeClr val="dk2"/>
              </a:buClr>
              <a:buSzPct val="100000"/>
              <a:buFont typeface="Arial"/>
              <a:buNone/>
            </a:pPr>
            <a:r>
              <a:rPr lang="en"/>
              <a:t>Compromise?: Create code to demonstrate we understand the R* Tree, but utilize the SQLite3 implementation to minimize the work needed. This would involve "segmenting" our program a bit. We would have to make a portion of the program test our implementation, and then utilize the SQLite3 implementation for the visualization.</a:t>
            </a:r>
          </a:p>
          <a:p>
            <a:pPr lvl="0">
              <a:spcBef>
                <a:spcPts val="0"/>
              </a:spcBef>
              <a:buClr>
                <a:schemeClr val="dk2"/>
              </a:buClr>
              <a:buSzPct val="100000"/>
              <a:buFont typeface="Arial"/>
              <a:buNone/>
            </a:pPr>
            <a:r>
              <a:rPr lang="en"/>
              <a:t>There exists an example that I have included in the project URL page that has an implementation. It's easy to understand, and we could easily use it as a basis for our implementation.</a:t>
            </a:r>
          </a:p>
          <a:p>
            <a:pPr lvl="0">
              <a:spcBef>
                <a:spcPts val="0"/>
              </a:spcBef>
              <a:buClr>
                <a:schemeClr val="dk2"/>
              </a:buClr>
              <a:buSzPct val="100000"/>
              <a:buFont typeface="Arial"/>
              <a:buNone/>
            </a:pPr>
            <a:r>
              <a:rPr lang="en"/>
              <a:t>RStar tree Rough outline</a:t>
            </a:r>
          </a:p>
          <a:p>
            <a:pPr lvl="0">
              <a:spcBef>
                <a:spcPts val="0"/>
              </a:spcBef>
              <a:buClr>
                <a:schemeClr val="dk2"/>
              </a:buClr>
              <a:buSzPct val="100000"/>
              <a:buFont typeface="Arial"/>
              <a:buNone/>
            </a:pPr>
            <a:r>
              <a:rPr lang="en"/>
              <a:t>RStar tree class</a:t>
            </a:r>
          </a:p>
          <a:p>
            <a:pPr lvl="0">
              <a:spcBef>
                <a:spcPts val="0"/>
              </a:spcBef>
              <a:buClr>
                <a:schemeClr val="dk2"/>
              </a:buClr>
              <a:buSzPct val="100000"/>
              <a:buFont typeface="Arial"/>
              <a:buNone/>
            </a:pPr>
            <a:r>
              <a:rPr lang="en"/>
              <a:t> f(x) - insert()</a:t>
            </a:r>
          </a:p>
          <a:p>
            <a:pPr lvl="0">
              <a:spcBef>
                <a:spcPts val="0"/>
              </a:spcBef>
              <a:buClr>
                <a:schemeClr val="dk2"/>
              </a:buClr>
              <a:buSzPct val="100000"/>
              <a:buFont typeface="Arial"/>
              <a:buNone/>
            </a:pPr>
            <a:r>
              <a:rPr lang="en"/>
              <a:t>  : navigate() to bucket</a:t>
            </a:r>
          </a:p>
          <a:p>
            <a:pPr lvl="0">
              <a:spcBef>
                <a:spcPts val="0"/>
              </a:spcBef>
              <a:buClr>
                <a:schemeClr val="dk2"/>
              </a:buClr>
              <a:buSzPct val="100000"/>
              <a:buFont typeface="Arial"/>
              <a:buNone/>
            </a:pPr>
            <a:r>
              <a:rPr lang="en"/>
              <a:t>  : append bucket w/ data</a:t>
            </a:r>
          </a:p>
          <a:p>
            <a:pPr lvl="0">
              <a:spcBef>
                <a:spcPts val="0"/>
              </a:spcBef>
              <a:buClr>
                <a:schemeClr val="dk2"/>
              </a:buClr>
              <a:buSzPct val="100000"/>
              <a:buFont typeface="Arial"/>
              <a:buNone/>
            </a:pPr>
            <a:r>
              <a:rPr lang="en"/>
              <a:t>   : if bucket is full, split()</a:t>
            </a:r>
          </a:p>
          <a:p>
            <a:pPr lvl="0">
              <a:spcBef>
                <a:spcPts val="0"/>
              </a:spcBef>
              <a:buClr>
                <a:schemeClr val="dk2"/>
              </a:buClr>
              <a:buSzPct val="100000"/>
              <a:buFont typeface="Arial"/>
              <a:buNone/>
            </a:pPr>
            <a:r>
              <a:rPr lang="en"/>
              <a:t>   : update()</a:t>
            </a:r>
          </a:p>
          <a:p>
            <a:pPr lvl="0">
              <a:spcBef>
                <a:spcPts val="0"/>
              </a:spcBef>
              <a:buClr>
                <a:schemeClr val="dk2"/>
              </a:buClr>
              <a:buSzPct val="100000"/>
              <a:buFont typeface="Arial"/>
              <a:buNone/>
            </a:pPr>
            <a:r>
              <a:rPr lang="en"/>
              <a:t> </a:t>
            </a:r>
          </a:p>
          <a:p>
            <a:pPr lvl="0">
              <a:spcBef>
                <a:spcPts val="0"/>
              </a:spcBef>
              <a:buClr>
                <a:schemeClr val="dk2"/>
              </a:buClr>
              <a:buSzPct val="100000"/>
              <a:buFont typeface="Arial"/>
              <a:buNone/>
            </a:pPr>
            <a:r>
              <a:rPr lang="en"/>
              <a:t> f(x) - split</a:t>
            </a:r>
          </a:p>
          <a:p>
            <a:pPr lvl="0">
              <a:spcBef>
                <a:spcPts val="0"/>
              </a:spcBef>
              <a:buClr>
                <a:schemeClr val="dk2"/>
              </a:buClr>
              <a:buSzPct val="100000"/>
              <a:buFont typeface="Arial"/>
              <a:buNone/>
            </a:pPr>
            <a:r>
              <a:rPr lang="en"/>
              <a:t> f(x) - delete</a:t>
            </a:r>
          </a:p>
          <a:p>
            <a:pPr lvl="0">
              <a:spcBef>
                <a:spcPts val="0"/>
              </a:spcBef>
              <a:buClr>
                <a:schemeClr val="dk2"/>
              </a:buClr>
              <a:buSzPct val="100000"/>
              <a:buFont typeface="Arial"/>
              <a:buNone/>
            </a:pPr>
            <a:r>
              <a:rPr lang="en"/>
              <a:t>  : navigate() to bucket</a:t>
            </a:r>
          </a:p>
          <a:p>
            <a:pPr lvl="0">
              <a:spcBef>
                <a:spcPts val="0"/>
              </a:spcBef>
              <a:buClr>
                <a:schemeClr val="dk2"/>
              </a:buClr>
              <a:buSzPct val="100000"/>
              <a:buFont typeface="Arial"/>
              <a:buNone/>
            </a:pPr>
            <a:r>
              <a:rPr lang="en"/>
              <a:t>  : compare elements in bucket with value</a:t>
            </a:r>
          </a:p>
          <a:p>
            <a:pPr lvl="0">
              <a:spcBef>
                <a:spcPts val="0"/>
              </a:spcBef>
              <a:buClr>
                <a:schemeClr val="dk2"/>
              </a:buClr>
              <a:buSzPct val="100000"/>
              <a:buFont typeface="Arial"/>
              <a:buNone/>
            </a:pPr>
            <a:r>
              <a:rPr lang="en"/>
              <a:t>  : remove all matching values</a:t>
            </a:r>
          </a:p>
          <a:p>
            <a:pPr lvl="0">
              <a:spcBef>
                <a:spcPts val="0"/>
              </a:spcBef>
              <a:buClr>
                <a:schemeClr val="dk2"/>
              </a:buClr>
              <a:buSzPct val="100000"/>
              <a:buFont typeface="Arial"/>
              <a:buNone/>
            </a:pPr>
            <a:r>
              <a:rPr lang="en"/>
              <a:t>   : if bucket is empty, remove leaf</a:t>
            </a:r>
          </a:p>
          <a:p>
            <a:pPr lvl="0">
              <a:spcBef>
                <a:spcPts val="0"/>
              </a:spcBef>
              <a:buClr>
                <a:schemeClr val="dk2"/>
              </a:buClr>
              <a:buSzPct val="100000"/>
              <a:buFont typeface="Arial"/>
              <a:buNone/>
            </a:pPr>
            <a:r>
              <a:rPr lang="en"/>
              <a:t>   : update()</a:t>
            </a:r>
          </a:p>
          <a:p>
            <a:pPr lvl="0">
              <a:spcBef>
                <a:spcPts val="0"/>
              </a:spcBef>
              <a:buClr>
                <a:schemeClr val="dk2"/>
              </a:buClr>
              <a:buSzPct val="100000"/>
              <a:buFont typeface="Arial"/>
              <a:buNone/>
            </a:pPr>
            <a:r>
              <a:rPr lang="en"/>
              <a:t> f(x) - remove bounded area</a:t>
            </a:r>
          </a:p>
          <a:p>
            <a:pPr lvl="0">
              <a:spcBef>
                <a:spcPts val="0"/>
              </a:spcBef>
              <a:buClr>
                <a:schemeClr val="dk2"/>
              </a:buClr>
              <a:buSzPct val="100000"/>
              <a:buFont typeface="Arial"/>
              <a:buNone/>
            </a:pPr>
            <a:r>
              <a:rPr lang="en"/>
              <a:t> f(x) - get sub tree</a:t>
            </a:r>
          </a:p>
          <a:p>
            <a:pPr lvl="0">
              <a:spcBef>
                <a:spcPts val="0"/>
              </a:spcBef>
              <a:buClr>
                <a:schemeClr val="dk2"/>
              </a:buClr>
              <a:buSzPct val="100000"/>
              <a:buFont typeface="Arial"/>
              <a:buNone/>
            </a:pPr>
            <a:r>
              <a:rPr lang="en"/>
              <a:t>  : set root node</a:t>
            </a:r>
          </a:p>
          <a:p>
            <a:pPr lvl="0">
              <a:spcBef>
                <a:spcPts val="0"/>
              </a:spcBef>
              <a:buClr>
                <a:schemeClr val="dk2"/>
              </a:buClr>
              <a:buSzPct val="100000"/>
              <a:buFont typeface="Arial"/>
              <a:buNone/>
            </a:pPr>
            <a:r>
              <a:rPr lang="en"/>
              <a:t>  : navigate() to all leaves</a:t>
            </a:r>
          </a:p>
          <a:p>
            <a:pPr lvl="0">
              <a:spcBef>
                <a:spcPts val="0"/>
              </a:spcBef>
              <a:buClr>
                <a:schemeClr val="dk2"/>
              </a:buClr>
              <a:buSzPct val="100000"/>
              <a:buFont typeface="Arial"/>
              <a:buNone/>
            </a:pPr>
            <a:r>
              <a:rPr lang="en"/>
              <a:t>  : return referenced sub tree</a:t>
            </a:r>
          </a:p>
          <a:p>
            <a:pPr lvl="0">
              <a:spcBef>
                <a:spcPts val="0"/>
              </a:spcBef>
              <a:buClr>
                <a:schemeClr val="dk2"/>
              </a:buClr>
              <a:buSzPct val="100000"/>
              <a:buFont typeface="Arial"/>
              <a:buNone/>
            </a:pPr>
            <a:r>
              <a:rPr lang="en"/>
              <a:t> f(x) - query</a:t>
            </a:r>
          </a:p>
          <a:p>
            <a:pPr lvl="0">
              <a:spcBef>
                <a:spcPts val="0"/>
              </a:spcBef>
              <a:buClr>
                <a:schemeClr val="dk2"/>
              </a:buClr>
              <a:buSzPct val="100000"/>
              <a:buFont typeface="Arial"/>
              <a:buNone/>
            </a:pPr>
            <a:r>
              <a:rPr lang="en"/>
              <a:t>  : navigate() through tree</a:t>
            </a:r>
          </a:p>
          <a:p>
            <a:pPr lvl="0">
              <a:spcBef>
                <a:spcPts val="0"/>
              </a:spcBef>
              <a:buClr>
                <a:schemeClr val="dk2"/>
              </a:buClr>
              <a:buSzPct val="100000"/>
              <a:buFont typeface="Arial"/>
              <a:buNone/>
            </a:pPr>
            <a:r>
              <a:rPr lang="en"/>
              <a:t>  : return all matching values</a:t>
            </a:r>
          </a:p>
          <a:p>
            <a:pPr lvl="0">
              <a:spcBef>
                <a:spcPts val="0"/>
              </a:spcBef>
              <a:buClr>
                <a:schemeClr val="dk2"/>
              </a:buClr>
              <a:buSzPct val="100000"/>
              <a:buFont typeface="Arial"/>
              <a:buNone/>
            </a:pPr>
            <a:r>
              <a:rPr lang="en"/>
              <a:t> f(x) - navigate (visit)</a:t>
            </a:r>
          </a:p>
          <a:p>
            <a:pPr lvl="0">
              <a:spcBef>
                <a:spcPts val="0"/>
              </a:spcBef>
              <a:buClr>
                <a:schemeClr val="dk2"/>
              </a:buClr>
              <a:buSzPct val="100000"/>
              <a:buFont typeface="Arial"/>
              <a:buNone/>
            </a:pPr>
            <a:r>
              <a:rPr lang="en"/>
              <a:t> </a:t>
            </a:r>
          </a:p>
          <a:p>
            <a:pPr lvl="0">
              <a:spcBef>
                <a:spcPts val="0"/>
              </a:spcBef>
              <a:buClr>
                <a:schemeClr val="dk2"/>
              </a:buClr>
              <a:buSzPct val="100000"/>
              <a:buFont typeface="Arial"/>
              <a:buNone/>
            </a:pPr>
            <a:r>
              <a:rPr lang="en"/>
              <a:t> Data - node</a:t>
            </a:r>
          </a:p>
          <a:p>
            <a:pPr lvl="0">
              <a:spcBef>
                <a:spcPts val="0"/>
              </a:spcBef>
              <a:buClr>
                <a:schemeClr val="dk2"/>
              </a:buClr>
              <a:buSzPct val="100000"/>
              <a:buFont typeface="Arial"/>
              <a:buNone/>
            </a:pPr>
            <a:r>
              <a:rPr lang="en"/>
              <a:t> Data - leaf</a:t>
            </a:r>
          </a:p>
          <a:p>
            <a:pPr lvl="0">
              <a:spcBef>
                <a:spcPts val="0"/>
              </a:spcBef>
              <a:buClr>
                <a:schemeClr val="dk2"/>
              </a:buClr>
              <a:buSzPct val="100000"/>
              <a:buFont typeface="Arial"/>
              <a:buNone/>
            </a:pPr>
            <a:r>
              <a:rPr lang="en"/>
              <a:t> Data - bounded area</a:t>
            </a:r>
          </a:p>
          <a:p>
            <a:pPr lvl="0">
              <a:spcBef>
                <a:spcPts val="0"/>
              </a:spcBef>
              <a:buClr>
                <a:schemeClr val="dk2"/>
              </a:buClr>
              <a:buSzPct val="100000"/>
              <a:buFont typeface="Arial"/>
              <a:buNone/>
            </a:pPr>
            <a:r>
              <a:rPr lang="en"/>
              <a:t> </a:t>
            </a:r>
          </a:p>
          <a:p>
            <a:pPr lvl="0">
              <a:spcBef>
                <a:spcPts val="0"/>
              </a:spcBef>
              <a:buClr>
                <a:schemeClr val="dk2"/>
              </a:buClr>
              <a:buSzPct val="100000"/>
              <a:buFont typeface="Arial"/>
              <a:buNone/>
            </a:pPr>
            <a:r>
              <a:rPr lang="en"/>
              <a:t> relation - bounds</a:t>
            </a:r>
          </a:p>
          <a:p>
            <a:pPr lvl="0">
              <a:spcBef>
                <a:spcPts val="0"/>
              </a:spcBef>
              <a:buClr>
                <a:schemeClr val="dk2"/>
              </a:buClr>
              <a:buSzPct val="100000"/>
              <a:buFont typeface="Arial"/>
              <a:buNone/>
            </a:pPr>
            <a:r>
              <a:rPr lang="en"/>
              <a:t> relation - tree root</a:t>
            </a:r>
          </a:p>
          <a:p>
            <a:pPr lvl="0">
              <a:spcBef>
                <a:spcPts val="0"/>
              </a:spcBef>
              <a:buClr>
                <a:schemeClr val="dk2"/>
              </a:buClr>
              <a:buSzPct val="100000"/>
              <a:buFont typeface="Arial"/>
              <a:buNone/>
            </a:pPr>
            <a:r>
              <a:rPr lang="en"/>
              <a:t>Create R* Tree utilizing SQLite3</a:t>
            </a:r>
          </a:p>
          <a:p>
            <a:pPr lvl="0">
              <a:spcBef>
                <a:spcPts val="0"/>
              </a:spcBef>
              <a:buClr>
                <a:schemeClr val="dk2"/>
              </a:buClr>
              <a:buSzPct val="100000"/>
              <a:buFont typeface="Arial"/>
              <a:buNone/>
            </a:pPr>
            <a:r>
              <a:rPr lang="en"/>
              <a:t>- Partition data</a:t>
            </a:r>
          </a:p>
          <a:p>
            <a:pPr lvl="0">
              <a:spcBef>
                <a:spcPts val="0"/>
              </a:spcBef>
              <a:buClr>
                <a:schemeClr val="dk2"/>
              </a:buClr>
              <a:buSzPct val="100000"/>
              <a:buFont typeface="Arial"/>
              <a:buNone/>
            </a:pPr>
            <a:r>
              <a:rPr lang="en"/>
              <a:t> - Do this by making SQL queries for bounding boxes</a:t>
            </a:r>
          </a:p>
          <a:p>
            <a:pPr lvl="0">
              <a:spcBef>
                <a:spcPts val="0"/>
              </a:spcBef>
              <a:buClr>
                <a:schemeClr val="dk2"/>
              </a:buClr>
              <a:buSzPct val="100000"/>
              <a:buFont typeface="Arial"/>
              <a:buNone/>
            </a:pPr>
            <a:r>
              <a:rPr lang="en"/>
              <a:t>- Return data and draw on the graph</a:t>
            </a:r>
          </a:p>
          <a:p>
            <a:pPr lvl="0">
              <a:spcBef>
                <a:spcPts val="0"/>
              </a:spcBef>
              <a:buClr>
                <a:schemeClr val="dk2"/>
              </a:buClr>
              <a:buSzPct val="100000"/>
              <a:buFont typeface="Arial"/>
              <a:buNone/>
            </a:pPr>
            <a:r>
              <a:rPr lang="en"/>
              <a:t>Create subgraph profiles at the K-level to preprocess the data</a:t>
            </a:r>
          </a:p>
          <a:p>
            <a:pPr lvl="0">
              <a:spcBef>
                <a:spcPts val="0"/>
              </a:spcBef>
              <a:buClr>
                <a:schemeClr val="dk2"/>
              </a:buClr>
              <a:buSzPct val="100000"/>
              <a:buFont typeface="Arial"/>
              <a:buNone/>
            </a:pPr>
            <a:r>
              <a:rPr lang="en"/>
              <a:t>Reference those profiles in a separate database for quick querying.</a:t>
            </a:r>
          </a:p>
          <a:p>
            <a:pPr lvl="0">
              <a:spcBef>
                <a:spcPts val="0"/>
              </a:spcBef>
              <a:buClr>
                <a:schemeClr val="dk2"/>
              </a:buClr>
              <a:buSzPct val="100000"/>
              <a:buFont typeface="Arial"/>
              <a:buNone/>
            </a:pPr>
            <a:r>
              <a:rPr lang="en"/>
              <a:t>In order to create a psuedo-third dimension, add color to the data points in order to determine the identity of the data on the graph.</a:t>
            </a:r>
          </a:p>
          <a:p>
            <a:pPr lvl="0">
              <a:spcBef>
                <a:spcPts val="0"/>
              </a:spcBef>
              <a:buClr>
                <a:schemeClr val="dk2"/>
              </a:buClr>
              <a:buSzPct val="100000"/>
              <a:buFont typeface="Arial"/>
              <a:buNone/>
            </a:pPr>
            <a:r>
              <a:rPr lang="en"/>
              <a:t>Graph is 2 dimensions, shaped by time and zip code. That way we can create a graph based on location over time. (Could be expanded to three dimensions to accommodate 2D coordinates instead of zip codes)</a:t>
            </a:r>
          </a:p>
          <a:p>
            <a:pPr lvl="0">
              <a:spcBef>
                <a:spcPts val="0"/>
              </a:spcBef>
              <a:buClr>
                <a:schemeClr val="dk2"/>
              </a:buClr>
              <a:buSzPct val="100000"/>
              <a:buFont typeface="Arial"/>
              <a:buNone/>
            </a:pPr>
            <a:r>
              <a:rPr lang="en"/>
              <a:t> Time is the length of the graph, and zip code is height.</a:t>
            </a:r>
          </a:p>
          <a:p>
            <a:pPr lvl="0">
              <a:spcBef>
                <a:spcPts val="0"/>
              </a:spcBef>
              <a:buClr>
                <a:schemeClr val="dk2"/>
              </a:buClr>
              <a:buSzPct val="100000"/>
              <a:buFont typeface="Arial"/>
              <a:buNone/>
            </a:pPr>
            <a:r>
              <a:rPr lang="en"/>
              <a:t>Relationships - intersections are related, and are either weak or strong.</a:t>
            </a:r>
          </a:p>
          <a:p>
            <a:pPr lvl="0">
              <a:spcBef>
                <a:spcPts val="0"/>
              </a:spcBef>
              <a:buClr>
                <a:schemeClr val="dk2"/>
              </a:buClr>
              <a:buSzPct val="100000"/>
              <a:buFont typeface="Arial"/>
              <a:buNone/>
            </a:pPr>
            <a:r>
              <a:rPr lang="en"/>
              <a:t>A weak connection is an intersection where the given data does is not sufficiently precise and accurate to determine if two people were at the same place and the same time.</a:t>
            </a:r>
          </a:p>
          <a:p>
            <a:pPr lvl="0">
              <a:spcBef>
                <a:spcPts val="0"/>
              </a:spcBef>
              <a:buClr>
                <a:schemeClr val="dk2"/>
              </a:buClr>
              <a:buSzPct val="100000"/>
              <a:buFont typeface="Arial"/>
              <a:buNone/>
            </a:pPr>
            <a:r>
              <a:rPr lang="en"/>
              <a:t>A strong connection is an intersection where the given data definitely determines the two people were at the same place and the same time.</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Possibly mention data interlacing for relationships?</a:t>
            </a:r>
          </a:p>
          <a:p>
            <a:pPr lvl="0">
              <a:spcBef>
                <a:spcPts val="0"/>
              </a:spcBef>
              <a:buNone/>
            </a:pPr>
            <a:r>
              <a:t/>
            </a:r>
            <a:endParaRPr/>
          </a:p>
          <a:p>
            <a:pPr lvl="0">
              <a:spcBef>
                <a:spcPts val="0"/>
              </a:spcBef>
              <a:buNone/>
            </a:pPr>
            <a:r>
              <a:rPr lang="en"/>
              <a:t>Maybe for a new slide: adding security features through SQLite3.</a:t>
            </a:r>
          </a:p>
          <a:p>
            <a:pPr lvl="0">
              <a:spcBef>
                <a:spcPts val="0"/>
              </a:spcBef>
              <a:buNone/>
            </a:pPr>
            <a:r>
              <a:t/>
            </a:r>
            <a:endParaRPr/>
          </a:p>
          <a:p>
            <a:pPr lvl="0">
              <a:spcBef>
                <a:spcPts val="0"/>
              </a:spcBef>
              <a:buNone/>
            </a:pPr>
            <a:r>
              <a:rPr lang="en"/>
              <a:t>If we end up not implementing it, maybe we should make mention of filtering queries based on name.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ieeexplore.ieee.org/stamp/stamp.jsp?tp=&amp;arnumber=7153899&amp;isnumber=7153824" TargetMode="External"/><Relationship Id="rId4" Type="http://schemas.openxmlformats.org/officeDocument/2006/relationships/hyperlink" Target="http://ieeexplore.ieee.org/stamp/stamp.jsp?tp=&amp;arnumber=7378668&amp;isnumber=737854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83.212.97.26:8080/graphVizdb/" TargetMode="External"/><Relationship Id="rId4"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gif"/><Relationship Id="rId4" Type="http://schemas.openxmlformats.org/officeDocument/2006/relationships/image" Target="../media/image00.png"/><Relationship Id="rId5" Type="http://schemas.openxmlformats.org/officeDocument/2006/relationships/image" Target="../media/image01.png"/><Relationship Id="rId6"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1520400"/>
          </a:xfrm>
          <a:prstGeom prst="rect">
            <a:avLst/>
          </a:prstGeom>
        </p:spPr>
        <p:txBody>
          <a:bodyPr anchorCtr="0" anchor="ctr" bIns="91425" lIns="91425" rIns="91425" tIns="91425">
            <a:noAutofit/>
          </a:bodyPr>
          <a:lstStyle/>
          <a:p>
            <a:pPr lvl="0" rtl="0">
              <a:lnSpc>
                <a:spcPct val="115000"/>
              </a:lnSpc>
              <a:spcBef>
                <a:spcPts val="0"/>
              </a:spcBef>
              <a:spcAft>
                <a:spcPts val="1000"/>
              </a:spcAft>
              <a:buNone/>
            </a:pPr>
            <a:r>
              <a:rPr lang="en" sz="3000">
                <a:solidFill>
                  <a:srgbClr val="000000"/>
                </a:solidFill>
                <a:latin typeface="Ubuntu Condensed"/>
                <a:ea typeface="Ubuntu Condensed"/>
                <a:cs typeface="Ubuntu Condensed"/>
                <a:sym typeface="Ubuntu Condensed"/>
              </a:rPr>
              <a:t>Visualization of Spatial-Temporal Data Through R*-Tree</a:t>
            </a:r>
          </a:p>
        </p:txBody>
      </p:sp>
      <p:sp>
        <p:nvSpPr>
          <p:cNvPr id="59" name="Shape 59"/>
          <p:cNvSpPr txBox="1"/>
          <p:nvPr>
            <p:ph idx="1" type="subTitle"/>
          </p:nvPr>
        </p:nvSpPr>
        <p:spPr>
          <a:xfrm>
            <a:off x="303700" y="2924375"/>
            <a:ext cx="8496300" cy="2025600"/>
          </a:xfrm>
          <a:prstGeom prst="rect">
            <a:avLst/>
          </a:prstGeom>
        </p:spPr>
        <p:txBody>
          <a:bodyPr anchorCtr="0" anchor="ctr" bIns="91425" lIns="91425" rIns="91425" tIns="91425">
            <a:noAutofit/>
          </a:bodyPr>
          <a:lstStyle/>
          <a:p>
            <a:pPr lvl="0">
              <a:spcBef>
                <a:spcPts val="0"/>
              </a:spcBef>
              <a:buNone/>
            </a:pPr>
            <a:r>
              <a:rPr lang="en" sz="1800"/>
              <a:t>Group #7</a:t>
            </a:r>
          </a:p>
          <a:p>
            <a:pPr lvl="0">
              <a:spcBef>
                <a:spcPts val="0"/>
              </a:spcBef>
              <a:buNone/>
            </a:pPr>
            <a:r>
              <a:rPr lang="en" sz="1800"/>
              <a:t>Kendric Hood: Team President								</a:t>
            </a:r>
          </a:p>
          <a:p>
            <a:pPr lvl="0">
              <a:spcBef>
                <a:spcPts val="0"/>
              </a:spcBef>
              <a:buNone/>
            </a:pPr>
            <a:r>
              <a:rPr lang="en" sz="1800"/>
              <a:t>Daniel Bevilacqua: Team King </a:t>
            </a:r>
          </a:p>
          <a:p>
            <a:pPr lvl="0">
              <a:spcBef>
                <a:spcPts val="0"/>
              </a:spcBef>
              <a:buNone/>
            </a:pPr>
            <a:r>
              <a:rPr lang="en" sz="1800"/>
              <a:t>Zack Ulam: Team Prime Minister</a:t>
            </a:r>
          </a:p>
          <a:p>
            <a:pPr lvl="0" rtl="0">
              <a:spcBef>
                <a:spcPts val="0"/>
              </a:spcBef>
              <a:buNone/>
            </a:pPr>
            <a:r>
              <a:rPr lang="en" sz="1800"/>
              <a:t>William Smith: The Fresh Prince of Big Data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0"/>
            <a:ext cx="8520600" cy="572700"/>
          </a:xfrm>
          <a:prstGeom prst="rect">
            <a:avLst/>
          </a:prstGeom>
        </p:spPr>
        <p:txBody>
          <a:bodyPr anchorCtr="0" anchor="t" bIns="91425" lIns="91425" rIns="91425" tIns="91425">
            <a:noAutofit/>
          </a:bodyPr>
          <a:lstStyle/>
          <a:p>
            <a:pPr lvl="0">
              <a:spcBef>
                <a:spcPts val="0"/>
              </a:spcBef>
              <a:buNone/>
            </a:pPr>
            <a:r>
              <a:rPr lang="en"/>
              <a:t>Citations </a:t>
            </a:r>
          </a:p>
        </p:txBody>
      </p:sp>
      <p:sp>
        <p:nvSpPr>
          <p:cNvPr id="119" name="Shape 119"/>
          <p:cNvSpPr txBox="1"/>
          <p:nvPr>
            <p:ph idx="1" type="body"/>
          </p:nvPr>
        </p:nvSpPr>
        <p:spPr>
          <a:xfrm>
            <a:off x="311700" y="572700"/>
            <a:ext cx="8520600" cy="4570800"/>
          </a:xfrm>
          <a:prstGeom prst="rect">
            <a:avLst/>
          </a:prstGeom>
        </p:spPr>
        <p:txBody>
          <a:bodyPr anchorCtr="0" anchor="t" bIns="91425" lIns="91425" rIns="91425" tIns="91425">
            <a:noAutofit/>
          </a:bodyPr>
          <a:lstStyle/>
          <a:p>
            <a:pPr lvl="0" marL="342900" rtl="0" algn="just">
              <a:lnSpc>
                <a:spcPct val="115000"/>
              </a:lnSpc>
              <a:spcBef>
                <a:spcPts val="0"/>
              </a:spcBef>
              <a:spcAft>
                <a:spcPts val="1000"/>
              </a:spcAft>
              <a:buNone/>
            </a:pPr>
            <a:r>
              <a:rPr lang="en" sz="1000">
                <a:latin typeface="Times New Roman"/>
                <a:ea typeface="Times New Roman"/>
                <a:cs typeface="Times New Roman"/>
                <a:sym typeface="Times New Roman"/>
              </a:rPr>
              <a:t> [1]A. Ahmad, M. A. Rahman, B. Sadiq, S. Mohammed, S. Basalamah and M. R. Wahiddin, "Visualization of a Scale Free Network in a Smartphone-Based Multimedia Big Data Environment," </a:t>
            </a:r>
            <a:r>
              <a:rPr i="1" lang="en" sz="1000">
                <a:latin typeface="Times New Roman"/>
                <a:ea typeface="Times New Roman"/>
                <a:cs typeface="Times New Roman"/>
                <a:sym typeface="Times New Roman"/>
              </a:rPr>
              <a:t>2015 IEEE International Conference on Multimedia Big Data</a:t>
            </a:r>
            <a:r>
              <a:rPr lang="en" sz="1000">
                <a:latin typeface="Times New Roman"/>
                <a:ea typeface="Times New Roman"/>
                <a:cs typeface="Times New Roman"/>
                <a:sym typeface="Times New Roman"/>
              </a:rPr>
              <a:t>, Beijing, 2015, pp. 286-287.</a:t>
            </a:r>
          </a:p>
          <a:p>
            <a:pPr lvl="0" marL="342900" rtl="0" algn="just">
              <a:lnSpc>
                <a:spcPct val="115000"/>
              </a:lnSpc>
              <a:spcBef>
                <a:spcPts val="0"/>
              </a:spcBef>
              <a:spcAft>
                <a:spcPts val="1000"/>
              </a:spcAft>
              <a:buClr>
                <a:schemeClr val="dk2"/>
              </a:buClr>
              <a:buSzPct val="110000"/>
              <a:buFont typeface="Arial"/>
              <a:buNone/>
            </a:pPr>
            <a:r>
              <a:rPr lang="en" sz="1000">
                <a:latin typeface="Times New Roman"/>
                <a:ea typeface="Times New Roman"/>
                <a:cs typeface="Times New Roman"/>
                <a:sym typeface="Times New Roman"/>
              </a:rPr>
              <a:t>URL: </a:t>
            </a:r>
            <a:r>
              <a:rPr lang="en" sz="1000" u="sng">
                <a:solidFill>
                  <a:srgbClr val="1155CC"/>
                </a:solidFill>
                <a:latin typeface="Times New Roman"/>
                <a:ea typeface="Times New Roman"/>
                <a:cs typeface="Times New Roman"/>
                <a:sym typeface="Times New Roman"/>
                <a:hlinkClick r:id="rId3"/>
              </a:rPr>
              <a:t>http://ieeexplore.ieee.org/stamp/stamp.jsp?tp=&amp;arnumber=7153899&amp;isnumber=7153824</a:t>
            </a:r>
          </a:p>
          <a:p>
            <a:pPr lvl="0" marL="342900" rtl="0" algn="just">
              <a:lnSpc>
                <a:spcPct val="115000"/>
              </a:lnSpc>
              <a:spcBef>
                <a:spcPts val="0"/>
              </a:spcBef>
              <a:spcAft>
                <a:spcPts val="0"/>
              </a:spcAft>
              <a:buClr>
                <a:schemeClr val="dk2"/>
              </a:buClr>
              <a:buSzPct val="110000"/>
              <a:buFont typeface="Arial"/>
              <a:buNone/>
            </a:pPr>
            <a:r>
              <a:rPr lang="en" sz="1000">
                <a:latin typeface="Times New Roman"/>
                <a:ea typeface="Times New Roman"/>
                <a:cs typeface="Times New Roman"/>
                <a:sym typeface="Times New Roman"/>
              </a:rPr>
              <a:t>[2] D. Guo and Yi Du, "A visualization platform for spatio-temporal data: A data intensive computation framework," </a:t>
            </a:r>
            <a:r>
              <a:rPr i="1" lang="en" sz="1000">
                <a:latin typeface="Times New Roman"/>
                <a:ea typeface="Times New Roman"/>
                <a:cs typeface="Times New Roman"/>
                <a:sym typeface="Times New Roman"/>
              </a:rPr>
              <a:t>2015 23rd International Conference on Geoinformatics</a:t>
            </a:r>
            <a:r>
              <a:rPr lang="en" sz="1000">
                <a:latin typeface="Times New Roman"/>
                <a:ea typeface="Times New Roman"/>
                <a:cs typeface="Times New Roman"/>
                <a:sym typeface="Times New Roman"/>
              </a:rPr>
              <a:t>, Wuhan, 2015, pp. 1-6.</a:t>
            </a:r>
          </a:p>
          <a:p>
            <a:pPr lvl="0" marL="342900" rtl="0" algn="just">
              <a:lnSpc>
                <a:spcPct val="115000"/>
              </a:lnSpc>
              <a:spcBef>
                <a:spcPts val="0"/>
              </a:spcBef>
              <a:spcAft>
                <a:spcPts val="1000"/>
              </a:spcAft>
              <a:buClr>
                <a:schemeClr val="dk2"/>
              </a:buClr>
              <a:buSzPct val="110000"/>
              <a:buFont typeface="Arial"/>
              <a:buNone/>
            </a:pPr>
            <a:r>
              <a:rPr lang="en" sz="1000">
                <a:latin typeface="Times New Roman"/>
                <a:ea typeface="Times New Roman"/>
                <a:cs typeface="Times New Roman"/>
                <a:sym typeface="Times New Roman"/>
              </a:rPr>
              <a:t>URL: </a:t>
            </a:r>
            <a:r>
              <a:rPr lang="en" sz="1000" u="sng">
                <a:solidFill>
                  <a:srgbClr val="1155CC"/>
                </a:solidFill>
                <a:latin typeface="Times New Roman"/>
                <a:ea typeface="Times New Roman"/>
                <a:cs typeface="Times New Roman"/>
                <a:sym typeface="Times New Roman"/>
                <a:hlinkClick r:id="rId4"/>
              </a:rPr>
              <a:t>http://ieeexplore.ieee.org/stamp/stamp.jsp?tp=&amp;arnumber=7378668&amp;isnumber=7378547</a:t>
            </a:r>
          </a:p>
          <a:p>
            <a:pPr lvl="0" marL="342900" rtl="0" algn="just">
              <a:lnSpc>
                <a:spcPct val="115000"/>
              </a:lnSpc>
              <a:spcBef>
                <a:spcPts val="0"/>
              </a:spcBef>
              <a:spcAft>
                <a:spcPts val="1000"/>
              </a:spcAft>
              <a:buClr>
                <a:schemeClr val="dk2"/>
              </a:buClr>
              <a:buSzPct val="110000"/>
              <a:buFont typeface="Arial"/>
              <a:buNone/>
            </a:pPr>
            <a:r>
              <a:rPr lang="en" sz="1000">
                <a:latin typeface="Times New Roman"/>
                <a:ea typeface="Times New Roman"/>
                <a:cs typeface="Times New Roman"/>
                <a:sym typeface="Times New Roman"/>
              </a:rPr>
              <a:t>[3] Xie, Yanhua, and Qihao Weng. "Spatiotemporally enhancing time-series DMSP/OLS nighttime light imagery for assessing large-scale urban dynamics." </a:t>
            </a:r>
            <a:r>
              <a:rPr i="1" lang="en" sz="1000">
                <a:latin typeface="Times New Roman"/>
                <a:ea typeface="Times New Roman"/>
                <a:cs typeface="Times New Roman"/>
                <a:sym typeface="Times New Roman"/>
              </a:rPr>
              <a:t>Spatiotemporally enhancing time-series DMSP/OLS nighttime light imagery for assessing large-scale urban dynamics</a:t>
            </a:r>
            <a:r>
              <a:rPr lang="en" sz="1000">
                <a:latin typeface="Times New Roman"/>
                <a:ea typeface="Times New Roman"/>
                <a:cs typeface="Times New Roman"/>
                <a:sym typeface="Times New Roman"/>
              </a:rPr>
              <a:t>. Center for Urban and Environmental Change, Department of Earth and Environmental Systems, Indiana State University, 30 Oct. 2016. Web. 05 Apr. 2017.</a:t>
            </a:r>
          </a:p>
          <a:p>
            <a:pPr lvl="0" marL="342900" rtl="0" algn="just">
              <a:lnSpc>
                <a:spcPct val="115000"/>
              </a:lnSpc>
              <a:spcBef>
                <a:spcPts val="0"/>
              </a:spcBef>
              <a:spcAft>
                <a:spcPts val="1000"/>
              </a:spcAft>
              <a:buClr>
                <a:schemeClr val="dk2"/>
              </a:buClr>
              <a:buSzPct val="110000"/>
              <a:buFont typeface="Arial"/>
              <a:buNone/>
            </a:pPr>
            <a:r>
              <a:rPr lang="en" sz="1000">
                <a:latin typeface="Times New Roman"/>
                <a:ea typeface="Times New Roman"/>
                <a:cs typeface="Times New Roman"/>
                <a:sym typeface="Times New Roman"/>
              </a:rPr>
              <a:t>[4] X. Yu, T. Zhang and Q. Jiang, "Spatio-temporal data query of urban traffic navigation considering point of interest," </a:t>
            </a:r>
            <a:r>
              <a:rPr i="1" lang="en" sz="1000">
                <a:latin typeface="Times New Roman"/>
                <a:ea typeface="Times New Roman"/>
                <a:cs typeface="Times New Roman"/>
                <a:sym typeface="Times New Roman"/>
              </a:rPr>
              <a:t>2013 6th International Conference on Information Management, Innovation Management and Industrial Engineering</a:t>
            </a:r>
            <a:r>
              <a:rPr lang="en" sz="1000">
                <a:latin typeface="Times New Roman"/>
                <a:ea typeface="Times New Roman"/>
                <a:cs typeface="Times New Roman"/>
                <a:sym typeface="Times New Roman"/>
              </a:rPr>
              <a:t>, Xi'an, 2013, pp. 288-291. doi: 10.1109/ICIII.2013.6702931</a:t>
            </a:r>
          </a:p>
          <a:p>
            <a:pPr lvl="0" marL="342900" rtl="0" algn="just">
              <a:lnSpc>
                <a:spcPct val="115000"/>
              </a:lnSpc>
              <a:spcBef>
                <a:spcPts val="0"/>
              </a:spcBef>
              <a:spcAft>
                <a:spcPts val="1000"/>
              </a:spcAft>
              <a:buClr>
                <a:schemeClr val="dk2"/>
              </a:buClr>
              <a:buSzPct val="110000"/>
              <a:buFont typeface="Arial"/>
              <a:buNone/>
            </a:pPr>
            <a:r>
              <a:rPr lang="en" sz="1000">
                <a:latin typeface="Times New Roman"/>
                <a:ea typeface="Times New Roman"/>
                <a:cs typeface="Times New Roman"/>
                <a:sym typeface="Times New Roman"/>
              </a:rPr>
              <a:t>[5] N. Bikakis, J. Liagouris, M. Krommyda, G. Papastefanatos and T. Sellis, "graphVizdb: A scalable platform for interactive large graph visualization," </a:t>
            </a:r>
            <a:r>
              <a:rPr i="1" lang="en" sz="1000">
                <a:latin typeface="Times New Roman"/>
                <a:ea typeface="Times New Roman"/>
                <a:cs typeface="Times New Roman"/>
                <a:sym typeface="Times New Roman"/>
              </a:rPr>
              <a:t>2016 IEEE 32nd International Conference on Data Engineering (ICDE)</a:t>
            </a:r>
            <a:r>
              <a:rPr lang="en" sz="1000">
                <a:latin typeface="Times New Roman"/>
                <a:ea typeface="Times New Roman"/>
                <a:cs typeface="Times New Roman"/>
                <a:sym typeface="Times New Roman"/>
              </a:rPr>
              <a:t>, Helsinki, 2016, pp. 1342-1345. doi: 10.1109/ICDE.2016.7498340</a:t>
            </a:r>
          </a:p>
          <a:p>
            <a:pPr lvl="0" marL="342900" rtl="0" algn="just">
              <a:lnSpc>
                <a:spcPct val="115000"/>
              </a:lnSpc>
              <a:spcBef>
                <a:spcPts val="0"/>
              </a:spcBef>
              <a:spcAft>
                <a:spcPts val="1000"/>
              </a:spcAft>
              <a:buNone/>
            </a:pPr>
            <a:r>
              <a:rPr lang="en" sz="1000">
                <a:latin typeface="Times New Roman"/>
                <a:ea typeface="Times New Roman"/>
                <a:cs typeface="Times New Roman"/>
                <a:sym typeface="Times New Roman"/>
              </a:rPr>
              <a:t>[6] </a:t>
            </a:r>
            <a:r>
              <a:rPr lang="en" sz="1000">
                <a:solidFill>
                  <a:srgbClr val="222222"/>
                </a:solidFill>
                <a:highlight>
                  <a:srgbClr val="FFFFFF"/>
                </a:highlight>
                <a:latin typeface="Times New Roman"/>
                <a:ea typeface="Times New Roman"/>
                <a:cs typeface="Times New Roman"/>
                <a:sym typeface="Times New Roman"/>
              </a:rPr>
              <a:t>Zhu, Qing, Jun Gong, and Yeting Zhang. "An efficient 3D R-tree spatial index method for virtual geographic environments." </a:t>
            </a:r>
            <a:r>
              <a:rPr i="1" lang="en" sz="1000">
                <a:solidFill>
                  <a:srgbClr val="222222"/>
                </a:solidFill>
                <a:highlight>
                  <a:srgbClr val="FFFFFF"/>
                </a:highlight>
                <a:latin typeface="Times New Roman"/>
                <a:ea typeface="Times New Roman"/>
                <a:cs typeface="Times New Roman"/>
                <a:sym typeface="Times New Roman"/>
              </a:rPr>
              <a:t>ISPRS Journal of Photogrammetry and Remote Sensing</a:t>
            </a:r>
            <a:r>
              <a:rPr lang="en" sz="1000">
                <a:solidFill>
                  <a:srgbClr val="222222"/>
                </a:solidFill>
                <a:highlight>
                  <a:srgbClr val="FFFFFF"/>
                </a:highlight>
                <a:latin typeface="Times New Roman"/>
                <a:ea typeface="Times New Roman"/>
                <a:cs typeface="Times New Roman"/>
                <a:sym typeface="Times New Roman"/>
              </a:rPr>
              <a:t> 62.3 (2007): 217-224.</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Motivation</a:t>
            </a:r>
          </a:p>
        </p:txBody>
      </p:sp>
      <p:sp>
        <p:nvSpPr>
          <p:cNvPr id="65" name="Shape 65"/>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rPr lang="en"/>
              <a:t>Our motivation behind this project is to implement an efficient and reliable way </a:t>
            </a:r>
            <a:br>
              <a:rPr lang="en"/>
            </a:br>
            <a:r>
              <a:rPr lang="en"/>
              <a:t>to visualize geographic environmental data. This is useful for non-expert viewers to gain insight into data that might otherwise be inaccessible. This also always for easy and quick insight into large data sets for other fields of research[2], traffic navigation[4], etc.</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rgbClr val="000000"/>
              </a:buClr>
              <a:buSzPct val="36666"/>
              <a:buFont typeface="Arial"/>
              <a:buNone/>
            </a:pPr>
            <a:r>
              <a:rPr lang="en"/>
              <a:t>Our Proposition</a:t>
            </a:r>
          </a:p>
        </p:txBody>
      </p:sp>
      <p:sp>
        <p:nvSpPr>
          <p:cNvPr id="71" name="Shape 7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lgn="just">
              <a:lnSpc>
                <a:spcPct val="115000"/>
              </a:lnSpc>
              <a:spcBef>
                <a:spcPts val="0"/>
              </a:spcBef>
              <a:spcAft>
                <a:spcPts val="0"/>
              </a:spcAft>
              <a:buClr>
                <a:schemeClr val="dk2"/>
              </a:buClr>
              <a:buSzPct val="61111"/>
              <a:buFont typeface="Arial"/>
              <a:buNone/>
            </a:pPr>
            <a:r>
              <a:rPr lang="en"/>
              <a:t>The data will be stored and retrieved from an R*-tree, which we will store and access the data from to create a visualization. This will help for understanding the data set in the R*-tree. [1],[2] We will attempt to use a similar method to graphVizdb[5]. Our project will however differ in that we will be attempting to optimize it for spatio-temporal data, that is we will attempt to use a similar pattern to graphVizdb[5] but adapt it to better show spatio-temporal data and allow for easier understanding of the data. </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Problem Definition</a:t>
            </a:r>
          </a:p>
        </p:txBody>
      </p:sp>
      <p:sp>
        <p:nvSpPr>
          <p:cNvPr id="77" name="Shape 7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t/>
            </a:r>
            <a:endParaRPr sz="1400"/>
          </a:p>
          <a:p>
            <a:pPr indent="-317500" lvl="0" marL="457200">
              <a:spcBef>
                <a:spcPts val="0"/>
              </a:spcBef>
              <a:buSzPct val="100000"/>
              <a:buChar char="-"/>
            </a:pPr>
            <a:r>
              <a:rPr lang="en" sz="1400"/>
              <a:t>Code for graphVizdb unavailable online and is not built for </a:t>
            </a:r>
            <a:r>
              <a:rPr lang="en" sz="1400"/>
              <a:t>spatio-temporal data</a:t>
            </a:r>
            <a:r>
              <a:rPr lang="en" sz="1400"/>
              <a:t>, so we will be implementing our own version that is built for </a:t>
            </a:r>
            <a:r>
              <a:rPr lang="en" sz="1400"/>
              <a:t>spatio-temporal data</a:t>
            </a:r>
            <a:r>
              <a:rPr lang="en" sz="1400"/>
              <a:t>. </a:t>
            </a:r>
          </a:p>
          <a:p>
            <a:pPr indent="-317500" lvl="0" marL="457200" rtl="0" algn="just">
              <a:lnSpc>
                <a:spcPct val="115000"/>
              </a:lnSpc>
              <a:spcBef>
                <a:spcPts val="0"/>
              </a:spcBef>
              <a:spcAft>
                <a:spcPts val="1000"/>
              </a:spcAft>
              <a:buSzPct val="100000"/>
              <a:buChar char="-"/>
            </a:pPr>
            <a:r>
              <a:rPr lang="en" sz="1400"/>
              <a:t>A large amount of sample data needs to be generated and inserted into the R* tree. That tree then needs to be preprocessed, and the subtrees indexed.</a:t>
            </a:r>
          </a:p>
          <a:p>
            <a:pPr indent="-317500" lvl="0" marL="457200" rtl="0" algn="just">
              <a:lnSpc>
                <a:spcPct val="115000"/>
              </a:lnSpc>
              <a:spcBef>
                <a:spcPts val="0"/>
              </a:spcBef>
              <a:spcAft>
                <a:spcPts val="1000"/>
              </a:spcAft>
              <a:buSzPct val="100000"/>
              <a:buChar char="-"/>
            </a:pPr>
            <a:r>
              <a:rPr lang="en" sz="1400"/>
              <a:t>Large amounts of data may make visualization slow or hard to read.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The Proposed Techniques (graphVizdb)</a:t>
            </a:r>
          </a:p>
        </p:txBody>
      </p:sp>
      <p:sp>
        <p:nvSpPr>
          <p:cNvPr id="83" name="Shape 83"/>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u="sng">
                <a:solidFill>
                  <a:schemeClr val="hlink"/>
                </a:solidFill>
                <a:hlinkClick r:id="rId3"/>
              </a:rPr>
              <a:t>http://83.212.97.26:8080/graphVizdb/</a:t>
            </a:r>
          </a:p>
          <a:p>
            <a:pPr lvl="0" rtl="0">
              <a:spcBef>
                <a:spcPts val="0"/>
              </a:spcBef>
              <a:buNone/>
            </a:pPr>
            <a:r>
              <a:t/>
            </a:r>
            <a:endParaRPr/>
          </a:p>
        </p:txBody>
      </p:sp>
      <p:pic>
        <p:nvPicPr>
          <p:cNvPr id="84" name="Shape 84"/>
          <p:cNvPicPr preferRelativeResize="0"/>
          <p:nvPr/>
        </p:nvPicPr>
        <p:blipFill>
          <a:blip r:embed="rId4">
            <a:alphaModFix/>
          </a:blip>
          <a:stretch>
            <a:fillRect/>
          </a:stretch>
        </p:blipFill>
        <p:spPr>
          <a:xfrm>
            <a:off x="0" y="1701865"/>
            <a:ext cx="9144000" cy="2707169"/>
          </a:xfrm>
          <a:prstGeom prst="rect">
            <a:avLst/>
          </a:prstGeom>
          <a:noFill/>
          <a:ln>
            <a:noFill/>
          </a:ln>
        </p:spPr>
      </p:pic>
      <p:sp>
        <p:nvSpPr>
          <p:cNvPr id="85" name="Shape 85"/>
          <p:cNvSpPr txBox="1"/>
          <p:nvPr/>
        </p:nvSpPr>
        <p:spPr>
          <a:xfrm>
            <a:off x="0" y="4409025"/>
            <a:ext cx="5486400" cy="640200"/>
          </a:xfrm>
          <a:prstGeom prst="rect">
            <a:avLst/>
          </a:prstGeom>
          <a:noFill/>
          <a:ln>
            <a:noFill/>
          </a:ln>
        </p:spPr>
        <p:txBody>
          <a:bodyPr anchorCtr="0" anchor="t" bIns="91425" lIns="91425" rIns="91425" tIns="91425">
            <a:noAutofit/>
          </a:bodyPr>
          <a:lstStyle/>
          <a:p>
            <a:pPr lvl="0">
              <a:spcBef>
                <a:spcPts val="0"/>
              </a:spcBef>
              <a:buNone/>
            </a:pPr>
            <a:r>
              <a:rPr lang="en"/>
              <a:t>Figure 1.Preprocessing Overview [5] </a:t>
            </a:r>
            <a:r>
              <a:rPr lang="en" sz="1100">
                <a:solidFill>
                  <a:schemeClr val="dk2"/>
                </a:solidFill>
              </a:rPr>
              <a:t>	 		 		 	 	 		</a:t>
            </a:r>
          </a:p>
          <a:p>
            <a:pPr lvl="0">
              <a:spcBef>
                <a:spcPts val="0"/>
              </a:spcBef>
              <a:buClr>
                <a:schemeClr val="dk2"/>
              </a:buClr>
              <a:buSzPct val="100000"/>
              <a:buFont typeface="Arial"/>
              <a:buNone/>
            </a:pPr>
            <a:r>
              <a:rPr lang="en" sz="1100">
                <a:solidFill>
                  <a:schemeClr val="dk2"/>
                </a:solidFill>
              </a:rPr>
              <a:t>			</a:t>
            </a:r>
          </a:p>
          <a:p>
            <a:pPr lvl="0">
              <a:spcBef>
                <a:spcPts val="0"/>
              </a:spcBef>
              <a:buClr>
                <a:schemeClr val="dk2"/>
              </a:buClr>
              <a:buSzPct val="100000"/>
              <a:buFont typeface="Arial"/>
              <a:buNone/>
            </a:pPr>
            <a:r>
              <a:rPr lang="en" sz="1100">
                <a:solidFill>
                  <a:schemeClr val="dk2"/>
                </a:solidFill>
              </a:rPr>
              <a:t>				</a:t>
            </a:r>
          </a:p>
          <a:p>
            <a:pPr lvl="0">
              <a:spcBef>
                <a:spcPts val="0"/>
              </a:spcBef>
              <a:buClr>
                <a:schemeClr val="dk2"/>
              </a:buClr>
              <a:buSzPct val="100000"/>
              <a:buFont typeface="Arial"/>
              <a:buNone/>
            </a:pPr>
            <a:r>
              <a:rPr lang="en" sz="1100">
                <a:solidFill>
                  <a:schemeClr val="dk2"/>
                </a:solidFill>
              </a:rPr>
              <a:t>					</a:t>
            </a:r>
          </a:p>
          <a:p>
            <a:pPr lvl="0">
              <a:spcBef>
                <a:spcPts val="0"/>
              </a:spcBef>
              <a:buClr>
                <a:schemeClr val="dk2"/>
              </a:buClr>
              <a:buSzPct val="100000"/>
              <a:buFont typeface="Arial"/>
              <a:buNone/>
            </a:pPr>
            <a:r>
              <a:rPr lang="en" sz="1100">
                <a:solidFill>
                  <a:schemeClr val="dk2"/>
                </a:solidFill>
              </a:rPr>
              <a:t>						</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Changes from Proposed Technique</a:t>
            </a:r>
          </a:p>
        </p:txBody>
      </p:sp>
      <p:sp>
        <p:nvSpPr>
          <p:cNvPr id="91" name="Shape 9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400"/>
              <a:t>Storage Techniques</a:t>
            </a:r>
          </a:p>
          <a:p>
            <a:pPr indent="-317500" lvl="0" marL="914400" rtl="0">
              <a:lnSpc>
                <a:spcPct val="100000"/>
              </a:lnSpc>
              <a:spcBef>
                <a:spcPts val="0"/>
              </a:spcBef>
              <a:spcAft>
                <a:spcPts val="0"/>
              </a:spcAft>
              <a:buSzPct val="100000"/>
              <a:buChar char="-"/>
            </a:pPr>
            <a:r>
              <a:rPr lang="en" sz="1400"/>
              <a:t>B+ Tree and R-Tree vs. R* Tree</a:t>
            </a:r>
          </a:p>
          <a:p>
            <a:pPr lvl="0" rtl="0">
              <a:lnSpc>
                <a:spcPct val="100000"/>
              </a:lnSpc>
              <a:spcBef>
                <a:spcPts val="0"/>
              </a:spcBef>
              <a:spcAft>
                <a:spcPts val="0"/>
              </a:spcAft>
              <a:buNone/>
            </a:pPr>
            <a:r>
              <a:rPr lang="en" sz="1400"/>
              <a:t>Partitioning technique</a:t>
            </a:r>
          </a:p>
          <a:p>
            <a:pPr indent="-317500" lvl="0" marL="914400" rtl="0">
              <a:lnSpc>
                <a:spcPct val="100000"/>
              </a:lnSpc>
              <a:spcBef>
                <a:spcPts val="0"/>
              </a:spcBef>
              <a:spcAft>
                <a:spcPts val="0"/>
              </a:spcAft>
              <a:buSzPct val="100000"/>
              <a:buChar char="-"/>
            </a:pPr>
            <a:r>
              <a:rPr lang="en" sz="1400"/>
              <a:t>Partitioning data to separate tables vs. Index of subgraphs of R* Tree</a:t>
            </a:r>
          </a:p>
          <a:p>
            <a:pPr indent="-317500" lvl="0" marL="914400" rtl="0">
              <a:lnSpc>
                <a:spcPct val="100000"/>
              </a:lnSpc>
              <a:spcBef>
                <a:spcPts val="0"/>
              </a:spcBef>
              <a:spcAft>
                <a:spcPts val="0"/>
              </a:spcAft>
              <a:buSzPct val="100000"/>
              <a:buChar char="-"/>
            </a:pPr>
            <a:r>
              <a:rPr lang="en" sz="1400"/>
              <a:t>Both, however, operate at the k-level</a:t>
            </a:r>
          </a:p>
          <a:p>
            <a:pPr lvl="0" rtl="0">
              <a:lnSpc>
                <a:spcPct val="100000"/>
              </a:lnSpc>
              <a:spcBef>
                <a:spcPts val="0"/>
              </a:spcBef>
              <a:spcAft>
                <a:spcPts val="0"/>
              </a:spcAft>
              <a:buNone/>
            </a:pPr>
            <a:r>
              <a:rPr lang="en" sz="1400"/>
              <a:t>Differences in tools</a:t>
            </a:r>
          </a:p>
          <a:p>
            <a:pPr indent="-317500" lvl="0" marL="914400" rtl="0">
              <a:lnSpc>
                <a:spcPct val="100000"/>
              </a:lnSpc>
              <a:spcBef>
                <a:spcPts val="0"/>
              </a:spcBef>
              <a:spcAft>
                <a:spcPts val="0"/>
              </a:spcAft>
              <a:buSzPct val="100000"/>
              <a:buChar char="-"/>
            </a:pPr>
            <a:r>
              <a:rPr lang="en" sz="1400"/>
              <a:t>MySQL vs. SQLite3</a:t>
            </a:r>
          </a:p>
          <a:p>
            <a:pPr indent="-317500" lvl="0" marL="914400" rtl="0">
              <a:lnSpc>
                <a:spcPct val="100000"/>
              </a:lnSpc>
              <a:spcBef>
                <a:spcPts val="0"/>
              </a:spcBef>
              <a:spcAft>
                <a:spcPts val="0"/>
              </a:spcAft>
              <a:buSzPct val="100000"/>
              <a:buChar char="-"/>
            </a:pPr>
            <a:r>
              <a:rPr lang="en" sz="1400"/>
              <a:t>Java vs. Python</a:t>
            </a:r>
          </a:p>
          <a:p>
            <a:pPr indent="-317500" lvl="0" marL="914400" rtl="0">
              <a:lnSpc>
                <a:spcPct val="100000"/>
              </a:lnSpc>
              <a:spcBef>
                <a:spcPts val="0"/>
              </a:spcBef>
              <a:spcAft>
                <a:spcPts val="0"/>
              </a:spcAft>
              <a:buSzPct val="100000"/>
              <a:buChar char="-"/>
            </a:pPr>
            <a:r>
              <a:rPr lang="en" sz="1400"/>
              <a:t>mxGraph vs. Google Charts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Tools Used</a:t>
            </a:r>
          </a:p>
        </p:txBody>
      </p:sp>
      <p:sp>
        <p:nvSpPr>
          <p:cNvPr id="97" name="Shape 9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lgn="just">
              <a:lnSpc>
                <a:spcPct val="115000"/>
              </a:lnSpc>
              <a:spcBef>
                <a:spcPts val="0"/>
              </a:spcBef>
              <a:spcAft>
                <a:spcPts val="0"/>
              </a:spcAft>
              <a:buNone/>
            </a:pPr>
            <a:r>
              <a:rPr lang="en" sz="1400"/>
              <a:t>SQLite3</a:t>
            </a:r>
          </a:p>
          <a:p>
            <a:pPr indent="-228600" lvl="1" marL="914400" rtl="0" algn="just">
              <a:lnSpc>
                <a:spcPct val="115000"/>
              </a:lnSpc>
              <a:spcBef>
                <a:spcPts val="0"/>
              </a:spcBef>
              <a:spcAft>
                <a:spcPts val="0"/>
              </a:spcAft>
              <a:buChar char="-"/>
            </a:pPr>
            <a:r>
              <a:rPr lang="en"/>
              <a:t>R* Tree implementation built-in</a:t>
            </a:r>
          </a:p>
          <a:p>
            <a:pPr indent="-228600" lvl="1" marL="914400" rtl="0" algn="just">
              <a:lnSpc>
                <a:spcPct val="115000"/>
              </a:lnSpc>
              <a:spcBef>
                <a:spcPts val="0"/>
              </a:spcBef>
              <a:spcAft>
                <a:spcPts val="0"/>
              </a:spcAft>
              <a:buChar char="-"/>
            </a:pPr>
            <a:r>
              <a:rPr lang="en"/>
              <a:t>Used to store data</a:t>
            </a:r>
          </a:p>
          <a:p>
            <a:pPr lvl="0" rtl="0" algn="just">
              <a:lnSpc>
                <a:spcPct val="115000"/>
              </a:lnSpc>
              <a:spcBef>
                <a:spcPts val="0"/>
              </a:spcBef>
              <a:spcAft>
                <a:spcPts val="0"/>
              </a:spcAft>
              <a:buNone/>
            </a:pPr>
            <a:r>
              <a:rPr lang="en" sz="1400"/>
              <a:t>Python, JavaScript, HTML</a:t>
            </a:r>
          </a:p>
          <a:p>
            <a:pPr indent="-228600" lvl="1" marL="914400" rtl="0" algn="just">
              <a:lnSpc>
                <a:spcPct val="115000"/>
              </a:lnSpc>
              <a:spcBef>
                <a:spcPts val="0"/>
              </a:spcBef>
              <a:spcAft>
                <a:spcPts val="0"/>
              </a:spcAft>
              <a:buChar char="-"/>
            </a:pPr>
            <a:r>
              <a:rPr lang="en"/>
              <a:t>Python - used to code the actual program</a:t>
            </a:r>
          </a:p>
          <a:p>
            <a:pPr indent="-228600" lvl="1" marL="914400" rtl="0" algn="just">
              <a:lnSpc>
                <a:spcPct val="115000"/>
              </a:lnSpc>
              <a:spcBef>
                <a:spcPts val="0"/>
              </a:spcBef>
              <a:spcAft>
                <a:spcPts val="0"/>
              </a:spcAft>
              <a:buChar char="-"/>
            </a:pPr>
            <a:r>
              <a:rPr lang="en"/>
              <a:t>HTML, JavaScript - used for web interfacing with visualization module</a:t>
            </a:r>
          </a:p>
          <a:p>
            <a:pPr lvl="0" rtl="0" algn="just">
              <a:lnSpc>
                <a:spcPct val="115000"/>
              </a:lnSpc>
              <a:spcBef>
                <a:spcPts val="0"/>
              </a:spcBef>
              <a:spcAft>
                <a:spcPts val="0"/>
              </a:spcAft>
              <a:buNone/>
            </a:pPr>
            <a:r>
              <a:rPr lang="en" sz="1400"/>
              <a:t>Google Charts</a:t>
            </a:r>
          </a:p>
          <a:p>
            <a:pPr indent="-317500" lvl="1" marL="914400" rtl="0" algn="just">
              <a:lnSpc>
                <a:spcPct val="115000"/>
              </a:lnSpc>
              <a:spcBef>
                <a:spcPts val="0"/>
              </a:spcBef>
              <a:spcAft>
                <a:spcPts val="0"/>
              </a:spcAft>
              <a:buSzPct val="100000"/>
              <a:buChar char="-"/>
            </a:pPr>
            <a:r>
              <a:rPr lang="en"/>
              <a:t>Visualization of data</a:t>
            </a:r>
          </a:p>
        </p:txBody>
      </p:sp>
      <p:pic>
        <p:nvPicPr>
          <p:cNvPr descr="sqlite370_banner.gif" id="98" name="Shape 98"/>
          <p:cNvPicPr preferRelativeResize="0"/>
          <p:nvPr/>
        </p:nvPicPr>
        <p:blipFill>
          <a:blip r:embed="rId3">
            <a:alphaModFix/>
          </a:blip>
          <a:stretch>
            <a:fillRect/>
          </a:stretch>
        </p:blipFill>
        <p:spPr>
          <a:xfrm>
            <a:off x="2942275" y="3564547"/>
            <a:ext cx="1687275" cy="774600"/>
          </a:xfrm>
          <a:prstGeom prst="rect">
            <a:avLst/>
          </a:prstGeom>
          <a:noFill/>
          <a:ln>
            <a:noFill/>
          </a:ln>
        </p:spPr>
      </p:pic>
      <p:pic>
        <p:nvPicPr>
          <p:cNvPr descr="python-logo.png" id="99" name="Shape 99"/>
          <p:cNvPicPr preferRelativeResize="0"/>
          <p:nvPr/>
        </p:nvPicPr>
        <p:blipFill>
          <a:blip r:embed="rId4">
            <a:alphaModFix/>
          </a:blip>
          <a:stretch>
            <a:fillRect/>
          </a:stretch>
        </p:blipFill>
        <p:spPr>
          <a:xfrm>
            <a:off x="4970000" y="3561312"/>
            <a:ext cx="2762250" cy="781050"/>
          </a:xfrm>
          <a:prstGeom prst="rect">
            <a:avLst/>
          </a:prstGeom>
          <a:noFill/>
          <a:ln>
            <a:noFill/>
          </a:ln>
        </p:spPr>
      </p:pic>
      <p:pic>
        <p:nvPicPr>
          <p:cNvPr descr="javascript.png" id="100" name="Shape 100"/>
          <p:cNvPicPr preferRelativeResize="0"/>
          <p:nvPr/>
        </p:nvPicPr>
        <p:blipFill>
          <a:blip r:embed="rId5">
            <a:alphaModFix/>
          </a:blip>
          <a:stretch>
            <a:fillRect/>
          </a:stretch>
        </p:blipFill>
        <p:spPr>
          <a:xfrm>
            <a:off x="7426925" y="3334787"/>
            <a:ext cx="1234075" cy="1234075"/>
          </a:xfrm>
          <a:prstGeom prst="rect">
            <a:avLst/>
          </a:prstGeom>
          <a:noFill/>
          <a:ln>
            <a:noFill/>
          </a:ln>
        </p:spPr>
      </p:pic>
      <p:pic>
        <p:nvPicPr>
          <p:cNvPr descr="googlelogo_color_272x92dp.png" id="101" name="Shape 101"/>
          <p:cNvPicPr preferRelativeResize="0"/>
          <p:nvPr/>
        </p:nvPicPr>
        <p:blipFill>
          <a:blip r:embed="rId6">
            <a:alphaModFix/>
          </a:blip>
          <a:stretch>
            <a:fillRect/>
          </a:stretch>
        </p:blipFill>
        <p:spPr>
          <a:xfrm>
            <a:off x="529675" y="3601400"/>
            <a:ext cx="2072149" cy="700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Current State</a:t>
            </a:r>
          </a:p>
        </p:txBody>
      </p:sp>
      <p:sp>
        <p:nvSpPr>
          <p:cNvPr id="107" name="Shape 107"/>
          <p:cNvSpPr txBox="1"/>
          <p:nvPr>
            <p:ph idx="1" type="body"/>
          </p:nvPr>
        </p:nvSpPr>
        <p:spPr>
          <a:xfrm>
            <a:off x="311700" y="1164825"/>
            <a:ext cx="8520600" cy="33348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400"/>
              <a:t>Method for preprocessing data developed (Bounding box query and index)</a:t>
            </a:r>
          </a:p>
          <a:p>
            <a:pPr indent="-317500" lvl="0" marL="457200" rtl="0">
              <a:lnSpc>
                <a:spcPct val="100000"/>
              </a:lnSpc>
              <a:spcBef>
                <a:spcPts val="0"/>
              </a:spcBef>
              <a:spcAft>
                <a:spcPts val="0"/>
              </a:spcAft>
              <a:buSzPct val="100000"/>
              <a:buChar char="-"/>
            </a:pPr>
            <a:r>
              <a:rPr lang="en" sz="1400"/>
              <a:t>Preprocess based on either time or location</a:t>
            </a:r>
          </a:p>
          <a:p>
            <a:pPr lvl="0" rtl="0">
              <a:lnSpc>
                <a:spcPct val="100000"/>
              </a:lnSpc>
              <a:spcBef>
                <a:spcPts val="0"/>
              </a:spcBef>
              <a:spcAft>
                <a:spcPts val="0"/>
              </a:spcAft>
              <a:buNone/>
            </a:pPr>
            <a:r>
              <a:rPr lang="en" sz="1400"/>
              <a:t>Developed graphing method (time x zip_code, color)</a:t>
            </a:r>
          </a:p>
          <a:p>
            <a:pPr indent="-317500" lvl="0" marL="457200" rtl="0">
              <a:lnSpc>
                <a:spcPct val="100000"/>
              </a:lnSpc>
              <a:spcBef>
                <a:spcPts val="0"/>
              </a:spcBef>
              <a:spcAft>
                <a:spcPts val="0"/>
              </a:spcAft>
              <a:buSzPct val="100000"/>
              <a:buChar char="-"/>
            </a:pPr>
            <a:r>
              <a:rPr lang="en" sz="1400"/>
              <a:t>Height = Zip code</a:t>
            </a:r>
          </a:p>
          <a:p>
            <a:pPr indent="-317500" lvl="0" marL="457200" rtl="0">
              <a:lnSpc>
                <a:spcPct val="100000"/>
              </a:lnSpc>
              <a:spcBef>
                <a:spcPts val="0"/>
              </a:spcBef>
              <a:spcAft>
                <a:spcPts val="0"/>
              </a:spcAft>
              <a:buSzPct val="100000"/>
              <a:buChar char="-"/>
            </a:pPr>
            <a:r>
              <a:rPr lang="en" sz="1400"/>
              <a:t>Width = time</a:t>
            </a:r>
          </a:p>
          <a:p>
            <a:pPr indent="-317500" lvl="0" marL="457200">
              <a:lnSpc>
                <a:spcPct val="100000"/>
              </a:lnSpc>
              <a:spcBef>
                <a:spcPts val="0"/>
              </a:spcBef>
              <a:spcAft>
                <a:spcPts val="0"/>
              </a:spcAft>
              <a:buSzPct val="100000"/>
              <a:buChar char="-"/>
            </a:pPr>
            <a:r>
              <a:rPr lang="en" sz="1400"/>
              <a:t>Color = person identification</a:t>
            </a:r>
          </a:p>
          <a:p>
            <a:pPr lvl="0" rtl="0">
              <a:lnSpc>
                <a:spcPct val="100000"/>
              </a:lnSpc>
              <a:spcBef>
                <a:spcPts val="0"/>
              </a:spcBef>
              <a:spcAft>
                <a:spcPts val="0"/>
              </a:spcAft>
              <a:buNone/>
            </a:pPr>
            <a:r>
              <a:rPr lang="en" sz="1400"/>
              <a:t>Developed relationship model (weak/strong intersection)</a:t>
            </a:r>
          </a:p>
          <a:p>
            <a:pPr indent="-317500" lvl="0" marL="457200" rtl="0">
              <a:lnSpc>
                <a:spcPct val="100000"/>
              </a:lnSpc>
              <a:spcBef>
                <a:spcPts val="0"/>
              </a:spcBef>
              <a:spcAft>
                <a:spcPts val="0"/>
              </a:spcAft>
              <a:buSzPct val="100000"/>
              <a:buChar char="-"/>
            </a:pPr>
            <a:r>
              <a:rPr lang="en" sz="1400"/>
              <a:t>Strong relationship - explicit intersection, or both people are in the same zip code at the same time</a:t>
            </a:r>
          </a:p>
          <a:p>
            <a:pPr indent="-317500" lvl="0" marL="457200" rtl="0">
              <a:lnSpc>
                <a:spcPct val="100000"/>
              </a:lnSpc>
              <a:spcBef>
                <a:spcPts val="0"/>
              </a:spcBef>
              <a:spcAft>
                <a:spcPts val="0"/>
              </a:spcAft>
              <a:buSzPct val="100000"/>
              <a:buChar char="-"/>
            </a:pPr>
            <a:r>
              <a:rPr lang="en" sz="1400"/>
              <a:t>Weak relationship - implicit intersection, or the line connecting two explicit points intersects. Presents the possibility that two people were in the same place at the same time, but not guaranteed</a:t>
            </a:r>
          </a:p>
          <a:p>
            <a:pPr indent="-317500" lvl="0" marL="457200" rtl="0">
              <a:lnSpc>
                <a:spcPct val="100000"/>
              </a:lnSpc>
              <a:spcBef>
                <a:spcPts val="0"/>
              </a:spcBef>
              <a:spcAft>
                <a:spcPts val="0"/>
              </a:spcAft>
              <a:buSzPct val="100000"/>
              <a:buChar char="-"/>
            </a:pPr>
            <a:r>
              <a:rPr lang="en" sz="1400"/>
              <a:t>No relationship - The no intersection between the two points</a:t>
            </a:r>
          </a:p>
          <a:p>
            <a:pPr lvl="0" rtl="0">
              <a:lnSpc>
                <a:spcPct val="100000"/>
              </a:lnSpc>
              <a:spcBef>
                <a:spcPts val="0"/>
              </a:spcBef>
              <a:spcAft>
                <a:spcPts val="0"/>
              </a:spcAft>
              <a:buNone/>
            </a:pPr>
            <a:r>
              <a:rPr lang="en" sz="1400"/>
              <a:t>Bounding View</a:t>
            </a:r>
          </a:p>
          <a:p>
            <a:pPr indent="-317500" lvl="0" marL="457200" rtl="0">
              <a:lnSpc>
                <a:spcPct val="100000"/>
              </a:lnSpc>
              <a:spcBef>
                <a:spcPts val="0"/>
              </a:spcBef>
              <a:spcAft>
                <a:spcPts val="0"/>
              </a:spcAft>
              <a:buSzPct val="100000"/>
              <a:buChar char="-"/>
            </a:pPr>
            <a:r>
              <a:rPr lang="en" sz="1400"/>
              <a:t>Bounding box query based on the the view in the visualization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Future Work </a:t>
            </a:r>
          </a:p>
        </p:txBody>
      </p:sp>
      <p:sp>
        <p:nvSpPr>
          <p:cNvPr id="113" name="Shape 113"/>
          <p:cNvSpPr txBox="1"/>
          <p:nvPr>
            <p:ph idx="1" type="body"/>
          </p:nvPr>
        </p:nvSpPr>
        <p:spPr>
          <a:xfrm>
            <a:off x="311700" y="1234075"/>
            <a:ext cx="8520600" cy="33348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Expanding the dimensionality of our visualization</a:t>
            </a:r>
          </a:p>
          <a:p>
            <a:pPr indent="-228600" lvl="1" marL="914400" rtl="0">
              <a:lnSpc>
                <a:spcPct val="115000"/>
              </a:lnSpc>
              <a:spcBef>
                <a:spcPts val="0"/>
              </a:spcBef>
            </a:pPr>
            <a:r>
              <a:rPr lang="en"/>
              <a:t>For example, mapping coordinate (x, y) location instead of just zip</a:t>
            </a:r>
          </a:p>
          <a:p>
            <a:pPr indent="-228600" lvl="1" marL="914400" rtl="0">
              <a:lnSpc>
                <a:spcPct val="115000"/>
              </a:lnSpc>
              <a:spcBef>
                <a:spcPts val="0"/>
              </a:spcBef>
            </a:pPr>
            <a:r>
              <a:rPr lang="en"/>
              <a:t>This would create new set of visualization constraints and problems to solve </a:t>
            </a:r>
          </a:p>
          <a:p>
            <a:pPr indent="-228600" lvl="2" marL="1371600" rtl="0">
              <a:lnSpc>
                <a:spcPct val="115000"/>
              </a:lnSpc>
              <a:spcBef>
                <a:spcPts val="0"/>
              </a:spcBef>
            </a:pPr>
            <a:r>
              <a:rPr lang="en"/>
              <a:t>(x,y) plotted physically as x,y coordinates of graph, then use color gradient to denote time, some other marker to denote the person’s ID. </a:t>
            </a:r>
          </a:p>
          <a:p>
            <a:pPr indent="-228600" lvl="0" marL="457200" rtl="0">
              <a:lnSpc>
                <a:spcPct val="115000"/>
              </a:lnSpc>
              <a:spcBef>
                <a:spcPts val="0"/>
              </a:spcBef>
            </a:pPr>
            <a:r>
              <a:rPr lang="en"/>
              <a:t>Adding meaning to relationships</a:t>
            </a:r>
          </a:p>
          <a:p>
            <a:pPr indent="-228600" lvl="1" marL="914400" rtl="0">
              <a:lnSpc>
                <a:spcPct val="115000"/>
              </a:lnSpc>
              <a:spcBef>
                <a:spcPts val="0"/>
              </a:spcBef>
            </a:pPr>
            <a:r>
              <a:rPr lang="en"/>
              <a:t>As of right now, relationships just exist.</a:t>
            </a:r>
          </a:p>
          <a:p>
            <a:pPr indent="-228600" lvl="1" marL="914400" rtl="0">
              <a:lnSpc>
                <a:spcPct val="115000"/>
              </a:lnSpc>
              <a:spcBef>
                <a:spcPts val="0"/>
              </a:spcBef>
            </a:pPr>
            <a:r>
              <a:rPr lang="en"/>
              <a:t>Making relationships more meaningful can allow queries based on implicit intersections</a:t>
            </a:r>
          </a:p>
          <a:p>
            <a:pPr indent="-228600" lvl="0" marL="457200" rtl="0">
              <a:lnSpc>
                <a:spcPct val="115000"/>
              </a:lnSpc>
              <a:spcBef>
                <a:spcPts val="0"/>
              </a:spcBef>
            </a:pPr>
            <a:r>
              <a:rPr lang="en"/>
              <a:t>Probability</a:t>
            </a:r>
          </a:p>
          <a:p>
            <a:pPr indent="-228600" lvl="1" marL="914400" rtl="0">
              <a:lnSpc>
                <a:spcPct val="115000"/>
              </a:lnSpc>
              <a:spcBef>
                <a:spcPts val="0"/>
              </a:spcBef>
            </a:pPr>
            <a:r>
              <a:rPr lang="en"/>
              <a:t>Probability is something that could be extrapolated from concrete data.</a:t>
            </a:r>
          </a:p>
          <a:p>
            <a:pPr indent="-228600" lvl="1" marL="914400" rtl="0">
              <a:lnSpc>
                <a:spcPct val="115000"/>
              </a:lnSpc>
              <a:spcBef>
                <a:spcPts val="0"/>
              </a:spcBef>
            </a:pPr>
            <a:r>
              <a:rPr lang="en"/>
              <a:t>As a result, likely places to visit at certain times could be graphed as well, without storing said data in the database</a:t>
            </a:r>
          </a:p>
          <a:p>
            <a:pPr indent="0" lvl="0" marL="0" rtl="0">
              <a:lnSpc>
                <a:spcPct val="100000"/>
              </a:lnSpc>
              <a:spcBef>
                <a:spcPts val="0"/>
              </a:spcBef>
              <a:buNone/>
            </a:pPr>
            <a:r>
              <a:rPr lang="en"/>
              <a:t>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