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2778324-8398-4A12-A474-51F5CFBED6BA}">
  <a:tblStyle styleId="{92778324-8398-4A12-A474-51F5CFBED6BA}"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Appraisal_theory"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sz="1200">
                <a:latin typeface="Calibri"/>
                <a:ea typeface="Calibri"/>
                <a:cs typeface="Calibri"/>
                <a:sym typeface="Calibri"/>
              </a:rPr>
              <a:t>Nowadays our civilization faces an explosion of various kinds of space-related data, such as measurements from static and mobile sensors, GPS tracks, or georeferenced photos put on the Web by general people. As potential sources of valuable information and knowledge, these data call for scalable methods of analysis, which must take into account the particular features of the geographical space: its heterogeneity, variety of properties and relationships, spatial and temporal autocorrelation, anisotropy, and scale dependence.</a:t>
            </a:r>
          </a:p>
          <a:p>
            <a:pPr lvl="0" rtl="0">
              <a:lnSpc>
                <a:spcPct val="115000"/>
              </a:lnSpc>
              <a:spcBef>
                <a:spcPts val="0"/>
              </a:spcBef>
              <a:buNone/>
            </a:pPr>
            <a:r>
              <a:rPr lang="en" sz="1200">
                <a:latin typeface="Calibri"/>
                <a:ea typeface="Calibri"/>
                <a:cs typeface="Calibri"/>
                <a:sym typeface="Calibri"/>
              </a:rPr>
              <a:t>Clustering is one of the general approaches to exploring and analyzing large amounts of data since it allows an analyst to consider groups of objects rather than individual objects, which are too numerous. Clustering associates objects in groups (clusters) such that the objects in each group share some properties that do not hold (or hold much less) for the other objects. Spatial clustering builds clusters from objects being spatially close and/or having similar spatial properties (shapes, spatial relationships among components, etc.).</a:t>
            </a:r>
          </a:p>
          <a:p>
            <a:pPr lvl="0" rtl="0">
              <a:lnSpc>
                <a:spcPct val="115000"/>
              </a:lnSpc>
              <a:spcBef>
                <a:spcPts val="0"/>
              </a:spcBef>
              <a:buNone/>
            </a:pPr>
            <a:r>
              <a:rPr lang="en" sz="1200">
                <a:latin typeface="Calibri"/>
                <a:ea typeface="Calibri"/>
                <a:cs typeface="Calibri"/>
                <a:sym typeface="Calibri"/>
              </a:rPr>
              <a:t>Generally speaking, sentiment analysis aims to determine the attitude of a speaker, writer, or other subject with respect to some topic or the overall contextual polarity or emotional reaction to a document, interaction, or event. The attitude may be a judgment or evaluation (see </a:t>
            </a:r>
            <a:r>
              <a:rPr lang="en" sz="1200" u="sng">
                <a:solidFill>
                  <a:schemeClr val="hlink"/>
                </a:solidFill>
                <a:latin typeface="Calibri"/>
                <a:ea typeface="Calibri"/>
                <a:cs typeface="Calibri"/>
                <a:sym typeface="Calibri"/>
                <a:hlinkClick r:id="rId2"/>
              </a:rPr>
              <a:t>appraisal theory</a:t>
            </a:r>
            <a:r>
              <a:rPr lang="en" sz="1200">
                <a:latin typeface="Calibri"/>
                <a:ea typeface="Calibri"/>
                <a:cs typeface="Calibri"/>
                <a:sym typeface="Calibri"/>
              </a:rPr>
              <a:t>), affective state (that is to say, the emotional state of the author or speaker), or the intended emotional communication (that is to say, the emotional effect intended by the author or interlocutor).</a:t>
            </a: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jpg"/><Relationship Id="rId4" Type="http://schemas.openxmlformats.org/officeDocument/2006/relationships/image" Target="../media/image03.png"/><Relationship Id="rId5"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6.png"/><Relationship Id="rId4"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87022"/>
            <a:ext cx="8222100" cy="838800"/>
          </a:xfrm>
          <a:prstGeom prst="rect">
            <a:avLst/>
          </a:prstGeom>
        </p:spPr>
        <p:txBody>
          <a:bodyPr anchorCtr="0" anchor="b" bIns="91425" lIns="91425" rIns="91425" tIns="91425">
            <a:noAutofit/>
          </a:bodyPr>
          <a:lstStyle/>
          <a:p>
            <a:pPr lvl="0">
              <a:spcBef>
                <a:spcPts val="0"/>
              </a:spcBef>
              <a:buNone/>
            </a:pPr>
            <a:r>
              <a:rPr lang="en" sz="2400">
                <a:latin typeface="Arial"/>
                <a:ea typeface="Arial"/>
                <a:cs typeface="Arial"/>
                <a:sym typeface="Arial"/>
              </a:rPr>
              <a:t> aR-Tree based hierarchical clustering: </a:t>
            </a:r>
          </a:p>
          <a:p>
            <a:pPr lvl="0">
              <a:spcBef>
                <a:spcPts val="0"/>
              </a:spcBef>
              <a:buNone/>
            </a:pPr>
            <a:r>
              <a:rPr lang="en" sz="2400">
                <a:latin typeface="Arial"/>
                <a:ea typeface="Arial"/>
                <a:cs typeface="Arial"/>
                <a:sym typeface="Arial"/>
              </a:rPr>
              <a:t>A new approach of analyzing social media data    </a:t>
            </a:r>
          </a:p>
        </p:txBody>
      </p:sp>
      <p:sp>
        <p:nvSpPr>
          <p:cNvPr id="86" name="Shape 86"/>
          <p:cNvSpPr txBox="1"/>
          <p:nvPr>
            <p:ph idx="1" type="subTitle"/>
          </p:nvPr>
        </p:nvSpPr>
        <p:spPr>
          <a:xfrm>
            <a:off x="1378138" y="2855687"/>
            <a:ext cx="8222100" cy="432899"/>
          </a:xfrm>
          <a:prstGeom prst="rect">
            <a:avLst/>
          </a:prstGeom>
        </p:spPr>
        <p:txBody>
          <a:bodyPr anchorCtr="0" anchor="t" bIns="91425" lIns="91425" rIns="91425" tIns="91425">
            <a:noAutofit/>
          </a:bodyPr>
          <a:lstStyle/>
          <a:p>
            <a:pPr lvl="0">
              <a:spcBef>
                <a:spcPts val="0"/>
              </a:spcBef>
              <a:buNone/>
            </a:pPr>
            <a:r>
              <a:rPr lang="en"/>
              <a:t>Weichuan Dong </a:t>
            </a:r>
          </a:p>
          <a:p>
            <a:pPr lvl="0">
              <a:spcBef>
                <a:spcPts val="0"/>
              </a:spcBef>
              <a:buNone/>
            </a:pPr>
            <a:r>
              <a:rPr lang="en"/>
              <a:t>Qingsong Liu </a:t>
            </a:r>
          </a:p>
          <a:p>
            <a:pPr lvl="0">
              <a:spcBef>
                <a:spcPts val="0"/>
              </a:spcBef>
              <a:buNone/>
            </a:pPr>
            <a:r>
              <a:rPr lang="en"/>
              <a:t>Zhengyong Ren </a:t>
            </a:r>
            <a:br>
              <a:rPr lang="en"/>
            </a:br>
            <a:r>
              <a:rPr lang="en"/>
              <a:t>Huanyang Zhao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DBScan Clustering results:</a:t>
            </a:r>
          </a:p>
        </p:txBody>
      </p:sp>
      <p:sp>
        <p:nvSpPr>
          <p:cNvPr id="150" name="Shape 15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graphicFrame>
        <p:nvGraphicFramePr>
          <p:cNvPr id="151" name="Shape 151"/>
          <p:cNvGraphicFramePr/>
          <p:nvPr/>
        </p:nvGraphicFramePr>
        <p:xfrm>
          <a:off x="952500" y="2000250"/>
          <a:ext cx="3000000" cy="3000000"/>
        </p:xfrm>
        <a:graphic>
          <a:graphicData uri="http://schemas.openxmlformats.org/drawingml/2006/table">
            <a:tbl>
              <a:tblPr>
                <a:noFill/>
                <a:tableStyleId>{92778324-8398-4A12-A474-51F5CFBED6BA}</a:tableStyleId>
              </a:tblPr>
              <a:tblGrid>
                <a:gridCol w="1034150"/>
                <a:gridCol w="1034150"/>
                <a:gridCol w="1034150"/>
                <a:gridCol w="1034150"/>
                <a:gridCol w="1034150"/>
                <a:gridCol w="1034150"/>
                <a:gridCol w="1034150"/>
              </a:tblGrid>
              <a:tr h="381000">
                <a:tc>
                  <a:txBody>
                    <a:bodyPr>
                      <a:noAutofit/>
                    </a:bodyPr>
                    <a:lstStyle/>
                    <a:p>
                      <a:pPr lvl="0">
                        <a:spcBef>
                          <a:spcPts val="0"/>
                        </a:spcBef>
                        <a:buNone/>
                      </a:pPr>
                      <a:r>
                        <a:rPr lang="en"/>
                        <a:t>scale</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a:t>
                      </a:r>
                    </a:p>
                  </a:txBody>
                  <a:tcPr marT="91425" marB="91425" marR="91425" marL="91425"/>
                </a:tc>
                <a:tc>
                  <a:txBody>
                    <a:bodyPr>
                      <a:noAutofit/>
                    </a:bodyPr>
                    <a:lstStyle/>
                    <a:p>
                      <a:pPr lvl="0">
                        <a:spcBef>
                          <a:spcPts val="0"/>
                        </a:spcBef>
                        <a:buNone/>
                      </a:pPr>
                      <a:r>
                        <a:rPr lang="en"/>
                        <a:t>2</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4</a:t>
                      </a:r>
                    </a:p>
                  </a:txBody>
                  <a:tcPr marT="91425" marB="91425" marR="91425" marL="91425"/>
                </a:tc>
                <a:tc>
                  <a:txBody>
                    <a:bodyPr>
                      <a:noAutofit/>
                    </a:bodyPr>
                    <a:lstStyle/>
                    <a:p>
                      <a:pPr lvl="0" rtl="0">
                        <a:spcBef>
                          <a:spcPts val="0"/>
                        </a:spcBef>
                        <a:buNone/>
                      </a:pPr>
                      <a:r>
                        <a:rPr lang="en"/>
                        <a:t>5</a:t>
                      </a:r>
                    </a:p>
                  </a:txBody>
                  <a:tcPr marT="91425" marB="91425" marR="91425" marL="91425"/>
                </a:tc>
              </a:tr>
              <a:tr h="381000">
                <a:tc>
                  <a:txBody>
                    <a:bodyPr>
                      <a:noAutofit/>
                    </a:bodyPr>
                    <a:lstStyle/>
                    <a:p>
                      <a:pPr lvl="0">
                        <a:spcBef>
                          <a:spcPts val="0"/>
                        </a:spcBef>
                        <a:buNone/>
                      </a:pPr>
                      <a:r>
                        <a:rPr lang="en"/>
                        <a:t>dist</a:t>
                      </a:r>
                    </a:p>
                  </a:txBody>
                  <a:tcPr marT="91425" marB="91425" marR="91425" marL="91425"/>
                </a:tc>
                <a:tc>
                  <a:txBody>
                    <a:bodyPr>
                      <a:noAutofit/>
                    </a:bodyPr>
                    <a:lstStyle/>
                    <a:p>
                      <a:pPr lvl="0">
                        <a:spcBef>
                          <a:spcPts val="0"/>
                        </a:spcBef>
                        <a:buNone/>
                      </a:pPr>
                      <a:r>
                        <a:rPr lang="en"/>
                        <a:t>10km</a:t>
                      </a:r>
                    </a:p>
                  </a:txBody>
                  <a:tcPr marT="91425" marB="91425" marR="91425" marL="91425"/>
                </a:tc>
                <a:tc>
                  <a:txBody>
                    <a:bodyPr>
                      <a:noAutofit/>
                    </a:bodyPr>
                    <a:lstStyle/>
                    <a:p>
                      <a:pPr lvl="0">
                        <a:spcBef>
                          <a:spcPts val="0"/>
                        </a:spcBef>
                        <a:buNone/>
                      </a:pPr>
                      <a:r>
                        <a:rPr lang="en"/>
                        <a:t>20km</a:t>
                      </a:r>
                    </a:p>
                  </a:txBody>
                  <a:tcPr marT="91425" marB="91425" marR="91425" marL="91425"/>
                </a:tc>
                <a:tc>
                  <a:txBody>
                    <a:bodyPr>
                      <a:noAutofit/>
                    </a:bodyPr>
                    <a:lstStyle/>
                    <a:p>
                      <a:pPr lvl="0">
                        <a:spcBef>
                          <a:spcPts val="0"/>
                        </a:spcBef>
                        <a:buNone/>
                      </a:pPr>
                      <a:r>
                        <a:rPr lang="en"/>
                        <a:t>40km</a:t>
                      </a:r>
                    </a:p>
                  </a:txBody>
                  <a:tcPr marT="91425" marB="91425" marR="91425" marL="91425"/>
                </a:tc>
                <a:tc>
                  <a:txBody>
                    <a:bodyPr>
                      <a:noAutofit/>
                    </a:bodyPr>
                    <a:lstStyle/>
                    <a:p>
                      <a:pPr lvl="0">
                        <a:spcBef>
                          <a:spcPts val="0"/>
                        </a:spcBef>
                        <a:buNone/>
                      </a:pPr>
                      <a:r>
                        <a:rPr lang="en"/>
                        <a:t>80km</a:t>
                      </a:r>
                    </a:p>
                  </a:txBody>
                  <a:tcPr marT="91425" marB="91425" marR="91425" marL="91425"/>
                </a:tc>
                <a:tc>
                  <a:txBody>
                    <a:bodyPr>
                      <a:noAutofit/>
                    </a:bodyPr>
                    <a:lstStyle/>
                    <a:p>
                      <a:pPr lvl="0">
                        <a:spcBef>
                          <a:spcPts val="0"/>
                        </a:spcBef>
                        <a:buNone/>
                      </a:pPr>
                      <a:r>
                        <a:rPr lang="en"/>
                        <a:t>160km</a:t>
                      </a:r>
                    </a:p>
                  </a:txBody>
                  <a:tcPr marT="91425" marB="91425" marR="91425" marL="91425"/>
                </a:tc>
                <a:tc>
                  <a:txBody>
                    <a:bodyPr>
                      <a:noAutofit/>
                    </a:bodyPr>
                    <a:lstStyle/>
                    <a:p>
                      <a:pPr lvl="0">
                        <a:spcBef>
                          <a:spcPts val="0"/>
                        </a:spcBef>
                        <a:buNone/>
                      </a:pPr>
                      <a:r>
                        <a:rPr lang="en"/>
                        <a:t>320km</a:t>
                      </a:r>
                    </a:p>
                  </a:txBody>
                  <a:tcPr marT="91425" marB="91425" marR="91425" marL="91425"/>
                </a:tc>
              </a:tr>
              <a:tr h="381000">
                <a:tc>
                  <a:txBody>
                    <a:bodyPr>
                      <a:noAutofit/>
                    </a:bodyPr>
                    <a:lstStyle/>
                    <a:p>
                      <a:pPr lvl="0">
                        <a:spcBef>
                          <a:spcPts val="0"/>
                        </a:spcBef>
                        <a:buNone/>
                      </a:pPr>
                      <a:r>
                        <a:rPr lang="en"/>
                        <a:t>num</a:t>
                      </a:r>
                    </a:p>
                  </a:txBody>
                  <a:tcPr marT="91425" marB="91425" marR="91425" marL="91425"/>
                </a:tc>
                <a:tc>
                  <a:txBody>
                    <a:bodyPr>
                      <a:noAutofit/>
                    </a:bodyPr>
                    <a:lstStyle/>
                    <a:p>
                      <a:pPr lvl="0">
                        <a:spcBef>
                          <a:spcPts val="0"/>
                        </a:spcBef>
                        <a:buNone/>
                      </a:pPr>
                      <a:r>
                        <a:rPr lang="en"/>
                        <a:t>1033</a:t>
                      </a:r>
                    </a:p>
                  </a:txBody>
                  <a:tcPr marT="91425" marB="91425" marR="91425" marL="91425"/>
                </a:tc>
                <a:tc>
                  <a:txBody>
                    <a:bodyPr>
                      <a:noAutofit/>
                    </a:bodyPr>
                    <a:lstStyle/>
                    <a:p>
                      <a:pPr lvl="0">
                        <a:spcBef>
                          <a:spcPts val="0"/>
                        </a:spcBef>
                        <a:buNone/>
                      </a:pPr>
                      <a:r>
                        <a:rPr lang="en"/>
                        <a:t>713</a:t>
                      </a:r>
                    </a:p>
                  </a:txBody>
                  <a:tcPr marT="91425" marB="91425" marR="91425" marL="91425"/>
                </a:tc>
                <a:tc>
                  <a:txBody>
                    <a:bodyPr>
                      <a:noAutofit/>
                    </a:bodyPr>
                    <a:lstStyle/>
                    <a:p>
                      <a:pPr lvl="0">
                        <a:spcBef>
                          <a:spcPts val="0"/>
                        </a:spcBef>
                        <a:buNone/>
                      </a:pPr>
                      <a:r>
                        <a:rPr lang="en"/>
                        <a:t>339</a:t>
                      </a:r>
                    </a:p>
                  </a:txBody>
                  <a:tcPr marT="91425" marB="91425" marR="91425" marL="91425"/>
                </a:tc>
                <a:tc>
                  <a:txBody>
                    <a:bodyPr>
                      <a:noAutofit/>
                    </a:bodyPr>
                    <a:lstStyle/>
                    <a:p>
                      <a:pPr lvl="0">
                        <a:spcBef>
                          <a:spcPts val="0"/>
                        </a:spcBef>
                        <a:buNone/>
                      </a:pPr>
                      <a:r>
                        <a:rPr lang="en"/>
                        <a:t>182</a:t>
                      </a:r>
                    </a:p>
                  </a:txBody>
                  <a:tcPr marT="91425" marB="91425" marR="91425" marL="91425"/>
                </a:tc>
                <a:tc>
                  <a:txBody>
                    <a:bodyPr>
                      <a:noAutofit/>
                    </a:bodyPr>
                    <a:lstStyle/>
                    <a:p>
                      <a:pPr lvl="0">
                        <a:spcBef>
                          <a:spcPts val="0"/>
                        </a:spcBef>
                        <a:buNone/>
                      </a:pPr>
                      <a:r>
                        <a:rPr lang="en"/>
                        <a:t>106</a:t>
                      </a:r>
                    </a:p>
                  </a:txBody>
                  <a:tcPr marT="91425" marB="91425" marR="91425" marL="91425"/>
                </a:tc>
                <a:tc>
                  <a:txBody>
                    <a:bodyPr>
                      <a:noAutofit/>
                    </a:bodyPr>
                    <a:lstStyle/>
                    <a:p>
                      <a:pPr lvl="0">
                        <a:spcBef>
                          <a:spcPts val="0"/>
                        </a:spcBef>
                        <a:buNone/>
                      </a:pPr>
                      <a:r>
                        <a:rPr lang="en"/>
                        <a:t>62</a:t>
                      </a: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57" name="Shape 15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58" name="Shape 158"/>
          <p:cNvPicPr preferRelativeResize="0"/>
          <p:nvPr/>
        </p:nvPicPr>
        <p:blipFill>
          <a:blip r:embed="rId3">
            <a:alphaModFix/>
          </a:blip>
          <a:stretch>
            <a:fillRect/>
          </a:stretch>
        </p:blipFill>
        <p:spPr>
          <a:xfrm>
            <a:off x="551582" y="409999"/>
            <a:ext cx="7604417" cy="44332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64" name="Shape 16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65" name="Shape 165"/>
          <p:cNvPicPr preferRelativeResize="0"/>
          <p:nvPr/>
        </p:nvPicPr>
        <p:blipFill>
          <a:blip r:embed="rId3">
            <a:alphaModFix/>
          </a:blip>
          <a:stretch>
            <a:fillRect/>
          </a:stretch>
        </p:blipFill>
        <p:spPr>
          <a:xfrm>
            <a:off x="387599" y="606749"/>
            <a:ext cx="8026274" cy="4150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72" name="Shape 172"/>
          <p:cNvPicPr preferRelativeResize="0"/>
          <p:nvPr/>
        </p:nvPicPr>
        <p:blipFill>
          <a:blip r:embed="rId3">
            <a:alphaModFix/>
          </a:blip>
          <a:stretch>
            <a:fillRect/>
          </a:stretch>
        </p:blipFill>
        <p:spPr>
          <a:xfrm>
            <a:off x="781987" y="447675"/>
            <a:ext cx="7305675" cy="4248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78" name="Shape 17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79" name="Shape 179"/>
          <p:cNvPicPr preferRelativeResize="0"/>
          <p:nvPr/>
        </p:nvPicPr>
        <p:blipFill>
          <a:blip r:embed="rId3">
            <a:alphaModFix/>
          </a:blip>
          <a:stretch>
            <a:fillRect/>
          </a:stretch>
        </p:blipFill>
        <p:spPr>
          <a:xfrm>
            <a:off x="1373887" y="481774"/>
            <a:ext cx="6396225" cy="4414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85" name="Shape 18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86" name="Shape 186"/>
          <p:cNvPicPr preferRelativeResize="0"/>
          <p:nvPr/>
        </p:nvPicPr>
        <p:blipFill>
          <a:blip r:embed="rId3">
            <a:alphaModFix/>
          </a:blip>
          <a:stretch>
            <a:fillRect/>
          </a:stretch>
        </p:blipFill>
        <p:spPr>
          <a:xfrm>
            <a:off x="1263513" y="410000"/>
            <a:ext cx="6616975" cy="4499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92" name="Shape 19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93" name="Shape 193"/>
          <p:cNvPicPr preferRelativeResize="0"/>
          <p:nvPr/>
        </p:nvPicPr>
        <p:blipFill>
          <a:blip r:embed="rId3">
            <a:alphaModFix/>
          </a:blip>
          <a:stretch>
            <a:fillRect/>
          </a:stretch>
        </p:blipFill>
        <p:spPr>
          <a:xfrm>
            <a:off x="1355647" y="521400"/>
            <a:ext cx="6432702" cy="4278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Sentiment analysis:</a:t>
            </a:r>
          </a:p>
        </p:txBody>
      </p:sp>
      <p:pic>
        <p:nvPicPr>
          <p:cNvPr id="199" name="Shape 199"/>
          <p:cNvPicPr preferRelativeResize="0"/>
          <p:nvPr/>
        </p:nvPicPr>
        <p:blipFill>
          <a:blip r:embed="rId3">
            <a:alphaModFix/>
          </a:blip>
          <a:stretch>
            <a:fillRect/>
          </a:stretch>
        </p:blipFill>
        <p:spPr>
          <a:xfrm>
            <a:off x="392662" y="1229862"/>
            <a:ext cx="3228975" cy="695325"/>
          </a:xfrm>
          <a:prstGeom prst="rect">
            <a:avLst/>
          </a:prstGeom>
          <a:noFill/>
          <a:ln>
            <a:noFill/>
          </a:ln>
        </p:spPr>
      </p:pic>
      <p:pic>
        <p:nvPicPr>
          <p:cNvPr id="200" name="Shape 200"/>
          <p:cNvPicPr preferRelativeResize="0"/>
          <p:nvPr/>
        </p:nvPicPr>
        <p:blipFill>
          <a:blip r:embed="rId4">
            <a:alphaModFix/>
          </a:blip>
          <a:stretch>
            <a:fillRect/>
          </a:stretch>
        </p:blipFill>
        <p:spPr>
          <a:xfrm>
            <a:off x="869475" y="1925187"/>
            <a:ext cx="5324475" cy="495300"/>
          </a:xfrm>
          <a:prstGeom prst="rect">
            <a:avLst/>
          </a:prstGeom>
          <a:noFill/>
          <a:ln>
            <a:noFill/>
          </a:ln>
        </p:spPr>
      </p:pic>
      <p:pic>
        <p:nvPicPr>
          <p:cNvPr id="201" name="Shape 201"/>
          <p:cNvPicPr preferRelativeResize="0"/>
          <p:nvPr/>
        </p:nvPicPr>
        <p:blipFill>
          <a:blip r:embed="rId5">
            <a:alphaModFix/>
          </a:blip>
          <a:stretch>
            <a:fillRect/>
          </a:stretch>
        </p:blipFill>
        <p:spPr>
          <a:xfrm>
            <a:off x="431250" y="2352237"/>
            <a:ext cx="8401050" cy="895350"/>
          </a:xfrm>
          <a:prstGeom prst="rect">
            <a:avLst/>
          </a:prstGeom>
          <a:noFill/>
          <a:ln>
            <a:noFill/>
          </a:ln>
        </p:spPr>
      </p:pic>
      <p:pic>
        <p:nvPicPr>
          <p:cNvPr id="202" name="Shape 202"/>
          <p:cNvPicPr preferRelativeResize="0"/>
          <p:nvPr/>
        </p:nvPicPr>
        <p:blipFill>
          <a:blip r:embed="rId6">
            <a:alphaModFix/>
          </a:blip>
          <a:stretch>
            <a:fillRect/>
          </a:stretch>
        </p:blipFill>
        <p:spPr>
          <a:xfrm>
            <a:off x="869462" y="3371812"/>
            <a:ext cx="7419975" cy="1238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Sentiment analysis:</a:t>
            </a:r>
          </a:p>
        </p:txBody>
      </p:sp>
      <p:pic>
        <p:nvPicPr>
          <p:cNvPr id="208" name="Shape 208"/>
          <p:cNvPicPr preferRelativeResize="0"/>
          <p:nvPr/>
        </p:nvPicPr>
        <p:blipFill>
          <a:blip r:embed="rId3">
            <a:alphaModFix/>
          </a:blip>
          <a:stretch>
            <a:fillRect/>
          </a:stretch>
        </p:blipFill>
        <p:spPr>
          <a:xfrm>
            <a:off x="593675" y="1226075"/>
            <a:ext cx="4319883" cy="1518050"/>
          </a:xfrm>
          <a:prstGeom prst="rect">
            <a:avLst/>
          </a:prstGeom>
          <a:noFill/>
          <a:ln>
            <a:noFill/>
          </a:ln>
        </p:spPr>
      </p:pic>
      <p:pic>
        <p:nvPicPr>
          <p:cNvPr id="209" name="Shape 209"/>
          <p:cNvPicPr preferRelativeResize="0"/>
          <p:nvPr/>
        </p:nvPicPr>
        <p:blipFill>
          <a:blip r:embed="rId4">
            <a:alphaModFix/>
          </a:blip>
          <a:stretch>
            <a:fillRect/>
          </a:stretch>
        </p:blipFill>
        <p:spPr>
          <a:xfrm>
            <a:off x="311700" y="2744125"/>
            <a:ext cx="8839201" cy="20615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Sentiment analysis:</a:t>
            </a:r>
          </a:p>
        </p:txBody>
      </p:sp>
      <p:pic>
        <p:nvPicPr>
          <p:cNvPr id="215" name="Shape 215"/>
          <p:cNvPicPr preferRelativeResize="0"/>
          <p:nvPr/>
        </p:nvPicPr>
        <p:blipFill>
          <a:blip r:embed="rId3">
            <a:alphaModFix/>
          </a:blip>
          <a:stretch>
            <a:fillRect/>
          </a:stretch>
        </p:blipFill>
        <p:spPr>
          <a:xfrm>
            <a:off x="152400" y="1170200"/>
            <a:ext cx="8839201" cy="37100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10000"/>
            <a:ext cx="8520600" cy="6078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n"/>
              <a:t>Introduction:</a:t>
            </a:r>
          </a:p>
        </p:txBody>
      </p:sp>
      <p:sp>
        <p:nvSpPr>
          <p:cNvPr id="92" name="Shape 92"/>
          <p:cNvSpPr txBox="1"/>
          <p:nvPr>
            <p:ph idx="1" type="body"/>
          </p:nvPr>
        </p:nvSpPr>
        <p:spPr>
          <a:xfrm>
            <a:off x="311700" y="1229875"/>
            <a:ext cx="7584900" cy="3339000"/>
          </a:xfrm>
          <a:prstGeom prst="rect">
            <a:avLst/>
          </a:prstGeom>
        </p:spPr>
        <p:txBody>
          <a:bodyPr anchorCtr="0" anchor="t" bIns="91425" lIns="91425" rIns="91425" tIns="91425">
            <a:noAutofit/>
          </a:bodyPr>
          <a:lstStyle/>
          <a:p>
            <a:pPr indent="-228600" lvl="0" marL="457200" rtl="0">
              <a:lnSpc>
                <a:spcPct val="90000"/>
              </a:lnSpc>
              <a:spcBef>
                <a:spcPts val="1000"/>
              </a:spcBef>
              <a:spcAft>
                <a:spcPts val="0"/>
              </a:spcAft>
              <a:buClr>
                <a:srgbClr val="000000"/>
              </a:buClr>
            </a:pPr>
            <a:r>
              <a:rPr lang="en">
                <a:solidFill>
                  <a:srgbClr val="000000"/>
                </a:solidFill>
                <a:latin typeface="Calibri"/>
                <a:ea typeface="Calibri"/>
                <a:cs typeface="Calibri"/>
                <a:sym typeface="Calibri"/>
              </a:rPr>
              <a:t>Geotagged social media data has been widely used in socioeconomic studies in recent years</a:t>
            </a:r>
          </a:p>
          <a:p>
            <a:pPr indent="-228600" lvl="0" marL="457200" rtl="0">
              <a:lnSpc>
                <a:spcPct val="90000"/>
              </a:lnSpc>
              <a:spcBef>
                <a:spcPts val="1000"/>
              </a:spcBef>
              <a:spcAft>
                <a:spcPts val="0"/>
              </a:spcAft>
              <a:buClr>
                <a:srgbClr val="000000"/>
              </a:buClr>
              <a:buFont typeface="Calibri"/>
            </a:pPr>
            <a:r>
              <a:rPr lang="en">
                <a:solidFill>
                  <a:srgbClr val="000000"/>
                </a:solidFill>
                <a:latin typeface="Calibri"/>
                <a:ea typeface="Calibri"/>
                <a:cs typeface="Calibri"/>
                <a:sym typeface="Calibri"/>
              </a:rPr>
              <a:t>Sentiment analysis remains a popular topic</a:t>
            </a:r>
          </a:p>
          <a:p>
            <a:pPr indent="-228600" lvl="0" marL="457200" rtl="0">
              <a:lnSpc>
                <a:spcPct val="90000"/>
              </a:lnSpc>
              <a:spcBef>
                <a:spcPts val="1000"/>
              </a:spcBef>
              <a:spcAft>
                <a:spcPts val="0"/>
              </a:spcAft>
              <a:buClr>
                <a:srgbClr val="000000"/>
              </a:buClr>
              <a:buFont typeface="Calibri"/>
            </a:pPr>
            <a:r>
              <a:rPr lang="en">
                <a:solidFill>
                  <a:srgbClr val="000000"/>
                </a:solidFill>
                <a:latin typeface="Calibri"/>
                <a:ea typeface="Calibri"/>
                <a:cs typeface="Calibri"/>
                <a:sym typeface="Calibri"/>
              </a:rPr>
              <a:t>A typical data collection session would result large volumes of data, approximately 10% are geotagged </a:t>
            </a:r>
          </a:p>
          <a:p>
            <a:pPr indent="-228600" lvl="0" marL="457200" rtl="0">
              <a:lnSpc>
                <a:spcPct val="90000"/>
              </a:lnSpc>
              <a:spcBef>
                <a:spcPts val="1000"/>
              </a:spcBef>
              <a:spcAft>
                <a:spcPts val="0"/>
              </a:spcAft>
              <a:buClr>
                <a:srgbClr val="000000"/>
              </a:buClr>
              <a:buFont typeface="Calibri"/>
            </a:pPr>
            <a:r>
              <a:rPr lang="en">
                <a:solidFill>
                  <a:srgbClr val="000000"/>
                </a:solidFill>
                <a:latin typeface="Calibri"/>
                <a:ea typeface="Calibri"/>
                <a:cs typeface="Calibri"/>
                <a:sym typeface="Calibri"/>
              </a:rPr>
              <a:t>Existing methods pay little attention to data clustering &amp; indexing due to the use of commercial softwares </a:t>
            </a:r>
          </a:p>
          <a:p>
            <a:pPr indent="-228600" lvl="0" marL="457200" rtl="0">
              <a:lnSpc>
                <a:spcPct val="90000"/>
              </a:lnSpc>
              <a:spcBef>
                <a:spcPts val="1000"/>
              </a:spcBef>
              <a:spcAft>
                <a:spcPts val="0"/>
              </a:spcAft>
              <a:buClr>
                <a:srgbClr val="000000"/>
              </a:buClr>
              <a:buFont typeface="Calibri"/>
            </a:pPr>
            <a:r>
              <a:rPr lang="en">
                <a:solidFill>
                  <a:srgbClr val="000000"/>
                </a:solidFill>
                <a:latin typeface="Calibri"/>
                <a:ea typeface="Calibri"/>
                <a:cs typeface="Calibri"/>
                <a:sym typeface="Calibri"/>
              </a:rPr>
              <a:t>An non-commercial, alternative approach is going to be very useful </a:t>
            </a:r>
          </a:p>
          <a:p>
            <a:pPr lvl="0" rtl="0">
              <a:lnSpc>
                <a:spcPct val="90000"/>
              </a:lnSpc>
              <a:spcBef>
                <a:spcPts val="1000"/>
              </a:spcBef>
              <a:spcAft>
                <a:spcPts val="0"/>
              </a:spcAft>
              <a:buNone/>
            </a:pPr>
            <a:r>
              <a:rPr lang="en">
                <a:solidFill>
                  <a:srgbClr val="000000"/>
                </a:solidFill>
                <a:latin typeface="Calibri"/>
                <a:ea typeface="Calibri"/>
                <a:cs typeface="Calibri"/>
                <a:sym typeface="Calibri"/>
              </a:rPr>
              <a:t> </a:t>
            </a:r>
          </a:p>
          <a:p>
            <a:pPr lvl="0">
              <a:spcBef>
                <a:spcPts val="0"/>
              </a:spcBef>
              <a:buNone/>
            </a:pPr>
            <a:r>
              <a:t/>
            </a:r>
            <a:endParaRPr/>
          </a:p>
        </p:txBody>
      </p:sp>
      <p:pic>
        <p:nvPicPr>
          <p:cNvPr id="93" name="Shape 93"/>
          <p:cNvPicPr preferRelativeResize="0"/>
          <p:nvPr/>
        </p:nvPicPr>
        <p:blipFill>
          <a:blip r:embed="rId3">
            <a:alphaModFix/>
          </a:blip>
          <a:stretch>
            <a:fillRect/>
          </a:stretch>
        </p:blipFill>
        <p:spPr>
          <a:xfrm>
            <a:off x="403799" y="130962"/>
            <a:ext cx="7686700" cy="488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3"/>
                                        </p:tgtEl>
                                      </p:cBhvr>
                                    </p:animEffect>
                                    <p:set>
                                      <p:cBhvr>
                                        <p:cTn dur="1" fill="hold">
                                          <p:stCondLst>
                                            <p:cond delay="1000"/>
                                          </p:stCondLst>
                                        </p:cTn>
                                        <p:tgtEl>
                                          <p:spTgt spid="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Sentiment</a:t>
            </a:r>
            <a:r>
              <a:rPr lang="en"/>
              <a:t> Analysis:</a:t>
            </a:r>
          </a:p>
        </p:txBody>
      </p:sp>
      <p:pic>
        <p:nvPicPr>
          <p:cNvPr id="221" name="Shape 221"/>
          <p:cNvPicPr preferRelativeResize="0"/>
          <p:nvPr/>
        </p:nvPicPr>
        <p:blipFill>
          <a:blip r:embed="rId3">
            <a:alphaModFix/>
          </a:blip>
          <a:stretch>
            <a:fillRect/>
          </a:stretch>
        </p:blipFill>
        <p:spPr>
          <a:xfrm>
            <a:off x="152400" y="1170200"/>
            <a:ext cx="8839201" cy="36228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10000"/>
            <a:ext cx="8520600" cy="607800"/>
          </a:xfrm>
          <a:prstGeom prst="rect">
            <a:avLst/>
          </a:prstGeom>
        </p:spPr>
        <p:txBody>
          <a:bodyPr anchorCtr="0" anchor="t" bIns="91425" lIns="91425" rIns="91425" tIns="91425">
            <a:noAutofit/>
          </a:bodyPr>
          <a:lstStyle/>
          <a:p>
            <a:pPr lvl="0" algn="ctr">
              <a:spcBef>
                <a:spcPts val="0"/>
              </a:spcBef>
              <a:buNone/>
            </a:pPr>
            <a:r>
              <a:rPr lang="en"/>
              <a:t>Indexing method:</a:t>
            </a:r>
          </a:p>
        </p:txBody>
      </p:sp>
      <p:sp>
        <p:nvSpPr>
          <p:cNvPr id="227" name="Shape 22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b="1" lang="en"/>
              <a:t>point Index：                                                                                    </a:t>
            </a:r>
          </a:p>
          <a:p>
            <a:pPr lvl="0">
              <a:spcBef>
                <a:spcPts val="0"/>
              </a:spcBef>
              <a:buNone/>
            </a:pPr>
            <a:r>
              <a:rPr lang="en"/>
              <a:t>Our index structure stores all the point data in this form（location，value）：</a:t>
            </a:r>
          </a:p>
          <a:p>
            <a:pPr lvl="0">
              <a:spcBef>
                <a:spcPts val="0"/>
              </a:spcBef>
              <a:buNone/>
            </a:pPr>
            <a:r>
              <a:rPr lang="en"/>
              <a:t>location（latitude，longitude）</a:t>
            </a:r>
            <a:r>
              <a:rPr lang="en" sz="1050">
                <a:solidFill>
                  <a:srgbClr val="333333"/>
                </a:solidFill>
                <a:highlight>
                  <a:srgbClr val="FFFFFF"/>
                </a:highlight>
                <a:latin typeface="Arial"/>
                <a:ea typeface="Arial"/>
                <a:cs typeface="Arial"/>
                <a:sym typeface="Arial"/>
              </a:rPr>
              <a:t>∈</a:t>
            </a:r>
            <a:r>
              <a:rPr lang="en"/>
              <a:t>R</a:t>
            </a:r>
            <a:r>
              <a:rPr baseline="-25000" lang="en"/>
              <a:t>space</a:t>
            </a:r>
            <a:r>
              <a:rPr lang="en"/>
              <a:t>；</a:t>
            </a:r>
          </a:p>
          <a:p>
            <a:pPr lvl="0">
              <a:spcBef>
                <a:spcPts val="0"/>
              </a:spcBef>
              <a:buNone/>
            </a:pPr>
            <a:r>
              <a:rPr lang="en"/>
              <a:t>Value</a:t>
            </a:r>
            <a:r>
              <a:rPr lang="en" sz="1050">
                <a:solidFill>
                  <a:srgbClr val="333333"/>
                </a:solidFill>
                <a:highlight>
                  <a:srgbClr val="FFFFFF"/>
                </a:highlight>
                <a:latin typeface="Arial"/>
                <a:ea typeface="Arial"/>
                <a:cs typeface="Arial"/>
                <a:sym typeface="Arial"/>
              </a:rPr>
              <a:t> </a:t>
            </a:r>
            <a:r>
              <a:rPr lang="en"/>
              <a:t> is the overall result of the emotion words，it may be 1，-1or 0；</a:t>
            </a:r>
          </a:p>
          <a:p>
            <a:pPr lvl="0">
              <a:spcBef>
                <a:spcPts val="0"/>
              </a:spcBef>
              <a:buNone/>
            </a:pPr>
            <a:r>
              <a:rPr lang="en"/>
              <a:t>    1:positive            -1: negative        0 :neutral</a:t>
            </a:r>
          </a:p>
          <a:p>
            <a:pPr lvl="0">
              <a:spcBef>
                <a:spcPts val="0"/>
              </a:spcBef>
              <a:buNone/>
            </a:pPr>
            <a:r>
              <a:rPr lang="en"/>
              <a:t>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43800"/>
            <a:ext cx="8520600" cy="607800"/>
          </a:xfrm>
          <a:prstGeom prst="rect">
            <a:avLst/>
          </a:prstGeom>
        </p:spPr>
        <p:txBody>
          <a:bodyPr anchorCtr="0" anchor="t" bIns="91425" lIns="91425" rIns="91425" tIns="91425">
            <a:noAutofit/>
          </a:bodyPr>
          <a:lstStyle/>
          <a:p>
            <a:pPr lvl="0" algn="ctr">
              <a:spcBef>
                <a:spcPts val="0"/>
              </a:spcBef>
              <a:buNone/>
            </a:pPr>
            <a:r>
              <a:rPr lang="en"/>
              <a:t>Indexing method:</a:t>
            </a:r>
          </a:p>
        </p:txBody>
      </p:sp>
      <p:sp>
        <p:nvSpPr>
          <p:cNvPr id="233" name="Shape 233"/>
          <p:cNvSpPr txBox="1"/>
          <p:nvPr>
            <p:ph idx="1" type="body"/>
          </p:nvPr>
        </p:nvSpPr>
        <p:spPr>
          <a:xfrm>
            <a:off x="311700" y="503275"/>
            <a:ext cx="8520600" cy="3844500"/>
          </a:xfrm>
          <a:prstGeom prst="rect">
            <a:avLst/>
          </a:prstGeom>
        </p:spPr>
        <p:txBody>
          <a:bodyPr anchorCtr="0" anchor="t" bIns="91425" lIns="91425" rIns="91425" tIns="91425">
            <a:noAutofit/>
          </a:bodyPr>
          <a:lstStyle/>
          <a:p>
            <a:pPr lvl="0">
              <a:lnSpc>
                <a:spcPct val="100000"/>
              </a:lnSpc>
              <a:spcBef>
                <a:spcPts val="0"/>
              </a:spcBef>
              <a:buNone/>
            </a:pPr>
            <a:r>
              <a:rPr b="1" lang="en" sz="1700">
                <a:solidFill>
                  <a:srgbClr val="0000FF"/>
                </a:solidFill>
              </a:rPr>
              <a:t>aR-tree index：</a:t>
            </a:r>
          </a:p>
          <a:p>
            <a:pPr lvl="0">
              <a:lnSpc>
                <a:spcPct val="100000"/>
              </a:lnSpc>
              <a:spcBef>
                <a:spcPts val="0"/>
              </a:spcBef>
              <a:buNone/>
            </a:pPr>
            <a:r>
              <a:rPr lang="en" sz="1700"/>
              <a:t>    Each node N of aR-tree is associated with a cluster region R</a:t>
            </a:r>
            <a:r>
              <a:rPr baseline="-25000" lang="en" sz="1700"/>
              <a:t>N </a:t>
            </a:r>
            <a:r>
              <a:rPr lang="en" sz="1700"/>
              <a:t>and indexes a set of clusters contained in that region.</a:t>
            </a:r>
          </a:p>
          <a:p>
            <a:pPr lvl="0">
              <a:lnSpc>
                <a:spcPct val="100000"/>
              </a:lnSpc>
              <a:spcBef>
                <a:spcPts val="0"/>
              </a:spcBef>
              <a:buNone/>
            </a:pPr>
            <a:r>
              <a:rPr lang="en" sz="1700"/>
              <a:t>     1;</a:t>
            </a:r>
            <a:r>
              <a:rPr lang="en" sz="1700">
                <a:solidFill>
                  <a:srgbClr val="FF0000"/>
                </a:solidFill>
              </a:rPr>
              <a:t>Non-leaf nodes </a:t>
            </a:r>
            <a:r>
              <a:rPr lang="en" sz="1700">
                <a:solidFill>
                  <a:srgbClr val="000000"/>
                </a:solidFill>
              </a:rPr>
              <a:t>contain entries(ptr, cluster region, aggregates)</a:t>
            </a:r>
          </a:p>
          <a:p>
            <a:pPr lvl="0">
              <a:lnSpc>
                <a:spcPct val="100000"/>
              </a:lnSpc>
              <a:spcBef>
                <a:spcPts val="0"/>
              </a:spcBef>
              <a:buNone/>
            </a:pPr>
            <a:r>
              <a:rPr lang="en" sz="1700">
                <a:solidFill>
                  <a:srgbClr val="000000"/>
                </a:solidFill>
              </a:rPr>
              <a:t>         Ptr is the pointers to its children nodes.</a:t>
            </a:r>
          </a:p>
          <a:p>
            <a:pPr lvl="0">
              <a:lnSpc>
                <a:spcPct val="100000"/>
              </a:lnSpc>
              <a:spcBef>
                <a:spcPts val="0"/>
              </a:spcBef>
              <a:buNone/>
            </a:pPr>
            <a:r>
              <a:rPr lang="en" sz="1700">
                <a:solidFill>
                  <a:srgbClr val="000000"/>
                </a:solidFill>
              </a:rPr>
              <a:t>         Cluster region </a:t>
            </a:r>
            <a:r>
              <a:rPr lang="en" sz="950">
                <a:solidFill>
                  <a:srgbClr val="333333"/>
                </a:solidFill>
                <a:highlight>
                  <a:srgbClr val="FFFFFF"/>
                </a:highlight>
                <a:latin typeface="Arial"/>
                <a:ea typeface="Arial"/>
                <a:cs typeface="Arial"/>
                <a:sym typeface="Arial"/>
              </a:rPr>
              <a:t>⊆ </a:t>
            </a:r>
            <a:r>
              <a:rPr lang="en" sz="1700"/>
              <a:t>R</a:t>
            </a:r>
            <a:r>
              <a:rPr baseline="-25000" lang="en" sz="1700"/>
              <a:t>space</a:t>
            </a:r>
            <a:r>
              <a:rPr lang="en" sz="1700">
                <a:solidFill>
                  <a:srgbClr val="000000"/>
                </a:solidFill>
              </a:rPr>
              <a:t> is the space covered by that cluster.</a:t>
            </a:r>
          </a:p>
          <a:p>
            <a:pPr lvl="0" rtl="0">
              <a:lnSpc>
                <a:spcPct val="100000"/>
              </a:lnSpc>
              <a:spcBef>
                <a:spcPts val="0"/>
              </a:spcBef>
              <a:buNone/>
            </a:pPr>
            <a:r>
              <a:rPr baseline="-25000" lang="en" sz="1700"/>
              <a:t>                </a:t>
            </a:r>
            <a:r>
              <a:rPr lang="en" sz="1700">
                <a:solidFill>
                  <a:srgbClr val="000000"/>
                </a:solidFill>
              </a:rPr>
              <a:t>Aggregates is a tuple(count1, count2, count3, sum) of aggregate information </a:t>
            </a:r>
          </a:p>
          <a:p>
            <a:pPr lvl="0" rtl="0">
              <a:lnSpc>
                <a:spcPct val="100000"/>
              </a:lnSpc>
              <a:spcBef>
                <a:spcPts val="0"/>
              </a:spcBef>
              <a:buNone/>
            </a:pPr>
            <a:r>
              <a:rPr lang="en" sz="1700">
                <a:solidFill>
                  <a:srgbClr val="000000"/>
                </a:solidFill>
              </a:rPr>
              <a:t>   over  all data points indexed by that node.</a:t>
            </a:r>
          </a:p>
          <a:p>
            <a:pPr lvl="0">
              <a:lnSpc>
                <a:spcPct val="100000"/>
              </a:lnSpc>
              <a:spcBef>
                <a:spcPts val="0"/>
              </a:spcBef>
              <a:buNone/>
            </a:pPr>
            <a:r>
              <a:rPr lang="en" sz="1700">
                <a:solidFill>
                  <a:srgbClr val="000000"/>
                </a:solidFill>
              </a:rPr>
              <a:t>       2;</a:t>
            </a:r>
            <a:r>
              <a:rPr lang="en" sz="1700">
                <a:solidFill>
                  <a:srgbClr val="FF0000"/>
                </a:solidFill>
              </a:rPr>
              <a:t>A leaf node</a:t>
            </a:r>
            <a:r>
              <a:rPr lang="en" sz="1700"/>
              <a:t> contains a lowest level cluster.</a:t>
            </a:r>
          </a:p>
          <a:p>
            <a:pPr lvl="0">
              <a:spcBef>
                <a:spcPts val="0"/>
              </a:spcBef>
              <a:buNone/>
            </a:pPr>
            <a:r>
              <a:rPr baseline="-25000" lang="en"/>
              <a:t>            </a:t>
            </a:r>
          </a:p>
          <a:p>
            <a:pPr lvl="0">
              <a:spcBef>
                <a:spcPts val="0"/>
              </a:spcBef>
              <a:buNone/>
            </a:pPr>
            <a:r>
              <a:t/>
            </a:r>
            <a:endParaRPr baseline="-25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258625" y="44550"/>
            <a:ext cx="8520600" cy="3339000"/>
          </a:xfrm>
          <a:prstGeom prst="rect">
            <a:avLst/>
          </a:prstGeom>
        </p:spPr>
        <p:txBody>
          <a:bodyPr anchorCtr="0" anchor="t" bIns="91425" lIns="91425" rIns="91425" tIns="91425">
            <a:noAutofit/>
          </a:bodyPr>
          <a:lstStyle/>
          <a:p>
            <a:pPr lvl="0">
              <a:spcBef>
                <a:spcPts val="0"/>
              </a:spcBef>
              <a:buNone/>
            </a:pPr>
            <a:r>
              <a:rPr lang="en">
                <a:solidFill>
                  <a:srgbClr val="FF0000"/>
                </a:solidFill>
              </a:rPr>
              <a:t>Aggregates</a:t>
            </a:r>
            <a:r>
              <a:rPr lang="en" sz="1700">
                <a:solidFill>
                  <a:srgbClr val="FF0000"/>
                </a:solidFill>
              </a:rPr>
              <a:t> of leaf node(lowest level cluster)</a:t>
            </a:r>
            <a:r>
              <a:rPr lang="en">
                <a:solidFill>
                  <a:srgbClr val="FF0000"/>
                </a:solidFill>
              </a:rPr>
              <a:t>:</a:t>
            </a:r>
          </a:p>
          <a:p>
            <a:pPr lvl="0">
              <a:spcBef>
                <a:spcPts val="0"/>
              </a:spcBef>
              <a:buNone/>
            </a:pPr>
            <a:r>
              <a:rPr lang="en"/>
              <a:t>     </a:t>
            </a:r>
            <a:r>
              <a:rPr lang="en" sz="1400">
                <a:solidFill>
                  <a:srgbClr val="FF0000"/>
                </a:solidFill>
              </a:rPr>
              <a:t>Count1</a:t>
            </a:r>
            <a:r>
              <a:rPr lang="en" sz="1400"/>
              <a:t> is the total numbers of the positive point datas.</a:t>
            </a:r>
          </a:p>
          <a:p>
            <a:pPr lvl="0">
              <a:spcBef>
                <a:spcPts val="0"/>
              </a:spcBef>
              <a:buNone/>
            </a:pPr>
            <a:r>
              <a:rPr lang="en" sz="1400"/>
              <a:t>           </a:t>
            </a:r>
            <a:r>
              <a:rPr lang="en" sz="1400"/>
              <a:t>If the value of point data is 1, count1=count1 + 1.</a:t>
            </a:r>
          </a:p>
          <a:p>
            <a:pPr lvl="0">
              <a:spcBef>
                <a:spcPts val="0"/>
              </a:spcBef>
              <a:buNone/>
            </a:pPr>
            <a:r>
              <a:rPr lang="en" sz="1400"/>
              <a:t>    </a:t>
            </a:r>
            <a:r>
              <a:rPr lang="en" sz="1400"/>
              <a:t> </a:t>
            </a:r>
            <a:r>
              <a:rPr lang="en" sz="1400">
                <a:solidFill>
                  <a:srgbClr val="FF0000"/>
                </a:solidFill>
              </a:rPr>
              <a:t>Count2</a:t>
            </a:r>
            <a:r>
              <a:rPr lang="en" sz="1400"/>
              <a:t> is the total numbers of the negative point datas.</a:t>
            </a:r>
          </a:p>
          <a:p>
            <a:pPr lvl="0">
              <a:spcBef>
                <a:spcPts val="0"/>
              </a:spcBef>
              <a:buNone/>
            </a:pPr>
            <a:r>
              <a:rPr lang="en" sz="1400"/>
              <a:t>           If the </a:t>
            </a:r>
            <a:r>
              <a:rPr lang="en" sz="1400"/>
              <a:t>value of point data</a:t>
            </a:r>
            <a:r>
              <a:rPr lang="en" sz="1400"/>
              <a:t> is -1, count2=count2 + 1.</a:t>
            </a:r>
          </a:p>
          <a:p>
            <a:pPr lvl="0">
              <a:spcBef>
                <a:spcPts val="0"/>
              </a:spcBef>
              <a:buNone/>
            </a:pPr>
            <a:r>
              <a:rPr lang="en" sz="1400"/>
              <a:t>     </a:t>
            </a:r>
            <a:r>
              <a:rPr lang="en" sz="1400">
                <a:solidFill>
                  <a:srgbClr val="FF0000"/>
                </a:solidFill>
              </a:rPr>
              <a:t>Count3</a:t>
            </a:r>
            <a:r>
              <a:rPr lang="en" sz="1400"/>
              <a:t> is the total numbers of  the neutral point datas.</a:t>
            </a:r>
          </a:p>
          <a:p>
            <a:pPr lvl="0">
              <a:spcBef>
                <a:spcPts val="0"/>
              </a:spcBef>
              <a:buNone/>
            </a:pPr>
            <a:r>
              <a:rPr lang="en" sz="1400"/>
              <a:t>           If the </a:t>
            </a:r>
            <a:r>
              <a:rPr lang="en" sz="1400"/>
              <a:t>value of point data</a:t>
            </a:r>
            <a:r>
              <a:rPr lang="en" sz="1400"/>
              <a:t> is 0, count3= count3+1</a:t>
            </a:r>
          </a:p>
          <a:p>
            <a:pPr lvl="0">
              <a:spcBef>
                <a:spcPts val="0"/>
              </a:spcBef>
              <a:buNone/>
            </a:pPr>
            <a:r>
              <a:rPr lang="en" sz="1400"/>
              <a:t>     </a:t>
            </a:r>
            <a:r>
              <a:rPr lang="en" sz="1400">
                <a:solidFill>
                  <a:srgbClr val="FF0000"/>
                </a:solidFill>
              </a:rPr>
              <a:t>Sum</a:t>
            </a:r>
            <a:r>
              <a:rPr lang="en" sz="1400"/>
              <a:t> is the sum overall result of all point datas.</a:t>
            </a:r>
          </a:p>
          <a:p>
            <a:pPr lvl="0">
              <a:spcBef>
                <a:spcPts val="0"/>
              </a:spcBef>
              <a:buNone/>
            </a:pPr>
            <a:r>
              <a:rPr lang="en" sz="1400"/>
              <a:t>          </a:t>
            </a:r>
            <a:r>
              <a:rPr lang="en" sz="1400"/>
              <a:t> If the value of point data is 1, sum=sum + 1.</a:t>
            </a:r>
          </a:p>
          <a:p>
            <a:pPr lvl="0">
              <a:spcBef>
                <a:spcPts val="0"/>
              </a:spcBef>
              <a:buNone/>
            </a:pPr>
            <a:r>
              <a:rPr lang="en" sz="1400"/>
              <a:t>           If the value of point data is -1,sum=sum - 1.</a:t>
            </a:r>
          </a:p>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idx="1" type="body"/>
          </p:nvPr>
        </p:nvSpPr>
        <p:spPr>
          <a:xfrm>
            <a:off x="270425" y="498475"/>
            <a:ext cx="8520600" cy="3339000"/>
          </a:xfrm>
          <a:prstGeom prst="rect">
            <a:avLst/>
          </a:prstGeom>
        </p:spPr>
        <p:txBody>
          <a:bodyPr anchorCtr="0" anchor="t" bIns="91425" lIns="91425" rIns="91425" tIns="91425">
            <a:noAutofit/>
          </a:bodyPr>
          <a:lstStyle/>
          <a:p>
            <a:pPr lvl="0">
              <a:spcBef>
                <a:spcPts val="0"/>
              </a:spcBef>
              <a:buNone/>
            </a:pPr>
            <a:r>
              <a:rPr lang="en">
                <a:solidFill>
                  <a:srgbClr val="FF0000"/>
                </a:solidFill>
              </a:rPr>
              <a:t>Aggregates</a:t>
            </a:r>
            <a:r>
              <a:rPr lang="en" sz="1700">
                <a:solidFill>
                  <a:srgbClr val="FF0000"/>
                </a:solidFill>
              </a:rPr>
              <a:t> of non-leaf node(high level cluster)</a:t>
            </a:r>
            <a:r>
              <a:rPr lang="en">
                <a:solidFill>
                  <a:srgbClr val="FF0000"/>
                </a:solidFill>
              </a:rPr>
              <a:t>:</a:t>
            </a:r>
          </a:p>
          <a:p>
            <a:pPr lvl="0" rtl="0">
              <a:spcBef>
                <a:spcPts val="0"/>
              </a:spcBef>
              <a:buNone/>
            </a:pPr>
            <a:r>
              <a:rPr lang="en"/>
              <a:t>     </a:t>
            </a:r>
            <a:r>
              <a:rPr lang="en" sz="1400">
                <a:solidFill>
                  <a:srgbClr val="FF0000"/>
                </a:solidFill>
              </a:rPr>
              <a:t>Count1</a:t>
            </a:r>
            <a:r>
              <a:rPr lang="en" sz="1400"/>
              <a:t> is the sum count1 of all its children.</a:t>
            </a:r>
          </a:p>
          <a:p>
            <a:pPr lvl="0">
              <a:spcBef>
                <a:spcPts val="0"/>
              </a:spcBef>
              <a:buNone/>
            </a:pPr>
            <a:r>
              <a:rPr lang="en" sz="1400"/>
              <a:t>      </a:t>
            </a:r>
            <a:r>
              <a:rPr lang="en" sz="1400">
                <a:solidFill>
                  <a:srgbClr val="FF0000"/>
                </a:solidFill>
              </a:rPr>
              <a:t>Count2</a:t>
            </a:r>
            <a:r>
              <a:rPr lang="en" sz="1400"/>
              <a:t> is the  sum count2 of all its children.      </a:t>
            </a:r>
          </a:p>
          <a:p>
            <a:pPr lvl="0">
              <a:spcBef>
                <a:spcPts val="0"/>
              </a:spcBef>
              <a:buNone/>
            </a:pPr>
            <a:r>
              <a:rPr lang="en" sz="1400">
                <a:solidFill>
                  <a:srgbClr val="FF0000"/>
                </a:solidFill>
              </a:rPr>
              <a:t>      Count3</a:t>
            </a:r>
            <a:r>
              <a:rPr lang="en" sz="1400"/>
              <a:t> is  the sum count3 of all its children.</a:t>
            </a:r>
          </a:p>
          <a:p>
            <a:pPr lvl="0">
              <a:spcBef>
                <a:spcPts val="0"/>
              </a:spcBef>
              <a:buNone/>
            </a:pPr>
            <a:r>
              <a:rPr lang="en" sz="1400"/>
              <a:t>      </a:t>
            </a:r>
            <a:r>
              <a:rPr lang="en" sz="1400">
                <a:solidFill>
                  <a:srgbClr val="FF0000"/>
                </a:solidFill>
              </a:rPr>
              <a:t>Sum</a:t>
            </a:r>
            <a:r>
              <a:rPr lang="en" sz="1400"/>
              <a:t> is the sum overall result of all its children.</a:t>
            </a:r>
          </a:p>
          <a:p>
            <a:pPr lvl="0">
              <a:spcBef>
                <a:spcPts val="0"/>
              </a:spcBef>
              <a:buNone/>
            </a:pPr>
            <a:r>
              <a:rPr lang="en" sz="1400"/>
              <a:t>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Software tools</a:t>
            </a:r>
          </a:p>
        </p:txBody>
      </p:sp>
      <p:sp>
        <p:nvSpPr>
          <p:cNvPr id="249" name="Shape 249"/>
          <p:cNvSpPr txBox="1"/>
          <p:nvPr>
            <p:ph idx="1" type="body"/>
          </p:nvPr>
        </p:nvSpPr>
        <p:spPr>
          <a:xfrm>
            <a:off x="311700" y="906625"/>
            <a:ext cx="8520600" cy="3662400"/>
          </a:xfrm>
          <a:prstGeom prst="rect">
            <a:avLst/>
          </a:prstGeom>
        </p:spPr>
        <p:txBody>
          <a:bodyPr anchorCtr="0" anchor="t" bIns="91425" lIns="91425" rIns="91425" tIns="91425">
            <a:noAutofit/>
          </a:bodyPr>
          <a:lstStyle/>
          <a:p>
            <a:pPr lvl="0">
              <a:spcBef>
                <a:spcPts val="0"/>
              </a:spcBef>
              <a:buNone/>
            </a:pPr>
            <a:r>
              <a:rPr lang="en"/>
              <a:t>Windows environment</a:t>
            </a:r>
          </a:p>
          <a:p>
            <a:pPr lvl="0">
              <a:spcBef>
                <a:spcPts val="0"/>
              </a:spcBef>
              <a:buNone/>
            </a:pPr>
            <a:r>
              <a:rPr lang="en"/>
              <a:t>Python twitter module + Mongodb: tweets collection,storage &amp; processing</a:t>
            </a:r>
          </a:p>
          <a:p>
            <a:pPr lvl="0">
              <a:spcBef>
                <a:spcPts val="0"/>
              </a:spcBef>
              <a:buNone/>
            </a:pPr>
            <a:r>
              <a:rPr lang="en"/>
              <a:t>Python machine learning module (scikit-learn): spatial clustering</a:t>
            </a:r>
          </a:p>
          <a:p>
            <a:pPr lvl="0">
              <a:spcBef>
                <a:spcPts val="0"/>
              </a:spcBef>
              <a:buNone/>
            </a:pPr>
            <a:r>
              <a:rPr lang="en"/>
              <a:t>Python scripting:indexing </a:t>
            </a:r>
            <a:r>
              <a:rPr lang="en" sz="1200"/>
              <a:t>basing on research paper </a:t>
            </a:r>
            <a:r>
              <a:rPr b="1" i="1" lang="en" sz="1200"/>
              <a:t>Progressive Approximate Aggregate Queries with a Multi-Resolution Tree Structure</a:t>
            </a:r>
            <a:r>
              <a:rPr b="1" lang="en" sz="1200"/>
              <a:t>(Losif &amp; Sharad, 2001)</a:t>
            </a:r>
          </a:p>
          <a:p>
            <a:pPr lvl="0">
              <a:spcBef>
                <a:spcPts val="0"/>
              </a:spcBef>
              <a:buNone/>
            </a:pPr>
            <a:r>
              <a:rPr lang="en"/>
              <a:t>SentiStrength analytical package: sentiment analysis</a:t>
            </a:r>
          </a:p>
          <a:p>
            <a:pPr lvl="0">
              <a:spcBef>
                <a:spcPts val="0"/>
              </a:spcBef>
              <a:buNone/>
            </a:pPr>
            <a:r>
              <a:rPr lang="en"/>
              <a:t>Python whoosh module: full-text indexing</a:t>
            </a:r>
          </a:p>
          <a:p>
            <a:pPr lvl="0">
              <a:spcBef>
                <a:spcPts val="0"/>
              </a:spcBef>
              <a:buNone/>
            </a:pPr>
            <a:r>
              <a:rPr lang="en"/>
              <a:t>Quantum GIS: cartographical designing and mapping</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Expected Results:</a:t>
            </a:r>
          </a:p>
        </p:txBody>
      </p:sp>
      <p:pic>
        <p:nvPicPr>
          <p:cNvPr id="255" name="Shape 255"/>
          <p:cNvPicPr preferRelativeResize="0"/>
          <p:nvPr/>
        </p:nvPicPr>
        <p:blipFill>
          <a:blip r:embed="rId3">
            <a:alphaModFix/>
          </a:blip>
          <a:stretch>
            <a:fillRect/>
          </a:stretch>
        </p:blipFill>
        <p:spPr>
          <a:xfrm>
            <a:off x="1709925" y="1167049"/>
            <a:ext cx="4964225" cy="3640075"/>
          </a:xfrm>
          <a:prstGeom prst="rect">
            <a:avLst/>
          </a:prstGeom>
          <a:noFill/>
          <a:ln>
            <a:noFill/>
          </a:ln>
        </p:spPr>
      </p:pic>
      <p:pic>
        <p:nvPicPr>
          <p:cNvPr id="256" name="Shape 256"/>
          <p:cNvPicPr preferRelativeResize="0"/>
          <p:nvPr/>
        </p:nvPicPr>
        <p:blipFill>
          <a:blip r:embed="rId4">
            <a:alphaModFix/>
          </a:blip>
          <a:stretch>
            <a:fillRect/>
          </a:stretch>
        </p:blipFill>
        <p:spPr>
          <a:xfrm flipH="1">
            <a:off x="4781174" y="3281899"/>
            <a:ext cx="314050" cy="314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10000"/>
            <a:ext cx="8520600" cy="6078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n"/>
              <a:t>Project</a:t>
            </a:r>
            <a:r>
              <a:rPr lang="en" sz="4400">
                <a:solidFill>
                  <a:srgbClr val="000000"/>
                </a:solidFill>
                <a:latin typeface="Arial"/>
                <a:ea typeface="Arial"/>
                <a:cs typeface="Arial"/>
                <a:sym typeface="Arial"/>
              </a:rPr>
              <a:t> </a:t>
            </a:r>
            <a:r>
              <a:rPr lang="en"/>
              <a:t>Object:</a:t>
            </a:r>
          </a:p>
        </p:txBody>
      </p:sp>
      <p:sp>
        <p:nvSpPr>
          <p:cNvPr id="99" name="Shape 9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nSpc>
                <a:spcPct val="90000"/>
              </a:lnSpc>
              <a:spcBef>
                <a:spcPts val="1000"/>
              </a:spcBef>
              <a:spcAft>
                <a:spcPts val="0"/>
              </a:spcAft>
              <a:buNone/>
            </a:pPr>
            <a:r>
              <a:rPr lang="en">
                <a:solidFill>
                  <a:srgbClr val="000000"/>
                </a:solidFill>
                <a:latin typeface="Arial"/>
                <a:ea typeface="Arial"/>
                <a:cs typeface="Arial"/>
                <a:sym typeface="Arial"/>
              </a:rPr>
              <a:t>•</a:t>
            </a:r>
            <a:r>
              <a:rPr lang="en">
                <a:solidFill>
                  <a:srgbClr val="000000"/>
                </a:solidFill>
                <a:latin typeface="Calibri"/>
                <a:ea typeface="Calibri"/>
                <a:cs typeface="Calibri"/>
                <a:sym typeface="Calibri"/>
              </a:rPr>
              <a:t>We aim to formulate a new approach that indexes spatially clustered social media data and is capable of distinguishing and categorizing the data basing on the sentiments. </a:t>
            </a:r>
          </a:p>
          <a:p>
            <a:pPr lvl="0" rtl="0">
              <a:lnSpc>
                <a:spcPct val="90000"/>
              </a:lnSpc>
              <a:spcBef>
                <a:spcPts val="1000"/>
              </a:spcBef>
              <a:spcAft>
                <a:spcPts val="0"/>
              </a:spcAft>
              <a:buNone/>
            </a:pPr>
            <a:r>
              <a:rPr lang="en">
                <a:solidFill>
                  <a:srgbClr val="000000"/>
                </a:solidFill>
                <a:latin typeface="Arial"/>
                <a:ea typeface="Arial"/>
                <a:cs typeface="Arial"/>
                <a:sym typeface="Arial"/>
              </a:rPr>
              <a:t>•</a:t>
            </a:r>
            <a:r>
              <a:rPr lang="en">
                <a:solidFill>
                  <a:srgbClr val="000000"/>
                </a:solidFill>
                <a:latin typeface="Calibri"/>
                <a:ea typeface="Calibri"/>
                <a:cs typeface="Calibri"/>
                <a:sym typeface="Calibri"/>
              </a:rPr>
              <a:t>Able to detect cluster quickly</a:t>
            </a:r>
          </a:p>
          <a:p>
            <a:pPr lvl="0" rtl="0">
              <a:lnSpc>
                <a:spcPct val="90000"/>
              </a:lnSpc>
              <a:spcBef>
                <a:spcPts val="1000"/>
              </a:spcBef>
              <a:spcAft>
                <a:spcPts val="0"/>
              </a:spcAft>
              <a:buNone/>
            </a:pPr>
            <a:r>
              <a:rPr lang="en">
                <a:solidFill>
                  <a:srgbClr val="000000"/>
                </a:solidFill>
                <a:latin typeface="Arial"/>
                <a:ea typeface="Arial"/>
                <a:cs typeface="Arial"/>
                <a:sym typeface="Arial"/>
              </a:rPr>
              <a:t>•</a:t>
            </a:r>
            <a:r>
              <a:rPr lang="en">
                <a:solidFill>
                  <a:srgbClr val="000000"/>
                </a:solidFill>
                <a:latin typeface="Calibri"/>
                <a:ea typeface="Calibri"/>
                <a:cs typeface="Calibri"/>
                <a:sym typeface="Calibri"/>
              </a:rPr>
              <a:t>Able to get the main opinion from the cluster</a:t>
            </a:r>
          </a:p>
          <a:p>
            <a:pPr lvl="0" rtl="0">
              <a:lnSpc>
                <a:spcPct val="90000"/>
              </a:lnSpc>
              <a:spcBef>
                <a:spcPts val="1000"/>
              </a:spcBef>
              <a:spcAft>
                <a:spcPts val="0"/>
              </a:spcAft>
              <a:buNone/>
            </a:pPr>
            <a:r>
              <a:t/>
            </a:r>
            <a:endParaRPr>
              <a:solidFill>
                <a:srgbClr val="000000"/>
              </a:solidFill>
              <a:latin typeface="Calibri"/>
              <a:ea typeface="Calibri"/>
              <a:cs typeface="Calibri"/>
              <a:sym typeface="Calibri"/>
            </a:endParaRP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Methodology:</a:t>
            </a:r>
          </a:p>
        </p:txBody>
      </p:sp>
      <p:sp>
        <p:nvSpPr>
          <p:cNvPr id="105" name="Shape 105"/>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buAutoNum type="arabicPeriod"/>
            </a:pPr>
            <a:r>
              <a:rPr lang="en"/>
              <a:t>Exploratory of the data using text analysis</a:t>
            </a:r>
          </a:p>
          <a:p>
            <a:pPr indent="-228600" lvl="0" marL="457200" rtl="0">
              <a:spcBef>
                <a:spcPts val="0"/>
              </a:spcBef>
              <a:buAutoNum type="arabicPeriod"/>
            </a:pPr>
            <a:r>
              <a:rPr lang="en"/>
              <a:t>Detect Clusters from </a:t>
            </a:r>
            <a:r>
              <a:rPr lang="en"/>
              <a:t>Bottom</a:t>
            </a:r>
            <a:r>
              <a:rPr lang="en"/>
              <a:t>-up in </a:t>
            </a:r>
            <a:r>
              <a:rPr lang="en"/>
              <a:t>multiple</a:t>
            </a:r>
            <a:r>
              <a:rPr lang="en"/>
              <a:t> </a:t>
            </a:r>
            <a:r>
              <a:rPr lang="en"/>
              <a:t>hierarchies</a:t>
            </a:r>
          </a:p>
          <a:p>
            <a:pPr indent="-228600" lvl="0" marL="457200" rtl="0">
              <a:spcBef>
                <a:spcPts val="0"/>
              </a:spcBef>
              <a:buAutoNum type="arabicPeriod"/>
            </a:pPr>
            <a:r>
              <a:rPr lang="en"/>
              <a:t>Detect the sentiment for each tweets and aggregate to clusters</a:t>
            </a:r>
          </a:p>
          <a:p>
            <a:pPr indent="-228600" lvl="0" marL="457200" rtl="0">
              <a:spcBef>
                <a:spcPts val="0"/>
              </a:spcBef>
              <a:buAutoNum type="arabicPeriod"/>
            </a:pPr>
            <a:r>
              <a:rPr lang="en"/>
              <a:t>Using indexing </a:t>
            </a:r>
            <a:r>
              <a:rPr lang="en"/>
              <a:t>mechanism</a:t>
            </a:r>
            <a:r>
              <a:rPr lang="en"/>
              <a:t> for quick query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Data:</a:t>
            </a:r>
          </a:p>
        </p:txBody>
      </p:sp>
      <p:sp>
        <p:nvSpPr>
          <p:cNvPr id="111" name="Shape 111"/>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nSpc>
                <a:spcPct val="90000"/>
              </a:lnSpc>
              <a:spcBef>
                <a:spcPts val="1000"/>
              </a:spcBef>
              <a:spcAft>
                <a:spcPts val="0"/>
              </a:spcAft>
              <a:buNone/>
            </a:pPr>
            <a:r>
              <a:rPr lang="en">
                <a:solidFill>
                  <a:srgbClr val="2A3990"/>
                </a:solidFill>
                <a:latin typeface="Arial"/>
                <a:ea typeface="Arial"/>
                <a:cs typeface="Arial"/>
                <a:sym typeface="Arial"/>
              </a:rPr>
              <a:t>•</a:t>
            </a:r>
            <a:r>
              <a:rPr lang="en">
                <a:solidFill>
                  <a:srgbClr val="000000"/>
                </a:solidFill>
                <a:latin typeface="Calibri"/>
                <a:ea typeface="Calibri"/>
                <a:cs typeface="Calibri"/>
                <a:sym typeface="Calibri"/>
              </a:rPr>
              <a:t>Previous study on voluminous volunteered spatiotemporal data collected from social media, which implemented a new perspective in understanding the public’s shopping behavior</a:t>
            </a:r>
          </a:p>
          <a:p>
            <a:pPr lvl="0" rtl="0">
              <a:lnSpc>
                <a:spcPct val="90000"/>
              </a:lnSpc>
              <a:spcBef>
                <a:spcPts val="1000"/>
              </a:spcBef>
              <a:spcAft>
                <a:spcPts val="0"/>
              </a:spcAft>
              <a:buNone/>
            </a:pPr>
            <a:r>
              <a:rPr lang="en">
                <a:solidFill>
                  <a:srgbClr val="2A3990"/>
                </a:solidFill>
                <a:latin typeface="Arial"/>
                <a:ea typeface="Arial"/>
                <a:cs typeface="Arial"/>
                <a:sym typeface="Arial"/>
              </a:rPr>
              <a:t>•</a:t>
            </a:r>
            <a:r>
              <a:rPr lang="en">
                <a:solidFill>
                  <a:srgbClr val="000000"/>
                </a:solidFill>
                <a:latin typeface="Calibri"/>
                <a:ea typeface="Calibri"/>
                <a:cs typeface="Calibri"/>
                <a:sym typeface="Calibri"/>
              </a:rPr>
              <a:t>Public’s reactions to the Thanksgiving shopping season (Nov 3~Dec 6, i.e. one week before the black Friday and one week after it) of 2012</a:t>
            </a:r>
          </a:p>
          <a:p>
            <a:pPr lvl="0" rtl="0">
              <a:lnSpc>
                <a:spcPct val="90000"/>
              </a:lnSpc>
              <a:spcBef>
                <a:spcPts val="1000"/>
              </a:spcBef>
              <a:spcAft>
                <a:spcPts val="0"/>
              </a:spcAft>
              <a:buNone/>
            </a:pPr>
            <a:r>
              <a:rPr lang="en">
                <a:solidFill>
                  <a:srgbClr val="2A3990"/>
                </a:solidFill>
                <a:latin typeface="Arial"/>
                <a:ea typeface="Arial"/>
                <a:cs typeface="Arial"/>
                <a:sym typeface="Arial"/>
              </a:rPr>
              <a:t>•</a:t>
            </a:r>
            <a:r>
              <a:rPr lang="en">
                <a:solidFill>
                  <a:srgbClr val="000000"/>
                </a:solidFill>
                <a:latin typeface="Calibri"/>
                <a:ea typeface="Calibri"/>
                <a:cs typeface="Calibri"/>
                <a:sym typeface="Calibri"/>
              </a:rPr>
              <a:t>A total of approximately 6 million tweets were collected, among them, 72,000 are geotagged.  40,000 are extracted and cleansed for this project. </a:t>
            </a:r>
            <a:r>
              <a:rPr lang="en" sz="2800">
                <a:solidFill>
                  <a:srgbClr val="000000"/>
                </a:solidFill>
                <a:latin typeface="Calibri"/>
                <a:ea typeface="Calibri"/>
                <a:cs typeface="Calibri"/>
                <a:sym typeface="Calibri"/>
              </a:rPr>
              <a:t>  </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Data structure</a:t>
            </a:r>
          </a:p>
        </p:txBody>
      </p:sp>
      <p:sp>
        <p:nvSpPr>
          <p:cNvPr id="117" name="Shape 11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18" name="Shape 118"/>
          <p:cNvPicPr preferRelativeResize="0"/>
          <p:nvPr/>
        </p:nvPicPr>
        <p:blipFill>
          <a:blip r:embed="rId3">
            <a:alphaModFix/>
          </a:blip>
          <a:stretch>
            <a:fillRect/>
          </a:stretch>
        </p:blipFill>
        <p:spPr>
          <a:xfrm>
            <a:off x="243470" y="1229875"/>
            <a:ext cx="8389128" cy="3162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24" name="Shape 12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25" name="Shape 125"/>
          <p:cNvPicPr preferRelativeResize="0"/>
          <p:nvPr/>
        </p:nvPicPr>
        <p:blipFill>
          <a:blip r:embed="rId3">
            <a:alphaModFix/>
          </a:blip>
          <a:stretch>
            <a:fillRect/>
          </a:stretch>
        </p:blipFill>
        <p:spPr>
          <a:xfrm>
            <a:off x="210851" y="409999"/>
            <a:ext cx="8706523" cy="4650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sz="4400">
                <a:solidFill>
                  <a:srgbClr val="000000"/>
                </a:solidFill>
                <a:latin typeface="Arial"/>
                <a:ea typeface="Arial"/>
                <a:cs typeface="Arial"/>
                <a:sym typeface="Arial"/>
              </a:rPr>
              <a:t>Text indexing/searching</a:t>
            </a:r>
          </a:p>
        </p:txBody>
      </p:sp>
      <p:sp>
        <p:nvSpPr>
          <p:cNvPr id="131" name="Shape 131"/>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Identify the most frequently appeared terms according to the temporal trend of the tweets - track the changes in public’s reaction and shopping behaviors </a:t>
            </a:r>
          </a:p>
          <a:p>
            <a:pPr lvl="0">
              <a:spcBef>
                <a:spcPts val="0"/>
              </a:spcBef>
              <a:buNone/>
            </a:pPr>
            <a:r>
              <a:rPr lang="en"/>
              <a:t> </a:t>
            </a:r>
          </a:p>
        </p:txBody>
      </p:sp>
      <p:pic>
        <p:nvPicPr>
          <p:cNvPr id="132" name="Shape 132"/>
          <p:cNvPicPr preferRelativeResize="0"/>
          <p:nvPr/>
        </p:nvPicPr>
        <p:blipFill>
          <a:blip r:embed="rId3">
            <a:alphaModFix/>
          </a:blip>
          <a:stretch>
            <a:fillRect/>
          </a:stretch>
        </p:blipFill>
        <p:spPr>
          <a:xfrm>
            <a:off x="311700" y="2287375"/>
            <a:ext cx="1896749" cy="1843174"/>
          </a:xfrm>
          <a:prstGeom prst="rect">
            <a:avLst/>
          </a:prstGeom>
          <a:noFill/>
          <a:ln>
            <a:noFill/>
          </a:ln>
        </p:spPr>
      </p:pic>
      <p:pic>
        <p:nvPicPr>
          <p:cNvPr id="133" name="Shape 133"/>
          <p:cNvPicPr preferRelativeResize="0"/>
          <p:nvPr/>
        </p:nvPicPr>
        <p:blipFill>
          <a:blip r:embed="rId4">
            <a:alphaModFix/>
          </a:blip>
          <a:stretch>
            <a:fillRect/>
          </a:stretch>
        </p:blipFill>
        <p:spPr>
          <a:xfrm>
            <a:off x="2337600" y="2287374"/>
            <a:ext cx="2561299" cy="2002174"/>
          </a:xfrm>
          <a:prstGeom prst="rect">
            <a:avLst/>
          </a:prstGeom>
          <a:noFill/>
          <a:ln>
            <a:noFill/>
          </a:ln>
        </p:spPr>
      </p:pic>
      <p:sp>
        <p:nvSpPr>
          <p:cNvPr id="134" name="Shape 134"/>
          <p:cNvSpPr txBox="1"/>
          <p:nvPr/>
        </p:nvSpPr>
        <p:spPr>
          <a:xfrm>
            <a:off x="4379350" y="1756600"/>
            <a:ext cx="4041000" cy="22017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135" name="Shape 135"/>
          <p:cNvPicPr preferRelativeResize="0"/>
          <p:nvPr/>
        </p:nvPicPr>
        <p:blipFill>
          <a:blip r:embed="rId5">
            <a:alphaModFix/>
          </a:blip>
          <a:stretch>
            <a:fillRect/>
          </a:stretch>
        </p:blipFill>
        <p:spPr>
          <a:xfrm>
            <a:off x="4327625" y="2033350"/>
            <a:ext cx="3657024" cy="2646224"/>
          </a:xfrm>
          <a:prstGeom prst="rect">
            <a:avLst/>
          </a:prstGeom>
          <a:noFill/>
          <a:ln>
            <a:noFill/>
          </a:ln>
        </p:spPr>
      </p:pic>
      <p:cxnSp>
        <p:nvCxnSpPr>
          <p:cNvPr id="136" name="Shape 136"/>
          <p:cNvCxnSpPr/>
          <p:nvPr/>
        </p:nvCxnSpPr>
        <p:spPr>
          <a:xfrm>
            <a:off x="1407700" y="3344775"/>
            <a:ext cx="4307400" cy="733800"/>
          </a:xfrm>
          <a:prstGeom prst="straightConnector1">
            <a:avLst/>
          </a:prstGeom>
          <a:noFill/>
          <a:ln cap="flat" cmpd="sng" w="38100">
            <a:solidFill>
              <a:schemeClr val="dk2"/>
            </a:solidFill>
            <a:prstDash val="solid"/>
            <a:round/>
            <a:headEnd len="lg" w="lg" type="none"/>
            <a:tailEnd len="lg" w="lg"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DBScan Clustering</a:t>
            </a:r>
          </a:p>
        </p:txBody>
      </p:sp>
      <p:sp>
        <p:nvSpPr>
          <p:cNvPr id="142" name="Shape 14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43" name="Shape 143"/>
          <p:cNvPicPr preferRelativeResize="0"/>
          <p:nvPr/>
        </p:nvPicPr>
        <p:blipFill>
          <a:blip r:embed="rId3">
            <a:alphaModFix/>
          </a:blip>
          <a:stretch>
            <a:fillRect/>
          </a:stretch>
        </p:blipFill>
        <p:spPr>
          <a:xfrm>
            <a:off x="4960149" y="1115746"/>
            <a:ext cx="3685175" cy="3806125"/>
          </a:xfrm>
          <a:prstGeom prst="rect">
            <a:avLst/>
          </a:prstGeom>
          <a:noFill/>
          <a:ln>
            <a:noFill/>
          </a:ln>
        </p:spPr>
      </p:pic>
      <p:pic>
        <p:nvPicPr>
          <p:cNvPr id="144" name="Shape 144"/>
          <p:cNvPicPr preferRelativeResize="0"/>
          <p:nvPr/>
        </p:nvPicPr>
        <p:blipFill>
          <a:blip r:embed="rId4">
            <a:alphaModFix/>
          </a:blip>
          <a:stretch>
            <a:fillRect/>
          </a:stretch>
        </p:blipFill>
        <p:spPr>
          <a:xfrm>
            <a:off x="629844" y="1004937"/>
            <a:ext cx="3577754" cy="4027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